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68" r:id="rId13"/>
    <p:sldId id="269" r:id="rId14"/>
    <p:sldId id="270" r:id="rId15"/>
    <p:sldId id="271" r:id="rId16"/>
    <p:sldId id="274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1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1D0-ABB5-44AF-AC51-87EF376320C6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AF3-DF0D-4725-99CA-21C38F5FEF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208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1D0-ABB5-44AF-AC51-87EF376320C6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AF3-DF0D-4725-99CA-21C38F5FEF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644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1D0-ABB5-44AF-AC51-87EF376320C6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AF3-DF0D-4725-99CA-21C38F5FEF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096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1D0-ABB5-44AF-AC51-87EF376320C6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AF3-DF0D-4725-99CA-21C38F5FEF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893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1D0-ABB5-44AF-AC51-87EF376320C6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AF3-DF0D-4725-99CA-21C38F5FEF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595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1D0-ABB5-44AF-AC51-87EF376320C6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AF3-DF0D-4725-99CA-21C38F5FEF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171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1D0-ABB5-44AF-AC51-87EF376320C6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AF3-DF0D-4725-99CA-21C38F5FEF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248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1D0-ABB5-44AF-AC51-87EF376320C6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AF3-DF0D-4725-99CA-21C38F5FEF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028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1D0-ABB5-44AF-AC51-87EF376320C6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AF3-DF0D-4725-99CA-21C38F5FEF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154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1D0-ABB5-44AF-AC51-87EF376320C6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AF3-DF0D-4725-99CA-21C38F5FEF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335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F1D0-ABB5-44AF-AC51-87EF376320C6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AF3-DF0D-4725-99CA-21C38F5FEF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481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F1D0-ABB5-44AF-AC51-87EF376320C6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3AF3-DF0D-4725-99CA-21C38F5FEF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489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16268" y="914400"/>
            <a:ext cx="6435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A ONU estima em 200 milhões o número de imigrantes no </a:t>
            </a:r>
            <a:r>
              <a:rPr lang="pt-BR" sz="5400" u="sng" dirty="0" smtClean="0"/>
              <a:t>mundo</a:t>
            </a:r>
            <a:r>
              <a:rPr lang="pt-BR" sz="5400" dirty="0" smtClean="0"/>
              <a:t>.</a:t>
            </a:r>
            <a:endParaRPr lang="pt-BR" sz="5400" u="sng" dirty="0"/>
          </a:p>
        </p:txBody>
      </p:sp>
      <p:pic>
        <p:nvPicPr>
          <p:cNvPr id="2054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historiadesaopaulo.files.wordpress.com/2010/12/imigranteitalianosbrasi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2238" y="2213902"/>
            <a:ext cx="4255477" cy="2905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2229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7916636"/>
              </p:ext>
            </p:extLst>
          </p:nvPr>
        </p:nvGraphicFramePr>
        <p:xfrm>
          <a:off x="2340524" y="1287467"/>
          <a:ext cx="7128791" cy="45979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61462"/>
                <a:gridCol w="1320736"/>
                <a:gridCol w="763799"/>
                <a:gridCol w="763799"/>
                <a:gridCol w="763799"/>
                <a:gridCol w="1147265"/>
                <a:gridCol w="380333"/>
                <a:gridCol w="763799"/>
                <a:gridCol w="763799"/>
              </a:tblGrid>
              <a:tr h="68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ITEM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 smtClean="0"/>
                        <a:t>NACIONALIDADE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2010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2011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2012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2013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2014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2015</a:t>
                      </a:r>
                      <a:endParaRPr lang="pt-BR" sz="9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(Até 06 de Julho)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TOTAL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1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HAITI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37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1.175 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2.225 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10.779 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14.333 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7.736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36.285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2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SENEGAL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 -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 -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589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1.690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1.271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3.550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3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REP. DOMINICANA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 -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136 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148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88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372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4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COLÔMBIA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 -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 -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06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13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03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22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5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GÂMBIA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01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02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05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08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6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GANA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 -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- 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02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04 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05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7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BAHAMAS 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 01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01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8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REP. CAMARÃO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02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01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03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9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EQUADOR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03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01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01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05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10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SERRA LEOA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 01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01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11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CUBA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00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07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01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08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12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MAURITÂNIA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00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01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-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01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13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NIGÉRIA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07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07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-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14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14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BANGLADESH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900">
                        <a:latin typeface="Calibri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900">
                        <a:latin typeface="Calibri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900">
                        <a:latin typeface="Calibri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900">
                        <a:latin typeface="Calibri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900">
                        <a:latin typeface="Calibri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03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03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15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COSTA DO MARFIM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900">
                        <a:latin typeface="Calibri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900">
                        <a:latin typeface="Calibri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900">
                        <a:latin typeface="Calibri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900">
                        <a:latin typeface="Calibri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900">
                        <a:latin typeface="Calibri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01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/>
                        <a:t>01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/>
                        <a:t>TOTAL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37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1.175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2.225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 11.524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/>
                        <a:t>16.206</a:t>
                      </a:r>
                      <a:endParaRPr lang="pt-B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/>
                        <a:t>9.113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sng" dirty="0"/>
                        <a:t>40.280</a:t>
                      </a:r>
                      <a:endParaRPr lang="pt-B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" y="16412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Nacionalidades</a:t>
            </a:r>
            <a:endParaRPr lang="pt-B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1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6268" y="1713851"/>
            <a:ext cx="9353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pt-BR" sz="3000" b="1" dirty="0" smtClean="0"/>
              <a:t>Acolhimento em abrigo público;</a:t>
            </a:r>
          </a:p>
          <a:p>
            <a:pPr marL="342900" indent="-342900">
              <a:buAutoNum type="alphaLcParenR"/>
            </a:pPr>
            <a:r>
              <a:rPr lang="pt-BR" sz="3000" b="1" dirty="0" smtClean="0"/>
              <a:t>Fornecimento de alimentação (café , almoço e janta);</a:t>
            </a:r>
          </a:p>
          <a:p>
            <a:pPr marL="342900" indent="-342900">
              <a:buAutoNum type="alphaLcParenR"/>
            </a:pPr>
            <a:r>
              <a:rPr lang="pt-BR" sz="3000" b="1" dirty="0"/>
              <a:t>Fornecimento </a:t>
            </a:r>
            <a:r>
              <a:rPr lang="pt-BR" sz="3000" b="1" dirty="0" smtClean="0"/>
              <a:t>de colchões e demais utensílios );</a:t>
            </a:r>
          </a:p>
          <a:p>
            <a:pPr marL="342900" indent="-342900">
              <a:buAutoNum type="alphaLcParenR"/>
            </a:pPr>
            <a:r>
              <a:rPr lang="pt-BR" sz="3000" b="1" dirty="0" smtClean="0"/>
              <a:t>Atenção à Saúde (atendimento médico hospitalar, medicamentos e vacinação );</a:t>
            </a:r>
          </a:p>
          <a:p>
            <a:pPr marL="342900" indent="-342900">
              <a:buAutoNum type="alphaLcParenR"/>
            </a:pPr>
            <a:r>
              <a:rPr lang="pt-BR" sz="3000" b="1" dirty="0" smtClean="0"/>
              <a:t>Atendimento socioassistencial (emissão de documentos e demais trâmites legais);</a:t>
            </a:r>
          </a:p>
          <a:p>
            <a:pPr marL="342900" indent="-342900">
              <a:buAutoNum type="alphaLcParenR"/>
            </a:pPr>
            <a:r>
              <a:rPr lang="pt-BR" sz="3000" b="1" dirty="0" smtClean="0"/>
              <a:t>Transporte interestadual.</a:t>
            </a:r>
            <a:endParaRPr lang="pt-BR" sz="3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16268" y="648784"/>
            <a:ext cx="597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 ofertados</a:t>
            </a:r>
            <a:endParaRPr lang="pt-B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06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6328904"/>
              </p:ext>
            </p:extLst>
          </p:nvPr>
        </p:nvGraphicFramePr>
        <p:xfrm>
          <a:off x="2603630" y="1087453"/>
          <a:ext cx="7488832" cy="46805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48187"/>
                <a:gridCol w="1929413"/>
                <a:gridCol w="1865803"/>
                <a:gridCol w="2545429"/>
              </a:tblGrid>
              <a:tr h="1425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ANO</a:t>
                      </a:r>
                      <a:endParaRPr lang="pt-B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ESTADO R$</a:t>
                      </a:r>
                      <a:endParaRPr lang="pt-B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UNIÃO R$</a:t>
                      </a:r>
                      <a:endParaRPr lang="pt-B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VALOR TOTAL R$</a:t>
                      </a:r>
                      <a:endParaRPr lang="pt-B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</a:tr>
              <a:tr h="391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/>
                        <a:t>2010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/>
                        <a:t>2.967.498,85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/>
                        <a:t>2.529.528,01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/>
                        <a:t>5.497.026,86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</a:tr>
              <a:tr h="391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/>
                        <a:t>2011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1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/>
                        <a:t>2012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1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/>
                        <a:t>2013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/>
                        <a:t>2014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6.259.989,34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4.347.551,20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10.607.540,54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</a:tr>
              <a:tr h="60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/>
                        <a:t>2015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1.342.160,00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4.727.038,54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8.298.318,54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</a:tr>
              <a:tr h="677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/>
                        <a:t>TOTAL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12.798.768,19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11.604.117,75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24.402.885,94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6" marR="49386" marT="0" marB="0" anchor="ctr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" y="6495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 Público</a:t>
            </a:r>
            <a:endParaRPr lang="pt-B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9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47346" y="596997"/>
            <a:ext cx="1061524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3000" dirty="0" smtClean="0"/>
              <a:t>Assegurar recursos financeiros para a manutenção do abrigo;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000" dirty="0" smtClean="0"/>
              <a:t>Garantir equipe permanente e especializada para realizar o acolhimento;</a:t>
            </a:r>
          </a:p>
          <a:p>
            <a:pPr marL="342900" indent="-342900">
              <a:buAutoNum type="arabicPeriod"/>
            </a:pPr>
            <a:r>
              <a:rPr lang="pt-BR" sz="3000" dirty="0" smtClean="0"/>
              <a:t>Melhorar a  comunicação e interação devido as dificuldades linguísticas e culturais;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000" dirty="0" smtClean="0"/>
              <a:t>Realizar a adequação do espaço físico do abrigo;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000" dirty="0" smtClean="0"/>
              <a:t>Garantir o regular  serviço de transporte interestadual 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000" dirty="0" smtClean="0"/>
              <a:t>Aprimorar o sistema de informações sobre os imigrantes;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000" dirty="0" smtClean="0"/>
              <a:t>Ampliar a emissão de vistos no Haiti para diminuição do fluxo de imigração pelo Acre;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000" dirty="0" smtClean="0"/>
              <a:t>Combater a ação dos “coiotes” que atuam no Haiti e países da rota migratória;</a:t>
            </a:r>
          </a:p>
          <a:p>
            <a:endParaRPr lang="pt-BR" sz="3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347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</a:t>
            </a:r>
            <a:endParaRPr lang="pt-B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0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GIC\Pictures\abrigo\abrigo\Acolhimento\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2708" y="949569"/>
            <a:ext cx="5591908" cy="4193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ixaDeTexto 5"/>
          <p:cNvSpPr txBox="1"/>
          <p:nvPr/>
        </p:nvSpPr>
        <p:spPr>
          <a:xfrm>
            <a:off x="1216268" y="648784"/>
            <a:ext cx="597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</a:t>
            </a:r>
            <a:endParaRPr lang="pt-B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72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GIC\Pictures\abrigo\abrigo\entrega de café da manhã e almoço\20150504_114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3108" y="687972"/>
            <a:ext cx="5512775" cy="4134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53249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GIC\Pictures\abrigo\abrigo\espaços do abrigo\SAM_5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761" y="457200"/>
            <a:ext cx="5961185" cy="4470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tângulo 2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312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GIC\Pictures\abrigo\abrigo\Serviço de internet\SAM_5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631" y="386863"/>
            <a:ext cx="6084277" cy="4563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74688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216268" y="914400"/>
            <a:ext cx="6435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Um desafio mundial.</a:t>
            </a:r>
            <a:br>
              <a:rPr lang="pt-BR" sz="5400" dirty="0" smtClean="0"/>
            </a:br>
            <a:r>
              <a:rPr lang="pt-BR" sz="5400" dirty="0" smtClean="0"/>
              <a:t>Um desafio do Brasil.</a:t>
            </a:r>
            <a:endParaRPr lang="pt-BR" sz="5400" u="sng" dirty="0"/>
          </a:p>
        </p:txBody>
      </p:sp>
    </p:spTree>
    <p:extLst>
      <p:ext uri="{BB962C8B-B14F-4D97-AF65-F5344CB8AC3E}">
        <p14:creationId xmlns:p14="http://schemas.microsoft.com/office/powerpoint/2010/main" xmlns="" val="4305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6266" y="914400"/>
            <a:ext cx="109757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/>
              <a:t>Durante décadas </a:t>
            </a:r>
            <a:r>
              <a:rPr lang="pt-BR" sz="5000" dirty="0"/>
              <a:t>m</a:t>
            </a:r>
            <a:r>
              <a:rPr lang="pt-BR" sz="5000" dirty="0" smtClean="0"/>
              <a:t>andamos brasileiros para o exterior.</a:t>
            </a:r>
            <a:br>
              <a:rPr lang="pt-BR" sz="5000" dirty="0" smtClean="0"/>
            </a:br>
            <a:r>
              <a:rPr lang="pt-BR" sz="5000" dirty="0" smtClean="0"/>
              <a:t>Mais de 6 milhões.</a:t>
            </a:r>
            <a:br>
              <a:rPr lang="pt-BR" sz="5000" dirty="0" smtClean="0"/>
            </a:br>
            <a:r>
              <a:rPr lang="pt-BR" sz="5000" dirty="0" smtClean="0"/>
              <a:t>Hoje, estima-se mais de 4 milhões</a:t>
            </a:r>
            <a:endParaRPr lang="pt-BR" sz="5000" u="sng" dirty="0"/>
          </a:p>
        </p:txBody>
      </p:sp>
      <p:sp>
        <p:nvSpPr>
          <p:cNvPr id="3" name="Retângulo 2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65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4975" y="974696"/>
            <a:ext cx="109757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Três visões/Três práticas</a:t>
            </a:r>
          </a:p>
          <a:p>
            <a:endParaRPr lang="pt-BR" sz="5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b="1" dirty="0" smtClean="0"/>
              <a:t>Questão de segurança Interna e defesa de emprego           Repressão/Deportação/Prisões.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5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5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b="1" dirty="0" smtClean="0"/>
              <a:t>Contribuição na solução           Quotas (Suíça).</a:t>
            </a:r>
          </a:p>
          <a:p>
            <a:endParaRPr lang="pt-BR" sz="25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5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b="1" dirty="0" smtClean="0"/>
              <a:t>Visão de Direitos Humanos           O direito a migrar para melhorar de </a:t>
            </a:r>
            <a:r>
              <a:rPr lang="pt-BR" sz="2500" b="1" u="sng" dirty="0" smtClean="0"/>
              <a:t>vida.</a:t>
            </a:r>
            <a:endParaRPr lang="pt-BR" sz="2500" b="1" u="sng" dirty="0"/>
          </a:p>
        </p:txBody>
      </p:sp>
      <p:sp>
        <p:nvSpPr>
          <p:cNvPr id="9" name="Seta para a direita 8"/>
          <p:cNvSpPr/>
          <p:nvPr/>
        </p:nvSpPr>
        <p:spPr>
          <a:xfrm>
            <a:off x="4190649" y="4361536"/>
            <a:ext cx="316523" cy="105508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642163" y="5520371"/>
            <a:ext cx="316523" cy="105508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http://www.moto.com.br/img/Lay2011/compra-segura/imgs-compra-segura/colche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52238" y="2783418"/>
            <a:ext cx="728514" cy="175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8253045" y="2884208"/>
            <a:ext cx="1747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Europa</a:t>
            </a:r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r>
              <a:rPr lang="pt-BR" b="1" dirty="0" smtClean="0"/>
              <a:t>Estados Unidos</a:t>
            </a:r>
          </a:p>
        </p:txBody>
      </p:sp>
      <p:pic>
        <p:nvPicPr>
          <p:cNvPr id="6148" name="Picture 4" descr="http://olharcidade.com.br/wp-content/uploads/2015/04/embarca%C3%A7%C3%B5es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0752" y="163927"/>
            <a:ext cx="3480330" cy="2569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1513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16266" y="914400"/>
            <a:ext cx="109757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u="sng" dirty="0" smtClean="0"/>
              <a:t>Imigração Haitiana para o Brasil</a:t>
            </a:r>
          </a:p>
          <a:p>
            <a:endParaRPr lang="pt-BR" sz="30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b="1" dirty="0" smtClean="0"/>
              <a:t>Cultura de imigração como política de governo.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b="1" dirty="0" smtClean="0"/>
              <a:t>Ingressos das remessas chega a 15/20 % do PIB.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b="1" dirty="0" smtClean="0"/>
              <a:t>O terremoto só agravou.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xmlns="" val="2770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rte rotas de haitianos para entrar no Brasil (Foto: Arte/G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0388" y="268443"/>
            <a:ext cx="2277928" cy="548980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16268" y="914400"/>
            <a:ext cx="643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 dos haitianos</a:t>
            </a:r>
            <a:endParaRPr lang="pt-B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8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3005" y="600590"/>
            <a:ext cx="5610225" cy="51625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1216268" y="914400"/>
            <a:ext cx="4706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 dos senegaleses</a:t>
            </a:r>
            <a:endParaRPr lang="pt-B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8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0150" y="421839"/>
            <a:ext cx="9201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3000" dirty="0" smtClean="0"/>
              <a:t>Dez/2010 – Chegada dos primeiros imigrantes ao município de Brasileia;</a:t>
            </a:r>
          </a:p>
          <a:p>
            <a:pPr marL="457200" indent="-457200">
              <a:buFont typeface="Wingdings" pitchFamily="2" charset="2"/>
              <a:buChar char="ü"/>
            </a:pPr>
            <a:endParaRPr lang="pt-BR" sz="30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pt-BR" sz="3000" dirty="0" smtClean="0"/>
              <a:t>Jan/2011 – Início do atendimento aos imigrantes (alimentação , hospedagem, documentação, atendimento médico);</a:t>
            </a:r>
          </a:p>
          <a:p>
            <a:pPr marL="457200" indent="-457200">
              <a:buFont typeface="Wingdings" pitchFamily="2" charset="2"/>
              <a:buChar char="ü"/>
            </a:pPr>
            <a:endParaRPr lang="pt-BR" sz="30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pt-BR" sz="3000" dirty="0" err="1" smtClean="0"/>
              <a:t>Jul</a:t>
            </a:r>
            <a:r>
              <a:rPr lang="pt-BR" sz="3000" dirty="0" smtClean="0"/>
              <a:t>/2011 – Instalação do primeiro abrigo público (ginásio de Brasileia);</a:t>
            </a:r>
          </a:p>
          <a:p>
            <a:pPr marL="457200" indent="-457200">
              <a:buFont typeface="Wingdings" pitchFamily="2" charset="2"/>
              <a:buChar char="ü"/>
            </a:pPr>
            <a:endParaRPr lang="pt-BR" sz="30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pt-BR" sz="3000" dirty="0" err="1" smtClean="0"/>
              <a:t>Abr</a:t>
            </a:r>
            <a:r>
              <a:rPr lang="pt-BR" sz="3000" dirty="0" smtClean="0"/>
              <a:t>/2014 – Transferência do abrigo para Rio Branco (Parque de Exposição/Chácara Aliança)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4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54615"/>
            <a:ext cx="12192000" cy="7033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4D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96761" y="6321641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SECRETARIA DE ESTADO DE JUSTIÇA DE DIREITOS HUMANOS - SEJUDH</a:t>
            </a:r>
            <a:endParaRPr lang="pt-BR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6" descr="http://www.agencia.ac.gov.br/noticias/wp-content/uploads/2015/01/logo_novo_acre_governo_parceiro_povo_empreended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88" b="17123"/>
          <a:stretch/>
        </p:blipFill>
        <p:spPr bwMode="auto">
          <a:xfrm>
            <a:off x="254975" y="6189783"/>
            <a:ext cx="2980593" cy="6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2590" y="697260"/>
            <a:ext cx="6552727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16268" y="914400"/>
            <a:ext cx="4706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 </a:t>
            </a:r>
          </a:p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migratória</a:t>
            </a:r>
            <a:endParaRPr lang="pt-B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8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605</Words>
  <Application>Microsoft Office PowerPoint</Application>
  <PresentationFormat>Personalizar</PresentationFormat>
  <Paragraphs>241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Rhamom Menezes</dc:creator>
  <cp:lastModifiedBy>colive</cp:lastModifiedBy>
  <cp:revision>14</cp:revision>
  <dcterms:created xsi:type="dcterms:W3CDTF">2015-07-14T14:03:52Z</dcterms:created>
  <dcterms:modified xsi:type="dcterms:W3CDTF">2015-08-03T11:53:46Z</dcterms:modified>
</cp:coreProperties>
</file>