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4"/>
  </p:notesMasterIdLst>
  <p:sldIdLst>
    <p:sldId id="260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7" r:id="rId18"/>
    <p:sldId id="296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7" r:id="rId28"/>
    <p:sldId id="310" r:id="rId29"/>
    <p:sldId id="311" r:id="rId30"/>
    <p:sldId id="318" r:id="rId31"/>
    <p:sldId id="317" r:id="rId32"/>
    <p:sldId id="312" r:id="rId33"/>
    <p:sldId id="314" r:id="rId34"/>
    <p:sldId id="315" r:id="rId35"/>
    <p:sldId id="316" r:id="rId36"/>
    <p:sldId id="319" r:id="rId37"/>
    <p:sldId id="320" r:id="rId38"/>
    <p:sldId id="321" r:id="rId39"/>
    <p:sldId id="326" r:id="rId40"/>
    <p:sldId id="325" r:id="rId41"/>
    <p:sldId id="327" r:id="rId42"/>
    <p:sldId id="267" r:id="rId43"/>
  </p:sldIdLst>
  <p:sldSz cx="9906000" cy="6858000" type="A4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  <p:extLst>
    <p:ext uri="{521415D9-36F7-43E2-AB2F-B90AF26B5E84}">
      <p14:sectionLst xmlns:p14="http://schemas.microsoft.com/office/powerpoint/2010/main">
        <p14:section name="Seção Padrão" id="{48B8019B-0F95-4D3C-8224-0C0211097F0C}">
          <p14:sldIdLst>
            <p14:sldId id="260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7"/>
            <p14:sldId id="296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7"/>
            <p14:sldId id="310"/>
            <p14:sldId id="311"/>
            <p14:sldId id="318"/>
            <p14:sldId id="317"/>
            <p14:sldId id="312"/>
            <p14:sldId id="314"/>
            <p14:sldId id="315"/>
            <p14:sldId id="316"/>
            <p14:sldId id="319"/>
            <p14:sldId id="320"/>
            <p14:sldId id="321"/>
            <p14:sldId id="326"/>
            <p14:sldId id="325"/>
            <p14:sldId id="327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006600"/>
    <a:srgbClr val="800000"/>
    <a:srgbClr val="FFFFCC"/>
    <a:srgbClr val="FF5050"/>
    <a:srgbClr val="66CCFF"/>
    <a:srgbClr val="009900"/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 autoAdjust="0"/>
    <p:restoredTop sz="88679" autoAdjust="0"/>
  </p:normalViewPr>
  <p:slideViewPr>
    <p:cSldViewPr>
      <p:cViewPr varScale="1">
        <p:scale>
          <a:sx n="92" d="100"/>
          <a:sy n="92" d="100"/>
        </p:scale>
        <p:origin x="894" y="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08B7F-4B55-485A-A124-C780BFCF89A1}" type="datetimeFigureOut">
              <a:rPr lang="pt-BR" smtClean="0"/>
              <a:pPr/>
              <a:t>12/04/2017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827C5-8B8A-41F0-90BC-4C62E0D7AF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1825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54FFE-B129-4E02-92D2-FF1A68BE7592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241666" name="Text Box 2"/>
          <p:cNvSpPr txBox="1">
            <a:spLocks noChangeArrowheads="1"/>
          </p:cNvSpPr>
          <p:nvPr/>
        </p:nvSpPr>
        <p:spPr bwMode="auto">
          <a:xfrm>
            <a:off x="4098925" y="296863"/>
            <a:ext cx="1641475" cy="1244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166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492125" y="296863"/>
            <a:ext cx="8855075" cy="1246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7988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138F3-26F8-43DC-B442-41D55BB8D5EC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20889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21138" y="296863"/>
            <a:ext cx="1797050" cy="1244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889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2125" y="1744663"/>
            <a:ext cx="8855075" cy="4921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957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906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029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9984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73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9601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145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4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217782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73177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038" y="365125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0348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2135188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250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41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0"/>
          <p:cNvSpPr txBox="1">
            <a:spLocks noChangeArrowheads="1"/>
          </p:cNvSpPr>
          <p:nvPr/>
        </p:nvSpPr>
        <p:spPr bwMode="auto">
          <a:xfrm>
            <a:off x="3048000" y="41910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4728" y="908720"/>
            <a:ext cx="7272808" cy="250983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400" b="1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Vigilância Sanitária Brasileira  </a:t>
            </a:r>
            <a:r>
              <a:rPr lang="pt-BR" sz="3400" b="1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assuntos correlatos à cadeia </a:t>
            </a:r>
            <a:r>
              <a:rPr lang="pt-BR" sz="3400" b="1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produtiva de proteína </a:t>
            </a:r>
            <a:r>
              <a:rPr lang="pt-BR" sz="3400" b="1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52800" y="5166891"/>
            <a:ext cx="6518275" cy="1371600"/>
          </a:xfrm>
        </p:spPr>
        <p:txBody>
          <a:bodyPr>
            <a:normAutofit fontScale="92500" lnSpcReduction="10000"/>
          </a:bodyPr>
          <a:lstStyle/>
          <a:p>
            <a:pPr algn="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pt-BR" sz="2000" dirty="0">
              <a:solidFill>
                <a:srgbClr val="800000"/>
              </a:solidFill>
            </a:endParaRPr>
          </a:p>
          <a:p>
            <a:pPr algn="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BR" sz="2000" dirty="0">
                <a:solidFill>
                  <a:srgbClr val="800000"/>
                </a:solidFill>
              </a:rPr>
              <a:t>                       Méd. Vet. Benedito </a:t>
            </a:r>
            <a:r>
              <a:rPr lang="pt-BR" sz="2000" dirty="0" smtClean="0">
                <a:solidFill>
                  <a:srgbClr val="800000"/>
                </a:solidFill>
              </a:rPr>
              <a:t>Fortes </a:t>
            </a:r>
            <a:r>
              <a:rPr lang="pt-BR" sz="2000" dirty="0">
                <a:solidFill>
                  <a:srgbClr val="800000"/>
                </a:solidFill>
              </a:rPr>
              <a:t>de </a:t>
            </a:r>
            <a:r>
              <a:rPr lang="pt-BR" sz="2000" dirty="0" smtClean="0">
                <a:solidFill>
                  <a:srgbClr val="800000"/>
                </a:solidFill>
              </a:rPr>
              <a:t>Arruda</a:t>
            </a:r>
            <a:endParaRPr lang="pt-BR" sz="2000" dirty="0">
              <a:solidFill>
                <a:srgbClr val="800000"/>
              </a:solidFill>
            </a:endParaRPr>
          </a:p>
          <a:p>
            <a:pPr algn="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BR" sz="2000" dirty="0">
                <a:solidFill>
                  <a:srgbClr val="800000"/>
                </a:solidFill>
              </a:rPr>
              <a:t>P</a:t>
            </a:r>
            <a:r>
              <a:rPr lang="pt-BR" sz="1700" dirty="0">
                <a:solidFill>
                  <a:srgbClr val="800000"/>
                </a:solidFill>
              </a:rPr>
              <a:t>residente</a:t>
            </a:r>
            <a:r>
              <a:rPr lang="pt-BR" sz="2000" dirty="0">
                <a:solidFill>
                  <a:srgbClr val="800000"/>
                </a:solidFill>
              </a:rPr>
              <a:t> do Conselho Federal de Medicina Veterinária </a:t>
            </a:r>
            <a:r>
              <a:rPr lang="pt-BR" sz="2000" dirty="0" smtClean="0">
                <a:solidFill>
                  <a:srgbClr val="800000"/>
                </a:solidFill>
              </a:rPr>
              <a:t>- CFMV</a:t>
            </a:r>
            <a:endParaRPr lang="pt-BR" sz="2000" dirty="0">
              <a:solidFill>
                <a:srgbClr val="800000"/>
              </a:solidFill>
            </a:endParaRPr>
          </a:p>
          <a:p>
            <a:pPr algn="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BR" sz="2000" dirty="0">
                <a:solidFill>
                  <a:srgbClr val="800000"/>
                </a:solidFill>
              </a:rPr>
              <a:t>                                       Brasília</a:t>
            </a:r>
            <a:r>
              <a:rPr lang="pt-BR" sz="2000" dirty="0" smtClean="0">
                <a:solidFill>
                  <a:srgbClr val="800000"/>
                </a:solidFill>
              </a:rPr>
              <a:t>, 12/4/2017</a:t>
            </a:r>
            <a:endParaRPr lang="pt-BR" sz="2000" dirty="0">
              <a:solidFill>
                <a:srgbClr val="800000"/>
              </a:solidFill>
            </a:endParaRPr>
          </a:p>
          <a:p>
            <a:pPr algn="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pt-BR" sz="2000" dirty="0">
                <a:solidFill>
                  <a:srgbClr val="8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404664"/>
            <a:ext cx="8915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INSPEÇÃO </a:t>
            </a:r>
            <a:r>
              <a:rPr lang="pt-BR" sz="35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higiênico-SANITÁRIA</a:t>
            </a:r>
            <a:endParaRPr lang="pt-BR" dirty="0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073796" y="2780928"/>
            <a:ext cx="5758408" cy="792089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pt-BR" sz="3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 O OBJETIVO?</a:t>
            </a:r>
          </a:p>
        </p:txBody>
      </p:sp>
    </p:spTree>
    <p:extLst>
      <p:ext uri="{BB962C8B-B14F-4D97-AF65-F5344CB8AC3E}">
        <p14:creationId xmlns:p14="http://schemas.microsoft.com/office/powerpoint/2010/main" val="8589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12082" y="692696"/>
            <a:ext cx="568183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699" name="Picture 3" descr="Slide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366964"/>
            <a:ext cx="4565650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05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Slide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366964"/>
            <a:ext cx="4565650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112082" y="692696"/>
            <a:ext cx="568183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0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lid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72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12082" y="116632"/>
            <a:ext cx="56818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3500" kern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kern="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lide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72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12082" y="188640"/>
            <a:ext cx="56818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3500" kern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kern="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lide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836712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84698" y="116632"/>
            <a:ext cx="56818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3500" kern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kern="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lide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90872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84698" y="260648"/>
            <a:ext cx="56818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3500" kern="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kern="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0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lide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90872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84698" y="116632"/>
            <a:ext cx="56818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3500" kern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kern="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lide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90872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56706" y="260648"/>
            <a:ext cx="568183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t-BR" sz="3500" kern="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PATOLOGIAS</a:t>
            </a:r>
            <a:endParaRPr lang="pt-BR" sz="3500" kern="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0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548680"/>
            <a:ext cx="7772400" cy="79365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MATADOURO FRIGORÍFICO-SIF</a:t>
            </a:r>
            <a:endParaRPr lang="pt-BR" sz="35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241426" y="2371725"/>
            <a:ext cx="3654425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Lagoa de Aeração</a:t>
            </a:r>
          </a:p>
        </p:txBody>
      </p:sp>
      <p:pic>
        <p:nvPicPr>
          <p:cNvPr id="37892" name="Espaço Reservado para Conteúdo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3051176"/>
            <a:ext cx="3654425" cy="2740025"/>
          </a:xfrm>
          <a:prstGeom prst="rect">
            <a:avLst/>
          </a:prstGeom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>
          <a:xfrm>
            <a:off x="5178427" y="2371725"/>
            <a:ext cx="3518990" cy="6794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Preservação do ambiente</a:t>
            </a:r>
          </a:p>
        </p:txBody>
      </p:sp>
      <p:pic>
        <p:nvPicPr>
          <p:cNvPr id="37894" name="Espaço Reservado para Conteúdo 7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155951"/>
            <a:ext cx="3829050" cy="25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4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452757" y="476139"/>
            <a:ext cx="356099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LEGISLAÇÃO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560512" y="3212976"/>
            <a:ext cx="9345488" cy="25799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pt-BR" sz="2600" dirty="0" err="1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1º É estabelecida a obrigatoriedade da prévia fiscalização, sob o ponto de vista industrial e sanitário, de todos 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produtos de origem animal, comestíveis e não comestíveis, sejam ou não adicionados de produtos vegetais, preparados, transformados, manipulados, recebidos, acondicionados, depositados e em trânsito.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pt-BR" sz="2600" b="1" dirty="0" smtClean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60512" y="1572636"/>
            <a:ext cx="344196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 nº 1.283/50:</a:t>
            </a:r>
          </a:p>
        </p:txBody>
      </p:sp>
      <p:sp>
        <p:nvSpPr>
          <p:cNvPr id="3" name="Retângulo 2"/>
          <p:cNvSpPr/>
          <p:nvPr/>
        </p:nvSpPr>
        <p:spPr>
          <a:xfrm>
            <a:off x="560512" y="2469414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ecreto nº 9.013, de 29 de Março De 2017</a:t>
            </a:r>
            <a:endParaRPr lang="pt-BR" sz="2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1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6118" y="764704"/>
            <a:ext cx="5033764" cy="77809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CARNE BOVINA</a:t>
            </a:r>
            <a:endParaRPr lang="pt-BR" sz="35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1066800" y="2276872"/>
            <a:ext cx="7772400" cy="259228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4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Inspeção </a:t>
            </a:r>
            <a:r>
              <a:rPr lang="pt-BR" sz="2400" kern="1200" dirty="0" err="1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antemortem</a:t>
            </a:r>
            <a:r>
              <a:rPr lang="pt-BR" sz="24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(saúde dos animais);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pt-BR" sz="2400" kern="12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4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Inspeção </a:t>
            </a:r>
            <a:r>
              <a:rPr lang="pt-BR" sz="2400" kern="1200" dirty="0" err="1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postmortem</a:t>
            </a:r>
            <a:r>
              <a:rPr lang="pt-BR" sz="24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4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(sangria adequada, cabeça e mocotós, vísceras e carcaça (quarto dianteiro e traseiro) e respectivos gânglios, RIISPOA.</a:t>
            </a:r>
          </a:p>
        </p:txBody>
      </p:sp>
    </p:spTree>
    <p:extLst>
      <p:ext uri="{BB962C8B-B14F-4D97-AF65-F5344CB8AC3E}">
        <p14:creationId xmlns:p14="http://schemas.microsoft.com/office/powerpoint/2010/main" val="26981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88654" y="764704"/>
            <a:ext cx="5614392" cy="86565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SIF - BOVINOS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>
          <a:xfrm>
            <a:off x="1154113" y="2399083"/>
            <a:ext cx="3438848" cy="67945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Inspeção </a:t>
            </a:r>
            <a:endParaRPr lang="pt-BR" dirty="0" smtClean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dirty="0" err="1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Antemortem</a:t>
            </a:r>
            <a:endParaRPr lang="pt-BR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9940" name="Espaço Reservado para Conteúdo 8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62301"/>
            <a:ext cx="3829050" cy="2517775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>
          <a:xfrm>
            <a:off x="5957268" y="2399083"/>
            <a:ext cx="1934814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Chuveiro</a:t>
            </a:r>
          </a:p>
        </p:txBody>
      </p:sp>
      <p:pic>
        <p:nvPicPr>
          <p:cNvPr id="39942" name="Espaço Reservado para Conteúdo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259138"/>
            <a:ext cx="38290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8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307359" y="116632"/>
            <a:ext cx="345638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SIF</a:t>
            </a:r>
          </a:p>
        </p:txBody>
      </p:sp>
      <p:pic>
        <p:nvPicPr>
          <p:cNvPr id="40964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1844824"/>
            <a:ext cx="36226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1844824"/>
            <a:ext cx="3589337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2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123950" y="908720"/>
            <a:ext cx="7772400" cy="15954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SIF</a:t>
            </a:r>
          </a:p>
        </p:txBody>
      </p:sp>
      <p:pic>
        <p:nvPicPr>
          <p:cNvPr id="41987" name="Espaço Reservado para Conteúdo 9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33701"/>
            <a:ext cx="3829050" cy="2290763"/>
          </a:xfrm>
          <a:prstGeom prst="rect">
            <a:avLst/>
          </a:prstGeom>
        </p:spPr>
      </p:pic>
      <p:pic>
        <p:nvPicPr>
          <p:cNvPr id="41988" name="Espaço Reservado para Conteúdo 10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2990851"/>
            <a:ext cx="3829050" cy="2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620688"/>
            <a:ext cx="8915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CADEIA GANGLIONAR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011" name="Espaço Reservado para Conteúdo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132856"/>
            <a:ext cx="4565650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7956" y="404664"/>
            <a:ext cx="7050089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DE QUALIDADE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4035" name="Espaço Reservado para Conteúdo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2" y="1988840"/>
            <a:ext cx="5184775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84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49470" y="764704"/>
            <a:ext cx="4155701" cy="108168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SIF - AVES</a:t>
            </a:r>
          </a:p>
        </p:txBody>
      </p:sp>
      <p:pic>
        <p:nvPicPr>
          <p:cNvPr id="46083" name="Espaço Reservado para Conteúdo 7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03514"/>
            <a:ext cx="3829050" cy="2751137"/>
          </a:xfrm>
          <a:prstGeom prst="rect">
            <a:avLst/>
          </a:prstGeom>
        </p:spPr>
      </p:pic>
      <p:pic>
        <p:nvPicPr>
          <p:cNvPr id="46084" name="Espaço Reservado para Conteúdo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4" y="2366964"/>
            <a:ext cx="3438525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18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12627" y="548680"/>
            <a:ext cx="712199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ABATE CLANDESTINO</a:t>
            </a:r>
          </a:p>
        </p:txBody>
      </p:sp>
      <p:pic>
        <p:nvPicPr>
          <p:cNvPr id="49155" name="Picture 4" descr="DSC0326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772816"/>
            <a:ext cx="61785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4435" y="476672"/>
            <a:ext cx="676195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ABATE CLANDESTINO</a:t>
            </a:r>
          </a:p>
        </p:txBody>
      </p:sp>
      <p:pic>
        <p:nvPicPr>
          <p:cNvPr id="50179" name="Picture 4" descr="DSC0327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700808"/>
            <a:ext cx="6553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9993" y="548680"/>
            <a:ext cx="640191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ABATE CLANDESTINO</a:t>
            </a:r>
          </a:p>
        </p:txBody>
      </p:sp>
      <p:pic>
        <p:nvPicPr>
          <p:cNvPr id="57347" name="Picture 4" descr="IMGA090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844824"/>
            <a:ext cx="71278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5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36218" y="548680"/>
            <a:ext cx="3233564" cy="79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DIFERENÇAS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066800" y="2060848"/>
            <a:ext cx="7772400" cy="3424237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pt-BR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VIGILÂNCIA SANITÁRIA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pt-BR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pt-BR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endParaRPr lang="pt-BR" dirty="0" smtClean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pt-BR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INSPEÇÃO Higiênico-SANITÁRIA</a:t>
            </a:r>
          </a:p>
        </p:txBody>
      </p:sp>
    </p:spTree>
    <p:extLst>
      <p:ext uri="{BB962C8B-B14F-4D97-AF65-F5344CB8AC3E}">
        <p14:creationId xmlns:p14="http://schemas.microsoft.com/office/powerpoint/2010/main" val="11094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6109" y="404664"/>
            <a:ext cx="7121996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ABATE CLANDESTINO</a:t>
            </a:r>
          </a:p>
        </p:txBody>
      </p:sp>
      <p:pic>
        <p:nvPicPr>
          <p:cNvPr id="56323" name="Picture 4" descr="IMGA09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772816"/>
            <a:ext cx="643731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>
          <a:xfrm>
            <a:off x="1744625" y="620688"/>
            <a:ext cx="6545932" cy="99412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CONDIÇÕES </a:t>
            </a: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HIGIÊNICAS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03" name="Picture 4" descr="DSC0315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48" y="1844824"/>
            <a:ext cx="646588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7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Rectangle 5"/>
          <p:cNvSpPr>
            <a:spLocks noGrp="1" noChangeArrowheads="1"/>
          </p:cNvSpPr>
          <p:nvPr>
            <p:ph type="title"/>
          </p:nvPr>
        </p:nvSpPr>
        <p:spPr>
          <a:xfrm>
            <a:off x="1608188" y="404664"/>
            <a:ext cx="7049988" cy="85010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CONDIÇÕES HIGIÊNICAS</a:t>
            </a:r>
          </a:p>
        </p:txBody>
      </p:sp>
      <p:pic>
        <p:nvPicPr>
          <p:cNvPr id="53251" name="Picture 4" descr="DSC0038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72816"/>
            <a:ext cx="62658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9931" y="404664"/>
            <a:ext cx="661794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CONDIÇÕES HIGIÊNICAS</a:t>
            </a:r>
          </a:p>
        </p:txBody>
      </p:sp>
      <p:pic>
        <p:nvPicPr>
          <p:cNvPr id="54275" name="Picture 4" descr="DSC0038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772816"/>
            <a:ext cx="64801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1500014" y="548680"/>
            <a:ext cx="69059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CONDIÇÕES HIGIÊNICAS</a:t>
            </a:r>
          </a:p>
        </p:txBody>
      </p:sp>
      <p:pic>
        <p:nvPicPr>
          <p:cNvPr id="55299" name="Picture 4" descr="DSC031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204864"/>
            <a:ext cx="4565650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3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47986" y="404664"/>
            <a:ext cx="741002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/>
              <a:t> </a:t>
            </a: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PESCADO SEM INSPEÇÃO HIGIÊNICO-SANITÁRIA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8371" name="Picture 4" descr="peixe e leite 00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366964"/>
            <a:ext cx="4565650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1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1" name="Rectangle 5"/>
          <p:cNvSpPr>
            <a:spLocks noGrp="1" noChangeArrowheads="1"/>
          </p:cNvSpPr>
          <p:nvPr>
            <p:ph type="title"/>
          </p:nvPr>
        </p:nvSpPr>
        <p:spPr>
          <a:xfrm>
            <a:off x="1500014" y="692696"/>
            <a:ext cx="6905972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LEITE CLANDESTINO</a:t>
            </a:r>
          </a:p>
        </p:txBody>
      </p:sp>
      <p:pic>
        <p:nvPicPr>
          <p:cNvPr id="59395" name="Picture 4" descr="Imagem 06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366964"/>
            <a:ext cx="4565650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4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2719" y="548680"/>
            <a:ext cx="704056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SEGURANÇA SANITÁRIA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419" name="Espaço Reservado para Conteúdo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204864"/>
            <a:ext cx="5165725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80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268350" y="247650"/>
            <a:ext cx="942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449263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defTabSz="449263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defTabSz="449263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defTabSz="449263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defTabSz="449263">
              <a:spcBef>
                <a:spcPct val="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0" hangingPunct="0">
              <a:buClr>
                <a:srgbClr val="FFFF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t-BR" sz="22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NÚMERO DE CURSOS DE MEDICINA VETERINÁRIA NO BRASIL</a:t>
            </a:r>
          </a:p>
        </p:txBody>
      </p:sp>
      <p:grpSp>
        <p:nvGrpSpPr>
          <p:cNvPr id="240643" name="Group 3"/>
          <p:cNvGrpSpPr>
            <a:grpSpLocks/>
          </p:cNvGrpSpPr>
          <p:nvPr/>
        </p:nvGrpSpPr>
        <p:grpSpPr bwMode="auto">
          <a:xfrm>
            <a:off x="1981200" y="647700"/>
            <a:ext cx="6762750" cy="5600700"/>
            <a:chOff x="1260" y="360"/>
            <a:chExt cx="4260" cy="3528"/>
          </a:xfrm>
        </p:grpSpPr>
        <p:pic>
          <p:nvPicPr>
            <p:cNvPr id="240644" name="Picture 4" descr="C:\Documents and Settings\marcos.carvalho\Desktop\Rapidinha\Apresentações\mapa-do-brasil.gif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" y="360"/>
              <a:ext cx="3696" cy="3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0645" name="Text Box 5"/>
            <p:cNvSpPr txBox="1">
              <a:spLocks noChangeArrowheads="1"/>
            </p:cNvSpPr>
            <p:nvPr/>
          </p:nvSpPr>
          <p:spPr bwMode="auto">
            <a:xfrm>
              <a:off x="3066" y="3516"/>
              <a:ext cx="3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240646" name="Text Box 6"/>
            <p:cNvSpPr txBox="1">
              <a:spLocks noChangeArrowheads="1"/>
            </p:cNvSpPr>
            <p:nvPr/>
          </p:nvSpPr>
          <p:spPr bwMode="auto">
            <a:xfrm>
              <a:off x="3006" y="2940"/>
              <a:ext cx="3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40647" name="Text Box 7"/>
            <p:cNvSpPr txBox="1">
              <a:spLocks noChangeArrowheads="1"/>
            </p:cNvSpPr>
            <p:nvPr/>
          </p:nvSpPr>
          <p:spPr bwMode="auto">
            <a:xfrm>
              <a:off x="3504" y="2736"/>
              <a:ext cx="3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240648" name="Text Box 8"/>
            <p:cNvSpPr txBox="1">
              <a:spLocks noChangeArrowheads="1"/>
            </p:cNvSpPr>
            <p:nvPr/>
          </p:nvSpPr>
          <p:spPr bwMode="auto">
            <a:xfrm>
              <a:off x="3798" y="2448"/>
              <a:ext cx="3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240649" name="Text Box 9"/>
            <p:cNvSpPr txBox="1">
              <a:spLocks noChangeArrowheads="1"/>
            </p:cNvSpPr>
            <p:nvPr/>
          </p:nvSpPr>
          <p:spPr bwMode="auto">
            <a:xfrm>
              <a:off x="2730" y="3120"/>
              <a:ext cx="332" cy="291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240650" name="Line 10"/>
            <p:cNvSpPr>
              <a:spLocks noChangeShapeType="1"/>
            </p:cNvSpPr>
            <p:nvPr/>
          </p:nvSpPr>
          <p:spPr bwMode="auto">
            <a:xfrm>
              <a:off x="2961" y="3258"/>
              <a:ext cx="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51" name="Text Box 11"/>
            <p:cNvSpPr txBox="1">
              <a:spLocks noChangeArrowheads="1"/>
            </p:cNvSpPr>
            <p:nvPr/>
          </p:nvSpPr>
          <p:spPr bwMode="auto">
            <a:xfrm>
              <a:off x="4145" y="1824"/>
              <a:ext cx="3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40652" name="Text Box 12"/>
            <p:cNvSpPr txBox="1">
              <a:spLocks noChangeArrowheads="1"/>
            </p:cNvSpPr>
            <p:nvPr/>
          </p:nvSpPr>
          <p:spPr bwMode="auto">
            <a:xfrm>
              <a:off x="3984" y="3022"/>
              <a:ext cx="332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40653" name="Line 13"/>
            <p:cNvSpPr>
              <a:spLocks noChangeShapeType="1"/>
            </p:cNvSpPr>
            <p:nvPr/>
          </p:nvSpPr>
          <p:spPr bwMode="auto">
            <a:xfrm flipV="1">
              <a:off x="4097" y="2790"/>
              <a:ext cx="0" cy="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54" name="Text Box 14"/>
            <p:cNvSpPr txBox="1">
              <a:spLocks noChangeArrowheads="1"/>
            </p:cNvSpPr>
            <p:nvPr/>
          </p:nvSpPr>
          <p:spPr bwMode="auto">
            <a:xfrm>
              <a:off x="4575" y="2496"/>
              <a:ext cx="225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40655" name="Line 15"/>
            <p:cNvSpPr>
              <a:spLocks noChangeShapeType="1"/>
            </p:cNvSpPr>
            <p:nvPr/>
          </p:nvSpPr>
          <p:spPr bwMode="auto">
            <a:xfrm flipH="1">
              <a:off x="4302" y="2496"/>
              <a:ext cx="3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56" name="Text Box 16"/>
            <p:cNvSpPr txBox="1">
              <a:spLocks noChangeArrowheads="1"/>
            </p:cNvSpPr>
            <p:nvPr/>
          </p:nvSpPr>
          <p:spPr bwMode="auto">
            <a:xfrm>
              <a:off x="2940" y="264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0657" name="Text Box 17"/>
            <p:cNvSpPr txBox="1">
              <a:spLocks noChangeArrowheads="1"/>
            </p:cNvSpPr>
            <p:nvPr/>
          </p:nvSpPr>
          <p:spPr bwMode="auto">
            <a:xfrm>
              <a:off x="2832" y="201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40658" name="Text Box 18"/>
            <p:cNvSpPr txBox="1">
              <a:spLocks noChangeArrowheads="1"/>
            </p:cNvSpPr>
            <p:nvPr/>
          </p:nvSpPr>
          <p:spPr bwMode="auto">
            <a:xfrm>
              <a:off x="2321" y="182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40659" name="Text Box 19"/>
            <p:cNvSpPr txBox="1">
              <a:spLocks noChangeArrowheads="1"/>
            </p:cNvSpPr>
            <p:nvPr/>
          </p:nvSpPr>
          <p:spPr bwMode="auto">
            <a:xfrm>
              <a:off x="1985" y="129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40660" name="Text Box 20"/>
            <p:cNvSpPr txBox="1">
              <a:spLocks noChangeArrowheads="1"/>
            </p:cNvSpPr>
            <p:nvPr/>
          </p:nvSpPr>
          <p:spPr bwMode="auto">
            <a:xfrm>
              <a:off x="2945" y="1248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40661" name="Text Box 21"/>
            <p:cNvSpPr txBox="1">
              <a:spLocks noChangeArrowheads="1"/>
            </p:cNvSpPr>
            <p:nvPr/>
          </p:nvSpPr>
          <p:spPr bwMode="auto">
            <a:xfrm>
              <a:off x="1608" y="171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40662" name="Text Box 22"/>
            <p:cNvSpPr txBox="1">
              <a:spLocks noChangeArrowheads="1"/>
            </p:cNvSpPr>
            <p:nvPr/>
          </p:nvSpPr>
          <p:spPr bwMode="auto">
            <a:xfrm>
              <a:off x="3449" y="139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40663" name="Text Box 23"/>
            <p:cNvSpPr txBox="1">
              <a:spLocks noChangeArrowheads="1"/>
            </p:cNvSpPr>
            <p:nvPr/>
          </p:nvSpPr>
          <p:spPr bwMode="auto">
            <a:xfrm>
              <a:off x="3642" y="116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0664" name="Text Box 24"/>
            <p:cNvSpPr txBox="1">
              <a:spLocks noChangeArrowheads="1"/>
            </p:cNvSpPr>
            <p:nvPr/>
          </p:nvSpPr>
          <p:spPr bwMode="auto">
            <a:xfrm>
              <a:off x="3792" y="1392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0665" name="Text Box 25"/>
            <p:cNvSpPr txBox="1">
              <a:spLocks noChangeArrowheads="1"/>
            </p:cNvSpPr>
            <p:nvPr/>
          </p:nvSpPr>
          <p:spPr bwMode="auto">
            <a:xfrm>
              <a:off x="4235" y="114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40666" name="Text Box 26"/>
            <p:cNvSpPr txBox="1">
              <a:spLocks noChangeArrowheads="1"/>
            </p:cNvSpPr>
            <p:nvPr/>
          </p:nvSpPr>
          <p:spPr bwMode="auto">
            <a:xfrm>
              <a:off x="3552" y="1920"/>
              <a:ext cx="33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40667" name="Text Box 27"/>
            <p:cNvSpPr txBox="1">
              <a:spLocks noChangeArrowheads="1"/>
            </p:cNvSpPr>
            <p:nvPr/>
          </p:nvSpPr>
          <p:spPr bwMode="auto">
            <a:xfrm>
              <a:off x="2226" y="2260"/>
              <a:ext cx="225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40668" name="Line 28"/>
            <p:cNvSpPr>
              <a:spLocks noChangeShapeType="1"/>
            </p:cNvSpPr>
            <p:nvPr/>
          </p:nvSpPr>
          <p:spPr bwMode="auto">
            <a:xfrm>
              <a:off x="2432" y="2262"/>
              <a:ext cx="11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69" name="Text Box 29"/>
            <p:cNvSpPr txBox="1">
              <a:spLocks noChangeArrowheads="1"/>
            </p:cNvSpPr>
            <p:nvPr/>
          </p:nvSpPr>
          <p:spPr bwMode="auto">
            <a:xfrm>
              <a:off x="4542" y="1918"/>
              <a:ext cx="225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40670" name="Line 30"/>
            <p:cNvSpPr>
              <a:spLocks noChangeShapeType="1"/>
            </p:cNvSpPr>
            <p:nvPr/>
          </p:nvSpPr>
          <p:spPr bwMode="auto">
            <a:xfrm flipH="1" flipV="1">
              <a:off x="4650" y="1818"/>
              <a:ext cx="0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71" name="Text Box 31"/>
            <p:cNvSpPr txBox="1">
              <a:spLocks noChangeArrowheads="1"/>
            </p:cNvSpPr>
            <p:nvPr/>
          </p:nvSpPr>
          <p:spPr bwMode="auto">
            <a:xfrm>
              <a:off x="4977" y="1620"/>
              <a:ext cx="225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0672" name="Line 32"/>
            <p:cNvSpPr>
              <a:spLocks noChangeShapeType="1"/>
            </p:cNvSpPr>
            <p:nvPr/>
          </p:nvSpPr>
          <p:spPr bwMode="auto">
            <a:xfrm flipH="1">
              <a:off x="4851" y="1620"/>
              <a:ext cx="3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73" name="Text Box 33"/>
            <p:cNvSpPr txBox="1">
              <a:spLocks noChangeArrowheads="1"/>
            </p:cNvSpPr>
            <p:nvPr/>
          </p:nvSpPr>
          <p:spPr bwMode="auto">
            <a:xfrm>
              <a:off x="5295" y="1320"/>
              <a:ext cx="225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40674" name="Line 34"/>
            <p:cNvSpPr>
              <a:spLocks noChangeShapeType="1"/>
            </p:cNvSpPr>
            <p:nvPr/>
          </p:nvSpPr>
          <p:spPr bwMode="auto">
            <a:xfrm flipH="1">
              <a:off x="4941" y="1464"/>
              <a:ext cx="3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75" name="Text Box 35"/>
            <p:cNvSpPr txBox="1">
              <a:spLocks noChangeArrowheads="1"/>
            </p:cNvSpPr>
            <p:nvPr/>
          </p:nvSpPr>
          <p:spPr bwMode="auto">
            <a:xfrm>
              <a:off x="4485" y="642"/>
              <a:ext cx="225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0676" name="Line 36"/>
            <p:cNvSpPr>
              <a:spLocks noChangeShapeType="1"/>
            </p:cNvSpPr>
            <p:nvPr/>
          </p:nvSpPr>
          <p:spPr bwMode="auto">
            <a:xfrm>
              <a:off x="4590" y="930"/>
              <a:ext cx="0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40677" name="Text Box 37"/>
            <p:cNvSpPr txBox="1">
              <a:spLocks noChangeArrowheads="1"/>
            </p:cNvSpPr>
            <p:nvPr/>
          </p:nvSpPr>
          <p:spPr bwMode="auto">
            <a:xfrm>
              <a:off x="5157" y="876"/>
              <a:ext cx="225" cy="2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40678" name="Line 38"/>
            <p:cNvSpPr>
              <a:spLocks noChangeShapeType="1"/>
            </p:cNvSpPr>
            <p:nvPr/>
          </p:nvSpPr>
          <p:spPr bwMode="auto">
            <a:xfrm flipH="1">
              <a:off x="4941" y="1164"/>
              <a:ext cx="225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endParaRPr lang="pt-BR" sz="2800" b="1" smtClean="0">
                <a:solidFill>
                  <a:srgbClr val="8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aphicFrame>
        <p:nvGraphicFramePr>
          <p:cNvPr id="24067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873015"/>
              </p:ext>
            </p:extLst>
          </p:nvPr>
        </p:nvGraphicFramePr>
        <p:xfrm>
          <a:off x="219075" y="4606448"/>
          <a:ext cx="2645693" cy="1305878"/>
        </p:xfrm>
        <a:graphic>
          <a:graphicData uri="http://schemas.openxmlformats.org/drawingml/2006/table">
            <a:tbl>
              <a:tblPr/>
              <a:tblGrid>
                <a:gridCol w="1709589"/>
                <a:gridCol w="936104"/>
              </a:tblGrid>
              <a:tr h="452438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2200" kern="1200" dirty="0" smtClean="0">
                          <a:solidFill>
                            <a:srgbClr val="8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Pública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2200" kern="1200" smtClean="0">
                          <a:solidFill>
                            <a:srgbClr val="8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73</a:t>
                      </a:r>
                      <a:endParaRPr lang="pt-BR" altLang="pt-BR" sz="2200" kern="1200" dirty="0" smtClean="0">
                        <a:solidFill>
                          <a:srgbClr val="8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2200" kern="1200" dirty="0" smtClean="0">
                          <a:solidFill>
                            <a:srgbClr val="8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Privada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2200" kern="1200" dirty="0" smtClean="0">
                          <a:solidFill>
                            <a:srgbClr val="8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2200" kern="1200" smtClean="0">
                          <a:solidFill>
                            <a:srgbClr val="8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Nº Cursos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pt-BR" sz="2200" kern="1200" dirty="0" smtClean="0">
                          <a:solidFill>
                            <a:srgbClr val="8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0693" name="Rectangle 53"/>
          <p:cNvSpPr>
            <a:spLocks noChangeArrowheads="1"/>
          </p:cNvSpPr>
          <p:nvPr/>
        </p:nvSpPr>
        <p:spPr bwMode="auto">
          <a:xfrm>
            <a:off x="3429000" y="990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20000"/>
              </a:spcBef>
            </a:pPr>
            <a:r>
              <a:rPr lang="pt-BR" altLang="pt-BR" b="1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970488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:\Documents and Settings\marcos.carvalho\Desktop\Rapidinha\Apresentações\mapa-do-brasil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58674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Text Box 3"/>
          <p:cNvSpPr txBox="1">
            <a:spLocks noChangeArrowheads="1"/>
          </p:cNvSpPr>
          <p:nvPr/>
        </p:nvSpPr>
        <p:spPr bwMode="auto">
          <a:xfrm>
            <a:off x="64032" y="149759"/>
            <a:ext cx="92814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buClr>
                <a:srgbClr val="FFFF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t-BR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MÉDICOS VETERINÁRIOS ATUANTES - TOTAL</a:t>
            </a:r>
            <a:r>
              <a:rPr lang="en-GB" altLang="pt-BR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altLang="pt-BR" b="1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114.587</a:t>
            </a:r>
            <a:endParaRPr lang="pt-BR" altLang="pt-BR" b="1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7410450" y="4143375"/>
            <a:ext cx="76174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1.712</a:t>
            </a:r>
          </a:p>
        </p:txBody>
      </p:sp>
      <p:sp>
        <p:nvSpPr>
          <p:cNvPr id="207877" name="Line 5"/>
          <p:cNvSpPr>
            <a:spLocks noChangeShapeType="1"/>
          </p:cNvSpPr>
          <p:nvPr/>
        </p:nvSpPr>
        <p:spPr bwMode="auto">
          <a:xfrm>
            <a:off x="7178675" y="4343400"/>
            <a:ext cx="22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6061075" y="5268913"/>
            <a:ext cx="76174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5.355</a:t>
            </a:r>
          </a:p>
        </p:txBody>
      </p:sp>
      <p:sp>
        <p:nvSpPr>
          <p:cNvPr id="207879" name="Line 7"/>
          <p:cNvSpPr>
            <a:spLocks noChangeShapeType="1"/>
          </p:cNvSpPr>
          <p:nvPr/>
        </p:nvSpPr>
        <p:spPr bwMode="auto">
          <a:xfrm>
            <a:off x="5715000" y="5468938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80" name="Text Box 8"/>
          <p:cNvSpPr txBox="1">
            <a:spLocks noChangeArrowheads="1"/>
          </p:cNvSpPr>
          <p:nvPr/>
        </p:nvSpPr>
        <p:spPr bwMode="auto">
          <a:xfrm>
            <a:off x="7366000" y="3371850"/>
            <a:ext cx="56938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691</a:t>
            </a:r>
          </a:p>
        </p:txBody>
      </p:sp>
      <p:sp>
        <p:nvSpPr>
          <p:cNvPr id="207881" name="Line 9"/>
          <p:cNvSpPr>
            <a:spLocks noChangeShapeType="1"/>
          </p:cNvSpPr>
          <p:nvPr/>
        </p:nvSpPr>
        <p:spPr bwMode="auto">
          <a:xfrm flipH="1" flipV="1">
            <a:off x="7391400" y="3111500"/>
            <a:ext cx="174625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7953375" y="2895600"/>
            <a:ext cx="56938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764</a:t>
            </a:r>
          </a:p>
        </p:txBody>
      </p:sp>
      <p:sp>
        <p:nvSpPr>
          <p:cNvPr id="207883" name="Line 11"/>
          <p:cNvSpPr>
            <a:spLocks noChangeShapeType="1"/>
          </p:cNvSpPr>
          <p:nvPr/>
        </p:nvSpPr>
        <p:spPr bwMode="auto">
          <a:xfrm>
            <a:off x="7620000" y="2895600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84" name="Text Box 12"/>
          <p:cNvSpPr txBox="1">
            <a:spLocks noChangeArrowheads="1"/>
          </p:cNvSpPr>
          <p:nvPr/>
        </p:nvSpPr>
        <p:spPr bwMode="auto">
          <a:xfrm>
            <a:off x="6327775" y="990600"/>
            <a:ext cx="76174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1.644</a:t>
            </a:r>
          </a:p>
        </p:txBody>
      </p:sp>
      <p:sp>
        <p:nvSpPr>
          <p:cNvPr id="207885" name="Line 13"/>
          <p:cNvSpPr>
            <a:spLocks noChangeShapeType="1"/>
          </p:cNvSpPr>
          <p:nvPr/>
        </p:nvSpPr>
        <p:spPr bwMode="auto">
          <a:xfrm flipH="1" flipV="1">
            <a:off x="6708775" y="1360488"/>
            <a:ext cx="0" cy="544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86" name="Text Box 14"/>
          <p:cNvSpPr txBox="1">
            <a:spLocks noChangeArrowheads="1"/>
          </p:cNvSpPr>
          <p:nvPr/>
        </p:nvSpPr>
        <p:spPr bwMode="auto">
          <a:xfrm>
            <a:off x="7127875" y="1295400"/>
            <a:ext cx="56938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754</a:t>
            </a:r>
          </a:p>
        </p:txBody>
      </p:sp>
      <p:sp>
        <p:nvSpPr>
          <p:cNvPr id="207887" name="Line 15"/>
          <p:cNvSpPr>
            <a:spLocks noChangeShapeType="1"/>
          </p:cNvSpPr>
          <p:nvPr/>
        </p:nvSpPr>
        <p:spPr bwMode="auto">
          <a:xfrm flipH="1" flipV="1">
            <a:off x="7315200" y="1676400"/>
            <a:ext cx="0" cy="34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88" name="Text Box 16"/>
          <p:cNvSpPr txBox="1">
            <a:spLocks noChangeArrowheads="1"/>
          </p:cNvSpPr>
          <p:nvPr/>
        </p:nvSpPr>
        <p:spPr bwMode="auto">
          <a:xfrm>
            <a:off x="8162925" y="1638300"/>
            <a:ext cx="56938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996</a:t>
            </a: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 flipV="1">
            <a:off x="7810500" y="2000250"/>
            <a:ext cx="346075" cy="230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90" name="Text Box 18"/>
          <p:cNvSpPr txBox="1">
            <a:spLocks noChangeArrowheads="1"/>
          </p:cNvSpPr>
          <p:nvPr/>
        </p:nvSpPr>
        <p:spPr bwMode="auto">
          <a:xfrm>
            <a:off x="8213725" y="2381250"/>
            <a:ext cx="76174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2.988</a:t>
            </a:r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>
            <a:off x="7861300" y="2562225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92" name="Text Box 20"/>
          <p:cNvSpPr txBox="1">
            <a:spLocks noChangeArrowheads="1"/>
          </p:cNvSpPr>
          <p:nvPr/>
        </p:nvSpPr>
        <p:spPr bwMode="auto">
          <a:xfrm>
            <a:off x="3009900" y="3790950"/>
            <a:ext cx="76174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2.237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3686175" y="379095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94" name="Text Box 22"/>
          <p:cNvSpPr txBox="1">
            <a:spLocks noChangeArrowheads="1"/>
          </p:cNvSpPr>
          <p:nvPr/>
        </p:nvSpPr>
        <p:spPr bwMode="auto">
          <a:xfrm>
            <a:off x="5486400" y="4572000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30.897</a:t>
            </a:r>
          </a:p>
        </p:txBody>
      </p:sp>
      <p:sp>
        <p:nvSpPr>
          <p:cNvPr id="207895" name="Text Box 23"/>
          <p:cNvSpPr txBox="1">
            <a:spLocks noChangeArrowheads="1"/>
          </p:cNvSpPr>
          <p:nvPr/>
        </p:nvSpPr>
        <p:spPr bwMode="auto">
          <a:xfrm>
            <a:off x="7162800" y="4648200"/>
            <a:ext cx="761747" cy="36933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9.899</a:t>
            </a:r>
          </a:p>
        </p:txBody>
      </p:sp>
      <p:sp>
        <p:nvSpPr>
          <p:cNvPr id="207896" name="Line 24"/>
          <p:cNvSpPr>
            <a:spLocks noChangeShapeType="1"/>
          </p:cNvSpPr>
          <p:nvPr/>
        </p:nvSpPr>
        <p:spPr bwMode="auto">
          <a:xfrm>
            <a:off x="6807200" y="4886325"/>
            <a:ext cx="346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pt-BR" sz="2800" b="1" smtClean="0">
              <a:solidFill>
                <a:srgbClr val="8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7897" name="Text Box 25"/>
          <p:cNvSpPr txBox="1">
            <a:spLocks noChangeArrowheads="1"/>
          </p:cNvSpPr>
          <p:nvPr/>
        </p:nvSpPr>
        <p:spPr bwMode="auto">
          <a:xfrm>
            <a:off x="2406650" y="30480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253</a:t>
            </a:r>
          </a:p>
        </p:txBody>
      </p:sp>
      <p:sp>
        <p:nvSpPr>
          <p:cNvPr id="207898" name="Text Box 26"/>
          <p:cNvSpPr txBox="1">
            <a:spLocks noChangeArrowheads="1"/>
          </p:cNvSpPr>
          <p:nvPr/>
        </p:nvSpPr>
        <p:spPr bwMode="auto">
          <a:xfrm>
            <a:off x="2940050" y="23622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689</a:t>
            </a:r>
          </a:p>
        </p:txBody>
      </p:sp>
      <p:sp>
        <p:nvSpPr>
          <p:cNvPr id="207899" name="Text Box 27"/>
          <p:cNvSpPr txBox="1">
            <a:spLocks noChangeArrowheads="1"/>
          </p:cNvSpPr>
          <p:nvPr/>
        </p:nvSpPr>
        <p:spPr bwMode="auto">
          <a:xfrm>
            <a:off x="4692650" y="12192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130</a:t>
            </a:r>
          </a:p>
        </p:txBody>
      </p:sp>
      <p:sp>
        <p:nvSpPr>
          <p:cNvPr id="207900" name="Text Box 28"/>
          <p:cNvSpPr txBox="1">
            <a:spLocks noChangeArrowheads="1"/>
          </p:cNvSpPr>
          <p:nvPr/>
        </p:nvSpPr>
        <p:spPr bwMode="auto">
          <a:xfrm>
            <a:off x="4724400" y="2224088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2.066</a:t>
            </a:r>
          </a:p>
        </p:txBody>
      </p:sp>
      <p:sp>
        <p:nvSpPr>
          <p:cNvPr id="207901" name="Text Box 29"/>
          <p:cNvSpPr txBox="1">
            <a:spLocks noChangeArrowheads="1"/>
          </p:cNvSpPr>
          <p:nvPr/>
        </p:nvSpPr>
        <p:spPr bwMode="auto">
          <a:xfrm>
            <a:off x="3353052" y="3057009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1.030</a:t>
            </a:r>
          </a:p>
        </p:txBody>
      </p:sp>
      <p:sp>
        <p:nvSpPr>
          <p:cNvPr id="207902" name="Text Box 30"/>
          <p:cNvSpPr txBox="1">
            <a:spLocks noChangeArrowheads="1"/>
          </p:cNvSpPr>
          <p:nvPr/>
        </p:nvSpPr>
        <p:spPr bwMode="auto">
          <a:xfrm>
            <a:off x="3371850" y="12954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159</a:t>
            </a:r>
          </a:p>
        </p:txBody>
      </p:sp>
      <p:sp>
        <p:nvSpPr>
          <p:cNvPr id="207903" name="Text Box 31"/>
          <p:cNvSpPr txBox="1">
            <a:spLocks noChangeArrowheads="1"/>
          </p:cNvSpPr>
          <p:nvPr/>
        </p:nvSpPr>
        <p:spPr bwMode="auto">
          <a:xfrm>
            <a:off x="5334000" y="2819400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847</a:t>
            </a:r>
          </a:p>
        </p:txBody>
      </p:sp>
      <p:sp>
        <p:nvSpPr>
          <p:cNvPr id="207904" name="Text Box 32"/>
          <p:cNvSpPr txBox="1">
            <a:spLocks noChangeArrowheads="1"/>
          </p:cNvSpPr>
          <p:nvPr/>
        </p:nvSpPr>
        <p:spPr bwMode="auto">
          <a:xfrm>
            <a:off x="6172200" y="3048000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3.728</a:t>
            </a:r>
          </a:p>
        </p:txBody>
      </p:sp>
      <p:sp>
        <p:nvSpPr>
          <p:cNvPr id="207905" name="Text Box 33"/>
          <p:cNvSpPr txBox="1">
            <a:spLocks noChangeArrowheads="1"/>
          </p:cNvSpPr>
          <p:nvPr/>
        </p:nvSpPr>
        <p:spPr bwMode="auto">
          <a:xfrm>
            <a:off x="5638800" y="1981200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1.224</a:t>
            </a:r>
          </a:p>
        </p:txBody>
      </p:sp>
      <p:sp>
        <p:nvSpPr>
          <p:cNvPr id="207906" name="Text Box 34"/>
          <p:cNvSpPr txBox="1">
            <a:spLocks noChangeArrowheads="1"/>
          </p:cNvSpPr>
          <p:nvPr/>
        </p:nvSpPr>
        <p:spPr bwMode="auto">
          <a:xfrm>
            <a:off x="5934075" y="2362200"/>
            <a:ext cx="787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altLang="pt-BR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1.120</a:t>
            </a:r>
          </a:p>
        </p:txBody>
      </p:sp>
      <p:sp>
        <p:nvSpPr>
          <p:cNvPr id="207907" name="Text Box 35"/>
          <p:cNvSpPr txBox="1">
            <a:spLocks noChangeArrowheads="1"/>
          </p:cNvSpPr>
          <p:nvPr/>
        </p:nvSpPr>
        <p:spPr bwMode="auto">
          <a:xfrm>
            <a:off x="5334000" y="3124200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4.858</a:t>
            </a:r>
          </a:p>
        </p:txBody>
      </p:sp>
      <p:sp>
        <p:nvSpPr>
          <p:cNvPr id="207908" name="Text Box 36"/>
          <p:cNvSpPr txBox="1">
            <a:spLocks noChangeArrowheads="1"/>
          </p:cNvSpPr>
          <p:nvPr/>
        </p:nvSpPr>
        <p:spPr bwMode="auto">
          <a:xfrm>
            <a:off x="4495800" y="3962400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4.065</a:t>
            </a:r>
          </a:p>
        </p:txBody>
      </p:sp>
      <p:sp>
        <p:nvSpPr>
          <p:cNvPr id="207909" name="Text Box 37"/>
          <p:cNvSpPr txBox="1">
            <a:spLocks noChangeArrowheads="1"/>
          </p:cNvSpPr>
          <p:nvPr/>
        </p:nvSpPr>
        <p:spPr bwMode="auto">
          <a:xfrm>
            <a:off x="4343526" y="2889975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3.048</a:t>
            </a:r>
          </a:p>
        </p:txBody>
      </p:sp>
      <p:sp>
        <p:nvSpPr>
          <p:cNvPr id="207910" name="Text Box 38"/>
          <p:cNvSpPr txBox="1">
            <a:spLocks noChangeArrowheads="1"/>
          </p:cNvSpPr>
          <p:nvPr/>
        </p:nvSpPr>
        <p:spPr bwMode="auto">
          <a:xfrm>
            <a:off x="5791200" y="4038600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12.673</a:t>
            </a:r>
          </a:p>
        </p:txBody>
      </p:sp>
      <p:sp>
        <p:nvSpPr>
          <p:cNvPr id="207911" name="Text Box 39"/>
          <p:cNvSpPr txBox="1">
            <a:spLocks noChangeArrowheads="1"/>
          </p:cNvSpPr>
          <p:nvPr/>
        </p:nvSpPr>
        <p:spPr bwMode="auto">
          <a:xfrm>
            <a:off x="4724400" y="4876800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10.025</a:t>
            </a:r>
          </a:p>
        </p:txBody>
      </p:sp>
      <p:sp>
        <p:nvSpPr>
          <p:cNvPr id="207912" name="Text Box 40"/>
          <p:cNvSpPr txBox="1">
            <a:spLocks noChangeArrowheads="1"/>
          </p:cNvSpPr>
          <p:nvPr/>
        </p:nvSpPr>
        <p:spPr bwMode="auto">
          <a:xfrm>
            <a:off x="4800600" y="5715000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10.735</a:t>
            </a:r>
          </a:p>
        </p:txBody>
      </p:sp>
    </p:spTree>
    <p:extLst>
      <p:ext uri="{BB962C8B-B14F-4D97-AF65-F5344CB8AC3E}">
        <p14:creationId xmlns:p14="http://schemas.microsoft.com/office/powerpoint/2010/main" val="10548581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4070" y="548680"/>
            <a:ext cx="589786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VIGILÂNCIA SANITÁRIA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632520" y="3410147"/>
            <a:ext cx="9145016" cy="1531021"/>
          </a:xfrm>
          <a:prstGeom prst="rect">
            <a:avLst/>
          </a:prstGeo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 smtClean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Instalações, Saúde dos trabalhadores e qualidade dos produtos (conservação, validade, procedência e </a:t>
            </a:r>
            <a:r>
              <a:rPr lang="pt-BR" sz="2600" dirty="0" err="1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  <a:endParaRPr lang="pt-BR" sz="2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2520" y="2420888"/>
            <a:ext cx="83889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Fiscalização Sanitária à nível de comércio;</a:t>
            </a:r>
          </a:p>
        </p:txBody>
      </p:sp>
    </p:spTree>
    <p:extLst>
      <p:ext uri="{BB962C8B-B14F-4D97-AF65-F5344CB8AC3E}">
        <p14:creationId xmlns:p14="http://schemas.microsoft.com/office/powerpoint/2010/main" val="9286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" y="1412776"/>
            <a:ext cx="9777535" cy="36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AREAS\COMUNICACAO\GERAL\LOGOMARCA CFMV\LOGOS SISTEMA CFMVCRMVs\LOGO VERTICAL COLORIDO.jpg"/>
          <p:cNvPicPr>
            <a:picLocks noChangeAspect="1" noChangeArrowheads="1"/>
          </p:cNvPicPr>
          <p:nvPr/>
        </p:nvPicPr>
        <p:blipFill>
          <a:blip r:embed="rId2" cstate="print"/>
          <a:srcRect l="25079" t="30819" r="24469" b="32835"/>
          <a:stretch>
            <a:fillRect/>
          </a:stretch>
        </p:blipFill>
        <p:spPr bwMode="auto">
          <a:xfrm>
            <a:off x="2576736" y="1196752"/>
            <a:ext cx="4604512" cy="4691389"/>
          </a:xfrm>
          <a:prstGeom prst="rect">
            <a:avLst/>
          </a:prstGeom>
          <a:noFill/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432719" y="548680"/>
            <a:ext cx="704056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Obrigado!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236" y="476672"/>
            <a:ext cx="9705528" cy="1143000"/>
          </a:xfrm>
        </p:spPr>
        <p:txBody>
          <a:bodyPr/>
          <a:lstStyle/>
          <a:p>
            <a:pPr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INSTÂNCIAS DA VIGILÂNCIA SANITÁRIA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741648" y="1772816"/>
            <a:ext cx="8422704" cy="34242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pt-BR" sz="2600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SNVS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(Sistema Nacional de Vigilância Sanitária)</a:t>
            </a:r>
          </a:p>
          <a:p>
            <a:pPr marL="0" indent="0">
              <a:buNone/>
              <a:defRPr/>
            </a:pPr>
            <a:endParaRPr lang="pt-BR" sz="2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Anvisa 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(Central);</a:t>
            </a:r>
          </a:p>
          <a:p>
            <a:pPr marL="0" indent="0">
              <a:buClr>
                <a:srgbClr val="800000"/>
              </a:buClr>
              <a:buNone/>
              <a:defRPr/>
            </a:pPr>
            <a:endParaRPr lang="pt-BR" sz="2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Visa estaduais 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(intermediária);</a:t>
            </a:r>
          </a:p>
          <a:p>
            <a:pPr marL="0" indent="0">
              <a:buClr>
                <a:srgbClr val="800000"/>
              </a:buClr>
              <a:buNone/>
              <a:defRPr/>
            </a:pPr>
            <a:endParaRPr lang="pt-BR" sz="2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Visa municipais 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(local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71400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476672"/>
            <a:ext cx="8915400" cy="79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INSPEÇÃO HIGIÊNICO-SANITÁRIA</a:t>
            </a:r>
            <a:endParaRPr lang="pt-BR" sz="36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956556" y="1628800"/>
            <a:ext cx="7992888" cy="3424237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Realizada à nível de indústria, 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objetivando 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Font typeface="Verdana" panose="020B0604030504040204" pitchFamily="34" charset="0"/>
              <a:buChar char="–"/>
              <a:defRPr/>
            </a:pP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garantir 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segurança e inocuidade 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alimentar;</a:t>
            </a:r>
            <a:endParaRPr lang="pt-BR" sz="2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Font typeface="Verdana" panose="020B0604030504040204" pitchFamily="34" charset="0"/>
              <a:buChar char="–"/>
              <a:defRPr/>
            </a:pP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combater 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fraude econômica;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Font typeface="Verdana" panose="020B0604030504040204" pitchFamily="34" charset="0"/>
              <a:buChar char="–"/>
              <a:defRPr/>
            </a:pP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 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meio 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ambiente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pt-BR" sz="2600" dirty="0" smtClean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Font typeface="Verdana" panose="020B0604030504040204" pitchFamily="34" charset="0"/>
              <a:buChar char="–"/>
              <a:defRPr/>
            </a:pP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sustentabilidade;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Clr>
                <a:srgbClr val="800000"/>
              </a:buClr>
              <a:buFont typeface="Verdana" panose="020B0604030504040204" pitchFamily="34" charset="0"/>
              <a:buChar char="–"/>
              <a:defRPr/>
            </a:pP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 </a:t>
            </a: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bem-estar animal. </a:t>
            </a:r>
          </a:p>
        </p:txBody>
      </p:sp>
    </p:spTree>
    <p:extLst>
      <p:ext uri="{BB962C8B-B14F-4D97-AF65-F5344CB8AC3E}">
        <p14:creationId xmlns:p14="http://schemas.microsoft.com/office/powerpoint/2010/main" val="9035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632520" y="1484784"/>
            <a:ext cx="9217024" cy="342410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Art. 5º  Ficam sujeitos à inspeção e à fiscalização previstas neste Decreto</a:t>
            </a: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>
              <a:buNone/>
              <a:defRPr/>
            </a:pPr>
            <a:endParaRPr lang="pt-BR" sz="1000" kern="12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>
              <a:buClr>
                <a:srgbClr val="800000"/>
              </a:buClr>
              <a:buFont typeface="+mj-lt"/>
              <a:buAutoNum type="alphaLcParenR"/>
              <a:defRPr/>
            </a:pP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</a:t>
            </a: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animais destinados ao </a:t>
            </a: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abate;</a:t>
            </a:r>
          </a:p>
          <a:p>
            <a:pPr marL="514350" indent="-514350">
              <a:buClr>
                <a:srgbClr val="800000"/>
              </a:buClr>
              <a:buFont typeface="+mj-lt"/>
              <a:buAutoNum type="alphaLcParenR"/>
              <a:defRPr/>
            </a:pP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carne e seus derivados, o pescado e seus </a:t>
            </a: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derivados,</a:t>
            </a:r>
          </a:p>
          <a:p>
            <a:pPr marL="514350" indent="-514350">
              <a:buClr>
                <a:srgbClr val="800000"/>
              </a:buClr>
              <a:buFont typeface="+mj-lt"/>
              <a:buAutoNum type="alphaLcParenR"/>
              <a:defRPr/>
            </a:pP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</a:t>
            </a: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ovos e seus derivados, </a:t>
            </a:r>
            <a:endParaRPr lang="pt-BR" sz="2600" kern="1200" dirty="0" smtClean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4350" indent="-514350">
              <a:buClr>
                <a:srgbClr val="800000"/>
              </a:buClr>
              <a:buFont typeface="+mj-lt"/>
              <a:buAutoNum type="alphaLcParenR"/>
              <a:defRPr/>
            </a:pP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leite e seus </a:t>
            </a: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derivados;</a:t>
            </a:r>
          </a:p>
          <a:p>
            <a:pPr marL="514350" indent="-514350">
              <a:buClr>
                <a:srgbClr val="800000"/>
              </a:buClr>
              <a:buFont typeface="+mj-lt"/>
              <a:buAutoNum type="alphaLcParenR"/>
              <a:defRPr/>
            </a:pPr>
            <a:r>
              <a:rPr lang="pt-BR" sz="2600" kern="12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</a:t>
            </a: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produtos de abelhas e seus derivados, comestíveis e não comestíveis, com adição ou não de produtos vegetais.</a:t>
            </a:r>
          </a:p>
          <a:p>
            <a:pPr marL="0" indent="0">
              <a:buNone/>
              <a:defRPr/>
            </a:pP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      </a:t>
            </a:r>
          </a:p>
        </p:txBody>
      </p:sp>
      <p:sp>
        <p:nvSpPr>
          <p:cNvPr id="4" name="Retângulo 3"/>
          <p:cNvSpPr/>
          <p:nvPr/>
        </p:nvSpPr>
        <p:spPr>
          <a:xfrm>
            <a:off x="632520" y="620688"/>
            <a:ext cx="81369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pt-BR" sz="2600" dirty="0" smtClean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ecreto nº 9.013, de 29 de Março De 2017</a:t>
            </a:r>
            <a:endParaRPr lang="pt-BR" sz="26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0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906000" cy="64807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SERVIÇO DE INSPEÇÃO </a:t>
            </a:r>
            <a:r>
              <a:rPr lang="pt-BR" sz="35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Higiênico-Sanitária</a:t>
            </a:r>
            <a:endParaRPr lang="pt-BR" sz="3500" dirty="0" smtClean="0"/>
          </a:p>
        </p:txBody>
      </p:sp>
      <p:sp>
        <p:nvSpPr>
          <p:cNvPr id="18637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848544" y="2420888"/>
            <a:ext cx="7918450" cy="345598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FEDERAL- SIF ( comercio interestadual e internacional)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2600" kern="12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ESTADUAL- SIE ( comercio intermunicipal)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2600" kern="1200" dirty="0">
              <a:solidFill>
                <a:srgbClr val="00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sz="26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MUNICIPAL- SIM (comercio municipal)</a:t>
            </a:r>
          </a:p>
        </p:txBody>
      </p:sp>
      <p:sp>
        <p:nvSpPr>
          <p:cNvPr id="2" name="Retângulo 1"/>
          <p:cNvSpPr/>
          <p:nvPr/>
        </p:nvSpPr>
        <p:spPr>
          <a:xfrm>
            <a:off x="3503725" y="1258451"/>
            <a:ext cx="289855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500" dirty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 7889/89</a:t>
            </a:r>
          </a:p>
        </p:txBody>
      </p:sp>
    </p:spTree>
    <p:extLst>
      <p:ext uri="{BB962C8B-B14F-4D97-AF65-F5344CB8AC3E}">
        <p14:creationId xmlns:p14="http://schemas.microsoft.com/office/powerpoint/2010/main" val="22497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60154" y="404664"/>
            <a:ext cx="4385692" cy="792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500" dirty="0" smtClean="0">
                <a:solidFill>
                  <a:srgbClr val="8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LEGISLAÇÃO</a:t>
            </a:r>
            <a:endParaRPr lang="pt-BR" sz="3500" dirty="0">
              <a:solidFill>
                <a:srgbClr val="8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2636912"/>
            <a:ext cx="9906000" cy="34242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None/>
              <a:defRPr/>
            </a:pPr>
            <a:r>
              <a:rPr lang="pt-BR" sz="24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pt-BR" sz="2400" kern="1200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f) </a:t>
            </a:r>
            <a:r>
              <a:rPr lang="pt-BR" sz="24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inspeção e a fiscalização sob o ponto-de-vista sanitário, higiênico e tecnológico dos matadouros, frigoríficos, fábricas de conservas de carne e de pescado, fábricas de banha e gorduras em que se empregam produtos de origem animal, usinas e fábricas de lacticínios, entrepostos de carne, leite peixe, ovos, mel, </a:t>
            </a:r>
            <a:r>
              <a:rPr lang="pt-BR" sz="2400" kern="1200" dirty="0" err="1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cêra</a:t>
            </a:r>
            <a:r>
              <a:rPr lang="pt-BR" sz="2400" kern="1200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demais derivados da indústria pecuária e, de um modo geral, quando possível, de todos os produtos de origem animal nos locais de produção, manipulação, armazenagem e comercialização; </a:t>
            </a:r>
          </a:p>
        </p:txBody>
      </p:sp>
      <p:sp>
        <p:nvSpPr>
          <p:cNvPr id="2" name="Retângulo 1"/>
          <p:cNvSpPr/>
          <p:nvPr/>
        </p:nvSpPr>
        <p:spPr>
          <a:xfrm>
            <a:off x="416496" y="1092464"/>
            <a:ext cx="3116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srgbClr val="800000"/>
              </a:buClr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 nº 5.517/68:</a:t>
            </a:r>
          </a:p>
        </p:txBody>
      </p:sp>
      <p:sp>
        <p:nvSpPr>
          <p:cNvPr id="3" name="Retângulo 2"/>
          <p:cNvSpPr/>
          <p:nvPr/>
        </p:nvSpPr>
        <p:spPr>
          <a:xfrm>
            <a:off x="416496" y="1857596"/>
            <a:ext cx="9561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buNone/>
              <a:defRPr/>
            </a:pPr>
            <a:r>
              <a:rPr lang="pt-BR" dirty="0" err="1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</a:t>
            </a:r>
            <a:r>
              <a:rPr lang="pt-BR" dirty="0">
                <a:solidFill>
                  <a:srgbClr val="A500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5º </a:t>
            </a:r>
            <a:r>
              <a:rPr lang="pt-BR" dirty="0">
                <a:solidFill>
                  <a:srgbClr val="00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 da competência privativa do médico veterinário ...</a:t>
            </a:r>
          </a:p>
        </p:txBody>
      </p:sp>
    </p:spTree>
    <p:extLst>
      <p:ext uri="{BB962C8B-B14F-4D97-AF65-F5344CB8AC3E}">
        <p14:creationId xmlns:p14="http://schemas.microsoft.com/office/powerpoint/2010/main" val="188396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0" algn="l"/>
            <a:tab pos="104775" algn="l"/>
            <a:tab pos="554038" algn="l"/>
            <a:tab pos="1003300" algn="l"/>
            <a:tab pos="1452563" algn="l"/>
            <a:tab pos="1901825" algn="l"/>
            <a:tab pos="2351088" algn="l"/>
            <a:tab pos="2800350" algn="l"/>
            <a:tab pos="3249613" algn="l"/>
            <a:tab pos="3698875" algn="l"/>
            <a:tab pos="4148138" algn="l"/>
            <a:tab pos="4597400" algn="l"/>
            <a:tab pos="5046663" algn="l"/>
            <a:tab pos="5495925" algn="l"/>
            <a:tab pos="5945188" algn="l"/>
            <a:tab pos="6394450" algn="l"/>
            <a:tab pos="6843713" algn="l"/>
            <a:tab pos="7292975" algn="l"/>
            <a:tab pos="7742238" algn="l"/>
            <a:tab pos="8191500" algn="l"/>
            <a:tab pos="8640763" algn="l"/>
          </a:tabLst>
          <a:defRPr kumimoji="0" lang="pt-BR" altLang="pt-BR" sz="28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>
            <a:tab pos="0" algn="l"/>
            <a:tab pos="104775" algn="l"/>
            <a:tab pos="554038" algn="l"/>
            <a:tab pos="1003300" algn="l"/>
            <a:tab pos="1452563" algn="l"/>
            <a:tab pos="1901825" algn="l"/>
            <a:tab pos="2351088" algn="l"/>
            <a:tab pos="2800350" algn="l"/>
            <a:tab pos="3249613" algn="l"/>
            <a:tab pos="3698875" algn="l"/>
            <a:tab pos="4148138" algn="l"/>
            <a:tab pos="4597400" algn="l"/>
            <a:tab pos="5046663" algn="l"/>
            <a:tab pos="5495925" algn="l"/>
            <a:tab pos="5945188" algn="l"/>
            <a:tab pos="6394450" algn="l"/>
            <a:tab pos="6843713" algn="l"/>
            <a:tab pos="7292975" algn="l"/>
            <a:tab pos="7742238" algn="l"/>
            <a:tab pos="8191500" algn="l"/>
            <a:tab pos="8640763" algn="l"/>
          </a:tabLst>
          <a:defRPr kumimoji="0" lang="pt-BR" altLang="pt-BR" sz="2800" b="1" i="0" u="none" strike="noStrike" cap="none" normalizeH="0" baseline="0" smtClean="0">
            <a:ln>
              <a:noFill/>
            </a:ln>
            <a:solidFill>
              <a:srgbClr val="800000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2683</TotalTime>
  <Words>417</Words>
  <Application>Microsoft Office PowerPoint</Application>
  <PresentationFormat>Papel A4 (210 x 297 mm)</PresentationFormat>
  <Paragraphs>155</Paragraphs>
  <Slides>41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41</vt:i4>
      </vt:variant>
    </vt:vector>
  </HeadingPairs>
  <TitlesOfParts>
    <vt:vector size="49" baseType="lpstr">
      <vt:lpstr>Arial Unicode MS</vt:lpstr>
      <vt:lpstr>Arial</vt:lpstr>
      <vt:lpstr>Calibri</vt:lpstr>
      <vt:lpstr>Times New Roman</vt:lpstr>
      <vt:lpstr>Verdana</vt:lpstr>
      <vt:lpstr>Wingdings</vt:lpstr>
      <vt:lpstr>Estrutura padrão</vt:lpstr>
      <vt:lpstr>1_Estrutura padrão</vt:lpstr>
      <vt:lpstr>Vigilância Sanitária Brasileira  e assuntos correlatos à cadeia produtiva de proteína animal</vt:lpstr>
      <vt:lpstr>LEGISLAÇÃO</vt:lpstr>
      <vt:lpstr>DIFERENÇAS</vt:lpstr>
      <vt:lpstr>VIGILÂNCIA SANITÁRIA</vt:lpstr>
      <vt:lpstr>INSTÂNCIAS DA VIGILÂNCIA SANITÁRIA</vt:lpstr>
      <vt:lpstr>INSPEÇÃO HIGIÊNICO-SANITÁRIA</vt:lpstr>
      <vt:lpstr>Apresentação do PowerPoint</vt:lpstr>
      <vt:lpstr>SERVIÇO DE INSPEÇÃO Higiênico-Sanitária</vt:lpstr>
      <vt:lpstr>LEGISLAÇÃO</vt:lpstr>
      <vt:lpstr>INSPEÇÃO higiênico-SANITÁRIA</vt:lpstr>
      <vt:lpstr>PATOLOGIAS</vt:lpstr>
      <vt:lpstr>PATOLOGIAS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MATADOURO FRIGORÍFICO-SIF</vt:lpstr>
      <vt:lpstr>CARNE BOVINA</vt:lpstr>
      <vt:lpstr>SIF - BOVINOS</vt:lpstr>
      <vt:lpstr>SIF</vt:lpstr>
      <vt:lpstr>SIF</vt:lpstr>
      <vt:lpstr>CADEIA GANGLIONAR</vt:lpstr>
      <vt:lpstr>CONTROLE DE QUALIDADE</vt:lpstr>
      <vt:lpstr>SIF - AVES</vt:lpstr>
      <vt:lpstr>ABATE CLANDESTINO</vt:lpstr>
      <vt:lpstr>ABATE CLANDESTINO</vt:lpstr>
      <vt:lpstr>ABATE CLANDESTINO</vt:lpstr>
      <vt:lpstr>ABATE CLANDESTINO</vt:lpstr>
      <vt:lpstr>CONDIÇÕES HIGIÊNICAS</vt:lpstr>
      <vt:lpstr>CONDIÇÕES HIGIÊNICAS</vt:lpstr>
      <vt:lpstr>CONDIÇÕES HIGIÊNICAS</vt:lpstr>
      <vt:lpstr>CONDIÇÕES HIGIÊNICAS</vt:lpstr>
      <vt:lpstr> PESCADO SEM INSPEÇÃO HIGIÊNICO-SANITÁRIA</vt:lpstr>
      <vt:lpstr>LEITE CLANDESTINO</vt:lpstr>
      <vt:lpstr>SEGURANÇA SANITÁRIA</vt:lpstr>
      <vt:lpstr>Apresentação do PowerPoint</vt:lpstr>
      <vt:lpstr>Apresentação do PowerPoint</vt:lpstr>
      <vt:lpstr>Apresentação do PowerPoint</vt:lpstr>
      <vt:lpstr>Obrigado!</vt:lpstr>
    </vt:vector>
  </TitlesOfParts>
  <Company>CFMV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</dc:creator>
  <cp:lastModifiedBy>Shangely Silva Souza</cp:lastModifiedBy>
  <cp:revision>126</cp:revision>
  <dcterms:created xsi:type="dcterms:W3CDTF">2012-10-01T15:00:18Z</dcterms:created>
  <dcterms:modified xsi:type="dcterms:W3CDTF">2017-04-12T13:08:57Z</dcterms:modified>
</cp:coreProperties>
</file>