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763" r:id="rId3"/>
    <p:sldId id="764" r:id="rId4"/>
    <p:sldId id="765" r:id="rId5"/>
    <p:sldId id="766" r:id="rId6"/>
    <p:sldId id="768" r:id="rId7"/>
    <p:sldId id="770" r:id="rId8"/>
    <p:sldId id="772" r:id="rId9"/>
    <p:sldId id="771" r:id="rId10"/>
    <p:sldId id="774" r:id="rId11"/>
    <p:sldId id="773" r:id="rId12"/>
    <p:sldId id="780" r:id="rId13"/>
    <p:sldId id="782" r:id="rId14"/>
    <p:sldId id="777" r:id="rId15"/>
    <p:sldId id="778" r:id="rId16"/>
    <p:sldId id="744" r:id="rId17"/>
    <p:sldId id="656" r:id="rId18"/>
    <p:sldId id="751" r:id="rId19"/>
    <p:sldId id="699" r:id="rId20"/>
    <p:sldId id="668" r:id="rId21"/>
    <p:sldId id="710" r:id="rId22"/>
    <p:sldId id="775" r:id="rId23"/>
    <p:sldId id="719" r:id="rId24"/>
    <p:sldId id="779" r:id="rId25"/>
  </p:sldIdLst>
  <p:sldSz cx="9144000" cy="6858000" type="screen4x3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5" autoAdjust="0"/>
    <p:restoredTop sz="94016" autoAdjust="0"/>
  </p:normalViewPr>
  <p:slideViewPr>
    <p:cSldViewPr snapToGrid="0">
      <p:cViewPr varScale="1">
        <p:scale>
          <a:sx n="94" d="100"/>
          <a:sy n="94" d="100"/>
        </p:scale>
        <p:origin x="7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7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3774267634\AppData\Local\Microsoft\Windows\Temporary%20Internet%20Files\Content.Outlook\5SDI5HBV\C&#243;pia%20de%20C&#243;pia%20de%20Necessidade%20de%20Financiamento%20RPPS%20da%20UNi&#227;o_2003%20a%202015_20160308%20reenviada%20ao%20Narlon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400" noProof="0" dirty="0" smtClean="0"/>
              <a:t>Deficit Previdenciário da União</a:t>
            </a:r>
            <a:endParaRPr lang="pt-BR" sz="2400" noProof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R$ Bilhões Correntes</c:v>
          </c:tx>
          <c:spPr>
            <a:solidFill>
              <a:srgbClr val="FF0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'[Cópia de Cópia de Necessidade de Financiamento RPPS da UNião_2003 a 2015_20160308 reenviada ao Narlon (1).xls]Pessoal Civil'!$F$4:$O$4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'[Cópia de Cópia de Necessidade de Financiamento RPPS da UNião_2003 a 2015_20160308 reenviada ao Narlon (1).xls]Pessoal Civil'!$F$34:$O$34</c:f>
              <c:numCache>
                <c:formatCode>#,##0.00</c:formatCode>
                <c:ptCount val="10"/>
                <c:pt idx="0">
                  <c:v>-35.138999999999996</c:v>
                </c:pt>
                <c:pt idx="1">
                  <c:v>-37.337000000000003</c:v>
                </c:pt>
                <c:pt idx="2">
                  <c:v>-42.207300000000004</c:v>
                </c:pt>
                <c:pt idx="3">
                  <c:v>-47.009200000000007</c:v>
                </c:pt>
                <c:pt idx="4">
                  <c:v>-51.233166999999995</c:v>
                </c:pt>
                <c:pt idx="5">
                  <c:v>-54.556637917389999</c:v>
                </c:pt>
                <c:pt idx="6">
                  <c:v>-57.561105155179995</c:v>
                </c:pt>
                <c:pt idx="7">
                  <c:v>-62.689501830459996</c:v>
                </c:pt>
                <c:pt idx="8">
                  <c:v>-66.948152342629996</c:v>
                </c:pt>
                <c:pt idx="9">
                  <c:v>-72.514592110849989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3617280"/>
        <c:axId val="263617672"/>
      </c:barChart>
      <c:catAx>
        <c:axId val="2636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pt-BR"/>
          </a:p>
        </c:txPr>
        <c:crossAx val="263617672"/>
        <c:crosses val="autoZero"/>
        <c:auto val="1"/>
        <c:lblAlgn val="ctr"/>
        <c:lblOffset val="100"/>
        <c:noMultiLvlLbl val="0"/>
      </c:catAx>
      <c:valAx>
        <c:axId val="2636176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6361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729965422601806"/>
          <c:y val="0.95900386923055159"/>
          <c:w val="0.29690047510657963"/>
          <c:h val="4.0996130769448413E-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4014" cy="496246"/>
          </a:xfrm>
          <a:prstGeom prst="rect">
            <a:avLst/>
          </a:prstGeom>
        </p:spPr>
        <p:txBody>
          <a:bodyPr vert="horz" lIns="90856" tIns="45428" rIns="90856" bIns="4542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3505" y="1"/>
            <a:ext cx="2934014" cy="496246"/>
          </a:xfrm>
          <a:prstGeom prst="rect">
            <a:avLst/>
          </a:prstGeom>
        </p:spPr>
        <p:txBody>
          <a:bodyPr vert="horz" lIns="90856" tIns="45428" rIns="90856" bIns="45428" rtlCol="0"/>
          <a:lstStyle>
            <a:lvl1pPr algn="r">
              <a:defRPr sz="1200"/>
            </a:lvl1pPr>
          </a:lstStyle>
          <a:p>
            <a:fld id="{71D541C2-EC0D-48EF-97CE-5A6FD5288DE3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755"/>
            <a:ext cx="2934014" cy="496245"/>
          </a:xfrm>
          <a:prstGeom prst="rect">
            <a:avLst/>
          </a:prstGeom>
        </p:spPr>
        <p:txBody>
          <a:bodyPr vert="horz" lIns="90856" tIns="45428" rIns="90856" bIns="4542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3505" y="9409755"/>
            <a:ext cx="2934014" cy="496245"/>
          </a:xfrm>
          <a:prstGeom prst="rect">
            <a:avLst/>
          </a:prstGeom>
        </p:spPr>
        <p:txBody>
          <a:bodyPr vert="horz" lIns="90856" tIns="45428" rIns="90856" bIns="45428" rtlCol="0" anchor="b"/>
          <a:lstStyle>
            <a:lvl1pPr algn="r">
              <a:defRPr sz="1200"/>
            </a:lvl1pPr>
          </a:lstStyle>
          <a:p>
            <a:fld id="{47B1F8D3-3C1A-4BD8-8ABC-1986631176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224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7021"/>
          </a:xfrm>
          <a:prstGeom prst="rect">
            <a:avLst/>
          </a:prstGeom>
        </p:spPr>
        <p:txBody>
          <a:bodyPr vert="horz" lIns="90856" tIns="45428" rIns="90856" bIns="4542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61" y="0"/>
            <a:ext cx="2933277" cy="497021"/>
          </a:xfrm>
          <a:prstGeom prst="rect">
            <a:avLst/>
          </a:prstGeom>
        </p:spPr>
        <p:txBody>
          <a:bodyPr vert="horz" lIns="90856" tIns="45428" rIns="90856" bIns="45428" rtlCol="0"/>
          <a:lstStyle>
            <a:lvl1pPr algn="r">
              <a:defRPr sz="1200"/>
            </a:lvl1pPr>
          </a:lstStyle>
          <a:p>
            <a:fld id="{FC46CBB2-C57D-4DDC-B3F7-047BF2A13F91}" type="datetimeFigureOut">
              <a:rPr lang="pt-BR" smtClean="0"/>
              <a:pPr/>
              <a:t>06/12/2016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6" tIns="45428" rIns="90856" bIns="4542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67269"/>
            <a:ext cx="5415280" cy="3900488"/>
          </a:xfrm>
          <a:prstGeom prst="rect">
            <a:avLst/>
          </a:prstGeom>
        </p:spPr>
        <p:txBody>
          <a:bodyPr vert="horz" lIns="90856" tIns="45428" rIns="90856" bIns="4542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7" cy="497019"/>
          </a:xfrm>
          <a:prstGeom prst="rect">
            <a:avLst/>
          </a:prstGeom>
        </p:spPr>
        <p:txBody>
          <a:bodyPr vert="horz" lIns="90856" tIns="45428" rIns="90856" bIns="4542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61" y="9408982"/>
            <a:ext cx="2933277" cy="497019"/>
          </a:xfrm>
          <a:prstGeom prst="rect">
            <a:avLst/>
          </a:prstGeom>
        </p:spPr>
        <p:txBody>
          <a:bodyPr vert="horz" lIns="90856" tIns="45428" rIns="90856" bIns="45428" rtlCol="0" anchor="b"/>
          <a:lstStyle>
            <a:lvl1pPr algn="r">
              <a:defRPr sz="1200"/>
            </a:lvl1pPr>
          </a:lstStyle>
          <a:p>
            <a:fld id="{4DC0484D-2917-4657-A9F1-844FB10E86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48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4033264" y="8919163"/>
            <a:ext cx="3082695" cy="46998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570FF-956C-406E-B85F-522C661E8ECF}" type="slidenum">
              <a:rPr lang="pt-BR" altLang="pt-B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pt-B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577" indent="-2882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194" indent="-2306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71" indent="-2306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5749" indent="-2306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7026" indent="-230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8302" indent="-230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9580" indent="-230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0857" indent="-230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9772C5-BE61-43DD-BB69-BB421087DEC4}" type="slidenum">
              <a:rPr lang="es-ES" altLang="es-ES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713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90D2-F276-4E0C-B347-82E06E42FA3E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65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FCC8-370A-4876-B6D2-D5855ACB4C0D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1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1CC0-0B58-4F6A-AE88-58424CE8F44B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08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0DB2-4966-45B1-A301-5B59D8FCBEB4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93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FB5-4D5A-4057-A0D2-823DF01BFAC1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92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897C-BDE0-445B-B909-7D0850AE85B9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92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629-5B45-44B9-A233-4E41DD9831EE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2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6D3C-9A04-4C0F-A806-2B7275C3DF0A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52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08DA-8EBE-464A-AEC7-796304E0940F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6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CA8-C53C-40F1-ADC2-860F961EB2E0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09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479B-46A3-4F47-9A1A-AA7ED655517B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75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EE9A-3492-48BF-B175-29ECE9518371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7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DB0F-3E04-41F7-9C01-817C1C59931C}" type="datetime1">
              <a:rPr lang="pt-BR" smtClean="0"/>
              <a:pPr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22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D67F-C461-4B40-A433-AB866EFFE07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-6350" y="-9525"/>
            <a:ext cx="7872413" cy="701675"/>
          </a:xfrm>
          <a:prstGeom prst="rect">
            <a:avLst/>
          </a:prstGeom>
          <a:solidFill>
            <a:srgbClr val="126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pt-BR" sz="105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CASA CIVIL | PRESIDÊNCIA DA REPÚBLICA</a:t>
            </a:r>
          </a:p>
          <a:p>
            <a:pPr algn="l">
              <a:defRPr/>
            </a:pPr>
            <a:r>
              <a:rPr lang="pt-BR" sz="105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MINISTÉRIO DO PLANEJAMENTO, DESENVOLVIMENTO</a:t>
            </a:r>
            <a:r>
              <a:rPr lang="pt-BR" sz="1050" baseline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E GESTÃO</a:t>
            </a:r>
          </a:p>
          <a:p>
            <a:pPr algn="l">
              <a:defRPr/>
            </a:pPr>
            <a:r>
              <a:rPr lang="pt-BR" sz="1050" baseline="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SECRETARIA DE PREVIDÊNCIA | MINISTÉRIO DA FAZENDA</a:t>
            </a:r>
            <a:endParaRPr lang="pt-BR" sz="1050" dirty="0">
              <a:solidFill>
                <a:schemeClr val="bg1"/>
              </a:solidFill>
              <a:latin typeface="Arial Rounded MT Bold" panose="020F07040305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88900"/>
            <a:ext cx="1108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 userDrawn="1"/>
        </p:nvSpPr>
        <p:spPr>
          <a:xfrm>
            <a:off x="4572000" y="2301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8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tcu.gov.br/imprensa/noticias/tcu-ve-desequilibrios-em-regimes-de-previdencia-de-servidores-de-estados-df-e-municipio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Planilha_do_Microsoft_Excel3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Planilha_do_Microsoft_Excel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Planilha_do_Microsoft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1365644"/>
            <a:ext cx="7772400" cy="23876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latin typeface="+mn-lt"/>
              </a:rPr>
              <a:t>Previdência: Reformar hoje para garantir o amanhã</a:t>
            </a:r>
            <a:endParaRPr lang="pt-BR" sz="5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168585"/>
            <a:ext cx="6858000" cy="1655762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Dezembro de 2016</a:t>
            </a:r>
            <a:endParaRPr lang="pt-B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75342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Previdenciários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Comparativo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" y="1393508"/>
            <a:ext cx="8401050" cy="509873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2016: aproximadamente 8% do PIB</a:t>
            </a:r>
          </a:p>
          <a:p>
            <a:r>
              <a:rPr lang="pt-BR" sz="2400" dirty="0" smtClean="0"/>
              <a:t>2058 (estimado): 21% do PIB</a:t>
            </a:r>
          </a:p>
          <a:p>
            <a:endParaRPr lang="pt-BR" sz="2400" dirty="0" smtClean="0"/>
          </a:p>
          <a:p>
            <a:r>
              <a:rPr lang="pt-BR" sz="2400" dirty="0" smtClean="0"/>
              <a:t>2015</a:t>
            </a:r>
            <a:r>
              <a:rPr lang="pt-BR" sz="2400" dirty="0"/>
              <a:t>:</a:t>
            </a:r>
          </a:p>
          <a:p>
            <a:pPr marL="0" indent="0">
              <a:buNone/>
            </a:pPr>
            <a:r>
              <a:rPr lang="pt-BR" sz="2400" dirty="0"/>
              <a:t>- Gastos com medicamentos, vacinas e laboratoriais: R$ 12,578 bi </a:t>
            </a:r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dirty="0"/>
              <a:t>Saneamento e habitação: R$ 26,215 bi </a:t>
            </a:r>
          </a:p>
          <a:p>
            <a:pPr>
              <a:buFontTx/>
              <a:buChar char="-"/>
            </a:pPr>
            <a:r>
              <a:rPr lang="pt-BR" sz="2400" dirty="0" smtClean="0"/>
              <a:t>Bolsa </a:t>
            </a:r>
            <a:r>
              <a:rPr lang="pt-BR" sz="2400" dirty="0"/>
              <a:t>Família: R$ 26,5 </a:t>
            </a:r>
            <a:r>
              <a:rPr lang="pt-BR" sz="2400" dirty="0" smtClean="0"/>
              <a:t>bi</a:t>
            </a:r>
          </a:p>
          <a:p>
            <a:pPr>
              <a:buFontTx/>
              <a:buChar char="-"/>
            </a:pPr>
            <a:r>
              <a:rPr lang="pt-BR" sz="2400" dirty="0" smtClean="0"/>
              <a:t>Seguro Desemprego: </a:t>
            </a:r>
            <a:r>
              <a:rPr lang="pt-BR" sz="2400" dirty="0"/>
              <a:t>R$ </a:t>
            </a:r>
            <a:r>
              <a:rPr lang="pt-BR" sz="2400" dirty="0" smtClean="0"/>
              <a:t>48,1 bi</a:t>
            </a:r>
          </a:p>
          <a:p>
            <a:pPr>
              <a:buFontTx/>
              <a:buChar char="-"/>
            </a:pPr>
            <a:r>
              <a:rPr lang="pt-BR" sz="2400" dirty="0" smtClean="0"/>
              <a:t>Gastos diretos com educação: </a:t>
            </a:r>
            <a:r>
              <a:rPr lang="pt-BR" sz="2400" dirty="0"/>
              <a:t>R$ </a:t>
            </a:r>
            <a:r>
              <a:rPr lang="pt-BR" sz="2400" dirty="0" smtClean="0"/>
              <a:t>59,4 bi 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Gastos direto </a:t>
            </a:r>
            <a:r>
              <a:rPr lang="pt-BR" sz="2400" dirty="0"/>
              <a:t>em saúde: R$ 97,086 </a:t>
            </a:r>
            <a:r>
              <a:rPr lang="pt-BR" sz="2400" dirty="0" smtClean="0"/>
              <a:t>bi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Déficit do RGPS: </a:t>
            </a:r>
            <a:r>
              <a:rPr lang="pt-BR" sz="2400" dirty="0">
                <a:solidFill>
                  <a:srgbClr val="FF0000"/>
                </a:solidFill>
              </a:rPr>
              <a:t>R$ </a:t>
            </a:r>
            <a:r>
              <a:rPr lang="pt-BR" sz="2400" dirty="0" smtClean="0">
                <a:solidFill>
                  <a:srgbClr val="FF0000"/>
                </a:solidFill>
              </a:rPr>
              <a:t>85,86 bi (2016: R$ 152 Bi)</a:t>
            </a:r>
          </a:p>
          <a:p>
            <a:pPr>
              <a:buFontTx/>
              <a:buChar char="-"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10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62115"/>
            <a:ext cx="9144000" cy="476750"/>
          </a:xfrm>
        </p:spPr>
        <p:txBody>
          <a:bodyPr>
            <a:normAutofit/>
          </a:bodyPr>
          <a:lstStyle/>
          <a:p>
            <a:pPr algn="ctr"/>
            <a:r>
              <a:rPr lang="pt-BR" sz="2250" dirty="0">
                <a:solidFill>
                  <a:schemeClr val="accent5">
                    <a:lumMod val="75000"/>
                  </a:schemeClr>
                </a:solidFill>
              </a:rPr>
              <a:t>Cenário Base – NRF vigente e SEM reforma da previdência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81023" y="1899463"/>
            <a:ext cx="21810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% da despesa primária total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8" y="2176463"/>
            <a:ext cx="8647141" cy="25050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3972" y="5252999"/>
            <a:ext cx="5465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50" dirty="0"/>
              <a:t>* Dados de 2016: LDO 2016 e Relatório de Avaliação do 4º bimestre. Dados de 2017: PLDO e PLOA 2017. Especificamente para dívida, total de receita e despesa para 2018-19: PLDO 2017. Todos demais dados: cálculos SEPLAN. </a:t>
            </a:r>
          </a:p>
          <a:p>
            <a:pPr algn="just"/>
            <a:r>
              <a:rPr lang="pt-BR" sz="750" dirty="0"/>
              <a:t>** Os cálculos da SEPLAN foram feitos com base na Grade de 11/08/2016 e considerando crescimento real de PIB de 2,5% para 2020 em diante. Para o cálculo da Previdência e LOAS foram utilizadas variações reais projetadas pelo MF.</a:t>
            </a:r>
          </a:p>
          <a:p>
            <a:pPr algn="just"/>
            <a:r>
              <a:rPr lang="pt-BR" sz="750" dirty="0"/>
              <a:t>*** Para 2016, LOA. Para 2017, PLOA (considerando futuro ajuste para contemplar o substitutivo da PEC para saúde). Para 2018 em diante, correção pela inflação do ano anterior.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2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296" y="966951"/>
            <a:ext cx="8334703" cy="527325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ACÓRDÃO Nº 2973/2016 – TCU – Plenário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200" dirty="0" smtClean="0"/>
              <a:t>TCU vê desequilíbrios em regimes de previdência de servidores de estados, DF e municípios</a:t>
            </a:r>
          </a:p>
          <a:p>
            <a:pPr marL="0" indent="0">
              <a:buNone/>
            </a:pPr>
            <a:r>
              <a:rPr lang="pt-BR" sz="2200" dirty="0" smtClean="0"/>
              <a:t>(</a:t>
            </a:r>
            <a:r>
              <a:rPr lang="pt-BR" sz="2200" dirty="0" smtClean="0">
                <a:hlinkClick r:id="rId2"/>
              </a:rPr>
              <a:t>http://portal.tcu.gov.br/imprensa/noticias/tcu-ve-desequilibrios-em-regimes-de-previdencia-de-servidores-de-estados-df-e-municipios.htm</a:t>
            </a:r>
            <a:r>
              <a:rPr lang="pt-BR" sz="22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“O diagnóstico que embasou o Acórdão TCU Plenário nº 1.331/2016 demonstrou a rápida deterioração da situação atuarial dos estados e municípios da Federação. </a:t>
            </a:r>
            <a:r>
              <a:rPr lang="pt-BR" sz="2200" b="1" dirty="0" smtClean="0"/>
              <a:t>Novas estimativas disponíveis demonstram a continuidade do crescimento do déficit para estados, DF e Municípios. Ao longo do período de 2011 a 2015, o déficit atuarial agregado dos estados mais que dobrou em valores correntes, superando os 50% do PIB</a:t>
            </a:r>
            <a:r>
              <a:rPr lang="pt-BR" sz="2200" dirty="0" smtClean="0"/>
              <a:t> (...)”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939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63" y="1984724"/>
            <a:ext cx="5976664" cy="456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3" y="6551034"/>
            <a:ext cx="596725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85" y="1420584"/>
            <a:ext cx="6576020" cy="56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99092" y="830317"/>
            <a:ext cx="8334703" cy="527325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ACÓRDÃO Nº 2973/2016 – TCU – Plenário</a:t>
            </a:r>
          </a:p>
        </p:txBody>
      </p:sp>
    </p:spTree>
    <p:extLst>
      <p:ext uri="{BB962C8B-B14F-4D97-AF65-F5344CB8AC3E}">
        <p14:creationId xmlns:p14="http://schemas.microsoft.com/office/powerpoint/2010/main" val="40520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557734" y="2458271"/>
          <a:ext cx="8124051" cy="364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lanilha" r:id="rId4" imgW="11788169" imgH="5867424" progId="Excel.Sheet.12">
                  <p:embed/>
                </p:oleObj>
              </mc:Choice>
              <mc:Fallback>
                <p:oleObj name="Planilha" r:id="rId4" imgW="11788169" imgH="586742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34" y="2458271"/>
                        <a:ext cx="8124051" cy="3647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89187" y="1907728"/>
            <a:ext cx="5786072" cy="424353"/>
          </a:xfrm>
        </p:spPr>
        <p:txBody>
          <a:bodyPr>
            <a:noAutofit/>
          </a:bodyPr>
          <a:lstStyle/>
          <a:p>
            <a:pPr algn="ctr"/>
            <a:r>
              <a:rPr lang="pt-BR" sz="1500" b="1" dirty="0">
                <a:latin typeface="+mn-lt"/>
              </a:rPr>
              <a:t>Despesa de Pensões sobre PIB e Razão de Dependência dos </a:t>
            </a:r>
            <a:r>
              <a:rPr lang="pt-BR" sz="1500" b="1" dirty="0" smtClean="0">
                <a:latin typeface="+mn-lt"/>
              </a:rPr>
              <a:t>Idosos</a:t>
            </a:r>
            <a:r>
              <a:rPr lang="pt-BR" sz="1500" b="1" dirty="0">
                <a:latin typeface="+mn-lt"/>
              </a:rPr>
              <a:t/>
            </a:r>
            <a:br>
              <a:rPr lang="pt-BR" sz="1500" b="1" dirty="0">
                <a:latin typeface="+mn-lt"/>
              </a:rPr>
            </a:br>
            <a:r>
              <a:rPr lang="pt-BR" sz="1500" b="1" dirty="0">
                <a:latin typeface="+mn-lt"/>
              </a:rPr>
              <a:t>Países Selecionados – 2009 / 2010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9010" y="6128231"/>
            <a:ext cx="23762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dirty="0"/>
              <a:t>Fonte: Banco Mundial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7181" y="1037006"/>
            <a:ext cx="8384604" cy="6174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Brasil ainda é um país relativamente jovem e já conta com uma elevada despesa com pagamento de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pensões por morte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em relação ao PIB</a:t>
            </a:r>
          </a:p>
        </p:txBody>
      </p:sp>
    </p:spTree>
    <p:extLst>
      <p:ext uri="{BB962C8B-B14F-4D97-AF65-F5344CB8AC3E}">
        <p14:creationId xmlns:p14="http://schemas.microsoft.com/office/powerpoint/2010/main" val="30206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371" y="926082"/>
            <a:ext cx="8053447" cy="121311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América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Latina,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apenas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Brasil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Colômbia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pensionistas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recebem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100% do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benefício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independentemente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número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filhos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4" y="1908223"/>
            <a:ext cx="7432646" cy="48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08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021" y="1398559"/>
            <a:ext cx="8403771" cy="5180917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lnSpc>
                <a:spcPct val="110000"/>
              </a:lnSpc>
              <a:buFont typeface="Arial" panose="020B0604020202020204" pitchFamily="34" charset="0"/>
              <a:buAutoNum type="arabicParenR"/>
              <a:defRPr/>
            </a:pPr>
            <a:endParaRPr lang="pt-BR" sz="2700" dirty="0"/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 smtClean="0"/>
              <a:t>Garantir </a:t>
            </a:r>
            <a:r>
              <a:rPr lang="pt-BR" sz="3500" dirty="0"/>
              <a:t>a sustentabilidade presente e futura da Previdência Social, preparando-a para a transição demográfica da população </a:t>
            </a:r>
            <a:r>
              <a:rPr lang="pt-BR" sz="3500" dirty="0" smtClean="0"/>
              <a:t>brasileira;</a:t>
            </a:r>
            <a:endParaRPr lang="pt-BR" sz="3500" dirty="0"/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/>
              <a:t>Convergir para as melhores práticas internacionais, incorporando as experiências exitosas de países que já enfrentaram uma transição demográfica, observada a realidade social e econômica do Brasil</a:t>
            </a:r>
            <a:r>
              <a:rPr lang="pt-BR" sz="3500" dirty="0" smtClean="0"/>
              <a:t>;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 smtClean="0"/>
              <a:t>Resgate da credibilidade da economia brasileira: estimular investimentos, gerar empregos;</a:t>
            </a:r>
            <a:endParaRPr lang="pt-BR" sz="3500" dirty="0"/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 smtClean="0"/>
              <a:t>Respeitar os </a:t>
            </a:r>
            <a:r>
              <a:rPr lang="pt-BR" sz="3500" dirty="0"/>
              <a:t>direitos </a:t>
            </a:r>
            <a:r>
              <a:rPr lang="pt-BR" sz="3500" dirty="0" smtClean="0"/>
              <a:t>adquiridos (reforma não afeta beneficiários e também não atinge aqueles que já possuem os requisitos para os benefícios – ex. quem já pode se aposentar hoje, mas ainda não se aposentou);</a:t>
            </a:r>
            <a:endParaRPr lang="pt-BR" sz="3500" dirty="0"/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/>
              <a:t>Avançar rumo à harmonização de direitos previdenciários entre os brasileiros: convergência entre os regimes de aposentadorias;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 smtClean="0"/>
              <a:t>Regras </a:t>
            </a:r>
            <a:r>
              <a:rPr lang="pt-BR" sz="3500" dirty="0"/>
              <a:t>de </a:t>
            </a:r>
            <a:r>
              <a:rPr lang="pt-BR" sz="3500" dirty="0" smtClean="0"/>
              <a:t>transição longas: 20 anos;</a:t>
            </a:r>
            <a:endParaRPr lang="pt-BR" sz="3500" dirty="0"/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arenR"/>
              <a:defRPr/>
            </a:pPr>
            <a:r>
              <a:rPr lang="pt-BR" sz="3500" dirty="0" smtClean="0"/>
              <a:t>Nenhum aposentado receberá menos de um salário mínimo.</a:t>
            </a:r>
            <a:endParaRPr lang="pt-BR" sz="35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2477" y="854820"/>
            <a:ext cx="7942660" cy="543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Premissas para a Reforma Proposta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0660" name="Espaço Reservado para Número de Slid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66DF1F-3AFB-44A8-9FCA-5A3EA8912ED6}" type="slidenum">
              <a:rPr lang="pt-BR" altLang="pt-BR" sz="105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024" y="69197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PROPOSTA - Idade Mínima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67938"/>
            <a:ext cx="8229600" cy="4801442"/>
          </a:xfrm>
        </p:spPr>
        <p:txBody>
          <a:bodyPr>
            <a:normAutofit/>
          </a:bodyPr>
          <a:lstStyle/>
          <a:p>
            <a:pPr marL="228600" lvl="1" algn="just">
              <a:lnSpc>
                <a:spcPct val="120000"/>
              </a:lnSpc>
              <a:spcBef>
                <a:spcPts val="1000"/>
              </a:spcBef>
            </a:pPr>
            <a:r>
              <a:rPr lang="pt-BR" u="sng" dirty="0" smtClean="0"/>
              <a:t>Regra permanente:</a:t>
            </a:r>
          </a:p>
          <a:p>
            <a:pPr marL="0" lvl="1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pt-BR" dirty="0" smtClean="0"/>
              <a:t> Aposentadoria </a:t>
            </a:r>
            <a:r>
              <a:rPr lang="pt-BR" dirty="0"/>
              <a:t>aos 65 anos de idade e 25 </a:t>
            </a:r>
            <a:r>
              <a:rPr lang="pt-BR" dirty="0" smtClean="0"/>
              <a:t>anos de contribuição;</a:t>
            </a:r>
          </a:p>
          <a:p>
            <a:pPr marL="228600" lvl="1" algn="just">
              <a:lnSpc>
                <a:spcPct val="120000"/>
              </a:lnSpc>
              <a:spcBef>
                <a:spcPts val="1000"/>
              </a:spcBef>
            </a:pPr>
            <a:endParaRPr lang="pt-BR" u="sng" dirty="0" smtClean="0"/>
          </a:p>
          <a:p>
            <a:pPr marL="228600" lvl="1" algn="just">
              <a:lnSpc>
                <a:spcPct val="120000"/>
              </a:lnSpc>
              <a:spcBef>
                <a:spcPts val="1000"/>
              </a:spcBef>
            </a:pPr>
            <a:r>
              <a:rPr lang="pt-BR" u="sng" dirty="0" smtClean="0"/>
              <a:t>Regra </a:t>
            </a:r>
            <a:r>
              <a:rPr lang="pt-BR" u="sng" dirty="0"/>
              <a:t>de transição</a:t>
            </a:r>
            <a:r>
              <a:rPr lang="pt-BR" dirty="0"/>
              <a:t> (homens com mais de 50 anos e mulheres com mais de 45 anos):</a:t>
            </a:r>
          </a:p>
          <a:p>
            <a:pPr lvl="1" algn="just">
              <a:lnSpc>
                <a:spcPct val="120000"/>
              </a:lnSpc>
            </a:pPr>
            <a:r>
              <a:rPr lang="pt-BR" dirty="0" smtClean="0"/>
              <a:t>Aplica-se acréscimo de </a:t>
            </a:r>
            <a:r>
              <a:rPr lang="pt-BR" dirty="0"/>
              <a:t>50% sobre o tempo de contribuição  faltante com base na regra </a:t>
            </a:r>
            <a:r>
              <a:rPr lang="pt-BR" dirty="0" smtClean="0"/>
              <a:t>antiga.</a:t>
            </a:r>
            <a:endParaRPr lang="pt-BR" dirty="0"/>
          </a:p>
          <a:p>
            <a:pPr lvl="1" algn="just">
              <a:lnSpc>
                <a:spcPct val="120000"/>
              </a:lnSpc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73" y="738173"/>
            <a:ext cx="8171401" cy="1325563"/>
          </a:xfrm>
        </p:spPr>
        <p:txBody>
          <a:bodyPr>
            <a:noAutofit/>
          </a:bodyPr>
          <a:lstStyle/>
          <a:p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PROPOSTA - Fórmula de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cálculo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progressiva e proporcional ao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tempo de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contribuição</a:t>
            </a:r>
            <a:endParaRPr lang="pt-BR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924" y="2168291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RGPS e RPPS: Piso </a:t>
            </a:r>
            <a:r>
              <a:rPr lang="pt-BR" sz="2200" dirty="0"/>
              <a:t>de </a:t>
            </a:r>
            <a:r>
              <a:rPr lang="pt-BR" sz="2200" dirty="0" smtClean="0"/>
              <a:t>76% </a:t>
            </a:r>
            <a:r>
              <a:rPr lang="pt-BR" sz="2200" dirty="0"/>
              <a:t>acrescido de </a:t>
            </a:r>
            <a:r>
              <a:rPr lang="pt-BR" sz="2200" dirty="0" smtClean="0"/>
              <a:t>1p.p. </a:t>
            </a:r>
            <a:r>
              <a:rPr lang="pt-BR" sz="2200" dirty="0"/>
              <a:t>por ano de </a:t>
            </a:r>
            <a:r>
              <a:rPr lang="pt-BR" sz="2200" dirty="0" smtClean="0"/>
              <a:t>contribuição, limitado a 100%, respeitado o piso do salário mínimo;</a:t>
            </a:r>
            <a:endParaRPr lang="pt-BR" sz="2200" dirty="0"/>
          </a:p>
          <a:p>
            <a:pPr algn="just"/>
            <a:r>
              <a:rPr lang="pt-BR" sz="2200" dirty="0" smtClean="0"/>
              <a:t>RGPS: Fim </a:t>
            </a:r>
            <a:r>
              <a:rPr lang="pt-BR" sz="2200" dirty="0"/>
              <a:t>do fator </a:t>
            </a:r>
            <a:r>
              <a:rPr lang="pt-BR" sz="2200" dirty="0" smtClean="0"/>
              <a:t>previdenciário e do 85/95 como regra de cálculo;</a:t>
            </a:r>
            <a:endParaRPr lang="pt-BR" sz="2200" dirty="0"/>
          </a:p>
          <a:p>
            <a:pPr algn="just"/>
            <a:r>
              <a:rPr lang="pt-BR" sz="2200" dirty="0" smtClean="0"/>
              <a:t>Previdência complementar para novos servidores.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0073" y="2183580"/>
            <a:ext cx="849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Valor do </a:t>
            </a:r>
            <a:r>
              <a:rPr lang="pt-BR" sz="2000" b="1" dirty="0"/>
              <a:t>Benefício como Percentual do Salário </a:t>
            </a:r>
            <a:r>
              <a:rPr lang="pt-BR" sz="2000" b="1" dirty="0" smtClean="0"/>
              <a:t>de </a:t>
            </a:r>
            <a:r>
              <a:rPr lang="pt-BR" sz="2000" b="1" dirty="0"/>
              <a:t>Benefício</a:t>
            </a:r>
            <a:endParaRPr lang="pt-BR" sz="2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19</a:t>
            </a:fld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40994"/>
              </p:ext>
            </p:extLst>
          </p:nvPr>
        </p:nvGraphicFramePr>
        <p:xfrm>
          <a:off x="824818" y="3044303"/>
          <a:ext cx="7424055" cy="1872344"/>
        </p:xfrm>
        <a:graphic>
          <a:graphicData uri="http://schemas.openxmlformats.org/drawingml/2006/table">
            <a:tbl>
              <a:tblPr/>
              <a:tblGrid>
                <a:gridCol w="1522885"/>
                <a:gridCol w="590117"/>
                <a:gridCol w="590117"/>
                <a:gridCol w="590117"/>
                <a:gridCol w="590117"/>
                <a:gridCol w="590117"/>
                <a:gridCol w="590117"/>
                <a:gridCol w="590117"/>
                <a:gridCol w="590117"/>
                <a:gridCol w="590117"/>
                <a:gridCol w="590117"/>
              </a:tblGrid>
              <a:tr h="936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(anos)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anos (idade mínima)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90571" y="858017"/>
            <a:ext cx="8171401" cy="1325563"/>
          </a:xfrm>
        </p:spPr>
        <p:txBody>
          <a:bodyPr>
            <a:noAutofit/>
          </a:bodyPr>
          <a:lstStyle/>
          <a:p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PROPOSTA - Fórmula de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cálculo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progressiva e proporcional ao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tempo de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contribuição</a:t>
            </a:r>
            <a:endParaRPr lang="pt-BR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83566" y="2328942"/>
          <a:ext cx="7488835" cy="4028187"/>
        </p:xfrm>
        <a:graphic>
          <a:graphicData uri="http://schemas.openxmlformats.org/drawingml/2006/table">
            <a:tbl>
              <a:tblPr/>
              <a:tblGrid>
                <a:gridCol w="1497767"/>
                <a:gridCol w="1497767"/>
                <a:gridCol w="1497767"/>
                <a:gridCol w="1497767"/>
                <a:gridCol w="1497767"/>
              </a:tblGrid>
              <a:tr h="5229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84" marR="5184" marT="5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 a 14 anos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a 64 anos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anos ou mais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Idosos / Adultos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21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47,4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140,9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16,1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11,5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1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44,3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147,8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13,5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1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39,3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153,9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19,5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1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35,4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152,6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40,1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26,3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27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2050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31,8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143,2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51,3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35,8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0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131,4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% 2015 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-40,3%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-6,7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286,1%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84" marR="5184" marT="5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213" y="615995"/>
            <a:ext cx="8774275" cy="944562"/>
          </a:xfrm>
        </p:spPr>
        <p:txBody>
          <a:bodyPr>
            <a:noAutofit/>
          </a:bodyPr>
          <a:lstStyle/>
          <a:p>
            <a:pPr algn="just"/>
            <a:r>
              <a:rPr lang="pt-BR" altLang="pt-BR" sz="1800" dirty="0" smtClean="0">
                <a:latin typeface="+mn-lt"/>
              </a:rPr>
              <a:t>As projeções populacionais mostram que, em 2060, teremos menos pessoas em idade ativa que hoje. Ao mesmo tempo, o número de idosos irá crescer 262,7% nesse mesmo período.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09251" y="6512636"/>
            <a:ext cx="8991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IBGE/ Projeção </a:t>
            </a: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 População </a:t>
            </a:r>
            <a:r>
              <a:rPr lang="pt-BR" alt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 2013</a:t>
            </a:r>
            <a:endParaRPr lang="pt-BR" altLang="pt-BR" sz="1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9691" y="156830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smtClean="0">
                <a:latin typeface="+mn-lt"/>
                <a:ea typeface="+mj-ea"/>
                <a:cs typeface="+mj-cs"/>
              </a:rPr>
              <a:t>Projeções da População Brasileira</a:t>
            </a:r>
          </a:p>
          <a:p>
            <a:pPr algn="ctr"/>
            <a:r>
              <a:rPr lang="pt-BR" b="1" dirty="0" smtClean="0">
                <a:latin typeface="+mn-lt"/>
              </a:rPr>
              <a:t>(em milhões de pessoas)</a:t>
            </a:r>
            <a:endParaRPr lang="pt-BR" b="1" dirty="0">
              <a:latin typeface="+mn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999019" y="2968376"/>
            <a:ext cx="909487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460460" y="296837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044411" y="593499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473433" y="593499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3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9973"/>
            <a:ext cx="8229600" cy="1143000"/>
          </a:xfrm>
        </p:spPr>
        <p:txBody>
          <a:bodyPr>
            <a:normAutofit/>
          </a:bodyPr>
          <a:lstStyle/>
          <a:p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PROPOSTA - Valor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reposição da pensão por morte</a:t>
            </a:r>
            <a:endParaRPr lang="pt-BR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92164"/>
            <a:ext cx="8229600" cy="5047181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Taxa de reposição de 50%;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Adicional de 10% para cada dependente, até o máximo de 5;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Valor seria igual a 60% da aposentadoria no caso de um dependente (ex. viúva) e 100% no caso de 5 dependentes (Ex. viúva + 4 filhos);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Irreversibilidade </a:t>
            </a:r>
            <a:r>
              <a:rPr lang="pt-BR" sz="2000" dirty="0"/>
              <a:t>das cotas entre os </a:t>
            </a:r>
            <a:r>
              <a:rPr lang="pt-BR" sz="2000" dirty="0" smtClean="0"/>
              <a:t>dependentes;</a:t>
            </a:r>
          </a:p>
          <a:p>
            <a:pPr marL="228600" lvl="1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 Vedação de acumulação com outra aposentadoria ou pensão;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795" y="8243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Resumo das demais propostas de</a:t>
            </a:r>
            <a:b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redução de despesa previdenciária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481" y="2201141"/>
            <a:ext cx="8326664" cy="4393624"/>
          </a:xfrm>
        </p:spPr>
        <p:txBody>
          <a:bodyPr>
            <a:normAutofit/>
          </a:bodyPr>
          <a:lstStyle/>
          <a:p>
            <a:pPr marL="514350" indent="-514350" algn="just">
              <a:buFont typeface="Arial" panose="020B0604020202020204" pitchFamily="34" charset="0"/>
              <a:buAutoNum type="arabicParenR"/>
            </a:pPr>
            <a:endParaRPr lang="pt-BR" sz="500" dirty="0"/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sz="2600" dirty="0" smtClean="0"/>
              <a:t>Criação de </a:t>
            </a:r>
            <a:r>
              <a:rPr lang="pt-BR" sz="2600" dirty="0"/>
              <a:t>Lei de Responsabilidade </a:t>
            </a:r>
            <a:r>
              <a:rPr lang="pt-BR" sz="2600" dirty="0" smtClean="0"/>
              <a:t>Previdenciária;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sz="2600" dirty="0"/>
              <a:t>Unidade gestora única por ente federativo.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sz="2600" dirty="0" smtClean="0"/>
              <a:t>Fim das isenções das contribuições previdenciárias sobre as receitas decorrentes das exportações;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 smtClean="0"/>
          </a:p>
          <a:p>
            <a:pPr marL="514350" indent="-514350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A319-7EBD-4F83-867E-568D5A4C6B7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020" y="900545"/>
            <a:ext cx="8549640" cy="5648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Elevado impacto do déficit da previdência rural</a:t>
            </a:r>
          </a:p>
          <a:p>
            <a:endParaRPr lang="pt-BR" sz="2000" b="1" dirty="0" smtClean="0"/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Em 2015 a previdência rural teve um déficit de R$ 91 bi (enquanto a urbana teve um superávit de R$ 5,1 bi);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Em 2015, 98% da arrecadação previdenciária foi urbana e apenas 2% rural;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A previdência rural concentra 32,8% do total dos beneficiários;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94% das aposentadorias rurais concedidas em 2015 foram para segurados especiais;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30,2% das aposentadorias rurais concedidas pelo INSS foram decorrentes de </a:t>
            </a:r>
            <a:r>
              <a:rPr lang="pt-BR" dirty="0" err="1" smtClean="0"/>
              <a:t>judicialização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A319-7EBD-4F83-867E-568D5A4C6B7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1119"/>
            <a:ext cx="8940800" cy="1143000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PROPOSTA - Idade de elegibilidade para o BPC</a:t>
            </a:r>
            <a:endParaRPr lang="pt-BR" sz="27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3421" y="1750853"/>
            <a:ext cx="8236203" cy="2336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00" dirty="0" smtClean="0"/>
          </a:p>
          <a:p>
            <a:pPr lvl="1" algn="just"/>
            <a:r>
              <a:rPr lang="pt-BR" sz="2000" dirty="0" smtClean="0"/>
              <a:t>Elevar </a:t>
            </a:r>
            <a:r>
              <a:rPr lang="pt-BR" sz="2000" dirty="0"/>
              <a:t>idade mínima do BPC </a:t>
            </a:r>
            <a:r>
              <a:rPr lang="pt-BR" sz="2000" dirty="0" smtClean="0"/>
              <a:t>de 65 </a:t>
            </a:r>
            <a:r>
              <a:rPr lang="pt-BR" sz="2000" dirty="0"/>
              <a:t>anos </a:t>
            </a:r>
            <a:r>
              <a:rPr lang="pt-BR" sz="2000" dirty="0" smtClean="0"/>
              <a:t>para 70 anos;</a:t>
            </a:r>
          </a:p>
          <a:p>
            <a:pPr lvl="1" algn="just"/>
            <a:r>
              <a:rPr lang="pt-BR" sz="2000" dirty="0" smtClean="0"/>
              <a:t>Período de </a:t>
            </a:r>
            <a:r>
              <a:rPr lang="pt-BR" sz="2000" dirty="0"/>
              <a:t>transição </a:t>
            </a:r>
            <a:r>
              <a:rPr lang="pt-BR" sz="2000" dirty="0" smtClean="0"/>
              <a:t>gradual com duração de uma década para a nova idade;</a:t>
            </a:r>
          </a:p>
          <a:p>
            <a:pPr lvl="1" algn="just"/>
            <a:r>
              <a:rPr lang="pt-BR" sz="2000" dirty="0" smtClean="0"/>
              <a:t>Valor do benefício passa a ser definido em lei.</a:t>
            </a:r>
            <a:endParaRPr lang="pt-BR" sz="2000" dirty="0"/>
          </a:p>
          <a:p>
            <a:pPr lvl="1" algn="just"/>
            <a:endParaRPr lang="pt-BR" sz="20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1365644"/>
            <a:ext cx="7772400" cy="23876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latin typeface="+mn-lt"/>
              </a:rPr>
              <a:t>Previdência: Reformar hoje para garantir o amanhã</a:t>
            </a:r>
            <a:endParaRPr lang="pt-BR" sz="5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168585"/>
            <a:ext cx="6858000" cy="1655762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Dezembro de 2016</a:t>
            </a:r>
            <a:endParaRPr lang="pt-B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D67F-C461-4B40-A433-AB866EFFE07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8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02771" y="1376046"/>
            <a:ext cx="8088086" cy="810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just"/>
            <a:r>
              <a:rPr lang="pt-BR" altLang="pt-BR" sz="1600" dirty="0">
                <a:solidFill>
                  <a:prstClr val="black"/>
                </a:solidFill>
              </a:rPr>
              <a:t>A taxa de fecundidade caiu 72,3% entre 1960 e 2014, passando de 6,3 para 1,7 filhos por mulher. A projeção é que caia para 1,5 até 2034.</a:t>
            </a: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1252756" y="6254212"/>
            <a:ext cx="67437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 dirty="0">
                <a:solidFill>
                  <a:prstClr val="black"/>
                </a:solidFill>
              </a:rPr>
              <a:t>Fonte: IBGE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1" y="2394857"/>
            <a:ext cx="8088086" cy="3622924"/>
          </a:xfrm>
          <a:prstGeom prst="rect">
            <a:avLst/>
          </a:prstGeom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02771" y="998730"/>
            <a:ext cx="7413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Diagnóstico - Taxa </a:t>
            </a:r>
            <a:r>
              <a:rPr lang="pt-BR" sz="2000" b="1" dirty="0">
                <a:solidFill>
                  <a:prstClr val="black"/>
                </a:solidFill>
              </a:rPr>
              <a:t>de Fecundidade (filhos por mulher)</a:t>
            </a:r>
          </a:p>
        </p:txBody>
      </p:sp>
    </p:spTree>
    <p:extLst>
      <p:ext uri="{BB962C8B-B14F-4D97-AF65-F5344CB8AC3E}">
        <p14:creationId xmlns:p14="http://schemas.microsoft.com/office/powerpoint/2010/main" val="8215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700808"/>
            <a:ext cx="3151384" cy="19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3165"/>
            <a:ext cx="3132200" cy="191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tângulo 2"/>
          <p:cNvSpPr>
            <a:spLocks noChangeArrowheads="1"/>
          </p:cNvSpPr>
          <p:nvPr/>
        </p:nvSpPr>
        <p:spPr bwMode="auto">
          <a:xfrm>
            <a:off x="1268013" y="5790015"/>
            <a:ext cx="398978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IBGE. Elaboração: SPPS/MTPS.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8" y="3666882"/>
            <a:ext cx="3151384" cy="21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66882"/>
            <a:ext cx="3132200" cy="21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3A2D2-D382-46B3-9673-6AB04107203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02771" y="1042272"/>
            <a:ext cx="7413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Diagnóstico - </a:t>
            </a:r>
            <a:r>
              <a:rPr lang="pt-BR" altLang="pt-BR" sz="2000" b="1" dirty="0">
                <a:solidFill>
                  <a:prstClr val="black"/>
                </a:solidFill>
                <a:cs typeface="Arial" pitchFamily="34" charset="0"/>
              </a:rPr>
              <a:t>Pirâmides Etárias: 1990 / 2010 / 2030 / 2060</a:t>
            </a:r>
          </a:p>
          <a:p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6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6" y="964734"/>
            <a:ext cx="8891120" cy="217927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Idades Mínimas de Aposentadoria</a:t>
            </a:r>
            <a:endParaRPr lang="pt-BR" sz="27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10494" y="6252475"/>
            <a:ext cx="66423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750" dirty="0">
                <a:latin typeface="Arial" panose="020B0604020202020204" pitchFamily="34" charset="0"/>
                <a:cs typeface="Arial" panose="020B0604020202020204" pitchFamily="34" charset="0"/>
              </a:rPr>
              <a:t>Fonte: AISS – Europa, Ásia e Pacífico (2014); África e Américas (2015); OCDE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53EB-14AA-4A13-BAD6-2D558FB8E770}" type="slidenum">
              <a:rPr lang="pt-BR" smtClean="0"/>
              <a:pPr/>
              <a:t>5</a:t>
            </a:fld>
            <a:endParaRPr lang="pt-B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0494" y="1622503"/>
          <a:ext cx="8957072" cy="457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9279720" imgH="4214520" progId="Excel.Sheet.12">
                  <p:embed/>
                </p:oleObj>
              </mc:Choice>
              <mc:Fallback>
                <p:oleObj name="Worksheet" r:id="rId4" imgW="9279720" imgH="42145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4" y="1622503"/>
                        <a:ext cx="8957072" cy="4578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7"/>
          <p:cNvSpPr txBox="1">
            <a:spLocks noChangeArrowheads="1"/>
          </p:cNvSpPr>
          <p:nvPr/>
        </p:nvSpPr>
        <p:spPr bwMode="auto">
          <a:xfrm>
            <a:off x="1340742" y="6229765"/>
            <a:ext cx="37361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s-ES" sz="700" dirty="0"/>
              <a:t>Fonte: AISS – Europa, Ásia e Pacífico (2014); África e Américas (2015)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8971" y="1904998"/>
          <a:ext cx="8131629" cy="4158345"/>
        </p:xfrm>
        <a:graphic>
          <a:graphicData uri="http://schemas.openxmlformats.org/drawingml/2006/table">
            <a:tbl>
              <a:tblPr/>
              <a:tblGrid>
                <a:gridCol w="1261617">
                  <a:extLst>
                    <a:ext uri="{9D8B030D-6E8A-4147-A177-3AD203B41FA5}"/>
                  </a:extLst>
                </a:gridCol>
                <a:gridCol w="1825460">
                  <a:extLst>
                    <a:ext uri="{9D8B030D-6E8A-4147-A177-3AD203B41FA5}"/>
                  </a:extLst>
                </a:gridCol>
                <a:gridCol w="2512129">
                  <a:extLst>
                    <a:ext uri="{9D8B030D-6E8A-4147-A177-3AD203B41FA5}"/>
                  </a:extLst>
                </a:gridCol>
                <a:gridCol w="2532423">
                  <a:extLst>
                    <a:ext uri="{9D8B030D-6E8A-4147-A177-3AD203B41FA5}"/>
                  </a:extLst>
                </a:gridCol>
              </a:tblGrid>
              <a:tr h="384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Concede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Aposentadorias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apenas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Contribuição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restrições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/>
                </a:extLst>
              </a:tr>
              <a:tr h="1922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8170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Argélia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Inatividade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2372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Egito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813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29521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Equador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4537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Bahrein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Aposentadoria+Salário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Salário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últimos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41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Irã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Inatividade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210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Iraque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TC: 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Inatividade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210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Arábia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Saudita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Inatividade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210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TC: 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593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210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direito.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067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Itália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42,5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41,5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194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Sérvia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2921" y="986858"/>
            <a:ext cx="80238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</a:rPr>
              <a:t>A aposentadoria apenas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</a:rPr>
              <a:t>por </a:t>
            </a:r>
          </a:p>
          <a:p>
            <a:pPr algn="ctr">
              <a:defRPr/>
            </a:pP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</a:rPr>
              <a:t>Tempo de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</a:rPr>
              <a:t>Contribuição, sem idade mínima,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</a:rPr>
              <a:t>existe em poucos países</a:t>
            </a:r>
          </a:p>
        </p:txBody>
      </p:sp>
      <p:sp>
        <p:nvSpPr>
          <p:cNvPr id="18515" name="Espaço Reservado para Número de Slide 8"/>
          <p:cNvSpPr>
            <a:spLocks noGrp="1"/>
          </p:cNvSpPr>
          <p:nvPr>
            <p:ph type="sldNum" sz="quarter" idx="12"/>
          </p:nvPr>
        </p:nvSpPr>
        <p:spPr bwMode="auto">
          <a:xfrm>
            <a:off x="7498541" y="6558043"/>
            <a:ext cx="154305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D436FA-FEF6-421A-8338-92CA89B113A9}" type="slidenum">
              <a:rPr lang="pt-BR" altLang="pt-BR">
                <a:latin typeface="Calibri" panose="020F0502020204030204" pitchFamily="34" charset="0"/>
              </a:rPr>
              <a:pPr/>
              <a:t>6</a:t>
            </a:fld>
            <a:endParaRPr lang="pt-BR" alt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85749" y="1019175"/>
            <a:ext cx="825245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Resultado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da Previdência Social Urbana e Rural (R$ bilhões)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t-BR" sz="1350" dirty="0"/>
          </a:p>
        </p:txBody>
      </p:sp>
      <p:sp>
        <p:nvSpPr>
          <p:cNvPr id="2969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D356E-37E2-427C-9F1E-E3978B029B56}" type="slidenum">
              <a:rPr lang="pt-BR" altLang="pt-BR" sz="105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050">
              <a:solidFill>
                <a:schemeClr val="bg1"/>
              </a:solidFill>
            </a:endParaRPr>
          </a:p>
        </p:txBody>
      </p:sp>
      <p:pic>
        <p:nvPicPr>
          <p:cNvPr id="2970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48790"/>
            <a:ext cx="7795259" cy="46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/>
          </p:nvPr>
        </p:nvGraphicFramePr>
        <p:xfrm>
          <a:off x="196928" y="781261"/>
          <a:ext cx="8280920" cy="545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5744" y="6415801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smtClean="0"/>
              <a:t>RREO (STN/MF)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03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3352-1BC1-43AD-A09D-B6B3238F1E03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251520" y="1415946"/>
          <a:ext cx="8435280" cy="460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lanilha" r:id="rId4" imgW="9646920" imgH="6016896" progId="Excel.Sheet.12">
                  <p:embed/>
                </p:oleObj>
              </mc:Choice>
              <mc:Fallback>
                <p:oleObj name="Planilha" r:id="rId4" imgW="9646920" imgH="60168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15946"/>
                        <a:ext cx="8435280" cy="4602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1599" y="6036444"/>
            <a:ext cx="7442251" cy="413973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+mn-lt"/>
              </a:rPr>
              <a:t>Os benefícios rurais representam 22,5% da despesa total no RGPS em 2015. </a:t>
            </a:r>
            <a:endParaRPr lang="pt-BR" sz="1800" b="1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6712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Despesa anual com benefícios da previdência urbana e rural</a:t>
            </a:r>
          </a:p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(em R$ bilhões nominais)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5744" y="6498750"/>
            <a:ext cx="2697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smtClean="0"/>
              <a:t>Fluxo de Caixa do INSS.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09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20534</TotalTime>
  <Words>1458</Words>
  <Application>Microsoft Office PowerPoint</Application>
  <PresentationFormat>Apresentação na tela (4:3)</PresentationFormat>
  <Paragraphs>245</Paragraphs>
  <Slides>24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Arial Rounded MT Bold</vt:lpstr>
      <vt:lpstr>Calibri</vt:lpstr>
      <vt:lpstr>Calibri Light</vt:lpstr>
      <vt:lpstr>Wingdings</vt:lpstr>
      <vt:lpstr>Tema do Office</vt:lpstr>
      <vt:lpstr>Worksheet</vt:lpstr>
      <vt:lpstr>Planilha</vt:lpstr>
      <vt:lpstr>Previdência: Reformar hoje para garantir o amanhã</vt:lpstr>
      <vt:lpstr>As projeções populacionais mostram que, em 2060, teremos menos pessoas em idade ativa que hoje. Ao mesmo tempo, o número de idosos irá crescer 262,7% nesse mesmo período.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benefícios rurais representam 22,5% da despesa total no RGPS em 2015. </vt:lpstr>
      <vt:lpstr>Gastos Previdenciários - Comparativo</vt:lpstr>
      <vt:lpstr>Cenário Base – NRF vigente e SEM reforma da previdência</vt:lpstr>
      <vt:lpstr>ACÓRDÃO Nº 2973/2016 – TCU – Plenário</vt:lpstr>
      <vt:lpstr>ACÓRDÃO Nº 2973/2016 – TCU – Plenário</vt:lpstr>
      <vt:lpstr>Despesa de Pensões sobre PIB e Razão de Dependência dos Idosos Países Selecionados – 2009 / 2010</vt:lpstr>
      <vt:lpstr>Apresentação do PowerPoint</vt:lpstr>
      <vt:lpstr>Apresentação do PowerPoint</vt:lpstr>
      <vt:lpstr>PROPOSTA - Idade Mínima</vt:lpstr>
      <vt:lpstr>PROPOSTA - Fórmula de cálculo progressiva e proporcional ao tempo de contribuição</vt:lpstr>
      <vt:lpstr>PROPOSTA - Fórmula de cálculo progressiva e proporcional ao tempo de contribuição</vt:lpstr>
      <vt:lpstr>PROPOSTA - Valor de reposição da pensão por morte</vt:lpstr>
      <vt:lpstr>Resumo das demais propostas de  redução de despesa previdenciária</vt:lpstr>
      <vt:lpstr>Apresentação do PowerPoint</vt:lpstr>
      <vt:lpstr>PROPOSTA - Idade de elegibilidade para o BPC</vt:lpstr>
      <vt:lpstr>Previdência: Reformar hoje para garantir o amanhã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Retrato da Previdência Social no Brasil</dc:title>
  <dc:creator>Manoel Carlos</dc:creator>
  <cp:lastModifiedBy>Ronaldo Alves de Carvalho</cp:lastModifiedBy>
  <cp:revision>1195</cp:revision>
  <cp:lastPrinted>2016-12-06T02:17:20Z</cp:lastPrinted>
  <dcterms:created xsi:type="dcterms:W3CDTF">2015-08-26T19:13:41Z</dcterms:created>
  <dcterms:modified xsi:type="dcterms:W3CDTF">2016-12-06T18:36:53Z</dcterms:modified>
</cp:coreProperties>
</file>