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handoutMasterIdLst>
    <p:handoutMasterId r:id="rId27"/>
  </p:handoutMasterIdLst>
  <p:sldIdLst>
    <p:sldId id="256" r:id="rId2"/>
    <p:sldId id="763" r:id="rId3"/>
    <p:sldId id="764" r:id="rId4"/>
    <p:sldId id="765" r:id="rId5"/>
    <p:sldId id="766" r:id="rId6"/>
    <p:sldId id="768" r:id="rId7"/>
    <p:sldId id="770" r:id="rId8"/>
    <p:sldId id="772" r:id="rId9"/>
    <p:sldId id="771" r:id="rId10"/>
    <p:sldId id="774" r:id="rId11"/>
    <p:sldId id="773" r:id="rId12"/>
    <p:sldId id="780" r:id="rId13"/>
    <p:sldId id="782" r:id="rId14"/>
    <p:sldId id="777" r:id="rId15"/>
    <p:sldId id="778" r:id="rId16"/>
    <p:sldId id="744" r:id="rId17"/>
    <p:sldId id="656" r:id="rId18"/>
    <p:sldId id="751" r:id="rId19"/>
    <p:sldId id="699" r:id="rId20"/>
    <p:sldId id="668" r:id="rId21"/>
    <p:sldId id="710" r:id="rId22"/>
    <p:sldId id="775" r:id="rId23"/>
    <p:sldId id="719" r:id="rId24"/>
    <p:sldId id="779" r:id="rId25"/>
  </p:sldIdLst>
  <p:sldSz cx="9144000" cy="6858000" type="screen4x3"/>
  <p:notesSz cx="6769100" cy="9906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clrMode="bw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Estilo Claro 1 - Ênfas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035" autoAdjust="0"/>
    <p:restoredTop sz="94016" autoAdjust="0"/>
  </p:normalViewPr>
  <p:slideViewPr>
    <p:cSldViewPr snapToGrid="0">
      <p:cViewPr varScale="1">
        <p:scale>
          <a:sx n="94" d="100"/>
          <a:sy n="94" d="100"/>
        </p:scale>
        <p:origin x="78" y="2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4764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63774267634\AppData\Local\Microsoft\Windows\Temporary%20Internet%20Files\Content.Outlook\5SDI5HBV\C&#243;pia%20de%20C&#243;pia%20de%20Necessidade%20de%20Financiamento%20RPPS%20da%20UNi&#227;o_2003%20a%202015_20160308%20reenviada%20ao%20Narlon%20(1)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pt-BR" sz="2400" noProof="0" dirty="0" smtClean="0"/>
              <a:t>Deficit Previdenciário da União</a:t>
            </a:r>
            <a:endParaRPr lang="pt-BR" sz="2400" noProof="0" dirty="0"/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R$ Bilhões Correntes</c:v>
          </c:tx>
          <c:spPr>
            <a:solidFill>
              <a:srgbClr val="FF0000"/>
            </a:solidFill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'[Cópia de Cópia de Necessidade de Financiamento RPPS da UNião_2003 a 2015_20160308 reenviada ao Narlon (1).xls]Pessoal Civil'!$F$4:$O$4</c:f>
              <c:numCache>
                <c:formatCode>General</c:formatCode>
                <c:ptCount val="1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</c:numCache>
            </c:numRef>
          </c:cat>
          <c:val>
            <c:numRef>
              <c:f>'[Cópia de Cópia de Necessidade de Financiamento RPPS da UNião_2003 a 2015_20160308 reenviada ao Narlon (1).xls]Pessoal Civil'!$F$34:$O$34</c:f>
              <c:numCache>
                <c:formatCode>#,##0.00</c:formatCode>
                <c:ptCount val="10"/>
                <c:pt idx="0">
                  <c:v>-35.138999999999996</c:v>
                </c:pt>
                <c:pt idx="1">
                  <c:v>-37.337000000000003</c:v>
                </c:pt>
                <c:pt idx="2">
                  <c:v>-42.207300000000004</c:v>
                </c:pt>
                <c:pt idx="3">
                  <c:v>-47.009200000000007</c:v>
                </c:pt>
                <c:pt idx="4">
                  <c:v>-51.233166999999995</c:v>
                </c:pt>
                <c:pt idx="5">
                  <c:v>-54.556637917389999</c:v>
                </c:pt>
                <c:pt idx="6">
                  <c:v>-57.561105155179995</c:v>
                </c:pt>
                <c:pt idx="7">
                  <c:v>-62.689501830459996</c:v>
                </c:pt>
                <c:pt idx="8">
                  <c:v>-66.948152342629996</c:v>
                </c:pt>
                <c:pt idx="9">
                  <c:v>-72.514592110849989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263617280"/>
        <c:axId val="263617672"/>
      </c:barChart>
      <c:catAx>
        <c:axId val="263617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600"/>
            </a:pPr>
            <a:endParaRPr lang="pt-BR"/>
          </a:p>
        </c:txPr>
        <c:crossAx val="263617672"/>
        <c:crosses val="autoZero"/>
        <c:auto val="1"/>
        <c:lblAlgn val="ctr"/>
        <c:lblOffset val="100"/>
        <c:noMultiLvlLbl val="0"/>
      </c:catAx>
      <c:valAx>
        <c:axId val="263617672"/>
        <c:scaling>
          <c:orientation val="minMax"/>
        </c:scaling>
        <c:delete val="0"/>
        <c:axPos val="l"/>
        <c:majorGridlines/>
        <c:numFmt formatCode="#,##0.0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pt-BR"/>
          </a:p>
        </c:txPr>
        <c:crossAx val="26361728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41729965422601806"/>
          <c:y val="0.95900386923055159"/>
          <c:w val="0.29690047510657963"/>
          <c:h val="4.0996130769448413E-2"/>
        </c:manualLayout>
      </c:layout>
      <c:overlay val="0"/>
      <c:txPr>
        <a:bodyPr/>
        <a:lstStyle/>
        <a:p>
          <a:pPr>
            <a:defRPr sz="18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4014" cy="496246"/>
          </a:xfrm>
          <a:prstGeom prst="rect">
            <a:avLst/>
          </a:prstGeom>
        </p:spPr>
        <p:txBody>
          <a:bodyPr vert="horz" lIns="90856" tIns="45428" rIns="90856" bIns="45428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33505" y="1"/>
            <a:ext cx="2934014" cy="496246"/>
          </a:xfrm>
          <a:prstGeom prst="rect">
            <a:avLst/>
          </a:prstGeom>
        </p:spPr>
        <p:txBody>
          <a:bodyPr vert="horz" lIns="90856" tIns="45428" rIns="90856" bIns="45428" rtlCol="0"/>
          <a:lstStyle>
            <a:lvl1pPr algn="r">
              <a:defRPr sz="1200"/>
            </a:lvl1pPr>
          </a:lstStyle>
          <a:p>
            <a:fld id="{71D541C2-EC0D-48EF-97CE-5A6FD5288DE3}" type="datetimeFigureOut">
              <a:rPr lang="pt-BR" smtClean="0"/>
              <a:pPr/>
              <a:t>06/12/2016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09755"/>
            <a:ext cx="2934014" cy="496245"/>
          </a:xfrm>
          <a:prstGeom prst="rect">
            <a:avLst/>
          </a:prstGeom>
        </p:spPr>
        <p:txBody>
          <a:bodyPr vert="horz" lIns="90856" tIns="45428" rIns="90856" bIns="45428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33505" y="9409755"/>
            <a:ext cx="2934014" cy="496245"/>
          </a:xfrm>
          <a:prstGeom prst="rect">
            <a:avLst/>
          </a:prstGeom>
        </p:spPr>
        <p:txBody>
          <a:bodyPr vert="horz" lIns="90856" tIns="45428" rIns="90856" bIns="45428" rtlCol="0" anchor="b"/>
          <a:lstStyle>
            <a:lvl1pPr algn="r">
              <a:defRPr sz="1200"/>
            </a:lvl1pPr>
          </a:lstStyle>
          <a:p>
            <a:fld id="{47B1F8D3-3C1A-4BD8-8ABC-19866311760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22242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33277" cy="497021"/>
          </a:xfrm>
          <a:prstGeom prst="rect">
            <a:avLst/>
          </a:prstGeom>
        </p:spPr>
        <p:txBody>
          <a:bodyPr vert="horz" lIns="90856" tIns="45428" rIns="90856" bIns="45428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34261" y="0"/>
            <a:ext cx="2933277" cy="497021"/>
          </a:xfrm>
          <a:prstGeom prst="rect">
            <a:avLst/>
          </a:prstGeom>
        </p:spPr>
        <p:txBody>
          <a:bodyPr vert="horz" lIns="90856" tIns="45428" rIns="90856" bIns="45428" rtlCol="0"/>
          <a:lstStyle>
            <a:lvl1pPr algn="r">
              <a:defRPr sz="1200"/>
            </a:lvl1pPr>
          </a:lstStyle>
          <a:p>
            <a:fld id="{FC46CBB2-C57D-4DDC-B3F7-047BF2A13F91}" type="datetimeFigureOut">
              <a:rPr lang="pt-BR" smtClean="0"/>
              <a:pPr/>
              <a:t>06/12/2016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55700" y="1238250"/>
            <a:ext cx="44577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56" tIns="45428" rIns="90856" bIns="45428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6910" y="4767269"/>
            <a:ext cx="5415280" cy="3900488"/>
          </a:xfrm>
          <a:prstGeom prst="rect">
            <a:avLst/>
          </a:prstGeom>
        </p:spPr>
        <p:txBody>
          <a:bodyPr vert="horz" lIns="90856" tIns="45428" rIns="90856" bIns="45428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08982"/>
            <a:ext cx="2933277" cy="497019"/>
          </a:xfrm>
          <a:prstGeom prst="rect">
            <a:avLst/>
          </a:prstGeom>
        </p:spPr>
        <p:txBody>
          <a:bodyPr vert="horz" lIns="90856" tIns="45428" rIns="90856" bIns="45428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34261" y="9408982"/>
            <a:ext cx="2933277" cy="497019"/>
          </a:xfrm>
          <a:prstGeom prst="rect">
            <a:avLst/>
          </a:prstGeom>
        </p:spPr>
        <p:txBody>
          <a:bodyPr vert="horz" lIns="90856" tIns="45428" rIns="90856" bIns="45428" rtlCol="0" anchor="b"/>
          <a:lstStyle>
            <a:lvl1pPr algn="r">
              <a:defRPr sz="1200"/>
            </a:lvl1pPr>
          </a:lstStyle>
          <a:p>
            <a:fld id="{4DC0484D-2917-4657-A9F1-844FB10E86F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24800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8435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xfrm>
            <a:off x="4033264" y="8919163"/>
            <a:ext cx="3082695" cy="469983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0F570FF-956C-406E-B85F-522C661E8ECF}" type="slidenum">
              <a:rPr lang="pt-BR" altLang="pt-BR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pt-BR" altLang="pt-BR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396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9577" indent="-288299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53194" indent="-230639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14471" indent="-230639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75749" indent="-230639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37026" indent="-2306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98302" indent="-2306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59580" indent="-2306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920857" indent="-2306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49772C5-BE61-43DD-BB69-BB421087DEC4}" type="slidenum">
              <a:rPr lang="es-ES" altLang="es-ES"/>
              <a:pPr/>
              <a:t>6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771335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890D2-F276-4E0C-B347-82E06E42FA3E}" type="slidenum">
              <a:rPr lang="pt-BR" smtClean="0"/>
              <a:t>11</a:t>
            </a:fld>
            <a:endParaRPr lang="pt-BR"/>
          </a:p>
        </p:txBody>
      </p:sp>
      <p:sp>
        <p:nvSpPr>
          <p:cNvPr id="5" name="Espaço Reservado para Cabeçalho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3653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dirty="0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3FCC8-370A-4876-B6D2-D5855ACB4C0D}" type="datetime1">
              <a:rPr lang="pt-BR" smtClean="0"/>
              <a:pPr/>
              <a:t>06/12/2016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ED67F-C461-4B40-A433-AB866EFFE07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7613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81CC0-0B58-4F6A-AE88-58424CE8F44B}" type="datetime1">
              <a:rPr lang="pt-BR" smtClean="0"/>
              <a:pPr/>
              <a:t>06/12/2016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ED67F-C461-4B40-A433-AB866EFFE07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1086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E0DB2-4966-45B1-A301-5B59D8FCBEB4}" type="datetime1">
              <a:rPr lang="pt-BR" smtClean="0"/>
              <a:pPr/>
              <a:t>06/12/2016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ED67F-C461-4B40-A433-AB866EFFE07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9936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8FB5-4D5A-4057-A0D2-823DF01BFAC1}" type="datetime1">
              <a:rPr lang="pt-BR" smtClean="0"/>
              <a:pPr/>
              <a:t>06/12/2016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ED67F-C461-4B40-A433-AB866EFFE07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069286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897C-BDE0-445B-B909-7D0850AE85B9}" type="datetime1">
              <a:rPr lang="pt-BR" smtClean="0"/>
              <a:pPr/>
              <a:t>06/12/2016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ED67F-C461-4B40-A433-AB866EFFE07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29203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C6629-5B45-44B9-A233-4E41DD9831EE}" type="datetime1">
              <a:rPr lang="pt-BR" smtClean="0"/>
              <a:pPr/>
              <a:t>06/12/2016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ED67F-C461-4B40-A433-AB866EFFE07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4024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C6D3C-9A04-4C0F-A806-2B7275C3DF0A}" type="datetime1">
              <a:rPr lang="pt-BR" smtClean="0"/>
              <a:pPr/>
              <a:t>06/12/2016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ED67F-C461-4B40-A433-AB866EFFE07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1525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A08DA-8EBE-464A-AEC7-796304E0940F}" type="datetime1">
              <a:rPr lang="pt-BR" smtClean="0"/>
              <a:pPr/>
              <a:t>06/12/2016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ED67F-C461-4B40-A433-AB866EFFE07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4065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94CA8-C53C-40F1-ADC2-860F961EB2E0}" type="datetime1">
              <a:rPr lang="pt-BR" smtClean="0"/>
              <a:pPr/>
              <a:t>06/12/2016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ED67F-C461-4B40-A433-AB866EFFE07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0090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479B-46A3-4F47-9A1A-AA7ED655517B}" type="datetime1">
              <a:rPr lang="pt-BR" smtClean="0"/>
              <a:pPr/>
              <a:t>06/12/2016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ED67F-C461-4B40-A433-AB866EFFE07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0756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EE9A-3492-48BF-B175-29ECE9518371}" type="datetime1">
              <a:rPr lang="pt-BR" smtClean="0"/>
              <a:pPr/>
              <a:t>06/12/2016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ED67F-C461-4B40-A433-AB866EFFE07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9788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A9DB0F-3E04-41F7-9C01-817C1C59931C}" type="datetime1">
              <a:rPr lang="pt-BR" smtClean="0"/>
              <a:pPr/>
              <a:t>06/12/2016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62224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9ED67F-C461-4B40-A433-AB866EFFE076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7" name="Retângulo 6"/>
          <p:cNvSpPr/>
          <p:nvPr userDrawn="1"/>
        </p:nvSpPr>
        <p:spPr>
          <a:xfrm>
            <a:off x="-6350" y="-9525"/>
            <a:ext cx="7872413" cy="701675"/>
          </a:xfrm>
          <a:prstGeom prst="rect">
            <a:avLst/>
          </a:prstGeom>
          <a:solidFill>
            <a:srgbClr val="126A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/>
            </a:pPr>
            <a:r>
              <a:rPr lang="pt-BR" sz="1050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MS PGothic" panose="020B0600070205080204" pitchFamily="34" charset="-128"/>
              </a:rPr>
              <a:t>CASA CIVIL | PRESIDÊNCIA DA REPÚBLICA</a:t>
            </a:r>
          </a:p>
          <a:p>
            <a:pPr algn="l">
              <a:defRPr/>
            </a:pPr>
            <a:r>
              <a:rPr lang="pt-BR" sz="1050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MS PGothic" panose="020B0600070205080204" pitchFamily="34" charset="-128"/>
              </a:rPr>
              <a:t>MINISTÉRIO DO PLANEJAMENTO, DESENVOLVIMENTO</a:t>
            </a:r>
            <a:r>
              <a:rPr lang="pt-BR" sz="1050" baseline="0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MS PGothic" panose="020B0600070205080204" pitchFamily="34" charset="-128"/>
              </a:rPr>
              <a:t> E GESTÃO</a:t>
            </a:r>
          </a:p>
          <a:p>
            <a:pPr algn="l">
              <a:defRPr/>
            </a:pPr>
            <a:r>
              <a:rPr lang="pt-BR" sz="1050" baseline="0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MS PGothic" panose="020B0600070205080204" pitchFamily="34" charset="-128"/>
              </a:rPr>
              <a:t>SECRETARIA DE PREVIDÊNCIA | MINISTÉRIO DA FAZENDA</a:t>
            </a:r>
            <a:endParaRPr lang="pt-BR" sz="1050" dirty="0">
              <a:solidFill>
                <a:schemeClr val="bg1"/>
              </a:solidFill>
              <a:latin typeface="Arial Rounded MT Bold" panose="020F0704030504030204" pitchFamily="34" charset="0"/>
              <a:ea typeface="MS PGothic" panose="020B0600070205080204" pitchFamily="34" charset="-128"/>
            </a:endParaRPr>
          </a:p>
        </p:txBody>
      </p:sp>
      <p:pic>
        <p:nvPicPr>
          <p:cNvPr id="8" name="Imagem 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7975" y="88900"/>
            <a:ext cx="1108075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aixaDeTexto 10"/>
          <p:cNvSpPr txBox="1"/>
          <p:nvPr userDrawn="1"/>
        </p:nvSpPr>
        <p:spPr>
          <a:xfrm>
            <a:off x="4572000" y="230190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9084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portal.tcu.gov.br/imprensa/noticias/tcu-ve-desequilibrios-em-regimes-de-previdencia-de-servidores-de-estados-df-e-municipios.htm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4.emf"/><Relationship Id="rId4" Type="http://schemas.openxmlformats.org/officeDocument/2006/relationships/package" Target="../embeddings/Planilha_do_Microsoft_Excel3.xlsx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emf"/><Relationship Id="rId4" Type="http://schemas.openxmlformats.org/officeDocument/2006/relationships/package" Target="../embeddings/Planilha_do_Microsoft_Excel1.xlsx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9.emf"/><Relationship Id="rId4" Type="http://schemas.openxmlformats.org/officeDocument/2006/relationships/package" Target="../embeddings/Planilha_do_Microsoft_Excel2.xlsx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42950" y="1365644"/>
            <a:ext cx="7772400" cy="2387600"/>
          </a:xfrm>
        </p:spPr>
        <p:txBody>
          <a:bodyPr>
            <a:normAutofit/>
          </a:bodyPr>
          <a:lstStyle/>
          <a:p>
            <a:r>
              <a:rPr lang="pt-BR" sz="5400" b="1" dirty="0" smtClean="0">
                <a:latin typeface="+mn-lt"/>
              </a:rPr>
              <a:t>Previdência: Reformar hoje para garantir o amanhã</a:t>
            </a:r>
            <a:endParaRPr lang="pt-BR" sz="5400" b="1" dirty="0">
              <a:latin typeface="+mn-l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4168585"/>
            <a:ext cx="6858000" cy="1655762"/>
          </a:xfrm>
        </p:spPr>
        <p:txBody>
          <a:bodyPr>
            <a:normAutofit/>
          </a:bodyPr>
          <a:lstStyle/>
          <a:p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</a:rPr>
              <a:t>Dezembro de 2016</a:t>
            </a:r>
            <a:endParaRPr lang="pt-BR" sz="3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ED67F-C461-4B40-A433-AB866EFFE076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469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640080"/>
            <a:ext cx="7886700" cy="753429"/>
          </a:xfrm>
        </p:spPr>
        <p:txBody>
          <a:bodyPr>
            <a:normAutofit/>
          </a:bodyPr>
          <a:lstStyle/>
          <a:p>
            <a:r>
              <a:rPr lang="pt-BR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Gastos Previdenciários </a:t>
            </a:r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Comparativo</a:t>
            </a:r>
            <a:endParaRPr lang="pt-BR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620" y="1393508"/>
            <a:ext cx="8401050" cy="5098731"/>
          </a:xfrm>
        </p:spPr>
        <p:txBody>
          <a:bodyPr>
            <a:normAutofit/>
          </a:bodyPr>
          <a:lstStyle/>
          <a:p>
            <a:r>
              <a:rPr lang="pt-BR" sz="2400" dirty="0" smtClean="0"/>
              <a:t>2016: aproximadamente 8% do PIB</a:t>
            </a:r>
          </a:p>
          <a:p>
            <a:r>
              <a:rPr lang="pt-BR" sz="2400" dirty="0" smtClean="0"/>
              <a:t>2058 (estimado): 21% do PIB</a:t>
            </a:r>
          </a:p>
          <a:p>
            <a:endParaRPr lang="pt-BR" sz="2400" dirty="0" smtClean="0"/>
          </a:p>
          <a:p>
            <a:r>
              <a:rPr lang="pt-BR" sz="2400" dirty="0" smtClean="0"/>
              <a:t>2015</a:t>
            </a:r>
            <a:r>
              <a:rPr lang="pt-BR" sz="2400" dirty="0"/>
              <a:t>:</a:t>
            </a:r>
          </a:p>
          <a:p>
            <a:pPr marL="0" indent="0">
              <a:buNone/>
            </a:pPr>
            <a:r>
              <a:rPr lang="pt-BR" sz="2400" dirty="0"/>
              <a:t>- Gastos com medicamentos, vacinas e laboratoriais: R$ 12,578 bi </a:t>
            </a:r>
          </a:p>
          <a:p>
            <a:pPr marL="0" indent="0">
              <a:buNone/>
            </a:pPr>
            <a:r>
              <a:rPr lang="pt-BR" sz="2400" dirty="0" smtClean="0"/>
              <a:t>- </a:t>
            </a:r>
            <a:r>
              <a:rPr lang="pt-BR" sz="2400" dirty="0"/>
              <a:t>Saneamento e habitação: R$ 26,215 bi </a:t>
            </a:r>
          </a:p>
          <a:p>
            <a:pPr>
              <a:buFontTx/>
              <a:buChar char="-"/>
            </a:pPr>
            <a:r>
              <a:rPr lang="pt-BR" sz="2400" dirty="0" smtClean="0"/>
              <a:t>Bolsa </a:t>
            </a:r>
            <a:r>
              <a:rPr lang="pt-BR" sz="2400" dirty="0"/>
              <a:t>Família: R$ 26,5 </a:t>
            </a:r>
            <a:r>
              <a:rPr lang="pt-BR" sz="2400" dirty="0" smtClean="0"/>
              <a:t>bi</a:t>
            </a:r>
          </a:p>
          <a:p>
            <a:pPr>
              <a:buFontTx/>
              <a:buChar char="-"/>
            </a:pPr>
            <a:r>
              <a:rPr lang="pt-BR" sz="2400" dirty="0" smtClean="0"/>
              <a:t>Seguro Desemprego: </a:t>
            </a:r>
            <a:r>
              <a:rPr lang="pt-BR" sz="2400" dirty="0"/>
              <a:t>R$ </a:t>
            </a:r>
            <a:r>
              <a:rPr lang="pt-BR" sz="2400" dirty="0" smtClean="0"/>
              <a:t>48,1 bi</a:t>
            </a:r>
          </a:p>
          <a:p>
            <a:pPr>
              <a:buFontTx/>
              <a:buChar char="-"/>
            </a:pPr>
            <a:r>
              <a:rPr lang="pt-BR" sz="2400" dirty="0" smtClean="0"/>
              <a:t>Gastos diretos com educação: </a:t>
            </a:r>
            <a:r>
              <a:rPr lang="pt-BR" sz="2400" dirty="0"/>
              <a:t>R$ </a:t>
            </a:r>
            <a:r>
              <a:rPr lang="pt-BR" sz="2400" dirty="0" smtClean="0"/>
              <a:t>59,4 bi </a:t>
            </a:r>
            <a:endParaRPr lang="pt-BR" sz="2400" dirty="0"/>
          </a:p>
          <a:p>
            <a:pPr>
              <a:buFontTx/>
              <a:buChar char="-"/>
            </a:pPr>
            <a:r>
              <a:rPr lang="pt-BR" sz="2400" dirty="0" smtClean="0"/>
              <a:t>Gastos direto </a:t>
            </a:r>
            <a:r>
              <a:rPr lang="pt-BR" sz="2400" dirty="0"/>
              <a:t>em saúde: R$ 97,086 </a:t>
            </a:r>
            <a:r>
              <a:rPr lang="pt-BR" sz="2400" dirty="0" smtClean="0"/>
              <a:t>bi</a:t>
            </a:r>
          </a:p>
          <a:p>
            <a:pPr>
              <a:buFontTx/>
              <a:buChar char="-"/>
            </a:pPr>
            <a:r>
              <a:rPr lang="pt-BR" sz="2400" dirty="0" smtClean="0">
                <a:solidFill>
                  <a:srgbClr val="FF0000"/>
                </a:solidFill>
              </a:rPr>
              <a:t>Déficit do RGPS: </a:t>
            </a:r>
            <a:r>
              <a:rPr lang="pt-BR" sz="2400" dirty="0">
                <a:solidFill>
                  <a:srgbClr val="FF0000"/>
                </a:solidFill>
              </a:rPr>
              <a:t>R$ </a:t>
            </a:r>
            <a:r>
              <a:rPr lang="pt-BR" sz="2400" dirty="0" smtClean="0">
                <a:solidFill>
                  <a:srgbClr val="FF0000"/>
                </a:solidFill>
              </a:rPr>
              <a:t>85,86 bi (2016: R$ 152 Bi)</a:t>
            </a:r>
          </a:p>
          <a:p>
            <a:pPr>
              <a:buFontTx/>
              <a:buChar char="-"/>
            </a:pPr>
            <a:endParaRPr lang="pt-BR" sz="2400" dirty="0"/>
          </a:p>
          <a:p>
            <a:pPr marL="0" indent="0">
              <a:buNone/>
            </a:pPr>
            <a:endParaRPr lang="pt-BR" dirty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ED67F-C461-4B40-A433-AB866EFFE076}" type="slidenum">
              <a:rPr lang="pt-BR" smtClean="0"/>
              <a:pPr/>
              <a:t>10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41108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0" y="962115"/>
            <a:ext cx="9144000" cy="476750"/>
          </a:xfrm>
        </p:spPr>
        <p:txBody>
          <a:bodyPr>
            <a:normAutofit/>
          </a:bodyPr>
          <a:lstStyle/>
          <a:p>
            <a:pPr algn="ctr"/>
            <a:r>
              <a:rPr lang="pt-BR" sz="2250" dirty="0">
                <a:solidFill>
                  <a:schemeClr val="accent5">
                    <a:lumMod val="75000"/>
                  </a:schemeClr>
                </a:solidFill>
              </a:rPr>
              <a:t>Cenário Base – NRF vigente e SEM reforma da previdência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6781023" y="1899463"/>
            <a:ext cx="218102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350" dirty="0"/>
              <a:t>% da despesa primária total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908" y="2176463"/>
            <a:ext cx="8647141" cy="2505075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83972" y="5252999"/>
            <a:ext cx="546571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750" dirty="0"/>
              <a:t>* Dados de 2016: LDO 2016 e Relatório de Avaliação do 4º bimestre. Dados de 2017: PLDO e PLOA 2017. Especificamente para dívida, total de receita e despesa para 2018-19: PLDO 2017. Todos demais dados: cálculos SEPLAN. </a:t>
            </a:r>
          </a:p>
          <a:p>
            <a:pPr algn="just"/>
            <a:r>
              <a:rPr lang="pt-BR" sz="750" dirty="0"/>
              <a:t>** Os cálculos da SEPLAN foram feitos com base na Grade de 11/08/2016 e considerando crescimento real de PIB de 2,5% para 2020 em diante. Para o cálculo da Previdência e LOAS foram utilizadas variações reais projetadas pelo MF.</a:t>
            </a:r>
          </a:p>
          <a:p>
            <a:pPr algn="just"/>
            <a:r>
              <a:rPr lang="pt-BR" sz="750" dirty="0"/>
              <a:t>*** Para 2016, LOA. Para 2017, PLOA (considerando futuro ajuste para contemplar o substitutivo da PEC para saúde). Para 2018 em diante, correção pela inflação do ano anterior.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4D39B-4F8E-475C-9A5C-931CEEE1D171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1252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09296" y="966951"/>
            <a:ext cx="8334703" cy="527325"/>
          </a:xfrm>
        </p:spPr>
        <p:txBody>
          <a:bodyPr>
            <a:noAutofit/>
          </a:bodyPr>
          <a:lstStyle/>
          <a:p>
            <a:r>
              <a:rPr lang="pt-BR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ACÓRDÃO Nº 2973/2016 – TCU – Plenário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5069160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pt-BR" sz="2200" dirty="0" smtClean="0"/>
              <a:t>TCU vê desequilíbrios em regimes de previdência de servidores de estados, DF e municípios</a:t>
            </a:r>
          </a:p>
          <a:p>
            <a:pPr marL="0" indent="0">
              <a:buNone/>
            </a:pPr>
            <a:r>
              <a:rPr lang="pt-BR" sz="2200" dirty="0" smtClean="0"/>
              <a:t>(</a:t>
            </a:r>
            <a:r>
              <a:rPr lang="pt-BR" sz="2200" dirty="0" smtClean="0">
                <a:hlinkClick r:id="rId2"/>
              </a:rPr>
              <a:t>http://portal.tcu.gov.br/imprensa/noticias/tcu-ve-desequilibrios-em-regimes-de-previdencia-de-servidores-de-estados-df-e-municipios.htm</a:t>
            </a:r>
            <a:r>
              <a:rPr lang="pt-BR" sz="2200" dirty="0" smtClean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endParaRPr lang="pt-BR" sz="22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pt-BR" sz="2200" dirty="0" smtClean="0"/>
              <a:t>“O diagnóstico que embasou o Acórdão TCU Plenário nº 1.331/2016 demonstrou a rápida deterioração da situação atuarial dos estados e municípios da Federação. </a:t>
            </a:r>
            <a:r>
              <a:rPr lang="pt-BR" sz="2200" b="1" dirty="0" smtClean="0"/>
              <a:t>Novas estimativas disponíveis demonstram a continuidade do crescimento do déficit para estados, DF e Municípios. Ao longo do período de 2011 a 2015, o déficit atuarial agregado dos estados mais que dobrou em valores correntes, superando os 50% do PIB</a:t>
            </a:r>
            <a:r>
              <a:rPr lang="pt-BR" sz="2200" dirty="0" smtClean="0"/>
              <a:t> (...)”</a:t>
            </a: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1193959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6463" y="1984724"/>
            <a:ext cx="5976664" cy="4566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403" y="6551034"/>
            <a:ext cx="5967257" cy="288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785" y="1420584"/>
            <a:ext cx="6576020" cy="564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599092" y="830317"/>
            <a:ext cx="8334703" cy="527325"/>
          </a:xfrm>
        </p:spPr>
        <p:txBody>
          <a:bodyPr>
            <a:noAutofit/>
          </a:bodyPr>
          <a:lstStyle/>
          <a:p>
            <a:r>
              <a:rPr lang="pt-BR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ACÓRDÃO Nº 2973/2016 – TCU – Plenário</a:t>
            </a:r>
          </a:p>
        </p:txBody>
      </p:sp>
    </p:spTree>
    <p:extLst>
      <p:ext uri="{BB962C8B-B14F-4D97-AF65-F5344CB8AC3E}">
        <p14:creationId xmlns:p14="http://schemas.microsoft.com/office/powerpoint/2010/main" val="405201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693352-1BC1-43AD-A09D-B6B3238F1E03}" type="slidenum">
              <a:rPr lang="pt-BR" smtClean="0"/>
              <a:pPr>
                <a:defRPr/>
              </a:pPr>
              <a:t>14</a:t>
            </a:fld>
            <a:endParaRPr lang="pt-BR" dirty="0"/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/>
          </p:nvPr>
        </p:nvGraphicFramePr>
        <p:xfrm>
          <a:off x="557734" y="2458271"/>
          <a:ext cx="8124051" cy="36476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Planilha" r:id="rId4" imgW="11788169" imgH="5867424" progId="Excel.Sheet.12">
                  <p:embed/>
                </p:oleObj>
              </mc:Choice>
              <mc:Fallback>
                <p:oleObj name="Planilha" r:id="rId4" imgW="11788169" imgH="5867424" progId="Excel.Shee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734" y="2458271"/>
                        <a:ext cx="8124051" cy="364764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1789187" y="1907728"/>
            <a:ext cx="5786072" cy="424353"/>
          </a:xfrm>
        </p:spPr>
        <p:txBody>
          <a:bodyPr>
            <a:noAutofit/>
          </a:bodyPr>
          <a:lstStyle/>
          <a:p>
            <a:pPr algn="ctr"/>
            <a:r>
              <a:rPr lang="pt-BR" sz="1500" b="1" dirty="0">
                <a:latin typeface="+mn-lt"/>
              </a:rPr>
              <a:t>Despesa de Pensões sobre PIB e Razão de Dependência dos </a:t>
            </a:r>
            <a:r>
              <a:rPr lang="pt-BR" sz="1500" b="1" dirty="0" smtClean="0">
                <a:latin typeface="+mn-lt"/>
              </a:rPr>
              <a:t>Idosos</a:t>
            </a:r>
            <a:r>
              <a:rPr lang="pt-BR" sz="1500" b="1" dirty="0">
                <a:latin typeface="+mn-lt"/>
              </a:rPr>
              <a:t/>
            </a:r>
            <a:br>
              <a:rPr lang="pt-BR" sz="1500" b="1" dirty="0">
                <a:latin typeface="+mn-lt"/>
              </a:rPr>
            </a:br>
            <a:r>
              <a:rPr lang="pt-BR" sz="1500" b="1" dirty="0">
                <a:latin typeface="+mn-lt"/>
              </a:rPr>
              <a:t>Países Selecionados – 2009 / 2010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499010" y="6128231"/>
            <a:ext cx="2376264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50" dirty="0"/>
              <a:t>Fonte: Banco Mundial</a:t>
            </a: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297181" y="1037006"/>
            <a:ext cx="8384604" cy="617428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1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O Brasil ainda é um país relativamente jovem e já conta com uma elevada despesa com pagamento de </a:t>
            </a:r>
            <a:r>
              <a:rPr lang="pt-BR" sz="21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pensões por morte </a:t>
            </a:r>
            <a:r>
              <a:rPr lang="pt-BR" sz="21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em relação ao PIB</a:t>
            </a:r>
          </a:p>
        </p:txBody>
      </p:sp>
    </p:spTree>
    <p:extLst>
      <p:ext uri="{BB962C8B-B14F-4D97-AF65-F5344CB8AC3E}">
        <p14:creationId xmlns:p14="http://schemas.microsoft.com/office/powerpoint/2010/main" val="302062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6371" y="926082"/>
            <a:ext cx="8053447" cy="1213111"/>
          </a:xfrm>
        </p:spPr>
        <p:txBody>
          <a:bodyPr>
            <a:normAutofit/>
          </a:bodyPr>
          <a:lstStyle/>
          <a:p>
            <a:pPr marL="0" indent="0" algn="just">
              <a:buNone/>
              <a:defRPr/>
            </a:pP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Na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</a:rPr>
              <a:t>América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 Latina,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</a:rPr>
              <a:t>apenas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 no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</a:rPr>
              <a:t>Brasil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 e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</a:rPr>
              <a:t>na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</a:rPr>
              <a:t>Colômbia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</a:rPr>
              <a:t>os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</a:rPr>
              <a:t>pensionistas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</a:rPr>
              <a:t>recebem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 100% do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</a:rPr>
              <a:t>benefício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</a:rPr>
              <a:t>independentemente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do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</a:rPr>
              <a:t>número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 de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</a:rPr>
              <a:t>filhos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914" y="1908223"/>
            <a:ext cx="7432646" cy="4823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ED67F-C461-4B40-A433-AB866EFFE076}" type="slidenum">
              <a:rPr lang="pt-BR" smtClean="0"/>
              <a:pPr/>
              <a:t>15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0837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02021" y="1398559"/>
            <a:ext cx="8403771" cy="5180917"/>
          </a:xfrm>
        </p:spPr>
        <p:txBody>
          <a:bodyPr>
            <a:normAutofit fontScale="55000" lnSpcReduction="20000"/>
          </a:bodyPr>
          <a:lstStyle/>
          <a:p>
            <a:pPr marL="514350" indent="-514350" algn="just">
              <a:lnSpc>
                <a:spcPct val="110000"/>
              </a:lnSpc>
              <a:buFont typeface="Arial" panose="020B0604020202020204" pitchFamily="34" charset="0"/>
              <a:buAutoNum type="arabicParenR"/>
              <a:defRPr/>
            </a:pPr>
            <a:endParaRPr lang="pt-BR" sz="2700" dirty="0"/>
          </a:p>
          <a:p>
            <a:pPr marL="514350" indent="-51435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AutoNum type="arabicParenR"/>
              <a:defRPr/>
            </a:pPr>
            <a:r>
              <a:rPr lang="pt-BR" sz="3500" dirty="0" smtClean="0"/>
              <a:t>Garantir </a:t>
            </a:r>
            <a:r>
              <a:rPr lang="pt-BR" sz="3500" dirty="0"/>
              <a:t>a sustentabilidade presente e futura da Previdência Social, preparando-a para a transição demográfica da população </a:t>
            </a:r>
            <a:r>
              <a:rPr lang="pt-BR" sz="3500" dirty="0" smtClean="0"/>
              <a:t>brasileira;</a:t>
            </a:r>
            <a:endParaRPr lang="pt-BR" sz="3500" dirty="0"/>
          </a:p>
          <a:p>
            <a:pPr marL="514350" indent="-51435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AutoNum type="arabicParenR"/>
              <a:defRPr/>
            </a:pPr>
            <a:r>
              <a:rPr lang="pt-BR" sz="3500" dirty="0"/>
              <a:t>Convergir para as melhores práticas internacionais, incorporando as experiências exitosas de países que já enfrentaram uma transição demográfica, observada a realidade social e econômica do Brasil</a:t>
            </a:r>
            <a:r>
              <a:rPr lang="pt-BR" sz="3500" dirty="0" smtClean="0"/>
              <a:t>;</a:t>
            </a:r>
          </a:p>
          <a:p>
            <a:pPr marL="514350" indent="-51435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AutoNum type="arabicParenR"/>
              <a:defRPr/>
            </a:pPr>
            <a:r>
              <a:rPr lang="pt-BR" sz="3500" dirty="0" smtClean="0"/>
              <a:t>Resgate da credibilidade da economia brasileira: estimular investimentos, gerar empregos;</a:t>
            </a:r>
            <a:endParaRPr lang="pt-BR" sz="3500" dirty="0"/>
          </a:p>
          <a:p>
            <a:pPr marL="514350" indent="-51435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AutoNum type="arabicParenR"/>
              <a:defRPr/>
            </a:pPr>
            <a:r>
              <a:rPr lang="pt-BR" sz="3500" dirty="0" smtClean="0"/>
              <a:t>Respeitar os </a:t>
            </a:r>
            <a:r>
              <a:rPr lang="pt-BR" sz="3500" dirty="0"/>
              <a:t>direitos </a:t>
            </a:r>
            <a:r>
              <a:rPr lang="pt-BR" sz="3500" dirty="0" smtClean="0"/>
              <a:t>adquiridos (reforma não afeta beneficiários e também não atinge aqueles que já possuem os requisitos para os benefícios – ex. quem já pode se aposentar hoje, mas ainda não se aposentou);</a:t>
            </a:r>
            <a:endParaRPr lang="pt-BR" sz="3500" dirty="0"/>
          </a:p>
          <a:p>
            <a:pPr marL="514350" indent="-51435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AutoNum type="arabicParenR"/>
              <a:defRPr/>
            </a:pPr>
            <a:r>
              <a:rPr lang="pt-BR" sz="3500" dirty="0"/>
              <a:t>Avançar rumo à harmonização de direitos previdenciários entre os brasileiros: convergência entre os regimes de aposentadorias;</a:t>
            </a:r>
          </a:p>
          <a:p>
            <a:pPr marL="514350" indent="-51435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AutoNum type="arabicParenR"/>
              <a:defRPr/>
            </a:pPr>
            <a:r>
              <a:rPr lang="pt-BR" sz="3500" dirty="0" smtClean="0"/>
              <a:t>Regras </a:t>
            </a:r>
            <a:r>
              <a:rPr lang="pt-BR" sz="3500" dirty="0"/>
              <a:t>de </a:t>
            </a:r>
            <a:r>
              <a:rPr lang="pt-BR" sz="3500" dirty="0" smtClean="0"/>
              <a:t>transição longas: 20 anos;</a:t>
            </a:r>
            <a:endParaRPr lang="pt-BR" sz="3500" dirty="0"/>
          </a:p>
          <a:p>
            <a:pPr marL="514350" indent="-51435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AutoNum type="arabicParenR"/>
              <a:defRPr/>
            </a:pPr>
            <a:r>
              <a:rPr lang="pt-BR" sz="3500" dirty="0" smtClean="0"/>
              <a:t>Nenhum aposentado receberá menos de um salário mínimo.</a:t>
            </a:r>
            <a:endParaRPr lang="pt-BR" sz="35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502477" y="854820"/>
            <a:ext cx="7942660" cy="5437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pt-BR" sz="3200" b="1" dirty="0" smtClean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Premissas para a Reforma Proposta</a:t>
            </a:r>
            <a:endParaRPr lang="pt-BR" sz="3200" b="1" dirty="0">
              <a:solidFill>
                <a:schemeClr val="accent1">
                  <a:lumMod val="75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70660" name="Espaço Reservado para Número de Slide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57213" indent="-21431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>
              <a:spcBef>
                <a:spcPct val="200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C66DF1F-3AFB-44A8-9FCA-5A3EA8912ED6}" type="slidenum">
              <a:rPr lang="pt-BR" altLang="pt-BR" sz="1050">
                <a:solidFill>
                  <a:schemeClr val="bg1"/>
                </a:solidFill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pt-BR" altLang="pt-BR" sz="105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239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0024" y="691979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PROPOSTA - Idade Mínima</a:t>
            </a:r>
            <a:endParaRPr lang="pt-BR" sz="30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667938"/>
            <a:ext cx="8229600" cy="4801442"/>
          </a:xfrm>
        </p:spPr>
        <p:txBody>
          <a:bodyPr>
            <a:normAutofit/>
          </a:bodyPr>
          <a:lstStyle/>
          <a:p>
            <a:pPr marL="228600" lvl="1" algn="just">
              <a:lnSpc>
                <a:spcPct val="120000"/>
              </a:lnSpc>
              <a:spcBef>
                <a:spcPts val="1000"/>
              </a:spcBef>
            </a:pPr>
            <a:r>
              <a:rPr lang="pt-BR" u="sng" dirty="0" smtClean="0"/>
              <a:t>Regra permanente:</a:t>
            </a:r>
          </a:p>
          <a:p>
            <a:pPr marL="0" lvl="1" indent="0" algn="just">
              <a:lnSpc>
                <a:spcPct val="120000"/>
              </a:lnSpc>
              <a:spcBef>
                <a:spcPts val="1000"/>
              </a:spcBef>
              <a:buNone/>
            </a:pPr>
            <a:r>
              <a:rPr lang="pt-BR" dirty="0" smtClean="0"/>
              <a:t> Aposentadoria </a:t>
            </a:r>
            <a:r>
              <a:rPr lang="pt-BR" dirty="0"/>
              <a:t>aos 65 anos de idade e 25 </a:t>
            </a:r>
            <a:r>
              <a:rPr lang="pt-BR" dirty="0" smtClean="0"/>
              <a:t>anos de contribuição;</a:t>
            </a:r>
          </a:p>
          <a:p>
            <a:pPr marL="228600" lvl="1" algn="just">
              <a:lnSpc>
                <a:spcPct val="120000"/>
              </a:lnSpc>
              <a:spcBef>
                <a:spcPts val="1000"/>
              </a:spcBef>
            </a:pPr>
            <a:endParaRPr lang="pt-BR" u="sng" dirty="0" smtClean="0"/>
          </a:p>
          <a:p>
            <a:pPr marL="228600" lvl="1" algn="just">
              <a:lnSpc>
                <a:spcPct val="120000"/>
              </a:lnSpc>
              <a:spcBef>
                <a:spcPts val="1000"/>
              </a:spcBef>
            </a:pPr>
            <a:r>
              <a:rPr lang="pt-BR" u="sng" dirty="0" smtClean="0"/>
              <a:t>Regra </a:t>
            </a:r>
            <a:r>
              <a:rPr lang="pt-BR" u="sng" dirty="0"/>
              <a:t>de transição</a:t>
            </a:r>
            <a:r>
              <a:rPr lang="pt-BR" dirty="0"/>
              <a:t> (homens com mais de 50 anos e mulheres com mais de 45 anos):</a:t>
            </a:r>
          </a:p>
          <a:p>
            <a:pPr lvl="1" algn="just">
              <a:lnSpc>
                <a:spcPct val="120000"/>
              </a:lnSpc>
            </a:pPr>
            <a:r>
              <a:rPr lang="pt-BR" dirty="0" smtClean="0"/>
              <a:t>Aplica-se acréscimo de </a:t>
            </a:r>
            <a:r>
              <a:rPr lang="pt-BR" dirty="0"/>
              <a:t>50% sobre o tempo de contribuição  faltante com base na regra </a:t>
            </a:r>
            <a:r>
              <a:rPr lang="pt-BR" dirty="0" smtClean="0"/>
              <a:t>antiga.</a:t>
            </a:r>
            <a:endParaRPr lang="pt-BR" dirty="0"/>
          </a:p>
          <a:p>
            <a:pPr lvl="1" algn="just">
              <a:lnSpc>
                <a:spcPct val="120000"/>
              </a:lnSpc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ED67F-C461-4B40-A433-AB866EFFE076}" type="slidenum">
              <a:rPr lang="pt-BR" smtClean="0"/>
              <a:pPr/>
              <a:t>17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90573" y="738173"/>
            <a:ext cx="8171401" cy="1325563"/>
          </a:xfrm>
        </p:spPr>
        <p:txBody>
          <a:bodyPr>
            <a:noAutofit/>
          </a:bodyPr>
          <a:lstStyle/>
          <a:p>
            <a:r>
              <a:rPr lang="pt-BR" sz="25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PROPOSTA - Fórmula de </a:t>
            </a:r>
            <a:r>
              <a:rPr lang="pt-BR" sz="25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cálculo </a:t>
            </a:r>
            <a:r>
              <a:rPr lang="pt-BR" sz="25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progressiva e proporcional ao </a:t>
            </a:r>
            <a:r>
              <a:rPr lang="pt-BR" sz="25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tempo de </a:t>
            </a:r>
            <a:r>
              <a:rPr lang="pt-BR" sz="25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contribuição</a:t>
            </a:r>
            <a:endParaRPr lang="pt-BR" sz="25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32924" y="2168291"/>
            <a:ext cx="7886700" cy="4351338"/>
          </a:xfrm>
        </p:spPr>
        <p:txBody>
          <a:bodyPr>
            <a:normAutofit/>
          </a:bodyPr>
          <a:lstStyle/>
          <a:p>
            <a:pPr algn="just"/>
            <a:r>
              <a:rPr lang="pt-BR" sz="2200" dirty="0" smtClean="0"/>
              <a:t>RGPS e RPPS: Piso </a:t>
            </a:r>
            <a:r>
              <a:rPr lang="pt-BR" sz="2200" dirty="0"/>
              <a:t>de </a:t>
            </a:r>
            <a:r>
              <a:rPr lang="pt-BR" sz="2200" dirty="0" smtClean="0"/>
              <a:t>76% </a:t>
            </a:r>
            <a:r>
              <a:rPr lang="pt-BR" sz="2200" dirty="0"/>
              <a:t>acrescido de </a:t>
            </a:r>
            <a:r>
              <a:rPr lang="pt-BR" sz="2200" dirty="0" smtClean="0"/>
              <a:t>1p.p. </a:t>
            </a:r>
            <a:r>
              <a:rPr lang="pt-BR" sz="2200" dirty="0"/>
              <a:t>por ano de </a:t>
            </a:r>
            <a:r>
              <a:rPr lang="pt-BR" sz="2200" dirty="0" smtClean="0"/>
              <a:t>contribuição, limitado a 100%, respeitado o piso do salário mínimo;</a:t>
            </a:r>
            <a:endParaRPr lang="pt-BR" sz="2200" dirty="0"/>
          </a:p>
          <a:p>
            <a:pPr algn="just"/>
            <a:r>
              <a:rPr lang="pt-BR" sz="2200" dirty="0" smtClean="0"/>
              <a:t>RGPS: Fim </a:t>
            </a:r>
            <a:r>
              <a:rPr lang="pt-BR" sz="2200" dirty="0"/>
              <a:t>do fator </a:t>
            </a:r>
            <a:r>
              <a:rPr lang="pt-BR" sz="2200" dirty="0" smtClean="0"/>
              <a:t>previdenciário e do 85/95 como regra de cálculo;</a:t>
            </a:r>
            <a:endParaRPr lang="pt-BR" sz="2200" dirty="0"/>
          </a:p>
          <a:p>
            <a:pPr algn="just"/>
            <a:r>
              <a:rPr lang="pt-BR" sz="2200" dirty="0" smtClean="0"/>
              <a:t>Previdência complementar para novos servidores.</a:t>
            </a:r>
          </a:p>
          <a:p>
            <a:pPr marL="0" indent="0" algn="just">
              <a:buNone/>
            </a:pPr>
            <a:endParaRPr lang="pt-BR" dirty="0"/>
          </a:p>
          <a:p>
            <a:pPr algn="just"/>
            <a:endParaRPr lang="pt-BR" sz="2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ED67F-C461-4B40-A433-AB866EFFE076}" type="slidenum">
              <a:rPr lang="pt-BR" smtClean="0"/>
              <a:pPr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859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430073" y="2183580"/>
            <a:ext cx="84923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/>
              <a:t>Valor do </a:t>
            </a:r>
            <a:r>
              <a:rPr lang="pt-BR" sz="2000" b="1" dirty="0"/>
              <a:t>Benefício como Percentual do Salário </a:t>
            </a:r>
            <a:r>
              <a:rPr lang="pt-BR" sz="2000" b="1" dirty="0" smtClean="0"/>
              <a:t>de </a:t>
            </a:r>
            <a:r>
              <a:rPr lang="pt-BR" sz="2000" b="1" dirty="0"/>
              <a:t>Benefício</a:t>
            </a:r>
            <a:endParaRPr lang="pt-BR" sz="2000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ED67F-C461-4B40-A433-AB866EFFE076}" type="slidenum">
              <a:rPr lang="pt-BR" smtClean="0"/>
              <a:pPr/>
              <a:t>19</a:t>
            </a:fld>
            <a:endParaRPr lang="pt-BR"/>
          </a:p>
        </p:txBody>
      </p:sp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6940994"/>
              </p:ext>
            </p:extLst>
          </p:nvPr>
        </p:nvGraphicFramePr>
        <p:xfrm>
          <a:off x="824818" y="3044303"/>
          <a:ext cx="7424055" cy="1872344"/>
        </p:xfrm>
        <a:graphic>
          <a:graphicData uri="http://schemas.openxmlformats.org/drawingml/2006/table">
            <a:tbl>
              <a:tblPr/>
              <a:tblGrid>
                <a:gridCol w="1522885"/>
                <a:gridCol w="590117"/>
                <a:gridCol w="590117"/>
                <a:gridCol w="590117"/>
                <a:gridCol w="590117"/>
                <a:gridCol w="590117"/>
                <a:gridCol w="590117"/>
                <a:gridCol w="590117"/>
                <a:gridCol w="590117"/>
                <a:gridCol w="590117"/>
                <a:gridCol w="590117"/>
              </a:tblGrid>
              <a:tr h="936172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Tempo de </a:t>
                      </a:r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Contribuição (anos)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...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6172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 </a:t>
                      </a:r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anos (idade mínima)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76%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77%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78%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79%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80%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81%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...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91%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96%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590571" y="858017"/>
            <a:ext cx="8171401" cy="1325563"/>
          </a:xfrm>
        </p:spPr>
        <p:txBody>
          <a:bodyPr>
            <a:noAutofit/>
          </a:bodyPr>
          <a:lstStyle/>
          <a:p>
            <a:r>
              <a:rPr lang="pt-BR" sz="25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PROPOSTA - Fórmula de </a:t>
            </a:r>
            <a:r>
              <a:rPr lang="pt-BR" sz="25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cálculo </a:t>
            </a:r>
            <a:r>
              <a:rPr lang="pt-BR" sz="25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progressiva e proporcional ao </a:t>
            </a:r>
            <a:r>
              <a:rPr lang="pt-BR" sz="25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tempo de </a:t>
            </a:r>
            <a:r>
              <a:rPr lang="pt-BR" sz="25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contribuição</a:t>
            </a:r>
            <a:endParaRPr lang="pt-BR" sz="25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a 7"/>
          <p:cNvGraphicFramePr>
            <a:graphicFrameLocks noGrp="1"/>
          </p:cNvGraphicFramePr>
          <p:nvPr>
            <p:extLst/>
          </p:nvPr>
        </p:nvGraphicFramePr>
        <p:xfrm>
          <a:off x="683566" y="2328942"/>
          <a:ext cx="7488835" cy="4028187"/>
        </p:xfrm>
        <a:graphic>
          <a:graphicData uri="http://schemas.openxmlformats.org/drawingml/2006/table">
            <a:tbl>
              <a:tblPr/>
              <a:tblGrid>
                <a:gridCol w="1497767"/>
                <a:gridCol w="1497767"/>
                <a:gridCol w="1497767"/>
                <a:gridCol w="1497767"/>
                <a:gridCol w="1497767"/>
              </a:tblGrid>
              <a:tr h="522933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5184" marR="5184" marT="51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 a 14 anos</a:t>
                      </a:r>
                    </a:p>
                  </a:txBody>
                  <a:tcPr marL="5184" marR="5184" marT="51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 a 64 anos</a:t>
                      </a:r>
                    </a:p>
                  </a:txBody>
                  <a:tcPr marL="5184" marR="5184" marT="51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65 </a:t>
                      </a:r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anos ou mais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5184" marR="5184" marT="51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Idosos / Adultos</a:t>
                      </a:r>
                    </a:p>
                  </a:txBody>
                  <a:tcPr marL="5184" marR="5184" marT="51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52210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2015</a:t>
                      </a:r>
                    </a:p>
                  </a:txBody>
                  <a:tcPr marL="5184" marR="5184" marT="51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47,4</a:t>
                      </a:r>
                    </a:p>
                  </a:txBody>
                  <a:tcPr marL="5184" marR="5184" marT="51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140,9</a:t>
                      </a:r>
                    </a:p>
                  </a:txBody>
                  <a:tcPr marL="5184" marR="5184" marT="51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16,1</a:t>
                      </a:r>
                    </a:p>
                  </a:txBody>
                  <a:tcPr marL="5184" marR="5184" marT="51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11,5</a:t>
                      </a:r>
                    </a:p>
                  </a:txBody>
                  <a:tcPr marL="5184" marR="5184" marT="51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2210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2020</a:t>
                      </a:r>
                    </a:p>
                  </a:txBody>
                  <a:tcPr marL="5184" marR="5184" marT="51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44,3</a:t>
                      </a:r>
                    </a:p>
                  </a:txBody>
                  <a:tcPr marL="5184" marR="5184" marT="51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147,8</a:t>
                      </a:r>
                    </a:p>
                  </a:txBody>
                  <a:tcPr marL="5184" marR="5184" marT="51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20,0</a:t>
                      </a:r>
                    </a:p>
                  </a:txBody>
                  <a:tcPr marL="5184" marR="5184" marT="51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13,5</a:t>
                      </a:r>
                    </a:p>
                  </a:txBody>
                  <a:tcPr marL="5184" marR="5184" marT="51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2210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2030</a:t>
                      </a:r>
                    </a:p>
                  </a:txBody>
                  <a:tcPr marL="5184" marR="5184" marT="51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39,3</a:t>
                      </a:r>
                    </a:p>
                  </a:txBody>
                  <a:tcPr marL="5184" marR="5184" marT="51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153,9</a:t>
                      </a:r>
                    </a:p>
                  </a:txBody>
                  <a:tcPr marL="5184" marR="5184" marT="51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30,0</a:t>
                      </a:r>
                    </a:p>
                  </a:txBody>
                  <a:tcPr marL="5184" marR="5184" marT="51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19,5</a:t>
                      </a:r>
                    </a:p>
                  </a:txBody>
                  <a:tcPr marL="5184" marR="5184" marT="51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2210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2040</a:t>
                      </a:r>
                    </a:p>
                  </a:txBody>
                  <a:tcPr marL="5184" marR="5184" marT="51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35,4</a:t>
                      </a:r>
                    </a:p>
                  </a:txBody>
                  <a:tcPr marL="5184" marR="5184" marT="51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152,6</a:t>
                      </a:r>
                    </a:p>
                  </a:txBody>
                  <a:tcPr marL="5184" marR="5184" marT="51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40,1</a:t>
                      </a:r>
                    </a:p>
                  </a:txBody>
                  <a:tcPr marL="5184" marR="5184" marT="51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26,3</a:t>
                      </a:r>
                    </a:p>
                  </a:txBody>
                  <a:tcPr marL="5184" marR="5184" marT="51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275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2050</a:t>
                      </a:r>
                    </a:p>
                  </a:txBody>
                  <a:tcPr marL="5184" marR="5184" marT="51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31,8</a:t>
                      </a:r>
                    </a:p>
                  </a:txBody>
                  <a:tcPr marL="5184" marR="5184" marT="51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143,2</a:t>
                      </a:r>
                    </a:p>
                  </a:txBody>
                  <a:tcPr marL="5184" marR="5184" marT="51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51,3</a:t>
                      </a:r>
                    </a:p>
                  </a:txBody>
                  <a:tcPr marL="5184" marR="5184" marT="51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35,8</a:t>
                      </a:r>
                    </a:p>
                  </a:txBody>
                  <a:tcPr marL="5184" marR="5184" marT="51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301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2060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5184" marR="5184" marT="51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28,3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5184" marR="5184" marT="51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131,4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5184" marR="5184" marT="51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58,4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5184" marR="5184" marT="51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44,4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5184" marR="5184" marT="51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9106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Variação % 2015 a </a:t>
                      </a:r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2060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5184" marR="5184" marT="51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-40,3%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5184" marR="5184" marT="51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-6,7</a:t>
                      </a:r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%</a:t>
                      </a:r>
                    </a:p>
                  </a:txBody>
                  <a:tcPr marL="5184" marR="5184" marT="51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262,7%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5184" marR="5184" marT="51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286,1%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5184" marR="5184" marT="51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</a:tbl>
          </a:graphicData>
        </a:graphic>
      </p:graphicFrame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90213" y="615995"/>
            <a:ext cx="8774275" cy="944562"/>
          </a:xfrm>
        </p:spPr>
        <p:txBody>
          <a:bodyPr>
            <a:noAutofit/>
          </a:bodyPr>
          <a:lstStyle/>
          <a:p>
            <a:pPr algn="just"/>
            <a:r>
              <a:rPr lang="pt-BR" altLang="pt-BR" sz="1800" dirty="0" smtClean="0">
                <a:latin typeface="+mn-lt"/>
              </a:rPr>
              <a:t>As projeções populacionais mostram que, em 2060, teremos menos pessoas em idade ativa que hoje. Ao mesmo tempo, o número de idosos irá crescer 262,7% nesse mesmo período.</a:t>
            </a:r>
          </a:p>
        </p:txBody>
      </p:sp>
      <p:sp>
        <p:nvSpPr>
          <p:cNvPr id="9" name="CaixaDeTexto 1"/>
          <p:cNvSpPr txBox="1">
            <a:spLocks noChangeArrowheads="1"/>
          </p:cNvSpPr>
          <p:nvPr/>
        </p:nvSpPr>
        <p:spPr bwMode="auto">
          <a:xfrm>
            <a:off x="109251" y="6512636"/>
            <a:ext cx="89916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t-BR" altLang="pt-B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Fonte</a:t>
            </a:r>
            <a:r>
              <a:rPr lang="pt-BR" altLang="pt-BR" sz="1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BR" altLang="pt-B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IBGE/ Projeção </a:t>
            </a:r>
            <a:r>
              <a:rPr lang="pt-BR" altLang="pt-BR" sz="1000" dirty="0">
                <a:latin typeface="Arial" panose="020B0604020202020204" pitchFamily="34" charset="0"/>
                <a:cs typeface="Arial" panose="020B0604020202020204" pitchFamily="34" charset="0"/>
              </a:rPr>
              <a:t>da População </a:t>
            </a:r>
            <a:r>
              <a:rPr lang="pt-BR" altLang="pt-B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de 2013</a:t>
            </a:r>
            <a:endParaRPr lang="pt-BR" altLang="pt-BR" sz="1000" dirty="0"/>
          </a:p>
        </p:txBody>
      </p:sp>
      <p:sp>
        <p:nvSpPr>
          <p:cNvPr id="10" name="CaixaDeTexto 9"/>
          <p:cNvSpPr txBox="1"/>
          <p:nvPr/>
        </p:nvSpPr>
        <p:spPr>
          <a:xfrm>
            <a:off x="1799691" y="1568307"/>
            <a:ext cx="5256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b="1" dirty="0" smtClean="0">
                <a:latin typeface="+mn-lt"/>
                <a:ea typeface="+mj-ea"/>
                <a:cs typeface="+mj-cs"/>
              </a:rPr>
              <a:t>Projeções da População Brasileira</a:t>
            </a:r>
          </a:p>
          <a:p>
            <a:pPr algn="ctr"/>
            <a:r>
              <a:rPr lang="pt-BR" b="1" dirty="0" smtClean="0">
                <a:latin typeface="+mn-lt"/>
              </a:rPr>
              <a:t>(em milhões de pessoas)</a:t>
            </a:r>
            <a:endParaRPr lang="pt-BR" b="1" dirty="0">
              <a:latin typeface="+mn-lt"/>
            </a:endParaRPr>
          </a:p>
        </p:txBody>
      </p:sp>
      <p:sp>
        <p:nvSpPr>
          <p:cNvPr id="11" name="Elipse 10"/>
          <p:cNvSpPr/>
          <p:nvPr/>
        </p:nvSpPr>
        <p:spPr>
          <a:xfrm>
            <a:off x="3999019" y="2968376"/>
            <a:ext cx="909487" cy="360040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lipse 11"/>
          <p:cNvSpPr/>
          <p:nvPr/>
        </p:nvSpPr>
        <p:spPr>
          <a:xfrm>
            <a:off x="5460460" y="2968376"/>
            <a:ext cx="864096" cy="360040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/>
          <p:cNvSpPr/>
          <p:nvPr/>
        </p:nvSpPr>
        <p:spPr>
          <a:xfrm>
            <a:off x="4044411" y="5934992"/>
            <a:ext cx="864096" cy="360040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/>
          <p:cNvSpPr/>
          <p:nvPr/>
        </p:nvSpPr>
        <p:spPr>
          <a:xfrm>
            <a:off x="5473433" y="5934992"/>
            <a:ext cx="864096" cy="360040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693352-1BC1-43AD-A09D-B6B3238F1E03}" type="slidenum">
              <a:rPr lang="pt-BR" smtClean="0"/>
              <a:pPr>
                <a:defRPr/>
              </a:pPr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7933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539973"/>
            <a:ext cx="8229600" cy="1143000"/>
          </a:xfrm>
        </p:spPr>
        <p:txBody>
          <a:bodyPr>
            <a:normAutofit/>
          </a:bodyPr>
          <a:lstStyle/>
          <a:p>
            <a:r>
              <a:rPr lang="pt-BR" sz="25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PROPOSTA - Valor </a:t>
            </a:r>
            <a:r>
              <a:rPr lang="pt-BR" sz="25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de reposição da pensão por morte</a:t>
            </a:r>
            <a:endParaRPr lang="pt-BR" sz="25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492164"/>
            <a:ext cx="8229600" cy="5047181"/>
          </a:xfrm>
        </p:spPr>
        <p:txBody>
          <a:bodyPr>
            <a:noAutofit/>
          </a:bodyPr>
          <a:lstStyle/>
          <a:p>
            <a:pPr marL="228600" lvl="1" algn="just">
              <a:spcBef>
                <a:spcPts val="600"/>
              </a:spcBef>
              <a:spcAft>
                <a:spcPts val="600"/>
              </a:spcAft>
            </a:pPr>
            <a:r>
              <a:rPr lang="pt-BR" sz="2000" dirty="0" smtClean="0"/>
              <a:t>Taxa de reposição de 50%;</a:t>
            </a:r>
          </a:p>
          <a:p>
            <a:pPr marL="228600" lvl="1" algn="just">
              <a:spcBef>
                <a:spcPts val="600"/>
              </a:spcBef>
              <a:spcAft>
                <a:spcPts val="600"/>
              </a:spcAft>
            </a:pPr>
            <a:r>
              <a:rPr lang="pt-BR" sz="2000" dirty="0" smtClean="0"/>
              <a:t>Adicional de 10% para cada dependente, até o máximo de 5;</a:t>
            </a:r>
          </a:p>
          <a:p>
            <a:pPr marL="228600" lvl="1" algn="just">
              <a:spcBef>
                <a:spcPts val="600"/>
              </a:spcBef>
              <a:spcAft>
                <a:spcPts val="600"/>
              </a:spcAft>
            </a:pPr>
            <a:r>
              <a:rPr lang="pt-BR" sz="2000" dirty="0" smtClean="0"/>
              <a:t>Valor seria igual a 60% da aposentadoria no caso de um dependente (ex. viúva) e 100% no caso de 5 dependentes (Ex. viúva + 4 filhos);</a:t>
            </a:r>
          </a:p>
          <a:p>
            <a:pPr marL="228600" lvl="1" algn="just">
              <a:spcBef>
                <a:spcPts val="600"/>
              </a:spcBef>
              <a:spcAft>
                <a:spcPts val="600"/>
              </a:spcAft>
            </a:pPr>
            <a:r>
              <a:rPr lang="pt-BR" sz="2000" dirty="0" smtClean="0"/>
              <a:t>Irreversibilidade </a:t>
            </a:r>
            <a:r>
              <a:rPr lang="pt-BR" sz="2000" dirty="0"/>
              <a:t>das cotas entre os </a:t>
            </a:r>
            <a:r>
              <a:rPr lang="pt-BR" sz="2000" dirty="0" smtClean="0"/>
              <a:t>dependentes;</a:t>
            </a:r>
          </a:p>
          <a:p>
            <a:pPr marL="228600" lvl="1" algn="just">
              <a:spcBef>
                <a:spcPts val="600"/>
              </a:spcBef>
              <a:spcAft>
                <a:spcPts val="600"/>
              </a:spcAft>
            </a:pPr>
            <a:r>
              <a:rPr lang="pt-BR" sz="2000" dirty="0" smtClean="0"/>
              <a:t> Vedação de acumulação com outra aposentadoria ou pensão;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ED67F-C461-4B40-A433-AB866EFFE076}" type="slidenum">
              <a:rPr lang="pt-BR" smtClean="0"/>
              <a:pPr/>
              <a:t>20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4795" y="824318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Resumo das demais propostas de</a:t>
            </a:r>
            <a:b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 redução de despesa previdenciária</a:t>
            </a:r>
            <a:endParaRPr lang="pt-BR" sz="30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5481" y="2201141"/>
            <a:ext cx="8326664" cy="4393624"/>
          </a:xfrm>
        </p:spPr>
        <p:txBody>
          <a:bodyPr>
            <a:normAutofit/>
          </a:bodyPr>
          <a:lstStyle/>
          <a:p>
            <a:pPr marL="514350" indent="-514350" algn="just">
              <a:buFont typeface="Arial" panose="020B0604020202020204" pitchFamily="34" charset="0"/>
              <a:buAutoNum type="arabicParenR"/>
            </a:pPr>
            <a:endParaRPr lang="pt-BR" sz="500" dirty="0"/>
          </a:p>
          <a:p>
            <a:pPr marL="514350" indent="-514350" algn="just">
              <a:buFont typeface="Arial" panose="020B0604020202020204" pitchFamily="34" charset="0"/>
              <a:buAutoNum type="arabicParenR"/>
            </a:pPr>
            <a:r>
              <a:rPr lang="pt-BR" sz="2600" dirty="0" smtClean="0"/>
              <a:t>Criação de </a:t>
            </a:r>
            <a:r>
              <a:rPr lang="pt-BR" sz="2600" dirty="0"/>
              <a:t>Lei de Responsabilidade </a:t>
            </a:r>
            <a:r>
              <a:rPr lang="pt-BR" sz="2600" dirty="0" smtClean="0"/>
              <a:t>Previdenciária;</a:t>
            </a:r>
          </a:p>
          <a:p>
            <a:pPr marL="514350" indent="-514350" algn="just">
              <a:buFont typeface="Arial" panose="020B0604020202020204" pitchFamily="34" charset="0"/>
              <a:buAutoNum type="arabicParenR"/>
            </a:pPr>
            <a:r>
              <a:rPr lang="pt-BR" sz="2600" dirty="0"/>
              <a:t>Unidade gestora única por ente federativo.</a:t>
            </a:r>
          </a:p>
          <a:p>
            <a:pPr marL="514350" indent="-514350" algn="just">
              <a:buFont typeface="Arial" panose="020B0604020202020204" pitchFamily="34" charset="0"/>
              <a:buAutoNum type="arabicParenR"/>
            </a:pPr>
            <a:r>
              <a:rPr lang="pt-BR" sz="2600" dirty="0" smtClean="0"/>
              <a:t>Fim das isenções das contribuições previdenciárias sobre as receitas decorrentes das exportações;</a:t>
            </a:r>
          </a:p>
          <a:p>
            <a:pPr marL="0" indent="0" algn="just">
              <a:buNone/>
            </a:pPr>
            <a:endParaRPr lang="pt-BR" sz="2600" dirty="0" smtClean="0"/>
          </a:p>
          <a:p>
            <a:pPr marL="0" indent="0">
              <a:buNone/>
            </a:pPr>
            <a:endParaRPr lang="pt-BR" dirty="0" smtClean="0"/>
          </a:p>
          <a:p>
            <a:pPr marL="514350" indent="-514350">
              <a:buAutoNum type="arabicParenR"/>
            </a:pPr>
            <a:endParaRPr lang="pt-BR" dirty="0" smtClean="0"/>
          </a:p>
          <a:p>
            <a:pPr marL="514350" indent="-514350">
              <a:buAutoNum type="arabicParenR"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DA319-7EBD-4F83-867E-568D5A4C6B7D}" type="slidenum">
              <a:rPr lang="pt-BR" smtClean="0"/>
              <a:pPr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639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60020" y="900545"/>
            <a:ext cx="8549640" cy="56488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2600" b="1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Elevado impacto do déficit da previdência rural</a:t>
            </a:r>
          </a:p>
          <a:p>
            <a:endParaRPr lang="pt-BR" sz="2000" b="1" dirty="0" smtClean="0"/>
          </a:p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pt-BR" dirty="0" smtClean="0"/>
              <a:t>Em 2015 a previdência rural teve um déficit de R$ 91 bi (enquanto a urbana teve um superávit de R$ 5,1 bi);</a:t>
            </a:r>
          </a:p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pt-BR" dirty="0" smtClean="0"/>
              <a:t>Em 2015, 98% da arrecadação previdenciária foi urbana e apenas 2% rural;</a:t>
            </a:r>
          </a:p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pt-BR" dirty="0" smtClean="0"/>
              <a:t>A previdência rural concentra 32,8% do total dos beneficiários;</a:t>
            </a:r>
          </a:p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pt-BR" dirty="0" smtClean="0"/>
              <a:t>94% das aposentadorias rurais concedidas em 2015 foram para segurados especiais;</a:t>
            </a:r>
          </a:p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pt-BR" dirty="0" smtClean="0"/>
              <a:t>30,2% das aposentadorias rurais concedidas pelo INSS foram decorrentes de </a:t>
            </a:r>
            <a:r>
              <a:rPr lang="pt-BR" dirty="0" err="1" smtClean="0"/>
              <a:t>judicialização</a:t>
            </a:r>
            <a:r>
              <a:rPr lang="pt-BR" dirty="0" smtClean="0"/>
              <a:t>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DA319-7EBD-4F83-867E-568D5A4C6B7D}" type="slidenum">
              <a:rPr lang="pt-BR" smtClean="0"/>
              <a:pPr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07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3200" y="671119"/>
            <a:ext cx="8940800" cy="1143000"/>
          </a:xfrm>
        </p:spPr>
        <p:txBody>
          <a:bodyPr>
            <a:noAutofit/>
          </a:bodyPr>
          <a:lstStyle/>
          <a:p>
            <a:pPr algn="ctr"/>
            <a:r>
              <a:rPr lang="pt-BR" sz="27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PROPOSTA - Idade de elegibilidade para o BPC</a:t>
            </a:r>
            <a:endParaRPr lang="pt-BR" sz="27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3421" y="1750853"/>
            <a:ext cx="8236203" cy="23362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pt-BR" sz="500" dirty="0" smtClean="0"/>
          </a:p>
          <a:p>
            <a:pPr lvl="1" algn="just"/>
            <a:r>
              <a:rPr lang="pt-BR" sz="2000" dirty="0" smtClean="0"/>
              <a:t>Elevar </a:t>
            </a:r>
            <a:r>
              <a:rPr lang="pt-BR" sz="2000" dirty="0"/>
              <a:t>idade mínima do BPC </a:t>
            </a:r>
            <a:r>
              <a:rPr lang="pt-BR" sz="2000" dirty="0" smtClean="0"/>
              <a:t>de 65 </a:t>
            </a:r>
            <a:r>
              <a:rPr lang="pt-BR" sz="2000" dirty="0"/>
              <a:t>anos </a:t>
            </a:r>
            <a:r>
              <a:rPr lang="pt-BR" sz="2000" dirty="0" smtClean="0"/>
              <a:t>para 70 anos;</a:t>
            </a:r>
          </a:p>
          <a:p>
            <a:pPr lvl="1" algn="just"/>
            <a:r>
              <a:rPr lang="pt-BR" sz="2000" dirty="0" smtClean="0"/>
              <a:t>Período de </a:t>
            </a:r>
            <a:r>
              <a:rPr lang="pt-BR" sz="2000" dirty="0"/>
              <a:t>transição </a:t>
            </a:r>
            <a:r>
              <a:rPr lang="pt-BR" sz="2000" dirty="0" smtClean="0"/>
              <a:t>gradual com duração de uma década para a nova idade;</a:t>
            </a:r>
          </a:p>
          <a:p>
            <a:pPr lvl="1" algn="just"/>
            <a:r>
              <a:rPr lang="pt-BR" sz="2000" dirty="0" smtClean="0"/>
              <a:t>Valor do benefício passa a ser definido em lei.</a:t>
            </a:r>
            <a:endParaRPr lang="pt-BR" sz="2000" dirty="0"/>
          </a:p>
          <a:p>
            <a:pPr lvl="1" algn="just"/>
            <a:endParaRPr lang="pt-BR" sz="2000" dirty="0" smtClean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ED67F-C461-4B40-A433-AB866EFFE076}" type="slidenum">
              <a:rPr lang="pt-BR" smtClean="0"/>
              <a:pPr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676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42950" y="1365644"/>
            <a:ext cx="7772400" cy="2387600"/>
          </a:xfrm>
        </p:spPr>
        <p:txBody>
          <a:bodyPr>
            <a:normAutofit/>
          </a:bodyPr>
          <a:lstStyle/>
          <a:p>
            <a:r>
              <a:rPr lang="pt-BR" sz="5400" b="1" dirty="0" smtClean="0">
                <a:latin typeface="+mn-lt"/>
              </a:rPr>
              <a:t>Previdência: Reformar hoje para garantir o amanhã</a:t>
            </a:r>
            <a:endParaRPr lang="pt-BR" sz="5400" b="1" dirty="0">
              <a:latin typeface="+mn-l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4168585"/>
            <a:ext cx="6858000" cy="1655762"/>
          </a:xfrm>
        </p:spPr>
        <p:txBody>
          <a:bodyPr>
            <a:normAutofit/>
          </a:bodyPr>
          <a:lstStyle/>
          <a:p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</a:rPr>
              <a:t>Dezembro de 2016</a:t>
            </a:r>
            <a:endParaRPr lang="pt-BR" sz="3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ED67F-C461-4B40-A433-AB866EFFE076}" type="slidenum">
              <a:rPr lang="pt-BR" smtClean="0"/>
              <a:pPr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284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402771" y="1376046"/>
            <a:ext cx="8088086" cy="81081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algn="just"/>
            <a:r>
              <a:rPr lang="pt-BR" altLang="pt-BR" sz="1600" dirty="0">
                <a:solidFill>
                  <a:prstClr val="black"/>
                </a:solidFill>
              </a:rPr>
              <a:t>A taxa de fecundidade caiu 72,3% entre 1960 e 2014, passando de 6,3 para 1,7 filhos por mulher. A projeção é que caia para 1,5 até 2034.</a:t>
            </a:r>
          </a:p>
        </p:txBody>
      </p:sp>
      <p:sp>
        <p:nvSpPr>
          <p:cNvPr id="17411" name="CaixaDeTexto 1"/>
          <p:cNvSpPr txBox="1">
            <a:spLocks noChangeArrowheads="1"/>
          </p:cNvSpPr>
          <p:nvPr/>
        </p:nvSpPr>
        <p:spPr bwMode="auto">
          <a:xfrm>
            <a:off x="1252756" y="6254212"/>
            <a:ext cx="674370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pt-BR" sz="900" dirty="0">
                <a:solidFill>
                  <a:prstClr val="black"/>
                </a:solidFill>
              </a:rPr>
              <a:t>Fonte: IBGE</a:t>
            </a: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693352-1BC1-43AD-A09D-B6B3238F1E0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771" y="2394857"/>
            <a:ext cx="8088086" cy="3622924"/>
          </a:xfrm>
          <a:prstGeom prst="rect">
            <a:avLst/>
          </a:prstGeom>
        </p:spPr>
      </p:pic>
      <p:sp>
        <p:nvSpPr>
          <p:cNvPr id="9" name="CaixaDeTexto 3"/>
          <p:cNvSpPr txBox="1">
            <a:spLocks noChangeArrowheads="1"/>
          </p:cNvSpPr>
          <p:nvPr/>
        </p:nvSpPr>
        <p:spPr bwMode="auto">
          <a:xfrm>
            <a:off x="402771" y="998730"/>
            <a:ext cx="741317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000" b="1" dirty="0" smtClean="0">
                <a:solidFill>
                  <a:prstClr val="black"/>
                </a:solidFill>
              </a:rPr>
              <a:t>Diagnóstico - Taxa </a:t>
            </a:r>
            <a:r>
              <a:rPr lang="pt-BR" sz="2000" b="1" dirty="0">
                <a:solidFill>
                  <a:prstClr val="black"/>
                </a:solidFill>
              </a:rPr>
              <a:t>de Fecundidade (filhos por mulher)</a:t>
            </a:r>
          </a:p>
        </p:txBody>
      </p:sp>
    </p:spTree>
    <p:extLst>
      <p:ext uri="{BB962C8B-B14F-4D97-AF65-F5344CB8AC3E}">
        <p14:creationId xmlns:p14="http://schemas.microsoft.com/office/powerpoint/2010/main" val="82153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85888" y="1700808"/>
            <a:ext cx="3151384" cy="1922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713165"/>
            <a:ext cx="3132200" cy="1912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Retângulo 2"/>
          <p:cNvSpPr>
            <a:spLocks noChangeArrowheads="1"/>
          </p:cNvSpPr>
          <p:nvPr/>
        </p:nvSpPr>
        <p:spPr bwMode="auto">
          <a:xfrm>
            <a:off x="1268013" y="5790015"/>
            <a:ext cx="3989785" cy="207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pt-BR" sz="7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 IBGE. Elaboração: SPPS/MTPS.</a:t>
            </a:r>
          </a:p>
        </p:txBody>
      </p:sp>
      <p:pic>
        <p:nvPicPr>
          <p:cNvPr id="819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85888" y="3666882"/>
            <a:ext cx="3151384" cy="2138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666882"/>
            <a:ext cx="3132200" cy="2138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D3A2D2-D382-46B3-9673-6AB04107203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aixaDeTexto 3"/>
          <p:cNvSpPr txBox="1">
            <a:spLocks noChangeArrowheads="1"/>
          </p:cNvSpPr>
          <p:nvPr/>
        </p:nvSpPr>
        <p:spPr bwMode="auto">
          <a:xfrm>
            <a:off x="402771" y="1042272"/>
            <a:ext cx="741317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000" b="1" dirty="0" smtClean="0">
                <a:solidFill>
                  <a:prstClr val="black"/>
                </a:solidFill>
              </a:rPr>
              <a:t>Diagnóstico - </a:t>
            </a:r>
            <a:r>
              <a:rPr lang="pt-BR" altLang="pt-BR" sz="2000" b="1" dirty="0">
                <a:solidFill>
                  <a:prstClr val="black"/>
                </a:solidFill>
                <a:cs typeface="Arial" pitchFamily="34" charset="0"/>
              </a:rPr>
              <a:t>Pirâmides Etárias: 1990 / 2010 / 2030 / 2060</a:t>
            </a:r>
          </a:p>
          <a:p>
            <a:endParaRPr lang="pt-BR" sz="2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9609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6446" y="964734"/>
            <a:ext cx="8891120" cy="2179276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pt-BR" sz="2700" b="1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Idades Mínimas de Aposentadoria</a:t>
            </a:r>
            <a:endParaRPr lang="pt-BR" sz="27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endParaRPr lang="pt-BR" sz="2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CaixaDeTexto 7"/>
          <p:cNvSpPr txBox="1">
            <a:spLocks noChangeArrowheads="1"/>
          </p:cNvSpPr>
          <p:nvPr/>
        </p:nvSpPr>
        <p:spPr bwMode="auto">
          <a:xfrm>
            <a:off x="110494" y="6252475"/>
            <a:ext cx="6642356" cy="207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750" dirty="0">
                <a:latin typeface="Arial" panose="020B0604020202020204" pitchFamily="34" charset="0"/>
                <a:cs typeface="Arial" panose="020B0604020202020204" pitchFamily="34" charset="0"/>
              </a:rPr>
              <a:t>Fonte: AISS – Europa, Ásia e Pacífico (2014); África e Américas (2015); OCDE (2014)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253EB-14AA-4A13-BAD6-2D558FB8E770}" type="slidenum">
              <a:rPr lang="pt-BR" smtClean="0"/>
              <a:pPr/>
              <a:t>5</a:t>
            </a:fld>
            <a:endParaRPr lang="pt-BR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/>
          </p:nvPr>
        </p:nvGraphicFramePr>
        <p:xfrm>
          <a:off x="110494" y="1622503"/>
          <a:ext cx="8957072" cy="45780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Worksheet" r:id="rId4" imgW="9279720" imgH="4214520" progId="Excel.Sheet.12">
                  <p:embed/>
                </p:oleObj>
              </mc:Choice>
              <mc:Fallback>
                <p:oleObj name="Worksheet" r:id="rId4" imgW="9279720" imgH="4214520" progId="Excel.Shee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494" y="1622503"/>
                        <a:ext cx="8957072" cy="45780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27249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aixaDeTexto 7"/>
          <p:cNvSpPr txBox="1">
            <a:spLocks noChangeArrowheads="1"/>
          </p:cNvSpPr>
          <p:nvPr/>
        </p:nvSpPr>
        <p:spPr bwMode="auto">
          <a:xfrm>
            <a:off x="1340742" y="6229765"/>
            <a:ext cx="3736181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es-ES" sz="700" dirty="0"/>
              <a:t>Fonte: AISS – Europa, Ásia e Pacífico (2014); África e Américas (2015)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478971" y="1904998"/>
          <a:ext cx="8131629" cy="4158345"/>
        </p:xfrm>
        <a:graphic>
          <a:graphicData uri="http://schemas.openxmlformats.org/drawingml/2006/table">
            <a:tbl>
              <a:tblPr/>
              <a:tblGrid>
                <a:gridCol w="1261617">
                  <a:extLst>
                    <a:ext uri="{9D8B030D-6E8A-4147-A177-3AD203B41FA5}"/>
                  </a:extLst>
                </a:gridCol>
                <a:gridCol w="1825460">
                  <a:extLst>
                    <a:ext uri="{9D8B030D-6E8A-4147-A177-3AD203B41FA5}"/>
                  </a:extLst>
                </a:gridCol>
                <a:gridCol w="2512129">
                  <a:extLst>
                    <a:ext uri="{9D8B030D-6E8A-4147-A177-3AD203B41FA5}"/>
                  </a:extLst>
                </a:gridCol>
                <a:gridCol w="2532423">
                  <a:extLst>
                    <a:ext uri="{9D8B030D-6E8A-4147-A177-3AD203B41FA5}"/>
                  </a:extLst>
                </a:gridCol>
              </a:tblGrid>
              <a:tr h="38453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País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Concede </a:t>
                      </a:r>
                      <a:r>
                        <a:rPr 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Aposentadorias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apenas</a:t>
                      </a:r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</a:t>
                      </a:r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Tempo de </a:t>
                      </a:r>
                      <a:r>
                        <a:rPr 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Contribuição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(TC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Há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restrições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à </a:t>
                      </a:r>
                      <a:r>
                        <a:rPr 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atividade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laboral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/>
                </a:extLst>
              </a:tr>
              <a:tr h="19226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Homens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Mulheres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288170">
                <a:tc>
                  <a:txBody>
                    <a:bodyPr/>
                    <a:lstStyle/>
                    <a:p>
                      <a:pPr marL="144000" algn="l" fontAlgn="ctr"/>
                      <a:r>
                        <a:rPr 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Argélia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32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32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Inatividade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242372">
                <a:tc>
                  <a:txBody>
                    <a:bodyPr/>
                    <a:lstStyle/>
                    <a:p>
                      <a:pPr marL="144000" algn="l" fontAlgn="ctr"/>
                      <a:r>
                        <a:rPr 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Egito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20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20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288135">
                <a:tc>
                  <a:txBody>
                    <a:bodyPr/>
                    <a:lstStyle/>
                    <a:p>
                      <a:pPr marL="144000" algn="l" fontAlgn="ctr"/>
                      <a:r>
                        <a:rPr 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Brasil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35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30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/>
                </a:extLst>
              </a:tr>
              <a:tr h="329521">
                <a:tc>
                  <a:txBody>
                    <a:bodyPr/>
                    <a:lstStyle/>
                    <a:p>
                      <a:pPr marL="144000" algn="l" fontAlgn="ctr"/>
                      <a:r>
                        <a:rPr 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Equador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40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40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384537">
                <a:tc>
                  <a:txBody>
                    <a:bodyPr/>
                    <a:lstStyle/>
                    <a:p>
                      <a:pPr marL="144000" algn="l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Bahrein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20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15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Aposentadoria+Salário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Salário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Médio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dos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últimos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anos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257416">
                <a:tc>
                  <a:txBody>
                    <a:bodyPr/>
                    <a:lstStyle/>
                    <a:p>
                      <a:pPr marL="144000" algn="l" fontAlgn="ctr"/>
                      <a:r>
                        <a:rPr 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Irã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35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35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Inatividade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253210">
                <a:tc>
                  <a:txBody>
                    <a:bodyPr/>
                    <a:lstStyle/>
                    <a:p>
                      <a:pPr marL="144000" algn="l" fontAlgn="ctr"/>
                      <a:r>
                        <a:rPr 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Iraque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TC: 30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30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Inatividade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253210">
                <a:tc>
                  <a:txBody>
                    <a:bodyPr/>
                    <a:lstStyle/>
                    <a:p>
                      <a:pPr marL="144000" algn="l" fontAlgn="ctr"/>
                      <a:r>
                        <a:rPr 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Arábia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Saudita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25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25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Inatividade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253210">
                <a:tc>
                  <a:txBody>
                    <a:bodyPr/>
                    <a:lstStyle/>
                    <a:p>
                      <a:pPr marL="144000" algn="l" fontAlgn="ctr"/>
                      <a:r>
                        <a:rPr 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Síria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TC: 25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25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245934">
                <a:tc>
                  <a:txBody>
                    <a:bodyPr/>
                    <a:lstStyle/>
                    <a:p>
                      <a:pPr marL="144000" algn="l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Yemen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30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25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253210">
                <a:tc>
                  <a:txBody>
                    <a:bodyPr/>
                    <a:lstStyle/>
                    <a:p>
                      <a:pPr marL="144000" algn="l" fontAlgn="ctr"/>
                      <a:r>
                        <a:rPr 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Hungria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Sem direito.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40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270673">
                <a:tc>
                  <a:txBody>
                    <a:bodyPr/>
                    <a:lstStyle/>
                    <a:p>
                      <a:pPr marL="144000" algn="l" fontAlgn="ctr"/>
                      <a:r>
                        <a:rPr 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Itália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42,5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41,5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261943">
                <a:tc>
                  <a:txBody>
                    <a:bodyPr/>
                    <a:lstStyle/>
                    <a:p>
                      <a:pPr marL="144000" algn="l" fontAlgn="ctr"/>
                      <a:r>
                        <a:rPr 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Sérvia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45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45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502921" y="986858"/>
            <a:ext cx="802386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100" b="1" dirty="0" smtClean="0">
                <a:solidFill>
                  <a:schemeClr val="accent1">
                    <a:lumMod val="75000"/>
                  </a:schemeClr>
                </a:solidFill>
              </a:rPr>
              <a:t>A aposentadoria apenas </a:t>
            </a:r>
            <a:r>
              <a:rPr lang="pt-BR" sz="2100" b="1" dirty="0">
                <a:solidFill>
                  <a:schemeClr val="accent1">
                    <a:lumMod val="75000"/>
                  </a:schemeClr>
                </a:solidFill>
              </a:rPr>
              <a:t>por </a:t>
            </a:r>
          </a:p>
          <a:p>
            <a:pPr algn="ctr">
              <a:defRPr/>
            </a:pPr>
            <a:r>
              <a:rPr lang="pt-BR" sz="2100" b="1" dirty="0">
                <a:solidFill>
                  <a:schemeClr val="accent1">
                    <a:lumMod val="75000"/>
                  </a:schemeClr>
                </a:solidFill>
              </a:rPr>
              <a:t>Tempo de </a:t>
            </a:r>
            <a:r>
              <a:rPr lang="pt-BR" sz="2100" b="1" dirty="0" smtClean="0">
                <a:solidFill>
                  <a:schemeClr val="accent1">
                    <a:lumMod val="75000"/>
                  </a:schemeClr>
                </a:solidFill>
              </a:rPr>
              <a:t>Contribuição, sem idade mínima, </a:t>
            </a:r>
            <a:r>
              <a:rPr lang="pt-BR" sz="2100" b="1" dirty="0">
                <a:solidFill>
                  <a:schemeClr val="accent1">
                    <a:lumMod val="75000"/>
                  </a:schemeClr>
                </a:solidFill>
              </a:rPr>
              <a:t>existe em poucos países</a:t>
            </a:r>
          </a:p>
        </p:txBody>
      </p:sp>
      <p:sp>
        <p:nvSpPr>
          <p:cNvPr id="18515" name="Espaço Reservado para Número de Slide 8"/>
          <p:cNvSpPr>
            <a:spLocks noGrp="1"/>
          </p:cNvSpPr>
          <p:nvPr>
            <p:ph type="sldNum" sz="quarter" idx="12"/>
          </p:nvPr>
        </p:nvSpPr>
        <p:spPr bwMode="auto">
          <a:xfrm>
            <a:off x="7498541" y="6558043"/>
            <a:ext cx="1543050" cy="2738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17910" indent="-16073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42938" indent="-1285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900113" indent="-1285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157288" indent="-1285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1414463" indent="-1285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1671638" indent="-1285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928813" indent="-1285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2185988" indent="-1285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3D436FA-FEF6-421A-8338-92CA89B113A9}" type="slidenum">
              <a:rPr lang="pt-BR" altLang="pt-BR">
                <a:latin typeface="Calibri" panose="020F0502020204030204" pitchFamily="34" charset="0"/>
              </a:rPr>
              <a:pPr/>
              <a:t>6</a:t>
            </a:fld>
            <a:endParaRPr lang="pt-BR" altLang="pt-BR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815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285749" y="1019175"/>
            <a:ext cx="8252459" cy="669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</a:rPr>
              <a:t>Resultado </a:t>
            </a:r>
            <a:r>
              <a:rPr lang="pt-BR" sz="2400" b="1" dirty="0">
                <a:solidFill>
                  <a:schemeClr val="accent1">
                    <a:lumMod val="75000"/>
                  </a:schemeClr>
                </a:solidFill>
              </a:rPr>
              <a:t>da Previdência Social Urbana e Rural (R$ bilhões)</a:t>
            </a:r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endParaRPr lang="pt-BR" sz="1350" dirty="0"/>
          </a:p>
        </p:txBody>
      </p:sp>
      <p:sp>
        <p:nvSpPr>
          <p:cNvPr id="29699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57213" indent="-21431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>
              <a:spcBef>
                <a:spcPct val="200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FED356E-37E2-427C-9F1E-E3978B029B56}" type="slidenum">
              <a:rPr lang="pt-BR" altLang="pt-BR" sz="1050">
                <a:solidFill>
                  <a:schemeClr val="bg1"/>
                </a:solidFill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pt-BR" altLang="pt-BR" sz="1050">
              <a:solidFill>
                <a:schemeClr val="bg1"/>
              </a:solidFill>
            </a:endParaRPr>
          </a:p>
        </p:txBody>
      </p:sp>
      <p:pic>
        <p:nvPicPr>
          <p:cNvPr id="29700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" y="1748790"/>
            <a:ext cx="7795259" cy="4607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9133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693352-1BC1-43AD-A09D-B6B3238F1E03}" type="slidenum">
              <a:rPr lang="pt-BR" smtClean="0"/>
              <a:pPr>
                <a:defRPr/>
              </a:pPr>
              <a:t>8</a:t>
            </a:fld>
            <a:endParaRPr lang="pt-BR" dirty="0"/>
          </a:p>
        </p:txBody>
      </p:sp>
      <p:graphicFrame>
        <p:nvGraphicFramePr>
          <p:cNvPr id="5" name="Gráfico 4"/>
          <p:cNvGraphicFramePr>
            <a:graphicFrameLocks noGrp="1"/>
          </p:cNvGraphicFramePr>
          <p:nvPr>
            <p:extLst/>
          </p:nvPr>
        </p:nvGraphicFramePr>
        <p:xfrm>
          <a:off x="196928" y="781261"/>
          <a:ext cx="8280920" cy="54560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175744" y="6415801"/>
            <a:ext cx="18722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Fonte: </a:t>
            </a:r>
            <a:r>
              <a:rPr lang="pt-BR" sz="1000" dirty="0" smtClean="0"/>
              <a:t>RREO (STN/MF)</a:t>
            </a:r>
            <a:endParaRPr lang="pt-BR" sz="1000" dirty="0"/>
          </a:p>
        </p:txBody>
      </p:sp>
    </p:spTree>
    <p:extLst>
      <p:ext uri="{BB962C8B-B14F-4D97-AF65-F5344CB8AC3E}">
        <p14:creationId xmlns:p14="http://schemas.microsoft.com/office/powerpoint/2010/main" val="10030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693352-1BC1-43AD-A09D-B6B3238F1E03}" type="slidenum">
              <a:rPr lang="pt-BR" smtClean="0"/>
              <a:pPr>
                <a:defRPr/>
              </a:pPr>
              <a:t>9</a:t>
            </a:fld>
            <a:endParaRPr lang="pt-BR" dirty="0"/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/>
          </p:nvPr>
        </p:nvGraphicFramePr>
        <p:xfrm>
          <a:off x="251520" y="1415946"/>
          <a:ext cx="8435280" cy="46026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Planilha" r:id="rId4" imgW="9646920" imgH="6016896" progId="Excel.Sheet.12">
                  <p:embed/>
                </p:oleObj>
              </mc:Choice>
              <mc:Fallback>
                <p:oleObj name="Planilha" r:id="rId4" imgW="9646920" imgH="6016896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1520" y="1415946"/>
                        <a:ext cx="8435280" cy="46026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101599" y="6036444"/>
            <a:ext cx="7442251" cy="413973"/>
          </a:xfrm>
        </p:spPr>
        <p:txBody>
          <a:bodyPr>
            <a:normAutofit/>
          </a:bodyPr>
          <a:lstStyle/>
          <a:p>
            <a:pPr algn="ctr"/>
            <a:r>
              <a:rPr lang="pt-BR" sz="1800" b="1" dirty="0" smtClean="0">
                <a:latin typeface="+mn-lt"/>
              </a:rPr>
              <a:t>Os benefícios rurais representam 22,5% da despesa total no RGPS em 2015. </a:t>
            </a:r>
            <a:endParaRPr lang="pt-BR" sz="1800" b="1" dirty="0">
              <a:latin typeface="+mn-lt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436712" y="620688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2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pt-B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Despesa anual com benefícios da previdência urbana e rural</a:t>
            </a:r>
          </a:p>
          <a:p>
            <a:pPr algn="ctr">
              <a:defRPr sz="2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pt-B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(em R$ bilhões nominais)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185744" y="6498750"/>
            <a:ext cx="26970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Fonte: </a:t>
            </a:r>
            <a:r>
              <a:rPr lang="pt-BR" sz="1000" dirty="0" smtClean="0"/>
              <a:t>Fluxo de Caixa do INSS.</a:t>
            </a:r>
            <a:endParaRPr lang="pt-BR" sz="1000" dirty="0"/>
          </a:p>
        </p:txBody>
      </p:sp>
    </p:spTree>
    <p:extLst>
      <p:ext uri="{BB962C8B-B14F-4D97-AF65-F5344CB8AC3E}">
        <p14:creationId xmlns:p14="http://schemas.microsoft.com/office/powerpoint/2010/main" val="110926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20534</TotalTime>
  <Words>1458</Words>
  <Application>Microsoft Office PowerPoint</Application>
  <PresentationFormat>Apresentação na tela (4:3)</PresentationFormat>
  <Paragraphs>245</Paragraphs>
  <Slides>24</Slides>
  <Notes>3</Notes>
  <HiddenSlides>0</HiddenSlides>
  <MMClips>0</MMClips>
  <ScaleCrop>false</ScaleCrop>
  <HeadingPairs>
    <vt:vector size="8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2</vt:i4>
      </vt:variant>
      <vt:variant>
        <vt:lpstr>Títulos de slides</vt:lpstr>
      </vt:variant>
      <vt:variant>
        <vt:i4>24</vt:i4>
      </vt:variant>
    </vt:vector>
  </HeadingPairs>
  <TitlesOfParts>
    <vt:vector size="33" baseType="lpstr">
      <vt:lpstr>MS PGothic</vt:lpstr>
      <vt:lpstr>Arial</vt:lpstr>
      <vt:lpstr>Arial Rounded MT Bold</vt:lpstr>
      <vt:lpstr>Calibri</vt:lpstr>
      <vt:lpstr>Calibri Light</vt:lpstr>
      <vt:lpstr>Wingdings</vt:lpstr>
      <vt:lpstr>Tema do Office</vt:lpstr>
      <vt:lpstr>Worksheet</vt:lpstr>
      <vt:lpstr>Planilha</vt:lpstr>
      <vt:lpstr>Previdência: Reformar hoje para garantir o amanhã</vt:lpstr>
      <vt:lpstr>As projeções populacionais mostram que, em 2060, teremos menos pessoas em idade ativa que hoje. Ao mesmo tempo, o número de idosos irá crescer 262,7% nesse mesmo período.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Os benefícios rurais representam 22,5% da despesa total no RGPS em 2015. </vt:lpstr>
      <vt:lpstr>Gastos Previdenciários - Comparativo</vt:lpstr>
      <vt:lpstr>Cenário Base – NRF vigente e SEM reforma da previdência</vt:lpstr>
      <vt:lpstr>ACÓRDÃO Nº 2973/2016 – TCU – Plenário</vt:lpstr>
      <vt:lpstr>ACÓRDÃO Nº 2973/2016 – TCU – Plenário</vt:lpstr>
      <vt:lpstr>Despesa de Pensões sobre PIB e Razão de Dependência dos Idosos Países Selecionados – 2009 / 2010</vt:lpstr>
      <vt:lpstr>Apresentação do PowerPoint</vt:lpstr>
      <vt:lpstr>Apresentação do PowerPoint</vt:lpstr>
      <vt:lpstr>PROPOSTA - Idade Mínima</vt:lpstr>
      <vt:lpstr>PROPOSTA - Fórmula de cálculo progressiva e proporcional ao tempo de contribuição</vt:lpstr>
      <vt:lpstr>PROPOSTA - Fórmula de cálculo progressiva e proporcional ao tempo de contribuição</vt:lpstr>
      <vt:lpstr>PROPOSTA - Valor de reposição da pensão por morte</vt:lpstr>
      <vt:lpstr>Resumo das demais propostas de  redução de despesa previdenciária</vt:lpstr>
      <vt:lpstr>Apresentação do PowerPoint</vt:lpstr>
      <vt:lpstr>PROPOSTA - Idade de elegibilidade para o BPC</vt:lpstr>
      <vt:lpstr>Previdência: Reformar hoje para garantir o amanhã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Retrato da Previdência Social no Brasil</dc:title>
  <dc:creator>Manoel Carlos</dc:creator>
  <cp:lastModifiedBy>Ronaldo Alves de Carvalho</cp:lastModifiedBy>
  <cp:revision>1195</cp:revision>
  <cp:lastPrinted>2016-12-06T02:17:20Z</cp:lastPrinted>
  <dcterms:created xsi:type="dcterms:W3CDTF">2015-08-26T19:13:41Z</dcterms:created>
  <dcterms:modified xsi:type="dcterms:W3CDTF">2016-12-06T18:36:53Z</dcterms:modified>
</cp:coreProperties>
</file>