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69" r:id="rId7"/>
    <p:sldId id="270" r:id="rId8"/>
    <p:sldId id="258" r:id="rId9"/>
    <p:sldId id="259" r:id="rId10"/>
    <p:sldId id="278" r:id="rId11"/>
    <p:sldId id="272" r:id="rId12"/>
    <p:sldId id="260" r:id="rId13"/>
    <p:sldId id="261" r:id="rId14"/>
    <p:sldId id="262" r:id="rId15"/>
    <p:sldId id="263" r:id="rId16"/>
    <p:sldId id="276" r:id="rId17"/>
    <p:sldId id="274" r:id="rId18"/>
    <p:sldId id="1506" r:id="rId19"/>
    <p:sldId id="271" r:id="rId20"/>
    <p:sldId id="612" r:id="rId21"/>
  </p:sldIdLst>
  <p:sldSz cx="12192000" cy="6858000"/>
  <p:notesSz cx="6858000" cy="9144000"/>
  <p:embeddedFontLst>
    <p:embeddedFont>
      <p:font typeface="Merriweather" panose="00000500000000000000" pitchFamily="2" charset="0"/>
      <p:regular r:id="rId23"/>
      <p:bold r:id="rId24"/>
      <p:italic r:id="rId25"/>
      <p:boldItalic r:id="rId26"/>
    </p:embeddedFont>
    <p:embeddedFont>
      <p:font typeface="Merriweather Black" panose="00000A00000000000000" pitchFamily="2" charset="0"/>
      <p:bold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Titillium Web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0">
          <p15:clr>
            <a:srgbClr val="A4A3A4"/>
          </p15:clr>
        </p15:guide>
        <p15:guide id="2" pos="68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DakDteQg5LTE0DMxUouYRsE2s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47EBC9-7C20-4346-84CD-CF10921B46AF}">
  <a:tblStyle styleId="{9047EBC9-7C20-4346-84CD-CF10921B46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640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customschemas.google.com/relationships/presentationmetadata" Target="meta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06:17.2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0,'70'4,"-1"3,84 19,26 3,151-8,-199-16,206 32,-244-21,2-4,144 1,-127-8,172 31,-177-19,202 7,-191-27,-1 6,130 20,-93 2,243 9,812-36,-884 24,-48-2,-152-17,343 20,396-8,-212-67,-327 19,-96-5,-158 22,113-9,-81 21,192-20,-18 3,-82 10,909-15,-751 28,790-2,-1117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12:17.0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1,'356'16,"160"26,102-19,-299-18,-93 15,36 0,144-22,-366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12:19.9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1,'24'0,"0"1,0 1,0 1,25 7,-2 0,0-2,78 2,101-10,-113-2,1308 1,-1385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12:24.8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745 0,'0'7,"0"0,0-1,-1 1,0 0,0-1,0 1,-1-1,0 1,0-1,-4 7,4-10,0 0,-1 1,0-1,0 0,0-1,0 1,0 0,-1-1,1 0,-1 0,1 0,-1 0,0 0,0-1,0 0,0 0,-7 1,-33 5,0-3,0-1,-1-3,-45-5,-21 1,-137 3,213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11:16.4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0 129,'3831'0,"-3776"-2,88-17,29-1,508 16,-352 7,-271-6,85-15,23-1,7 19,40-2,-96-18,-78 12,55-5,413 10,-259 5,2292-2,-2503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11:21.5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2,'205'-1,"502"19,-95 12,5-32,-220-1,11131 3,-11487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20:59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84,'120'2,"135"-5,-138-17,-79 12,55-4,414 8,-261 7,-181-4,-19 0,0 1,0 3,75 13,-65-5,1-3,79 2,118-11,-98-2,-74 3,0 4,104 17,-89-9,2-4,167-9,-102-2,8978 3,-9061-3,81-15,74-3,-153 22,-51 1,0-1,0-2,1-1,-1-2,36-8,-30 3,1 2,56-4,40-6,-55 5,0 4,159 4,-180 5,-23-1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21:03.4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0 167,'1096'0,"-1020"-3,0-4,0-3,109-28,-129 28,0 3,0 2,90 4,31-2,-42-17,8 1,112 19,46-2,-172-18,-84 12,73-5,231 12,-158 3,-155-2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21:11.1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1 125,'41'-2,"1"-2,47-11,-44 6,71-3,-65 11,23-1,136-19,-116 9,0 4,176 9,-104 2,-101-3,-15 2,0-3,0-1,69-14,4-5,-87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06:22.7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0 209,'2493'0,"-2445"-2,82-15,11-1,569 11,-424 10,7759-3,-7731-17,-91 1,1027 4,-772 15,-155-1,355-5,-479-18,31 0,-9 4,-59 2,156-6,304-8,-614 29,155 7,-140-4,0 1,-1 1,0 1,0 1,24 11,16 12,-27-13,1-1,1-1,59 15,-26-15,298 55,-252-61,183-9,-126-3,-137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07:01.7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1,'215'0,"987"18,-1184-18,1191 50,19-33,1699-21,-1516 7,-1275-2,159-4,-167-16,-25 1,-67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07:05.1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43,'0'-2,"0"1,1 0,-1 0,0 0,1-1,0 1,-1 0,1 0,-1 0,1 0,0 0,0 0,0 0,0 0,-1 0,1 1,0-1,1 0,-1 1,0-1,0 0,0 1,0-1,0 1,0 0,1-1,1 1,39-7,-35 6,63-6,0 3,103 8,142 30,-62-5,826-8,-694-24,-334 2,-28-1,-1 2,1 0,-1 2,36 6,-32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07:09.5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40,'0'-2,"1"1,-1-1,1 1,-1-1,1 1,-1 0,1-1,0 1,0 0,0 0,0-1,0 1,0 0,0 0,0 0,0 0,0 0,1 0,-1 1,0-1,1 0,-1 1,1-1,-1 1,1-1,2 0,45-8,-45 9,16-1,0 1,0 1,0 1,0 1,24 6,31 4,115 0,197-12,-180-4,819 3,-784 20,-36 0,585-17,-407-5,808 2,-934 21,-39-1,603-16,-421-7,576 3,-727-21,-44 1,512 16,-371 7,2373-3,-2702 0,0 0,-1 2,21 3,-6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07:13.2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59,'0'-2,"1"1,-1-1,1 0,0 1,-1-1,1 1,0 0,0-1,0 1,0-1,0 1,0 0,0 0,1 0,-1 0,0 0,1 0,-1 0,1 0,-1 0,1 1,-1-1,1 0,-1 1,1 0,0-1,-1 1,3 0,56-8,-50 8,507-8,-286 11,749-3,-967 0,-1 0,1-1,23-5,-9-3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08:08.2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0,'3'1,"1"0,-1 0,1 0,-1 0,1 1,-1 0,0-1,0 1,0 0,0 1,0-1,4 5,34 35,-38-39,24 27,2-1,0-1,46 32,-54-46,1 0,0-2,1-1,0-1,1 0,41 9,54 6,2-6,175 7,250-25,-244-5,-185 2,-35 0,0 3,130 18,-145-8,1-2,-1-3,2-3,83-8,-53-13,-33 5,-30 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08:23.0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0 294,'1'-1,"-1"0,0-1,1 1,-1-1,1 1,0 0,-1 0,1-1,0 1,0 0,0 0,0 0,0 0,0 0,0 0,0 0,0 0,0 0,1 0,-1 1,0-1,0 0,1 1,1-1,44-14,-27 10,208-61,245-36,-239 56,-183 35,0 2,0 2,1 3,0 1,0 3,61 8,490 63,-353-37,-206-28,-32-5,1 0,-1 1,0 0,22 8,-33-10,-1 1,1-1,0 0,0 0,-1 1,1-1,0 1,-1-1,1 1,0-1,-1 1,1-1,-1 1,1-1,-1 1,1 0,-1-1,1 1,-1 0,0-1,1 1,-1 0,0 0,1-1,-1 1,0 0,0 0,0 1,0 0,-1-1,1 1,-1-1,1 1,-1 0,0-1,0 1,0-1,0 0,0 1,0-1,-2 3,-41 29,23-23,0-1,-1-1,1-1,-40 8,-28 8,46-9,-1-1,0-3,0-2,-1-1,0-3,-46-1,-1289-7,1344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7T19:12:11.6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6066 170,'-1419'0,"1380"2,-1 1,-40 11,-44 3,-429-10,311-10,-429 3,629-2,0-2,-46-10,42 5,-69-3,57 11,18 1,-1-2,-70-12,-79-17,56 11,57 10,-1 4,-130 7,-39-2,103-18,-12-1,-416 16,296 7,44-3,899 25,58-7,-492-20,621 2,-820 2,-1 1,54 13,-51-8,72 5,309-14,-391-1,1 0,-1-2,29-8,-24 5,54-6,202 12,6 0,-155-19,-94 12,70-5,261 13,-169 1,-166-3,1-2,50-12,-47 8,73-5,594 11,-340 5,-224-6,163 7,-300-3,0 0,-1 0,1 1,-1 0,0 1,1 0,-1 1,0 0,-1 0,1 1,13 9,-17-10,-1 1,0-1,0 1,-1-1,1 1,-1 0,0 0,0 1,-1-1,0 0,0 1,0 0,0-1,-1 1,0 0,0 0,-1 0,0 0,0 11,-1-9,1-1,-1 1,0-1,-1 1,0-1,0 0,0 0,-1 0,0 0,-1 0,1-1,-1 1,-1-1,1 0,-1 0,0 0,0-1,-1 0,0 0,1 0,-2-1,1 0,-14 7,-8 1,-1-2,0-1,0-1,-54 7,-23 7,63-12,0-3,-71 5,-1 0,-37 13,62-9,0-3,-117 1,145-16,13 0,0 2,0 3,-71 11,-104 37,191-45,1-1,-1-2,-57-2,59-2,0 1,0 2,0 1,-41 10,33-4,0-1,-1-2,-51 1,-124-9,81-1,-366 3,473-1,1-3,-1 0,1-1,0-2,-36-14,34 11,0 1,-2 2,1 0,-35-2,-346 7,194 5,189-5,0 0,-49-13,-30-3,-451 11,309 10,-378-3,611 0,0-1,0-1,1 0,-1-1,-18-6,7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nnportugal.iol.pt/alimentos/corantes/geram-problemas-comportamentais-e-menos-atencao-estas-escolas-vao-banir-alimentos-que-contenham-estes-seis-quimicos/20240915/66e001e0d34ea1acf26e252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5f1f4749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d5f1f4749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103" name="Google Shape;103;g2d5f1f4749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5f1f4749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d5f1f4749f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2d5f1f4749f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a2b524197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ca2b524197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pt-BR"/>
              <a:t>Simples já protege menores e comentário Drauzio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endParaRPr/>
          </a:p>
        </p:txBody>
      </p:sp>
      <p:sp>
        <p:nvSpPr>
          <p:cNvPr id="121" name="Google Shape;121;g2ca2b524197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5f1f4749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d5f1f4749f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131" name="Google Shape;131;g2d5f1f4749f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5f1f4749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d5f1f4749f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u="sng">
                <a:solidFill>
                  <a:schemeClr val="hlink"/>
                </a:solidFill>
                <a:hlinkClick r:id="rId3"/>
              </a:rPr>
              <a:t>https://cnnportugal.iol.pt/alimentos/corantes/geram-problemas-comportamentais-e-menos-atencao-estas-escolas-vao-banir-alimentos-que-contenham-estes-seis-quimicos/20240915/66e001e0d34ea1acf26e252a</a:t>
            </a:r>
            <a:r>
              <a:rPr lang="pt-BR" b="1"/>
              <a:t>	</a:t>
            </a:r>
            <a:br>
              <a:rPr lang="pt-BR" b="1"/>
            </a:br>
            <a:r>
              <a:rPr lang="pt-BR" b="1"/>
              <a:t>INSERIR NO SLIDE</a:t>
            </a:r>
            <a:endParaRPr b="1"/>
          </a:p>
        </p:txBody>
      </p:sp>
      <p:sp>
        <p:nvSpPr>
          <p:cNvPr id="140" name="Google Shape;140;g2d5f1f4749f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5f1f4749f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5f1f4749f_0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d5f1f4749f_0_2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5f1f4749f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d5f1f4749f_0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d5f1f4749f_0_3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67;p8">
            <a:extLst>
              <a:ext uri="{FF2B5EF4-FFF2-40B4-BE49-F238E27FC236}">
                <a16:creationId xmlns:a16="http://schemas.microsoft.com/office/drawing/2014/main" id="{E74B5C8E-0512-404D-9537-62FE55C2B14B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7" name="Google Shape;268;p8">
              <a:extLst>
                <a:ext uri="{FF2B5EF4-FFF2-40B4-BE49-F238E27FC236}">
                  <a16:creationId xmlns:a16="http://schemas.microsoft.com/office/drawing/2014/main" id="{18A60F09-35F2-4F12-96B1-B6E7CE04ABD6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69;p8">
              <a:extLst>
                <a:ext uri="{FF2B5EF4-FFF2-40B4-BE49-F238E27FC236}">
                  <a16:creationId xmlns:a16="http://schemas.microsoft.com/office/drawing/2014/main" id="{D051A38E-CE45-46BD-867D-0A700DF42E13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C6D7B331-8DC9-4112-A61E-D52380B27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32" name="Google Shape;32;p27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80339" y="6242050"/>
            <a:ext cx="873461" cy="5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ado">
  <p:cSld name="2_Layout Personalizad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250382" y="53369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384823" y="505812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>
            <a:alpha val="2061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5" name="Google Shape;15;p26" descr="Logotipo&#10;&#10;Descrição gerada automaticament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80339" y="6242050"/>
            <a:ext cx="873461" cy="501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5.xm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openxmlformats.org/officeDocument/2006/relationships/image" Target="../media/image15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0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customXml" Target="../ink/ink4.xml"/><Relationship Id="rId24" Type="http://schemas.openxmlformats.org/officeDocument/2006/relationships/image" Target="../media/image26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8.png"/><Relationship Id="rId10" Type="http://schemas.openxmlformats.org/officeDocument/2006/relationships/image" Target="../media/image19.png"/><Relationship Id="rId19" Type="http://schemas.openxmlformats.org/officeDocument/2006/relationships/customXml" Target="../ink/ink8.xml"/><Relationship Id="rId4" Type="http://schemas.openxmlformats.org/officeDocument/2006/relationships/image" Target="../media/image16.png"/><Relationship Id="rId9" Type="http://schemas.openxmlformats.org/officeDocument/2006/relationships/customXml" Target="../ink/ink3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customXml" Target="../ink/ink1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3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openxmlformats.org/officeDocument/2006/relationships/customXml" Target="../ink/ink15.xml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customXml" Target="../ink/ink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-29213" y="0"/>
            <a:ext cx="122409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-26683" y="2425862"/>
            <a:ext cx="939800" cy="1003138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1906176" y="1819202"/>
            <a:ext cx="86676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pt-BR" sz="4600" i="0" u="none" strike="noStrike" cap="none">
                <a:solidFill>
                  <a:schemeClr val="lt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Por uma </a:t>
            </a:r>
            <a:endParaRPr sz="4600" i="0" u="none" strike="noStrike" cap="none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pt-BR" sz="4600" i="0" u="none" strike="noStrike" cap="none">
                <a:solidFill>
                  <a:schemeClr val="lt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Reforma Tributária </a:t>
            </a:r>
            <a:endParaRPr sz="4600" i="0" u="none" strike="noStrike" cap="none">
              <a:solidFill>
                <a:schemeClr val="lt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pt-BR" sz="4600" i="0" u="none" strike="noStrike" cap="none">
                <a:solidFill>
                  <a:schemeClr val="lt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a favor da Saúde</a:t>
            </a:r>
            <a:endParaRPr sz="2800" i="0" u="none" strike="noStrike" cap="none">
              <a:solidFill>
                <a:srgbClr val="000000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5661908" y="5849977"/>
            <a:ext cx="5451849" cy="30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 rot="5400000">
            <a:off x="-628868" y="599655"/>
            <a:ext cx="3556748" cy="2357438"/>
          </a:xfrm>
          <a:prstGeom prst="rtTriangle">
            <a:avLst/>
          </a:prstGeom>
          <a:solidFill>
            <a:srgbClr val="FFC0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826" y="4334975"/>
            <a:ext cx="2964449" cy="191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5f1f4749f_0_67"/>
          <p:cNvSpPr txBox="1">
            <a:spLocks noGrp="1"/>
          </p:cNvSpPr>
          <p:nvPr>
            <p:ph type="title"/>
          </p:nvPr>
        </p:nvSpPr>
        <p:spPr>
          <a:xfrm>
            <a:off x="0" y="238550"/>
            <a:ext cx="121920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Consumo entre crianças e adolescentes</a:t>
            </a:r>
            <a:endParaRPr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143" name="Google Shape;143;g2d5f1f4749f_0_67"/>
          <p:cNvSpPr txBox="1"/>
          <p:nvPr/>
        </p:nvSpPr>
        <p:spPr>
          <a:xfrm>
            <a:off x="711250" y="3679975"/>
            <a:ext cx="64470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Titillium Web"/>
                <a:ea typeface="Titillium Web"/>
                <a:cs typeface="Titillium Web"/>
                <a:sym typeface="Titillium Web"/>
              </a:rPr>
              <a:t>Hoje, no Brasil, </a:t>
            </a:r>
            <a:r>
              <a:rPr lang="pt-BR" sz="1600" b="1" dirty="0">
                <a:latin typeface="Titillium Web"/>
                <a:ea typeface="Titillium Web"/>
                <a:cs typeface="Titillium Web"/>
                <a:sym typeface="Titillium Web"/>
              </a:rPr>
              <a:t>1 em cada 3 crianças e adolescentes</a:t>
            </a:r>
            <a:r>
              <a:rPr lang="pt-BR" sz="1600" dirty="0">
                <a:latin typeface="Titillium Web"/>
                <a:ea typeface="Titillium Web"/>
                <a:cs typeface="Titillium Web"/>
                <a:sym typeface="Titillium Web"/>
              </a:rPr>
              <a:t> está com excesso de peso.</a:t>
            </a:r>
            <a:endParaRPr sz="16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4" name="Google Shape;144;g2d5f1f4749f_0_67"/>
          <p:cNvSpPr txBox="1"/>
          <p:nvPr/>
        </p:nvSpPr>
        <p:spPr>
          <a:xfrm>
            <a:off x="1768025" y="894575"/>
            <a:ext cx="347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66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5" name="Google Shape;145;g2d5f1f4749f_0_67"/>
          <p:cNvSpPr txBox="1"/>
          <p:nvPr/>
        </p:nvSpPr>
        <p:spPr>
          <a:xfrm>
            <a:off x="711250" y="2064625"/>
            <a:ext cx="66861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Segundo o ENANI 2024, </a:t>
            </a:r>
            <a:r>
              <a:rPr lang="pt-BR" sz="19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crianças de 2 a 5 anos</a:t>
            </a:r>
            <a:r>
              <a:rPr lang="pt-BR" sz="1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pt-BR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consomem diariamente 30,4% de suas calorias com alimentos ultraprocessados, </a:t>
            </a:r>
            <a:r>
              <a:rPr lang="pt-BR" sz="1900" b="1">
                <a:solidFill>
                  <a:srgbClr val="FF66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número superior à média da população adulta, de 19,5% (dados da última POF).</a:t>
            </a:r>
            <a:endParaRPr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6" name="Google Shape;146;g2d5f1f4749f_0_67"/>
          <p:cNvPicPr preferRelativeResize="0"/>
          <p:nvPr/>
        </p:nvPicPr>
        <p:blipFill rotWithShape="1">
          <a:blip r:embed="rId3">
            <a:alphaModFix/>
          </a:blip>
          <a:srcRect l="15280" r="26376"/>
          <a:stretch/>
        </p:blipFill>
        <p:spPr>
          <a:xfrm>
            <a:off x="6360750" y="1088325"/>
            <a:ext cx="5656875" cy="573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d5f1f4749f_0_67"/>
          <p:cNvSpPr/>
          <p:nvPr/>
        </p:nvSpPr>
        <p:spPr>
          <a:xfrm>
            <a:off x="668375" y="2041275"/>
            <a:ext cx="6489900" cy="1395000"/>
          </a:xfrm>
          <a:prstGeom prst="rect">
            <a:avLst/>
          </a:prstGeom>
          <a:noFill/>
          <a:ln w="9525" cap="flat" cmpd="sng">
            <a:solidFill>
              <a:srgbClr val="ED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g2d5f1f4749f_0_244"/>
          <p:cNvGrpSpPr/>
          <p:nvPr/>
        </p:nvGrpSpPr>
        <p:grpSpPr>
          <a:xfrm>
            <a:off x="-135622" y="3149988"/>
            <a:ext cx="2536887" cy="3708004"/>
            <a:chOff x="-31750" y="4108450"/>
            <a:chExt cx="1343050" cy="2781072"/>
          </a:xfrm>
        </p:grpSpPr>
        <p:sp>
          <p:nvSpPr>
            <p:cNvPr id="155" name="Google Shape;155;g2d5f1f4749f_0_244"/>
            <p:cNvSpPr/>
            <p:nvPr/>
          </p:nvSpPr>
          <p:spPr>
            <a:xfrm>
              <a:off x="0" y="5964238"/>
              <a:ext cx="1311300" cy="922200"/>
            </a:xfrm>
            <a:prstGeom prst="rtTriangle">
              <a:avLst/>
            </a:prstGeom>
            <a:solidFill>
              <a:srgbClr val="ED7D3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g2d5f1f4749f_0_244"/>
            <p:cNvSpPr/>
            <p:nvPr/>
          </p:nvSpPr>
          <p:spPr>
            <a:xfrm>
              <a:off x="-31750" y="4108450"/>
              <a:ext cx="558160" cy="2781072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627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g2d5f1f4749f_0_244"/>
          <p:cNvSpPr txBox="1"/>
          <p:nvPr/>
        </p:nvSpPr>
        <p:spPr>
          <a:xfrm>
            <a:off x="753300" y="2076450"/>
            <a:ext cx="48561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latin typeface="Titillium Web"/>
                <a:ea typeface="Titillium Web"/>
                <a:cs typeface="Titillium Web"/>
                <a:sym typeface="Titillium Web"/>
              </a:rPr>
              <a:t>Imposto Seletivo</a:t>
            </a:r>
            <a:endParaRPr sz="23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latin typeface="Titillium Web"/>
                <a:ea typeface="Titillium Web"/>
                <a:cs typeface="Titillium Web"/>
                <a:sym typeface="Titillium Web"/>
              </a:rPr>
              <a:t>Proposta 1: </a:t>
            </a:r>
            <a:r>
              <a:rPr lang="pt-BR" sz="1500" dirty="0">
                <a:latin typeface="Titillium Web"/>
                <a:ea typeface="Titillium Web"/>
                <a:cs typeface="Titillium Web"/>
                <a:sym typeface="Titillium Web"/>
              </a:rPr>
              <a:t>Inclusão de ultraprocessados adoçados mais consumidos entre crianças e adolescentes:</a:t>
            </a:r>
            <a:endParaRPr sz="15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-"/>
            </a:pPr>
            <a:r>
              <a:rPr lang="pt-BR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Incluir biscoitos doces.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-"/>
            </a:pPr>
            <a:r>
              <a:rPr lang="pt-BR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Incluir chocolates, sorvetes, caramelos 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 assemelhados.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-"/>
            </a:pPr>
            <a:r>
              <a:rPr lang="pt-BR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Incluir outras bebidas adoçadas, como néctares, sucos de caixinha e isotônicos.</a:t>
            </a:r>
            <a:endParaRPr sz="15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8" name="Google Shape;158;g2d5f1f4749f_0_244"/>
          <p:cNvSpPr txBox="1"/>
          <p:nvPr/>
        </p:nvSpPr>
        <p:spPr>
          <a:xfrm>
            <a:off x="0" y="219150"/>
            <a:ext cx="1219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ED7D3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Propostas de Seletivo para Ultraprocessados</a:t>
            </a:r>
            <a:endParaRPr sz="2000">
              <a:solidFill>
                <a:srgbClr val="ED7D3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pic>
        <p:nvPicPr>
          <p:cNvPr id="159" name="Google Shape;159;g2d5f1f4749f_0_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405" y="2076450"/>
            <a:ext cx="58293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5f1f4749f_0_332"/>
          <p:cNvSpPr txBox="1"/>
          <p:nvPr/>
        </p:nvSpPr>
        <p:spPr>
          <a:xfrm>
            <a:off x="0" y="219150"/>
            <a:ext cx="12192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rgbClr val="ED7D31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Proposta de Seletivo para bebidas adoçadas</a:t>
            </a:r>
            <a:endParaRPr sz="2000">
              <a:solidFill>
                <a:srgbClr val="ED7D31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D4D1A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6" name="Google Shape;166;g2d5f1f4749f_0_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5" y="1499438"/>
            <a:ext cx="4098675" cy="46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d5f1f4749f_0_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898" y="3774437"/>
            <a:ext cx="6725524" cy="12174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g2d5f1f4749f_0_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7225" y="2615663"/>
            <a:ext cx="5829300" cy="10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d5f1f4749f_0_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75" y="1499438"/>
            <a:ext cx="4098675" cy="460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lagem: Vertical 1">
            <a:extLst>
              <a:ext uri="{FF2B5EF4-FFF2-40B4-BE49-F238E27FC236}">
                <a16:creationId xmlns:a16="http://schemas.microsoft.com/office/drawing/2014/main" id="{7B6D562C-88B7-03CE-F9B4-D5BDCA56822D}"/>
              </a:ext>
            </a:extLst>
          </p:cNvPr>
          <p:cNvSpPr/>
          <p:nvPr/>
        </p:nvSpPr>
        <p:spPr>
          <a:xfrm>
            <a:off x="21931" y="524655"/>
            <a:ext cx="3327816" cy="3087974"/>
          </a:xfrm>
          <a:prstGeom prst="verticalScroll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9640C5-997B-3A49-6DE7-C638546B8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770" y="2560023"/>
            <a:ext cx="2514070" cy="2402871"/>
          </a:xfrm>
          <a:prstGeom prst="rect">
            <a:avLst/>
          </a:prstGeom>
        </p:spPr>
      </p:pic>
      <p:sp>
        <p:nvSpPr>
          <p:cNvPr id="5" name="Rolagem: Vertical 4">
            <a:extLst>
              <a:ext uri="{FF2B5EF4-FFF2-40B4-BE49-F238E27FC236}">
                <a16:creationId xmlns:a16="http://schemas.microsoft.com/office/drawing/2014/main" id="{068C18D9-7EA1-AC94-5B4F-C52CF69BA497}"/>
              </a:ext>
            </a:extLst>
          </p:cNvPr>
          <p:cNvSpPr/>
          <p:nvPr/>
        </p:nvSpPr>
        <p:spPr>
          <a:xfrm>
            <a:off x="2906964" y="1089327"/>
            <a:ext cx="3327816" cy="3087974"/>
          </a:xfrm>
          <a:prstGeom prst="verticalScroll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olagem: Vertical 5">
            <a:extLst>
              <a:ext uri="{FF2B5EF4-FFF2-40B4-BE49-F238E27FC236}">
                <a16:creationId xmlns:a16="http://schemas.microsoft.com/office/drawing/2014/main" id="{0835E63E-1EB4-BE2B-FDF9-706DB3CFC51A}"/>
              </a:ext>
            </a:extLst>
          </p:cNvPr>
          <p:cNvSpPr/>
          <p:nvPr/>
        </p:nvSpPr>
        <p:spPr>
          <a:xfrm>
            <a:off x="8770000" y="3047957"/>
            <a:ext cx="3327816" cy="3087974"/>
          </a:xfrm>
          <a:prstGeom prst="verticalScroll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olagem: Vertical 6">
            <a:extLst>
              <a:ext uri="{FF2B5EF4-FFF2-40B4-BE49-F238E27FC236}">
                <a16:creationId xmlns:a16="http://schemas.microsoft.com/office/drawing/2014/main" id="{EB99EFD2-535C-DDFE-760C-DE6EB3C29544}"/>
              </a:ext>
            </a:extLst>
          </p:cNvPr>
          <p:cNvSpPr/>
          <p:nvPr/>
        </p:nvSpPr>
        <p:spPr>
          <a:xfrm>
            <a:off x="5809758" y="2068642"/>
            <a:ext cx="3327816" cy="3087974"/>
          </a:xfrm>
          <a:prstGeom prst="verticalScroll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67489EA-2950-21CD-9F42-1895E072B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612" y="1874920"/>
            <a:ext cx="2470519" cy="206788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91DF1BC-01AC-8B91-4FB9-459AA8EE4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772" y="3429000"/>
            <a:ext cx="2360746" cy="25827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1BC7A93-3352-28A5-7969-FE204D494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82" y="1089327"/>
            <a:ext cx="2140464" cy="2325832"/>
          </a:xfrm>
          <a:prstGeom prst="rect">
            <a:avLst/>
          </a:prstGeom>
        </p:spPr>
      </p:pic>
      <p:sp>
        <p:nvSpPr>
          <p:cNvPr id="3" name="Rolagem: Vertical 2">
            <a:extLst>
              <a:ext uri="{FF2B5EF4-FFF2-40B4-BE49-F238E27FC236}">
                <a16:creationId xmlns:a16="http://schemas.microsoft.com/office/drawing/2014/main" id="{29164627-DAC8-FC62-148A-039C7638E4E6}"/>
              </a:ext>
            </a:extLst>
          </p:cNvPr>
          <p:cNvSpPr/>
          <p:nvPr/>
        </p:nvSpPr>
        <p:spPr>
          <a:xfrm>
            <a:off x="4169" y="3761458"/>
            <a:ext cx="3327816" cy="3087974"/>
          </a:xfrm>
          <a:prstGeom prst="verticalScroll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E845B87-F81F-B993-4C52-393930D99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06" y="4452174"/>
            <a:ext cx="2443826" cy="18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BB68097-EDFD-1F28-29AE-5CCC993C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13" y="0"/>
            <a:ext cx="6200931" cy="3392586"/>
          </a:xfrm>
          <a:prstGeom prst="rect">
            <a:avLst/>
          </a:prstGeom>
        </p:spPr>
      </p:pic>
      <p:pic>
        <p:nvPicPr>
          <p:cNvPr id="1026" name="Picture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515FA2F-4656-66D0-DA64-072C4F5E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46" y="2451598"/>
            <a:ext cx="10433154" cy="441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2433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78F897-D9B7-18EB-5552-E4E5A090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93" y="927491"/>
            <a:ext cx="10625618" cy="28315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F642803-0326-BB90-1F07-B4059BC5A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40" b="22540"/>
          <a:stretch/>
        </p:blipFill>
        <p:spPr>
          <a:xfrm>
            <a:off x="0" y="927491"/>
            <a:ext cx="12192000" cy="421703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6C1BC58-E905-67A2-7561-19DD12CFE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9" t="15373" r="29621" b="25016"/>
          <a:stretch/>
        </p:blipFill>
        <p:spPr bwMode="auto">
          <a:xfrm>
            <a:off x="249147" y="299804"/>
            <a:ext cx="11627238" cy="5621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 descr="Garrafa de vidro com cartazes&#10;&#10;Descrição gerada automaticamente com confiança média">
            <a:extLst>
              <a:ext uri="{FF2B5EF4-FFF2-40B4-BE49-F238E27FC236}">
                <a16:creationId xmlns:a16="http://schemas.microsoft.com/office/drawing/2014/main" id="{FD01EE53-CBB3-A4C0-44F1-54147FA48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83" y="0"/>
            <a:ext cx="567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482B5A4-C083-CB44-8CEC-8730C6F9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26" y="593131"/>
            <a:ext cx="7243804" cy="1775315"/>
          </a:xfrm>
          <a:prstGeom prst="rect">
            <a:avLst/>
          </a:prstGeom>
        </p:spPr>
      </p:pic>
      <p:pic>
        <p:nvPicPr>
          <p:cNvPr id="9" name="Picture 18" descr="Reforma Tributária 3S: Organizações lançam manifesto com foco no Imposto  Seletivo; Coleta de assinaturas está aberta para adesão - Campanha  Permanente Contra os Contra os Agrotóxicos e Pela Vida">
            <a:extLst>
              <a:ext uri="{FF2B5EF4-FFF2-40B4-BE49-F238E27FC236}">
                <a16:creationId xmlns:a16="http://schemas.microsoft.com/office/drawing/2014/main" id="{98364375-89DF-9D6F-6D18-D6EA4EBF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19" y="2533337"/>
            <a:ext cx="6283226" cy="353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18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24;p24">
            <a:extLst>
              <a:ext uri="{FF2B5EF4-FFF2-40B4-BE49-F238E27FC236}">
                <a16:creationId xmlns:a16="http://schemas.microsoft.com/office/drawing/2014/main" id="{4D2F3ADE-72F9-2455-73FC-1017DA66E4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467" y="-151613"/>
            <a:ext cx="12462933" cy="7009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F807E3AC-3132-ACAE-3DF7-4BC261462626}"/>
              </a:ext>
            </a:extLst>
          </p:cNvPr>
          <p:cNvSpPr txBox="1">
            <a:spLocks/>
          </p:cNvSpPr>
          <p:nvPr/>
        </p:nvSpPr>
        <p:spPr>
          <a:xfrm>
            <a:off x="838199" y="3762749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Roboto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chemeClr val="bg1"/>
                </a:solidFill>
                <a:latin typeface="+mn-lt"/>
              </a:rPr>
              <a:t>Muito obrigada!</a:t>
            </a:r>
            <a:br>
              <a:rPr lang="pt-BR" sz="2400" dirty="0">
                <a:solidFill>
                  <a:schemeClr val="bg1"/>
                </a:solidFill>
                <a:latin typeface="+mn-lt"/>
              </a:rPr>
            </a:br>
            <a:br>
              <a:rPr lang="pt-BR" sz="2400" dirty="0">
                <a:solidFill>
                  <a:schemeClr val="bg1"/>
                </a:solidFill>
                <a:latin typeface="+mn-lt"/>
              </a:rPr>
            </a:br>
            <a:r>
              <a:rPr lang="pt-BR" sz="2400" dirty="0">
                <a:solidFill>
                  <a:schemeClr val="bg1"/>
                </a:solidFill>
                <a:latin typeface="+mn-lt"/>
              </a:rPr>
              <a:t>Mônica Andreis</a:t>
            </a:r>
            <a:br>
              <a:rPr lang="pt-BR" sz="2400" dirty="0">
                <a:solidFill>
                  <a:schemeClr val="bg1"/>
                </a:solidFill>
                <a:latin typeface="+mn-lt"/>
              </a:rPr>
            </a:br>
            <a:r>
              <a:rPr lang="pt-BR" sz="2400" dirty="0">
                <a:solidFill>
                  <a:schemeClr val="bg1"/>
                </a:solidFill>
                <a:latin typeface="+mn-lt"/>
              </a:rPr>
              <a:t>http://actbr.org.br</a:t>
            </a:r>
          </a:p>
        </p:txBody>
      </p:sp>
      <p:pic>
        <p:nvPicPr>
          <p:cNvPr id="3" name="Picture 8" descr="Tributo Saudável">
            <a:extLst>
              <a:ext uri="{FF2B5EF4-FFF2-40B4-BE49-F238E27FC236}">
                <a16:creationId xmlns:a16="http://schemas.microsoft.com/office/drawing/2014/main" id="{218BCA84-4749-F60E-2B06-EB607C79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84" y="-109546"/>
            <a:ext cx="2385942" cy="17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0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5f1f4749f_0_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5CD">
              <a:alpha val="20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d5f1f4749f_0_7"/>
          <p:cNvSpPr txBox="1">
            <a:spLocks noGrp="1"/>
          </p:cNvSpPr>
          <p:nvPr>
            <p:ph type="title"/>
          </p:nvPr>
        </p:nvSpPr>
        <p:spPr>
          <a:xfrm>
            <a:off x="905100" y="320782"/>
            <a:ext cx="10410600" cy="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Rumo a uma reforma tributária 3S: </a:t>
            </a:r>
            <a:endParaRPr sz="2800">
              <a:solidFill>
                <a:schemeClr val="accent2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saudável, solidário e sustentável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7" name="Google Shape;107;g2d5f1f4749f_0_7"/>
          <p:cNvPicPr preferRelativeResize="0"/>
          <p:nvPr/>
        </p:nvPicPr>
        <p:blipFill rotWithShape="1">
          <a:blip r:embed="rId3">
            <a:alphaModFix/>
          </a:blip>
          <a:srcRect l="1390" b="32427"/>
          <a:stretch/>
        </p:blipFill>
        <p:spPr>
          <a:xfrm>
            <a:off x="329047" y="1717988"/>
            <a:ext cx="4272198" cy="43380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08" name="Google Shape;108;g2d5f1f4749f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0413" y="1957023"/>
            <a:ext cx="3013024" cy="294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0BC0F91-6565-6108-62A2-B61805B0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684" y="3057992"/>
            <a:ext cx="3597910" cy="25932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F98E9FA-9C75-DD16-0117-2628BE30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592"/>
          <a:stretch/>
        </p:blipFill>
        <p:spPr>
          <a:xfrm>
            <a:off x="4138807" y="291045"/>
            <a:ext cx="3477112" cy="47441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CAEFE0-C104-B189-EFE7-F7E4D5717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77" y="291045"/>
            <a:ext cx="3705742" cy="4744112"/>
          </a:xfrm>
          <a:prstGeom prst="rect">
            <a:avLst/>
          </a:prstGeom>
        </p:spPr>
      </p:pic>
      <p:sp>
        <p:nvSpPr>
          <p:cNvPr id="7" name="Rolagem: Vertical 6">
            <a:extLst>
              <a:ext uri="{FF2B5EF4-FFF2-40B4-BE49-F238E27FC236}">
                <a16:creationId xmlns:a16="http://schemas.microsoft.com/office/drawing/2014/main" id="{5FC4A5CB-8EE6-FA17-8DC6-7D936F059A14}"/>
              </a:ext>
            </a:extLst>
          </p:cNvPr>
          <p:cNvSpPr/>
          <p:nvPr/>
        </p:nvSpPr>
        <p:spPr>
          <a:xfrm>
            <a:off x="7812007" y="1611168"/>
            <a:ext cx="4164528" cy="4152276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CF87AEF-D475-E813-4E4F-69297BCEB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807" y="2188565"/>
            <a:ext cx="2287993" cy="35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553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0CE7C2-E23D-A62D-B40C-15239C4B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696"/>
          <a:stretch/>
        </p:blipFill>
        <p:spPr>
          <a:xfrm>
            <a:off x="1040570" y="11243"/>
            <a:ext cx="5450171" cy="6858000"/>
          </a:xfrm>
          <a:prstGeom prst="rect">
            <a:avLst/>
          </a:prstGeom>
        </p:spPr>
      </p:pic>
      <p:pic>
        <p:nvPicPr>
          <p:cNvPr id="5" name="Gráfico 4" descr="Lupa com preenchimento sólido">
            <a:extLst>
              <a:ext uri="{FF2B5EF4-FFF2-40B4-BE49-F238E27FC236}">
                <a16:creationId xmlns:a16="http://schemas.microsoft.com/office/drawing/2014/main" id="{ACB9EB8C-270A-8CED-3F4E-5AEBAA1F9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7974" y="216108"/>
            <a:ext cx="2650761" cy="265076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840B282-A3AA-9928-4F42-032F4B08C761}"/>
              </a:ext>
            </a:extLst>
          </p:cNvPr>
          <p:cNvSpPr txBox="1"/>
          <p:nvPr/>
        </p:nvSpPr>
        <p:spPr>
          <a:xfrm>
            <a:off x="6741828" y="3384164"/>
            <a:ext cx="54501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impostos a favor da saúde são os impostos certos para aumentar agora</a:t>
            </a:r>
            <a:endParaRPr lang="pt-BR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porque são eficientes. Eles corrigem os preços incorretos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sz="24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tornam o tabaco, o álcool e as bebidas açucaradas</a:t>
            </a:r>
            <a:r>
              <a:rPr lang="pt-BR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sz="24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baratos em relação aos seus custos sociais (ou seja, externalidades).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939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5f1f4749f_0_26"/>
          <p:cNvSpPr txBox="1"/>
          <p:nvPr/>
        </p:nvSpPr>
        <p:spPr>
          <a:xfrm>
            <a:off x="953413" y="270232"/>
            <a:ext cx="10203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O preço dos produtos nocivos deve contemplar </a:t>
            </a:r>
            <a:endParaRPr sz="2800">
              <a:solidFill>
                <a:schemeClr val="accent2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seus custos sociais</a:t>
            </a:r>
            <a:r>
              <a:rPr lang="pt-BR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 (</a:t>
            </a:r>
            <a:r>
              <a:rPr lang="pt-BR" sz="2800" i="1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"True Cost"</a:t>
            </a:r>
            <a:r>
              <a:rPr lang="pt-BR" sz="28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) </a:t>
            </a:r>
            <a:endParaRPr sz="2800" i="0" u="none" strike="noStrike" cap="non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5" name="Google Shape;115;g2d5f1f4749f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188" y="1502200"/>
            <a:ext cx="3279815" cy="57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d5f1f4749f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5300" y="1502200"/>
            <a:ext cx="3279815" cy="57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1800525-0CBD-44CF-AAB3-71C485313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12" y="1502200"/>
            <a:ext cx="3126621" cy="57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a2b524197_2_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5CD">
              <a:alpha val="20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pt-BR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“Maldonado N., </a:t>
            </a:r>
            <a:r>
              <a:rPr lang="pt-BR" sz="1200" dirty="0" err="1">
                <a:latin typeface="Calibri"/>
                <a:ea typeface="Calibri"/>
                <a:cs typeface="Calibri"/>
                <a:sym typeface="Calibri"/>
              </a:rPr>
              <a:t>Blecher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 E, e </a:t>
            </a:r>
            <a:r>
              <a:rPr lang="pt-BR" sz="1200" dirty="0" err="1">
                <a:latin typeface="Calibri"/>
                <a:ea typeface="Calibri"/>
                <a:cs typeface="Calibri"/>
                <a:sym typeface="Calibri"/>
              </a:rPr>
              <a:t>Fleischhaker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, C. (2024). Salvar vidas e aumentar a receita: Oportunidades oferecidas pela reforma dos impostos indiretos para melhorar a tributação sobre tabaco, álcool e bebidas açucaradas no Brasil. Health Taxes </a:t>
            </a:r>
            <a:r>
              <a:rPr lang="pt-BR" sz="1200" dirty="0" err="1"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 Note # 6. Global </a:t>
            </a:r>
            <a:r>
              <a:rPr lang="pt-BR" sz="1200" dirty="0" err="1">
                <a:latin typeface="Calibri"/>
                <a:ea typeface="Calibri"/>
                <a:cs typeface="Calibri"/>
                <a:sym typeface="Calibri"/>
              </a:rPr>
              <a:t>Tax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200" dirty="0" err="1"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, Banco Mundial. Washington, DC.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ca2b524197_2_6"/>
          <p:cNvSpPr txBox="1"/>
          <p:nvPr/>
        </p:nvSpPr>
        <p:spPr>
          <a:xfrm>
            <a:off x="189150" y="1425634"/>
            <a:ext cx="1181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6" name="Google Shape;126;g2ca2b524197_2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02" y="394536"/>
            <a:ext cx="3884006" cy="4730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AFC9B3-DA0F-14CB-08B4-C3F2AA1D7305}"/>
              </a:ext>
            </a:extLst>
          </p:cNvPr>
          <p:cNvSpPr txBox="1"/>
          <p:nvPr/>
        </p:nvSpPr>
        <p:spPr>
          <a:xfrm>
            <a:off x="4630410" y="763914"/>
            <a:ext cx="652851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Brasil, mais de 20% das mortes anuais têm relação com o consumo de tabaco, bebidas alcoólicas e bebidas açucaradas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5235D2-B7ED-F794-0F91-803217205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260" y="2961261"/>
            <a:ext cx="7705112" cy="21633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5022D016-558C-CF77-1ECE-C3FC71963F1E}"/>
                  </a:ext>
                </a:extLst>
              </p14:cNvPr>
              <p14:cNvContentPartPr/>
              <p14:nvPr/>
            </p14:nvContentPartPr>
            <p14:xfrm>
              <a:off x="7764864" y="4092368"/>
              <a:ext cx="4236120" cy="14940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5022D016-558C-CF77-1ECE-C3FC71963F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0864" y="3984368"/>
                <a:ext cx="43437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3350163C-67F1-2F3C-86B3-135BC33D0FFA}"/>
                  </a:ext>
                </a:extLst>
              </p14:cNvPr>
              <p14:cNvContentPartPr/>
              <p14:nvPr/>
            </p14:nvContentPartPr>
            <p14:xfrm>
              <a:off x="4392024" y="4256888"/>
              <a:ext cx="6670440" cy="9144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3350163C-67F1-2F3C-86B3-135BC33D0F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38024" y="4149248"/>
                <a:ext cx="67780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86EDB813-16C0-3FC9-5A80-4D60C81555A8}"/>
                  </a:ext>
                </a:extLst>
              </p14:cNvPr>
              <p14:cNvContentPartPr/>
              <p14:nvPr/>
            </p14:nvContentPartPr>
            <p14:xfrm>
              <a:off x="8813904" y="3672248"/>
              <a:ext cx="3207600" cy="309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86EDB813-16C0-3FC9-5A80-4D60C81555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60264" y="3564608"/>
                <a:ext cx="33152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1CC8CF91-0E32-A425-5140-DCFD6A4ACDFA}"/>
                  </a:ext>
                </a:extLst>
              </p14:cNvPr>
              <p14:cNvContentPartPr/>
              <p14:nvPr/>
            </p14:nvContentPartPr>
            <p14:xfrm>
              <a:off x="4436664" y="3867008"/>
              <a:ext cx="952560" cy="3672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1CC8CF91-0E32-A425-5140-DCFD6A4ACD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83024" y="3759008"/>
                <a:ext cx="10602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45B1E97C-CABC-1F40-C398-7DBE39B93D4A}"/>
                  </a:ext>
                </a:extLst>
              </p14:cNvPr>
              <p14:cNvContentPartPr/>
              <p14:nvPr/>
            </p14:nvContentPartPr>
            <p14:xfrm>
              <a:off x="4541424" y="3628328"/>
              <a:ext cx="4308840" cy="4536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45B1E97C-CABC-1F40-C398-7DBE39B93D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7784" y="3520688"/>
                <a:ext cx="44164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E857BF7D-4740-C20C-85D9-A8FF688D70C6}"/>
                  </a:ext>
                </a:extLst>
              </p14:cNvPr>
              <p14:cNvContentPartPr/>
              <p14:nvPr/>
            </p14:nvContentPartPr>
            <p14:xfrm>
              <a:off x="11287464" y="3456608"/>
              <a:ext cx="696960" cy="2160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E857BF7D-4740-C20C-85D9-A8FF688D70C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33824" y="3348608"/>
                <a:ext cx="804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91883CF0-E57B-9F2D-2774-897555F4506A}"/>
                  </a:ext>
                </a:extLst>
              </p14:cNvPr>
              <p14:cNvContentPartPr/>
              <p14:nvPr/>
            </p14:nvContentPartPr>
            <p14:xfrm>
              <a:off x="4512004" y="4482248"/>
              <a:ext cx="1062720" cy="1515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91883CF0-E57B-9F2D-2774-897555F450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58364" y="4374248"/>
                <a:ext cx="11703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CA04D232-182B-A0B5-E278-A5EAB5F92726}"/>
                  </a:ext>
                </a:extLst>
              </p14:cNvPr>
              <p14:cNvContentPartPr/>
              <p14:nvPr/>
            </p14:nvContentPartPr>
            <p14:xfrm>
              <a:off x="11137444" y="4256168"/>
              <a:ext cx="879840" cy="12240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CA04D232-182B-A0B5-E278-A5EAB5F9272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83444" y="4148168"/>
                <a:ext cx="9874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433E9352-E399-AD42-3B28-BB1E5A40F45E}"/>
                  </a:ext>
                </a:extLst>
              </p14:cNvPr>
              <p14:cNvContentPartPr/>
              <p14:nvPr/>
            </p14:nvContentPartPr>
            <p14:xfrm>
              <a:off x="8474524" y="4136288"/>
              <a:ext cx="2500200" cy="22788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433E9352-E399-AD42-3B28-BB1E5A40F4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20884" y="4028288"/>
                <a:ext cx="26078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341B9804-60B7-3E66-D36E-FFEC9F1611C4}"/>
                  </a:ext>
                </a:extLst>
              </p14:cNvPr>
              <p14:cNvContentPartPr/>
              <p14:nvPr/>
            </p14:nvContentPartPr>
            <p14:xfrm>
              <a:off x="4556644" y="4452008"/>
              <a:ext cx="987840" cy="4572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341B9804-60B7-3E66-D36E-FFEC9F1611C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03004" y="4344368"/>
                <a:ext cx="10954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356731D5-F542-08BF-9A64-BA0CAFCB37AF}"/>
                  </a:ext>
                </a:extLst>
              </p14:cNvPr>
              <p14:cNvContentPartPr/>
              <p14:nvPr/>
            </p14:nvContentPartPr>
            <p14:xfrm>
              <a:off x="4572124" y="3792488"/>
              <a:ext cx="777600" cy="1620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356731D5-F542-08BF-9A64-BA0CAFCB37A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18124" y="3684848"/>
                <a:ext cx="8852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54D1EDE4-BF61-CEAC-F0B7-D7E249D87D7B}"/>
                  </a:ext>
                </a:extLst>
              </p14:cNvPr>
              <p14:cNvContentPartPr/>
              <p14:nvPr/>
            </p14:nvContentPartPr>
            <p14:xfrm>
              <a:off x="4528564" y="4497008"/>
              <a:ext cx="268200" cy="4860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54D1EDE4-BF61-CEAC-F0B7-D7E249D87D7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74924" y="4389008"/>
                <a:ext cx="375840" cy="26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F930D14-884E-A28B-D431-93BCBC29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433" b="18481"/>
          <a:stretch/>
        </p:blipFill>
        <p:spPr>
          <a:xfrm>
            <a:off x="5327755" y="3853902"/>
            <a:ext cx="6864245" cy="24314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D48673E-59F7-3C6C-AE5D-A0FE2E8F39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8070"/>
          <a:stretch/>
        </p:blipFill>
        <p:spPr>
          <a:xfrm>
            <a:off x="4640859" y="347654"/>
            <a:ext cx="7295715" cy="32549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FC65B9C-121E-5A55-1CED-73F639DCD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08" y="165660"/>
            <a:ext cx="2967948" cy="361893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94B21AE-3E08-218E-36E1-A8590DA95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446" y="3396750"/>
            <a:ext cx="2678991" cy="34185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3AFDC459-1ED3-0438-9321-D039C18B9D2A}"/>
                  </a:ext>
                </a:extLst>
              </p14:cNvPr>
              <p14:cNvContentPartPr/>
              <p14:nvPr/>
            </p14:nvContentPartPr>
            <p14:xfrm>
              <a:off x="8319364" y="5290088"/>
              <a:ext cx="3431520" cy="4680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3AFDC459-1ED3-0438-9321-D039C18B9D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65364" y="5182448"/>
                <a:ext cx="35391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3BD11E5B-C6E9-A86A-644E-12D808E21BE4}"/>
                  </a:ext>
                </a:extLst>
              </p14:cNvPr>
              <p14:cNvContentPartPr/>
              <p14:nvPr/>
            </p14:nvContentPartPr>
            <p14:xfrm>
              <a:off x="6011044" y="5485568"/>
              <a:ext cx="5078880" cy="1764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3BD11E5B-C6E9-A86A-644E-12D808E21B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7404" y="5377928"/>
                <a:ext cx="5186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A673F2C3-F328-B308-2343-C06B8E79B4AF}"/>
                  </a:ext>
                </a:extLst>
              </p14:cNvPr>
              <p14:cNvContentPartPr/>
              <p14:nvPr/>
            </p14:nvContentPartPr>
            <p14:xfrm>
              <a:off x="6535924" y="3897248"/>
              <a:ext cx="5065200" cy="468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A673F2C3-F328-B308-2343-C06B8E79B4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81924" y="3789248"/>
                <a:ext cx="51728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1DA8D49D-F126-6E94-F2A1-D0B986391D03}"/>
                  </a:ext>
                </a:extLst>
              </p14:cNvPr>
              <p14:cNvContentPartPr/>
              <p14:nvPr/>
            </p14:nvContentPartPr>
            <p14:xfrm>
              <a:off x="5905924" y="4121888"/>
              <a:ext cx="1333080" cy="6048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1DA8D49D-F126-6E94-F2A1-D0B986391D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51924" y="4013888"/>
                <a:ext cx="14407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A80EAAFF-EF14-E84A-B8FB-2093CADADDDB}"/>
                  </a:ext>
                </a:extLst>
              </p14:cNvPr>
              <p14:cNvContentPartPr/>
              <p14:nvPr/>
            </p14:nvContentPartPr>
            <p14:xfrm>
              <a:off x="5921044" y="3942248"/>
              <a:ext cx="642960" cy="4500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A80EAAFF-EF14-E84A-B8FB-2093CADADD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7404" y="3834608"/>
                <a:ext cx="750600" cy="2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25566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a2b524197_2_6"/>
          <p:cNvSpPr txBox="1"/>
          <p:nvPr/>
        </p:nvSpPr>
        <p:spPr>
          <a:xfrm>
            <a:off x="329784" y="1276264"/>
            <a:ext cx="11176886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Pontos de atenção: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arenR"/>
            </a:pP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Até o momento, os impostos específicos no Brasil não têm um mecanismo de ajuste com base na inflação ou no aumento da renda. Proposta: Volta do IPCA enquanto índice de referência para reajuste anual do imposto seletivo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arenR"/>
            </a:pP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Transição sem redução de carga tributária em nenhum estado 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arenR"/>
            </a:pP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 exceções ou brechas, como produtos </a:t>
            </a:r>
            <a:r>
              <a:rPr lang="pt-BR" sz="2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fumígenos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“artesanais”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arenR"/>
            </a:pP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 misto com componentes específicos e ad valorem para todos os produtos </a:t>
            </a:r>
            <a:r>
              <a:rPr lang="pt-BR" sz="23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fumígenos</a:t>
            </a:r>
            <a:r>
              <a:rPr lang="pt-BR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derivados ou não do tabaco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arenR"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ca2b524197_2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dirty="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Tabaco e álcool </a:t>
            </a:r>
            <a:endParaRPr sz="2800" i="0" u="none" strike="noStrike" cap="none" dirty="0">
              <a:solidFill>
                <a:srgbClr val="000000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11209864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5f1f4749f_0_56"/>
          <p:cNvSpPr txBox="1">
            <a:spLocks noGrp="1"/>
          </p:cNvSpPr>
          <p:nvPr>
            <p:ph type="title"/>
          </p:nvPr>
        </p:nvSpPr>
        <p:spPr>
          <a:xfrm>
            <a:off x="838199" y="312993"/>
            <a:ext cx="105156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800">
                <a:solidFill>
                  <a:schemeClr val="accent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Alimentação - </a:t>
            </a:r>
            <a:r>
              <a:rPr lang="pt-BR" sz="2800" b="1" i="1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rPr>
              <a:t>alimentos saudáveis x ultraprocessados</a:t>
            </a:r>
            <a:endParaRPr b="1" i="1">
              <a:solidFill>
                <a:srgbClr val="99999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4" name="Google Shape;134;g2d5f1f4749f_0_56"/>
          <p:cNvSpPr txBox="1"/>
          <p:nvPr/>
        </p:nvSpPr>
        <p:spPr>
          <a:xfrm>
            <a:off x="7871363" y="2210725"/>
            <a:ext cx="32061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Proposta: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Alinhar cesta básica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lista de produtos com alíquota reduzida ao Guia Alimentar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d5f1f4749f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0740">
            <a:off x="3740417" y="939442"/>
            <a:ext cx="3829017" cy="567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d5f1f4749f_0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938" y="1079175"/>
            <a:ext cx="3279815" cy="57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52DB3F75242DC41880407C53261F50E" ma:contentTypeVersion="0" ma:contentTypeDescription="Crie um novo documento." ma:contentTypeScope="" ma:versionID="97ed3dc395fcb95577bb6cc6669231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f588fe8633c589eebfc301ed15fc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1188D1-CE51-4645-8ACA-896055677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686220-482E-49C0-A4AC-AF25A8237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E9D43-86C3-43BB-A140-A62E992EFD65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437</Words>
  <Application>Microsoft Office PowerPoint</Application>
  <PresentationFormat>Widescreen</PresentationFormat>
  <Paragraphs>72</Paragraphs>
  <Slides>17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Roboto</vt:lpstr>
      <vt:lpstr>Merriweather</vt:lpstr>
      <vt:lpstr>Calibri</vt:lpstr>
      <vt:lpstr>Arial</vt:lpstr>
      <vt:lpstr>Titillium Web</vt:lpstr>
      <vt:lpstr>Merriweather Black</vt:lpstr>
      <vt:lpstr>Tema do Office</vt:lpstr>
      <vt:lpstr>Apresentação do PowerPoint</vt:lpstr>
      <vt:lpstr>Rumo a uma reforma tributária 3S:  saudável, solidário e sustentável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Tabaco e álcool </vt:lpstr>
      <vt:lpstr>Alimentação - alimentos saudáveis x ultraprocessados</vt:lpstr>
      <vt:lpstr>Consumo entre crianças e adolescentes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VeraRegina Freitas</dc:creator>
  <cp:lastModifiedBy>Ewerton Pacheco de Souza</cp:lastModifiedBy>
  <cp:revision>9</cp:revision>
  <dcterms:created xsi:type="dcterms:W3CDTF">2021-11-12T17:32:29Z</dcterms:created>
  <dcterms:modified xsi:type="dcterms:W3CDTF">2024-11-28T12:46:08Z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0x010100452DB3F75242DC41880407C53261F50E</vt:lpwstr>
  </property>
</Properties>
</file>