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ppt/slides/slide18.xml" ContentType="application/vnd.openxmlformats-officedocument.presentationml.slide+xml"/>
  <Override PartName="/ppt/charts/chart10.xml" ContentType="application/vnd.openxmlformats-officedocument.drawingml.chart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Default Extension="rels" ContentType="application/vnd.openxmlformats-package.relationships+xml"/>
  <Override PartName="/ppt/slides/slide5.xml" ContentType="application/vnd.openxmlformats-officedocument.presentationml.slide+xml"/>
  <Override PartName="/ppt/slides/slide10.xml" ContentType="application/vnd.openxmlformats-officedocument.presentationml.slide+xml"/>
  <Default Extension="jpeg" ContentType="image/jpe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charts/chart9.xml" ContentType="application/vnd.openxmlformats-officedocument.drawingml.chart+xml"/>
  <Default Extension="xml" ContentType="application/xml"/>
  <Override PartName="/ppt/slides/slide19.xml" ContentType="application/vnd.openxmlformats-officedocument.presentationml.slide+xml"/>
  <Override PartName="/ppt/drawings/drawing2.xml" ContentType="application/vnd.openxmlformats-officedocument.drawingml.chartshapes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charts/chart11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charts/chart7.xml" ContentType="application/vnd.openxmlformats-officedocument.drawingml.chart+xml"/>
  <Override PartName="/ppt/slides/slide17.xml" ContentType="application/vnd.openxmlformats-officedocument.presentationml.slide+xml"/>
  <Override PartName="/ppt/charts/chart3.xml" ContentType="application/vnd.openxmlformats-officedocument.drawingml.char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63" r:id="rId1"/>
  </p:sldMasterIdLst>
  <p:notesMasterIdLst>
    <p:notesMasterId r:id="rId34"/>
  </p:notesMasterIdLst>
  <p:handoutMasterIdLst>
    <p:handoutMasterId r:id="rId35"/>
  </p:handoutMasterIdLst>
  <p:sldIdLst>
    <p:sldId id="543" r:id="rId2"/>
    <p:sldId id="544" r:id="rId3"/>
    <p:sldId id="590" r:id="rId4"/>
    <p:sldId id="553" r:id="rId5"/>
    <p:sldId id="558" r:id="rId6"/>
    <p:sldId id="559" r:id="rId7"/>
    <p:sldId id="560" r:id="rId8"/>
    <p:sldId id="567" r:id="rId9"/>
    <p:sldId id="565" r:id="rId10"/>
    <p:sldId id="572" r:id="rId11"/>
    <p:sldId id="585" r:id="rId12"/>
    <p:sldId id="561" r:id="rId13"/>
    <p:sldId id="568" r:id="rId14"/>
    <p:sldId id="563" r:id="rId15"/>
    <p:sldId id="586" r:id="rId16"/>
    <p:sldId id="587" r:id="rId17"/>
    <p:sldId id="562" r:id="rId18"/>
    <p:sldId id="569" r:id="rId19"/>
    <p:sldId id="566" r:id="rId20"/>
    <p:sldId id="571" r:id="rId21"/>
    <p:sldId id="570" r:id="rId22"/>
    <p:sldId id="588" r:id="rId23"/>
    <p:sldId id="589" r:id="rId24"/>
    <p:sldId id="591" r:id="rId25"/>
    <p:sldId id="592" r:id="rId26"/>
    <p:sldId id="578" r:id="rId27"/>
    <p:sldId id="579" r:id="rId28"/>
    <p:sldId id="580" r:id="rId29"/>
    <p:sldId id="582" r:id="rId30"/>
    <p:sldId id="581" r:id="rId31"/>
    <p:sldId id="583" r:id="rId32"/>
    <p:sldId id="584" r:id="rId33"/>
  </p:sldIdLst>
  <p:sldSz cx="9144000" cy="6858000" type="screen4x3"/>
  <p:notesSz cx="6858000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>
        <p15:guide id="1" orient="horz">
          <p15:clr>
            <a:srgbClr val="A4A3A4"/>
          </p15:clr>
        </p15:guide>
        <p15:guide id="2" pos="4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FFE407"/>
    <a:srgbClr val="BEE2E6"/>
    <a:srgbClr val="FF7C80"/>
    <a:srgbClr val="FF5050"/>
    <a:srgbClr val="1E75B6"/>
    <a:srgbClr val="68B0E6"/>
    <a:srgbClr val="CDE5F7"/>
    <a:srgbClr val="03ABCD"/>
    <a:srgbClr val="DDDDDD"/>
    <a:srgbClr val="5F5F5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 horzBarState="maximized">
    <p:restoredLeft sz="15619" autoAdjust="0"/>
    <p:restoredTop sz="95204" autoAdjust="0"/>
  </p:normalViewPr>
  <p:slideViewPr>
    <p:cSldViewPr snapToGrid="0">
      <p:cViewPr>
        <p:scale>
          <a:sx n="95" d="100"/>
          <a:sy n="95" d="100"/>
        </p:scale>
        <p:origin x="-904" y="-88"/>
      </p:cViewPr>
      <p:guideLst>
        <p:guide orient="horz"/>
        <p:guide pos="4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Servidores%20ativo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Servidores%20ativos.xlsx" TargetMode="External"/><Relationship Id="rId2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Servidores%20ativos.xlsx" TargetMode="External"/><Relationship Id="rId2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creisguelfi:Downloads:Evolu&#231;&#227;o%20salarial%20das%20CTE%202007-2015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18"/>
  <c:chart>
    <c:view3D>
      <c:rotX val="60"/>
      <c:rotY val="40"/>
      <c:rAngAx val="1"/>
    </c:view3D>
    <c:plotArea>
      <c:layout>
        <c:manualLayout>
          <c:layoutTarget val="inner"/>
          <c:xMode val="edge"/>
          <c:yMode val="edge"/>
          <c:x val="0.1157799617194"/>
          <c:y val="0.0301587370692436"/>
          <c:w val="0.847071279437363"/>
          <c:h val="0.891889436961709"/>
        </c:manualLayout>
      </c:layout>
      <c:bar3DChart>
        <c:barDir val="bar"/>
        <c:grouping val="clustered"/>
        <c:ser>
          <c:idx val="0"/>
          <c:order val="0"/>
          <c:spPr>
            <a:solidFill>
              <a:srgbClr val="3366FF"/>
            </a:solidFill>
          </c:spPr>
          <c:cat>
            <c:strRef>
              <c:f>Diplomatas!$D$2:$D$11</c:f>
              <c:strCache>
                <c:ptCount val="10"/>
                <c:pt idx="0">
                  <c:v>MPC-QE       </c:v>
                </c:pt>
                <c:pt idx="1">
                  <c:v>MPC    </c:v>
                </c:pt>
                <c:pt idx="2">
                  <c:v>MSC-QE      </c:v>
                </c:pt>
                <c:pt idx="3">
                  <c:v>MSC    </c:v>
                </c:pt>
                <c:pt idx="4">
                  <c:v>C-QE         </c:v>
                </c:pt>
                <c:pt idx="5">
                  <c:v>C     </c:v>
                </c:pt>
                <c:pt idx="6">
                  <c:v>PS-QE        </c:v>
                </c:pt>
                <c:pt idx="7">
                  <c:v>PS     </c:v>
                </c:pt>
                <c:pt idx="8">
                  <c:v>SS        </c:v>
                </c:pt>
                <c:pt idx="9">
                  <c:v>TS        </c:v>
                </c:pt>
              </c:strCache>
            </c:strRef>
          </c:cat>
          <c:val>
            <c:numRef>
              <c:f>Diplomatas!$E$2:$E$11</c:f>
              <c:numCache>
                <c:formatCode>General</c:formatCode>
                <c:ptCount val="10"/>
                <c:pt idx="0">
                  <c:v>60.0</c:v>
                </c:pt>
                <c:pt idx="1">
                  <c:v>126.0</c:v>
                </c:pt>
                <c:pt idx="2">
                  <c:v>72.0</c:v>
                </c:pt>
                <c:pt idx="3">
                  <c:v>166.0</c:v>
                </c:pt>
                <c:pt idx="4">
                  <c:v>81.0</c:v>
                </c:pt>
                <c:pt idx="5">
                  <c:v>222.0</c:v>
                </c:pt>
                <c:pt idx="6">
                  <c:v>3.0</c:v>
                </c:pt>
                <c:pt idx="7">
                  <c:v>273.0</c:v>
                </c:pt>
                <c:pt idx="8">
                  <c:v>288.0</c:v>
                </c:pt>
                <c:pt idx="9">
                  <c:v>263.0</c:v>
                </c:pt>
              </c:numCache>
            </c:numRef>
          </c:val>
        </c:ser>
        <c:shape val="box"/>
        <c:axId val="385042568"/>
        <c:axId val="301956504"/>
        <c:axId val="0"/>
      </c:bar3DChart>
      <c:catAx>
        <c:axId val="385042568"/>
        <c:scaling>
          <c:orientation val="minMax"/>
        </c:scaling>
        <c:axPos val="l"/>
        <c:tickLblPos val="nextTo"/>
        <c:crossAx val="301956504"/>
        <c:crosses val="autoZero"/>
        <c:auto val="1"/>
        <c:lblAlgn val="ctr"/>
        <c:lblOffset val="100"/>
      </c:catAx>
      <c:valAx>
        <c:axId val="301956504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crossAx val="385042568"/>
        <c:crosses val="autoZero"/>
        <c:crossBetween val="between"/>
      </c:valAx>
    </c:plotArea>
    <c:plotVisOnly val="1"/>
  </c:chart>
  <c:spPr>
    <a:ln>
      <a:solidFill>
        <a:schemeClr val="bg1">
          <a:lumMod val="85000"/>
        </a:schemeClr>
      </a:solidFill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Tabelle7!$A$4</c:f>
              <c:strCache>
                <c:ptCount val="1"/>
                <c:pt idx="0">
                  <c:v>Diplomata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Tabelle7!$B$4:$R$4</c:f>
              <c:numCache>
                <c:formatCode>#,##0.00</c:formatCode>
                <c:ptCount val="9"/>
                <c:pt idx="0">
                  <c:v>8721.18</c:v>
                </c:pt>
                <c:pt idx="1">
                  <c:v>8721.18</c:v>
                </c:pt>
                <c:pt idx="2">
                  <c:v>12413.03</c:v>
                </c:pt>
                <c:pt idx="3">
                  <c:v>12962.12</c:v>
                </c:pt>
                <c:pt idx="4">
                  <c:v>12962.12</c:v>
                </c:pt>
                <c:pt idx="5">
                  <c:v>12962.12</c:v>
                </c:pt>
                <c:pt idx="6">
                  <c:v>13623.19</c:v>
                </c:pt>
                <c:pt idx="7">
                  <c:v>14290.72</c:v>
                </c:pt>
                <c:pt idx="8">
                  <c:v>15005.26</c:v>
                </c:pt>
              </c:numCache>
            </c:numRef>
          </c:val>
        </c:ser>
        <c:ser>
          <c:idx val="2"/>
          <c:order val="1"/>
          <c:tx>
            <c:strRef>
              <c:f>Tabelle7!$A$5</c:f>
              <c:strCache>
                <c:ptCount val="1"/>
                <c:pt idx="0">
                  <c:v>Oficial de Chancelaria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val>
            <c:numRef>
              <c:f>Tabelle7!$B$5:$R$5</c:f>
              <c:numCache>
                <c:formatCode>#,##0.00</c:formatCode>
                <c:ptCount val="9"/>
                <c:pt idx="0">
                  <c:v>4629.0</c:v>
                </c:pt>
                <c:pt idx="1">
                  <c:v>4629.0</c:v>
                </c:pt>
                <c:pt idx="2">
                  <c:v>5799.63</c:v>
                </c:pt>
                <c:pt idx="3">
                  <c:v>6299.13</c:v>
                </c:pt>
                <c:pt idx="4">
                  <c:v>6299.13</c:v>
                </c:pt>
                <c:pt idx="5">
                  <c:v>6299.13</c:v>
                </c:pt>
                <c:pt idx="6">
                  <c:v>6620.39</c:v>
                </c:pt>
                <c:pt idx="7">
                  <c:v>6944.78</c:v>
                </c:pt>
                <c:pt idx="8">
                  <c:v>7292.02</c:v>
                </c:pt>
              </c:numCache>
            </c:numRef>
          </c:val>
        </c:ser>
        <c:ser>
          <c:idx val="3"/>
          <c:order val="2"/>
          <c:tx>
            <c:strRef>
              <c:f>Tabelle7!$A$6</c:f>
              <c:strCache>
                <c:ptCount val="1"/>
                <c:pt idx="0">
                  <c:v>Assistente de Chancelaria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Tabelle7!$B$6:$R$6</c:f>
              <c:numCache>
                <c:formatCode>#,##0.00</c:formatCode>
                <c:ptCount val="9"/>
                <c:pt idx="0">
                  <c:v>1549.4</c:v>
                </c:pt>
                <c:pt idx="1">
                  <c:v>1549.4</c:v>
                </c:pt>
                <c:pt idx="2">
                  <c:v>2513.46</c:v>
                </c:pt>
                <c:pt idx="3">
                  <c:v>3134.5</c:v>
                </c:pt>
                <c:pt idx="4">
                  <c:v>3134.5</c:v>
                </c:pt>
                <c:pt idx="5">
                  <c:v>3134.5</c:v>
                </c:pt>
                <c:pt idx="6">
                  <c:v>3294.36</c:v>
                </c:pt>
                <c:pt idx="7">
                  <c:v>3455.78</c:v>
                </c:pt>
                <c:pt idx="8">
                  <c:v>3628.57</c:v>
                </c:pt>
              </c:numCache>
            </c:numRef>
          </c:val>
        </c:ser>
        <c:marker val="1"/>
        <c:axId val="560212424"/>
        <c:axId val="387282760"/>
      </c:lineChart>
      <c:catAx>
        <c:axId val="560212424"/>
        <c:scaling>
          <c:orientation val="minMax"/>
        </c:scaling>
        <c:axPos val="b"/>
        <c:tickLblPos val="nextTo"/>
        <c:crossAx val="387282760"/>
        <c:crosses val="autoZero"/>
        <c:auto val="1"/>
        <c:lblAlgn val="ctr"/>
        <c:lblOffset val="100"/>
      </c:catAx>
      <c:valAx>
        <c:axId val="387282760"/>
        <c:scaling>
          <c:orientation val="minMax"/>
        </c:scaling>
        <c:axPos val="l"/>
        <c:majorGridlines/>
        <c:numFmt formatCode="#,##0.00" sourceLinked="1"/>
        <c:tickLblPos val="nextTo"/>
        <c:crossAx val="5602124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Tabelle8!$A$4</c:f>
              <c:strCache>
                <c:ptCount val="1"/>
                <c:pt idx="0">
                  <c:v>Diplomata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Tabelle8!$B$4:$R$4</c:f>
              <c:numCache>
                <c:formatCode>#,##0.00</c:formatCode>
                <c:ptCount val="9"/>
                <c:pt idx="0">
                  <c:v>11775.69</c:v>
                </c:pt>
                <c:pt idx="1">
                  <c:v>11775.69</c:v>
                </c:pt>
                <c:pt idx="2">
                  <c:v>17347.0</c:v>
                </c:pt>
                <c:pt idx="3">
                  <c:v>18478.45</c:v>
                </c:pt>
                <c:pt idx="4">
                  <c:v>18478.45</c:v>
                </c:pt>
                <c:pt idx="5">
                  <c:v>18478.45</c:v>
                </c:pt>
                <c:pt idx="6">
                  <c:v>19420.85</c:v>
                </c:pt>
                <c:pt idx="7">
                  <c:v>20372.47</c:v>
                </c:pt>
                <c:pt idx="8">
                  <c:v>21391.1</c:v>
                </c:pt>
              </c:numCache>
            </c:numRef>
          </c:val>
        </c:ser>
        <c:ser>
          <c:idx val="2"/>
          <c:order val="1"/>
          <c:tx>
            <c:strRef>
              <c:f>Tabelle8!$A$5</c:f>
              <c:strCache>
                <c:ptCount val="1"/>
                <c:pt idx="0">
                  <c:v>Oficial de Chancelaria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val>
            <c:numRef>
              <c:f>Tabelle8!$B$5:$R$5</c:f>
              <c:numCache>
                <c:formatCode>#,##0.00</c:formatCode>
                <c:ptCount val="9"/>
                <c:pt idx="0">
                  <c:v>6058.51</c:v>
                </c:pt>
                <c:pt idx="1">
                  <c:v>6058.51</c:v>
                </c:pt>
                <c:pt idx="2">
                  <c:v>8122.61</c:v>
                </c:pt>
                <c:pt idx="3">
                  <c:v>9218.049999999999</c:v>
                </c:pt>
                <c:pt idx="4">
                  <c:v>9218.049999999999</c:v>
                </c:pt>
                <c:pt idx="5">
                  <c:v>9218.049999999999</c:v>
                </c:pt>
                <c:pt idx="6">
                  <c:v>9688.17</c:v>
                </c:pt>
                <c:pt idx="7">
                  <c:v>10162.89</c:v>
                </c:pt>
                <c:pt idx="8">
                  <c:v>10671.04</c:v>
                </c:pt>
              </c:numCache>
            </c:numRef>
          </c:val>
        </c:ser>
        <c:ser>
          <c:idx val="3"/>
          <c:order val="2"/>
          <c:tx>
            <c:strRef>
              <c:f>Tabelle8!$A$6</c:f>
              <c:strCache>
                <c:ptCount val="1"/>
                <c:pt idx="0">
                  <c:v>Assistente de Chancelaria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val>
            <c:numRef>
              <c:f>Tabelle8!$B$6:$R$6</c:f>
              <c:numCache>
                <c:formatCode>#,##0.00</c:formatCode>
                <c:ptCount val="9"/>
                <c:pt idx="0">
                  <c:v>2942.75</c:v>
                </c:pt>
                <c:pt idx="1">
                  <c:v>2942.75</c:v>
                </c:pt>
                <c:pt idx="2">
                  <c:v>5127.74</c:v>
                </c:pt>
                <c:pt idx="3">
                  <c:v>6659.18</c:v>
                </c:pt>
                <c:pt idx="4">
                  <c:v>6659.18</c:v>
                </c:pt>
                <c:pt idx="5">
                  <c:v>6659.18</c:v>
                </c:pt>
                <c:pt idx="6">
                  <c:v>6998.8</c:v>
                </c:pt>
                <c:pt idx="7">
                  <c:v>7341.74</c:v>
                </c:pt>
                <c:pt idx="8">
                  <c:v>7708.83</c:v>
                </c:pt>
              </c:numCache>
            </c:numRef>
          </c:val>
        </c:ser>
        <c:marker val="1"/>
        <c:axId val="561164200"/>
        <c:axId val="386970520"/>
      </c:lineChart>
      <c:catAx>
        <c:axId val="561164200"/>
        <c:scaling>
          <c:orientation val="minMax"/>
        </c:scaling>
        <c:axPos val="b"/>
        <c:tickLblPos val="nextTo"/>
        <c:crossAx val="386970520"/>
        <c:crosses val="autoZero"/>
        <c:auto val="1"/>
        <c:lblAlgn val="ctr"/>
        <c:lblOffset val="100"/>
      </c:catAx>
      <c:valAx>
        <c:axId val="386970520"/>
        <c:scaling>
          <c:orientation val="minMax"/>
        </c:scaling>
        <c:axPos val="l"/>
        <c:majorGridlines/>
        <c:numFmt formatCode="#,##0.00" sourceLinked="1"/>
        <c:tickLblPos val="nextTo"/>
        <c:crossAx val="561164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0"/>
          <c:order val="15"/>
          <c:tx>
            <c:strRef>
              <c:f>Tabelle2!$A$4</c:f>
              <c:strCache>
                <c:ptCount val="1"/>
                <c:pt idx="0">
                  <c:v>Advogado da União</c:v>
                </c:pt>
              </c:strCache>
            </c:strRef>
          </c:tx>
          <c:marker>
            <c:symbol val="none"/>
          </c:marker>
          <c:val>
            <c:numRef>
              <c:f>Tabelle2!$B$4:$R$4</c:f>
              <c:numCache>
                <c:formatCode>#,##0.00</c:formatCode>
                <c:ptCount val="9"/>
                <c:pt idx="0">
                  <c:v>10497.56</c:v>
                </c:pt>
                <c:pt idx="1">
                  <c:v>11238.98</c:v>
                </c:pt>
                <c:pt idx="2">
                  <c:v>14549.53</c:v>
                </c:pt>
                <c:pt idx="3">
                  <c:v>14970.6</c:v>
                </c:pt>
                <c:pt idx="4">
                  <c:v>14970.6</c:v>
                </c:pt>
                <c:pt idx="5">
                  <c:v>14970.6</c:v>
                </c:pt>
                <c:pt idx="6">
                  <c:v>15719.13</c:v>
                </c:pt>
                <c:pt idx="7">
                  <c:v>16489.37</c:v>
                </c:pt>
                <c:pt idx="8">
                  <c:v>17330.33</c:v>
                </c:pt>
              </c:numCache>
            </c:numRef>
          </c:val>
        </c:ser>
        <c:ser>
          <c:idx val="16"/>
          <c:order val="16"/>
          <c:tx>
            <c:strRef>
              <c:f>Tabelle2!$A$5</c:f>
              <c:strCache>
                <c:ptCount val="1"/>
                <c:pt idx="0">
                  <c:v>Defensor Público Federal</c:v>
                </c:pt>
              </c:strCache>
            </c:strRef>
          </c:tx>
          <c:spPr>
            <a:ln>
              <a:solidFill>
                <a:srgbClr val="FFE407"/>
              </a:solidFill>
            </a:ln>
          </c:spPr>
          <c:marker>
            <c:symbol val="none"/>
          </c:marker>
          <c:val>
            <c:numRef>
              <c:f>Tabelle2!$B$5:$R$5</c:f>
              <c:numCache>
                <c:formatCode>#,##0.00</c:formatCode>
                <c:ptCount val="9"/>
                <c:pt idx="0">
                  <c:v>10497.56</c:v>
                </c:pt>
                <c:pt idx="1">
                  <c:v>11238.98</c:v>
                </c:pt>
                <c:pt idx="2">
                  <c:v>14549.53</c:v>
                </c:pt>
                <c:pt idx="3">
                  <c:v>14970.6</c:v>
                </c:pt>
                <c:pt idx="4">
                  <c:v>14970.6</c:v>
                </c:pt>
                <c:pt idx="5">
                  <c:v>14970.6</c:v>
                </c:pt>
                <c:pt idx="6">
                  <c:v>15719.13</c:v>
                </c:pt>
                <c:pt idx="7">
                  <c:v>16489.37</c:v>
                </c:pt>
                <c:pt idx="8">
                  <c:v>17330.33</c:v>
                </c:pt>
              </c:numCache>
            </c:numRef>
          </c:val>
        </c:ser>
        <c:ser>
          <c:idx val="17"/>
          <c:order val="17"/>
          <c:tx>
            <c:strRef>
              <c:f>Tabelle2!$A$6</c:f>
              <c:strCache>
                <c:ptCount val="1"/>
                <c:pt idx="0">
                  <c:v>Procurador Federal, Fazenda Nacional e BACEN</c:v>
                </c:pt>
              </c:strCache>
            </c:strRef>
          </c:tx>
          <c:marker>
            <c:symbol val="none"/>
          </c:marker>
          <c:val>
            <c:numRef>
              <c:f>Tabelle2!$B$6:$R$6</c:f>
              <c:numCache>
                <c:formatCode>#,##0.00</c:formatCode>
                <c:ptCount val="9"/>
                <c:pt idx="0">
                  <c:v>10497.56</c:v>
                </c:pt>
                <c:pt idx="1">
                  <c:v>11238.98</c:v>
                </c:pt>
                <c:pt idx="2">
                  <c:v>14549.53</c:v>
                </c:pt>
                <c:pt idx="3">
                  <c:v>14970.6</c:v>
                </c:pt>
                <c:pt idx="4">
                  <c:v>14970.6</c:v>
                </c:pt>
                <c:pt idx="5">
                  <c:v>14970.6</c:v>
                </c:pt>
                <c:pt idx="6">
                  <c:v>15719.13</c:v>
                </c:pt>
                <c:pt idx="7">
                  <c:v>16489.37</c:v>
                </c:pt>
                <c:pt idx="8">
                  <c:v>17330.33</c:v>
                </c:pt>
              </c:numCache>
            </c:numRef>
          </c:val>
        </c:ser>
        <c:ser>
          <c:idx val="18"/>
          <c:order val="18"/>
          <c:tx>
            <c:strRef>
              <c:f>Tabelle2!$A$7</c:f>
              <c:strCache>
                <c:ptCount val="1"/>
                <c:pt idx="0">
                  <c:v>Delegado e Perito da PF</c:v>
                </c:pt>
              </c:strCache>
            </c:strRef>
          </c:tx>
          <c:marker>
            <c:symbol val="none"/>
          </c:marker>
          <c:val>
            <c:numRef>
              <c:f>Tabelle2!$B$7:$R$7</c:f>
              <c:numCache>
                <c:formatCode>#,##0.00</c:formatCode>
                <c:ptCount val="9"/>
                <c:pt idx="0">
                  <c:v>11614.1</c:v>
                </c:pt>
                <c:pt idx="1">
                  <c:v>12992.7</c:v>
                </c:pt>
                <c:pt idx="2">
                  <c:v>13368.68</c:v>
                </c:pt>
                <c:pt idx="3">
                  <c:v>13368.68</c:v>
                </c:pt>
                <c:pt idx="4">
                  <c:v>13368.68</c:v>
                </c:pt>
                <c:pt idx="5">
                  <c:v>13368.68</c:v>
                </c:pt>
                <c:pt idx="6">
                  <c:v>14037.11</c:v>
                </c:pt>
                <c:pt idx="7">
                  <c:v>15370.64</c:v>
                </c:pt>
                <c:pt idx="8">
                  <c:v>16830.85</c:v>
                </c:pt>
              </c:numCache>
            </c:numRef>
          </c:val>
        </c:ser>
        <c:ser>
          <c:idx val="19"/>
          <c:order val="19"/>
          <c:tx>
            <c:strRef>
              <c:f>Tabelle2!$A$8</c:f>
              <c:strCache>
                <c:ptCount val="1"/>
                <c:pt idx="0">
                  <c:v>Auditor-Fiscal da RF e do Trabalho</c:v>
                </c:pt>
              </c:strCache>
            </c:strRef>
          </c:tx>
          <c:marker>
            <c:symbol val="none"/>
          </c:marker>
          <c:val>
            <c:numRef>
              <c:f>Tabelle2!$B$8:$R$8</c:f>
              <c:numCache>
                <c:formatCode>#,##0.00</c:formatCode>
                <c:ptCount val="9"/>
                <c:pt idx="0">
                  <c:v>10155.32</c:v>
                </c:pt>
                <c:pt idx="1">
                  <c:v>10155.32</c:v>
                </c:pt>
                <c:pt idx="2">
                  <c:v>13067.0</c:v>
                </c:pt>
                <c:pt idx="3">
                  <c:v>13600.0</c:v>
                </c:pt>
                <c:pt idx="4">
                  <c:v>13600.0</c:v>
                </c:pt>
                <c:pt idx="5">
                  <c:v>13600.0</c:v>
                </c:pt>
                <c:pt idx="6">
                  <c:v>14280.0</c:v>
                </c:pt>
                <c:pt idx="7">
                  <c:v>14965.44</c:v>
                </c:pt>
                <c:pt idx="8">
                  <c:v>15743.64</c:v>
                </c:pt>
              </c:numCache>
            </c:numRef>
          </c:val>
        </c:ser>
        <c:ser>
          <c:idx val="20"/>
          <c:order val="20"/>
          <c:tx>
            <c:strRef>
              <c:f>Tabelle2!$A$9</c:f>
              <c:strCache>
                <c:ptCount val="1"/>
                <c:pt idx="0">
                  <c:v>Diplomata</c:v>
                </c:pt>
              </c:strCache>
            </c:strRef>
          </c:tx>
          <c:marker>
            <c:symbol val="none"/>
          </c:marker>
          <c:val>
            <c:numRef>
              <c:f>Tabelle2!$B$9:$R$9</c:f>
              <c:numCache>
                <c:formatCode>#,##0.00</c:formatCode>
                <c:ptCount val="9"/>
                <c:pt idx="0">
                  <c:v>8721.18</c:v>
                </c:pt>
                <c:pt idx="1">
                  <c:v>8721.18</c:v>
                </c:pt>
                <c:pt idx="2">
                  <c:v>12413.03</c:v>
                </c:pt>
                <c:pt idx="3">
                  <c:v>12962.12</c:v>
                </c:pt>
                <c:pt idx="4">
                  <c:v>12962.12</c:v>
                </c:pt>
                <c:pt idx="5">
                  <c:v>12962.12</c:v>
                </c:pt>
                <c:pt idx="6">
                  <c:v>13623.19</c:v>
                </c:pt>
                <c:pt idx="7">
                  <c:v>14290.72</c:v>
                </c:pt>
                <c:pt idx="8">
                  <c:v>15005.26</c:v>
                </c:pt>
              </c:numCache>
            </c:numRef>
          </c:val>
        </c:ser>
        <c:ser>
          <c:idx val="21"/>
          <c:order val="21"/>
          <c:tx>
            <c:strRef>
              <c:f>Tabelle2!$A$10</c:f>
              <c:strCache>
                <c:ptCount val="1"/>
                <c:pt idx="0">
                  <c:v>Oficial de Inteligência</c:v>
                </c:pt>
              </c:strCache>
            </c:strRef>
          </c:tx>
          <c:marker>
            <c:symbol val="none"/>
          </c:marker>
          <c:val>
            <c:numRef>
              <c:f>Tabelle2!$B$10:$R$10</c:f>
              <c:numCache>
                <c:formatCode>#,##0.00</c:formatCode>
                <c:ptCount val="9"/>
                <c:pt idx="0">
                  <c:v>5540.15</c:v>
                </c:pt>
                <c:pt idx="1">
                  <c:v>7411.78</c:v>
                </c:pt>
                <c:pt idx="2">
                  <c:v>9713.129999999999</c:v>
                </c:pt>
                <c:pt idx="3">
                  <c:v>11088.58</c:v>
                </c:pt>
                <c:pt idx="4">
                  <c:v>12960.86</c:v>
                </c:pt>
                <c:pt idx="5">
                  <c:v>12960.86</c:v>
                </c:pt>
                <c:pt idx="6">
                  <c:v>13621.86</c:v>
                </c:pt>
                <c:pt idx="7">
                  <c:v>14289.34</c:v>
                </c:pt>
                <c:pt idx="8">
                  <c:v>15003.8</c:v>
                </c:pt>
              </c:numCache>
            </c:numRef>
          </c:val>
        </c:ser>
        <c:ser>
          <c:idx val="22"/>
          <c:order val="22"/>
          <c:tx>
            <c:strRef>
              <c:f>Tabelle2!$A$11</c:f>
              <c:strCache>
                <c:ptCount val="1"/>
                <c:pt idx="0">
                  <c:v>Especialista em Políticas Públicas e Gestão Governamental</c:v>
                </c:pt>
              </c:strCache>
            </c:strRef>
          </c:tx>
          <c:marker>
            <c:symbol val="none"/>
          </c:marker>
          <c:val>
            <c:numRef>
              <c:f>Tabelle2!$B$11:$R$11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3"/>
          <c:order val="23"/>
          <c:tx>
            <c:strRef>
              <c:f>Tabelle2!$A$12</c:f>
              <c:strCache>
                <c:ptCount val="1"/>
                <c:pt idx="0">
                  <c:v>Analista de Finanças e Controle</c:v>
                </c:pt>
              </c:strCache>
            </c:strRef>
          </c:tx>
          <c:marker>
            <c:symbol val="none"/>
          </c:marker>
          <c:val>
            <c:numRef>
              <c:f>Tabelle2!$B$12:$R$12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4"/>
          <c:order val="24"/>
          <c:tx>
            <c:strRef>
              <c:f>Tabelle2!$A$13</c:f>
              <c:strCache>
                <c:ptCount val="1"/>
                <c:pt idx="0">
                  <c:v>Analista de Planejamento e Orçamento</c:v>
                </c:pt>
              </c:strCache>
            </c:strRef>
          </c:tx>
          <c:marker>
            <c:symbol val="none"/>
          </c:marker>
          <c:val>
            <c:numRef>
              <c:f>Tabelle2!$B$13:$R$13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5"/>
          <c:order val="25"/>
          <c:tx>
            <c:strRef>
              <c:f>Tabelle2!$A$14</c:f>
              <c:strCache>
                <c:ptCount val="1"/>
                <c:pt idx="0">
                  <c:v>Analista de Comércio Exterior</c:v>
                </c:pt>
              </c:strCache>
            </c:strRef>
          </c:tx>
          <c:marker>
            <c:symbol val="none"/>
          </c:marker>
          <c:val>
            <c:numRef>
              <c:f>Tabelle2!$B$14:$R$14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6"/>
          <c:order val="26"/>
          <c:tx>
            <c:strRef>
              <c:f>Tabelle2!$A$15</c:f>
              <c:strCache>
                <c:ptCount val="1"/>
                <c:pt idx="0">
                  <c:v>Técnico de Planejamento e Pesquisa do IPEA</c:v>
                </c:pt>
              </c:strCache>
            </c:strRef>
          </c:tx>
          <c:marker>
            <c:symbol val="none"/>
          </c:marker>
          <c:val>
            <c:numRef>
              <c:f>Tabelle2!$B$15:$R$15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7"/>
          <c:order val="27"/>
          <c:tx>
            <c:strRef>
              <c:f>Tabelle2!$A$16</c:f>
              <c:strCache>
                <c:ptCount val="1"/>
                <c:pt idx="0">
                  <c:v>Analista da CVM / Inspetor da CVM</c:v>
                </c:pt>
              </c:strCache>
            </c:strRef>
          </c:tx>
          <c:marker>
            <c:symbol val="none"/>
          </c:marker>
          <c:val>
            <c:numRef>
              <c:f>Tabelle2!$B$16:$R$16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8"/>
          <c:order val="28"/>
          <c:tx>
            <c:strRef>
              <c:f>Tabelle2!$A$17</c:f>
              <c:strCache>
                <c:ptCount val="1"/>
                <c:pt idx="0">
                  <c:v>Analista Técnico da SUSEP</c:v>
                </c:pt>
              </c:strCache>
            </c:strRef>
          </c:tx>
          <c:marker>
            <c:symbol val="none"/>
          </c:marker>
          <c:val>
            <c:numRef>
              <c:f>Tabelle2!$B$17:$R$17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29"/>
          <c:order val="29"/>
          <c:tx>
            <c:strRef>
              <c:f>Tabelle2!$A$18</c:f>
              <c:strCache>
                <c:ptCount val="1"/>
                <c:pt idx="0">
                  <c:v>Analista do BACEN</c:v>
                </c:pt>
              </c:strCache>
            </c:strRef>
          </c:tx>
          <c:marker>
            <c:symbol val="none"/>
          </c:marker>
          <c:val>
            <c:numRef>
              <c:f>Tabelle2!$B$18:$R$18</c:f>
              <c:numCache>
                <c:formatCode>#,##0.00</c:formatCode>
                <c:ptCount val="9"/>
                <c:pt idx="0">
                  <c:v>8441.450000000001</c:v>
                </c:pt>
                <c:pt idx="1">
                  <c:v>8441.450000000001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13595.85</c:v>
                </c:pt>
                <c:pt idx="7">
                  <c:v>14289.24</c:v>
                </c:pt>
                <c:pt idx="8">
                  <c:v>15003.7</c:v>
                </c:pt>
              </c:numCache>
            </c:numRef>
          </c:val>
        </c:ser>
        <c:ser>
          <c:idx val="1"/>
          <c:order val="0"/>
          <c:tx>
            <c:strRef>
              <c:f>Tabelle2!$A$4</c:f>
              <c:strCache>
                <c:ptCount val="1"/>
                <c:pt idx="0">
                  <c:v>Advogado da União</c:v>
                </c:pt>
              </c:strCache>
            </c:strRef>
          </c:tx>
          <c:marker>
            <c:symbol val="none"/>
          </c:marker>
          <c:val>
            <c:numRef>
              <c:f>Tabelle2!$B$4:$R$4</c:f>
              <c:numCache>
                <c:formatCode>#,##0.00</c:formatCode>
                <c:ptCount val="9"/>
                <c:pt idx="0">
                  <c:v>10497.56</c:v>
                </c:pt>
                <c:pt idx="1">
                  <c:v>11238.98</c:v>
                </c:pt>
                <c:pt idx="2">
                  <c:v>14549.53</c:v>
                </c:pt>
                <c:pt idx="3">
                  <c:v>14970.6</c:v>
                </c:pt>
                <c:pt idx="4">
                  <c:v>14970.6</c:v>
                </c:pt>
                <c:pt idx="5">
                  <c:v>14970.6</c:v>
                </c:pt>
                <c:pt idx="6">
                  <c:v>15719.13</c:v>
                </c:pt>
                <c:pt idx="7">
                  <c:v>16489.37</c:v>
                </c:pt>
                <c:pt idx="8">
                  <c:v>17330.33</c:v>
                </c:pt>
              </c:numCache>
            </c:numRef>
          </c:val>
        </c:ser>
        <c:ser>
          <c:idx val="2"/>
          <c:order val="1"/>
          <c:tx>
            <c:strRef>
              <c:f>Tabelle2!$A$5</c:f>
              <c:strCache>
                <c:ptCount val="1"/>
                <c:pt idx="0">
                  <c:v>Defensor Público Federal</c:v>
                </c:pt>
              </c:strCache>
            </c:strRef>
          </c:tx>
          <c:marker>
            <c:symbol val="none"/>
          </c:marker>
          <c:val>
            <c:numRef>
              <c:f>Tabelle2!$B$5:$R$5</c:f>
              <c:numCache>
                <c:formatCode>#,##0.00</c:formatCode>
                <c:ptCount val="9"/>
                <c:pt idx="0">
                  <c:v>10497.56</c:v>
                </c:pt>
                <c:pt idx="1">
                  <c:v>11238.98</c:v>
                </c:pt>
                <c:pt idx="2">
                  <c:v>14549.53</c:v>
                </c:pt>
                <c:pt idx="3">
                  <c:v>14970.6</c:v>
                </c:pt>
                <c:pt idx="4">
                  <c:v>14970.6</c:v>
                </c:pt>
                <c:pt idx="5">
                  <c:v>14970.6</c:v>
                </c:pt>
                <c:pt idx="6">
                  <c:v>15719.13</c:v>
                </c:pt>
                <c:pt idx="7">
                  <c:v>16489.37</c:v>
                </c:pt>
                <c:pt idx="8">
                  <c:v>17330.33</c:v>
                </c:pt>
              </c:numCache>
            </c:numRef>
          </c:val>
        </c:ser>
        <c:ser>
          <c:idx val="3"/>
          <c:order val="2"/>
          <c:tx>
            <c:strRef>
              <c:f>Tabelle2!$A$6</c:f>
              <c:strCache>
                <c:ptCount val="1"/>
                <c:pt idx="0">
                  <c:v>Procurador Federal, Fazenda Nacional e BACEN</c:v>
                </c:pt>
              </c:strCache>
            </c:strRef>
          </c:tx>
          <c:marker>
            <c:symbol val="none"/>
          </c:marker>
          <c:val>
            <c:numRef>
              <c:f>Tabelle2!$B$6:$R$6</c:f>
              <c:numCache>
                <c:formatCode>#,##0.00</c:formatCode>
                <c:ptCount val="9"/>
                <c:pt idx="0">
                  <c:v>10497.56</c:v>
                </c:pt>
                <c:pt idx="1">
                  <c:v>11238.98</c:v>
                </c:pt>
                <c:pt idx="2">
                  <c:v>14549.53</c:v>
                </c:pt>
                <c:pt idx="3">
                  <c:v>14970.6</c:v>
                </c:pt>
                <c:pt idx="4">
                  <c:v>14970.6</c:v>
                </c:pt>
                <c:pt idx="5">
                  <c:v>14970.6</c:v>
                </c:pt>
                <c:pt idx="6">
                  <c:v>15719.13</c:v>
                </c:pt>
                <c:pt idx="7">
                  <c:v>16489.37</c:v>
                </c:pt>
                <c:pt idx="8">
                  <c:v>17330.33</c:v>
                </c:pt>
              </c:numCache>
            </c:numRef>
          </c:val>
        </c:ser>
        <c:ser>
          <c:idx val="4"/>
          <c:order val="3"/>
          <c:tx>
            <c:strRef>
              <c:f>Tabelle2!$A$7</c:f>
              <c:strCache>
                <c:ptCount val="1"/>
                <c:pt idx="0">
                  <c:v>Delegado e Perito da PF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Tabelle2!$B$7:$R$7</c:f>
              <c:numCache>
                <c:formatCode>#,##0.00</c:formatCode>
                <c:ptCount val="9"/>
                <c:pt idx="0">
                  <c:v>11614.1</c:v>
                </c:pt>
                <c:pt idx="1">
                  <c:v>12992.7</c:v>
                </c:pt>
                <c:pt idx="2">
                  <c:v>13368.68</c:v>
                </c:pt>
                <c:pt idx="3">
                  <c:v>13368.68</c:v>
                </c:pt>
                <c:pt idx="4">
                  <c:v>13368.68</c:v>
                </c:pt>
                <c:pt idx="5">
                  <c:v>13368.68</c:v>
                </c:pt>
                <c:pt idx="6">
                  <c:v>14037.11</c:v>
                </c:pt>
                <c:pt idx="7">
                  <c:v>15370.64</c:v>
                </c:pt>
                <c:pt idx="8">
                  <c:v>16830.85</c:v>
                </c:pt>
              </c:numCache>
            </c:numRef>
          </c:val>
        </c:ser>
        <c:ser>
          <c:idx val="5"/>
          <c:order val="4"/>
          <c:tx>
            <c:strRef>
              <c:f>Tabelle2!$A$8</c:f>
              <c:strCache>
                <c:ptCount val="1"/>
                <c:pt idx="0">
                  <c:v>Auditor-Fiscal da RF e do Trabalho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val>
            <c:numRef>
              <c:f>Tabelle2!$B$8:$R$8</c:f>
              <c:numCache>
                <c:formatCode>#,##0.00</c:formatCode>
                <c:ptCount val="9"/>
                <c:pt idx="0">
                  <c:v>10155.32</c:v>
                </c:pt>
                <c:pt idx="1">
                  <c:v>10155.32</c:v>
                </c:pt>
                <c:pt idx="2">
                  <c:v>13067.0</c:v>
                </c:pt>
                <c:pt idx="3">
                  <c:v>13600.0</c:v>
                </c:pt>
                <c:pt idx="4">
                  <c:v>13600.0</c:v>
                </c:pt>
                <c:pt idx="5">
                  <c:v>13600.0</c:v>
                </c:pt>
                <c:pt idx="6">
                  <c:v>14280.0</c:v>
                </c:pt>
                <c:pt idx="7">
                  <c:v>14965.44</c:v>
                </c:pt>
                <c:pt idx="8">
                  <c:v>15743.64</c:v>
                </c:pt>
              </c:numCache>
            </c:numRef>
          </c:val>
        </c:ser>
        <c:ser>
          <c:idx val="6"/>
          <c:order val="5"/>
          <c:tx>
            <c:strRef>
              <c:f>Tabelle2!$A$9</c:f>
              <c:strCache>
                <c:ptCount val="1"/>
                <c:pt idx="0">
                  <c:v>Diplomata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Tabelle2!$B$9:$R$9</c:f>
              <c:numCache>
                <c:formatCode>#,##0.00</c:formatCode>
                <c:ptCount val="9"/>
                <c:pt idx="0">
                  <c:v>8721.18</c:v>
                </c:pt>
                <c:pt idx="1">
                  <c:v>8721.18</c:v>
                </c:pt>
                <c:pt idx="2">
                  <c:v>12413.03</c:v>
                </c:pt>
                <c:pt idx="3">
                  <c:v>12962.12</c:v>
                </c:pt>
                <c:pt idx="4">
                  <c:v>12962.12</c:v>
                </c:pt>
                <c:pt idx="5">
                  <c:v>12962.12</c:v>
                </c:pt>
                <c:pt idx="6">
                  <c:v>13623.19</c:v>
                </c:pt>
                <c:pt idx="7">
                  <c:v>14290.72</c:v>
                </c:pt>
                <c:pt idx="8">
                  <c:v>15005.26</c:v>
                </c:pt>
              </c:numCache>
            </c:numRef>
          </c:val>
        </c:ser>
        <c:ser>
          <c:idx val="7"/>
          <c:order val="6"/>
          <c:tx>
            <c:strRef>
              <c:f>Tabelle2!$A$10</c:f>
              <c:strCache>
                <c:ptCount val="1"/>
                <c:pt idx="0">
                  <c:v>Oficial de Inteligência</c:v>
                </c:pt>
              </c:strCache>
            </c:strRef>
          </c:tx>
          <c:marker>
            <c:symbol val="none"/>
          </c:marker>
          <c:val>
            <c:numRef>
              <c:f>Tabelle2!$B$10:$R$10</c:f>
              <c:numCache>
                <c:formatCode>#,##0.00</c:formatCode>
                <c:ptCount val="9"/>
                <c:pt idx="0">
                  <c:v>5540.15</c:v>
                </c:pt>
                <c:pt idx="1">
                  <c:v>7411.78</c:v>
                </c:pt>
                <c:pt idx="2">
                  <c:v>9713.129999999999</c:v>
                </c:pt>
                <c:pt idx="3">
                  <c:v>11088.58</c:v>
                </c:pt>
                <c:pt idx="4">
                  <c:v>12960.86</c:v>
                </c:pt>
                <c:pt idx="5">
                  <c:v>12960.86</c:v>
                </c:pt>
                <c:pt idx="6">
                  <c:v>13621.86</c:v>
                </c:pt>
                <c:pt idx="7">
                  <c:v>14289.34</c:v>
                </c:pt>
                <c:pt idx="8">
                  <c:v>15003.8</c:v>
                </c:pt>
              </c:numCache>
            </c:numRef>
          </c:val>
        </c:ser>
        <c:ser>
          <c:idx val="8"/>
          <c:order val="7"/>
          <c:tx>
            <c:strRef>
              <c:f>Tabelle2!$A$11</c:f>
              <c:strCache>
                <c:ptCount val="1"/>
                <c:pt idx="0">
                  <c:v>Especialista em Políticas Públicas e Gestão Governamental</c:v>
                </c:pt>
              </c:strCache>
            </c:strRef>
          </c:tx>
          <c:marker>
            <c:symbol val="none"/>
          </c:marker>
          <c:val>
            <c:numRef>
              <c:f>Tabelle2!$B$11:$R$11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9"/>
          <c:order val="8"/>
          <c:tx>
            <c:strRef>
              <c:f>Tabelle2!$A$12</c:f>
              <c:strCache>
                <c:ptCount val="1"/>
                <c:pt idx="0">
                  <c:v>Analista de Finanças e Controle</c:v>
                </c:pt>
              </c:strCache>
            </c:strRef>
          </c:tx>
          <c:marker>
            <c:symbol val="none"/>
          </c:marker>
          <c:val>
            <c:numRef>
              <c:f>Tabelle2!$B$12:$R$12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10"/>
          <c:order val="9"/>
          <c:tx>
            <c:strRef>
              <c:f>Tabelle2!$A$13</c:f>
              <c:strCache>
                <c:ptCount val="1"/>
                <c:pt idx="0">
                  <c:v>Analista de Planejamento e Orçamento</c:v>
                </c:pt>
              </c:strCache>
            </c:strRef>
          </c:tx>
          <c:marker>
            <c:symbol val="none"/>
          </c:marker>
          <c:val>
            <c:numRef>
              <c:f>Tabelle2!$B$13:$R$13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11"/>
          <c:order val="10"/>
          <c:tx>
            <c:strRef>
              <c:f>Tabelle2!$A$14</c:f>
              <c:strCache>
                <c:ptCount val="1"/>
                <c:pt idx="0">
                  <c:v>Analista de Comércio Exterior</c:v>
                </c:pt>
              </c:strCache>
            </c:strRef>
          </c:tx>
          <c:marker>
            <c:symbol val="none"/>
          </c:marker>
          <c:val>
            <c:numRef>
              <c:f>Tabelle2!$B$14:$R$14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12"/>
          <c:order val="11"/>
          <c:tx>
            <c:strRef>
              <c:f>Tabelle2!$A$15</c:f>
              <c:strCache>
                <c:ptCount val="1"/>
                <c:pt idx="0">
                  <c:v>Técnico de Planejamento e Pesquisa do IPEA</c:v>
                </c:pt>
              </c:strCache>
            </c:strRef>
          </c:tx>
          <c:marker>
            <c:symbol val="none"/>
          </c:marker>
          <c:val>
            <c:numRef>
              <c:f>Tabelle2!$B$15:$R$15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13"/>
          <c:order val="12"/>
          <c:tx>
            <c:strRef>
              <c:f>Tabelle2!$A$16</c:f>
              <c:strCache>
                <c:ptCount val="1"/>
                <c:pt idx="0">
                  <c:v>Analista da CVM / Inspetor da CVM</c:v>
                </c:pt>
              </c:strCache>
            </c:strRef>
          </c:tx>
          <c:marker>
            <c:symbol val="none"/>
          </c:marker>
          <c:val>
            <c:numRef>
              <c:f>Tabelle2!$B$16:$R$16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14"/>
          <c:order val="13"/>
          <c:tx>
            <c:strRef>
              <c:f>Tabelle2!$A$17</c:f>
              <c:strCache>
                <c:ptCount val="1"/>
                <c:pt idx="0">
                  <c:v>Analista Técnico da SUSEP</c:v>
                </c:pt>
              </c:strCache>
            </c:strRef>
          </c:tx>
          <c:marker>
            <c:symbol val="none"/>
          </c:marker>
          <c:val>
            <c:numRef>
              <c:f>Tabelle2!$B$17:$R$17</c:f>
              <c:numCache>
                <c:formatCode>#,##0.00</c:formatCode>
                <c:ptCount val="9"/>
                <c:pt idx="0">
                  <c:v>8484.53</c:v>
                </c:pt>
                <c:pt idx="1">
                  <c:v>8484.53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13608.81</c:v>
                </c:pt>
                <c:pt idx="7">
                  <c:v>14275.64</c:v>
                </c:pt>
                <c:pt idx="8">
                  <c:v>15003.7</c:v>
                </c:pt>
              </c:numCache>
            </c:numRef>
          </c:val>
        </c:ser>
        <c:ser>
          <c:idx val="15"/>
          <c:order val="14"/>
          <c:tx>
            <c:strRef>
              <c:f>Tabelle2!$A$18</c:f>
              <c:strCache>
                <c:ptCount val="1"/>
                <c:pt idx="0">
                  <c:v>Analista do BACEN</c:v>
                </c:pt>
              </c:strCache>
            </c:strRef>
          </c:tx>
          <c:spPr>
            <a:ln>
              <a:solidFill>
                <a:schemeClr val="tx1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Tabelle2!$B$18:$R$18</c:f>
              <c:numCache>
                <c:formatCode>#,##0.00</c:formatCode>
                <c:ptCount val="9"/>
                <c:pt idx="0">
                  <c:v>8441.450000000001</c:v>
                </c:pt>
                <c:pt idx="1">
                  <c:v>8441.450000000001</c:v>
                </c:pt>
                <c:pt idx="2">
                  <c:v>12413.65</c:v>
                </c:pt>
                <c:pt idx="3">
                  <c:v>12960.77</c:v>
                </c:pt>
                <c:pt idx="4">
                  <c:v>12960.77</c:v>
                </c:pt>
                <c:pt idx="5">
                  <c:v>12960.77</c:v>
                </c:pt>
                <c:pt idx="6">
                  <c:v>13595.85</c:v>
                </c:pt>
                <c:pt idx="7">
                  <c:v>14289.24</c:v>
                </c:pt>
                <c:pt idx="8">
                  <c:v>15003.7</c:v>
                </c:pt>
              </c:numCache>
            </c:numRef>
          </c:val>
        </c:ser>
        <c:marker val="1"/>
        <c:axId val="348416968"/>
        <c:axId val="386951992"/>
      </c:lineChart>
      <c:catAx>
        <c:axId val="348416968"/>
        <c:scaling>
          <c:orientation val="minMax"/>
        </c:scaling>
        <c:axPos val="b"/>
        <c:tickLblPos val="nextTo"/>
        <c:crossAx val="386951992"/>
        <c:crosses val="autoZero"/>
        <c:auto val="1"/>
        <c:lblAlgn val="ctr"/>
        <c:lblOffset val="100"/>
      </c:catAx>
      <c:valAx>
        <c:axId val="386951992"/>
        <c:scaling>
          <c:orientation val="minMax"/>
        </c:scaling>
        <c:axPos val="l"/>
        <c:majorGridlines/>
        <c:numFmt formatCode="#,##0.00" sourceLinked="1"/>
        <c:tickLblPos val="nextTo"/>
        <c:crossAx val="348416968"/>
        <c:crosses val="autoZero"/>
        <c:crossBetween val="between"/>
      </c:valAx>
      <c:spPr>
        <a:ln>
          <a:solidFill>
            <a:schemeClr val="bg1">
              <a:lumMod val="85000"/>
            </a:schemeClr>
          </a:solidFill>
        </a:ln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Final!$A$4</c:f>
              <c:strCache>
                <c:ptCount val="1"/>
                <c:pt idx="0">
                  <c:v>Delegado e Perito da PF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Final!$B$4:$R$4</c:f>
              <c:numCache>
                <c:formatCode>#,##0.00</c:formatCode>
                <c:ptCount val="9"/>
                <c:pt idx="0">
                  <c:v>16683.98</c:v>
                </c:pt>
                <c:pt idx="1">
                  <c:v>19053.57</c:v>
                </c:pt>
                <c:pt idx="2">
                  <c:v>19699.82</c:v>
                </c:pt>
                <c:pt idx="3">
                  <c:v>19699.82</c:v>
                </c:pt>
                <c:pt idx="4">
                  <c:v>19699.82</c:v>
                </c:pt>
                <c:pt idx="5">
                  <c:v>19699.82</c:v>
                </c:pt>
                <c:pt idx="6">
                  <c:v>20684.81</c:v>
                </c:pt>
                <c:pt idx="7">
                  <c:v>21719.05</c:v>
                </c:pt>
                <c:pt idx="8">
                  <c:v>22805.0</c:v>
                </c:pt>
              </c:numCache>
            </c:numRef>
          </c:val>
        </c:ser>
        <c:ser>
          <c:idx val="2"/>
          <c:order val="1"/>
          <c:tx>
            <c:strRef>
              <c:f>Final!$A$5</c:f>
              <c:strCache>
                <c:ptCount val="1"/>
                <c:pt idx="0">
                  <c:v>Advogado da União</c:v>
                </c:pt>
              </c:strCache>
            </c:strRef>
          </c:tx>
          <c:marker>
            <c:symbol val="none"/>
          </c:marker>
          <c:val>
            <c:numRef>
              <c:f>Final!$B$5:$R$5</c:f>
              <c:numCache>
                <c:formatCode>#,##0.00</c:formatCode>
                <c:ptCount val="9"/>
                <c:pt idx="0">
                  <c:v>12900.42</c:v>
                </c:pt>
                <c:pt idx="1">
                  <c:v>14954.9</c:v>
                </c:pt>
                <c:pt idx="2">
                  <c:v>18260.0</c:v>
                </c:pt>
                <c:pt idx="3">
                  <c:v>19451.0</c:v>
                </c:pt>
                <c:pt idx="4">
                  <c:v>19451.0</c:v>
                </c:pt>
                <c:pt idx="5">
                  <c:v>19451.0</c:v>
                </c:pt>
                <c:pt idx="6">
                  <c:v>20423.55</c:v>
                </c:pt>
                <c:pt idx="7">
                  <c:v>21424.3</c:v>
                </c:pt>
                <c:pt idx="8">
                  <c:v>22516.94</c:v>
                </c:pt>
              </c:numCache>
            </c:numRef>
          </c:val>
        </c:ser>
        <c:ser>
          <c:idx val="3"/>
          <c:order val="2"/>
          <c:tx>
            <c:strRef>
              <c:f>Final!$A$6</c:f>
              <c:strCache>
                <c:ptCount val="1"/>
                <c:pt idx="0">
                  <c:v>Defensor Público Federal</c:v>
                </c:pt>
              </c:strCache>
            </c:strRef>
          </c:tx>
          <c:marker>
            <c:symbol val="none"/>
          </c:marker>
          <c:val>
            <c:numRef>
              <c:f>Final!$B$6:$R$6</c:f>
              <c:numCache>
                <c:formatCode>#,##0.00</c:formatCode>
                <c:ptCount val="9"/>
                <c:pt idx="0">
                  <c:v>12900.42</c:v>
                </c:pt>
                <c:pt idx="1">
                  <c:v>14954.9</c:v>
                </c:pt>
                <c:pt idx="2">
                  <c:v>18260.0</c:v>
                </c:pt>
                <c:pt idx="3">
                  <c:v>19451.0</c:v>
                </c:pt>
                <c:pt idx="4">
                  <c:v>19451.0</c:v>
                </c:pt>
                <c:pt idx="5">
                  <c:v>19451.0</c:v>
                </c:pt>
                <c:pt idx="6">
                  <c:v>20423.55</c:v>
                </c:pt>
                <c:pt idx="7">
                  <c:v>21424.3</c:v>
                </c:pt>
                <c:pt idx="8">
                  <c:v>22516.94</c:v>
                </c:pt>
              </c:numCache>
            </c:numRef>
          </c:val>
        </c:ser>
        <c:ser>
          <c:idx val="4"/>
          <c:order val="3"/>
          <c:tx>
            <c:strRef>
              <c:f>Final!$A$7</c:f>
              <c:strCache>
                <c:ptCount val="1"/>
                <c:pt idx="0">
                  <c:v>Procurador Federal, Fazenda Nacional e BACEN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Final!$B$7:$R$7</c:f>
              <c:numCache>
                <c:formatCode>#,##0.00</c:formatCode>
                <c:ptCount val="9"/>
                <c:pt idx="0">
                  <c:v>12900.42</c:v>
                </c:pt>
                <c:pt idx="1">
                  <c:v>14954.9</c:v>
                </c:pt>
                <c:pt idx="2">
                  <c:v>18260.0</c:v>
                </c:pt>
                <c:pt idx="3">
                  <c:v>19451.0</c:v>
                </c:pt>
                <c:pt idx="4">
                  <c:v>19451.0</c:v>
                </c:pt>
                <c:pt idx="5">
                  <c:v>19451.0</c:v>
                </c:pt>
                <c:pt idx="6">
                  <c:v>20423.55</c:v>
                </c:pt>
                <c:pt idx="7">
                  <c:v>21424.3</c:v>
                </c:pt>
                <c:pt idx="8">
                  <c:v>22516.94</c:v>
                </c:pt>
              </c:numCache>
            </c:numRef>
          </c:val>
        </c:ser>
        <c:ser>
          <c:idx val="5"/>
          <c:order val="4"/>
          <c:tx>
            <c:strRef>
              <c:f>Final!$A$8</c:f>
              <c:strCache>
                <c:ptCount val="1"/>
                <c:pt idx="0">
                  <c:v>Auditor-Fiscal da RF e do Trabalho</c:v>
                </c:pt>
              </c:strCache>
            </c:strRef>
          </c:tx>
          <c:spPr>
            <a:ln>
              <a:solidFill>
                <a:srgbClr val="FFE407"/>
              </a:solidFill>
            </a:ln>
          </c:spPr>
          <c:marker>
            <c:symbol val="none"/>
          </c:marker>
          <c:val>
            <c:numRef>
              <c:f>Final!$B$8:$R$8</c:f>
              <c:numCache>
                <c:formatCode>#,##0.00</c:formatCode>
                <c:ptCount val="9"/>
                <c:pt idx="0">
                  <c:v>13382.26</c:v>
                </c:pt>
                <c:pt idx="1">
                  <c:v>13382.26</c:v>
                </c:pt>
                <c:pt idx="2">
                  <c:v>18260.0</c:v>
                </c:pt>
                <c:pt idx="3">
                  <c:v>19451.0</c:v>
                </c:pt>
                <c:pt idx="4">
                  <c:v>19451.0</c:v>
                </c:pt>
                <c:pt idx="5">
                  <c:v>19451.0</c:v>
                </c:pt>
                <c:pt idx="6">
                  <c:v>20423.55</c:v>
                </c:pt>
                <c:pt idx="7">
                  <c:v>21403.88</c:v>
                </c:pt>
                <c:pt idx="8">
                  <c:v>22516.88</c:v>
                </c:pt>
              </c:numCache>
            </c:numRef>
          </c:val>
        </c:ser>
        <c:ser>
          <c:idx val="6"/>
          <c:order val="5"/>
          <c:tx>
            <c:strRef>
              <c:f>Final!$A$9</c:f>
              <c:strCache>
                <c:ptCount val="1"/>
                <c:pt idx="0">
                  <c:v>Diplomata</c:v>
                </c:pt>
              </c:strCache>
            </c:strRef>
          </c:tx>
          <c:marker>
            <c:symbol val="none"/>
          </c:marker>
          <c:val>
            <c:numRef>
              <c:f>Final!$B$9:$R$9</c:f>
              <c:numCache>
                <c:formatCode>#,##0.00</c:formatCode>
                <c:ptCount val="9"/>
                <c:pt idx="0">
                  <c:v>11775.69</c:v>
                </c:pt>
                <c:pt idx="1">
                  <c:v>11775.69</c:v>
                </c:pt>
                <c:pt idx="2">
                  <c:v>17347.0</c:v>
                </c:pt>
                <c:pt idx="3">
                  <c:v>18478.45</c:v>
                </c:pt>
                <c:pt idx="4">
                  <c:v>18478.45</c:v>
                </c:pt>
                <c:pt idx="5">
                  <c:v>18478.45</c:v>
                </c:pt>
                <c:pt idx="6">
                  <c:v>19420.85</c:v>
                </c:pt>
                <c:pt idx="7">
                  <c:v>20372.47</c:v>
                </c:pt>
                <c:pt idx="8">
                  <c:v>21391.1</c:v>
                </c:pt>
              </c:numCache>
            </c:numRef>
          </c:val>
        </c:ser>
        <c:ser>
          <c:idx val="7"/>
          <c:order val="6"/>
          <c:tx>
            <c:strRef>
              <c:f>Final!$A$10</c:f>
              <c:strCache>
                <c:ptCount val="1"/>
                <c:pt idx="0">
                  <c:v>Oficial de Inteligência ABIN</c:v>
                </c:pt>
              </c:strCache>
            </c:strRef>
          </c:tx>
          <c:marker>
            <c:symbol val="none"/>
          </c:marker>
          <c:val>
            <c:numRef>
              <c:f>Final!$B$10:$R$10</c:f>
              <c:numCache>
                <c:formatCode>#,##0.00</c:formatCode>
                <c:ptCount val="9"/>
                <c:pt idx="0">
                  <c:v>7105.02</c:v>
                </c:pt>
                <c:pt idx="1">
                  <c:v>10277.57</c:v>
                </c:pt>
                <c:pt idx="2">
                  <c:v>13468.76</c:v>
                </c:pt>
                <c:pt idx="3">
                  <c:v>15742.0</c:v>
                </c:pt>
                <c:pt idx="4">
                  <c:v>18400.0</c:v>
                </c:pt>
                <c:pt idx="5">
                  <c:v>18400.0</c:v>
                </c:pt>
                <c:pt idx="6">
                  <c:v>19338.4</c:v>
                </c:pt>
                <c:pt idx="7">
                  <c:v>20285.98</c:v>
                </c:pt>
                <c:pt idx="8">
                  <c:v>21300.28</c:v>
                </c:pt>
              </c:numCache>
            </c:numRef>
          </c:val>
        </c:ser>
        <c:ser>
          <c:idx val="8"/>
          <c:order val="7"/>
          <c:tx>
            <c:strRef>
              <c:f>Final!$A$11</c:f>
              <c:strCache>
                <c:ptCount val="1"/>
                <c:pt idx="0">
                  <c:v>Especialista em Políticas Públicas e Gestão Governamental</c:v>
                </c:pt>
              </c:strCache>
            </c:strRef>
          </c:tx>
          <c:marker>
            <c:symbol val="none"/>
          </c:marker>
          <c:val>
            <c:numRef>
              <c:f>Final!$B$11:$R$11</c:f>
              <c:numCache>
                <c:formatCode>#,##0.00</c:formatCode>
                <c:ptCount val="9"/>
                <c:pt idx="0">
                  <c:v>11775.69</c:v>
                </c:pt>
                <c:pt idx="1">
                  <c:v>11775.69</c:v>
                </c:pt>
                <c:pt idx="2">
                  <c:v>17347.0</c:v>
                </c:pt>
                <c:pt idx="3">
                  <c:v>18478.45</c:v>
                </c:pt>
                <c:pt idx="4">
                  <c:v>18478.45</c:v>
                </c:pt>
                <c:pt idx="5">
                  <c:v>18478.45</c:v>
                </c:pt>
                <c:pt idx="6">
                  <c:v>19402.37</c:v>
                </c:pt>
                <c:pt idx="7">
                  <c:v>20353.09</c:v>
                </c:pt>
                <c:pt idx="8">
                  <c:v>21391.0</c:v>
                </c:pt>
              </c:numCache>
            </c:numRef>
          </c:val>
        </c:ser>
        <c:ser>
          <c:idx val="9"/>
          <c:order val="8"/>
          <c:tx>
            <c:strRef>
              <c:f>Final!$A$12</c:f>
              <c:strCache>
                <c:ptCount val="1"/>
                <c:pt idx="0">
                  <c:v>Analista de Finanças e Controle</c:v>
                </c:pt>
              </c:strCache>
            </c:strRef>
          </c:tx>
          <c:marker>
            <c:symbol val="none"/>
          </c:marker>
          <c:val>
            <c:numRef>
              <c:f>Final!$B$12:$R$12</c:f>
              <c:numCache>
                <c:formatCode>#,##0.00</c:formatCode>
                <c:ptCount val="9"/>
                <c:pt idx="0">
                  <c:v>11775.69</c:v>
                </c:pt>
                <c:pt idx="1">
                  <c:v>11775.69</c:v>
                </c:pt>
                <c:pt idx="2">
                  <c:v>17347.0</c:v>
                </c:pt>
                <c:pt idx="3">
                  <c:v>18478.45</c:v>
                </c:pt>
                <c:pt idx="4">
                  <c:v>18478.45</c:v>
                </c:pt>
                <c:pt idx="5">
                  <c:v>18478.45</c:v>
                </c:pt>
                <c:pt idx="6">
                  <c:v>19402.37</c:v>
                </c:pt>
                <c:pt idx="7">
                  <c:v>20353.09</c:v>
                </c:pt>
                <c:pt idx="8">
                  <c:v>21391.0</c:v>
                </c:pt>
              </c:numCache>
            </c:numRef>
          </c:val>
        </c:ser>
        <c:ser>
          <c:idx val="10"/>
          <c:order val="9"/>
          <c:tx>
            <c:strRef>
              <c:f>Final!$A$13</c:f>
              <c:strCache>
                <c:ptCount val="1"/>
                <c:pt idx="0">
                  <c:v>Analista de Planejamento e Orçamento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Final!$B$13:$R$13</c:f>
              <c:numCache>
                <c:formatCode>#,##0.00</c:formatCode>
                <c:ptCount val="9"/>
                <c:pt idx="0">
                  <c:v>11775.69</c:v>
                </c:pt>
                <c:pt idx="1">
                  <c:v>11775.69</c:v>
                </c:pt>
                <c:pt idx="2">
                  <c:v>17347.0</c:v>
                </c:pt>
                <c:pt idx="3">
                  <c:v>18478.45</c:v>
                </c:pt>
                <c:pt idx="4">
                  <c:v>18478.45</c:v>
                </c:pt>
                <c:pt idx="5">
                  <c:v>18478.45</c:v>
                </c:pt>
                <c:pt idx="6">
                  <c:v>19402.37</c:v>
                </c:pt>
                <c:pt idx="7">
                  <c:v>20353.09</c:v>
                </c:pt>
                <c:pt idx="8">
                  <c:v>21391.0</c:v>
                </c:pt>
              </c:numCache>
            </c:numRef>
          </c:val>
        </c:ser>
        <c:ser>
          <c:idx val="15"/>
          <c:order val="10"/>
          <c:tx>
            <c:strRef>
              <c:f>Final!$A$18</c:f>
              <c:strCache>
                <c:ptCount val="1"/>
                <c:pt idx="0">
                  <c:v>Analista do BACEN</c:v>
                </c:pt>
              </c:strCache>
            </c:strRef>
          </c:tx>
          <c:spPr>
            <a:ln>
              <a:solidFill>
                <a:schemeClr val="tx1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Final!$B$18:$R$18</c:f>
              <c:numCache>
                <c:formatCode>#,##0.00</c:formatCode>
                <c:ptCount val="9"/>
                <c:pt idx="0">
                  <c:v>11206.89</c:v>
                </c:pt>
                <c:pt idx="1">
                  <c:v>11206.89</c:v>
                </c:pt>
                <c:pt idx="2">
                  <c:v>17347.0</c:v>
                </c:pt>
                <c:pt idx="3">
                  <c:v>18478.45</c:v>
                </c:pt>
                <c:pt idx="4">
                  <c:v>18478.45</c:v>
                </c:pt>
                <c:pt idx="5">
                  <c:v>18478.45</c:v>
                </c:pt>
                <c:pt idx="6">
                  <c:v>19383.89</c:v>
                </c:pt>
                <c:pt idx="7">
                  <c:v>20372.47</c:v>
                </c:pt>
                <c:pt idx="8">
                  <c:v>21391.0</c:v>
                </c:pt>
              </c:numCache>
            </c:numRef>
          </c:val>
        </c:ser>
        <c:marker val="1"/>
        <c:axId val="344028696"/>
        <c:axId val="519394696"/>
      </c:lineChart>
      <c:catAx>
        <c:axId val="344028696"/>
        <c:scaling>
          <c:orientation val="minMax"/>
        </c:scaling>
        <c:axPos val="b"/>
        <c:tickLblPos val="nextTo"/>
        <c:crossAx val="519394696"/>
        <c:crosses val="autoZero"/>
        <c:auto val="1"/>
        <c:lblAlgn val="ctr"/>
        <c:lblOffset val="100"/>
      </c:catAx>
      <c:valAx>
        <c:axId val="519394696"/>
        <c:scaling>
          <c:orientation val="minMax"/>
        </c:scaling>
        <c:axPos val="l"/>
        <c:majorGridlines/>
        <c:numFmt formatCode="#,##0.00" sourceLinked="1"/>
        <c:tickLblPos val="nextTo"/>
        <c:crossAx val="344028696"/>
        <c:crosses val="autoZero"/>
        <c:crossBetween val="between"/>
      </c:valAx>
      <c:spPr>
        <a:ln>
          <a:solidFill>
            <a:schemeClr val="bg1">
              <a:lumMod val="85000"/>
            </a:schemeClr>
          </a:solidFill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18"/>
  <c:chart>
    <c:view3D>
      <c:rotX val="60"/>
      <c:rotY val="40"/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rgbClr val="3366FF"/>
            </a:solidFill>
          </c:spPr>
          <c:cat>
            <c:strRef>
              <c:f>OC!$I$3:$I$22</c:f>
              <c:strCache>
                <c:ptCount val="20"/>
                <c:pt idx="0">
                  <c:v>E-V</c:v>
                </c:pt>
                <c:pt idx="1">
                  <c:v>E-IV</c:v>
                </c:pt>
                <c:pt idx="2">
                  <c:v>E-III</c:v>
                </c:pt>
                <c:pt idx="3">
                  <c:v>E-II</c:v>
                </c:pt>
                <c:pt idx="4">
                  <c:v>E-I</c:v>
                </c:pt>
                <c:pt idx="5">
                  <c:v>C-V</c:v>
                </c:pt>
                <c:pt idx="6">
                  <c:v>C-IV</c:v>
                </c:pt>
                <c:pt idx="7">
                  <c:v>C-III</c:v>
                </c:pt>
                <c:pt idx="8">
                  <c:v>C-II</c:v>
                </c:pt>
                <c:pt idx="9">
                  <c:v>C-I</c:v>
                </c:pt>
                <c:pt idx="10">
                  <c:v>B-V</c:v>
                </c:pt>
                <c:pt idx="11">
                  <c:v>B-IV</c:v>
                </c:pt>
                <c:pt idx="12">
                  <c:v>B-III</c:v>
                </c:pt>
                <c:pt idx="13">
                  <c:v>B-II</c:v>
                </c:pt>
                <c:pt idx="14">
                  <c:v>B-I</c:v>
                </c:pt>
                <c:pt idx="15">
                  <c:v>A-V</c:v>
                </c:pt>
                <c:pt idx="16">
                  <c:v>A-IV</c:v>
                </c:pt>
                <c:pt idx="17">
                  <c:v>A-III</c:v>
                </c:pt>
                <c:pt idx="18">
                  <c:v>A-II</c:v>
                </c:pt>
                <c:pt idx="19">
                  <c:v>A-I</c:v>
                </c:pt>
              </c:strCache>
            </c:strRef>
          </c:cat>
          <c:val>
            <c:numRef>
              <c:f>OC!$J$3:$J$22</c:f>
              <c:numCache>
                <c:formatCode>General</c:formatCode>
                <c:ptCount val="20"/>
                <c:pt idx="0">
                  <c:v>109.0</c:v>
                </c:pt>
                <c:pt idx="1">
                  <c:v>3.0</c:v>
                </c:pt>
                <c:pt idx="2">
                  <c:v>2.0</c:v>
                </c:pt>
                <c:pt idx="3">
                  <c:v>37.0</c:v>
                </c:pt>
                <c:pt idx="4">
                  <c:v>16.0</c:v>
                </c:pt>
                <c:pt idx="5">
                  <c:v>121.0</c:v>
                </c:pt>
                <c:pt idx="6">
                  <c:v>7.0</c:v>
                </c:pt>
                <c:pt idx="7">
                  <c:v>6.0</c:v>
                </c:pt>
                <c:pt idx="8">
                  <c:v>46.0</c:v>
                </c:pt>
                <c:pt idx="9">
                  <c:v>19.0</c:v>
                </c:pt>
                <c:pt idx="10">
                  <c:v>135.0</c:v>
                </c:pt>
                <c:pt idx="11">
                  <c:v>13.0</c:v>
                </c:pt>
                <c:pt idx="12">
                  <c:v>11.0</c:v>
                </c:pt>
                <c:pt idx="13">
                  <c:v>48.0</c:v>
                </c:pt>
                <c:pt idx="14" formatCode="0">
                  <c:v>23.0</c:v>
                </c:pt>
                <c:pt idx="15" formatCode="0">
                  <c:v>197.0</c:v>
                </c:pt>
                <c:pt idx="16" formatCode="0">
                  <c:v>12.0</c:v>
                </c:pt>
                <c:pt idx="17" formatCode="0">
                  <c:v>3.0</c:v>
                </c:pt>
                <c:pt idx="18" formatCode="0">
                  <c:v>0.0</c:v>
                </c:pt>
                <c:pt idx="19" formatCode="0">
                  <c:v>1.0</c:v>
                </c:pt>
              </c:numCache>
            </c:numRef>
          </c:val>
        </c:ser>
        <c:shape val="box"/>
        <c:axId val="415937976"/>
        <c:axId val="385285608"/>
        <c:axId val="0"/>
      </c:bar3DChart>
      <c:catAx>
        <c:axId val="415937976"/>
        <c:scaling>
          <c:orientation val="minMax"/>
        </c:scaling>
        <c:axPos val="l"/>
        <c:tickLblPos val="nextTo"/>
        <c:crossAx val="385285608"/>
        <c:crosses val="autoZero"/>
        <c:lblAlgn val="ctr"/>
        <c:lblOffset val="100"/>
      </c:catAx>
      <c:valAx>
        <c:axId val="385285608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crossAx val="415937976"/>
        <c:crosses val="autoZero"/>
        <c:crossBetween val="between"/>
      </c:valAx>
    </c:plotArea>
    <c:plotVisOnly val="1"/>
  </c:chart>
  <c:spPr>
    <a:ln>
      <a:solidFill>
        <a:schemeClr val="bg1">
          <a:lumMod val="85000"/>
        </a:schemeClr>
      </a:solidFill>
    </a:ln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Tabelle3!$A$4</c:f>
              <c:strCache>
                <c:ptCount val="1"/>
                <c:pt idx="0">
                  <c:v>Oficial Técnico de Inteligência</c:v>
                </c:pt>
              </c:strCache>
            </c:strRef>
          </c:tx>
          <c:marker>
            <c:symbol val="none"/>
          </c:marker>
          <c:val>
            <c:numRef>
              <c:f>Tabelle3!$B$4:$R$4</c:f>
              <c:numCache>
                <c:formatCode>#,##0.00</c:formatCode>
                <c:ptCount val="9"/>
                <c:pt idx="0">
                  <c:v>3191.48</c:v>
                </c:pt>
                <c:pt idx="1">
                  <c:v>6670.6</c:v>
                </c:pt>
                <c:pt idx="2">
                  <c:v>8741.82</c:v>
                </c:pt>
                <c:pt idx="3">
                  <c:v>10216.12</c:v>
                </c:pt>
                <c:pt idx="4">
                  <c:v>11941.08</c:v>
                </c:pt>
                <c:pt idx="5">
                  <c:v>11941.08</c:v>
                </c:pt>
                <c:pt idx="6">
                  <c:v>12550.08</c:v>
                </c:pt>
                <c:pt idx="7">
                  <c:v>13165.03</c:v>
                </c:pt>
                <c:pt idx="8">
                  <c:v>13823.28</c:v>
                </c:pt>
              </c:numCache>
            </c:numRef>
          </c:val>
        </c:ser>
        <c:ser>
          <c:idx val="2"/>
          <c:order val="1"/>
          <c:tx>
            <c:strRef>
              <c:f>Tabelle3!$A$5</c:f>
              <c:strCache>
                <c:ptCount val="1"/>
                <c:pt idx="0">
                  <c:v>Fiscal Federal Agropecuário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Tabelle3!$B$5:$R$5</c:f>
              <c:numCache>
                <c:formatCode>#,##0.00</c:formatCode>
                <c:ptCount val="9"/>
                <c:pt idx="0">
                  <c:v>5195.23</c:v>
                </c:pt>
                <c:pt idx="1">
                  <c:v>5561.07</c:v>
                </c:pt>
                <c:pt idx="2">
                  <c:v>10648.08</c:v>
                </c:pt>
                <c:pt idx="3">
                  <c:v>11373.59</c:v>
                </c:pt>
                <c:pt idx="4">
                  <c:v>11373.59</c:v>
                </c:pt>
                <c:pt idx="5">
                  <c:v>11373.59</c:v>
                </c:pt>
                <c:pt idx="6">
                  <c:v>11531.69</c:v>
                </c:pt>
                <c:pt idx="7">
                  <c:v>12539.38</c:v>
                </c:pt>
                <c:pt idx="8">
                  <c:v>13166.07</c:v>
                </c:pt>
              </c:numCache>
            </c:numRef>
          </c:val>
        </c:ser>
        <c:ser>
          <c:idx val="3"/>
          <c:order val="2"/>
          <c:tx>
            <c:strRef>
              <c:f>Tabelle3!$A$6</c:f>
              <c:strCache>
                <c:ptCount val="1"/>
                <c:pt idx="0">
                  <c:v>Analista-Tributário da Receita Federal</c:v>
                </c:pt>
              </c:strCache>
            </c:strRef>
          </c:tx>
          <c:spPr>
            <a:ln>
              <a:solidFill>
                <a:srgbClr val="FFE407"/>
              </a:solidFill>
            </a:ln>
          </c:spPr>
          <c:marker>
            <c:symbol val="none"/>
          </c:marker>
          <c:val>
            <c:numRef>
              <c:f>Tabelle3!$B$6:$R$6</c:f>
              <c:numCache>
                <c:formatCode>#,##0.00</c:formatCode>
                <c:ptCount val="9"/>
                <c:pt idx="0">
                  <c:v>5299.91</c:v>
                </c:pt>
                <c:pt idx="1">
                  <c:v>5299.91</c:v>
                </c:pt>
                <c:pt idx="2">
                  <c:v>7624.56</c:v>
                </c:pt>
                <c:pt idx="3">
                  <c:v>7996.07</c:v>
                </c:pt>
                <c:pt idx="4">
                  <c:v>7996.07</c:v>
                </c:pt>
                <c:pt idx="5">
                  <c:v>7996.07</c:v>
                </c:pt>
                <c:pt idx="6">
                  <c:v>8395.879999999999</c:v>
                </c:pt>
                <c:pt idx="7">
                  <c:v>8798.879999999999</c:v>
                </c:pt>
                <c:pt idx="8">
                  <c:v>9256.42</c:v>
                </c:pt>
              </c:numCache>
            </c:numRef>
          </c:val>
        </c:ser>
        <c:ser>
          <c:idx val="4"/>
          <c:order val="3"/>
          <c:tx>
            <c:strRef>
              <c:f>Tabelle3!$A$7</c:f>
              <c:strCache>
                <c:ptCount val="1"/>
                <c:pt idx="0">
                  <c:v>Agente/Escrivão/Papiloscopista da Polícia Federal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val>
            <c:numRef>
              <c:f>Tabelle3!$B$7:$R$7</c:f>
              <c:numCache>
                <c:formatCode>#,##0.00</c:formatCode>
                <c:ptCount val="9"/>
                <c:pt idx="0">
                  <c:v>6594.3</c:v>
                </c:pt>
                <c:pt idx="1">
                  <c:v>7317.18</c:v>
                </c:pt>
                <c:pt idx="2">
                  <c:v>7514.33</c:v>
                </c:pt>
                <c:pt idx="3">
                  <c:v>7514.33</c:v>
                </c:pt>
                <c:pt idx="4">
                  <c:v>7514.33</c:v>
                </c:pt>
                <c:pt idx="5">
                  <c:v>7514.33</c:v>
                </c:pt>
                <c:pt idx="6">
                  <c:v>7514.33</c:v>
                </c:pt>
                <c:pt idx="7">
                  <c:v>8416.049999999999</c:v>
                </c:pt>
                <c:pt idx="8">
                  <c:v>8702.2</c:v>
                </c:pt>
              </c:numCache>
            </c:numRef>
          </c:val>
        </c:ser>
        <c:ser>
          <c:idx val="5"/>
          <c:order val="4"/>
          <c:tx>
            <c:strRef>
              <c:f>Tabelle3!$A$8</c:f>
              <c:strCache>
                <c:ptCount val="1"/>
                <c:pt idx="0">
                  <c:v>Oficial de Chancelaria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Tabelle3!$B$8:$R$8</c:f>
              <c:numCache>
                <c:formatCode>#,##0.00</c:formatCode>
                <c:ptCount val="9"/>
                <c:pt idx="0">
                  <c:v>4629.0</c:v>
                </c:pt>
                <c:pt idx="1">
                  <c:v>4629.0</c:v>
                </c:pt>
                <c:pt idx="2">
                  <c:v>5799.63</c:v>
                </c:pt>
                <c:pt idx="3">
                  <c:v>6299.13</c:v>
                </c:pt>
                <c:pt idx="4">
                  <c:v>6299.13</c:v>
                </c:pt>
                <c:pt idx="5">
                  <c:v>6299.13</c:v>
                </c:pt>
                <c:pt idx="6">
                  <c:v>6620.39</c:v>
                </c:pt>
                <c:pt idx="7">
                  <c:v>6944.78</c:v>
                </c:pt>
                <c:pt idx="8">
                  <c:v>7292.02</c:v>
                </c:pt>
              </c:numCache>
            </c:numRef>
          </c:val>
        </c:ser>
        <c:ser>
          <c:idx val="6"/>
          <c:order val="5"/>
          <c:tx>
            <c:strRef>
              <c:f>Tabelle3!$A$9</c:f>
              <c:strCache>
                <c:ptCount val="1"/>
                <c:pt idx="0">
                  <c:v>Policial Rodoviário Federal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val>
            <c:numRef>
              <c:f>Tabelle3!$B$9:$R$9</c:f>
              <c:numCache>
                <c:formatCode>#,##0.00</c:formatCode>
                <c:ptCount val="9"/>
                <c:pt idx="0">
                  <c:v>5084.0</c:v>
                </c:pt>
                <c:pt idx="1">
                  <c:v>5238.94</c:v>
                </c:pt>
                <c:pt idx="2">
                  <c:v>5620.12</c:v>
                </c:pt>
                <c:pt idx="3">
                  <c:v>5804.95</c:v>
                </c:pt>
                <c:pt idx="4">
                  <c:v>5804.95</c:v>
                </c:pt>
                <c:pt idx="5">
                  <c:v>5804.95</c:v>
                </c:pt>
                <c:pt idx="6">
                  <c:v>6106.81</c:v>
                </c:pt>
                <c:pt idx="7">
                  <c:v>6418.25</c:v>
                </c:pt>
                <c:pt idx="8">
                  <c:v>6719.91</c:v>
                </c:pt>
              </c:numCache>
            </c:numRef>
          </c:val>
        </c:ser>
        <c:marker val="1"/>
        <c:axId val="532846296"/>
        <c:axId val="428149320"/>
      </c:lineChart>
      <c:catAx>
        <c:axId val="532846296"/>
        <c:scaling>
          <c:orientation val="minMax"/>
        </c:scaling>
        <c:axPos val="b"/>
        <c:tickLblPos val="nextTo"/>
        <c:crossAx val="428149320"/>
        <c:crosses val="autoZero"/>
        <c:auto val="1"/>
        <c:lblAlgn val="ctr"/>
        <c:lblOffset val="100"/>
      </c:catAx>
      <c:valAx>
        <c:axId val="428149320"/>
        <c:scaling>
          <c:orientation val="minMax"/>
        </c:scaling>
        <c:axPos val="l"/>
        <c:majorGridlines/>
        <c:numFmt formatCode="#,##0.00" sourceLinked="1"/>
        <c:tickLblPos val="nextTo"/>
        <c:crossAx val="532846296"/>
        <c:crosses val="autoZero"/>
        <c:crossBetween val="between"/>
      </c:valAx>
      <c:spPr>
        <a:ln>
          <a:solidFill>
            <a:schemeClr val="bg1">
              <a:lumMod val="85000"/>
            </a:schemeClr>
          </a:solidFill>
        </a:ln>
      </c:spPr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Tabelle5!$A$4</c:f>
              <c:strCache>
                <c:ptCount val="1"/>
                <c:pt idx="0">
                  <c:v>Oficial Técnico de Inteligência ABIN</c:v>
                </c:pt>
              </c:strCache>
            </c:strRef>
          </c:tx>
          <c:marker>
            <c:symbol val="none"/>
          </c:marker>
          <c:val>
            <c:numRef>
              <c:f>Tabelle5!$B$4:$R$4</c:f>
              <c:numCache>
                <c:formatCode>#,##0.00</c:formatCode>
                <c:ptCount val="9"/>
                <c:pt idx="0">
                  <c:v>4248.83</c:v>
                </c:pt>
                <c:pt idx="1">
                  <c:v>9249.809999999999</c:v>
                </c:pt>
                <c:pt idx="2">
                  <c:v>12121.88</c:v>
                </c:pt>
                <c:pt idx="3">
                  <c:v>14166.23</c:v>
                </c:pt>
                <c:pt idx="4">
                  <c:v>16558.16</c:v>
                </c:pt>
                <c:pt idx="5">
                  <c:v>16558.16</c:v>
                </c:pt>
                <c:pt idx="6">
                  <c:v>17402.63</c:v>
                </c:pt>
                <c:pt idx="7">
                  <c:v>18255.35</c:v>
                </c:pt>
                <c:pt idx="8">
                  <c:v>19168.12</c:v>
                </c:pt>
              </c:numCache>
            </c:numRef>
          </c:val>
        </c:ser>
        <c:ser>
          <c:idx val="2"/>
          <c:order val="1"/>
          <c:tx>
            <c:strRef>
              <c:f>Tabelle5!$A$5</c:f>
              <c:strCache>
                <c:ptCount val="1"/>
                <c:pt idx="0">
                  <c:v>Fiscal Federal Agropecuário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Tabelle5!$B$5:$R$5</c:f>
              <c:numCache>
                <c:formatCode>#,##0.00</c:formatCode>
                <c:ptCount val="9"/>
                <c:pt idx="0">
                  <c:v>7539.66</c:v>
                </c:pt>
                <c:pt idx="1">
                  <c:v>8473.0</c:v>
                </c:pt>
                <c:pt idx="2">
                  <c:v>14900.0</c:v>
                </c:pt>
                <c:pt idx="3">
                  <c:v>15890.0</c:v>
                </c:pt>
                <c:pt idx="4">
                  <c:v>15890.0</c:v>
                </c:pt>
                <c:pt idx="5">
                  <c:v>15890.0</c:v>
                </c:pt>
                <c:pt idx="6">
                  <c:v>16110.87</c:v>
                </c:pt>
                <c:pt idx="7">
                  <c:v>17518.73</c:v>
                </c:pt>
                <c:pt idx="8">
                  <c:v>18394.26</c:v>
                </c:pt>
              </c:numCache>
            </c:numRef>
          </c:val>
        </c:ser>
        <c:ser>
          <c:idx val="3"/>
          <c:order val="2"/>
          <c:tx>
            <c:strRef>
              <c:f>Tabelle5!$A$6</c:f>
              <c:strCache>
                <c:ptCount val="1"/>
                <c:pt idx="0">
                  <c:v>Analista-Tributário da Receita Federal</c:v>
                </c:pt>
              </c:strCache>
            </c:strRef>
          </c:tx>
          <c:spPr>
            <a:ln>
              <a:solidFill>
                <a:srgbClr val="FFE407"/>
              </a:solidFill>
            </a:ln>
          </c:spPr>
          <c:marker>
            <c:symbol val="none"/>
          </c:marker>
          <c:val>
            <c:numRef>
              <c:f>Tabelle5!$B$6:$R$6</c:f>
              <c:numCache>
                <c:formatCode>#,##0.00</c:formatCode>
                <c:ptCount val="9"/>
                <c:pt idx="0">
                  <c:v>6974.87</c:v>
                </c:pt>
                <c:pt idx="1">
                  <c:v>6974.87</c:v>
                </c:pt>
                <c:pt idx="2">
                  <c:v>10608.0</c:v>
                </c:pt>
                <c:pt idx="3">
                  <c:v>11595.0</c:v>
                </c:pt>
                <c:pt idx="4">
                  <c:v>11595.0</c:v>
                </c:pt>
                <c:pt idx="5">
                  <c:v>11595.0</c:v>
                </c:pt>
                <c:pt idx="6">
                  <c:v>12174.75</c:v>
                </c:pt>
                <c:pt idx="7">
                  <c:v>12759.14</c:v>
                </c:pt>
                <c:pt idx="8">
                  <c:v>13422.61</c:v>
                </c:pt>
              </c:numCache>
            </c:numRef>
          </c:val>
        </c:ser>
        <c:ser>
          <c:idx val="4"/>
          <c:order val="3"/>
          <c:tx>
            <c:strRef>
              <c:f>Tabelle5!$A$7</c:f>
              <c:strCache>
                <c:ptCount val="1"/>
                <c:pt idx="0">
                  <c:v>Agente/Escrivão/Papiloscopista da Polícia Federal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ymbol val="none"/>
          </c:marker>
          <c:val>
            <c:numRef>
              <c:f>Tabelle5!$B$7:$R$7</c:f>
              <c:numCache>
                <c:formatCode>#,##0.00</c:formatCode>
                <c:ptCount val="9"/>
                <c:pt idx="0">
                  <c:v>10241.21</c:v>
                </c:pt>
                <c:pt idx="1">
                  <c:v>11528.11</c:v>
                </c:pt>
                <c:pt idx="2">
                  <c:v>11879.08</c:v>
                </c:pt>
                <c:pt idx="3">
                  <c:v>11879.08</c:v>
                </c:pt>
                <c:pt idx="4">
                  <c:v>11879.08</c:v>
                </c:pt>
                <c:pt idx="5">
                  <c:v>11879.08</c:v>
                </c:pt>
                <c:pt idx="6">
                  <c:v>11879.08</c:v>
                </c:pt>
                <c:pt idx="7">
                  <c:v>13304.57</c:v>
                </c:pt>
                <c:pt idx="8">
                  <c:v>13756.93</c:v>
                </c:pt>
              </c:numCache>
            </c:numRef>
          </c:val>
        </c:ser>
        <c:ser>
          <c:idx val="5"/>
          <c:order val="4"/>
          <c:tx>
            <c:strRef>
              <c:f>Tabelle5!$A$8</c:f>
              <c:strCache>
                <c:ptCount val="1"/>
                <c:pt idx="0">
                  <c:v>Policial Rodoviário Federal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val>
            <c:numRef>
              <c:f>Tabelle5!$B$8:$R$8</c:f>
              <c:numCache>
                <c:formatCode>#,##0.00</c:formatCode>
                <c:ptCount val="9"/>
                <c:pt idx="0">
                  <c:v>8110.72</c:v>
                </c:pt>
                <c:pt idx="1">
                  <c:v>8110.72</c:v>
                </c:pt>
                <c:pt idx="2">
                  <c:v>9661.12</c:v>
                </c:pt>
                <c:pt idx="3">
                  <c:v>10544.14</c:v>
                </c:pt>
                <c:pt idx="4">
                  <c:v>10544.14</c:v>
                </c:pt>
                <c:pt idx="5">
                  <c:v>10544.14</c:v>
                </c:pt>
                <c:pt idx="6">
                  <c:v>11092.44</c:v>
                </c:pt>
                <c:pt idx="7">
                  <c:v>11658.15</c:v>
                </c:pt>
                <c:pt idx="8">
                  <c:v>12206.09</c:v>
                </c:pt>
              </c:numCache>
            </c:numRef>
          </c:val>
        </c:ser>
        <c:ser>
          <c:idx val="6"/>
          <c:order val="5"/>
          <c:tx>
            <c:strRef>
              <c:f>Tabelle5!$A$9</c:f>
              <c:strCache>
                <c:ptCount val="1"/>
                <c:pt idx="0">
                  <c:v>Oficial de Chancelaria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Tabelle5!$B$9:$R$9</c:f>
              <c:numCache>
                <c:formatCode>#,##0.00</c:formatCode>
                <c:ptCount val="9"/>
                <c:pt idx="0">
                  <c:v>6058.51</c:v>
                </c:pt>
                <c:pt idx="1">
                  <c:v>6058.51</c:v>
                </c:pt>
                <c:pt idx="2">
                  <c:v>8122.61</c:v>
                </c:pt>
                <c:pt idx="3">
                  <c:v>9218.049999999999</c:v>
                </c:pt>
                <c:pt idx="4">
                  <c:v>9218.049999999999</c:v>
                </c:pt>
                <c:pt idx="5">
                  <c:v>9218.049999999999</c:v>
                </c:pt>
                <c:pt idx="6">
                  <c:v>9688.17</c:v>
                </c:pt>
                <c:pt idx="7">
                  <c:v>10162.89</c:v>
                </c:pt>
                <c:pt idx="8">
                  <c:v>10671.04</c:v>
                </c:pt>
              </c:numCache>
            </c:numRef>
          </c:val>
        </c:ser>
        <c:marker val="1"/>
        <c:axId val="102277160"/>
        <c:axId val="340995800"/>
      </c:lineChart>
      <c:catAx>
        <c:axId val="102277160"/>
        <c:scaling>
          <c:orientation val="minMax"/>
        </c:scaling>
        <c:axPos val="b"/>
        <c:tickLblPos val="nextTo"/>
        <c:crossAx val="340995800"/>
        <c:crosses val="autoZero"/>
        <c:auto val="1"/>
        <c:lblAlgn val="ctr"/>
        <c:lblOffset val="100"/>
      </c:catAx>
      <c:valAx>
        <c:axId val="340995800"/>
        <c:scaling>
          <c:orientation val="minMax"/>
        </c:scaling>
        <c:axPos val="l"/>
        <c:majorGridlines/>
        <c:numFmt formatCode="#,##0.00" sourceLinked="1"/>
        <c:tickLblPos val="nextTo"/>
        <c:crossAx val="102277160"/>
        <c:crosses val="autoZero"/>
        <c:crossBetween val="between"/>
      </c:valAx>
      <c:spPr>
        <a:ln>
          <a:solidFill>
            <a:schemeClr val="bg1">
              <a:lumMod val="85000"/>
            </a:schemeClr>
          </a:solidFill>
        </a:ln>
      </c:spPr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18"/>
  <c:chart>
    <c:view3D>
      <c:rotX val="60"/>
      <c:rotY val="40"/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rgbClr val="3366FF"/>
            </a:solidFill>
          </c:spPr>
          <c:cat>
            <c:strRef>
              <c:f>AC!$I$3:$I$22</c:f>
              <c:strCache>
                <c:ptCount val="20"/>
                <c:pt idx="0">
                  <c:v>E-V</c:v>
                </c:pt>
                <c:pt idx="1">
                  <c:v>E-IV</c:v>
                </c:pt>
                <c:pt idx="2">
                  <c:v>E-III</c:v>
                </c:pt>
                <c:pt idx="3">
                  <c:v>E-II</c:v>
                </c:pt>
                <c:pt idx="4">
                  <c:v>E-I</c:v>
                </c:pt>
                <c:pt idx="5">
                  <c:v>C-V</c:v>
                </c:pt>
                <c:pt idx="6">
                  <c:v>C-IV</c:v>
                </c:pt>
                <c:pt idx="7">
                  <c:v>C-III</c:v>
                </c:pt>
                <c:pt idx="8">
                  <c:v>C-II</c:v>
                </c:pt>
                <c:pt idx="9">
                  <c:v>C-I</c:v>
                </c:pt>
                <c:pt idx="10">
                  <c:v>B-V</c:v>
                </c:pt>
                <c:pt idx="11">
                  <c:v>B-IV</c:v>
                </c:pt>
                <c:pt idx="12">
                  <c:v>B-III</c:v>
                </c:pt>
                <c:pt idx="13">
                  <c:v>B-II</c:v>
                </c:pt>
                <c:pt idx="14">
                  <c:v>B-I</c:v>
                </c:pt>
                <c:pt idx="15">
                  <c:v>A-V</c:v>
                </c:pt>
                <c:pt idx="16">
                  <c:v>A-IV</c:v>
                </c:pt>
                <c:pt idx="17">
                  <c:v>A-III</c:v>
                </c:pt>
                <c:pt idx="18">
                  <c:v>A-II</c:v>
                </c:pt>
                <c:pt idx="19">
                  <c:v>A-I</c:v>
                </c:pt>
              </c:strCache>
            </c:strRef>
          </c:cat>
          <c:val>
            <c:numRef>
              <c:f>AC!$J$3:$J$22</c:f>
              <c:numCache>
                <c:formatCode>General</c:formatCode>
                <c:ptCount val="20"/>
                <c:pt idx="0">
                  <c:v>351.0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59.0</c:v>
                </c:pt>
                <c:pt idx="6">
                  <c:v>17.0</c:v>
                </c:pt>
                <c:pt idx="7">
                  <c:v>3.0</c:v>
                </c:pt>
                <c:pt idx="8">
                  <c:v>0.0</c:v>
                </c:pt>
                <c:pt idx="9">
                  <c:v>1.0</c:v>
                </c:pt>
                <c:pt idx="10">
                  <c:v>33.0</c:v>
                </c:pt>
                <c:pt idx="11">
                  <c:v>3.0</c:v>
                </c:pt>
                <c:pt idx="12">
                  <c:v>2.0</c:v>
                </c:pt>
                <c:pt idx="13">
                  <c:v>79.0</c:v>
                </c:pt>
                <c:pt idx="14" formatCode="0">
                  <c:v>5.0</c:v>
                </c:pt>
                <c:pt idx="15" formatCode="0">
                  <c:v>1.0</c:v>
                </c:pt>
                <c:pt idx="16" formatCode="0">
                  <c:v>0.0</c:v>
                </c:pt>
                <c:pt idx="17" formatCode="0">
                  <c:v>0.0</c:v>
                </c:pt>
                <c:pt idx="18" formatCode="0">
                  <c:v>0.0</c:v>
                </c:pt>
                <c:pt idx="19" formatCode="0">
                  <c:v>0.0</c:v>
                </c:pt>
              </c:numCache>
            </c:numRef>
          </c:val>
        </c:ser>
        <c:shape val="box"/>
        <c:axId val="330067720"/>
        <c:axId val="334983720"/>
        <c:axId val="0"/>
      </c:bar3DChart>
      <c:catAx>
        <c:axId val="330067720"/>
        <c:scaling>
          <c:orientation val="minMax"/>
        </c:scaling>
        <c:axPos val="l"/>
        <c:tickLblPos val="nextTo"/>
        <c:crossAx val="334983720"/>
        <c:crosses val="autoZero"/>
        <c:auto val="1"/>
        <c:lblAlgn val="ctr"/>
        <c:lblOffset val="100"/>
      </c:catAx>
      <c:valAx>
        <c:axId val="334983720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crossAx val="330067720"/>
        <c:crosses val="autoZero"/>
        <c:crossBetween val="between"/>
      </c:valAx>
    </c:plotArea>
    <c:plotVisOnly val="1"/>
  </c:chart>
  <c:spPr>
    <a:ln>
      <a:solidFill>
        <a:schemeClr val="bg1">
          <a:lumMod val="85000"/>
        </a:schemeClr>
      </a:solidFill>
    </a:ln>
  </c:sp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Tabelle3!$A$12</c:f>
              <c:strCache>
                <c:ptCount val="1"/>
                <c:pt idx="0">
                  <c:v>Técnico de Planejamento e Orçamento</c:v>
                </c:pt>
              </c:strCache>
            </c:strRef>
          </c:tx>
          <c:marker>
            <c:symbol val="none"/>
          </c:marker>
          <c:val>
            <c:numRef>
              <c:f>Tabelle3!$B$12:$R$12</c:f>
              <c:numCache>
                <c:formatCode>#,##0.00</c:formatCode>
                <c:ptCount val="9"/>
                <c:pt idx="0">
                  <c:v>3907.78</c:v>
                </c:pt>
                <c:pt idx="1">
                  <c:v>3907.78</c:v>
                </c:pt>
                <c:pt idx="2">
                  <c:v>4896.25</c:v>
                </c:pt>
                <c:pt idx="3">
                  <c:v>4917.28</c:v>
                </c:pt>
                <c:pt idx="4">
                  <c:v>4917.28</c:v>
                </c:pt>
                <c:pt idx="5">
                  <c:v>4917.28</c:v>
                </c:pt>
                <c:pt idx="6">
                  <c:v>5163.14</c:v>
                </c:pt>
                <c:pt idx="7">
                  <c:v>5416.14</c:v>
                </c:pt>
                <c:pt idx="8">
                  <c:v>5692.36</c:v>
                </c:pt>
              </c:numCache>
            </c:numRef>
          </c:val>
        </c:ser>
        <c:ser>
          <c:idx val="2"/>
          <c:order val="1"/>
          <c:tx>
            <c:strRef>
              <c:f>Tabelle3!$A$13</c:f>
              <c:strCache>
                <c:ptCount val="1"/>
                <c:pt idx="0">
                  <c:v>Técnico de Finanças e Controle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val>
            <c:numRef>
              <c:f>Tabelle3!$B$13:$R$13</c:f>
              <c:numCache>
                <c:formatCode>#,##0.00</c:formatCode>
                <c:ptCount val="9"/>
                <c:pt idx="0">
                  <c:v>3907.78</c:v>
                </c:pt>
                <c:pt idx="1">
                  <c:v>3907.79</c:v>
                </c:pt>
                <c:pt idx="2">
                  <c:v>4896.25</c:v>
                </c:pt>
                <c:pt idx="3">
                  <c:v>4917.28</c:v>
                </c:pt>
                <c:pt idx="4">
                  <c:v>4917.28</c:v>
                </c:pt>
                <c:pt idx="5">
                  <c:v>4917.28</c:v>
                </c:pt>
                <c:pt idx="6">
                  <c:v>5163.14</c:v>
                </c:pt>
                <c:pt idx="7">
                  <c:v>5416.14</c:v>
                </c:pt>
                <c:pt idx="8">
                  <c:v>5692.36</c:v>
                </c:pt>
              </c:numCache>
            </c:numRef>
          </c:val>
        </c:ser>
        <c:ser>
          <c:idx val="3"/>
          <c:order val="2"/>
          <c:tx>
            <c:strRef>
              <c:f>Tabelle3!$A$14</c:f>
              <c:strCache>
                <c:ptCount val="1"/>
                <c:pt idx="0">
                  <c:v>Técnico do BACEN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Tabelle3!$B$14:$R$14</c:f>
              <c:numCache>
                <c:formatCode>#,##0.00</c:formatCode>
                <c:ptCount val="9"/>
                <c:pt idx="0">
                  <c:v>4220.66</c:v>
                </c:pt>
                <c:pt idx="1">
                  <c:v>4220.66</c:v>
                </c:pt>
                <c:pt idx="2">
                  <c:v>4896.25</c:v>
                </c:pt>
                <c:pt idx="3">
                  <c:v>4917.28</c:v>
                </c:pt>
                <c:pt idx="4">
                  <c:v>4917.28</c:v>
                </c:pt>
                <c:pt idx="5">
                  <c:v>4917.28</c:v>
                </c:pt>
                <c:pt idx="6">
                  <c:v>5158.23</c:v>
                </c:pt>
                <c:pt idx="7">
                  <c:v>5421.3</c:v>
                </c:pt>
                <c:pt idx="8">
                  <c:v>5692.36</c:v>
                </c:pt>
              </c:numCache>
            </c:numRef>
          </c:val>
        </c:ser>
        <c:ser>
          <c:idx val="4"/>
          <c:order val="3"/>
          <c:tx>
            <c:strRef>
              <c:f>Tabelle3!$A$15</c:f>
              <c:strCache>
                <c:ptCount val="1"/>
                <c:pt idx="0">
                  <c:v>Agente de Inteligência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val>
            <c:numRef>
              <c:f>Tabelle3!$B$15:$R$15</c:f>
              <c:numCache>
                <c:formatCode>#,##0.00</c:formatCode>
                <c:ptCount val="9"/>
                <c:pt idx="0">
                  <c:v>2289.0</c:v>
                </c:pt>
                <c:pt idx="1">
                  <c:v>3275.57</c:v>
                </c:pt>
                <c:pt idx="2">
                  <c:v>4458.38</c:v>
                </c:pt>
                <c:pt idx="3">
                  <c:v>4679.45</c:v>
                </c:pt>
                <c:pt idx="4">
                  <c:v>4914.57</c:v>
                </c:pt>
                <c:pt idx="5">
                  <c:v>4914.57</c:v>
                </c:pt>
                <c:pt idx="6">
                  <c:v>5165.21</c:v>
                </c:pt>
                <c:pt idx="7">
                  <c:v>5418.31</c:v>
                </c:pt>
                <c:pt idx="8">
                  <c:v>5689.22</c:v>
                </c:pt>
              </c:numCache>
            </c:numRef>
          </c:val>
        </c:ser>
        <c:ser>
          <c:idx val="5"/>
          <c:order val="4"/>
          <c:tx>
            <c:strRef>
              <c:f>Tabelle3!$A$16</c:f>
              <c:strCache>
                <c:ptCount val="1"/>
                <c:pt idx="0">
                  <c:v>Assistente de Chancelaria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Tabelle3!$B$16:$R$16</c:f>
              <c:numCache>
                <c:formatCode>#,##0.00</c:formatCode>
                <c:ptCount val="9"/>
                <c:pt idx="0">
                  <c:v>1549.4</c:v>
                </c:pt>
                <c:pt idx="1">
                  <c:v>1549.4</c:v>
                </c:pt>
                <c:pt idx="2">
                  <c:v>2513.46</c:v>
                </c:pt>
                <c:pt idx="3">
                  <c:v>3134.5</c:v>
                </c:pt>
                <c:pt idx="4">
                  <c:v>3134.5</c:v>
                </c:pt>
                <c:pt idx="5">
                  <c:v>3134.5</c:v>
                </c:pt>
                <c:pt idx="6">
                  <c:v>3294.36</c:v>
                </c:pt>
                <c:pt idx="7">
                  <c:v>3455.78</c:v>
                </c:pt>
                <c:pt idx="8">
                  <c:v>3628.57</c:v>
                </c:pt>
              </c:numCache>
            </c:numRef>
          </c:val>
        </c:ser>
        <c:marker val="1"/>
        <c:axId val="519684792"/>
        <c:axId val="346629304"/>
      </c:lineChart>
      <c:catAx>
        <c:axId val="519684792"/>
        <c:scaling>
          <c:orientation val="minMax"/>
        </c:scaling>
        <c:axPos val="b"/>
        <c:tickLblPos val="nextTo"/>
        <c:crossAx val="346629304"/>
        <c:crosses val="autoZero"/>
        <c:auto val="1"/>
        <c:lblAlgn val="ctr"/>
        <c:lblOffset val="100"/>
      </c:catAx>
      <c:valAx>
        <c:axId val="346629304"/>
        <c:scaling>
          <c:orientation val="minMax"/>
        </c:scaling>
        <c:axPos val="l"/>
        <c:majorGridlines/>
        <c:numFmt formatCode="#,##0.00" sourceLinked="1"/>
        <c:tickLblPos val="nextTo"/>
        <c:crossAx val="519684792"/>
        <c:crosses val="autoZero"/>
        <c:crossBetween val="between"/>
      </c:valAx>
      <c:spPr>
        <a:ln>
          <a:solidFill>
            <a:schemeClr val="bg1">
              <a:lumMod val="95000"/>
            </a:schemeClr>
          </a:solidFill>
        </a:ln>
      </c:spPr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plotArea>
      <c:layout/>
      <c:lineChart>
        <c:grouping val="standard"/>
        <c:ser>
          <c:idx val="1"/>
          <c:order val="0"/>
          <c:tx>
            <c:strRef>
              <c:f>Tabelle5!$A$12</c:f>
              <c:strCache>
                <c:ptCount val="1"/>
                <c:pt idx="0">
                  <c:v>Técnico de Planejamento e Orçamento</c:v>
                </c:pt>
              </c:strCache>
            </c:strRef>
          </c:tx>
          <c:marker>
            <c:symbol val="none"/>
          </c:marker>
          <c:val>
            <c:numRef>
              <c:f>Tabelle5!$B$12:$R$12</c:f>
              <c:numCache>
                <c:formatCode>#,##0.00</c:formatCode>
                <c:ptCount val="9"/>
                <c:pt idx="0">
                  <c:v>5406.35</c:v>
                </c:pt>
                <c:pt idx="1">
                  <c:v>5406.35</c:v>
                </c:pt>
                <c:pt idx="2">
                  <c:v>7538.0</c:v>
                </c:pt>
                <c:pt idx="3">
                  <c:v>8449.129999999999</c:v>
                </c:pt>
                <c:pt idx="4">
                  <c:v>8449.129999999999</c:v>
                </c:pt>
                <c:pt idx="5">
                  <c:v>8449.129999999999</c:v>
                </c:pt>
                <c:pt idx="6">
                  <c:v>8871.59</c:v>
                </c:pt>
                <c:pt idx="7">
                  <c:v>9306.29</c:v>
                </c:pt>
                <c:pt idx="8">
                  <c:v>9780.92</c:v>
                </c:pt>
              </c:numCache>
            </c:numRef>
          </c:val>
        </c:ser>
        <c:ser>
          <c:idx val="2"/>
          <c:order val="1"/>
          <c:tx>
            <c:strRef>
              <c:f>Tabelle5!$A$13</c:f>
              <c:strCache>
                <c:ptCount val="1"/>
                <c:pt idx="0">
                  <c:v>Técnico de Finanças e Controle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val>
            <c:numRef>
              <c:f>Tabelle5!$B$13:$R$13</c:f>
              <c:numCache>
                <c:formatCode>#,##0.00</c:formatCode>
                <c:ptCount val="9"/>
                <c:pt idx="0">
                  <c:v>5406.35</c:v>
                </c:pt>
                <c:pt idx="1">
                  <c:v>5406.35</c:v>
                </c:pt>
                <c:pt idx="2">
                  <c:v>7538.0</c:v>
                </c:pt>
                <c:pt idx="3">
                  <c:v>8449.129999999999</c:v>
                </c:pt>
                <c:pt idx="4">
                  <c:v>8449.129999999999</c:v>
                </c:pt>
                <c:pt idx="5">
                  <c:v>8449.129999999999</c:v>
                </c:pt>
                <c:pt idx="6">
                  <c:v>8871.59</c:v>
                </c:pt>
                <c:pt idx="7">
                  <c:v>9306.29</c:v>
                </c:pt>
                <c:pt idx="8">
                  <c:v>9780.92</c:v>
                </c:pt>
              </c:numCache>
            </c:numRef>
          </c:val>
        </c:ser>
        <c:ser>
          <c:idx val="3"/>
          <c:order val="2"/>
          <c:tx>
            <c:strRef>
              <c:f>Tabelle5!$A$14</c:f>
              <c:strCache>
                <c:ptCount val="1"/>
                <c:pt idx="0">
                  <c:v>Técnico do BACEN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val>
            <c:numRef>
              <c:f>Tabelle5!$B$14:$R$14</c:f>
              <c:numCache>
                <c:formatCode>#,##0.00</c:formatCode>
                <c:ptCount val="9"/>
                <c:pt idx="0">
                  <c:v>5598.5</c:v>
                </c:pt>
                <c:pt idx="1">
                  <c:v>5598.5</c:v>
                </c:pt>
                <c:pt idx="2">
                  <c:v>7538.0</c:v>
                </c:pt>
                <c:pt idx="3">
                  <c:v>8449.129999999999</c:v>
                </c:pt>
                <c:pt idx="4">
                  <c:v>8449.129999999999</c:v>
                </c:pt>
                <c:pt idx="5">
                  <c:v>8449.129999999999</c:v>
                </c:pt>
                <c:pt idx="6">
                  <c:v>8863.139999999999</c:v>
                </c:pt>
                <c:pt idx="7">
                  <c:v>9315.16</c:v>
                </c:pt>
                <c:pt idx="8">
                  <c:v>9780.92</c:v>
                </c:pt>
              </c:numCache>
            </c:numRef>
          </c:val>
        </c:ser>
        <c:ser>
          <c:idx val="4"/>
          <c:order val="3"/>
          <c:tx>
            <c:strRef>
              <c:f>Tabelle5!$A$15</c:f>
              <c:strCache>
                <c:ptCount val="1"/>
                <c:pt idx="0">
                  <c:v>Agente de Inteligência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val>
            <c:numRef>
              <c:f>Tabelle5!$B$15:$R$15</c:f>
              <c:numCache>
                <c:formatCode>#,##0.00</c:formatCode>
                <c:ptCount val="9"/>
                <c:pt idx="0">
                  <c:v>3337.12</c:v>
                </c:pt>
                <c:pt idx="1">
                  <c:v>4542.08</c:v>
                </c:pt>
                <c:pt idx="2">
                  <c:v>6182.23</c:v>
                </c:pt>
                <c:pt idx="3">
                  <c:v>7226.0</c:v>
                </c:pt>
                <c:pt idx="4">
                  <c:v>8445.69</c:v>
                </c:pt>
                <c:pt idx="5">
                  <c:v>8445.69</c:v>
                </c:pt>
                <c:pt idx="6">
                  <c:v>8876.42</c:v>
                </c:pt>
                <c:pt idx="7">
                  <c:v>9311.360000000001</c:v>
                </c:pt>
                <c:pt idx="8">
                  <c:v>9776.93</c:v>
                </c:pt>
              </c:numCache>
            </c:numRef>
          </c:val>
        </c:ser>
        <c:ser>
          <c:idx val="5"/>
          <c:order val="4"/>
          <c:tx>
            <c:strRef>
              <c:f>Tabelle5!$A$16</c:f>
              <c:strCache>
                <c:ptCount val="1"/>
                <c:pt idx="0">
                  <c:v>Assistente de Chancelaria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Tabelle5!$B$16:$R$16</c:f>
              <c:numCache>
                <c:formatCode>#,##0.00</c:formatCode>
                <c:ptCount val="9"/>
                <c:pt idx="0">
                  <c:v>2942.75</c:v>
                </c:pt>
                <c:pt idx="1">
                  <c:v>2942.75</c:v>
                </c:pt>
                <c:pt idx="2">
                  <c:v>5127.74</c:v>
                </c:pt>
                <c:pt idx="3">
                  <c:v>6659.18</c:v>
                </c:pt>
                <c:pt idx="4">
                  <c:v>6659.18</c:v>
                </c:pt>
                <c:pt idx="5">
                  <c:v>6659.18</c:v>
                </c:pt>
                <c:pt idx="6">
                  <c:v>6998.8</c:v>
                </c:pt>
                <c:pt idx="7">
                  <c:v>7341.74</c:v>
                </c:pt>
                <c:pt idx="8">
                  <c:v>7708.83</c:v>
                </c:pt>
              </c:numCache>
            </c:numRef>
          </c:val>
        </c:ser>
        <c:marker val="1"/>
        <c:axId val="339170840"/>
        <c:axId val="532994152"/>
      </c:lineChart>
      <c:catAx>
        <c:axId val="339170840"/>
        <c:scaling>
          <c:orientation val="minMax"/>
        </c:scaling>
        <c:axPos val="b"/>
        <c:tickLblPos val="nextTo"/>
        <c:crossAx val="532994152"/>
        <c:crosses val="autoZero"/>
        <c:auto val="1"/>
        <c:lblAlgn val="ctr"/>
        <c:lblOffset val="100"/>
      </c:catAx>
      <c:valAx>
        <c:axId val="532994152"/>
        <c:scaling>
          <c:orientation val="minMax"/>
        </c:scaling>
        <c:axPos val="l"/>
        <c:majorGridlines/>
        <c:numFmt formatCode="#,##0.00" sourceLinked="1"/>
        <c:tickLblPos val="nextTo"/>
        <c:crossAx val="339170840"/>
        <c:crosses val="autoZero"/>
        <c:crossBetween val="between"/>
      </c:valAx>
      <c:spPr>
        <a:ln>
          <a:solidFill>
            <a:schemeClr val="bg1">
              <a:lumMod val="95000"/>
            </a:schemeClr>
          </a:solidFill>
        </a:ln>
      </c:spPr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0.01968</cdr:x>
      <cdr:y>0.24774</cdr:y>
    </cdr:from>
    <cdr:to>
      <cdr:x>0.08515</cdr:x>
      <cdr:y>0.34608</cdr:y>
    </cdr:to>
    <cdr:sp macro="" textlink="">
      <cdr:nvSpPr>
        <cdr:cNvPr id="2" name="Oval 1"/>
        <cdr:cNvSpPr/>
      </cdr:nvSpPr>
      <cdr:spPr bwMode="auto">
        <a:xfrm xmlns:a="http://schemas.openxmlformats.org/drawingml/2006/main">
          <a:off x="152735" y="1347203"/>
          <a:ext cx="507998" cy="5347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de-DE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0.06525</cdr:x>
      <cdr:y>0.12882</cdr:y>
    </cdr:from>
    <cdr:to>
      <cdr:x>0.12291</cdr:x>
      <cdr:y>0.22604</cdr:y>
    </cdr:to>
    <cdr:sp macro="" textlink="">
      <cdr:nvSpPr>
        <cdr:cNvPr id="2" name="Oval 1"/>
        <cdr:cNvSpPr/>
      </cdr:nvSpPr>
      <cdr:spPr bwMode="auto">
        <a:xfrm xmlns:a="http://schemas.openxmlformats.org/drawingml/2006/main">
          <a:off x="574842" y="708526"/>
          <a:ext cx="507998" cy="5347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ea typeface="ＭＳ Ｐゴシック"/>
            </a:defRPr>
          </a:lvl1pPr>
          <a:lvl2pPr marL="457200" indent="0">
            <a:defRPr sz="1100">
              <a:ea typeface="ＭＳ Ｐゴシック"/>
            </a:defRPr>
          </a:lvl2pPr>
          <a:lvl3pPr marL="914400" indent="0">
            <a:defRPr sz="1100">
              <a:ea typeface="ＭＳ Ｐゴシック"/>
            </a:defRPr>
          </a:lvl3pPr>
          <a:lvl4pPr marL="1371600" indent="0">
            <a:defRPr sz="1100">
              <a:ea typeface="ＭＳ Ｐゴシック"/>
            </a:defRPr>
          </a:lvl4pPr>
          <a:lvl5pPr marL="1828800" indent="0">
            <a:defRPr sz="1100">
              <a:ea typeface="ＭＳ Ｐゴシック"/>
            </a:defRPr>
          </a:lvl5pPr>
          <a:lvl6pPr marL="2286000" indent="0">
            <a:defRPr sz="1100">
              <a:ea typeface="ＭＳ Ｐゴシック"/>
            </a:defRPr>
          </a:lvl6pPr>
          <a:lvl7pPr marL="2743200" indent="0">
            <a:defRPr sz="1100">
              <a:ea typeface="ＭＳ Ｐゴシック"/>
            </a:defRPr>
          </a:lvl7pPr>
          <a:lvl8pPr marL="3200400" indent="0">
            <a:defRPr sz="1100">
              <a:ea typeface="ＭＳ Ｐゴシック"/>
            </a:defRPr>
          </a:lvl8pPr>
          <a:lvl9pPr marL="3657600" indent="0">
            <a:defRPr sz="1100">
              <a:ea typeface="ＭＳ Ｐゴシック"/>
            </a:defRPr>
          </a:lvl9pPr>
        </a:lstStyle>
        <a:p xmlns:a="http://schemas.openxmlformats.org/drawingml/2006/main">
          <a:endParaRPr lang="de-DE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128" cy="466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t" anchorCtr="0" compatLnSpc="1">
            <a:prstTxWarp prst="textNoShape">
              <a:avLst/>
            </a:prstTxWarp>
          </a:bodyPr>
          <a:lstStyle>
            <a:lvl1pPr algn="l" defTabSz="917905" eaLnBrk="0" hangingPunct="0">
              <a:spcBef>
                <a:spcPct val="50000"/>
              </a:spcBef>
              <a:defRPr sz="1200">
                <a:solidFill>
                  <a:srgbClr val="5F7ABC"/>
                </a:solidFill>
                <a:latin typeface="Arial" charset="0"/>
                <a:ea typeface="ＭＳ Ｐゴシック" pitchFamily="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148" y="0"/>
            <a:ext cx="2972127" cy="466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t" anchorCtr="0" compatLnSpc="1">
            <a:prstTxWarp prst="textNoShape">
              <a:avLst/>
            </a:prstTxWarp>
          </a:bodyPr>
          <a:lstStyle>
            <a:lvl1pPr algn="r" defTabSz="917905" eaLnBrk="0" hangingPunct="0">
              <a:spcBef>
                <a:spcPct val="50000"/>
              </a:spcBef>
              <a:defRPr sz="1200">
                <a:solidFill>
                  <a:srgbClr val="5F7ABC"/>
                </a:solidFill>
                <a:latin typeface="Arial" charset="0"/>
                <a:ea typeface="ＭＳ Ｐゴシック" pitchFamily="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9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63268"/>
            <a:ext cx="2972128" cy="46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b" anchorCtr="0" compatLnSpc="1">
            <a:prstTxWarp prst="textNoShape">
              <a:avLst/>
            </a:prstTxWarp>
          </a:bodyPr>
          <a:lstStyle>
            <a:lvl1pPr algn="l" defTabSz="917905" eaLnBrk="0" hangingPunct="0">
              <a:spcBef>
                <a:spcPct val="50000"/>
              </a:spcBef>
              <a:defRPr sz="1200">
                <a:solidFill>
                  <a:srgbClr val="5F7ABC"/>
                </a:solidFill>
                <a:latin typeface="Arial" charset="0"/>
                <a:ea typeface="ＭＳ Ｐゴシック" pitchFamily="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9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148" y="9463268"/>
            <a:ext cx="2972127" cy="466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b" anchorCtr="0" compatLnSpc="1">
            <a:prstTxWarp prst="textNoShape">
              <a:avLst/>
            </a:prstTxWarp>
          </a:bodyPr>
          <a:lstStyle>
            <a:lvl1pPr algn="r" defTabSz="917905">
              <a:spcBef>
                <a:spcPct val="50000"/>
              </a:spcBef>
              <a:defRPr sz="1200" smtClean="0">
                <a:solidFill>
                  <a:srgbClr val="5F7ABC"/>
                </a:solidFill>
              </a:defRPr>
            </a:lvl1pPr>
          </a:lstStyle>
          <a:p>
            <a:pPr>
              <a:defRPr/>
            </a:pPr>
            <a:fld id="{B086E5EC-37B5-42BA-B13A-95BF422B0507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9148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0490" cy="49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t" anchorCtr="0" compatLnSpc="1">
            <a:prstTxWarp prst="textNoShape">
              <a:avLst/>
            </a:prstTxWarp>
          </a:bodyPr>
          <a:lstStyle>
            <a:lvl1pPr algn="l" defTabSz="91790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" pitchFamily="18" charset="0"/>
                <a:ea typeface="ＭＳ Ｐゴシック" pitchFamily="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511" y="0"/>
            <a:ext cx="2970490" cy="49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t" anchorCtr="0" compatLnSpc="1">
            <a:prstTxWarp prst="textNoShape">
              <a:avLst/>
            </a:prstTxWarp>
          </a:bodyPr>
          <a:lstStyle>
            <a:lvl1pPr algn="r" defTabSz="91790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" pitchFamily="18" charset="0"/>
                <a:ea typeface="ＭＳ Ｐゴシック" pitchFamily="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932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745" y="4714915"/>
            <a:ext cx="5030510" cy="446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828"/>
            <a:ext cx="2970490" cy="49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b" anchorCtr="0" compatLnSpc="1">
            <a:prstTxWarp prst="textNoShape">
              <a:avLst/>
            </a:prstTxWarp>
          </a:bodyPr>
          <a:lstStyle>
            <a:lvl1pPr algn="l" defTabSz="91790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" pitchFamily="18" charset="0"/>
                <a:ea typeface="ＭＳ Ｐゴシック" pitchFamily="9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511" y="9429828"/>
            <a:ext cx="2970490" cy="49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86" tIns="45943" rIns="91886" bIns="45943" numCol="1" anchor="b" anchorCtr="0" compatLnSpc="1">
            <a:prstTxWarp prst="textNoShape">
              <a:avLst/>
            </a:prstTxWarp>
          </a:bodyPr>
          <a:lstStyle>
            <a:lvl1pPr algn="r" defTabSz="917905">
              <a:defRPr sz="1200" b="0" smtClean="0">
                <a:solidFill>
                  <a:schemeClr val="tx1"/>
                </a:solidFill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8E62CBFB-44BA-404B-AFDF-CDB29CA39089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6542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4282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5D9B3-F75E-4CE7-B2AA-E9BCA1BB7BDC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454038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25500" y="7096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5500" y="1809750"/>
            <a:ext cx="7827963" cy="367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Click to edit Master text styles</a:t>
            </a:r>
          </a:p>
          <a:p>
            <a:pPr lvl="1"/>
            <a:r>
              <a:rPr lang="fr-FR" altLang="en-US" smtClean="0"/>
              <a:t>Second level</a:t>
            </a:r>
          </a:p>
          <a:p>
            <a:pPr lvl="2"/>
            <a:r>
              <a:rPr lang="fr-FR" altLang="en-US" smtClean="0"/>
              <a:t>Third level</a:t>
            </a:r>
          </a:p>
          <a:p>
            <a:pPr lvl="3"/>
            <a:r>
              <a:rPr lang="fr-FR" altLang="en-US" smtClean="0"/>
              <a:t>Fourth level</a:t>
            </a:r>
          </a:p>
          <a:p>
            <a:pPr lvl="4"/>
            <a:r>
              <a:rPr lang="fr-FR" altLang="en-US" smtClean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069263" y="333375"/>
            <a:ext cx="71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15000"/>
              </a:spcBef>
              <a:defRPr smtClean="0"/>
            </a:lvl1pPr>
          </a:lstStyle>
          <a:p>
            <a:pPr>
              <a:defRPr/>
            </a:pPr>
            <a:fld id="{2853C325-BDC7-48AD-B8B4-AA60883EFCBA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charset="0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  <a:ea typeface="MS PGothic" panose="020B0600070205080204" pitchFamily="34" charset="-128"/>
        </a:defRPr>
      </a:lvl2pPr>
      <a:lvl3pPr algn="l" rtl="0" eaLnBrk="0" fontAlgn="base" hangingPunct="0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  <a:ea typeface="MS PGothic" panose="020B0600070205080204" pitchFamily="34" charset="-128"/>
        </a:defRPr>
      </a:lvl3pPr>
      <a:lvl4pPr algn="l" rtl="0" eaLnBrk="0" fontAlgn="base" hangingPunct="0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  <a:ea typeface="MS PGothic" panose="020B0600070205080204" pitchFamily="34" charset="-128"/>
        </a:defRPr>
      </a:lvl4pPr>
      <a:lvl5pPr algn="l" rtl="0" eaLnBrk="0" fontAlgn="base" hangingPunct="0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  <a:ea typeface="MS PGothic" panose="020B0600070205080204" pitchFamily="34" charset="-128"/>
        </a:defRPr>
      </a:lvl5pPr>
      <a:lvl6pPr marL="457200" algn="l" rtl="0" fontAlgn="base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</a:defRPr>
      </a:lvl6pPr>
      <a:lvl7pPr marL="914400" algn="l" rtl="0" fontAlgn="base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</a:defRPr>
      </a:lvl7pPr>
      <a:lvl8pPr marL="1371600" algn="l" rtl="0" fontAlgn="base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</a:defRPr>
      </a:lvl8pPr>
      <a:lvl9pPr marL="1828800" algn="l" rtl="0" fontAlgn="base">
        <a:lnSpc>
          <a:spcPct val="98000"/>
        </a:lnSpc>
        <a:spcBef>
          <a:spcPct val="0"/>
        </a:spcBef>
        <a:spcAft>
          <a:spcPct val="0"/>
        </a:spcAft>
        <a:defRPr sz="2300">
          <a:solidFill>
            <a:srgbClr val="17588A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15000"/>
        </a:spcBef>
        <a:spcAft>
          <a:spcPct val="0"/>
        </a:spcAft>
        <a:buClr>
          <a:srgbClr val="17588A"/>
        </a:buClr>
        <a:buFont typeface="Arial" panose="020B0604020202020204" pitchFamily="34" charset="0"/>
        <a:buChar char=" "/>
        <a:defRPr sz="3200">
          <a:solidFill>
            <a:schemeClr val="tx1"/>
          </a:solidFill>
          <a:latin typeface="Arial" charset="0"/>
          <a:ea typeface="MS PGothic" panose="020B0600070205080204" pitchFamily="34" charset="-128"/>
          <a:cs typeface="+mn-cs"/>
        </a:defRPr>
      </a:lvl1pPr>
      <a:lvl2pPr marL="179388" indent="265113" algn="l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ª"/>
        <a:defRPr sz="1600">
          <a:solidFill>
            <a:schemeClr val="tx2"/>
          </a:solidFill>
          <a:latin typeface="Arial" charset="0"/>
          <a:ea typeface="MS PGothic" panose="020B0600070205080204" pitchFamily="34" charset="-128"/>
        </a:defRPr>
      </a:lvl2pPr>
      <a:lvl3pPr marL="623888" indent="188913" algn="l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2"/>
          </a:solidFill>
          <a:latin typeface="Arial" charset="0"/>
          <a:ea typeface="MS PGothic" panose="020B0600070205080204" pitchFamily="34" charset="-128"/>
        </a:defRPr>
      </a:lvl3pPr>
      <a:lvl4pPr marL="992188" indent="176213" algn="l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>
          <a:solidFill>
            <a:schemeClr val="tx2"/>
          </a:solidFill>
          <a:latin typeface="Arial" charset="0"/>
          <a:ea typeface="MS PGothic" panose="020B0600070205080204" pitchFamily="34" charset="-128"/>
        </a:defRPr>
      </a:lvl4pPr>
      <a:lvl5pPr marL="1347788" indent="176213" algn="l" rtl="0" eaLnBrk="0" fontAlgn="base" hangingPunct="0">
        <a:spcBef>
          <a:spcPct val="15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>
          <a:solidFill>
            <a:schemeClr val="tx2"/>
          </a:solidFill>
          <a:latin typeface="Arial" charset="0"/>
          <a:ea typeface="MS PGothic" panose="020B0600070205080204" pitchFamily="34" charset="-128"/>
        </a:defRPr>
      </a:lvl5pPr>
      <a:lvl6pPr marL="1804988" indent="176213" algn="l" rtl="0" fontAlgn="base">
        <a:spcBef>
          <a:spcPct val="15000"/>
        </a:spcBef>
        <a:spcAft>
          <a:spcPct val="0"/>
        </a:spcAft>
        <a:buClr>
          <a:schemeClr val="tx1"/>
        </a:buClr>
        <a:buFont typeface="Arial" pitchFamily="-112" charset="0"/>
        <a:buChar char="•"/>
        <a:defRPr sz="1400">
          <a:solidFill>
            <a:schemeClr val="tx2"/>
          </a:solidFill>
          <a:latin typeface="+mn-lt"/>
          <a:ea typeface="+mn-ea"/>
        </a:defRPr>
      </a:lvl6pPr>
      <a:lvl7pPr marL="2262188" indent="176213" algn="l" rtl="0" fontAlgn="base">
        <a:spcBef>
          <a:spcPct val="15000"/>
        </a:spcBef>
        <a:spcAft>
          <a:spcPct val="0"/>
        </a:spcAft>
        <a:buClr>
          <a:schemeClr val="tx1"/>
        </a:buClr>
        <a:buFont typeface="Arial" pitchFamily="-112" charset="0"/>
        <a:buChar char="•"/>
        <a:defRPr sz="1400">
          <a:solidFill>
            <a:schemeClr val="tx2"/>
          </a:solidFill>
          <a:latin typeface="+mn-lt"/>
          <a:ea typeface="+mn-ea"/>
        </a:defRPr>
      </a:lvl7pPr>
      <a:lvl8pPr marL="2719388" indent="176213" algn="l" rtl="0" fontAlgn="base">
        <a:spcBef>
          <a:spcPct val="15000"/>
        </a:spcBef>
        <a:spcAft>
          <a:spcPct val="0"/>
        </a:spcAft>
        <a:buClr>
          <a:schemeClr val="tx1"/>
        </a:buClr>
        <a:buFont typeface="Arial" pitchFamily="-112" charset="0"/>
        <a:buChar char="•"/>
        <a:defRPr sz="1400">
          <a:solidFill>
            <a:schemeClr val="tx2"/>
          </a:solidFill>
          <a:latin typeface="+mn-lt"/>
          <a:ea typeface="+mn-ea"/>
        </a:defRPr>
      </a:lvl8pPr>
      <a:lvl9pPr marL="3176588" indent="176213" algn="l" rtl="0" fontAlgn="base">
        <a:spcBef>
          <a:spcPct val="15000"/>
        </a:spcBef>
        <a:spcAft>
          <a:spcPct val="0"/>
        </a:spcAft>
        <a:buClr>
          <a:schemeClr val="tx1"/>
        </a:buClr>
        <a:buFont typeface="Arial" pitchFamily="-112" charset="0"/>
        <a:buChar char="•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0.xml"/><Relationship Id="rId3" Type="http://schemas.openxmlformats.org/officeDocument/2006/relationships/chart" Target="../charts/char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3368"/>
            <a:ext cx="9144000" cy="6858000"/>
          </a:xfrm>
          <a:prstGeom prst="rect">
            <a:avLst/>
          </a:prstGeom>
          <a:gradFill rotWithShape="1">
            <a:gsLst>
              <a:gs pos="100000">
                <a:schemeClr val="hlink">
                  <a:alpha val="0"/>
                  <a:lumMod val="54000"/>
                  <a:lumOff val="46000"/>
                </a:schemeClr>
              </a:gs>
              <a:gs pos="100000">
                <a:srgbClr val="68B0E6"/>
              </a:gs>
            </a:gsLst>
            <a:lin ang="2700000" scaled="1"/>
          </a:gradFill>
          <a:ln>
            <a:noFill/>
          </a:ln>
          <a:effectLst/>
          <a:extLst/>
        </p:spPr>
        <p:txBody>
          <a:bodyPr wrap="none" anchor="ctr"/>
          <a:lstStyle>
            <a:lvl1pPr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15000"/>
              </a:spcBef>
            </a:pPr>
            <a:endParaRPr lang="en-US" altLang="en-US"/>
          </a:p>
        </p:txBody>
      </p:sp>
      <p:grpSp>
        <p:nvGrpSpPr>
          <p:cNvPr id="10243" name="Group 10"/>
          <p:cNvGrpSpPr>
            <a:grpSpLocks/>
          </p:cNvGrpSpPr>
          <p:nvPr/>
        </p:nvGrpSpPr>
        <p:grpSpPr bwMode="auto">
          <a:xfrm>
            <a:off x="0" y="1147763"/>
            <a:ext cx="8943975" cy="4838700"/>
            <a:chOff x="0" y="723"/>
            <a:chExt cx="5634" cy="3048"/>
          </a:xfrm>
        </p:grpSpPr>
        <p:sp>
          <p:nvSpPr>
            <p:cNvPr id="10244" name="Freeform 6"/>
            <p:cNvSpPr>
              <a:spLocks noChangeAspect="1" noEditPoints="1"/>
            </p:cNvSpPr>
            <p:nvPr/>
          </p:nvSpPr>
          <p:spPr bwMode="auto">
            <a:xfrm>
              <a:off x="2433" y="723"/>
              <a:ext cx="3201" cy="2883"/>
            </a:xfrm>
            <a:custGeom>
              <a:avLst/>
              <a:gdLst>
                <a:gd name="T0" fmla="*/ 3199 w 3062"/>
                <a:gd name="T1" fmla="*/ 2916 h 2758"/>
                <a:gd name="T2" fmla="*/ 3131 w 3062"/>
                <a:gd name="T3" fmla="*/ 2781 h 2758"/>
                <a:gd name="T4" fmla="*/ 3250 w 3062"/>
                <a:gd name="T5" fmla="*/ 2698 h 2758"/>
                <a:gd name="T6" fmla="*/ 3210 w 3062"/>
                <a:gd name="T7" fmla="*/ 2568 h 2758"/>
                <a:gd name="T8" fmla="*/ 4355 w 3062"/>
                <a:gd name="T9" fmla="*/ 629 h 2758"/>
                <a:gd name="T10" fmla="*/ 3688 w 3062"/>
                <a:gd name="T11" fmla="*/ 428 h 2758"/>
                <a:gd name="T12" fmla="*/ 3304 w 3062"/>
                <a:gd name="T13" fmla="*/ 358 h 2758"/>
                <a:gd name="T14" fmla="*/ 2996 w 3062"/>
                <a:gd name="T15" fmla="*/ 215 h 2758"/>
                <a:gd name="T16" fmla="*/ 2209 w 3062"/>
                <a:gd name="T17" fmla="*/ 448 h 2758"/>
                <a:gd name="T18" fmla="*/ 1961 w 3062"/>
                <a:gd name="T19" fmla="*/ 652 h 2758"/>
                <a:gd name="T20" fmla="*/ 1449 w 3062"/>
                <a:gd name="T21" fmla="*/ 783 h 2758"/>
                <a:gd name="T22" fmla="*/ 1257 w 3062"/>
                <a:gd name="T23" fmla="*/ 942 h 2758"/>
                <a:gd name="T24" fmla="*/ 1159 w 3062"/>
                <a:gd name="T25" fmla="*/ 629 h 2758"/>
                <a:gd name="T26" fmla="*/ 749 w 3062"/>
                <a:gd name="T27" fmla="*/ 721 h 2758"/>
                <a:gd name="T28" fmla="*/ 659 w 3062"/>
                <a:gd name="T29" fmla="*/ 1185 h 2758"/>
                <a:gd name="T30" fmla="*/ 799 w 3062"/>
                <a:gd name="T31" fmla="*/ 1111 h 2758"/>
                <a:gd name="T32" fmla="*/ 1050 w 3062"/>
                <a:gd name="T33" fmla="*/ 1140 h 2758"/>
                <a:gd name="T34" fmla="*/ 769 w 3062"/>
                <a:gd name="T35" fmla="*/ 1398 h 2758"/>
                <a:gd name="T36" fmla="*/ 602 w 3062"/>
                <a:gd name="T37" fmla="*/ 1405 h 2758"/>
                <a:gd name="T38" fmla="*/ 337 w 3062"/>
                <a:gd name="T39" fmla="*/ 1647 h 2758"/>
                <a:gd name="T40" fmla="*/ 244 w 3062"/>
                <a:gd name="T41" fmla="*/ 1970 h 2758"/>
                <a:gd name="T42" fmla="*/ 757 w 3062"/>
                <a:gd name="T43" fmla="*/ 1960 h 2758"/>
                <a:gd name="T44" fmla="*/ 850 w 3062"/>
                <a:gd name="T45" fmla="*/ 1876 h 2758"/>
                <a:gd name="T46" fmla="*/ 1114 w 3062"/>
                <a:gd name="T47" fmla="*/ 1982 h 2758"/>
                <a:gd name="T48" fmla="*/ 796 w 3062"/>
                <a:gd name="T49" fmla="*/ 2138 h 2758"/>
                <a:gd name="T50" fmla="*/ 283 w 3062"/>
                <a:gd name="T51" fmla="*/ 2017 h 2758"/>
                <a:gd name="T52" fmla="*/ 48 w 3062"/>
                <a:gd name="T53" fmla="*/ 2642 h 2758"/>
                <a:gd name="T54" fmla="*/ 583 w 3062"/>
                <a:gd name="T55" fmla="*/ 2798 h 2758"/>
                <a:gd name="T56" fmla="*/ 721 w 3062"/>
                <a:gd name="T57" fmla="*/ 3430 h 2758"/>
                <a:gd name="T58" fmla="*/ 1249 w 3062"/>
                <a:gd name="T59" fmla="*/ 3321 h 2758"/>
                <a:gd name="T60" fmla="*/ 1571 w 3062"/>
                <a:gd name="T61" fmla="*/ 2638 h 2758"/>
                <a:gd name="T62" fmla="*/ 1341 w 3062"/>
                <a:gd name="T63" fmla="*/ 2440 h 2758"/>
                <a:gd name="T64" fmla="*/ 1578 w 3062"/>
                <a:gd name="T65" fmla="*/ 2287 h 2758"/>
                <a:gd name="T66" fmla="*/ 2068 w 3062"/>
                <a:gd name="T67" fmla="*/ 2380 h 2758"/>
                <a:gd name="T68" fmla="*/ 2577 w 3062"/>
                <a:gd name="T69" fmla="*/ 2498 h 2758"/>
                <a:gd name="T70" fmla="*/ 2758 w 3062"/>
                <a:gd name="T71" fmla="*/ 2597 h 2758"/>
                <a:gd name="T72" fmla="*/ 3098 w 3062"/>
                <a:gd name="T73" fmla="*/ 2339 h 2758"/>
                <a:gd name="T74" fmla="*/ 3218 w 3062"/>
                <a:gd name="T75" fmla="*/ 1876 h 2758"/>
                <a:gd name="T76" fmla="*/ 3450 w 3062"/>
                <a:gd name="T77" fmla="*/ 1815 h 2758"/>
                <a:gd name="T78" fmla="*/ 3843 w 3062"/>
                <a:gd name="T79" fmla="*/ 1185 h 2758"/>
                <a:gd name="T80" fmla="*/ 4028 w 3062"/>
                <a:gd name="T81" fmla="*/ 1271 h 2758"/>
                <a:gd name="T82" fmla="*/ 4336 w 3062"/>
                <a:gd name="T83" fmla="*/ 1174 h 2758"/>
                <a:gd name="T84" fmla="*/ 1289 w 3062"/>
                <a:gd name="T85" fmla="*/ 1853 h 2758"/>
                <a:gd name="T86" fmla="*/ 1295 w 3062"/>
                <a:gd name="T87" fmla="*/ 1737 h 2758"/>
                <a:gd name="T88" fmla="*/ 1461 w 3062"/>
                <a:gd name="T89" fmla="*/ 1872 h 2758"/>
                <a:gd name="T90" fmla="*/ 1702 w 3062"/>
                <a:gd name="T91" fmla="*/ 391 h 2758"/>
                <a:gd name="T92" fmla="*/ 1613 w 3062"/>
                <a:gd name="T93" fmla="*/ 375 h 2758"/>
                <a:gd name="T94" fmla="*/ 178 w 3062"/>
                <a:gd name="T95" fmla="*/ 1468 h 2758"/>
                <a:gd name="T96" fmla="*/ 2703 w 3062"/>
                <a:gd name="T97" fmla="*/ 2894 h 2758"/>
                <a:gd name="T98" fmla="*/ 1536 w 3062"/>
                <a:gd name="T99" fmla="*/ 3189 h 2758"/>
                <a:gd name="T100" fmla="*/ 309 w 3062"/>
                <a:gd name="T101" fmla="*/ 1546 h 2758"/>
                <a:gd name="T102" fmla="*/ 307 w 3062"/>
                <a:gd name="T103" fmla="*/ 1254 h 2758"/>
                <a:gd name="T104" fmla="*/ 4445 w 3062"/>
                <a:gd name="T105" fmla="*/ 3933 h 2758"/>
                <a:gd name="T106" fmla="*/ 4294 w 3062"/>
                <a:gd name="T107" fmla="*/ 4108 h 2758"/>
                <a:gd name="T108" fmla="*/ 3444 w 3062"/>
                <a:gd name="T109" fmla="*/ 2076 h 2758"/>
                <a:gd name="T110" fmla="*/ 3629 w 3062"/>
                <a:gd name="T111" fmla="*/ 3082 h 2758"/>
                <a:gd name="T112" fmla="*/ 3458 w 3062"/>
                <a:gd name="T113" fmla="*/ 2901 h 2758"/>
                <a:gd name="T114" fmla="*/ 3554 w 3062"/>
                <a:gd name="T115" fmla="*/ 3186 h 2758"/>
                <a:gd name="T116" fmla="*/ 3061 w 3062"/>
                <a:gd name="T117" fmla="*/ 3647 h 2758"/>
                <a:gd name="T118" fmla="*/ 3794 w 3062"/>
                <a:gd name="T119" fmla="*/ 3861 h 2758"/>
                <a:gd name="T120" fmla="*/ 3690 w 3062"/>
                <a:gd name="T121" fmla="*/ 1421 h 2758"/>
                <a:gd name="T122" fmla="*/ 3709 w 3062"/>
                <a:gd name="T123" fmla="*/ 1826 h 2758"/>
                <a:gd name="T124" fmla="*/ 3590 w 3062"/>
                <a:gd name="T125" fmla="*/ 2026 h 275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062" h="2758">
                  <a:moveTo>
                    <a:pt x="1982" y="1630"/>
                  </a:moveTo>
                  <a:lnTo>
                    <a:pt x="1982" y="1630"/>
                  </a:lnTo>
                  <a:lnTo>
                    <a:pt x="1976" y="1628"/>
                  </a:lnTo>
                  <a:lnTo>
                    <a:pt x="1972" y="1630"/>
                  </a:lnTo>
                  <a:lnTo>
                    <a:pt x="1962" y="1640"/>
                  </a:lnTo>
                  <a:lnTo>
                    <a:pt x="1960" y="1644"/>
                  </a:lnTo>
                  <a:lnTo>
                    <a:pt x="1962" y="1650"/>
                  </a:lnTo>
                  <a:lnTo>
                    <a:pt x="1966" y="1652"/>
                  </a:lnTo>
                  <a:lnTo>
                    <a:pt x="1972" y="1650"/>
                  </a:lnTo>
                  <a:lnTo>
                    <a:pt x="1982" y="1640"/>
                  </a:lnTo>
                  <a:lnTo>
                    <a:pt x="1984" y="1634"/>
                  </a:lnTo>
                  <a:lnTo>
                    <a:pt x="1982" y="1630"/>
                  </a:lnTo>
                  <a:close/>
                  <a:moveTo>
                    <a:pt x="2112" y="1982"/>
                  </a:moveTo>
                  <a:lnTo>
                    <a:pt x="2112" y="1982"/>
                  </a:lnTo>
                  <a:lnTo>
                    <a:pt x="2116" y="1994"/>
                  </a:lnTo>
                  <a:lnTo>
                    <a:pt x="2120" y="2000"/>
                  </a:lnTo>
                  <a:lnTo>
                    <a:pt x="2122" y="2006"/>
                  </a:lnTo>
                  <a:lnTo>
                    <a:pt x="2122" y="2014"/>
                  </a:lnTo>
                  <a:lnTo>
                    <a:pt x="2122" y="2018"/>
                  </a:lnTo>
                  <a:lnTo>
                    <a:pt x="2124" y="2022"/>
                  </a:lnTo>
                  <a:lnTo>
                    <a:pt x="2126" y="2024"/>
                  </a:lnTo>
                  <a:lnTo>
                    <a:pt x="2128" y="2026"/>
                  </a:lnTo>
                  <a:lnTo>
                    <a:pt x="2130" y="2026"/>
                  </a:lnTo>
                  <a:lnTo>
                    <a:pt x="2134" y="2026"/>
                  </a:lnTo>
                  <a:lnTo>
                    <a:pt x="2140" y="2024"/>
                  </a:lnTo>
                  <a:lnTo>
                    <a:pt x="2142" y="2022"/>
                  </a:lnTo>
                  <a:lnTo>
                    <a:pt x="2142" y="2008"/>
                  </a:lnTo>
                  <a:lnTo>
                    <a:pt x="2142" y="1996"/>
                  </a:lnTo>
                  <a:lnTo>
                    <a:pt x="2144" y="1992"/>
                  </a:lnTo>
                  <a:lnTo>
                    <a:pt x="2146" y="1994"/>
                  </a:lnTo>
                  <a:lnTo>
                    <a:pt x="2148" y="2000"/>
                  </a:lnTo>
                  <a:lnTo>
                    <a:pt x="2158" y="2012"/>
                  </a:lnTo>
                  <a:lnTo>
                    <a:pt x="2166" y="2020"/>
                  </a:lnTo>
                  <a:lnTo>
                    <a:pt x="2172" y="2024"/>
                  </a:lnTo>
                  <a:lnTo>
                    <a:pt x="2180" y="2026"/>
                  </a:lnTo>
                  <a:lnTo>
                    <a:pt x="2184" y="2026"/>
                  </a:lnTo>
                  <a:lnTo>
                    <a:pt x="2186" y="2026"/>
                  </a:lnTo>
                  <a:lnTo>
                    <a:pt x="2188" y="2024"/>
                  </a:lnTo>
                  <a:lnTo>
                    <a:pt x="2190" y="2022"/>
                  </a:lnTo>
                  <a:lnTo>
                    <a:pt x="2188" y="2020"/>
                  </a:lnTo>
                  <a:lnTo>
                    <a:pt x="2186" y="2014"/>
                  </a:lnTo>
                  <a:lnTo>
                    <a:pt x="2176" y="2002"/>
                  </a:lnTo>
                  <a:lnTo>
                    <a:pt x="2168" y="1992"/>
                  </a:lnTo>
                  <a:lnTo>
                    <a:pt x="2166" y="1988"/>
                  </a:lnTo>
                  <a:lnTo>
                    <a:pt x="2166" y="1984"/>
                  </a:lnTo>
                  <a:lnTo>
                    <a:pt x="2168" y="1982"/>
                  </a:lnTo>
                  <a:lnTo>
                    <a:pt x="2178" y="1972"/>
                  </a:lnTo>
                  <a:lnTo>
                    <a:pt x="2180" y="1968"/>
                  </a:lnTo>
                  <a:lnTo>
                    <a:pt x="2182" y="1962"/>
                  </a:lnTo>
                  <a:lnTo>
                    <a:pt x="2180" y="1960"/>
                  </a:lnTo>
                  <a:lnTo>
                    <a:pt x="2174" y="1958"/>
                  </a:lnTo>
                  <a:lnTo>
                    <a:pt x="2150" y="1958"/>
                  </a:lnTo>
                  <a:lnTo>
                    <a:pt x="2148" y="1958"/>
                  </a:lnTo>
                  <a:lnTo>
                    <a:pt x="2146" y="1956"/>
                  </a:lnTo>
                  <a:lnTo>
                    <a:pt x="2146" y="1954"/>
                  </a:lnTo>
                  <a:lnTo>
                    <a:pt x="2146" y="1950"/>
                  </a:lnTo>
                  <a:lnTo>
                    <a:pt x="2148" y="1946"/>
                  </a:lnTo>
                  <a:lnTo>
                    <a:pt x="2158" y="1934"/>
                  </a:lnTo>
                  <a:lnTo>
                    <a:pt x="2158" y="1932"/>
                  </a:lnTo>
                  <a:lnTo>
                    <a:pt x="2158" y="1930"/>
                  </a:lnTo>
                  <a:lnTo>
                    <a:pt x="2154" y="1928"/>
                  </a:lnTo>
                  <a:lnTo>
                    <a:pt x="2150" y="1928"/>
                  </a:lnTo>
                  <a:lnTo>
                    <a:pt x="2144" y="1930"/>
                  </a:lnTo>
                  <a:lnTo>
                    <a:pt x="2138" y="1934"/>
                  </a:lnTo>
                  <a:lnTo>
                    <a:pt x="2130" y="1946"/>
                  </a:lnTo>
                  <a:lnTo>
                    <a:pt x="2116" y="1970"/>
                  </a:lnTo>
                  <a:lnTo>
                    <a:pt x="2112" y="1982"/>
                  </a:lnTo>
                  <a:close/>
                  <a:moveTo>
                    <a:pt x="1966" y="1940"/>
                  </a:moveTo>
                  <a:lnTo>
                    <a:pt x="1966" y="1940"/>
                  </a:lnTo>
                  <a:lnTo>
                    <a:pt x="1968" y="1948"/>
                  </a:lnTo>
                  <a:lnTo>
                    <a:pt x="1970" y="1954"/>
                  </a:lnTo>
                  <a:lnTo>
                    <a:pt x="1972" y="1960"/>
                  </a:lnTo>
                  <a:lnTo>
                    <a:pt x="1980" y="1974"/>
                  </a:lnTo>
                  <a:lnTo>
                    <a:pt x="1982" y="1980"/>
                  </a:lnTo>
                  <a:lnTo>
                    <a:pt x="1988" y="1984"/>
                  </a:lnTo>
                  <a:lnTo>
                    <a:pt x="1994" y="1986"/>
                  </a:lnTo>
                  <a:lnTo>
                    <a:pt x="1998" y="1986"/>
                  </a:lnTo>
                  <a:lnTo>
                    <a:pt x="2014" y="1986"/>
                  </a:lnTo>
                  <a:lnTo>
                    <a:pt x="2018" y="1986"/>
                  </a:lnTo>
                  <a:lnTo>
                    <a:pt x="2024" y="1988"/>
                  </a:lnTo>
                  <a:lnTo>
                    <a:pt x="2032" y="1990"/>
                  </a:lnTo>
                  <a:lnTo>
                    <a:pt x="2038" y="1992"/>
                  </a:lnTo>
                  <a:lnTo>
                    <a:pt x="2044" y="1996"/>
                  </a:lnTo>
                  <a:lnTo>
                    <a:pt x="2052" y="1996"/>
                  </a:lnTo>
                  <a:lnTo>
                    <a:pt x="2056" y="1996"/>
                  </a:lnTo>
                  <a:lnTo>
                    <a:pt x="2062" y="1994"/>
                  </a:lnTo>
                  <a:lnTo>
                    <a:pt x="2066" y="1988"/>
                  </a:lnTo>
                  <a:lnTo>
                    <a:pt x="2072" y="1974"/>
                  </a:lnTo>
                  <a:lnTo>
                    <a:pt x="2074" y="1968"/>
                  </a:lnTo>
                  <a:lnTo>
                    <a:pt x="2078" y="1962"/>
                  </a:lnTo>
                  <a:lnTo>
                    <a:pt x="2088" y="1950"/>
                  </a:lnTo>
                  <a:lnTo>
                    <a:pt x="2090" y="1944"/>
                  </a:lnTo>
                  <a:lnTo>
                    <a:pt x="2094" y="1932"/>
                  </a:lnTo>
                  <a:lnTo>
                    <a:pt x="2096" y="1928"/>
                  </a:lnTo>
                  <a:lnTo>
                    <a:pt x="2100" y="1924"/>
                  </a:lnTo>
                  <a:lnTo>
                    <a:pt x="2106" y="1922"/>
                  </a:lnTo>
                  <a:lnTo>
                    <a:pt x="2108" y="1920"/>
                  </a:lnTo>
                  <a:lnTo>
                    <a:pt x="2108" y="1918"/>
                  </a:lnTo>
                  <a:lnTo>
                    <a:pt x="2108" y="1916"/>
                  </a:lnTo>
                  <a:lnTo>
                    <a:pt x="2106" y="1914"/>
                  </a:lnTo>
                  <a:lnTo>
                    <a:pt x="2100" y="1912"/>
                  </a:lnTo>
                  <a:lnTo>
                    <a:pt x="2096" y="1908"/>
                  </a:lnTo>
                  <a:lnTo>
                    <a:pt x="2094" y="1900"/>
                  </a:lnTo>
                  <a:lnTo>
                    <a:pt x="2094" y="1898"/>
                  </a:lnTo>
                  <a:lnTo>
                    <a:pt x="2094" y="1882"/>
                  </a:lnTo>
                  <a:lnTo>
                    <a:pt x="2094" y="1878"/>
                  </a:lnTo>
                  <a:lnTo>
                    <a:pt x="2096" y="1870"/>
                  </a:lnTo>
                  <a:lnTo>
                    <a:pt x="2100" y="1866"/>
                  </a:lnTo>
                  <a:lnTo>
                    <a:pt x="2106" y="1864"/>
                  </a:lnTo>
                  <a:lnTo>
                    <a:pt x="2108" y="1862"/>
                  </a:lnTo>
                  <a:lnTo>
                    <a:pt x="2110" y="1858"/>
                  </a:lnTo>
                  <a:lnTo>
                    <a:pt x="2110" y="1856"/>
                  </a:lnTo>
                  <a:lnTo>
                    <a:pt x="2110" y="1852"/>
                  </a:lnTo>
                  <a:lnTo>
                    <a:pt x="2106" y="1848"/>
                  </a:lnTo>
                  <a:lnTo>
                    <a:pt x="2102" y="1842"/>
                  </a:lnTo>
                  <a:lnTo>
                    <a:pt x="2096" y="1836"/>
                  </a:lnTo>
                  <a:lnTo>
                    <a:pt x="2090" y="1834"/>
                  </a:lnTo>
                  <a:lnTo>
                    <a:pt x="2084" y="1832"/>
                  </a:lnTo>
                  <a:lnTo>
                    <a:pt x="2076" y="1834"/>
                  </a:lnTo>
                  <a:lnTo>
                    <a:pt x="2052" y="1846"/>
                  </a:lnTo>
                  <a:lnTo>
                    <a:pt x="2046" y="1850"/>
                  </a:lnTo>
                  <a:lnTo>
                    <a:pt x="2040" y="1856"/>
                  </a:lnTo>
                  <a:lnTo>
                    <a:pt x="2020" y="1882"/>
                  </a:lnTo>
                  <a:lnTo>
                    <a:pt x="2014" y="1888"/>
                  </a:lnTo>
                  <a:lnTo>
                    <a:pt x="2008" y="1892"/>
                  </a:lnTo>
                  <a:lnTo>
                    <a:pt x="2004" y="1896"/>
                  </a:lnTo>
                  <a:lnTo>
                    <a:pt x="1988" y="1902"/>
                  </a:lnTo>
                  <a:lnTo>
                    <a:pt x="1984" y="1904"/>
                  </a:lnTo>
                  <a:lnTo>
                    <a:pt x="1972" y="1914"/>
                  </a:lnTo>
                  <a:lnTo>
                    <a:pt x="1968" y="1920"/>
                  </a:lnTo>
                  <a:lnTo>
                    <a:pt x="1966" y="1926"/>
                  </a:lnTo>
                  <a:lnTo>
                    <a:pt x="1966" y="1940"/>
                  </a:lnTo>
                  <a:close/>
                  <a:moveTo>
                    <a:pt x="2180" y="1810"/>
                  </a:moveTo>
                  <a:lnTo>
                    <a:pt x="2180" y="1810"/>
                  </a:lnTo>
                  <a:lnTo>
                    <a:pt x="2174" y="1814"/>
                  </a:lnTo>
                  <a:lnTo>
                    <a:pt x="2170" y="1818"/>
                  </a:lnTo>
                  <a:lnTo>
                    <a:pt x="2164" y="1832"/>
                  </a:lnTo>
                  <a:lnTo>
                    <a:pt x="2164" y="1834"/>
                  </a:lnTo>
                  <a:lnTo>
                    <a:pt x="2164" y="1836"/>
                  </a:lnTo>
                  <a:lnTo>
                    <a:pt x="2166" y="1838"/>
                  </a:lnTo>
                  <a:lnTo>
                    <a:pt x="2168" y="1836"/>
                  </a:lnTo>
                  <a:lnTo>
                    <a:pt x="2174" y="1834"/>
                  </a:lnTo>
                  <a:lnTo>
                    <a:pt x="2180" y="1832"/>
                  </a:lnTo>
                  <a:lnTo>
                    <a:pt x="2186" y="1834"/>
                  </a:lnTo>
                  <a:lnTo>
                    <a:pt x="2192" y="1838"/>
                  </a:lnTo>
                  <a:lnTo>
                    <a:pt x="2200" y="1840"/>
                  </a:lnTo>
                  <a:lnTo>
                    <a:pt x="2204" y="1840"/>
                  </a:lnTo>
                  <a:lnTo>
                    <a:pt x="2210" y="1840"/>
                  </a:lnTo>
                  <a:lnTo>
                    <a:pt x="2218" y="1844"/>
                  </a:lnTo>
                  <a:lnTo>
                    <a:pt x="2224" y="1846"/>
                  </a:lnTo>
                  <a:lnTo>
                    <a:pt x="2226" y="1846"/>
                  </a:lnTo>
                  <a:lnTo>
                    <a:pt x="2228" y="1846"/>
                  </a:lnTo>
                  <a:lnTo>
                    <a:pt x="2230" y="1844"/>
                  </a:lnTo>
                  <a:lnTo>
                    <a:pt x="2230" y="1842"/>
                  </a:lnTo>
                  <a:lnTo>
                    <a:pt x="2230" y="1818"/>
                  </a:lnTo>
                  <a:lnTo>
                    <a:pt x="2230" y="1812"/>
                  </a:lnTo>
                  <a:lnTo>
                    <a:pt x="2226" y="1806"/>
                  </a:lnTo>
                  <a:lnTo>
                    <a:pt x="2216" y="1798"/>
                  </a:lnTo>
                  <a:lnTo>
                    <a:pt x="2214" y="1796"/>
                  </a:lnTo>
                  <a:lnTo>
                    <a:pt x="2212" y="1794"/>
                  </a:lnTo>
                  <a:lnTo>
                    <a:pt x="2208" y="1796"/>
                  </a:lnTo>
                  <a:lnTo>
                    <a:pt x="2206" y="1798"/>
                  </a:lnTo>
                  <a:lnTo>
                    <a:pt x="2198" y="1806"/>
                  </a:lnTo>
                  <a:lnTo>
                    <a:pt x="2190" y="1810"/>
                  </a:lnTo>
                  <a:lnTo>
                    <a:pt x="2184" y="1810"/>
                  </a:lnTo>
                  <a:lnTo>
                    <a:pt x="2180" y="1810"/>
                  </a:lnTo>
                  <a:close/>
                  <a:moveTo>
                    <a:pt x="2152" y="1544"/>
                  </a:moveTo>
                  <a:lnTo>
                    <a:pt x="2152" y="1544"/>
                  </a:lnTo>
                  <a:lnTo>
                    <a:pt x="2152" y="1542"/>
                  </a:lnTo>
                  <a:lnTo>
                    <a:pt x="2152" y="1540"/>
                  </a:lnTo>
                  <a:lnTo>
                    <a:pt x="2150" y="1540"/>
                  </a:lnTo>
                  <a:lnTo>
                    <a:pt x="2148" y="1542"/>
                  </a:lnTo>
                  <a:lnTo>
                    <a:pt x="2138" y="1550"/>
                  </a:lnTo>
                  <a:lnTo>
                    <a:pt x="2134" y="1558"/>
                  </a:lnTo>
                  <a:lnTo>
                    <a:pt x="2132" y="1564"/>
                  </a:lnTo>
                  <a:lnTo>
                    <a:pt x="2132" y="1568"/>
                  </a:lnTo>
                  <a:lnTo>
                    <a:pt x="2134" y="1576"/>
                  </a:lnTo>
                  <a:lnTo>
                    <a:pt x="2136" y="1584"/>
                  </a:lnTo>
                  <a:lnTo>
                    <a:pt x="2140" y="1588"/>
                  </a:lnTo>
                  <a:lnTo>
                    <a:pt x="2140" y="1590"/>
                  </a:lnTo>
                  <a:lnTo>
                    <a:pt x="2142" y="1592"/>
                  </a:lnTo>
                  <a:lnTo>
                    <a:pt x="2144" y="1590"/>
                  </a:lnTo>
                  <a:lnTo>
                    <a:pt x="2144" y="1588"/>
                  </a:lnTo>
                  <a:lnTo>
                    <a:pt x="2150" y="1564"/>
                  </a:lnTo>
                  <a:lnTo>
                    <a:pt x="2152" y="1548"/>
                  </a:lnTo>
                  <a:lnTo>
                    <a:pt x="2152" y="1544"/>
                  </a:lnTo>
                  <a:close/>
                  <a:moveTo>
                    <a:pt x="2066" y="2082"/>
                  </a:moveTo>
                  <a:lnTo>
                    <a:pt x="2066" y="2082"/>
                  </a:lnTo>
                  <a:lnTo>
                    <a:pt x="2068" y="2082"/>
                  </a:lnTo>
                  <a:lnTo>
                    <a:pt x="2070" y="2082"/>
                  </a:lnTo>
                  <a:lnTo>
                    <a:pt x="2072" y="2080"/>
                  </a:lnTo>
                  <a:lnTo>
                    <a:pt x="2070" y="2078"/>
                  </a:lnTo>
                  <a:lnTo>
                    <a:pt x="2068" y="2072"/>
                  </a:lnTo>
                  <a:lnTo>
                    <a:pt x="2062" y="2066"/>
                  </a:lnTo>
                  <a:lnTo>
                    <a:pt x="2056" y="2062"/>
                  </a:lnTo>
                  <a:lnTo>
                    <a:pt x="2032" y="2058"/>
                  </a:lnTo>
                  <a:lnTo>
                    <a:pt x="2018" y="2052"/>
                  </a:lnTo>
                  <a:lnTo>
                    <a:pt x="2012" y="2048"/>
                  </a:lnTo>
                  <a:lnTo>
                    <a:pt x="2006" y="2046"/>
                  </a:lnTo>
                  <a:lnTo>
                    <a:pt x="1998" y="2046"/>
                  </a:lnTo>
                  <a:lnTo>
                    <a:pt x="1994" y="2046"/>
                  </a:lnTo>
                  <a:lnTo>
                    <a:pt x="1978" y="2046"/>
                  </a:lnTo>
                  <a:lnTo>
                    <a:pt x="1964" y="2046"/>
                  </a:lnTo>
                  <a:lnTo>
                    <a:pt x="1948" y="2046"/>
                  </a:lnTo>
                  <a:lnTo>
                    <a:pt x="1916" y="2046"/>
                  </a:lnTo>
                  <a:lnTo>
                    <a:pt x="1912" y="2046"/>
                  </a:lnTo>
                  <a:lnTo>
                    <a:pt x="1916" y="2048"/>
                  </a:lnTo>
                  <a:lnTo>
                    <a:pt x="1940" y="2062"/>
                  </a:lnTo>
                  <a:lnTo>
                    <a:pt x="1954" y="2066"/>
                  </a:lnTo>
                  <a:lnTo>
                    <a:pt x="1998" y="2074"/>
                  </a:lnTo>
                  <a:lnTo>
                    <a:pt x="2014" y="2074"/>
                  </a:lnTo>
                  <a:lnTo>
                    <a:pt x="2026" y="2074"/>
                  </a:lnTo>
                  <a:lnTo>
                    <a:pt x="2042" y="2076"/>
                  </a:lnTo>
                  <a:lnTo>
                    <a:pt x="2066" y="2082"/>
                  </a:lnTo>
                  <a:close/>
                  <a:moveTo>
                    <a:pt x="2126" y="1676"/>
                  </a:moveTo>
                  <a:lnTo>
                    <a:pt x="2126" y="1676"/>
                  </a:lnTo>
                  <a:lnTo>
                    <a:pt x="2124" y="1684"/>
                  </a:lnTo>
                  <a:lnTo>
                    <a:pt x="2126" y="1692"/>
                  </a:lnTo>
                  <a:lnTo>
                    <a:pt x="2130" y="1706"/>
                  </a:lnTo>
                  <a:lnTo>
                    <a:pt x="2134" y="1712"/>
                  </a:lnTo>
                  <a:lnTo>
                    <a:pt x="2138" y="1718"/>
                  </a:lnTo>
                  <a:lnTo>
                    <a:pt x="2142" y="1722"/>
                  </a:lnTo>
                  <a:lnTo>
                    <a:pt x="2148" y="1722"/>
                  </a:lnTo>
                  <a:lnTo>
                    <a:pt x="2152" y="1724"/>
                  </a:lnTo>
                  <a:lnTo>
                    <a:pt x="2158" y="1728"/>
                  </a:lnTo>
                  <a:lnTo>
                    <a:pt x="2174" y="1738"/>
                  </a:lnTo>
                  <a:lnTo>
                    <a:pt x="2180" y="1744"/>
                  </a:lnTo>
                  <a:lnTo>
                    <a:pt x="2186" y="1750"/>
                  </a:lnTo>
                  <a:lnTo>
                    <a:pt x="2188" y="1754"/>
                  </a:lnTo>
                  <a:lnTo>
                    <a:pt x="2192" y="1760"/>
                  </a:lnTo>
                  <a:lnTo>
                    <a:pt x="2198" y="1766"/>
                  </a:lnTo>
                  <a:lnTo>
                    <a:pt x="2204" y="1768"/>
                  </a:lnTo>
                  <a:lnTo>
                    <a:pt x="2206" y="1768"/>
                  </a:lnTo>
                  <a:lnTo>
                    <a:pt x="2208" y="1768"/>
                  </a:lnTo>
                  <a:lnTo>
                    <a:pt x="2210" y="1766"/>
                  </a:lnTo>
                  <a:lnTo>
                    <a:pt x="2210" y="1764"/>
                  </a:lnTo>
                  <a:lnTo>
                    <a:pt x="2210" y="1760"/>
                  </a:lnTo>
                  <a:lnTo>
                    <a:pt x="2210" y="1752"/>
                  </a:lnTo>
                  <a:lnTo>
                    <a:pt x="2206" y="1746"/>
                  </a:lnTo>
                  <a:lnTo>
                    <a:pt x="2196" y="1730"/>
                  </a:lnTo>
                  <a:lnTo>
                    <a:pt x="2190" y="1724"/>
                  </a:lnTo>
                  <a:lnTo>
                    <a:pt x="2184" y="1718"/>
                  </a:lnTo>
                  <a:lnTo>
                    <a:pt x="2168" y="1708"/>
                  </a:lnTo>
                  <a:lnTo>
                    <a:pt x="2164" y="1704"/>
                  </a:lnTo>
                  <a:lnTo>
                    <a:pt x="2162" y="1698"/>
                  </a:lnTo>
                  <a:lnTo>
                    <a:pt x="2164" y="1686"/>
                  </a:lnTo>
                  <a:lnTo>
                    <a:pt x="2170" y="1672"/>
                  </a:lnTo>
                  <a:lnTo>
                    <a:pt x="2168" y="1666"/>
                  </a:lnTo>
                  <a:lnTo>
                    <a:pt x="2164" y="1660"/>
                  </a:lnTo>
                  <a:lnTo>
                    <a:pt x="2160" y="1658"/>
                  </a:lnTo>
                  <a:lnTo>
                    <a:pt x="2152" y="1656"/>
                  </a:lnTo>
                  <a:lnTo>
                    <a:pt x="2146" y="1658"/>
                  </a:lnTo>
                  <a:lnTo>
                    <a:pt x="2140" y="1660"/>
                  </a:lnTo>
                  <a:lnTo>
                    <a:pt x="2134" y="1666"/>
                  </a:lnTo>
                  <a:lnTo>
                    <a:pt x="2130" y="1672"/>
                  </a:lnTo>
                  <a:lnTo>
                    <a:pt x="2126" y="1676"/>
                  </a:lnTo>
                  <a:close/>
                  <a:moveTo>
                    <a:pt x="3046" y="620"/>
                  </a:moveTo>
                  <a:lnTo>
                    <a:pt x="3046" y="620"/>
                  </a:lnTo>
                  <a:lnTo>
                    <a:pt x="3052" y="616"/>
                  </a:lnTo>
                  <a:lnTo>
                    <a:pt x="3054" y="610"/>
                  </a:lnTo>
                  <a:lnTo>
                    <a:pt x="3062" y="478"/>
                  </a:lnTo>
                  <a:lnTo>
                    <a:pt x="3060" y="472"/>
                  </a:lnTo>
                  <a:lnTo>
                    <a:pt x="3056" y="466"/>
                  </a:lnTo>
                  <a:lnTo>
                    <a:pt x="3050" y="464"/>
                  </a:lnTo>
                  <a:lnTo>
                    <a:pt x="3038" y="460"/>
                  </a:lnTo>
                  <a:lnTo>
                    <a:pt x="3034" y="458"/>
                  </a:lnTo>
                  <a:lnTo>
                    <a:pt x="3028" y="454"/>
                  </a:lnTo>
                  <a:lnTo>
                    <a:pt x="3020" y="446"/>
                  </a:lnTo>
                  <a:lnTo>
                    <a:pt x="3006" y="438"/>
                  </a:lnTo>
                  <a:lnTo>
                    <a:pt x="3002" y="434"/>
                  </a:lnTo>
                  <a:lnTo>
                    <a:pt x="2994" y="432"/>
                  </a:lnTo>
                  <a:lnTo>
                    <a:pt x="2986" y="432"/>
                  </a:lnTo>
                  <a:lnTo>
                    <a:pt x="2972" y="432"/>
                  </a:lnTo>
                  <a:lnTo>
                    <a:pt x="2966" y="430"/>
                  </a:lnTo>
                  <a:lnTo>
                    <a:pt x="2958" y="428"/>
                  </a:lnTo>
                  <a:lnTo>
                    <a:pt x="2952" y="424"/>
                  </a:lnTo>
                  <a:lnTo>
                    <a:pt x="2946" y="422"/>
                  </a:lnTo>
                  <a:lnTo>
                    <a:pt x="2938" y="422"/>
                  </a:lnTo>
                  <a:lnTo>
                    <a:pt x="2934" y="422"/>
                  </a:lnTo>
                  <a:lnTo>
                    <a:pt x="2920" y="422"/>
                  </a:lnTo>
                  <a:lnTo>
                    <a:pt x="2918" y="424"/>
                  </a:lnTo>
                  <a:lnTo>
                    <a:pt x="2918" y="430"/>
                  </a:lnTo>
                  <a:lnTo>
                    <a:pt x="2924" y="452"/>
                  </a:lnTo>
                  <a:lnTo>
                    <a:pt x="2922" y="460"/>
                  </a:lnTo>
                  <a:lnTo>
                    <a:pt x="2918" y="464"/>
                  </a:lnTo>
                  <a:lnTo>
                    <a:pt x="2914" y="466"/>
                  </a:lnTo>
                  <a:lnTo>
                    <a:pt x="2906" y="468"/>
                  </a:lnTo>
                  <a:lnTo>
                    <a:pt x="2900" y="466"/>
                  </a:lnTo>
                  <a:lnTo>
                    <a:pt x="2894" y="464"/>
                  </a:lnTo>
                  <a:lnTo>
                    <a:pt x="2888" y="460"/>
                  </a:lnTo>
                  <a:lnTo>
                    <a:pt x="2882" y="454"/>
                  </a:lnTo>
                  <a:lnTo>
                    <a:pt x="2880" y="448"/>
                  </a:lnTo>
                  <a:lnTo>
                    <a:pt x="2876" y="436"/>
                  </a:lnTo>
                  <a:lnTo>
                    <a:pt x="2874" y="432"/>
                  </a:lnTo>
                  <a:lnTo>
                    <a:pt x="2868" y="432"/>
                  </a:lnTo>
                  <a:lnTo>
                    <a:pt x="2856" y="432"/>
                  </a:lnTo>
                  <a:lnTo>
                    <a:pt x="2848" y="432"/>
                  </a:lnTo>
                  <a:lnTo>
                    <a:pt x="2842" y="436"/>
                  </a:lnTo>
                  <a:lnTo>
                    <a:pt x="2836" y="438"/>
                  </a:lnTo>
                  <a:lnTo>
                    <a:pt x="2830" y="438"/>
                  </a:lnTo>
                  <a:lnTo>
                    <a:pt x="2816" y="434"/>
                  </a:lnTo>
                  <a:lnTo>
                    <a:pt x="2800" y="432"/>
                  </a:lnTo>
                  <a:lnTo>
                    <a:pt x="2786" y="432"/>
                  </a:lnTo>
                  <a:lnTo>
                    <a:pt x="2780" y="432"/>
                  </a:lnTo>
                  <a:lnTo>
                    <a:pt x="2774" y="436"/>
                  </a:lnTo>
                  <a:lnTo>
                    <a:pt x="2772" y="438"/>
                  </a:lnTo>
                  <a:lnTo>
                    <a:pt x="2768" y="438"/>
                  </a:lnTo>
                  <a:lnTo>
                    <a:pt x="2764" y="436"/>
                  </a:lnTo>
                  <a:lnTo>
                    <a:pt x="2756" y="426"/>
                  </a:lnTo>
                  <a:lnTo>
                    <a:pt x="2752" y="420"/>
                  </a:lnTo>
                  <a:lnTo>
                    <a:pt x="2750" y="414"/>
                  </a:lnTo>
                  <a:lnTo>
                    <a:pt x="2750" y="400"/>
                  </a:lnTo>
                  <a:lnTo>
                    <a:pt x="2748" y="394"/>
                  </a:lnTo>
                  <a:lnTo>
                    <a:pt x="2742" y="388"/>
                  </a:lnTo>
                  <a:lnTo>
                    <a:pt x="2726" y="376"/>
                  </a:lnTo>
                  <a:lnTo>
                    <a:pt x="2720" y="374"/>
                  </a:lnTo>
                  <a:lnTo>
                    <a:pt x="2712" y="372"/>
                  </a:lnTo>
                  <a:lnTo>
                    <a:pt x="2680" y="372"/>
                  </a:lnTo>
                  <a:lnTo>
                    <a:pt x="2664" y="372"/>
                  </a:lnTo>
                  <a:lnTo>
                    <a:pt x="2630" y="372"/>
                  </a:lnTo>
                  <a:lnTo>
                    <a:pt x="2624" y="370"/>
                  </a:lnTo>
                  <a:lnTo>
                    <a:pt x="2622" y="368"/>
                  </a:lnTo>
                  <a:lnTo>
                    <a:pt x="2620" y="362"/>
                  </a:lnTo>
                  <a:lnTo>
                    <a:pt x="2618" y="358"/>
                  </a:lnTo>
                  <a:lnTo>
                    <a:pt x="2606" y="348"/>
                  </a:lnTo>
                  <a:lnTo>
                    <a:pt x="2590" y="338"/>
                  </a:lnTo>
                  <a:lnTo>
                    <a:pt x="2586" y="332"/>
                  </a:lnTo>
                  <a:lnTo>
                    <a:pt x="2584" y="326"/>
                  </a:lnTo>
                  <a:lnTo>
                    <a:pt x="2584" y="322"/>
                  </a:lnTo>
                  <a:lnTo>
                    <a:pt x="2580" y="316"/>
                  </a:lnTo>
                  <a:lnTo>
                    <a:pt x="2576" y="312"/>
                  </a:lnTo>
                  <a:lnTo>
                    <a:pt x="2474" y="286"/>
                  </a:lnTo>
                  <a:lnTo>
                    <a:pt x="2468" y="286"/>
                  </a:lnTo>
                  <a:lnTo>
                    <a:pt x="2466" y="288"/>
                  </a:lnTo>
                  <a:lnTo>
                    <a:pt x="2466" y="290"/>
                  </a:lnTo>
                  <a:lnTo>
                    <a:pt x="2464" y="294"/>
                  </a:lnTo>
                  <a:lnTo>
                    <a:pt x="2458" y="298"/>
                  </a:lnTo>
                  <a:lnTo>
                    <a:pt x="2442" y="310"/>
                  </a:lnTo>
                  <a:lnTo>
                    <a:pt x="2438" y="314"/>
                  </a:lnTo>
                  <a:lnTo>
                    <a:pt x="2438" y="322"/>
                  </a:lnTo>
                  <a:lnTo>
                    <a:pt x="2444" y="336"/>
                  </a:lnTo>
                  <a:lnTo>
                    <a:pt x="2444" y="338"/>
                  </a:lnTo>
                  <a:lnTo>
                    <a:pt x="2444" y="342"/>
                  </a:lnTo>
                  <a:lnTo>
                    <a:pt x="2442" y="344"/>
                  </a:lnTo>
                  <a:lnTo>
                    <a:pt x="2438" y="346"/>
                  </a:lnTo>
                  <a:lnTo>
                    <a:pt x="2424" y="350"/>
                  </a:lnTo>
                  <a:lnTo>
                    <a:pt x="2408" y="352"/>
                  </a:lnTo>
                  <a:lnTo>
                    <a:pt x="2406" y="352"/>
                  </a:lnTo>
                  <a:lnTo>
                    <a:pt x="2390" y="350"/>
                  </a:lnTo>
                  <a:lnTo>
                    <a:pt x="2376" y="346"/>
                  </a:lnTo>
                  <a:lnTo>
                    <a:pt x="2368" y="346"/>
                  </a:lnTo>
                  <a:lnTo>
                    <a:pt x="2362" y="348"/>
                  </a:lnTo>
                  <a:lnTo>
                    <a:pt x="2358" y="350"/>
                  </a:lnTo>
                  <a:lnTo>
                    <a:pt x="2350" y="350"/>
                  </a:lnTo>
                  <a:lnTo>
                    <a:pt x="2346" y="346"/>
                  </a:lnTo>
                  <a:lnTo>
                    <a:pt x="2332" y="340"/>
                  </a:lnTo>
                  <a:lnTo>
                    <a:pt x="2326" y="336"/>
                  </a:lnTo>
                  <a:lnTo>
                    <a:pt x="2324" y="336"/>
                  </a:lnTo>
                  <a:lnTo>
                    <a:pt x="2322" y="336"/>
                  </a:lnTo>
                  <a:lnTo>
                    <a:pt x="2320" y="338"/>
                  </a:lnTo>
                  <a:lnTo>
                    <a:pt x="2318" y="342"/>
                  </a:lnTo>
                  <a:lnTo>
                    <a:pt x="2318" y="354"/>
                  </a:lnTo>
                  <a:lnTo>
                    <a:pt x="2318" y="362"/>
                  </a:lnTo>
                  <a:lnTo>
                    <a:pt x="2314" y="368"/>
                  </a:lnTo>
                  <a:lnTo>
                    <a:pt x="2304" y="376"/>
                  </a:lnTo>
                  <a:lnTo>
                    <a:pt x="2302" y="378"/>
                  </a:lnTo>
                  <a:lnTo>
                    <a:pt x="2300" y="378"/>
                  </a:lnTo>
                  <a:lnTo>
                    <a:pt x="2298" y="378"/>
                  </a:lnTo>
                  <a:lnTo>
                    <a:pt x="2294" y="376"/>
                  </a:lnTo>
                  <a:lnTo>
                    <a:pt x="2284" y="360"/>
                  </a:lnTo>
                  <a:lnTo>
                    <a:pt x="2276" y="346"/>
                  </a:lnTo>
                  <a:lnTo>
                    <a:pt x="2264" y="330"/>
                  </a:lnTo>
                  <a:lnTo>
                    <a:pt x="2262" y="324"/>
                  </a:lnTo>
                  <a:lnTo>
                    <a:pt x="2264" y="316"/>
                  </a:lnTo>
                  <a:lnTo>
                    <a:pt x="2276" y="300"/>
                  </a:lnTo>
                  <a:lnTo>
                    <a:pt x="2278" y="294"/>
                  </a:lnTo>
                  <a:lnTo>
                    <a:pt x="2280" y="286"/>
                  </a:lnTo>
                  <a:lnTo>
                    <a:pt x="2280" y="282"/>
                  </a:lnTo>
                  <a:lnTo>
                    <a:pt x="2278" y="276"/>
                  </a:lnTo>
                  <a:lnTo>
                    <a:pt x="2274" y="268"/>
                  </a:lnTo>
                  <a:lnTo>
                    <a:pt x="2266" y="260"/>
                  </a:lnTo>
                  <a:lnTo>
                    <a:pt x="2252" y="252"/>
                  </a:lnTo>
                  <a:lnTo>
                    <a:pt x="2248" y="248"/>
                  </a:lnTo>
                  <a:lnTo>
                    <a:pt x="2240" y="246"/>
                  </a:lnTo>
                  <a:lnTo>
                    <a:pt x="2232" y="246"/>
                  </a:lnTo>
                  <a:lnTo>
                    <a:pt x="2230" y="246"/>
                  </a:lnTo>
                  <a:lnTo>
                    <a:pt x="2222" y="244"/>
                  </a:lnTo>
                  <a:lnTo>
                    <a:pt x="2216" y="240"/>
                  </a:lnTo>
                  <a:lnTo>
                    <a:pt x="2204" y="232"/>
                  </a:lnTo>
                  <a:lnTo>
                    <a:pt x="2198" y="230"/>
                  </a:lnTo>
                  <a:lnTo>
                    <a:pt x="2196" y="228"/>
                  </a:lnTo>
                  <a:lnTo>
                    <a:pt x="2192" y="228"/>
                  </a:lnTo>
                  <a:lnTo>
                    <a:pt x="2190" y="230"/>
                  </a:lnTo>
                  <a:lnTo>
                    <a:pt x="2188" y="232"/>
                  </a:lnTo>
                  <a:lnTo>
                    <a:pt x="2186" y="238"/>
                  </a:lnTo>
                  <a:lnTo>
                    <a:pt x="2178" y="252"/>
                  </a:lnTo>
                  <a:lnTo>
                    <a:pt x="2176" y="258"/>
                  </a:lnTo>
                  <a:lnTo>
                    <a:pt x="2170" y="262"/>
                  </a:lnTo>
                  <a:lnTo>
                    <a:pt x="2164" y="264"/>
                  </a:lnTo>
                  <a:lnTo>
                    <a:pt x="2132" y="264"/>
                  </a:lnTo>
                  <a:lnTo>
                    <a:pt x="2124" y="264"/>
                  </a:lnTo>
                  <a:lnTo>
                    <a:pt x="2116" y="262"/>
                  </a:lnTo>
                  <a:lnTo>
                    <a:pt x="2110" y="258"/>
                  </a:lnTo>
                  <a:lnTo>
                    <a:pt x="2104" y="254"/>
                  </a:lnTo>
                  <a:lnTo>
                    <a:pt x="2100" y="248"/>
                  </a:lnTo>
                  <a:lnTo>
                    <a:pt x="2098" y="242"/>
                  </a:lnTo>
                  <a:lnTo>
                    <a:pt x="2092" y="238"/>
                  </a:lnTo>
                  <a:lnTo>
                    <a:pt x="2086" y="236"/>
                  </a:lnTo>
                  <a:lnTo>
                    <a:pt x="2062" y="236"/>
                  </a:lnTo>
                  <a:lnTo>
                    <a:pt x="2054" y="236"/>
                  </a:lnTo>
                  <a:lnTo>
                    <a:pt x="2048" y="240"/>
                  </a:lnTo>
                  <a:lnTo>
                    <a:pt x="2032" y="250"/>
                  </a:lnTo>
                  <a:lnTo>
                    <a:pt x="2030" y="252"/>
                  </a:lnTo>
                  <a:lnTo>
                    <a:pt x="2028" y="252"/>
                  </a:lnTo>
                  <a:lnTo>
                    <a:pt x="2026" y="250"/>
                  </a:lnTo>
                  <a:lnTo>
                    <a:pt x="2026" y="246"/>
                  </a:lnTo>
                  <a:lnTo>
                    <a:pt x="2026" y="244"/>
                  </a:lnTo>
                  <a:lnTo>
                    <a:pt x="2024" y="236"/>
                  </a:lnTo>
                  <a:lnTo>
                    <a:pt x="2020" y="230"/>
                  </a:lnTo>
                  <a:lnTo>
                    <a:pt x="2012" y="222"/>
                  </a:lnTo>
                  <a:lnTo>
                    <a:pt x="2004" y="218"/>
                  </a:lnTo>
                  <a:lnTo>
                    <a:pt x="1998" y="216"/>
                  </a:lnTo>
                  <a:lnTo>
                    <a:pt x="1994" y="216"/>
                  </a:lnTo>
                  <a:lnTo>
                    <a:pt x="1986" y="218"/>
                  </a:lnTo>
                  <a:lnTo>
                    <a:pt x="1980" y="222"/>
                  </a:lnTo>
                  <a:lnTo>
                    <a:pt x="1972" y="230"/>
                  </a:lnTo>
                  <a:lnTo>
                    <a:pt x="1960" y="240"/>
                  </a:lnTo>
                  <a:lnTo>
                    <a:pt x="1944" y="250"/>
                  </a:lnTo>
                  <a:lnTo>
                    <a:pt x="1930" y="260"/>
                  </a:lnTo>
                  <a:lnTo>
                    <a:pt x="1914" y="270"/>
                  </a:lnTo>
                  <a:lnTo>
                    <a:pt x="1910" y="272"/>
                  </a:lnTo>
                  <a:lnTo>
                    <a:pt x="1912" y="268"/>
                  </a:lnTo>
                  <a:lnTo>
                    <a:pt x="1922" y="252"/>
                  </a:lnTo>
                  <a:lnTo>
                    <a:pt x="1928" y="246"/>
                  </a:lnTo>
                  <a:lnTo>
                    <a:pt x="1934" y="242"/>
                  </a:lnTo>
                  <a:lnTo>
                    <a:pt x="1940" y="238"/>
                  </a:lnTo>
                  <a:lnTo>
                    <a:pt x="1946" y="234"/>
                  </a:lnTo>
                  <a:lnTo>
                    <a:pt x="1952" y="228"/>
                  </a:lnTo>
                  <a:lnTo>
                    <a:pt x="1972" y="194"/>
                  </a:lnTo>
                  <a:lnTo>
                    <a:pt x="1982" y="180"/>
                  </a:lnTo>
                  <a:lnTo>
                    <a:pt x="1990" y="172"/>
                  </a:lnTo>
                  <a:lnTo>
                    <a:pt x="2000" y="160"/>
                  </a:lnTo>
                  <a:lnTo>
                    <a:pt x="2010" y="144"/>
                  </a:lnTo>
                  <a:lnTo>
                    <a:pt x="2014" y="138"/>
                  </a:lnTo>
                  <a:lnTo>
                    <a:pt x="2014" y="130"/>
                  </a:lnTo>
                  <a:lnTo>
                    <a:pt x="2008" y="96"/>
                  </a:lnTo>
                  <a:lnTo>
                    <a:pt x="2004" y="90"/>
                  </a:lnTo>
                  <a:lnTo>
                    <a:pt x="2000" y="84"/>
                  </a:lnTo>
                  <a:lnTo>
                    <a:pt x="1972" y="64"/>
                  </a:lnTo>
                  <a:lnTo>
                    <a:pt x="1958" y="56"/>
                  </a:lnTo>
                  <a:lnTo>
                    <a:pt x="1944" y="52"/>
                  </a:lnTo>
                  <a:lnTo>
                    <a:pt x="1940" y="48"/>
                  </a:lnTo>
                  <a:lnTo>
                    <a:pt x="1938" y="44"/>
                  </a:lnTo>
                  <a:lnTo>
                    <a:pt x="1934" y="32"/>
                  </a:lnTo>
                  <a:lnTo>
                    <a:pt x="1922" y="8"/>
                  </a:lnTo>
                  <a:lnTo>
                    <a:pt x="1916" y="2"/>
                  </a:lnTo>
                  <a:lnTo>
                    <a:pt x="1910" y="0"/>
                  </a:lnTo>
                  <a:lnTo>
                    <a:pt x="1886" y="0"/>
                  </a:lnTo>
                  <a:lnTo>
                    <a:pt x="1880" y="2"/>
                  </a:lnTo>
                  <a:lnTo>
                    <a:pt x="1872" y="6"/>
                  </a:lnTo>
                  <a:lnTo>
                    <a:pt x="1844" y="34"/>
                  </a:lnTo>
                  <a:lnTo>
                    <a:pt x="1840" y="40"/>
                  </a:lnTo>
                  <a:lnTo>
                    <a:pt x="1838" y="48"/>
                  </a:lnTo>
                  <a:lnTo>
                    <a:pt x="1832" y="70"/>
                  </a:lnTo>
                  <a:lnTo>
                    <a:pt x="1828" y="78"/>
                  </a:lnTo>
                  <a:lnTo>
                    <a:pt x="1822" y="82"/>
                  </a:lnTo>
                  <a:lnTo>
                    <a:pt x="1788" y="104"/>
                  </a:lnTo>
                  <a:lnTo>
                    <a:pt x="1780" y="106"/>
                  </a:lnTo>
                  <a:lnTo>
                    <a:pt x="1774" y="104"/>
                  </a:lnTo>
                  <a:lnTo>
                    <a:pt x="1758" y="92"/>
                  </a:lnTo>
                  <a:lnTo>
                    <a:pt x="1750" y="90"/>
                  </a:lnTo>
                  <a:lnTo>
                    <a:pt x="1744" y="92"/>
                  </a:lnTo>
                  <a:lnTo>
                    <a:pt x="1710" y="106"/>
                  </a:lnTo>
                  <a:lnTo>
                    <a:pt x="1696" y="112"/>
                  </a:lnTo>
                  <a:lnTo>
                    <a:pt x="1660" y="134"/>
                  </a:lnTo>
                  <a:lnTo>
                    <a:pt x="1648" y="144"/>
                  </a:lnTo>
                  <a:lnTo>
                    <a:pt x="1630" y="162"/>
                  </a:lnTo>
                  <a:lnTo>
                    <a:pt x="1626" y="168"/>
                  </a:lnTo>
                  <a:lnTo>
                    <a:pt x="1622" y="174"/>
                  </a:lnTo>
                  <a:lnTo>
                    <a:pt x="1616" y="218"/>
                  </a:lnTo>
                  <a:lnTo>
                    <a:pt x="1612" y="224"/>
                  </a:lnTo>
                  <a:lnTo>
                    <a:pt x="1606" y="228"/>
                  </a:lnTo>
                  <a:lnTo>
                    <a:pt x="1544" y="244"/>
                  </a:lnTo>
                  <a:lnTo>
                    <a:pt x="1536" y="246"/>
                  </a:lnTo>
                  <a:lnTo>
                    <a:pt x="1532" y="252"/>
                  </a:lnTo>
                  <a:lnTo>
                    <a:pt x="1530" y="258"/>
                  </a:lnTo>
                  <a:lnTo>
                    <a:pt x="1528" y="264"/>
                  </a:lnTo>
                  <a:lnTo>
                    <a:pt x="1526" y="272"/>
                  </a:lnTo>
                  <a:lnTo>
                    <a:pt x="1526" y="306"/>
                  </a:lnTo>
                  <a:lnTo>
                    <a:pt x="1524" y="310"/>
                  </a:lnTo>
                  <a:lnTo>
                    <a:pt x="1522" y="308"/>
                  </a:lnTo>
                  <a:lnTo>
                    <a:pt x="1516" y="304"/>
                  </a:lnTo>
                  <a:lnTo>
                    <a:pt x="1508" y="302"/>
                  </a:lnTo>
                  <a:lnTo>
                    <a:pt x="1494" y="296"/>
                  </a:lnTo>
                  <a:lnTo>
                    <a:pt x="1488" y="296"/>
                  </a:lnTo>
                  <a:lnTo>
                    <a:pt x="1482" y="300"/>
                  </a:lnTo>
                  <a:lnTo>
                    <a:pt x="1472" y="316"/>
                  </a:lnTo>
                  <a:lnTo>
                    <a:pt x="1468" y="320"/>
                  </a:lnTo>
                  <a:lnTo>
                    <a:pt x="1464" y="320"/>
                  </a:lnTo>
                  <a:lnTo>
                    <a:pt x="1462" y="318"/>
                  </a:lnTo>
                  <a:lnTo>
                    <a:pt x="1458" y="314"/>
                  </a:lnTo>
                  <a:lnTo>
                    <a:pt x="1458" y="308"/>
                  </a:lnTo>
                  <a:lnTo>
                    <a:pt x="1456" y="304"/>
                  </a:lnTo>
                  <a:lnTo>
                    <a:pt x="1452" y="298"/>
                  </a:lnTo>
                  <a:lnTo>
                    <a:pt x="1444" y="290"/>
                  </a:lnTo>
                  <a:lnTo>
                    <a:pt x="1438" y="286"/>
                  </a:lnTo>
                  <a:lnTo>
                    <a:pt x="1434" y="284"/>
                  </a:lnTo>
                  <a:lnTo>
                    <a:pt x="1428" y="286"/>
                  </a:lnTo>
                  <a:lnTo>
                    <a:pt x="1426" y="292"/>
                  </a:lnTo>
                  <a:lnTo>
                    <a:pt x="1420" y="306"/>
                  </a:lnTo>
                  <a:lnTo>
                    <a:pt x="1418" y="322"/>
                  </a:lnTo>
                  <a:lnTo>
                    <a:pt x="1418" y="336"/>
                  </a:lnTo>
                  <a:lnTo>
                    <a:pt x="1418" y="352"/>
                  </a:lnTo>
                  <a:lnTo>
                    <a:pt x="1418" y="374"/>
                  </a:lnTo>
                  <a:lnTo>
                    <a:pt x="1416" y="382"/>
                  </a:lnTo>
                  <a:lnTo>
                    <a:pt x="1414" y="388"/>
                  </a:lnTo>
                  <a:lnTo>
                    <a:pt x="1412" y="388"/>
                  </a:lnTo>
                  <a:lnTo>
                    <a:pt x="1408" y="388"/>
                  </a:lnTo>
                  <a:lnTo>
                    <a:pt x="1404" y="384"/>
                  </a:lnTo>
                  <a:lnTo>
                    <a:pt x="1402" y="380"/>
                  </a:lnTo>
                  <a:lnTo>
                    <a:pt x="1400" y="372"/>
                  </a:lnTo>
                  <a:lnTo>
                    <a:pt x="1400" y="364"/>
                  </a:lnTo>
                  <a:lnTo>
                    <a:pt x="1406" y="340"/>
                  </a:lnTo>
                  <a:lnTo>
                    <a:pt x="1408" y="334"/>
                  </a:lnTo>
                  <a:lnTo>
                    <a:pt x="1406" y="326"/>
                  </a:lnTo>
                  <a:lnTo>
                    <a:pt x="1402" y="312"/>
                  </a:lnTo>
                  <a:lnTo>
                    <a:pt x="1398" y="296"/>
                  </a:lnTo>
                  <a:lnTo>
                    <a:pt x="1398" y="292"/>
                  </a:lnTo>
                  <a:lnTo>
                    <a:pt x="1396" y="286"/>
                  </a:lnTo>
                  <a:lnTo>
                    <a:pt x="1392" y="282"/>
                  </a:lnTo>
                  <a:lnTo>
                    <a:pt x="1376" y="278"/>
                  </a:lnTo>
                  <a:lnTo>
                    <a:pt x="1362" y="274"/>
                  </a:lnTo>
                  <a:lnTo>
                    <a:pt x="1348" y="274"/>
                  </a:lnTo>
                  <a:lnTo>
                    <a:pt x="1342" y="276"/>
                  </a:lnTo>
                  <a:lnTo>
                    <a:pt x="1338" y="282"/>
                  </a:lnTo>
                  <a:lnTo>
                    <a:pt x="1322" y="336"/>
                  </a:lnTo>
                  <a:lnTo>
                    <a:pt x="1320" y="342"/>
                  </a:lnTo>
                  <a:lnTo>
                    <a:pt x="1316" y="348"/>
                  </a:lnTo>
                  <a:lnTo>
                    <a:pt x="1308" y="360"/>
                  </a:lnTo>
                  <a:lnTo>
                    <a:pt x="1304" y="366"/>
                  </a:lnTo>
                  <a:lnTo>
                    <a:pt x="1304" y="372"/>
                  </a:lnTo>
                  <a:lnTo>
                    <a:pt x="1304" y="380"/>
                  </a:lnTo>
                  <a:lnTo>
                    <a:pt x="1308" y="384"/>
                  </a:lnTo>
                  <a:lnTo>
                    <a:pt x="1310" y="392"/>
                  </a:lnTo>
                  <a:lnTo>
                    <a:pt x="1310" y="400"/>
                  </a:lnTo>
                  <a:lnTo>
                    <a:pt x="1310" y="414"/>
                  </a:lnTo>
                  <a:lnTo>
                    <a:pt x="1310" y="426"/>
                  </a:lnTo>
                  <a:lnTo>
                    <a:pt x="1312" y="432"/>
                  </a:lnTo>
                  <a:lnTo>
                    <a:pt x="1316" y="436"/>
                  </a:lnTo>
                  <a:lnTo>
                    <a:pt x="1334" y="454"/>
                  </a:lnTo>
                  <a:lnTo>
                    <a:pt x="1338" y="460"/>
                  </a:lnTo>
                  <a:lnTo>
                    <a:pt x="1336" y="468"/>
                  </a:lnTo>
                  <a:lnTo>
                    <a:pt x="1324" y="484"/>
                  </a:lnTo>
                  <a:lnTo>
                    <a:pt x="1322" y="486"/>
                  </a:lnTo>
                  <a:lnTo>
                    <a:pt x="1320" y="486"/>
                  </a:lnTo>
                  <a:lnTo>
                    <a:pt x="1318" y="486"/>
                  </a:lnTo>
                  <a:lnTo>
                    <a:pt x="1314" y="484"/>
                  </a:lnTo>
                  <a:lnTo>
                    <a:pt x="1296" y="466"/>
                  </a:lnTo>
                  <a:lnTo>
                    <a:pt x="1284" y="456"/>
                  </a:lnTo>
                  <a:lnTo>
                    <a:pt x="1258" y="436"/>
                  </a:lnTo>
                  <a:lnTo>
                    <a:pt x="1252" y="432"/>
                  </a:lnTo>
                  <a:lnTo>
                    <a:pt x="1244" y="432"/>
                  </a:lnTo>
                  <a:lnTo>
                    <a:pt x="1230" y="432"/>
                  </a:lnTo>
                  <a:lnTo>
                    <a:pt x="1214" y="432"/>
                  </a:lnTo>
                  <a:lnTo>
                    <a:pt x="1212" y="432"/>
                  </a:lnTo>
                  <a:lnTo>
                    <a:pt x="1208" y="432"/>
                  </a:lnTo>
                  <a:lnTo>
                    <a:pt x="1206" y="434"/>
                  </a:lnTo>
                  <a:lnTo>
                    <a:pt x="1204" y="436"/>
                  </a:lnTo>
                  <a:lnTo>
                    <a:pt x="1204" y="440"/>
                  </a:lnTo>
                  <a:lnTo>
                    <a:pt x="1204" y="452"/>
                  </a:lnTo>
                  <a:lnTo>
                    <a:pt x="1202" y="460"/>
                  </a:lnTo>
                  <a:lnTo>
                    <a:pt x="1198" y="466"/>
                  </a:lnTo>
                  <a:lnTo>
                    <a:pt x="1192" y="468"/>
                  </a:lnTo>
                  <a:lnTo>
                    <a:pt x="1186" y="466"/>
                  </a:lnTo>
                  <a:lnTo>
                    <a:pt x="1180" y="464"/>
                  </a:lnTo>
                  <a:lnTo>
                    <a:pt x="1174" y="462"/>
                  </a:lnTo>
                  <a:lnTo>
                    <a:pt x="1166" y="464"/>
                  </a:lnTo>
                  <a:lnTo>
                    <a:pt x="1162" y="466"/>
                  </a:lnTo>
                  <a:lnTo>
                    <a:pt x="1146" y="474"/>
                  </a:lnTo>
                  <a:lnTo>
                    <a:pt x="1142" y="476"/>
                  </a:lnTo>
                  <a:lnTo>
                    <a:pt x="1134" y="478"/>
                  </a:lnTo>
                  <a:lnTo>
                    <a:pt x="1126" y="480"/>
                  </a:lnTo>
                  <a:lnTo>
                    <a:pt x="1124" y="480"/>
                  </a:lnTo>
                  <a:lnTo>
                    <a:pt x="1116" y="478"/>
                  </a:lnTo>
                  <a:lnTo>
                    <a:pt x="1110" y="476"/>
                  </a:lnTo>
                  <a:lnTo>
                    <a:pt x="1104" y="472"/>
                  </a:lnTo>
                  <a:lnTo>
                    <a:pt x="1098" y="474"/>
                  </a:lnTo>
                  <a:lnTo>
                    <a:pt x="1092" y="476"/>
                  </a:lnTo>
                  <a:lnTo>
                    <a:pt x="1078" y="484"/>
                  </a:lnTo>
                  <a:lnTo>
                    <a:pt x="1062" y="496"/>
                  </a:lnTo>
                  <a:lnTo>
                    <a:pt x="1050" y="504"/>
                  </a:lnTo>
                  <a:lnTo>
                    <a:pt x="1024" y="516"/>
                  </a:lnTo>
                  <a:lnTo>
                    <a:pt x="1012" y="520"/>
                  </a:lnTo>
                  <a:lnTo>
                    <a:pt x="1008" y="522"/>
                  </a:lnTo>
                  <a:lnTo>
                    <a:pt x="1004" y="526"/>
                  </a:lnTo>
                  <a:lnTo>
                    <a:pt x="1000" y="540"/>
                  </a:lnTo>
                  <a:lnTo>
                    <a:pt x="996" y="546"/>
                  </a:lnTo>
                  <a:lnTo>
                    <a:pt x="992" y="548"/>
                  </a:lnTo>
                  <a:lnTo>
                    <a:pt x="988" y="546"/>
                  </a:lnTo>
                  <a:lnTo>
                    <a:pt x="982" y="542"/>
                  </a:lnTo>
                  <a:lnTo>
                    <a:pt x="974" y="534"/>
                  </a:lnTo>
                  <a:lnTo>
                    <a:pt x="972" y="530"/>
                  </a:lnTo>
                  <a:lnTo>
                    <a:pt x="972" y="526"/>
                  </a:lnTo>
                  <a:lnTo>
                    <a:pt x="974" y="524"/>
                  </a:lnTo>
                  <a:lnTo>
                    <a:pt x="982" y="514"/>
                  </a:lnTo>
                  <a:lnTo>
                    <a:pt x="986" y="508"/>
                  </a:lnTo>
                  <a:lnTo>
                    <a:pt x="988" y="502"/>
                  </a:lnTo>
                  <a:lnTo>
                    <a:pt x="988" y="498"/>
                  </a:lnTo>
                  <a:lnTo>
                    <a:pt x="986" y="492"/>
                  </a:lnTo>
                  <a:lnTo>
                    <a:pt x="980" y="486"/>
                  </a:lnTo>
                  <a:lnTo>
                    <a:pt x="976" y="484"/>
                  </a:lnTo>
                  <a:lnTo>
                    <a:pt x="964" y="480"/>
                  </a:lnTo>
                  <a:lnTo>
                    <a:pt x="950" y="480"/>
                  </a:lnTo>
                  <a:lnTo>
                    <a:pt x="946" y="480"/>
                  </a:lnTo>
                  <a:lnTo>
                    <a:pt x="944" y="480"/>
                  </a:lnTo>
                  <a:lnTo>
                    <a:pt x="942" y="482"/>
                  </a:lnTo>
                  <a:lnTo>
                    <a:pt x="942" y="484"/>
                  </a:lnTo>
                  <a:lnTo>
                    <a:pt x="942" y="488"/>
                  </a:lnTo>
                  <a:lnTo>
                    <a:pt x="944" y="492"/>
                  </a:lnTo>
                  <a:lnTo>
                    <a:pt x="948" y="500"/>
                  </a:lnTo>
                  <a:lnTo>
                    <a:pt x="948" y="508"/>
                  </a:lnTo>
                  <a:lnTo>
                    <a:pt x="948" y="520"/>
                  </a:lnTo>
                  <a:lnTo>
                    <a:pt x="950" y="528"/>
                  </a:lnTo>
                  <a:lnTo>
                    <a:pt x="952" y="536"/>
                  </a:lnTo>
                  <a:lnTo>
                    <a:pt x="954" y="542"/>
                  </a:lnTo>
                  <a:lnTo>
                    <a:pt x="956" y="548"/>
                  </a:lnTo>
                  <a:lnTo>
                    <a:pt x="956" y="556"/>
                  </a:lnTo>
                  <a:lnTo>
                    <a:pt x="952" y="570"/>
                  </a:lnTo>
                  <a:lnTo>
                    <a:pt x="948" y="574"/>
                  </a:lnTo>
                  <a:lnTo>
                    <a:pt x="946" y="574"/>
                  </a:lnTo>
                  <a:lnTo>
                    <a:pt x="944" y="572"/>
                  </a:lnTo>
                  <a:lnTo>
                    <a:pt x="938" y="570"/>
                  </a:lnTo>
                  <a:lnTo>
                    <a:pt x="930" y="568"/>
                  </a:lnTo>
                  <a:lnTo>
                    <a:pt x="928" y="568"/>
                  </a:lnTo>
                  <a:lnTo>
                    <a:pt x="920" y="570"/>
                  </a:lnTo>
                  <a:lnTo>
                    <a:pt x="914" y="572"/>
                  </a:lnTo>
                  <a:lnTo>
                    <a:pt x="902" y="582"/>
                  </a:lnTo>
                  <a:lnTo>
                    <a:pt x="896" y="584"/>
                  </a:lnTo>
                  <a:lnTo>
                    <a:pt x="884" y="592"/>
                  </a:lnTo>
                  <a:lnTo>
                    <a:pt x="882" y="598"/>
                  </a:lnTo>
                  <a:lnTo>
                    <a:pt x="884" y="604"/>
                  </a:lnTo>
                  <a:lnTo>
                    <a:pt x="896" y="630"/>
                  </a:lnTo>
                  <a:lnTo>
                    <a:pt x="898" y="634"/>
                  </a:lnTo>
                  <a:lnTo>
                    <a:pt x="894" y="632"/>
                  </a:lnTo>
                  <a:lnTo>
                    <a:pt x="888" y="628"/>
                  </a:lnTo>
                  <a:lnTo>
                    <a:pt x="882" y="626"/>
                  </a:lnTo>
                  <a:lnTo>
                    <a:pt x="868" y="626"/>
                  </a:lnTo>
                  <a:lnTo>
                    <a:pt x="860" y="626"/>
                  </a:lnTo>
                  <a:lnTo>
                    <a:pt x="854" y="624"/>
                  </a:lnTo>
                  <a:lnTo>
                    <a:pt x="848" y="620"/>
                  </a:lnTo>
                  <a:lnTo>
                    <a:pt x="842" y="620"/>
                  </a:lnTo>
                  <a:lnTo>
                    <a:pt x="840" y="622"/>
                  </a:lnTo>
                  <a:lnTo>
                    <a:pt x="842" y="630"/>
                  </a:lnTo>
                  <a:lnTo>
                    <a:pt x="842" y="632"/>
                  </a:lnTo>
                  <a:lnTo>
                    <a:pt x="836" y="630"/>
                  </a:lnTo>
                  <a:lnTo>
                    <a:pt x="818" y="624"/>
                  </a:lnTo>
                  <a:lnTo>
                    <a:pt x="812" y="622"/>
                  </a:lnTo>
                  <a:lnTo>
                    <a:pt x="808" y="616"/>
                  </a:lnTo>
                  <a:lnTo>
                    <a:pt x="804" y="604"/>
                  </a:lnTo>
                  <a:lnTo>
                    <a:pt x="804" y="598"/>
                  </a:lnTo>
                  <a:lnTo>
                    <a:pt x="806" y="592"/>
                  </a:lnTo>
                  <a:lnTo>
                    <a:pt x="810" y="588"/>
                  </a:lnTo>
                  <a:lnTo>
                    <a:pt x="812" y="582"/>
                  </a:lnTo>
                  <a:lnTo>
                    <a:pt x="810" y="578"/>
                  </a:lnTo>
                  <a:lnTo>
                    <a:pt x="804" y="574"/>
                  </a:lnTo>
                  <a:lnTo>
                    <a:pt x="800" y="572"/>
                  </a:lnTo>
                  <a:lnTo>
                    <a:pt x="786" y="562"/>
                  </a:lnTo>
                  <a:lnTo>
                    <a:pt x="778" y="554"/>
                  </a:lnTo>
                  <a:lnTo>
                    <a:pt x="768" y="544"/>
                  </a:lnTo>
                  <a:lnTo>
                    <a:pt x="766" y="540"/>
                  </a:lnTo>
                  <a:lnTo>
                    <a:pt x="768" y="538"/>
                  </a:lnTo>
                  <a:lnTo>
                    <a:pt x="772" y="540"/>
                  </a:lnTo>
                  <a:lnTo>
                    <a:pt x="778" y="544"/>
                  </a:lnTo>
                  <a:lnTo>
                    <a:pt x="784" y="546"/>
                  </a:lnTo>
                  <a:lnTo>
                    <a:pt x="790" y="548"/>
                  </a:lnTo>
                  <a:lnTo>
                    <a:pt x="794" y="548"/>
                  </a:lnTo>
                  <a:lnTo>
                    <a:pt x="800" y="550"/>
                  </a:lnTo>
                  <a:lnTo>
                    <a:pt x="806" y="556"/>
                  </a:lnTo>
                  <a:lnTo>
                    <a:pt x="808" y="560"/>
                  </a:lnTo>
                  <a:lnTo>
                    <a:pt x="812" y="566"/>
                  </a:lnTo>
                  <a:lnTo>
                    <a:pt x="820" y="570"/>
                  </a:lnTo>
                  <a:lnTo>
                    <a:pt x="842" y="576"/>
                  </a:lnTo>
                  <a:lnTo>
                    <a:pt x="850" y="576"/>
                  </a:lnTo>
                  <a:lnTo>
                    <a:pt x="858" y="576"/>
                  </a:lnTo>
                  <a:lnTo>
                    <a:pt x="872" y="570"/>
                  </a:lnTo>
                  <a:lnTo>
                    <a:pt x="888" y="564"/>
                  </a:lnTo>
                  <a:lnTo>
                    <a:pt x="892" y="562"/>
                  </a:lnTo>
                  <a:lnTo>
                    <a:pt x="898" y="558"/>
                  </a:lnTo>
                  <a:lnTo>
                    <a:pt x="902" y="550"/>
                  </a:lnTo>
                  <a:lnTo>
                    <a:pt x="906" y="536"/>
                  </a:lnTo>
                  <a:lnTo>
                    <a:pt x="906" y="530"/>
                  </a:lnTo>
                  <a:lnTo>
                    <a:pt x="904" y="524"/>
                  </a:lnTo>
                  <a:lnTo>
                    <a:pt x="876" y="496"/>
                  </a:lnTo>
                  <a:lnTo>
                    <a:pt x="864" y="486"/>
                  </a:lnTo>
                  <a:lnTo>
                    <a:pt x="848" y="474"/>
                  </a:lnTo>
                  <a:lnTo>
                    <a:pt x="836" y="464"/>
                  </a:lnTo>
                  <a:lnTo>
                    <a:pt x="826" y="456"/>
                  </a:lnTo>
                  <a:lnTo>
                    <a:pt x="820" y="452"/>
                  </a:lnTo>
                  <a:lnTo>
                    <a:pt x="814" y="448"/>
                  </a:lnTo>
                  <a:lnTo>
                    <a:pt x="800" y="444"/>
                  </a:lnTo>
                  <a:lnTo>
                    <a:pt x="788" y="440"/>
                  </a:lnTo>
                  <a:lnTo>
                    <a:pt x="784" y="438"/>
                  </a:lnTo>
                  <a:lnTo>
                    <a:pt x="782" y="432"/>
                  </a:lnTo>
                  <a:lnTo>
                    <a:pt x="782" y="430"/>
                  </a:lnTo>
                  <a:lnTo>
                    <a:pt x="782" y="426"/>
                  </a:lnTo>
                  <a:lnTo>
                    <a:pt x="780" y="424"/>
                  </a:lnTo>
                  <a:lnTo>
                    <a:pt x="778" y="422"/>
                  </a:lnTo>
                  <a:lnTo>
                    <a:pt x="774" y="422"/>
                  </a:lnTo>
                  <a:lnTo>
                    <a:pt x="770" y="422"/>
                  </a:lnTo>
                  <a:lnTo>
                    <a:pt x="754" y="422"/>
                  </a:lnTo>
                  <a:lnTo>
                    <a:pt x="752" y="422"/>
                  </a:lnTo>
                  <a:lnTo>
                    <a:pt x="742" y="422"/>
                  </a:lnTo>
                  <a:lnTo>
                    <a:pt x="738" y="416"/>
                  </a:lnTo>
                  <a:lnTo>
                    <a:pt x="734" y="412"/>
                  </a:lnTo>
                  <a:lnTo>
                    <a:pt x="734" y="406"/>
                  </a:lnTo>
                  <a:lnTo>
                    <a:pt x="736" y="394"/>
                  </a:lnTo>
                  <a:lnTo>
                    <a:pt x="740" y="390"/>
                  </a:lnTo>
                  <a:lnTo>
                    <a:pt x="740" y="384"/>
                  </a:lnTo>
                  <a:lnTo>
                    <a:pt x="738" y="378"/>
                  </a:lnTo>
                  <a:lnTo>
                    <a:pt x="728" y="368"/>
                  </a:lnTo>
                  <a:lnTo>
                    <a:pt x="720" y="358"/>
                  </a:lnTo>
                  <a:lnTo>
                    <a:pt x="716" y="358"/>
                  </a:lnTo>
                  <a:lnTo>
                    <a:pt x="714" y="356"/>
                  </a:lnTo>
                  <a:lnTo>
                    <a:pt x="710" y="358"/>
                  </a:lnTo>
                  <a:lnTo>
                    <a:pt x="708" y="358"/>
                  </a:lnTo>
                  <a:lnTo>
                    <a:pt x="700" y="368"/>
                  </a:lnTo>
                  <a:lnTo>
                    <a:pt x="694" y="370"/>
                  </a:lnTo>
                  <a:lnTo>
                    <a:pt x="686" y="370"/>
                  </a:lnTo>
                  <a:lnTo>
                    <a:pt x="682" y="366"/>
                  </a:lnTo>
                  <a:lnTo>
                    <a:pt x="670" y="362"/>
                  </a:lnTo>
                  <a:lnTo>
                    <a:pt x="656" y="362"/>
                  </a:lnTo>
                  <a:lnTo>
                    <a:pt x="654" y="362"/>
                  </a:lnTo>
                  <a:lnTo>
                    <a:pt x="646" y="364"/>
                  </a:lnTo>
                  <a:lnTo>
                    <a:pt x="640" y="368"/>
                  </a:lnTo>
                  <a:lnTo>
                    <a:pt x="632" y="376"/>
                  </a:lnTo>
                  <a:lnTo>
                    <a:pt x="626" y="380"/>
                  </a:lnTo>
                  <a:lnTo>
                    <a:pt x="620" y="382"/>
                  </a:lnTo>
                  <a:lnTo>
                    <a:pt x="610" y="382"/>
                  </a:lnTo>
                  <a:lnTo>
                    <a:pt x="606" y="384"/>
                  </a:lnTo>
                  <a:lnTo>
                    <a:pt x="600" y="388"/>
                  </a:lnTo>
                  <a:lnTo>
                    <a:pt x="596" y="390"/>
                  </a:lnTo>
                  <a:lnTo>
                    <a:pt x="592" y="392"/>
                  </a:lnTo>
                  <a:lnTo>
                    <a:pt x="586" y="394"/>
                  </a:lnTo>
                  <a:lnTo>
                    <a:pt x="584" y="400"/>
                  </a:lnTo>
                  <a:lnTo>
                    <a:pt x="578" y="414"/>
                  </a:lnTo>
                  <a:lnTo>
                    <a:pt x="574" y="420"/>
                  </a:lnTo>
                  <a:lnTo>
                    <a:pt x="568" y="422"/>
                  </a:lnTo>
                  <a:lnTo>
                    <a:pt x="556" y="422"/>
                  </a:lnTo>
                  <a:lnTo>
                    <a:pt x="548" y="424"/>
                  </a:lnTo>
                  <a:lnTo>
                    <a:pt x="544" y="430"/>
                  </a:lnTo>
                  <a:lnTo>
                    <a:pt x="540" y="444"/>
                  </a:lnTo>
                  <a:lnTo>
                    <a:pt x="538" y="456"/>
                  </a:lnTo>
                  <a:lnTo>
                    <a:pt x="534" y="460"/>
                  </a:lnTo>
                  <a:lnTo>
                    <a:pt x="530" y="460"/>
                  </a:lnTo>
                  <a:lnTo>
                    <a:pt x="526" y="460"/>
                  </a:lnTo>
                  <a:lnTo>
                    <a:pt x="518" y="462"/>
                  </a:lnTo>
                  <a:lnTo>
                    <a:pt x="514" y="468"/>
                  </a:lnTo>
                  <a:lnTo>
                    <a:pt x="502" y="484"/>
                  </a:lnTo>
                  <a:lnTo>
                    <a:pt x="500" y="490"/>
                  </a:lnTo>
                  <a:lnTo>
                    <a:pt x="498" y="498"/>
                  </a:lnTo>
                  <a:lnTo>
                    <a:pt x="498" y="502"/>
                  </a:lnTo>
                  <a:lnTo>
                    <a:pt x="496" y="510"/>
                  </a:lnTo>
                  <a:lnTo>
                    <a:pt x="494" y="516"/>
                  </a:lnTo>
                  <a:lnTo>
                    <a:pt x="482" y="532"/>
                  </a:lnTo>
                  <a:lnTo>
                    <a:pt x="474" y="546"/>
                  </a:lnTo>
                  <a:lnTo>
                    <a:pt x="472" y="552"/>
                  </a:lnTo>
                  <a:lnTo>
                    <a:pt x="466" y="566"/>
                  </a:lnTo>
                  <a:lnTo>
                    <a:pt x="462" y="570"/>
                  </a:lnTo>
                  <a:lnTo>
                    <a:pt x="456" y="586"/>
                  </a:lnTo>
                  <a:lnTo>
                    <a:pt x="452" y="590"/>
                  </a:lnTo>
                  <a:lnTo>
                    <a:pt x="444" y="604"/>
                  </a:lnTo>
                  <a:lnTo>
                    <a:pt x="424" y="640"/>
                  </a:lnTo>
                  <a:lnTo>
                    <a:pt x="414" y="652"/>
                  </a:lnTo>
                  <a:lnTo>
                    <a:pt x="406" y="660"/>
                  </a:lnTo>
                  <a:lnTo>
                    <a:pt x="392" y="670"/>
                  </a:lnTo>
                  <a:lnTo>
                    <a:pt x="388" y="672"/>
                  </a:lnTo>
                  <a:lnTo>
                    <a:pt x="382" y="676"/>
                  </a:lnTo>
                  <a:lnTo>
                    <a:pt x="376" y="682"/>
                  </a:lnTo>
                  <a:lnTo>
                    <a:pt x="374" y="688"/>
                  </a:lnTo>
                  <a:lnTo>
                    <a:pt x="366" y="700"/>
                  </a:lnTo>
                  <a:lnTo>
                    <a:pt x="356" y="710"/>
                  </a:lnTo>
                  <a:lnTo>
                    <a:pt x="352" y="714"/>
                  </a:lnTo>
                  <a:lnTo>
                    <a:pt x="350" y="720"/>
                  </a:lnTo>
                  <a:lnTo>
                    <a:pt x="346" y="732"/>
                  </a:lnTo>
                  <a:lnTo>
                    <a:pt x="344" y="736"/>
                  </a:lnTo>
                  <a:lnTo>
                    <a:pt x="342" y="744"/>
                  </a:lnTo>
                  <a:lnTo>
                    <a:pt x="340" y="752"/>
                  </a:lnTo>
                  <a:lnTo>
                    <a:pt x="340" y="756"/>
                  </a:lnTo>
                  <a:lnTo>
                    <a:pt x="342" y="764"/>
                  </a:lnTo>
                  <a:lnTo>
                    <a:pt x="344" y="770"/>
                  </a:lnTo>
                  <a:lnTo>
                    <a:pt x="346" y="776"/>
                  </a:lnTo>
                  <a:lnTo>
                    <a:pt x="348" y="784"/>
                  </a:lnTo>
                  <a:lnTo>
                    <a:pt x="350" y="792"/>
                  </a:lnTo>
                  <a:lnTo>
                    <a:pt x="350" y="794"/>
                  </a:lnTo>
                  <a:lnTo>
                    <a:pt x="350" y="810"/>
                  </a:lnTo>
                  <a:lnTo>
                    <a:pt x="350" y="814"/>
                  </a:lnTo>
                  <a:lnTo>
                    <a:pt x="352" y="820"/>
                  </a:lnTo>
                  <a:lnTo>
                    <a:pt x="356" y="826"/>
                  </a:lnTo>
                  <a:lnTo>
                    <a:pt x="364" y="828"/>
                  </a:lnTo>
                  <a:lnTo>
                    <a:pt x="370" y="830"/>
                  </a:lnTo>
                  <a:lnTo>
                    <a:pt x="378" y="832"/>
                  </a:lnTo>
                  <a:lnTo>
                    <a:pt x="382" y="832"/>
                  </a:lnTo>
                  <a:lnTo>
                    <a:pt x="390" y="830"/>
                  </a:lnTo>
                  <a:lnTo>
                    <a:pt x="396" y="828"/>
                  </a:lnTo>
                  <a:lnTo>
                    <a:pt x="412" y="816"/>
                  </a:lnTo>
                  <a:lnTo>
                    <a:pt x="424" y="808"/>
                  </a:lnTo>
                  <a:lnTo>
                    <a:pt x="430" y="804"/>
                  </a:lnTo>
                  <a:lnTo>
                    <a:pt x="434" y="802"/>
                  </a:lnTo>
                  <a:lnTo>
                    <a:pt x="438" y="800"/>
                  </a:lnTo>
                  <a:lnTo>
                    <a:pt x="442" y="796"/>
                  </a:lnTo>
                  <a:lnTo>
                    <a:pt x="446" y="790"/>
                  </a:lnTo>
                  <a:lnTo>
                    <a:pt x="454" y="778"/>
                  </a:lnTo>
                  <a:lnTo>
                    <a:pt x="458" y="774"/>
                  </a:lnTo>
                  <a:lnTo>
                    <a:pt x="454" y="778"/>
                  </a:lnTo>
                  <a:lnTo>
                    <a:pt x="446" y="790"/>
                  </a:lnTo>
                  <a:lnTo>
                    <a:pt x="442" y="796"/>
                  </a:lnTo>
                  <a:lnTo>
                    <a:pt x="440" y="808"/>
                  </a:lnTo>
                  <a:lnTo>
                    <a:pt x="442" y="820"/>
                  </a:lnTo>
                  <a:lnTo>
                    <a:pt x="446" y="826"/>
                  </a:lnTo>
                  <a:lnTo>
                    <a:pt x="448" y="832"/>
                  </a:lnTo>
                  <a:lnTo>
                    <a:pt x="448" y="840"/>
                  </a:lnTo>
                  <a:lnTo>
                    <a:pt x="448" y="844"/>
                  </a:lnTo>
                  <a:lnTo>
                    <a:pt x="452" y="860"/>
                  </a:lnTo>
                  <a:lnTo>
                    <a:pt x="456" y="874"/>
                  </a:lnTo>
                  <a:lnTo>
                    <a:pt x="458" y="886"/>
                  </a:lnTo>
                  <a:lnTo>
                    <a:pt x="460" y="892"/>
                  </a:lnTo>
                  <a:lnTo>
                    <a:pt x="464" y="896"/>
                  </a:lnTo>
                  <a:lnTo>
                    <a:pt x="466" y="902"/>
                  </a:lnTo>
                  <a:lnTo>
                    <a:pt x="468" y="906"/>
                  </a:lnTo>
                  <a:lnTo>
                    <a:pt x="470" y="910"/>
                  </a:lnTo>
                  <a:lnTo>
                    <a:pt x="476" y="910"/>
                  </a:lnTo>
                  <a:lnTo>
                    <a:pt x="480" y="910"/>
                  </a:lnTo>
                  <a:lnTo>
                    <a:pt x="486" y="910"/>
                  </a:lnTo>
                  <a:lnTo>
                    <a:pt x="488" y="906"/>
                  </a:lnTo>
                  <a:lnTo>
                    <a:pt x="490" y="902"/>
                  </a:lnTo>
                  <a:lnTo>
                    <a:pt x="492" y="896"/>
                  </a:lnTo>
                  <a:lnTo>
                    <a:pt x="498" y="892"/>
                  </a:lnTo>
                  <a:lnTo>
                    <a:pt x="506" y="892"/>
                  </a:lnTo>
                  <a:lnTo>
                    <a:pt x="510" y="892"/>
                  </a:lnTo>
                  <a:lnTo>
                    <a:pt x="516" y="890"/>
                  </a:lnTo>
                  <a:lnTo>
                    <a:pt x="520" y="884"/>
                  </a:lnTo>
                  <a:lnTo>
                    <a:pt x="524" y="878"/>
                  </a:lnTo>
                  <a:lnTo>
                    <a:pt x="526" y="872"/>
                  </a:lnTo>
                  <a:lnTo>
                    <a:pt x="528" y="864"/>
                  </a:lnTo>
                  <a:lnTo>
                    <a:pt x="528" y="840"/>
                  </a:lnTo>
                  <a:lnTo>
                    <a:pt x="528" y="824"/>
                  </a:lnTo>
                  <a:lnTo>
                    <a:pt x="528" y="822"/>
                  </a:lnTo>
                  <a:lnTo>
                    <a:pt x="528" y="816"/>
                  </a:lnTo>
                  <a:lnTo>
                    <a:pt x="532" y="814"/>
                  </a:lnTo>
                  <a:lnTo>
                    <a:pt x="544" y="810"/>
                  </a:lnTo>
                  <a:lnTo>
                    <a:pt x="550" y="806"/>
                  </a:lnTo>
                  <a:lnTo>
                    <a:pt x="554" y="802"/>
                  </a:lnTo>
                  <a:lnTo>
                    <a:pt x="556" y="796"/>
                  </a:lnTo>
                  <a:lnTo>
                    <a:pt x="556" y="792"/>
                  </a:lnTo>
                  <a:lnTo>
                    <a:pt x="556" y="784"/>
                  </a:lnTo>
                  <a:lnTo>
                    <a:pt x="554" y="776"/>
                  </a:lnTo>
                  <a:lnTo>
                    <a:pt x="550" y="772"/>
                  </a:lnTo>
                  <a:lnTo>
                    <a:pt x="542" y="760"/>
                  </a:lnTo>
                  <a:lnTo>
                    <a:pt x="538" y="754"/>
                  </a:lnTo>
                  <a:lnTo>
                    <a:pt x="536" y="746"/>
                  </a:lnTo>
                  <a:lnTo>
                    <a:pt x="536" y="732"/>
                  </a:lnTo>
                  <a:lnTo>
                    <a:pt x="536" y="716"/>
                  </a:lnTo>
                  <a:lnTo>
                    <a:pt x="536" y="704"/>
                  </a:lnTo>
                  <a:lnTo>
                    <a:pt x="538" y="696"/>
                  </a:lnTo>
                  <a:lnTo>
                    <a:pt x="542" y="690"/>
                  </a:lnTo>
                  <a:lnTo>
                    <a:pt x="550" y="682"/>
                  </a:lnTo>
                  <a:lnTo>
                    <a:pt x="562" y="672"/>
                  </a:lnTo>
                  <a:lnTo>
                    <a:pt x="572" y="662"/>
                  </a:lnTo>
                  <a:lnTo>
                    <a:pt x="590" y="652"/>
                  </a:lnTo>
                  <a:lnTo>
                    <a:pt x="594" y="646"/>
                  </a:lnTo>
                  <a:lnTo>
                    <a:pt x="600" y="640"/>
                  </a:lnTo>
                  <a:lnTo>
                    <a:pt x="602" y="634"/>
                  </a:lnTo>
                  <a:lnTo>
                    <a:pt x="604" y="628"/>
                  </a:lnTo>
                  <a:lnTo>
                    <a:pt x="600" y="622"/>
                  </a:lnTo>
                  <a:lnTo>
                    <a:pt x="598" y="616"/>
                  </a:lnTo>
                  <a:lnTo>
                    <a:pt x="600" y="610"/>
                  </a:lnTo>
                  <a:lnTo>
                    <a:pt x="602" y="604"/>
                  </a:lnTo>
                  <a:lnTo>
                    <a:pt x="612" y="592"/>
                  </a:lnTo>
                  <a:lnTo>
                    <a:pt x="620" y="584"/>
                  </a:lnTo>
                  <a:lnTo>
                    <a:pt x="624" y="580"/>
                  </a:lnTo>
                  <a:lnTo>
                    <a:pt x="630" y="576"/>
                  </a:lnTo>
                  <a:lnTo>
                    <a:pt x="634" y="578"/>
                  </a:lnTo>
                  <a:lnTo>
                    <a:pt x="640" y="582"/>
                  </a:lnTo>
                  <a:lnTo>
                    <a:pt x="648" y="594"/>
                  </a:lnTo>
                  <a:lnTo>
                    <a:pt x="652" y="600"/>
                  </a:lnTo>
                  <a:lnTo>
                    <a:pt x="652" y="608"/>
                  </a:lnTo>
                  <a:lnTo>
                    <a:pt x="652" y="614"/>
                  </a:lnTo>
                  <a:lnTo>
                    <a:pt x="638" y="640"/>
                  </a:lnTo>
                  <a:lnTo>
                    <a:pt x="634" y="646"/>
                  </a:lnTo>
                  <a:lnTo>
                    <a:pt x="628" y="650"/>
                  </a:lnTo>
                  <a:lnTo>
                    <a:pt x="612" y="662"/>
                  </a:lnTo>
                  <a:lnTo>
                    <a:pt x="606" y="666"/>
                  </a:lnTo>
                  <a:lnTo>
                    <a:pt x="604" y="674"/>
                  </a:lnTo>
                  <a:lnTo>
                    <a:pt x="598" y="688"/>
                  </a:lnTo>
                  <a:lnTo>
                    <a:pt x="596" y="704"/>
                  </a:lnTo>
                  <a:lnTo>
                    <a:pt x="596" y="726"/>
                  </a:lnTo>
                  <a:lnTo>
                    <a:pt x="596" y="734"/>
                  </a:lnTo>
                  <a:lnTo>
                    <a:pt x="600" y="742"/>
                  </a:lnTo>
                  <a:lnTo>
                    <a:pt x="602" y="748"/>
                  </a:lnTo>
                  <a:lnTo>
                    <a:pt x="610" y="760"/>
                  </a:lnTo>
                  <a:lnTo>
                    <a:pt x="620" y="770"/>
                  </a:lnTo>
                  <a:lnTo>
                    <a:pt x="626" y="772"/>
                  </a:lnTo>
                  <a:lnTo>
                    <a:pt x="634" y="774"/>
                  </a:lnTo>
                  <a:lnTo>
                    <a:pt x="636" y="774"/>
                  </a:lnTo>
                  <a:lnTo>
                    <a:pt x="652" y="772"/>
                  </a:lnTo>
                  <a:lnTo>
                    <a:pt x="676" y="766"/>
                  </a:lnTo>
                  <a:lnTo>
                    <a:pt x="690" y="764"/>
                  </a:lnTo>
                  <a:lnTo>
                    <a:pt x="694" y="764"/>
                  </a:lnTo>
                  <a:lnTo>
                    <a:pt x="700" y="764"/>
                  </a:lnTo>
                  <a:lnTo>
                    <a:pt x="704" y="766"/>
                  </a:lnTo>
                  <a:lnTo>
                    <a:pt x="708" y="768"/>
                  </a:lnTo>
                  <a:lnTo>
                    <a:pt x="712" y="774"/>
                  </a:lnTo>
                  <a:lnTo>
                    <a:pt x="714" y="782"/>
                  </a:lnTo>
                  <a:lnTo>
                    <a:pt x="714" y="786"/>
                  </a:lnTo>
                  <a:lnTo>
                    <a:pt x="712" y="790"/>
                  </a:lnTo>
                  <a:lnTo>
                    <a:pt x="708" y="794"/>
                  </a:lnTo>
                  <a:lnTo>
                    <a:pt x="704" y="794"/>
                  </a:lnTo>
                  <a:lnTo>
                    <a:pt x="700" y="792"/>
                  </a:lnTo>
                  <a:lnTo>
                    <a:pt x="686" y="792"/>
                  </a:lnTo>
                  <a:lnTo>
                    <a:pt x="672" y="792"/>
                  </a:lnTo>
                  <a:lnTo>
                    <a:pt x="658" y="796"/>
                  </a:lnTo>
                  <a:lnTo>
                    <a:pt x="642" y="800"/>
                  </a:lnTo>
                  <a:lnTo>
                    <a:pt x="638" y="804"/>
                  </a:lnTo>
                  <a:lnTo>
                    <a:pt x="634" y="808"/>
                  </a:lnTo>
                  <a:lnTo>
                    <a:pt x="634" y="818"/>
                  </a:lnTo>
                  <a:lnTo>
                    <a:pt x="636" y="822"/>
                  </a:lnTo>
                  <a:lnTo>
                    <a:pt x="640" y="828"/>
                  </a:lnTo>
                  <a:lnTo>
                    <a:pt x="644" y="832"/>
                  </a:lnTo>
                  <a:lnTo>
                    <a:pt x="644" y="838"/>
                  </a:lnTo>
                  <a:lnTo>
                    <a:pt x="644" y="842"/>
                  </a:lnTo>
                  <a:lnTo>
                    <a:pt x="642" y="850"/>
                  </a:lnTo>
                  <a:lnTo>
                    <a:pt x="638" y="854"/>
                  </a:lnTo>
                  <a:lnTo>
                    <a:pt x="636" y="856"/>
                  </a:lnTo>
                  <a:lnTo>
                    <a:pt x="634" y="858"/>
                  </a:lnTo>
                  <a:lnTo>
                    <a:pt x="632" y="858"/>
                  </a:lnTo>
                  <a:lnTo>
                    <a:pt x="628" y="858"/>
                  </a:lnTo>
                  <a:lnTo>
                    <a:pt x="622" y="856"/>
                  </a:lnTo>
                  <a:lnTo>
                    <a:pt x="610" y="852"/>
                  </a:lnTo>
                  <a:lnTo>
                    <a:pt x="606" y="854"/>
                  </a:lnTo>
                  <a:lnTo>
                    <a:pt x="602" y="858"/>
                  </a:lnTo>
                  <a:lnTo>
                    <a:pt x="600" y="864"/>
                  </a:lnTo>
                  <a:lnTo>
                    <a:pt x="598" y="872"/>
                  </a:lnTo>
                  <a:lnTo>
                    <a:pt x="596" y="880"/>
                  </a:lnTo>
                  <a:lnTo>
                    <a:pt x="596" y="882"/>
                  </a:lnTo>
                  <a:lnTo>
                    <a:pt x="596" y="890"/>
                  </a:lnTo>
                  <a:lnTo>
                    <a:pt x="596" y="898"/>
                  </a:lnTo>
                  <a:lnTo>
                    <a:pt x="596" y="902"/>
                  </a:lnTo>
                  <a:lnTo>
                    <a:pt x="596" y="910"/>
                  </a:lnTo>
                  <a:lnTo>
                    <a:pt x="592" y="910"/>
                  </a:lnTo>
                  <a:lnTo>
                    <a:pt x="586" y="912"/>
                  </a:lnTo>
                  <a:lnTo>
                    <a:pt x="582" y="916"/>
                  </a:lnTo>
                  <a:lnTo>
                    <a:pt x="578" y="920"/>
                  </a:lnTo>
                  <a:lnTo>
                    <a:pt x="576" y="926"/>
                  </a:lnTo>
                  <a:lnTo>
                    <a:pt x="574" y="928"/>
                  </a:lnTo>
                  <a:lnTo>
                    <a:pt x="568" y="930"/>
                  </a:lnTo>
                  <a:lnTo>
                    <a:pt x="564" y="930"/>
                  </a:lnTo>
                  <a:lnTo>
                    <a:pt x="552" y="930"/>
                  </a:lnTo>
                  <a:lnTo>
                    <a:pt x="540" y="932"/>
                  </a:lnTo>
                  <a:lnTo>
                    <a:pt x="516" y="938"/>
                  </a:lnTo>
                  <a:lnTo>
                    <a:pt x="500" y="944"/>
                  </a:lnTo>
                  <a:lnTo>
                    <a:pt x="496" y="946"/>
                  </a:lnTo>
                  <a:lnTo>
                    <a:pt x="488" y="950"/>
                  </a:lnTo>
                  <a:lnTo>
                    <a:pt x="482" y="946"/>
                  </a:lnTo>
                  <a:lnTo>
                    <a:pt x="476" y="944"/>
                  </a:lnTo>
                  <a:lnTo>
                    <a:pt x="468" y="942"/>
                  </a:lnTo>
                  <a:lnTo>
                    <a:pt x="462" y="944"/>
                  </a:lnTo>
                  <a:lnTo>
                    <a:pt x="456" y="946"/>
                  </a:lnTo>
                  <a:lnTo>
                    <a:pt x="450" y="946"/>
                  </a:lnTo>
                  <a:lnTo>
                    <a:pt x="444" y="944"/>
                  </a:lnTo>
                  <a:lnTo>
                    <a:pt x="440" y="940"/>
                  </a:lnTo>
                  <a:lnTo>
                    <a:pt x="440" y="934"/>
                  </a:lnTo>
                  <a:lnTo>
                    <a:pt x="436" y="932"/>
                  </a:lnTo>
                  <a:lnTo>
                    <a:pt x="432" y="930"/>
                  </a:lnTo>
                  <a:lnTo>
                    <a:pt x="428" y="930"/>
                  </a:lnTo>
                  <a:lnTo>
                    <a:pt x="424" y="930"/>
                  </a:lnTo>
                  <a:lnTo>
                    <a:pt x="422" y="928"/>
                  </a:lnTo>
                  <a:lnTo>
                    <a:pt x="420" y="924"/>
                  </a:lnTo>
                  <a:lnTo>
                    <a:pt x="420" y="922"/>
                  </a:lnTo>
                  <a:lnTo>
                    <a:pt x="420" y="918"/>
                  </a:lnTo>
                  <a:lnTo>
                    <a:pt x="420" y="902"/>
                  </a:lnTo>
                  <a:lnTo>
                    <a:pt x="420" y="898"/>
                  </a:lnTo>
                  <a:lnTo>
                    <a:pt x="422" y="894"/>
                  </a:lnTo>
                  <a:lnTo>
                    <a:pt x="424" y="890"/>
                  </a:lnTo>
                  <a:lnTo>
                    <a:pt x="430" y="890"/>
                  </a:lnTo>
                  <a:lnTo>
                    <a:pt x="434" y="886"/>
                  </a:lnTo>
                  <a:lnTo>
                    <a:pt x="436" y="882"/>
                  </a:lnTo>
                  <a:lnTo>
                    <a:pt x="434" y="882"/>
                  </a:lnTo>
                  <a:lnTo>
                    <a:pt x="430" y="880"/>
                  </a:lnTo>
                  <a:lnTo>
                    <a:pt x="430" y="876"/>
                  </a:lnTo>
                  <a:lnTo>
                    <a:pt x="430" y="864"/>
                  </a:lnTo>
                  <a:lnTo>
                    <a:pt x="430" y="860"/>
                  </a:lnTo>
                  <a:lnTo>
                    <a:pt x="428" y="858"/>
                  </a:lnTo>
                  <a:lnTo>
                    <a:pt x="428" y="856"/>
                  </a:lnTo>
                  <a:lnTo>
                    <a:pt x="426" y="854"/>
                  </a:lnTo>
                  <a:lnTo>
                    <a:pt x="422" y="856"/>
                  </a:lnTo>
                  <a:lnTo>
                    <a:pt x="418" y="858"/>
                  </a:lnTo>
                  <a:lnTo>
                    <a:pt x="406" y="862"/>
                  </a:lnTo>
                  <a:lnTo>
                    <a:pt x="400" y="864"/>
                  </a:lnTo>
                  <a:lnTo>
                    <a:pt x="398" y="868"/>
                  </a:lnTo>
                  <a:lnTo>
                    <a:pt x="394" y="874"/>
                  </a:lnTo>
                  <a:lnTo>
                    <a:pt x="392" y="882"/>
                  </a:lnTo>
                  <a:lnTo>
                    <a:pt x="392" y="890"/>
                  </a:lnTo>
                  <a:lnTo>
                    <a:pt x="392" y="892"/>
                  </a:lnTo>
                  <a:lnTo>
                    <a:pt x="392" y="900"/>
                  </a:lnTo>
                  <a:lnTo>
                    <a:pt x="396" y="906"/>
                  </a:lnTo>
                  <a:lnTo>
                    <a:pt x="404" y="918"/>
                  </a:lnTo>
                  <a:lnTo>
                    <a:pt x="406" y="922"/>
                  </a:lnTo>
                  <a:lnTo>
                    <a:pt x="410" y="930"/>
                  </a:lnTo>
                  <a:lnTo>
                    <a:pt x="406" y="936"/>
                  </a:lnTo>
                  <a:lnTo>
                    <a:pt x="404" y="942"/>
                  </a:lnTo>
                  <a:lnTo>
                    <a:pt x="400" y="954"/>
                  </a:lnTo>
                  <a:lnTo>
                    <a:pt x="398" y="958"/>
                  </a:lnTo>
                  <a:lnTo>
                    <a:pt x="396" y="958"/>
                  </a:lnTo>
                  <a:lnTo>
                    <a:pt x="386" y="958"/>
                  </a:lnTo>
                  <a:lnTo>
                    <a:pt x="380" y="960"/>
                  </a:lnTo>
                  <a:lnTo>
                    <a:pt x="376" y="960"/>
                  </a:lnTo>
                  <a:lnTo>
                    <a:pt x="364" y="964"/>
                  </a:lnTo>
                  <a:lnTo>
                    <a:pt x="358" y="966"/>
                  </a:lnTo>
                  <a:lnTo>
                    <a:pt x="352" y="970"/>
                  </a:lnTo>
                  <a:lnTo>
                    <a:pt x="346" y="976"/>
                  </a:lnTo>
                  <a:lnTo>
                    <a:pt x="336" y="992"/>
                  </a:lnTo>
                  <a:lnTo>
                    <a:pt x="326" y="1004"/>
                  </a:lnTo>
                  <a:lnTo>
                    <a:pt x="320" y="1008"/>
                  </a:lnTo>
                  <a:lnTo>
                    <a:pt x="316" y="1012"/>
                  </a:lnTo>
                  <a:lnTo>
                    <a:pt x="312" y="1018"/>
                  </a:lnTo>
                  <a:lnTo>
                    <a:pt x="306" y="1024"/>
                  </a:lnTo>
                  <a:lnTo>
                    <a:pt x="298" y="1034"/>
                  </a:lnTo>
                  <a:lnTo>
                    <a:pt x="296" y="1040"/>
                  </a:lnTo>
                  <a:lnTo>
                    <a:pt x="292" y="1046"/>
                  </a:lnTo>
                  <a:lnTo>
                    <a:pt x="288" y="1048"/>
                  </a:lnTo>
                  <a:lnTo>
                    <a:pt x="282" y="1050"/>
                  </a:lnTo>
                  <a:lnTo>
                    <a:pt x="278" y="1054"/>
                  </a:lnTo>
                  <a:lnTo>
                    <a:pt x="276" y="1060"/>
                  </a:lnTo>
                  <a:lnTo>
                    <a:pt x="272" y="1064"/>
                  </a:lnTo>
                  <a:lnTo>
                    <a:pt x="264" y="1066"/>
                  </a:lnTo>
                  <a:lnTo>
                    <a:pt x="260" y="1066"/>
                  </a:lnTo>
                  <a:lnTo>
                    <a:pt x="256" y="1066"/>
                  </a:lnTo>
                  <a:lnTo>
                    <a:pt x="252" y="1062"/>
                  </a:lnTo>
                  <a:lnTo>
                    <a:pt x="252" y="1058"/>
                  </a:lnTo>
                  <a:lnTo>
                    <a:pt x="248" y="1058"/>
                  </a:lnTo>
                  <a:lnTo>
                    <a:pt x="244" y="1058"/>
                  </a:lnTo>
                  <a:lnTo>
                    <a:pt x="242" y="1062"/>
                  </a:lnTo>
                  <a:lnTo>
                    <a:pt x="242" y="1072"/>
                  </a:lnTo>
                  <a:lnTo>
                    <a:pt x="242" y="1076"/>
                  </a:lnTo>
                  <a:lnTo>
                    <a:pt x="238" y="1076"/>
                  </a:lnTo>
                  <a:lnTo>
                    <a:pt x="228" y="1076"/>
                  </a:lnTo>
                  <a:lnTo>
                    <a:pt x="218" y="1076"/>
                  </a:lnTo>
                  <a:lnTo>
                    <a:pt x="206" y="1080"/>
                  </a:lnTo>
                  <a:lnTo>
                    <a:pt x="202" y="1082"/>
                  </a:lnTo>
                  <a:lnTo>
                    <a:pt x="196" y="1086"/>
                  </a:lnTo>
                  <a:lnTo>
                    <a:pt x="194" y="1092"/>
                  </a:lnTo>
                  <a:lnTo>
                    <a:pt x="196" y="1096"/>
                  </a:lnTo>
                  <a:lnTo>
                    <a:pt x="202" y="1100"/>
                  </a:lnTo>
                  <a:lnTo>
                    <a:pt x="206" y="1102"/>
                  </a:lnTo>
                  <a:lnTo>
                    <a:pt x="214" y="1106"/>
                  </a:lnTo>
                  <a:lnTo>
                    <a:pt x="222" y="1106"/>
                  </a:lnTo>
                  <a:lnTo>
                    <a:pt x="226" y="1106"/>
                  </a:lnTo>
                  <a:lnTo>
                    <a:pt x="230" y="1108"/>
                  </a:lnTo>
                  <a:lnTo>
                    <a:pt x="234" y="1110"/>
                  </a:lnTo>
                  <a:lnTo>
                    <a:pt x="234" y="1116"/>
                  </a:lnTo>
                  <a:lnTo>
                    <a:pt x="238" y="1120"/>
                  </a:lnTo>
                  <a:lnTo>
                    <a:pt x="242" y="1126"/>
                  </a:lnTo>
                  <a:lnTo>
                    <a:pt x="242" y="1134"/>
                  </a:lnTo>
                  <a:lnTo>
                    <a:pt x="242" y="1138"/>
                  </a:lnTo>
                  <a:lnTo>
                    <a:pt x="244" y="1142"/>
                  </a:lnTo>
                  <a:lnTo>
                    <a:pt x="248" y="1146"/>
                  </a:lnTo>
                  <a:lnTo>
                    <a:pt x="252" y="1148"/>
                  </a:lnTo>
                  <a:lnTo>
                    <a:pt x="252" y="1154"/>
                  </a:lnTo>
                  <a:lnTo>
                    <a:pt x="252" y="1156"/>
                  </a:lnTo>
                  <a:lnTo>
                    <a:pt x="250" y="1172"/>
                  </a:lnTo>
                  <a:lnTo>
                    <a:pt x="244" y="1196"/>
                  </a:lnTo>
                  <a:lnTo>
                    <a:pt x="242" y="1204"/>
                  </a:lnTo>
                  <a:lnTo>
                    <a:pt x="234" y="1202"/>
                  </a:lnTo>
                  <a:lnTo>
                    <a:pt x="192" y="1194"/>
                  </a:lnTo>
                  <a:lnTo>
                    <a:pt x="176" y="1194"/>
                  </a:lnTo>
                  <a:lnTo>
                    <a:pt x="162" y="1194"/>
                  </a:lnTo>
                  <a:lnTo>
                    <a:pt x="150" y="1194"/>
                  </a:lnTo>
                  <a:lnTo>
                    <a:pt x="140" y="1194"/>
                  </a:lnTo>
                  <a:lnTo>
                    <a:pt x="134" y="1196"/>
                  </a:lnTo>
                  <a:lnTo>
                    <a:pt x="130" y="1198"/>
                  </a:lnTo>
                  <a:lnTo>
                    <a:pt x="128" y="1204"/>
                  </a:lnTo>
                  <a:lnTo>
                    <a:pt x="128" y="1212"/>
                  </a:lnTo>
                  <a:lnTo>
                    <a:pt x="132" y="1226"/>
                  </a:lnTo>
                  <a:lnTo>
                    <a:pt x="134" y="1234"/>
                  </a:lnTo>
                  <a:lnTo>
                    <a:pt x="130" y="1234"/>
                  </a:lnTo>
                  <a:lnTo>
                    <a:pt x="128" y="1234"/>
                  </a:lnTo>
                  <a:lnTo>
                    <a:pt x="128" y="1236"/>
                  </a:lnTo>
                  <a:lnTo>
                    <a:pt x="128" y="1240"/>
                  </a:lnTo>
                  <a:lnTo>
                    <a:pt x="132" y="1246"/>
                  </a:lnTo>
                  <a:lnTo>
                    <a:pt x="134" y="1254"/>
                  </a:lnTo>
                  <a:lnTo>
                    <a:pt x="134" y="1262"/>
                  </a:lnTo>
                  <a:lnTo>
                    <a:pt x="134" y="1264"/>
                  </a:lnTo>
                  <a:lnTo>
                    <a:pt x="134" y="1272"/>
                  </a:lnTo>
                  <a:lnTo>
                    <a:pt x="132" y="1280"/>
                  </a:lnTo>
                  <a:lnTo>
                    <a:pt x="128" y="1286"/>
                  </a:lnTo>
                  <a:lnTo>
                    <a:pt x="128" y="1292"/>
                  </a:lnTo>
                  <a:lnTo>
                    <a:pt x="130" y="1298"/>
                  </a:lnTo>
                  <a:lnTo>
                    <a:pt x="134" y="1304"/>
                  </a:lnTo>
                  <a:lnTo>
                    <a:pt x="134" y="1310"/>
                  </a:lnTo>
                  <a:lnTo>
                    <a:pt x="134" y="1314"/>
                  </a:lnTo>
                  <a:lnTo>
                    <a:pt x="136" y="1316"/>
                  </a:lnTo>
                  <a:lnTo>
                    <a:pt x="138" y="1320"/>
                  </a:lnTo>
                  <a:lnTo>
                    <a:pt x="140" y="1322"/>
                  </a:lnTo>
                  <a:lnTo>
                    <a:pt x="142" y="1322"/>
                  </a:lnTo>
                  <a:lnTo>
                    <a:pt x="146" y="1322"/>
                  </a:lnTo>
                  <a:lnTo>
                    <a:pt x="154" y="1322"/>
                  </a:lnTo>
                  <a:lnTo>
                    <a:pt x="160" y="1322"/>
                  </a:lnTo>
                  <a:lnTo>
                    <a:pt x="164" y="1322"/>
                  </a:lnTo>
                  <a:lnTo>
                    <a:pt x="170" y="1326"/>
                  </a:lnTo>
                  <a:lnTo>
                    <a:pt x="178" y="1334"/>
                  </a:lnTo>
                  <a:lnTo>
                    <a:pt x="184" y="1338"/>
                  </a:lnTo>
                  <a:lnTo>
                    <a:pt x="192" y="1338"/>
                  </a:lnTo>
                  <a:lnTo>
                    <a:pt x="206" y="1334"/>
                  </a:lnTo>
                  <a:lnTo>
                    <a:pt x="220" y="1328"/>
                  </a:lnTo>
                  <a:lnTo>
                    <a:pt x="234" y="1324"/>
                  </a:lnTo>
                  <a:lnTo>
                    <a:pt x="242" y="1320"/>
                  </a:lnTo>
                  <a:lnTo>
                    <a:pt x="246" y="1314"/>
                  </a:lnTo>
                  <a:lnTo>
                    <a:pt x="248" y="1308"/>
                  </a:lnTo>
                  <a:lnTo>
                    <a:pt x="258" y="1296"/>
                  </a:lnTo>
                  <a:lnTo>
                    <a:pt x="266" y="1288"/>
                  </a:lnTo>
                  <a:lnTo>
                    <a:pt x="270" y="1282"/>
                  </a:lnTo>
                  <a:lnTo>
                    <a:pt x="272" y="1276"/>
                  </a:lnTo>
                  <a:lnTo>
                    <a:pt x="274" y="1264"/>
                  </a:lnTo>
                  <a:lnTo>
                    <a:pt x="280" y="1250"/>
                  </a:lnTo>
                  <a:lnTo>
                    <a:pt x="282" y="1244"/>
                  </a:lnTo>
                  <a:lnTo>
                    <a:pt x="288" y="1238"/>
                  </a:lnTo>
                  <a:lnTo>
                    <a:pt x="304" y="1228"/>
                  </a:lnTo>
                  <a:lnTo>
                    <a:pt x="310" y="1224"/>
                  </a:lnTo>
                  <a:lnTo>
                    <a:pt x="316" y="1216"/>
                  </a:lnTo>
                  <a:lnTo>
                    <a:pt x="318" y="1212"/>
                  </a:lnTo>
                  <a:lnTo>
                    <a:pt x="322" y="1206"/>
                  </a:lnTo>
                  <a:lnTo>
                    <a:pt x="326" y="1204"/>
                  </a:lnTo>
                  <a:lnTo>
                    <a:pt x="340" y="1204"/>
                  </a:lnTo>
                  <a:lnTo>
                    <a:pt x="342" y="1204"/>
                  </a:lnTo>
                  <a:lnTo>
                    <a:pt x="350" y="1202"/>
                  </a:lnTo>
                  <a:lnTo>
                    <a:pt x="358" y="1200"/>
                  </a:lnTo>
                  <a:lnTo>
                    <a:pt x="374" y="1188"/>
                  </a:lnTo>
                  <a:lnTo>
                    <a:pt x="380" y="1186"/>
                  </a:lnTo>
                  <a:lnTo>
                    <a:pt x="386" y="1184"/>
                  </a:lnTo>
                  <a:lnTo>
                    <a:pt x="390" y="1182"/>
                  </a:lnTo>
                  <a:lnTo>
                    <a:pt x="396" y="1180"/>
                  </a:lnTo>
                  <a:lnTo>
                    <a:pt x="402" y="1178"/>
                  </a:lnTo>
                  <a:lnTo>
                    <a:pt x="408" y="1178"/>
                  </a:lnTo>
                  <a:lnTo>
                    <a:pt x="412" y="1180"/>
                  </a:lnTo>
                  <a:lnTo>
                    <a:pt x="420" y="1186"/>
                  </a:lnTo>
                  <a:lnTo>
                    <a:pt x="424" y="1192"/>
                  </a:lnTo>
                  <a:lnTo>
                    <a:pt x="436" y="1208"/>
                  </a:lnTo>
                  <a:lnTo>
                    <a:pt x="444" y="1220"/>
                  </a:lnTo>
                  <a:lnTo>
                    <a:pt x="446" y="1226"/>
                  </a:lnTo>
                  <a:lnTo>
                    <a:pt x="450" y="1232"/>
                  </a:lnTo>
                  <a:lnTo>
                    <a:pt x="456" y="1236"/>
                  </a:lnTo>
                  <a:lnTo>
                    <a:pt x="482" y="1250"/>
                  </a:lnTo>
                  <a:lnTo>
                    <a:pt x="488" y="1254"/>
                  </a:lnTo>
                  <a:lnTo>
                    <a:pt x="492" y="1260"/>
                  </a:lnTo>
                  <a:lnTo>
                    <a:pt x="502" y="1274"/>
                  </a:lnTo>
                  <a:lnTo>
                    <a:pt x="506" y="1282"/>
                  </a:lnTo>
                  <a:lnTo>
                    <a:pt x="506" y="1290"/>
                  </a:lnTo>
                  <a:lnTo>
                    <a:pt x="506" y="1304"/>
                  </a:lnTo>
                  <a:lnTo>
                    <a:pt x="506" y="1312"/>
                  </a:lnTo>
                  <a:lnTo>
                    <a:pt x="508" y="1316"/>
                  </a:lnTo>
                  <a:lnTo>
                    <a:pt x="510" y="1316"/>
                  </a:lnTo>
                  <a:lnTo>
                    <a:pt x="512" y="1316"/>
                  </a:lnTo>
                  <a:lnTo>
                    <a:pt x="514" y="1312"/>
                  </a:lnTo>
                  <a:lnTo>
                    <a:pt x="518" y="1302"/>
                  </a:lnTo>
                  <a:lnTo>
                    <a:pt x="522" y="1294"/>
                  </a:lnTo>
                  <a:lnTo>
                    <a:pt x="524" y="1288"/>
                  </a:lnTo>
                  <a:lnTo>
                    <a:pt x="526" y="1282"/>
                  </a:lnTo>
                  <a:lnTo>
                    <a:pt x="528" y="1274"/>
                  </a:lnTo>
                  <a:lnTo>
                    <a:pt x="528" y="1270"/>
                  </a:lnTo>
                  <a:lnTo>
                    <a:pt x="528" y="1268"/>
                  </a:lnTo>
                  <a:lnTo>
                    <a:pt x="530" y="1266"/>
                  </a:lnTo>
                  <a:lnTo>
                    <a:pt x="532" y="1266"/>
                  </a:lnTo>
                  <a:lnTo>
                    <a:pt x="534" y="1266"/>
                  </a:lnTo>
                  <a:lnTo>
                    <a:pt x="540" y="1268"/>
                  </a:lnTo>
                  <a:lnTo>
                    <a:pt x="552" y="1272"/>
                  </a:lnTo>
                  <a:lnTo>
                    <a:pt x="554" y="1272"/>
                  </a:lnTo>
                  <a:lnTo>
                    <a:pt x="554" y="1270"/>
                  </a:lnTo>
                  <a:lnTo>
                    <a:pt x="552" y="1266"/>
                  </a:lnTo>
                  <a:lnTo>
                    <a:pt x="534" y="1248"/>
                  </a:lnTo>
                  <a:lnTo>
                    <a:pt x="520" y="1240"/>
                  </a:lnTo>
                  <a:lnTo>
                    <a:pt x="516" y="1236"/>
                  </a:lnTo>
                  <a:lnTo>
                    <a:pt x="504" y="1228"/>
                  </a:lnTo>
                  <a:lnTo>
                    <a:pt x="494" y="1216"/>
                  </a:lnTo>
                  <a:lnTo>
                    <a:pt x="484" y="1200"/>
                  </a:lnTo>
                  <a:lnTo>
                    <a:pt x="476" y="1188"/>
                  </a:lnTo>
                  <a:lnTo>
                    <a:pt x="472" y="1182"/>
                  </a:lnTo>
                  <a:lnTo>
                    <a:pt x="470" y="1174"/>
                  </a:lnTo>
                  <a:lnTo>
                    <a:pt x="468" y="1166"/>
                  </a:lnTo>
                  <a:lnTo>
                    <a:pt x="468" y="1164"/>
                  </a:lnTo>
                  <a:lnTo>
                    <a:pt x="470" y="1158"/>
                  </a:lnTo>
                  <a:lnTo>
                    <a:pt x="474" y="1156"/>
                  </a:lnTo>
                  <a:lnTo>
                    <a:pt x="478" y="1154"/>
                  </a:lnTo>
                  <a:lnTo>
                    <a:pt x="482" y="1156"/>
                  </a:lnTo>
                  <a:lnTo>
                    <a:pt x="488" y="1156"/>
                  </a:lnTo>
                  <a:lnTo>
                    <a:pt x="496" y="1162"/>
                  </a:lnTo>
                  <a:lnTo>
                    <a:pt x="502" y="1168"/>
                  </a:lnTo>
                  <a:lnTo>
                    <a:pt x="508" y="1176"/>
                  </a:lnTo>
                  <a:lnTo>
                    <a:pt x="510" y="1182"/>
                  </a:lnTo>
                  <a:lnTo>
                    <a:pt x="516" y="1196"/>
                  </a:lnTo>
                  <a:lnTo>
                    <a:pt x="520" y="1204"/>
                  </a:lnTo>
                  <a:lnTo>
                    <a:pt x="524" y="1208"/>
                  </a:lnTo>
                  <a:lnTo>
                    <a:pt x="540" y="1220"/>
                  </a:lnTo>
                  <a:lnTo>
                    <a:pt x="548" y="1224"/>
                  </a:lnTo>
                  <a:lnTo>
                    <a:pt x="552" y="1230"/>
                  </a:lnTo>
                  <a:lnTo>
                    <a:pt x="560" y="1238"/>
                  </a:lnTo>
                  <a:lnTo>
                    <a:pt x="564" y="1244"/>
                  </a:lnTo>
                  <a:lnTo>
                    <a:pt x="566" y="1248"/>
                  </a:lnTo>
                  <a:lnTo>
                    <a:pt x="570" y="1260"/>
                  </a:lnTo>
                  <a:lnTo>
                    <a:pt x="572" y="1266"/>
                  </a:lnTo>
                  <a:lnTo>
                    <a:pt x="576" y="1272"/>
                  </a:lnTo>
                  <a:lnTo>
                    <a:pt x="580" y="1280"/>
                  </a:lnTo>
                  <a:lnTo>
                    <a:pt x="584" y="1286"/>
                  </a:lnTo>
                  <a:lnTo>
                    <a:pt x="588" y="1290"/>
                  </a:lnTo>
                  <a:lnTo>
                    <a:pt x="594" y="1292"/>
                  </a:lnTo>
                  <a:lnTo>
                    <a:pt x="598" y="1292"/>
                  </a:lnTo>
                  <a:lnTo>
                    <a:pt x="602" y="1294"/>
                  </a:lnTo>
                  <a:lnTo>
                    <a:pt x="602" y="1296"/>
                  </a:lnTo>
                  <a:lnTo>
                    <a:pt x="602" y="1298"/>
                  </a:lnTo>
                  <a:lnTo>
                    <a:pt x="598" y="1304"/>
                  </a:lnTo>
                  <a:lnTo>
                    <a:pt x="596" y="1310"/>
                  </a:lnTo>
                  <a:lnTo>
                    <a:pt x="596" y="1314"/>
                  </a:lnTo>
                  <a:lnTo>
                    <a:pt x="598" y="1320"/>
                  </a:lnTo>
                  <a:lnTo>
                    <a:pt x="604" y="1326"/>
                  </a:lnTo>
                  <a:lnTo>
                    <a:pt x="608" y="1328"/>
                  </a:lnTo>
                  <a:lnTo>
                    <a:pt x="616" y="1330"/>
                  </a:lnTo>
                  <a:lnTo>
                    <a:pt x="620" y="1326"/>
                  </a:lnTo>
                  <a:lnTo>
                    <a:pt x="624" y="1322"/>
                  </a:lnTo>
                  <a:lnTo>
                    <a:pt x="626" y="1316"/>
                  </a:lnTo>
                  <a:lnTo>
                    <a:pt x="628" y="1312"/>
                  </a:lnTo>
                  <a:lnTo>
                    <a:pt x="632" y="1308"/>
                  </a:lnTo>
                  <a:lnTo>
                    <a:pt x="638" y="1306"/>
                  </a:lnTo>
                  <a:lnTo>
                    <a:pt x="640" y="1304"/>
                  </a:lnTo>
                  <a:lnTo>
                    <a:pt x="642" y="1302"/>
                  </a:lnTo>
                  <a:lnTo>
                    <a:pt x="640" y="1300"/>
                  </a:lnTo>
                  <a:lnTo>
                    <a:pt x="640" y="1296"/>
                  </a:lnTo>
                  <a:lnTo>
                    <a:pt x="632" y="1288"/>
                  </a:lnTo>
                  <a:lnTo>
                    <a:pt x="628" y="1282"/>
                  </a:lnTo>
                  <a:lnTo>
                    <a:pt x="626" y="1278"/>
                  </a:lnTo>
                  <a:lnTo>
                    <a:pt x="624" y="1272"/>
                  </a:lnTo>
                  <a:lnTo>
                    <a:pt x="620" y="1268"/>
                  </a:lnTo>
                  <a:lnTo>
                    <a:pt x="620" y="1266"/>
                  </a:lnTo>
                  <a:lnTo>
                    <a:pt x="620" y="1264"/>
                  </a:lnTo>
                  <a:lnTo>
                    <a:pt x="624" y="1260"/>
                  </a:lnTo>
                  <a:lnTo>
                    <a:pt x="638" y="1256"/>
                  </a:lnTo>
                  <a:lnTo>
                    <a:pt x="652" y="1254"/>
                  </a:lnTo>
                  <a:lnTo>
                    <a:pt x="656" y="1254"/>
                  </a:lnTo>
                  <a:lnTo>
                    <a:pt x="664" y="1254"/>
                  </a:lnTo>
                  <a:lnTo>
                    <a:pt x="668" y="1260"/>
                  </a:lnTo>
                  <a:lnTo>
                    <a:pt x="670" y="1266"/>
                  </a:lnTo>
                  <a:lnTo>
                    <a:pt x="674" y="1272"/>
                  </a:lnTo>
                  <a:lnTo>
                    <a:pt x="678" y="1280"/>
                  </a:lnTo>
                  <a:lnTo>
                    <a:pt x="680" y="1284"/>
                  </a:lnTo>
                  <a:lnTo>
                    <a:pt x="688" y="1300"/>
                  </a:lnTo>
                  <a:lnTo>
                    <a:pt x="690" y="1304"/>
                  </a:lnTo>
                  <a:lnTo>
                    <a:pt x="698" y="1318"/>
                  </a:lnTo>
                  <a:lnTo>
                    <a:pt x="700" y="1324"/>
                  </a:lnTo>
                  <a:lnTo>
                    <a:pt x="704" y="1328"/>
                  </a:lnTo>
                  <a:lnTo>
                    <a:pt x="712" y="1330"/>
                  </a:lnTo>
                  <a:lnTo>
                    <a:pt x="734" y="1330"/>
                  </a:lnTo>
                  <a:lnTo>
                    <a:pt x="748" y="1330"/>
                  </a:lnTo>
                  <a:lnTo>
                    <a:pt x="760" y="1334"/>
                  </a:lnTo>
                  <a:lnTo>
                    <a:pt x="774" y="1338"/>
                  </a:lnTo>
                  <a:lnTo>
                    <a:pt x="782" y="1338"/>
                  </a:lnTo>
                  <a:lnTo>
                    <a:pt x="788" y="1338"/>
                  </a:lnTo>
                  <a:lnTo>
                    <a:pt x="794" y="1334"/>
                  </a:lnTo>
                  <a:lnTo>
                    <a:pt x="802" y="1332"/>
                  </a:lnTo>
                  <a:lnTo>
                    <a:pt x="808" y="1334"/>
                  </a:lnTo>
                  <a:lnTo>
                    <a:pt x="814" y="1338"/>
                  </a:lnTo>
                  <a:lnTo>
                    <a:pt x="820" y="1340"/>
                  </a:lnTo>
                  <a:lnTo>
                    <a:pt x="824" y="1348"/>
                  </a:lnTo>
                  <a:lnTo>
                    <a:pt x="826" y="1354"/>
                  </a:lnTo>
                  <a:lnTo>
                    <a:pt x="828" y="1360"/>
                  </a:lnTo>
                  <a:lnTo>
                    <a:pt x="828" y="1368"/>
                  </a:lnTo>
                  <a:lnTo>
                    <a:pt x="814" y="1402"/>
                  </a:lnTo>
                  <a:lnTo>
                    <a:pt x="810" y="1408"/>
                  </a:lnTo>
                  <a:lnTo>
                    <a:pt x="806" y="1410"/>
                  </a:lnTo>
                  <a:lnTo>
                    <a:pt x="802" y="1412"/>
                  </a:lnTo>
                  <a:lnTo>
                    <a:pt x="798" y="1416"/>
                  </a:lnTo>
                  <a:lnTo>
                    <a:pt x="796" y="1422"/>
                  </a:lnTo>
                  <a:lnTo>
                    <a:pt x="792" y="1428"/>
                  </a:lnTo>
                  <a:lnTo>
                    <a:pt x="786" y="1434"/>
                  </a:lnTo>
                  <a:lnTo>
                    <a:pt x="780" y="1438"/>
                  </a:lnTo>
                  <a:lnTo>
                    <a:pt x="774" y="1438"/>
                  </a:lnTo>
                  <a:lnTo>
                    <a:pt x="760" y="1438"/>
                  </a:lnTo>
                  <a:lnTo>
                    <a:pt x="754" y="1438"/>
                  </a:lnTo>
                  <a:lnTo>
                    <a:pt x="748" y="1434"/>
                  </a:lnTo>
                  <a:lnTo>
                    <a:pt x="742" y="1430"/>
                  </a:lnTo>
                  <a:lnTo>
                    <a:pt x="734" y="1430"/>
                  </a:lnTo>
                  <a:lnTo>
                    <a:pt x="712" y="1436"/>
                  </a:lnTo>
                  <a:lnTo>
                    <a:pt x="704" y="1438"/>
                  </a:lnTo>
                  <a:lnTo>
                    <a:pt x="696" y="1436"/>
                  </a:lnTo>
                  <a:lnTo>
                    <a:pt x="682" y="1432"/>
                  </a:lnTo>
                  <a:lnTo>
                    <a:pt x="666" y="1428"/>
                  </a:lnTo>
                  <a:lnTo>
                    <a:pt x="662" y="1428"/>
                  </a:lnTo>
                  <a:lnTo>
                    <a:pt x="656" y="1428"/>
                  </a:lnTo>
                  <a:lnTo>
                    <a:pt x="650" y="1424"/>
                  </a:lnTo>
                  <a:lnTo>
                    <a:pt x="638" y="1416"/>
                  </a:lnTo>
                  <a:lnTo>
                    <a:pt x="632" y="1412"/>
                  </a:lnTo>
                  <a:lnTo>
                    <a:pt x="626" y="1410"/>
                  </a:lnTo>
                  <a:lnTo>
                    <a:pt x="618" y="1410"/>
                  </a:lnTo>
                  <a:lnTo>
                    <a:pt x="614" y="1410"/>
                  </a:lnTo>
                  <a:lnTo>
                    <a:pt x="598" y="1412"/>
                  </a:lnTo>
                  <a:lnTo>
                    <a:pt x="584" y="1416"/>
                  </a:lnTo>
                  <a:lnTo>
                    <a:pt x="578" y="1420"/>
                  </a:lnTo>
                  <a:lnTo>
                    <a:pt x="576" y="1428"/>
                  </a:lnTo>
                  <a:lnTo>
                    <a:pt x="576" y="1430"/>
                  </a:lnTo>
                  <a:lnTo>
                    <a:pt x="574" y="1438"/>
                  </a:lnTo>
                  <a:lnTo>
                    <a:pt x="570" y="1442"/>
                  </a:lnTo>
                  <a:lnTo>
                    <a:pt x="554" y="1446"/>
                  </a:lnTo>
                  <a:lnTo>
                    <a:pt x="548" y="1446"/>
                  </a:lnTo>
                  <a:lnTo>
                    <a:pt x="542" y="1442"/>
                  </a:lnTo>
                  <a:lnTo>
                    <a:pt x="534" y="1434"/>
                  </a:lnTo>
                  <a:lnTo>
                    <a:pt x="522" y="1424"/>
                  </a:lnTo>
                  <a:lnTo>
                    <a:pt x="512" y="1414"/>
                  </a:lnTo>
                  <a:lnTo>
                    <a:pt x="508" y="1410"/>
                  </a:lnTo>
                  <a:lnTo>
                    <a:pt x="500" y="1410"/>
                  </a:lnTo>
                  <a:lnTo>
                    <a:pt x="476" y="1410"/>
                  </a:lnTo>
                  <a:lnTo>
                    <a:pt x="470" y="1408"/>
                  </a:lnTo>
                  <a:lnTo>
                    <a:pt x="462" y="1406"/>
                  </a:lnTo>
                  <a:lnTo>
                    <a:pt x="456" y="1404"/>
                  </a:lnTo>
                  <a:lnTo>
                    <a:pt x="442" y="1396"/>
                  </a:lnTo>
                  <a:lnTo>
                    <a:pt x="436" y="1394"/>
                  </a:lnTo>
                  <a:lnTo>
                    <a:pt x="424" y="1386"/>
                  </a:lnTo>
                  <a:lnTo>
                    <a:pt x="422" y="1380"/>
                  </a:lnTo>
                  <a:lnTo>
                    <a:pt x="424" y="1374"/>
                  </a:lnTo>
                  <a:lnTo>
                    <a:pt x="434" y="1358"/>
                  </a:lnTo>
                  <a:lnTo>
                    <a:pt x="436" y="1350"/>
                  </a:lnTo>
                  <a:lnTo>
                    <a:pt x="436" y="1344"/>
                  </a:lnTo>
                  <a:lnTo>
                    <a:pt x="434" y="1338"/>
                  </a:lnTo>
                  <a:lnTo>
                    <a:pt x="428" y="1332"/>
                  </a:lnTo>
                  <a:lnTo>
                    <a:pt x="422" y="1328"/>
                  </a:lnTo>
                  <a:lnTo>
                    <a:pt x="418" y="1326"/>
                  </a:lnTo>
                  <a:lnTo>
                    <a:pt x="406" y="1322"/>
                  </a:lnTo>
                  <a:lnTo>
                    <a:pt x="402" y="1322"/>
                  </a:lnTo>
                  <a:lnTo>
                    <a:pt x="400" y="1324"/>
                  </a:lnTo>
                  <a:lnTo>
                    <a:pt x="400" y="1328"/>
                  </a:lnTo>
                  <a:lnTo>
                    <a:pt x="400" y="1324"/>
                  </a:lnTo>
                  <a:lnTo>
                    <a:pt x="398" y="1324"/>
                  </a:lnTo>
                  <a:lnTo>
                    <a:pt x="396" y="1326"/>
                  </a:lnTo>
                  <a:lnTo>
                    <a:pt x="390" y="1330"/>
                  </a:lnTo>
                  <a:lnTo>
                    <a:pt x="382" y="1332"/>
                  </a:lnTo>
                  <a:lnTo>
                    <a:pt x="378" y="1332"/>
                  </a:lnTo>
                  <a:lnTo>
                    <a:pt x="362" y="1332"/>
                  </a:lnTo>
                  <a:lnTo>
                    <a:pt x="320" y="1332"/>
                  </a:lnTo>
                  <a:lnTo>
                    <a:pt x="312" y="1332"/>
                  </a:lnTo>
                  <a:lnTo>
                    <a:pt x="304" y="1334"/>
                  </a:lnTo>
                  <a:lnTo>
                    <a:pt x="270" y="1348"/>
                  </a:lnTo>
                  <a:lnTo>
                    <a:pt x="254" y="1354"/>
                  </a:lnTo>
                  <a:lnTo>
                    <a:pt x="250" y="1358"/>
                  </a:lnTo>
                  <a:lnTo>
                    <a:pt x="244" y="1360"/>
                  </a:lnTo>
                  <a:lnTo>
                    <a:pt x="242" y="1362"/>
                  </a:lnTo>
                  <a:lnTo>
                    <a:pt x="242" y="1364"/>
                  </a:lnTo>
                  <a:lnTo>
                    <a:pt x="242" y="1362"/>
                  </a:lnTo>
                  <a:lnTo>
                    <a:pt x="240" y="1362"/>
                  </a:lnTo>
                  <a:lnTo>
                    <a:pt x="238" y="1360"/>
                  </a:lnTo>
                  <a:lnTo>
                    <a:pt x="224" y="1360"/>
                  </a:lnTo>
                  <a:lnTo>
                    <a:pt x="220" y="1360"/>
                  </a:lnTo>
                  <a:lnTo>
                    <a:pt x="208" y="1360"/>
                  </a:lnTo>
                  <a:lnTo>
                    <a:pt x="196" y="1356"/>
                  </a:lnTo>
                  <a:lnTo>
                    <a:pt x="190" y="1354"/>
                  </a:lnTo>
                  <a:lnTo>
                    <a:pt x="188" y="1354"/>
                  </a:lnTo>
                  <a:lnTo>
                    <a:pt x="184" y="1354"/>
                  </a:lnTo>
                  <a:lnTo>
                    <a:pt x="182" y="1356"/>
                  </a:lnTo>
                  <a:lnTo>
                    <a:pt x="180" y="1358"/>
                  </a:lnTo>
                  <a:lnTo>
                    <a:pt x="168" y="1374"/>
                  </a:lnTo>
                  <a:lnTo>
                    <a:pt x="158" y="1386"/>
                  </a:lnTo>
                  <a:lnTo>
                    <a:pt x="150" y="1394"/>
                  </a:lnTo>
                  <a:lnTo>
                    <a:pt x="140" y="1406"/>
                  </a:lnTo>
                  <a:lnTo>
                    <a:pt x="130" y="1422"/>
                  </a:lnTo>
                  <a:lnTo>
                    <a:pt x="122" y="1436"/>
                  </a:lnTo>
                  <a:lnTo>
                    <a:pt x="116" y="1460"/>
                  </a:lnTo>
                  <a:lnTo>
                    <a:pt x="114" y="1466"/>
                  </a:lnTo>
                  <a:lnTo>
                    <a:pt x="108" y="1472"/>
                  </a:lnTo>
                  <a:lnTo>
                    <a:pt x="82" y="1484"/>
                  </a:lnTo>
                  <a:lnTo>
                    <a:pt x="70" y="1492"/>
                  </a:lnTo>
                  <a:lnTo>
                    <a:pt x="66" y="1498"/>
                  </a:lnTo>
                  <a:lnTo>
                    <a:pt x="62" y="1502"/>
                  </a:lnTo>
                  <a:lnTo>
                    <a:pt x="52" y="1514"/>
                  </a:lnTo>
                  <a:lnTo>
                    <a:pt x="32" y="1550"/>
                  </a:lnTo>
                  <a:lnTo>
                    <a:pt x="24" y="1564"/>
                  </a:lnTo>
                  <a:lnTo>
                    <a:pt x="12" y="1598"/>
                  </a:lnTo>
                  <a:lnTo>
                    <a:pt x="8" y="1606"/>
                  </a:lnTo>
                  <a:lnTo>
                    <a:pt x="10" y="1614"/>
                  </a:lnTo>
                  <a:lnTo>
                    <a:pt x="16" y="1626"/>
                  </a:lnTo>
                  <a:lnTo>
                    <a:pt x="18" y="1642"/>
                  </a:lnTo>
                  <a:lnTo>
                    <a:pt x="18" y="1666"/>
                  </a:lnTo>
                  <a:lnTo>
                    <a:pt x="16" y="1672"/>
                  </a:lnTo>
                  <a:lnTo>
                    <a:pt x="12" y="1678"/>
                  </a:lnTo>
                  <a:lnTo>
                    <a:pt x="8" y="1684"/>
                  </a:lnTo>
                  <a:lnTo>
                    <a:pt x="6" y="1692"/>
                  </a:lnTo>
                  <a:lnTo>
                    <a:pt x="0" y="1706"/>
                  </a:lnTo>
                  <a:lnTo>
                    <a:pt x="0" y="1712"/>
                  </a:lnTo>
                  <a:lnTo>
                    <a:pt x="0" y="1720"/>
                  </a:lnTo>
                  <a:lnTo>
                    <a:pt x="6" y="1744"/>
                  </a:lnTo>
                  <a:lnTo>
                    <a:pt x="8" y="1750"/>
                  </a:lnTo>
                  <a:lnTo>
                    <a:pt x="12" y="1752"/>
                  </a:lnTo>
                  <a:lnTo>
                    <a:pt x="18" y="1752"/>
                  </a:lnTo>
                  <a:lnTo>
                    <a:pt x="20" y="1752"/>
                  </a:lnTo>
                  <a:lnTo>
                    <a:pt x="18" y="1752"/>
                  </a:lnTo>
                  <a:lnTo>
                    <a:pt x="20" y="1760"/>
                  </a:lnTo>
                  <a:lnTo>
                    <a:pt x="24" y="1764"/>
                  </a:lnTo>
                  <a:lnTo>
                    <a:pt x="26" y="1768"/>
                  </a:lnTo>
                  <a:lnTo>
                    <a:pt x="30" y="1770"/>
                  </a:lnTo>
                  <a:lnTo>
                    <a:pt x="32" y="1768"/>
                  </a:lnTo>
                  <a:lnTo>
                    <a:pt x="30" y="1770"/>
                  </a:lnTo>
                  <a:lnTo>
                    <a:pt x="30" y="1772"/>
                  </a:lnTo>
                  <a:lnTo>
                    <a:pt x="32" y="1772"/>
                  </a:lnTo>
                  <a:lnTo>
                    <a:pt x="36" y="1774"/>
                  </a:lnTo>
                  <a:lnTo>
                    <a:pt x="40" y="1778"/>
                  </a:lnTo>
                  <a:lnTo>
                    <a:pt x="52" y="1804"/>
                  </a:lnTo>
                  <a:lnTo>
                    <a:pt x="56" y="1810"/>
                  </a:lnTo>
                  <a:lnTo>
                    <a:pt x="60" y="1816"/>
                  </a:lnTo>
                  <a:lnTo>
                    <a:pt x="72" y="1824"/>
                  </a:lnTo>
                  <a:lnTo>
                    <a:pt x="84" y="1832"/>
                  </a:lnTo>
                  <a:lnTo>
                    <a:pt x="94" y="1838"/>
                  </a:lnTo>
                  <a:lnTo>
                    <a:pt x="102" y="1844"/>
                  </a:lnTo>
                  <a:lnTo>
                    <a:pt x="128" y="1864"/>
                  </a:lnTo>
                  <a:lnTo>
                    <a:pt x="136" y="1868"/>
                  </a:lnTo>
                  <a:lnTo>
                    <a:pt x="142" y="1870"/>
                  </a:lnTo>
                  <a:lnTo>
                    <a:pt x="146" y="1870"/>
                  </a:lnTo>
                  <a:lnTo>
                    <a:pt x="152" y="1868"/>
                  </a:lnTo>
                  <a:lnTo>
                    <a:pt x="154" y="1868"/>
                  </a:lnTo>
                  <a:lnTo>
                    <a:pt x="154" y="1866"/>
                  </a:lnTo>
                  <a:lnTo>
                    <a:pt x="154" y="1868"/>
                  </a:lnTo>
                  <a:lnTo>
                    <a:pt x="158" y="1868"/>
                  </a:lnTo>
                  <a:lnTo>
                    <a:pt x="162" y="1870"/>
                  </a:lnTo>
                  <a:lnTo>
                    <a:pt x="166" y="1870"/>
                  </a:lnTo>
                  <a:lnTo>
                    <a:pt x="182" y="1868"/>
                  </a:lnTo>
                  <a:lnTo>
                    <a:pt x="206" y="1862"/>
                  </a:lnTo>
                  <a:lnTo>
                    <a:pt x="218" y="1860"/>
                  </a:lnTo>
                  <a:lnTo>
                    <a:pt x="224" y="1860"/>
                  </a:lnTo>
                  <a:lnTo>
                    <a:pt x="232" y="1860"/>
                  </a:lnTo>
                  <a:lnTo>
                    <a:pt x="244" y="1860"/>
                  </a:lnTo>
                  <a:lnTo>
                    <a:pt x="260" y="1856"/>
                  </a:lnTo>
                  <a:lnTo>
                    <a:pt x="274" y="1852"/>
                  </a:lnTo>
                  <a:lnTo>
                    <a:pt x="282" y="1850"/>
                  </a:lnTo>
                  <a:lnTo>
                    <a:pt x="288" y="1844"/>
                  </a:lnTo>
                  <a:lnTo>
                    <a:pt x="294" y="1842"/>
                  </a:lnTo>
                  <a:lnTo>
                    <a:pt x="300" y="1838"/>
                  </a:lnTo>
                  <a:lnTo>
                    <a:pt x="306" y="1838"/>
                  </a:lnTo>
                  <a:lnTo>
                    <a:pt x="312" y="1840"/>
                  </a:lnTo>
                  <a:lnTo>
                    <a:pt x="320" y="1840"/>
                  </a:lnTo>
                  <a:lnTo>
                    <a:pt x="322" y="1840"/>
                  </a:lnTo>
                  <a:lnTo>
                    <a:pt x="330" y="1842"/>
                  </a:lnTo>
                  <a:lnTo>
                    <a:pt x="334" y="1846"/>
                  </a:lnTo>
                  <a:lnTo>
                    <a:pt x="346" y="1862"/>
                  </a:lnTo>
                  <a:lnTo>
                    <a:pt x="352" y="1868"/>
                  </a:lnTo>
                  <a:lnTo>
                    <a:pt x="358" y="1870"/>
                  </a:lnTo>
                  <a:lnTo>
                    <a:pt x="362" y="1870"/>
                  </a:lnTo>
                  <a:lnTo>
                    <a:pt x="370" y="1870"/>
                  </a:lnTo>
                  <a:lnTo>
                    <a:pt x="378" y="1874"/>
                  </a:lnTo>
                  <a:lnTo>
                    <a:pt x="384" y="1876"/>
                  </a:lnTo>
                  <a:lnTo>
                    <a:pt x="388" y="1878"/>
                  </a:lnTo>
                  <a:lnTo>
                    <a:pt x="392" y="1878"/>
                  </a:lnTo>
                  <a:lnTo>
                    <a:pt x="392" y="1876"/>
                  </a:lnTo>
                  <a:lnTo>
                    <a:pt x="392" y="1878"/>
                  </a:lnTo>
                  <a:lnTo>
                    <a:pt x="394" y="1878"/>
                  </a:lnTo>
                  <a:lnTo>
                    <a:pt x="398" y="1878"/>
                  </a:lnTo>
                  <a:lnTo>
                    <a:pt x="404" y="1880"/>
                  </a:lnTo>
                  <a:lnTo>
                    <a:pt x="408" y="1884"/>
                  </a:lnTo>
                  <a:lnTo>
                    <a:pt x="410" y="1890"/>
                  </a:lnTo>
                  <a:lnTo>
                    <a:pt x="410" y="1896"/>
                  </a:lnTo>
                  <a:lnTo>
                    <a:pt x="410" y="1900"/>
                  </a:lnTo>
                  <a:lnTo>
                    <a:pt x="410" y="1908"/>
                  </a:lnTo>
                  <a:lnTo>
                    <a:pt x="410" y="1916"/>
                  </a:lnTo>
                  <a:lnTo>
                    <a:pt x="410" y="1920"/>
                  </a:lnTo>
                  <a:lnTo>
                    <a:pt x="410" y="1936"/>
                  </a:lnTo>
                  <a:lnTo>
                    <a:pt x="410" y="1950"/>
                  </a:lnTo>
                  <a:lnTo>
                    <a:pt x="412" y="1956"/>
                  </a:lnTo>
                  <a:lnTo>
                    <a:pt x="414" y="1964"/>
                  </a:lnTo>
                  <a:lnTo>
                    <a:pt x="434" y="1990"/>
                  </a:lnTo>
                  <a:lnTo>
                    <a:pt x="438" y="1994"/>
                  </a:lnTo>
                  <a:lnTo>
                    <a:pt x="440" y="1994"/>
                  </a:lnTo>
                  <a:lnTo>
                    <a:pt x="442" y="1994"/>
                  </a:lnTo>
                  <a:lnTo>
                    <a:pt x="440" y="1996"/>
                  </a:lnTo>
                  <a:lnTo>
                    <a:pt x="440" y="1998"/>
                  </a:lnTo>
                  <a:lnTo>
                    <a:pt x="444" y="2002"/>
                  </a:lnTo>
                  <a:lnTo>
                    <a:pt x="452" y="2014"/>
                  </a:lnTo>
                  <a:lnTo>
                    <a:pt x="456" y="2020"/>
                  </a:lnTo>
                  <a:lnTo>
                    <a:pt x="458" y="2026"/>
                  </a:lnTo>
                  <a:lnTo>
                    <a:pt x="458" y="2034"/>
                  </a:lnTo>
                  <a:lnTo>
                    <a:pt x="458" y="2038"/>
                  </a:lnTo>
                  <a:lnTo>
                    <a:pt x="458" y="2046"/>
                  </a:lnTo>
                  <a:lnTo>
                    <a:pt x="460" y="2054"/>
                  </a:lnTo>
                  <a:lnTo>
                    <a:pt x="468" y="2096"/>
                  </a:lnTo>
                  <a:lnTo>
                    <a:pt x="472" y="2112"/>
                  </a:lnTo>
                  <a:lnTo>
                    <a:pt x="476" y="2124"/>
                  </a:lnTo>
                  <a:lnTo>
                    <a:pt x="478" y="2134"/>
                  </a:lnTo>
                  <a:lnTo>
                    <a:pt x="472" y="2144"/>
                  </a:lnTo>
                  <a:lnTo>
                    <a:pt x="462" y="2166"/>
                  </a:lnTo>
                  <a:lnTo>
                    <a:pt x="460" y="2172"/>
                  </a:lnTo>
                  <a:lnTo>
                    <a:pt x="458" y="2180"/>
                  </a:lnTo>
                  <a:lnTo>
                    <a:pt x="458" y="2204"/>
                  </a:lnTo>
                  <a:lnTo>
                    <a:pt x="460" y="2212"/>
                  </a:lnTo>
                  <a:lnTo>
                    <a:pt x="460" y="2210"/>
                  </a:lnTo>
                  <a:lnTo>
                    <a:pt x="460" y="2212"/>
                  </a:lnTo>
                  <a:lnTo>
                    <a:pt x="456" y="2220"/>
                  </a:lnTo>
                  <a:lnTo>
                    <a:pt x="452" y="2234"/>
                  </a:lnTo>
                  <a:lnTo>
                    <a:pt x="450" y="2242"/>
                  </a:lnTo>
                  <a:lnTo>
                    <a:pt x="452" y="2248"/>
                  </a:lnTo>
                  <a:lnTo>
                    <a:pt x="484" y="2302"/>
                  </a:lnTo>
                  <a:lnTo>
                    <a:pt x="488" y="2308"/>
                  </a:lnTo>
                  <a:lnTo>
                    <a:pt x="488" y="2314"/>
                  </a:lnTo>
                  <a:lnTo>
                    <a:pt x="490" y="2328"/>
                  </a:lnTo>
                  <a:lnTo>
                    <a:pt x="496" y="2380"/>
                  </a:lnTo>
                  <a:lnTo>
                    <a:pt x="500" y="2386"/>
                  </a:lnTo>
                  <a:lnTo>
                    <a:pt x="504" y="2392"/>
                  </a:lnTo>
                  <a:lnTo>
                    <a:pt x="520" y="2402"/>
                  </a:lnTo>
                  <a:lnTo>
                    <a:pt x="528" y="2406"/>
                  </a:lnTo>
                  <a:lnTo>
                    <a:pt x="528" y="2404"/>
                  </a:lnTo>
                  <a:lnTo>
                    <a:pt x="528" y="2406"/>
                  </a:lnTo>
                  <a:lnTo>
                    <a:pt x="532" y="2414"/>
                  </a:lnTo>
                  <a:lnTo>
                    <a:pt x="534" y="2420"/>
                  </a:lnTo>
                  <a:lnTo>
                    <a:pt x="540" y="2434"/>
                  </a:lnTo>
                  <a:lnTo>
                    <a:pt x="546" y="2458"/>
                  </a:lnTo>
                  <a:lnTo>
                    <a:pt x="548" y="2474"/>
                  </a:lnTo>
                  <a:lnTo>
                    <a:pt x="548" y="2478"/>
                  </a:lnTo>
                  <a:lnTo>
                    <a:pt x="548" y="2486"/>
                  </a:lnTo>
                  <a:lnTo>
                    <a:pt x="552" y="2492"/>
                  </a:lnTo>
                  <a:lnTo>
                    <a:pt x="562" y="2508"/>
                  </a:lnTo>
                  <a:lnTo>
                    <a:pt x="568" y="2512"/>
                  </a:lnTo>
                  <a:lnTo>
                    <a:pt x="574" y="2514"/>
                  </a:lnTo>
                  <a:lnTo>
                    <a:pt x="598" y="2508"/>
                  </a:lnTo>
                  <a:lnTo>
                    <a:pt x="614" y="2504"/>
                  </a:lnTo>
                  <a:lnTo>
                    <a:pt x="638" y="2498"/>
                  </a:lnTo>
                  <a:lnTo>
                    <a:pt x="654" y="2496"/>
                  </a:lnTo>
                  <a:lnTo>
                    <a:pt x="676" y="2496"/>
                  </a:lnTo>
                  <a:lnTo>
                    <a:pt x="684" y="2494"/>
                  </a:lnTo>
                  <a:lnTo>
                    <a:pt x="690" y="2490"/>
                  </a:lnTo>
                  <a:lnTo>
                    <a:pt x="748" y="2424"/>
                  </a:lnTo>
                  <a:lnTo>
                    <a:pt x="756" y="2410"/>
                  </a:lnTo>
                  <a:lnTo>
                    <a:pt x="770" y="2376"/>
                  </a:lnTo>
                  <a:lnTo>
                    <a:pt x="770" y="2370"/>
                  </a:lnTo>
                  <a:lnTo>
                    <a:pt x="770" y="2368"/>
                  </a:lnTo>
                  <a:lnTo>
                    <a:pt x="768" y="2368"/>
                  </a:lnTo>
                  <a:lnTo>
                    <a:pt x="770" y="2368"/>
                  </a:lnTo>
                  <a:lnTo>
                    <a:pt x="772" y="2366"/>
                  </a:lnTo>
                  <a:lnTo>
                    <a:pt x="772" y="2364"/>
                  </a:lnTo>
                  <a:lnTo>
                    <a:pt x="774" y="2358"/>
                  </a:lnTo>
                  <a:lnTo>
                    <a:pt x="778" y="2354"/>
                  </a:lnTo>
                  <a:lnTo>
                    <a:pt x="806" y="2334"/>
                  </a:lnTo>
                  <a:lnTo>
                    <a:pt x="810" y="2328"/>
                  </a:lnTo>
                  <a:lnTo>
                    <a:pt x="814" y="2322"/>
                  </a:lnTo>
                  <a:lnTo>
                    <a:pt x="818" y="2308"/>
                  </a:lnTo>
                  <a:lnTo>
                    <a:pt x="820" y="2300"/>
                  </a:lnTo>
                  <a:lnTo>
                    <a:pt x="820" y="2292"/>
                  </a:lnTo>
                  <a:lnTo>
                    <a:pt x="814" y="2268"/>
                  </a:lnTo>
                  <a:lnTo>
                    <a:pt x="814" y="2260"/>
                  </a:lnTo>
                  <a:lnTo>
                    <a:pt x="816" y="2254"/>
                  </a:lnTo>
                  <a:lnTo>
                    <a:pt x="826" y="2238"/>
                  </a:lnTo>
                  <a:lnTo>
                    <a:pt x="832" y="2232"/>
                  </a:lnTo>
                  <a:lnTo>
                    <a:pt x="838" y="2228"/>
                  </a:lnTo>
                  <a:lnTo>
                    <a:pt x="874" y="2206"/>
                  </a:lnTo>
                  <a:lnTo>
                    <a:pt x="880" y="2202"/>
                  </a:lnTo>
                  <a:lnTo>
                    <a:pt x="884" y="2194"/>
                  </a:lnTo>
                  <a:lnTo>
                    <a:pt x="886" y="2190"/>
                  </a:lnTo>
                  <a:lnTo>
                    <a:pt x="894" y="2176"/>
                  </a:lnTo>
                  <a:lnTo>
                    <a:pt x="896" y="2170"/>
                  </a:lnTo>
                  <a:lnTo>
                    <a:pt x="898" y="2162"/>
                  </a:lnTo>
                  <a:lnTo>
                    <a:pt x="898" y="2156"/>
                  </a:lnTo>
                  <a:lnTo>
                    <a:pt x="892" y="2132"/>
                  </a:lnTo>
                  <a:lnTo>
                    <a:pt x="890" y="2116"/>
                  </a:lnTo>
                  <a:lnTo>
                    <a:pt x="890" y="2112"/>
                  </a:lnTo>
                  <a:lnTo>
                    <a:pt x="890" y="2108"/>
                  </a:lnTo>
                  <a:lnTo>
                    <a:pt x="888" y="2106"/>
                  </a:lnTo>
                  <a:lnTo>
                    <a:pt x="886" y="2108"/>
                  </a:lnTo>
                  <a:lnTo>
                    <a:pt x="888" y="2106"/>
                  </a:lnTo>
                  <a:lnTo>
                    <a:pt x="888" y="2102"/>
                  </a:lnTo>
                  <a:lnTo>
                    <a:pt x="886" y="2098"/>
                  </a:lnTo>
                  <a:lnTo>
                    <a:pt x="882" y="2094"/>
                  </a:lnTo>
                  <a:lnTo>
                    <a:pt x="880" y="2086"/>
                  </a:lnTo>
                  <a:lnTo>
                    <a:pt x="880" y="2054"/>
                  </a:lnTo>
                  <a:lnTo>
                    <a:pt x="880" y="2046"/>
                  </a:lnTo>
                  <a:lnTo>
                    <a:pt x="876" y="2038"/>
                  </a:lnTo>
                  <a:lnTo>
                    <a:pt x="874" y="2032"/>
                  </a:lnTo>
                  <a:lnTo>
                    <a:pt x="872" y="2026"/>
                  </a:lnTo>
                  <a:lnTo>
                    <a:pt x="876" y="2020"/>
                  </a:lnTo>
                  <a:lnTo>
                    <a:pt x="880" y="2016"/>
                  </a:lnTo>
                  <a:lnTo>
                    <a:pt x="880" y="2012"/>
                  </a:lnTo>
                  <a:lnTo>
                    <a:pt x="882" y="2006"/>
                  </a:lnTo>
                  <a:lnTo>
                    <a:pt x="884" y="2000"/>
                  </a:lnTo>
                  <a:lnTo>
                    <a:pt x="894" y="1984"/>
                  </a:lnTo>
                  <a:lnTo>
                    <a:pt x="900" y="1978"/>
                  </a:lnTo>
                  <a:lnTo>
                    <a:pt x="906" y="1974"/>
                  </a:lnTo>
                  <a:lnTo>
                    <a:pt x="912" y="1970"/>
                  </a:lnTo>
                  <a:lnTo>
                    <a:pt x="918" y="1968"/>
                  </a:lnTo>
                  <a:lnTo>
                    <a:pt x="922" y="1960"/>
                  </a:lnTo>
                  <a:lnTo>
                    <a:pt x="934" y="1936"/>
                  </a:lnTo>
                  <a:lnTo>
                    <a:pt x="940" y="1930"/>
                  </a:lnTo>
                  <a:lnTo>
                    <a:pt x="946" y="1924"/>
                  </a:lnTo>
                  <a:lnTo>
                    <a:pt x="970" y="1912"/>
                  </a:lnTo>
                  <a:lnTo>
                    <a:pt x="984" y="1902"/>
                  </a:lnTo>
                  <a:lnTo>
                    <a:pt x="1012" y="1874"/>
                  </a:lnTo>
                  <a:lnTo>
                    <a:pt x="1016" y="1868"/>
                  </a:lnTo>
                  <a:lnTo>
                    <a:pt x="1020" y="1862"/>
                  </a:lnTo>
                  <a:lnTo>
                    <a:pt x="1044" y="1808"/>
                  </a:lnTo>
                  <a:lnTo>
                    <a:pt x="1048" y="1792"/>
                  </a:lnTo>
                  <a:lnTo>
                    <a:pt x="1054" y="1770"/>
                  </a:lnTo>
                  <a:lnTo>
                    <a:pt x="1054" y="1766"/>
                  </a:lnTo>
                  <a:lnTo>
                    <a:pt x="1054" y="1764"/>
                  </a:lnTo>
                  <a:lnTo>
                    <a:pt x="1050" y="1764"/>
                  </a:lnTo>
                  <a:lnTo>
                    <a:pt x="1048" y="1764"/>
                  </a:lnTo>
                  <a:lnTo>
                    <a:pt x="976" y="1780"/>
                  </a:lnTo>
                  <a:lnTo>
                    <a:pt x="968" y="1780"/>
                  </a:lnTo>
                  <a:lnTo>
                    <a:pt x="960" y="1778"/>
                  </a:lnTo>
                  <a:lnTo>
                    <a:pt x="956" y="1774"/>
                  </a:lnTo>
                  <a:lnTo>
                    <a:pt x="944" y="1766"/>
                  </a:lnTo>
                  <a:lnTo>
                    <a:pt x="934" y="1754"/>
                  </a:lnTo>
                  <a:lnTo>
                    <a:pt x="904" y="1710"/>
                  </a:lnTo>
                  <a:lnTo>
                    <a:pt x="898" y="1704"/>
                  </a:lnTo>
                  <a:lnTo>
                    <a:pt x="892" y="1700"/>
                  </a:lnTo>
                  <a:lnTo>
                    <a:pt x="886" y="1696"/>
                  </a:lnTo>
                  <a:lnTo>
                    <a:pt x="880" y="1692"/>
                  </a:lnTo>
                  <a:lnTo>
                    <a:pt x="876" y="1686"/>
                  </a:lnTo>
                  <a:lnTo>
                    <a:pt x="864" y="1670"/>
                  </a:lnTo>
                  <a:lnTo>
                    <a:pt x="860" y="1664"/>
                  </a:lnTo>
                  <a:lnTo>
                    <a:pt x="858" y="1656"/>
                  </a:lnTo>
                  <a:lnTo>
                    <a:pt x="852" y="1642"/>
                  </a:lnTo>
                  <a:lnTo>
                    <a:pt x="848" y="1626"/>
                  </a:lnTo>
                  <a:lnTo>
                    <a:pt x="842" y="1602"/>
                  </a:lnTo>
                  <a:lnTo>
                    <a:pt x="840" y="1596"/>
                  </a:lnTo>
                  <a:lnTo>
                    <a:pt x="834" y="1590"/>
                  </a:lnTo>
                  <a:lnTo>
                    <a:pt x="826" y="1582"/>
                  </a:lnTo>
                  <a:lnTo>
                    <a:pt x="822" y="1574"/>
                  </a:lnTo>
                  <a:lnTo>
                    <a:pt x="818" y="1568"/>
                  </a:lnTo>
                  <a:lnTo>
                    <a:pt x="814" y="1544"/>
                  </a:lnTo>
                  <a:lnTo>
                    <a:pt x="808" y="1530"/>
                  </a:lnTo>
                  <a:lnTo>
                    <a:pt x="796" y="1504"/>
                  </a:lnTo>
                  <a:lnTo>
                    <a:pt x="786" y="1492"/>
                  </a:lnTo>
                  <a:lnTo>
                    <a:pt x="768" y="1474"/>
                  </a:lnTo>
                  <a:lnTo>
                    <a:pt x="766" y="1470"/>
                  </a:lnTo>
                  <a:lnTo>
                    <a:pt x="770" y="1472"/>
                  </a:lnTo>
                  <a:lnTo>
                    <a:pt x="794" y="1484"/>
                  </a:lnTo>
                  <a:lnTo>
                    <a:pt x="798" y="1484"/>
                  </a:lnTo>
                  <a:lnTo>
                    <a:pt x="800" y="1484"/>
                  </a:lnTo>
                  <a:lnTo>
                    <a:pt x="804" y="1482"/>
                  </a:lnTo>
                  <a:lnTo>
                    <a:pt x="804" y="1480"/>
                  </a:lnTo>
                  <a:lnTo>
                    <a:pt x="808" y="1476"/>
                  </a:lnTo>
                  <a:lnTo>
                    <a:pt x="810" y="1474"/>
                  </a:lnTo>
                  <a:lnTo>
                    <a:pt x="810" y="1472"/>
                  </a:lnTo>
                  <a:lnTo>
                    <a:pt x="812" y="1474"/>
                  </a:lnTo>
                  <a:lnTo>
                    <a:pt x="814" y="1476"/>
                  </a:lnTo>
                  <a:lnTo>
                    <a:pt x="818" y="1480"/>
                  </a:lnTo>
                  <a:lnTo>
                    <a:pt x="824" y="1494"/>
                  </a:lnTo>
                  <a:lnTo>
                    <a:pt x="856" y="1550"/>
                  </a:lnTo>
                  <a:lnTo>
                    <a:pt x="866" y="1562"/>
                  </a:lnTo>
                  <a:lnTo>
                    <a:pt x="874" y="1570"/>
                  </a:lnTo>
                  <a:lnTo>
                    <a:pt x="878" y="1576"/>
                  </a:lnTo>
                  <a:lnTo>
                    <a:pt x="882" y="1584"/>
                  </a:lnTo>
                  <a:lnTo>
                    <a:pt x="886" y="1598"/>
                  </a:lnTo>
                  <a:lnTo>
                    <a:pt x="892" y="1614"/>
                  </a:lnTo>
                  <a:lnTo>
                    <a:pt x="898" y="1636"/>
                  </a:lnTo>
                  <a:lnTo>
                    <a:pt x="900" y="1644"/>
                  </a:lnTo>
                  <a:lnTo>
                    <a:pt x="904" y="1650"/>
                  </a:lnTo>
                  <a:lnTo>
                    <a:pt x="924" y="1668"/>
                  </a:lnTo>
                  <a:lnTo>
                    <a:pt x="928" y="1674"/>
                  </a:lnTo>
                  <a:lnTo>
                    <a:pt x="928" y="1678"/>
                  </a:lnTo>
                  <a:lnTo>
                    <a:pt x="928" y="1684"/>
                  </a:lnTo>
                  <a:lnTo>
                    <a:pt x="932" y="1690"/>
                  </a:lnTo>
                  <a:lnTo>
                    <a:pt x="936" y="1696"/>
                  </a:lnTo>
                  <a:lnTo>
                    <a:pt x="942" y="1710"/>
                  </a:lnTo>
                  <a:lnTo>
                    <a:pt x="954" y="1736"/>
                  </a:lnTo>
                  <a:lnTo>
                    <a:pt x="960" y="1740"/>
                  </a:lnTo>
                  <a:lnTo>
                    <a:pt x="966" y="1740"/>
                  </a:lnTo>
                  <a:lnTo>
                    <a:pt x="980" y="1736"/>
                  </a:lnTo>
                  <a:lnTo>
                    <a:pt x="996" y="1732"/>
                  </a:lnTo>
                  <a:lnTo>
                    <a:pt x="1000" y="1732"/>
                  </a:lnTo>
                  <a:lnTo>
                    <a:pt x="1006" y="1732"/>
                  </a:lnTo>
                  <a:lnTo>
                    <a:pt x="1012" y="1728"/>
                  </a:lnTo>
                  <a:lnTo>
                    <a:pt x="1020" y="1718"/>
                  </a:lnTo>
                  <a:lnTo>
                    <a:pt x="1028" y="1714"/>
                  </a:lnTo>
                  <a:lnTo>
                    <a:pt x="1034" y="1710"/>
                  </a:lnTo>
                  <a:lnTo>
                    <a:pt x="1048" y="1706"/>
                  </a:lnTo>
                  <a:lnTo>
                    <a:pt x="1064" y="1700"/>
                  </a:lnTo>
                  <a:lnTo>
                    <a:pt x="1088" y="1688"/>
                  </a:lnTo>
                  <a:lnTo>
                    <a:pt x="1096" y="1684"/>
                  </a:lnTo>
                  <a:lnTo>
                    <a:pt x="1102" y="1680"/>
                  </a:lnTo>
                  <a:lnTo>
                    <a:pt x="1128" y="1668"/>
                  </a:lnTo>
                  <a:lnTo>
                    <a:pt x="1134" y="1664"/>
                  </a:lnTo>
                  <a:lnTo>
                    <a:pt x="1140" y="1658"/>
                  </a:lnTo>
                  <a:lnTo>
                    <a:pt x="1158" y="1632"/>
                  </a:lnTo>
                  <a:lnTo>
                    <a:pt x="1168" y="1618"/>
                  </a:lnTo>
                  <a:lnTo>
                    <a:pt x="1170" y="1612"/>
                  </a:lnTo>
                  <a:lnTo>
                    <a:pt x="1180" y="1600"/>
                  </a:lnTo>
                  <a:lnTo>
                    <a:pt x="1188" y="1592"/>
                  </a:lnTo>
                  <a:lnTo>
                    <a:pt x="1188" y="1588"/>
                  </a:lnTo>
                  <a:lnTo>
                    <a:pt x="1190" y="1586"/>
                  </a:lnTo>
                  <a:lnTo>
                    <a:pt x="1188" y="1584"/>
                  </a:lnTo>
                  <a:lnTo>
                    <a:pt x="1186" y="1582"/>
                  </a:lnTo>
                  <a:lnTo>
                    <a:pt x="1160" y="1562"/>
                  </a:lnTo>
                  <a:lnTo>
                    <a:pt x="1154" y="1558"/>
                  </a:lnTo>
                  <a:lnTo>
                    <a:pt x="1148" y="1556"/>
                  </a:lnTo>
                  <a:lnTo>
                    <a:pt x="1144" y="1554"/>
                  </a:lnTo>
                  <a:lnTo>
                    <a:pt x="1140" y="1548"/>
                  </a:lnTo>
                  <a:lnTo>
                    <a:pt x="1138" y="1544"/>
                  </a:lnTo>
                  <a:lnTo>
                    <a:pt x="1132" y="1540"/>
                  </a:lnTo>
                  <a:lnTo>
                    <a:pt x="1126" y="1538"/>
                  </a:lnTo>
                  <a:lnTo>
                    <a:pt x="1102" y="1544"/>
                  </a:lnTo>
                  <a:lnTo>
                    <a:pt x="1096" y="1544"/>
                  </a:lnTo>
                  <a:lnTo>
                    <a:pt x="1088" y="1542"/>
                  </a:lnTo>
                  <a:lnTo>
                    <a:pt x="1082" y="1540"/>
                  </a:lnTo>
                  <a:lnTo>
                    <a:pt x="1076" y="1536"/>
                  </a:lnTo>
                  <a:lnTo>
                    <a:pt x="1070" y="1536"/>
                  </a:lnTo>
                  <a:lnTo>
                    <a:pt x="1058" y="1534"/>
                  </a:lnTo>
                  <a:lnTo>
                    <a:pt x="1054" y="1530"/>
                  </a:lnTo>
                  <a:lnTo>
                    <a:pt x="1048" y="1526"/>
                  </a:lnTo>
                  <a:lnTo>
                    <a:pt x="1044" y="1520"/>
                  </a:lnTo>
                  <a:lnTo>
                    <a:pt x="1040" y="1506"/>
                  </a:lnTo>
                  <a:lnTo>
                    <a:pt x="1036" y="1498"/>
                  </a:lnTo>
                  <a:lnTo>
                    <a:pt x="1032" y="1492"/>
                  </a:lnTo>
                  <a:lnTo>
                    <a:pt x="1022" y="1484"/>
                  </a:lnTo>
                  <a:lnTo>
                    <a:pt x="1018" y="1478"/>
                  </a:lnTo>
                  <a:lnTo>
                    <a:pt x="1018" y="1472"/>
                  </a:lnTo>
                  <a:lnTo>
                    <a:pt x="1018" y="1468"/>
                  </a:lnTo>
                  <a:lnTo>
                    <a:pt x="1022" y="1462"/>
                  </a:lnTo>
                  <a:lnTo>
                    <a:pt x="1026" y="1458"/>
                  </a:lnTo>
                  <a:lnTo>
                    <a:pt x="1026" y="1452"/>
                  </a:lnTo>
                  <a:lnTo>
                    <a:pt x="1028" y="1452"/>
                  </a:lnTo>
                  <a:lnTo>
                    <a:pt x="1032" y="1454"/>
                  </a:lnTo>
                  <a:lnTo>
                    <a:pt x="1040" y="1462"/>
                  </a:lnTo>
                  <a:lnTo>
                    <a:pt x="1052" y="1474"/>
                  </a:lnTo>
                  <a:lnTo>
                    <a:pt x="1060" y="1482"/>
                  </a:lnTo>
                  <a:lnTo>
                    <a:pt x="1072" y="1492"/>
                  </a:lnTo>
                  <a:lnTo>
                    <a:pt x="1088" y="1504"/>
                  </a:lnTo>
                  <a:lnTo>
                    <a:pt x="1102" y="1510"/>
                  </a:lnTo>
                  <a:lnTo>
                    <a:pt x="1116" y="1514"/>
                  </a:lnTo>
                  <a:lnTo>
                    <a:pt x="1124" y="1516"/>
                  </a:lnTo>
                  <a:lnTo>
                    <a:pt x="1132" y="1514"/>
                  </a:lnTo>
                  <a:lnTo>
                    <a:pt x="1136" y="1510"/>
                  </a:lnTo>
                  <a:lnTo>
                    <a:pt x="1144" y="1510"/>
                  </a:lnTo>
                  <a:lnTo>
                    <a:pt x="1150" y="1514"/>
                  </a:lnTo>
                  <a:lnTo>
                    <a:pt x="1158" y="1522"/>
                  </a:lnTo>
                  <a:lnTo>
                    <a:pt x="1164" y="1526"/>
                  </a:lnTo>
                  <a:lnTo>
                    <a:pt x="1172" y="1530"/>
                  </a:lnTo>
                  <a:lnTo>
                    <a:pt x="1206" y="1544"/>
                  </a:lnTo>
                  <a:lnTo>
                    <a:pt x="1218" y="1546"/>
                  </a:lnTo>
                  <a:lnTo>
                    <a:pt x="1222" y="1546"/>
                  </a:lnTo>
                  <a:lnTo>
                    <a:pt x="1230" y="1544"/>
                  </a:lnTo>
                  <a:lnTo>
                    <a:pt x="1244" y="1538"/>
                  </a:lnTo>
                  <a:lnTo>
                    <a:pt x="1260" y="1536"/>
                  </a:lnTo>
                  <a:lnTo>
                    <a:pt x="1292" y="1536"/>
                  </a:lnTo>
                  <a:lnTo>
                    <a:pt x="1300" y="1538"/>
                  </a:lnTo>
                  <a:lnTo>
                    <a:pt x="1306" y="1544"/>
                  </a:lnTo>
                  <a:lnTo>
                    <a:pt x="1316" y="1558"/>
                  </a:lnTo>
                  <a:lnTo>
                    <a:pt x="1320" y="1566"/>
                  </a:lnTo>
                  <a:lnTo>
                    <a:pt x="1326" y="1572"/>
                  </a:lnTo>
                  <a:lnTo>
                    <a:pt x="1336" y="1588"/>
                  </a:lnTo>
                  <a:lnTo>
                    <a:pt x="1346" y="1602"/>
                  </a:lnTo>
                  <a:lnTo>
                    <a:pt x="1354" y="1610"/>
                  </a:lnTo>
                  <a:lnTo>
                    <a:pt x="1360" y="1612"/>
                  </a:lnTo>
                  <a:lnTo>
                    <a:pt x="1366" y="1610"/>
                  </a:lnTo>
                  <a:lnTo>
                    <a:pt x="1382" y="1600"/>
                  </a:lnTo>
                  <a:lnTo>
                    <a:pt x="1386" y="1598"/>
                  </a:lnTo>
                  <a:lnTo>
                    <a:pt x="1388" y="1600"/>
                  </a:lnTo>
                  <a:lnTo>
                    <a:pt x="1390" y="1600"/>
                  </a:lnTo>
                  <a:lnTo>
                    <a:pt x="1390" y="1604"/>
                  </a:lnTo>
                  <a:lnTo>
                    <a:pt x="1398" y="1676"/>
                  </a:lnTo>
                  <a:lnTo>
                    <a:pt x="1402" y="1692"/>
                  </a:lnTo>
                  <a:lnTo>
                    <a:pt x="1408" y="1714"/>
                  </a:lnTo>
                  <a:lnTo>
                    <a:pt x="1414" y="1730"/>
                  </a:lnTo>
                  <a:lnTo>
                    <a:pt x="1434" y="1764"/>
                  </a:lnTo>
                  <a:lnTo>
                    <a:pt x="1442" y="1778"/>
                  </a:lnTo>
                  <a:lnTo>
                    <a:pt x="1444" y="1784"/>
                  </a:lnTo>
                  <a:lnTo>
                    <a:pt x="1452" y="1798"/>
                  </a:lnTo>
                  <a:lnTo>
                    <a:pt x="1464" y="1814"/>
                  </a:lnTo>
                  <a:lnTo>
                    <a:pt x="1466" y="1816"/>
                  </a:lnTo>
                  <a:lnTo>
                    <a:pt x="1468" y="1816"/>
                  </a:lnTo>
                  <a:lnTo>
                    <a:pt x="1470" y="1816"/>
                  </a:lnTo>
                  <a:lnTo>
                    <a:pt x="1472" y="1814"/>
                  </a:lnTo>
                  <a:lnTo>
                    <a:pt x="1474" y="1808"/>
                  </a:lnTo>
                  <a:lnTo>
                    <a:pt x="1484" y="1796"/>
                  </a:lnTo>
                  <a:lnTo>
                    <a:pt x="1492" y="1786"/>
                  </a:lnTo>
                  <a:lnTo>
                    <a:pt x="1500" y="1774"/>
                  </a:lnTo>
                  <a:lnTo>
                    <a:pt x="1504" y="1768"/>
                  </a:lnTo>
                  <a:lnTo>
                    <a:pt x="1506" y="1762"/>
                  </a:lnTo>
                  <a:lnTo>
                    <a:pt x="1506" y="1754"/>
                  </a:lnTo>
                  <a:lnTo>
                    <a:pt x="1506" y="1730"/>
                  </a:lnTo>
                  <a:lnTo>
                    <a:pt x="1510" y="1716"/>
                  </a:lnTo>
                  <a:lnTo>
                    <a:pt x="1514" y="1700"/>
                  </a:lnTo>
                  <a:lnTo>
                    <a:pt x="1518" y="1694"/>
                  </a:lnTo>
                  <a:lnTo>
                    <a:pt x="1522" y="1688"/>
                  </a:lnTo>
                  <a:lnTo>
                    <a:pt x="1540" y="1670"/>
                  </a:lnTo>
                  <a:lnTo>
                    <a:pt x="1554" y="1660"/>
                  </a:lnTo>
                  <a:lnTo>
                    <a:pt x="1578" y="1648"/>
                  </a:lnTo>
                  <a:lnTo>
                    <a:pt x="1590" y="1638"/>
                  </a:lnTo>
                  <a:lnTo>
                    <a:pt x="1598" y="1630"/>
                  </a:lnTo>
                  <a:lnTo>
                    <a:pt x="1604" y="1624"/>
                  </a:lnTo>
                  <a:lnTo>
                    <a:pt x="1608" y="1618"/>
                  </a:lnTo>
                  <a:lnTo>
                    <a:pt x="1612" y="1604"/>
                  </a:lnTo>
                  <a:lnTo>
                    <a:pt x="1616" y="1598"/>
                  </a:lnTo>
                  <a:lnTo>
                    <a:pt x="1622" y="1596"/>
                  </a:lnTo>
                  <a:lnTo>
                    <a:pt x="1636" y="1596"/>
                  </a:lnTo>
                  <a:lnTo>
                    <a:pt x="1644" y="1596"/>
                  </a:lnTo>
                  <a:lnTo>
                    <a:pt x="1652" y="1592"/>
                  </a:lnTo>
                  <a:lnTo>
                    <a:pt x="1666" y="1588"/>
                  </a:lnTo>
                  <a:lnTo>
                    <a:pt x="1676" y="1586"/>
                  </a:lnTo>
                  <a:lnTo>
                    <a:pt x="1686" y="1588"/>
                  </a:lnTo>
                  <a:lnTo>
                    <a:pt x="1688" y="1590"/>
                  </a:lnTo>
                  <a:lnTo>
                    <a:pt x="1694" y="1594"/>
                  </a:lnTo>
                  <a:lnTo>
                    <a:pt x="1700" y="1598"/>
                  </a:lnTo>
                  <a:lnTo>
                    <a:pt x="1702" y="1604"/>
                  </a:lnTo>
                  <a:lnTo>
                    <a:pt x="1706" y="1612"/>
                  </a:lnTo>
                  <a:lnTo>
                    <a:pt x="1708" y="1618"/>
                  </a:lnTo>
                  <a:lnTo>
                    <a:pt x="1714" y="1632"/>
                  </a:lnTo>
                  <a:lnTo>
                    <a:pt x="1728" y="1676"/>
                  </a:lnTo>
                  <a:lnTo>
                    <a:pt x="1732" y="1682"/>
                  </a:lnTo>
                  <a:lnTo>
                    <a:pt x="1738" y="1688"/>
                  </a:lnTo>
                  <a:lnTo>
                    <a:pt x="1744" y="1690"/>
                  </a:lnTo>
                  <a:lnTo>
                    <a:pt x="1750" y="1692"/>
                  </a:lnTo>
                  <a:lnTo>
                    <a:pt x="1758" y="1690"/>
                  </a:lnTo>
                  <a:lnTo>
                    <a:pt x="1764" y="1688"/>
                  </a:lnTo>
                  <a:lnTo>
                    <a:pt x="1770" y="1686"/>
                  </a:lnTo>
                  <a:lnTo>
                    <a:pt x="1776" y="1688"/>
                  </a:lnTo>
                  <a:lnTo>
                    <a:pt x="1780" y="1694"/>
                  </a:lnTo>
                  <a:lnTo>
                    <a:pt x="1782" y="1700"/>
                  </a:lnTo>
                  <a:lnTo>
                    <a:pt x="1788" y="1716"/>
                  </a:lnTo>
                  <a:lnTo>
                    <a:pt x="1790" y="1730"/>
                  </a:lnTo>
                  <a:lnTo>
                    <a:pt x="1790" y="1754"/>
                  </a:lnTo>
                  <a:lnTo>
                    <a:pt x="1790" y="1770"/>
                  </a:lnTo>
                  <a:lnTo>
                    <a:pt x="1790" y="1802"/>
                  </a:lnTo>
                  <a:lnTo>
                    <a:pt x="1792" y="1810"/>
                  </a:lnTo>
                  <a:lnTo>
                    <a:pt x="1796" y="1816"/>
                  </a:lnTo>
                  <a:lnTo>
                    <a:pt x="1804" y="1824"/>
                  </a:lnTo>
                  <a:lnTo>
                    <a:pt x="1814" y="1838"/>
                  </a:lnTo>
                  <a:lnTo>
                    <a:pt x="1816" y="1842"/>
                  </a:lnTo>
                  <a:lnTo>
                    <a:pt x="1822" y="1858"/>
                  </a:lnTo>
                  <a:lnTo>
                    <a:pt x="1826" y="1862"/>
                  </a:lnTo>
                  <a:lnTo>
                    <a:pt x="1834" y="1876"/>
                  </a:lnTo>
                  <a:lnTo>
                    <a:pt x="1842" y="1884"/>
                  </a:lnTo>
                  <a:lnTo>
                    <a:pt x="1854" y="1894"/>
                  </a:lnTo>
                  <a:lnTo>
                    <a:pt x="1872" y="1912"/>
                  </a:lnTo>
                  <a:lnTo>
                    <a:pt x="1878" y="1916"/>
                  </a:lnTo>
                  <a:lnTo>
                    <a:pt x="1880" y="1914"/>
                  </a:lnTo>
                  <a:lnTo>
                    <a:pt x="1884" y="1914"/>
                  </a:lnTo>
                  <a:lnTo>
                    <a:pt x="1886" y="1908"/>
                  </a:lnTo>
                  <a:lnTo>
                    <a:pt x="1886" y="1900"/>
                  </a:lnTo>
                  <a:lnTo>
                    <a:pt x="1880" y="1886"/>
                  </a:lnTo>
                  <a:lnTo>
                    <a:pt x="1874" y="1872"/>
                  </a:lnTo>
                  <a:lnTo>
                    <a:pt x="1872" y="1866"/>
                  </a:lnTo>
                  <a:lnTo>
                    <a:pt x="1862" y="1854"/>
                  </a:lnTo>
                  <a:lnTo>
                    <a:pt x="1854" y="1846"/>
                  </a:lnTo>
                  <a:lnTo>
                    <a:pt x="1842" y="1836"/>
                  </a:lnTo>
                  <a:lnTo>
                    <a:pt x="1836" y="1834"/>
                  </a:lnTo>
                  <a:lnTo>
                    <a:pt x="1824" y="1826"/>
                  </a:lnTo>
                  <a:lnTo>
                    <a:pt x="1820" y="1820"/>
                  </a:lnTo>
                  <a:lnTo>
                    <a:pt x="1818" y="1812"/>
                  </a:lnTo>
                  <a:lnTo>
                    <a:pt x="1812" y="1790"/>
                  </a:lnTo>
                  <a:lnTo>
                    <a:pt x="1810" y="1774"/>
                  </a:lnTo>
                  <a:lnTo>
                    <a:pt x="1810" y="1770"/>
                  </a:lnTo>
                  <a:lnTo>
                    <a:pt x="1812" y="1754"/>
                  </a:lnTo>
                  <a:lnTo>
                    <a:pt x="1816" y="1740"/>
                  </a:lnTo>
                  <a:lnTo>
                    <a:pt x="1818" y="1736"/>
                  </a:lnTo>
                  <a:lnTo>
                    <a:pt x="1820" y="1734"/>
                  </a:lnTo>
                  <a:lnTo>
                    <a:pt x="1824" y="1734"/>
                  </a:lnTo>
                  <a:lnTo>
                    <a:pt x="1826" y="1734"/>
                  </a:lnTo>
                  <a:lnTo>
                    <a:pt x="1842" y="1740"/>
                  </a:lnTo>
                  <a:lnTo>
                    <a:pt x="1848" y="1742"/>
                  </a:lnTo>
                  <a:lnTo>
                    <a:pt x="1854" y="1746"/>
                  </a:lnTo>
                  <a:lnTo>
                    <a:pt x="1858" y="1752"/>
                  </a:lnTo>
                  <a:lnTo>
                    <a:pt x="1864" y="1758"/>
                  </a:lnTo>
                  <a:lnTo>
                    <a:pt x="1872" y="1766"/>
                  </a:lnTo>
                  <a:lnTo>
                    <a:pt x="1884" y="1776"/>
                  </a:lnTo>
                  <a:lnTo>
                    <a:pt x="1888" y="1782"/>
                  </a:lnTo>
                  <a:lnTo>
                    <a:pt x="1894" y="1780"/>
                  </a:lnTo>
                  <a:lnTo>
                    <a:pt x="1898" y="1782"/>
                  </a:lnTo>
                  <a:lnTo>
                    <a:pt x="1902" y="1788"/>
                  </a:lnTo>
                  <a:lnTo>
                    <a:pt x="1904" y="1794"/>
                  </a:lnTo>
                  <a:lnTo>
                    <a:pt x="1906" y="1796"/>
                  </a:lnTo>
                  <a:lnTo>
                    <a:pt x="1908" y="1798"/>
                  </a:lnTo>
                  <a:lnTo>
                    <a:pt x="1912" y="1798"/>
                  </a:lnTo>
                  <a:lnTo>
                    <a:pt x="1914" y="1796"/>
                  </a:lnTo>
                  <a:lnTo>
                    <a:pt x="1940" y="1776"/>
                  </a:lnTo>
                  <a:lnTo>
                    <a:pt x="1952" y="1766"/>
                  </a:lnTo>
                  <a:lnTo>
                    <a:pt x="1962" y="1758"/>
                  </a:lnTo>
                  <a:lnTo>
                    <a:pt x="1964" y="1752"/>
                  </a:lnTo>
                  <a:lnTo>
                    <a:pt x="1964" y="1744"/>
                  </a:lnTo>
                  <a:lnTo>
                    <a:pt x="1950" y="1690"/>
                  </a:lnTo>
                  <a:lnTo>
                    <a:pt x="1946" y="1684"/>
                  </a:lnTo>
                  <a:lnTo>
                    <a:pt x="1942" y="1678"/>
                  </a:lnTo>
                  <a:lnTo>
                    <a:pt x="1932" y="1666"/>
                  </a:lnTo>
                  <a:lnTo>
                    <a:pt x="1922" y="1650"/>
                  </a:lnTo>
                  <a:lnTo>
                    <a:pt x="1914" y="1636"/>
                  </a:lnTo>
                  <a:lnTo>
                    <a:pt x="1912" y="1632"/>
                  </a:lnTo>
                  <a:lnTo>
                    <a:pt x="1910" y="1626"/>
                  </a:lnTo>
                  <a:lnTo>
                    <a:pt x="1912" y="1620"/>
                  </a:lnTo>
                  <a:lnTo>
                    <a:pt x="1924" y="1612"/>
                  </a:lnTo>
                  <a:lnTo>
                    <a:pt x="1930" y="1608"/>
                  </a:lnTo>
                  <a:lnTo>
                    <a:pt x="1942" y="1606"/>
                  </a:lnTo>
                  <a:lnTo>
                    <a:pt x="1948" y="1606"/>
                  </a:lnTo>
                  <a:lnTo>
                    <a:pt x="1954" y="1610"/>
                  </a:lnTo>
                  <a:lnTo>
                    <a:pt x="1970" y="1620"/>
                  </a:lnTo>
                  <a:lnTo>
                    <a:pt x="1972" y="1622"/>
                  </a:lnTo>
                  <a:lnTo>
                    <a:pt x="1974" y="1620"/>
                  </a:lnTo>
                  <a:lnTo>
                    <a:pt x="1976" y="1620"/>
                  </a:lnTo>
                  <a:lnTo>
                    <a:pt x="1976" y="1616"/>
                  </a:lnTo>
                  <a:lnTo>
                    <a:pt x="1976" y="1614"/>
                  </a:lnTo>
                  <a:lnTo>
                    <a:pt x="1978" y="1606"/>
                  </a:lnTo>
                  <a:lnTo>
                    <a:pt x="1984" y="1604"/>
                  </a:lnTo>
                  <a:lnTo>
                    <a:pt x="2008" y="1598"/>
                  </a:lnTo>
                  <a:lnTo>
                    <a:pt x="2014" y="1594"/>
                  </a:lnTo>
                  <a:lnTo>
                    <a:pt x="2020" y="1590"/>
                  </a:lnTo>
                  <a:lnTo>
                    <a:pt x="2024" y="1586"/>
                  </a:lnTo>
                  <a:lnTo>
                    <a:pt x="2030" y="1586"/>
                  </a:lnTo>
                  <a:lnTo>
                    <a:pt x="2040" y="1586"/>
                  </a:lnTo>
                  <a:lnTo>
                    <a:pt x="2052" y="1582"/>
                  </a:lnTo>
                  <a:lnTo>
                    <a:pt x="2056" y="1580"/>
                  </a:lnTo>
                  <a:lnTo>
                    <a:pt x="2072" y="1572"/>
                  </a:lnTo>
                  <a:lnTo>
                    <a:pt x="2076" y="1570"/>
                  </a:lnTo>
                  <a:lnTo>
                    <a:pt x="2090" y="1562"/>
                  </a:lnTo>
                  <a:lnTo>
                    <a:pt x="2106" y="1550"/>
                  </a:lnTo>
                  <a:lnTo>
                    <a:pt x="2112" y="1546"/>
                  </a:lnTo>
                  <a:lnTo>
                    <a:pt x="2116" y="1540"/>
                  </a:lnTo>
                  <a:lnTo>
                    <a:pt x="2120" y="1534"/>
                  </a:lnTo>
                  <a:lnTo>
                    <a:pt x="2126" y="1520"/>
                  </a:lnTo>
                  <a:lnTo>
                    <a:pt x="2130" y="1514"/>
                  </a:lnTo>
                  <a:lnTo>
                    <a:pt x="2138" y="1500"/>
                  </a:lnTo>
                  <a:lnTo>
                    <a:pt x="2148" y="1484"/>
                  </a:lnTo>
                  <a:lnTo>
                    <a:pt x="2150" y="1478"/>
                  </a:lnTo>
                  <a:lnTo>
                    <a:pt x="2152" y="1470"/>
                  </a:lnTo>
                  <a:lnTo>
                    <a:pt x="2152" y="1466"/>
                  </a:lnTo>
                  <a:lnTo>
                    <a:pt x="2150" y="1460"/>
                  </a:lnTo>
                  <a:lnTo>
                    <a:pt x="2148" y="1454"/>
                  </a:lnTo>
                  <a:lnTo>
                    <a:pt x="2146" y="1448"/>
                  </a:lnTo>
                  <a:lnTo>
                    <a:pt x="2148" y="1444"/>
                  </a:lnTo>
                  <a:lnTo>
                    <a:pt x="2150" y="1438"/>
                  </a:lnTo>
                  <a:lnTo>
                    <a:pt x="2148" y="1432"/>
                  </a:lnTo>
                  <a:lnTo>
                    <a:pt x="2146" y="1426"/>
                  </a:lnTo>
                  <a:lnTo>
                    <a:pt x="2140" y="1412"/>
                  </a:lnTo>
                  <a:lnTo>
                    <a:pt x="2126" y="1378"/>
                  </a:lnTo>
                  <a:lnTo>
                    <a:pt x="2122" y="1366"/>
                  </a:lnTo>
                  <a:lnTo>
                    <a:pt x="2124" y="1360"/>
                  </a:lnTo>
                  <a:lnTo>
                    <a:pt x="2128" y="1354"/>
                  </a:lnTo>
                  <a:lnTo>
                    <a:pt x="2136" y="1346"/>
                  </a:lnTo>
                  <a:lnTo>
                    <a:pt x="2150" y="1338"/>
                  </a:lnTo>
                  <a:lnTo>
                    <a:pt x="2154" y="1334"/>
                  </a:lnTo>
                  <a:lnTo>
                    <a:pt x="2160" y="1330"/>
                  </a:lnTo>
                  <a:lnTo>
                    <a:pt x="2162" y="1326"/>
                  </a:lnTo>
                  <a:lnTo>
                    <a:pt x="2160" y="1322"/>
                  </a:lnTo>
                  <a:lnTo>
                    <a:pt x="2154" y="1322"/>
                  </a:lnTo>
                  <a:lnTo>
                    <a:pt x="2140" y="1322"/>
                  </a:lnTo>
                  <a:lnTo>
                    <a:pt x="2128" y="1322"/>
                  </a:lnTo>
                  <a:lnTo>
                    <a:pt x="2118" y="1322"/>
                  </a:lnTo>
                  <a:lnTo>
                    <a:pt x="2114" y="1320"/>
                  </a:lnTo>
                  <a:lnTo>
                    <a:pt x="2110" y="1314"/>
                  </a:lnTo>
                  <a:lnTo>
                    <a:pt x="2106" y="1308"/>
                  </a:lnTo>
                  <a:lnTo>
                    <a:pt x="2098" y="1296"/>
                  </a:lnTo>
                  <a:lnTo>
                    <a:pt x="2096" y="1294"/>
                  </a:lnTo>
                  <a:lnTo>
                    <a:pt x="2096" y="1292"/>
                  </a:lnTo>
                  <a:lnTo>
                    <a:pt x="2100" y="1288"/>
                  </a:lnTo>
                  <a:lnTo>
                    <a:pt x="2106" y="1286"/>
                  </a:lnTo>
                  <a:lnTo>
                    <a:pt x="2120" y="1278"/>
                  </a:lnTo>
                  <a:lnTo>
                    <a:pt x="2126" y="1276"/>
                  </a:lnTo>
                  <a:lnTo>
                    <a:pt x="2138" y="1266"/>
                  </a:lnTo>
                  <a:lnTo>
                    <a:pt x="2146" y="1258"/>
                  </a:lnTo>
                  <a:lnTo>
                    <a:pt x="2152" y="1254"/>
                  </a:lnTo>
                  <a:lnTo>
                    <a:pt x="2158" y="1252"/>
                  </a:lnTo>
                  <a:lnTo>
                    <a:pt x="2158" y="1254"/>
                  </a:lnTo>
                  <a:lnTo>
                    <a:pt x="2160" y="1254"/>
                  </a:lnTo>
                  <a:lnTo>
                    <a:pt x="2158" y="1260"/>
                  </a:lnTo>
                  <a:lnTo>
                    <a:pt x="2156" y="1266"/>
                  </a:lnTo>
                  <a:lnTo>
                    <a:pt x="2154" y="1272"/>
                  </a:lnTo>
                  <a:lnTo>
                    <a:pt x="2158" y="1278"/>
                  </a:lnTo>
                  <a:lnTo>
                    <a:pt x="2162" y="1280"/>
                  </a:lnTo>
                  <a:lnTo>
                    <a:pt x="2166" y="1282"/>
                  </a:lnTo>
                  <a:lnTo>
                    <a:pt x="2180" y="1280"/>
                  </a:lnTo>
                  <a:lnTo>
                    <a:pt x="2194" y="1274"/>
                  </a:lnTo>
                  <a:lnTo>
                    <a:pt x="2202" y="1274"/>
                  </a:lnTo>
                  <a:lnTo>
                    <a:pt x="2208" y="1276"/>
                  </a:lnTo>
                  <a:lnTo>
                    <a:pt x="2214" y="1278"/>
                  </a:lnTo>
                  <a:lnTo>
                    <a:pt x="2220" y="1284"/>
                  </a:lnTo>
                  <a:lnTo>
                    <a:pt x="2224" y="1290"/>
                  </a:lnTo>
                  <a:lnTo>
                    <a:pt x="2228" y="1294"/>
                  </a:lnTo>
                  <a:lnTo>
                    <a:pt x="2230" y="1306"/>
                  </a:lnTo>
                  <a:lnTo>
                    <a:pt x="2230" y="1320"/>
                  </a:lnTo>
                  <a:lnTo>
                    <a:pt x="2230" y="1332"/>
                  </a:lnTo>
                  <a:lnTo>
                    <a:pt x="2228" y="1348"/>
                  </a:lnTo>
                  <a:lnTo>
                    <a:pt x="2224" y="1362"/>
                  </a:lnTo>
                  <a:lnTo>
                    <a:pt x="2222" y="1366"/>
                  </a:lnTo>
                  <a:lnTo>
                    <a:pt x="2224" y="1368"/>
                  </a:lnTo>
                  <a:lnTo>
                    <a:pt x="2226" y="1370"/>
                  </a:lnTo>
                  <a:lnTo>
                    <a:pt x="2228" y="1370"/>
                  </a:lnTo>
                  <a:lnTo>
                    <a:pt x="2232" y="1370"/>
                  </a:lnTo>
                  <a:lnTo>
                    <a:pt x="2240" y="1370"/>
                  </a:lnTo>
                  <a:lnTo>
                    <a:pt x="2248" y="1366"/>
                  </a:lnTo>
                  <a:lnTo>
                    <a:pt x="2252" y="1364"/>
                  </a:lnTo>
                  <a:lnTo>
                    <a:pt x="2264" y="1356"/>
                  </a:lnTo>
                  <a:lnTo>
                    <a:pt x="2274" y="1346"/>
                  </a:lnTo>
                  <a:lnTo>
                    <a:pt x="2278" y="1340"/>
                  </a:lnTo>
                  <a:lnTo>
                    <a:pt x="2276" y="1334"/>
                  </a:lnTo>
                  <a:lnTo>
                    <a:pt x="2264" y="1308"/>
                  </a:lnTo>
                  <a:lnTo>
                    <a:pt x="2260" y="1296"/>
                  </a:lnTo>
                  <a:lnTo>
                    <a:pt x="2260" y="1284"/>
                  </a:lnTo>
                  <a:lnTo>
                    <a:pt x="2260" y="1280"/>
                  </a:lnTo>
                  <a:lnTo>
                    <a:pt x="2260" y="1268"/>
                  </a:lnTo>
                  <a:lnTo>
                    <a:pt x="2256" y="1256"/>
                  </a:lnTo>
                  <a:lnTo>
                    <a:pt x="2254" y="1250"/>
                  </a:lnTo>
                  <a:lnTo>
                    <a:pt x="2252" y="1244"/>
                  </a:lnTo>
                  <a:lnTo>
                    <a:pt x="2256" y="1238"/>
                  </a:lnTo>
                  <a:lnTo>
                    <a:pt x="2266" y="1228"/>
                  </a:lnTo>
                  <a:lnTo>
                    <a:pt x="2274" y="1220"/>
                  </a:lnTo>
                  <a:lnTo>
                    <a:pt x="2280" y="1216"/>
                  </a:lnTo>
                  <a:lnTo>
                    <a:pt x="2286" y="1214"/>
                  </a:lnTo>
                  <a:lnTo>
                    <a:pt x="2290" y="1216"/>
                  </a:lnTo>
                  <a:lnTo>
                    <a:pt x="2292" y="1218"/>
                  </a:lnTo>
                  <a:lnTo>
                    <a:pt x="2292" y="1222"/>
                  </a:lnTo>
                  <a:lnTo>
                    <a:pt x="2294" y="1224"/>
                  </a:lnTo>
                  <a:lnTo>
                    <a:pt x="2304" y="1224"/>
                  </a:lnTo>
                  <a:lnTo>
                    <a:pt x="2310" y="1222"/>
                  </a:lnTo>
                  <a:lnTo>
                    <a:pt x="2314" y="1218"/>
                  </a:lnTo>
                  <a:lnTo>
                    <a:pt x="2320" y="1216"/>
                  </a:lnTo>
                  <a:lnTo>
                    <a:pt x="2326" y="1218"/>
                  </a:lnTo>
                  <a:lnTo>
                    <a:pt x="2332" y="1220"/>
                  </a:lnTo>
                  <a:lnTo>
                    <a:pt x="2338" y="1222"/>
                  </a:lnTo>
                  <a:lnTo>
                    <a:pt x="2344" y="1218"/>
                  </a:lnTo>
                  <a:lnTo>
                    <a:pt x="2362" y="1200"/>
                  </a:lnTo>
                  <a:lnTo>
                    <a:pt x="2374" y="1188"/>
                  </a:lnTo>
                  <a:lnTo>
                    <a:pt x="2382" y="1180"/>
                  </a:lnTo>
                  <a:lnTo>
                    <a:pt x="2392" y="1168"/>
                  </a:lnTo>
                  <a:lnTo>
                    <a:pt x="2422" y="1132"/>
                  </a:lnTo>
                  <a:lnTo>
                    <a:pt x="2430" y="1118"/>
                  </a:lnTo>
                  <a:lnTo>
                    <a:pt x="2442" y="1094"/>
                  </a:lnTo>
                  <a:lnTo>
                    <a:pt x="2446" y="1086"/>
                  </a:lnTo>
                  <a:lnTo>
                    <a:pt x="2446" y="1078"/>
                  </a:lnTo>
                  <a:lnTo>
                    <a:pt x="2446" y="1056"/>
                  </a:lnTo>
                  <a:lnTo>
                    <a:pt x="2448" y="1040"/>
                  </a:lnTo>
                  <a:lnTo>
                    <a:pt x="2454" y="996"/>
                  </a:lnTo>
                  <a:lnTo>
                    <a:pt x="2456" y="980"/>
                  </a:lnTo>
                  <a:lnTo>
                    <a:pt x="2456" y="978"/>
                  </a:lnTo>
                  <a:lnTo>
                    <a:pt x="2454" y="970"/>
                  </a:lnTo>
                  <a:lnTo>
                    <a:pt x="2450" y="964"/>
                  </a:lnTo>
                  <a:lnTo>
                    <a:pt x="2442" y="956"/>
                  </a:lnTo>
                  <a:lnTo>
                    <a:pt x="2436" y="952"/>
                  </a:lnTo>
                  <a:lnTo>
                    <a:pt x="2430" y="954"/>
                  </a:lnTo>
                  <a:lnTo>
                    <a:pt x="2414" y="964"/>
                  </a:lnTo>
                  <a:lnTo>
                    <a:pt x="2406" y="968"/>
                  </a:lnTo>
                  <a:lnTo>
                    <a:pt x="2400" y="966"/>
                  </a:lnTo>
                  <a:lnTo>
                    <a:pt x="2394" y="964"/>
                  </a:lnTo>
                  <a:lnTo>
                    <a:pt x="2388" y="958"/>
                  </a:lnTo>
                  <a:lnTo>
                    <a:pt x="2384" y="952"/>
                  </a:lnTo>
                  <a:lnTo>
                    <a:pt x="2382" y="948"/>
                  </a:lnTo>
                  <a:lnTo>
                    <a:pt x="2378" y="942"/>
                  </a:lnTo>
                  <a:lnTo>
                    <a:pt x="2372" y="940"/>
                  </a:lnTo>
                  <a:lnTo>
                    <a:pt x="2370" y="938"/>
                  </a:lnTo>
                  <a:lnTo>
                    <a:pt x="2372" y="936"/>
                  </a:lnTo>
                  <a:lnTo>
                    <a:pt x="2384" y="924"/>
                  </a:lnTo>
                  <a:lnTo>
                    <a:pt x="2402" y="906"/>
                  </a:lnTo>
                  <a:lnTo>
                    <a:pt x="2412" y="896"/>
                  </a:lnTo>
                  <a:lnTo>
                    <a:pt x="2420" y="888"/>
                  </a:lnTo>
                  <a:lnTo>
                    <a:pt x="2424" y="882"/>
                  </a:lnTo>
                  <a:lnTo>
                    <a:pt x="2426" y="876"/>
                  </a:lnTo>
                  <a:lnTo>
                    <a:pt x="2428" y="872"/>
                  </a:lnTo>
                  <a:lnTo>
                    <a:pt x="2432" y="866"/>
                  </a:lnTo>
                  <a:lnTo>
                    <a:pt x="2490" y="808"/>
                  </a:lnTo>
                  <a:lnTo>
                    <a:pt x="2496" y="804"/>
                  </a:lnTo>
                  <a:lnTo>
                    <a:pt x="2504" y="802"/>
                  </a:lnTo>
                  <a:lnTo>
                    <a:pt x="2506" y="802"/>
                  </a:lnTo>
                  <a:lnTo>
                    <a:pt x="2522" y="802"/>
                  </a:lnTo>
                  <a:lnTo>
                    <a:pt x="2556" y="802"/>
                  </a:lnTo>
                  <a:lnTo>
                    <a:pt x="2564" y="802"/>
                  </a:lnTo>
                  <a:lnTo>
                    <a:pt x="2570" y="800"/>
                  </a:lnTo>
                  <a:lnTo>
                    <a:pt x="2576" y="796"/>
                  </a:lnTo>
                  <a:lnTo>
                    <a:pt x="2584" y="794"/>
                  </a:lnTo>
                  <a:lnTo>
                    <a:pt x="2590" y="796"/>
                  </a:lnTo>
                  <a:lnTo>
                    <a:pt x="2604" y="800"/>
                  </a:lnTo>
                  <a:lnTo>
                    <a:pt x="2610" y="804"/>
                  </a:lnTo>
                  <a:lnTo>
                    <a:pt x="2612" y="810"/>
                  </a:lnTo>
                  <a:lnTo>
                    <a:pt x="2612" y="814"/>
                  </a:lnTo>
                  <a:lnTo>
                    <a:pt x="2614" y="818"/>
                  </a:lnTo>
                  <a:lnTo>
                    <a:pt x="2614" y="820"/>
                  </a:lnTo>
                  <a:lnTo>
                    <a:pt x="2618" y="820"/>
                  </a:lnTo>
                  <a:lnTo>
                    <a:pt x="2620" y="822"/>
                  </a:lnTo>
                  <a:lnTo>
                    <a:pt x="2654" y="814"/>
                  </a:lnTo>
                  <a:lnTo>
                    <a:pt x="2666" y="812"/>
                  </a:lnTo>
                  <a:lnTo>
                    <a:pt x="2668" y="812"/>
                  </a:lnTo>
                  <a:lnTo>
                    <a:pt x="2666" y="808"/>
                  </a:lnTo>
                  <a:lnTo>
                    <a:pt x="2664" y="802"/>
                  </a:lnTo>
                  <a:lnTo>
                    <a:pt x="2664" y="796"/>
                  </a:lnTo>
                  <a:lnTo>
                    <a:pt x="2668" y="782"/>
                  </a:lnTo>
                  <a:lnTo>
                    <a:pt x="2674" y="766"/>
                  </a:lnTo>
                  <a:lnTo>
                    <a:pt x="2678" y="752"/>
                  </a:lnTo>
                  <a:lnTo>
                    <a:pt x="2682" y="746"/>
                  </a:lnTo>
                  <a:lnTo>
                    <a:pt x="2688" y="740"/>
                  </a:lnTo>
                  <a:lnTo>
                    <a:pt x="2704" y="730"/>
                  </a:lnTo>
                  <a:lnTo>
                    <a:pt x="2710" y="726"/>
                  </a:lnTo>
                  <a:lnTo>
                    <a:pt x="2718" y="726"/>
                  </a:lnTo>
                  <a:lnTo>
                    <a:pt x="2742" y="732"/>
                  </a:lnTo>
                  <a:lnTo>
                    <a:pt x="2748" y="736"/>
                  </a:lnTo>
                  <a:lnTo>
                    <a:pt x="2754" y="742"/>
                  </a:lnTo>
                  <a:lnTo>
                    <a:pt x="2756" y="746"/>
                  </a:lnTo>
                  <a:lnTo>
                    <a:pt x="2758" y="750"/>
                  </a:lnTo>
                  <a:lnTo>
                    <a:pt x="2760" y="750"/>
                  </a:lnTo>
                  <a:lnTo>
                    <a:pt x="2762" y="750"/>
                  </a:lnTo>
                  <a:lnTo>
                    <a:pt x="2764" y="748"/>
                  </a:lnTo>
                  <a:lnTo>
                    <a:pt x="2774" y="740"/>
                  </a:lnTo>
                  <a:lnTo>
                    <a:pt x="2786" y="730"/>
                  </a:lnTo>
                  <a:lnTo>
                    <a:pt x="2812" y="710"/>
                  </a:lnTo>
                  <a:lnTo>
                    <a:pt x="2814" y="708"/>
                  </a:lnTo>
                  <a:lnTo>
                    <a:pt x="2816" y="708"/>
                  </a:lnTo>
                  <a:lnTo>
                    <a:pt x="2818" y="710"/>
                  </a:lnTo>
                  <a:lnTo>
                    <a:pt x="2818" y="714"/>
                  </a:lnTo>
                  <a:lnTo>
                    <a:pt x="2818" y="736"/>
                  </a:lnTo>
                  <a:lnTo>
                    <a:pt x="2816" y="744"/>
                  </a:lnTo>
                  <a:lnTo>
                    <a:pt x="2812" y="750"/>
                  </a:lnTo>
                  <a:lnTo>
                    <a:pt x="2794" y="768"/>
                  </a:lnTo>
                  <a:lnTo>
                    <a:pt x="2782" y="778"/>
                  </a:lnTo>
                  <a:lnTo>
                    <a:pt x="2776" y="780"/>
                  </a:lnTo>
                  <a:lnTo>
                    <a:pt x="2770" y="784"/>
                  </a:lnTo>
                  <a:lnTo>
                    <a:pt x="2764" y="790"/>
                  </a:lnTo>
                  <a:lnTo>
                    <a:pt x="2754" y="806"/>
                  </a:lnTo>
                  <a:lnTo>
                    <a:pt x="2744" y="818"/>
                  </a:lnTo>
                  <a:lnTo>
                    <a:pt x="2736" y="826"/>
                  </a:lnTo>
                  <a:lnTo>
                    <a:pt x="2724" y="838"/>
                  </a:lnTo>
                  <a:lnTo>
                    <a:pt x="2716" y="846"/>
                  </a:lnTo>
                  <a:lnTo>
                    <a:pt x="2710" y="850"/>
                  </a:lnTo>
                  <a:lnTo>
                    <a:pt x="2706" y="852"/>
                  </a:lnTo>
                  <a:lnTo>
                    <a:pt x="2702" y="854"/>
                  </a:lnTo>
                  <a:lnTo>
                    <a:pt x="2698" y="860"/>
                  </a:lnTo>
                  <a:lnTo>
                    <a:pt x="2684" y="904"/>
                  </a:lnTo>
                  <a:lnTo>
                    <a:pt x="2682" y="910"/>
                  </a:lnTo>
                  <a:lnTo>
                    <a:pt x="2682" y="918"/>
                  </a:lnTo>
                  <a:lnTo>
                    <a:pt x="2700" y="1020"/>
                  </a:lnTo>
                  <a:lnTo>
                    <a:pt x="2700" y="1022"/>
                  </a:lnTo>
                  <a:lnTo>
                    <a:pt x="2702" y="1024"/>
                  </a:lnTo>
                  <a:lnTo>
                    <a:pt x="2704" y="1024"/>
                  </a:lnTo>
                  <a:lnTo>
                    <a:pt x="2706" y="1022"/>
                  </a:lnTo>
                  <a:lnTo>
                    <a:pt x="2726" y="996"/>
                  </a:lnTo>
                  <a:lnTo>
                    <a:pt x="2734" y="984"/>
                  </a:lnTo>
                  <a:lnTo>
                    <a:pt x="2744" y="972"/>
                  </a:lnTo>
                  <a:lnTo>
                    <a:pt x="2746" y="966"/>
                  </a:lnTo>
                  <a:lnTo>
                    <a:pt x="2754" y="952"/>
                  </a:lnTo>
                  <a:lnTo>
                    <a:pt x="2756" y="948"/>
                  </a:lnTo>
                  <a:lnTo>
                    <a:pt x="2760" y="940"/>
                  </a:lnTo>
                  <a:lnTo>
                    <a:pt x="2766" y="936"/>
                  </a:lnTo>
                  <a:lnTo>
                    <a:pt x="2772" y="934"/>
                  </a:lnTo>
                  <a:lnTo>
                    <a:pt x="2776" y="928"/>
                  </a:lnTo>
                  <a:lnTo>
                    <a:pt x="2778" y="922"/>
                  </a:lnTo>
                  <a:lnTo>
                    <a:pt x="2778" y="918"/>
                  </a:lnTo>
                  <a:lnTo>
                    <a:pt x="2780" y="912"/>
                  </a:lnTo>
                  <a:lnTo>
                    <a:pt x="2784" y="906"/>
                  </a:lnTo>
                  <a:lnTo>
                    <a:pt x="2788" y="900"/>
                  </a:lnTo>
                  <a:lnTo>
                    <a:pt x="2790" y="894"/>
                  </a:lnTo>
                  <a:lnTo>
                    <a:pt x="2796" y="870"/>
                  </a:lnTo>
                  <a:lnTo>
                    <a:pt x="2798" y="856"/>
                  </a:lnTo>
                  <a:lnTo>
                    <a:pt x="2796" y="854"/>
                  </a:lnTo>
                  <a:lnTo>
                    <a:pt x="2790" y="852"/>
                  </a:lnTo>
                  <a:lnTo>
                    <a:pt x="2786" y="852"/>
                  </a:lnTo>
                  <a:lnTo>
                    <a:pt x="2784" y="852"/>
                  </a:lnTo>
                  <a:lnTo>
                    <a:pt x="2782" y="850"/>
                  </a:lnTo>
                  <a:lnTo>
                    <a:pt x="2782" y="848"/>
                  </a:lnTo>
                  <a:lnTo>
                    <a:pt x="2782" y="844"/>
                  </a:lnTo>
                  <a:lnTo>
                    <a:pt x="2796" y="810"/>
                  </a:lnTo>
                  <a:lnTo>
                    <a:pt x="2798" y="804"/>
                  </a:lnTo>
                  <a:lnTo>
                    <a:pt x="2804" y="798"/>
                  </a:lnTo>
                  <a:lnTo>
                    <a:pt x="2816" y="790"/>
                  </a:lnTo>
                  <a:lnTo>
                    <a:pt x="2820" y="786"/>
                  </a:lnTo>
                  <a:lnTo>
                    <a:pt x="2832" y="784"/>
                  </a:lnTo>
                  <a:lnTo>
                    <a:pt x="2838" y="784"/>
                  </a:lnTo>
                  <a:lnTo>
                    <a:pt x="2842" y="788"/>
                  </a:lnTo>
                  <a:lnTo>
                    <a:pt x="2844" y="790"/>
                  </a:lnTo>
                  <a:lnTo>
                    <a:pt x="2848" y="790"/>
                  </a:lnTo>
                  <a:lnTo>
                    <a:pt x="2854" y="788"/>
                  </a:lnTo>
                  <a:lnTo>
                    <a:pt x="2870" y="770"/>
                  </a:lnTo>
                  <a:lnTo>
                    <a:pt x="2874" y="768"/>
                  </a:lnTo>
                  <a:lnTo>
                    <a:pt x="2876" y="768"/>
                  </a:lnTo>
                  <a:lnTo>
                    <a:pt x="2880" y="768"/>
                  </a:lnTo>
                  <a:lnTo>
                    <a:pt x="2882" y="770"/>
                  </a:lnTo>
                  <a:lnTo>
                    <a:pt x="2900" y="788"/>
                  </a:lnTo>
                  <a:lnTo>
                    <a:pt x="2902" y="790"/>
                  </a:lnTo>
                  <a:lnTo>
                    <a:pt x="2906" y="790"/>
                  </a:lnTo>
                  <a:lnTo>
                    <a:pt x="2908" y="788"/>
                  </a:lnTo>
                  <a:lnTo>
                    <a:pt x="2908" y="786"/>
                  </a:lnTo>
                  <a:lnTo>
                    <a:pt x="2914" y="772"/>
                  </a:lnTo>
                  <a:lnTo>
                    <a:pt x="2918" y="766"/>
                  </a:lnTo>
                  <a:lnTo>
                    <a:pt x="2924" y="764"/>
                  </a:lnTo>
                  <a:lnTo>
                    <a:pt x="2928" y="764"/>
                  </a:lnTo>
                  <a:lnTo>
                    <a:pt x="2934" y="762"/>
                  </a:lnTo>
                  <a:lnTo>
                    <a:pt x="2940" y="758"/>
                  </a:lnTo>
                  <a:lnTo>
                    <a:pt x="2960" y="732"/>
                  </a:lnTo>
                  <a:lnTo>
                    <a:pt x="2966" y="726"/>
                  </a:lnTo>
                  <a:lnTo>
                    <a:pt x="2972" y="722"/>
                  </a:lnTo>
                  <a:lnTo>
                    <a:pt x="2996" y="708"/>
                  </a:lnTo>
                  <a:lnTo>
                    <a:pt x="3004" y="706"/>
                  </a:lnTo>
                  <a:lnTo>
                    <a:pt x="3012" y="706"/>
                  </a:lnTo>
                  <a:lnTo>
                    <a:pt x="3016" y="706"/>
                  </a:lnTo>
                  <a:lnTo>
                    <a:pt x="3024" y="706"/>
                  </a:lnTo>
                  <a:lnTo>
                    <a:pt x="3030" y="708"/>
                  </a:lnTo>
                  <a:lnTo>
                    <a:pt x="3036" y="712"/>
                  </a:lnTo>
                  <a:lnTo>
                    <a:pt x="3042" y="712"/>
                  </a:lnTo>
                  <a:lnTo>
                    <a:pt x="3044" y="710"/>
                  </a:lnTo>
                  <a:lnTo>
                    <a:pt x="3044" y="698"/>
                  </a:lnTo>
                  <a:lnTo>
                    <a:pt x="3044" y="694"/>
                  </a:lnTo>
                  <a:lnTo>
                    <a:pt x="3040" y="678"/>
                  </a:lnTo>
                  <a:lnTo>
                    <a:pt x="3036" y="664"/>
                  </a:lnTo>
                  <a:lnTo>
                    <a:pt x="3032" y="656"/>
                  </a:lnTo>
                  <a:lnTo>
                    <a:pt x="3028" y="650"/>
                  </a:lnTo>
                  <a:lnTo>
                    <a:pt x="3020" y="642"/>
                  </a:lnTo>
                  <a:lnTo>
                    <a:pt x="3018" y="640"/>
                  </a:lnTo>
                  <a:lnTo>
                    <a:pt x="3018" y="638"/>
                  </a:lnTo>
                  <a:lnTo>
                    <a:pt x="3018" y="634"/>
                  </a:lnTo>
                  <a:lnTo>
                    <a:pt x="3022" y="634"/>
                  </a:lnTo>
                  <a:lnTo>
                    <a:pt x="3026" y="630"/>
                  </a:lnTo>
                  <a:lnTo>
                    <a:pt x="3040" y="624"/>
                  </a:lnTo>
                  <a:lnTo>
                    <a:pt x="3046" y="620"/>
                  </a:lnTo>
                  <a:close/>
                  <a:moveTo>
                    <a:pt x="420" y="930"/>
                  </a:moveTo>
                  <a:lnTo>
                    <a:pt x="420" y="930"/>
                  </a:lnTo>
                  <a:lnTo>
                    <a:pt x="414" y="924"/>
                  </a:lnTo>
                  <a:lnTo>
                    <a:pt x="410" y="920"/>
                  </a:lnTo>
                  <a:lnTo>
                    <a:pt x="414" y="924"/>
                  </a:lnTo>
                  <a:lnTo>
                    <a:pt x="420" y="930"/>
                  </a:lnTo>
                  <a:close/>
                  <a:moveTo>
                    <a:pt x="938" y="1244"/>
                  </a:moveTo>
                  <a:lnTo>
                    <a:pt x="938" y="1244"/>
                  </a:lnTo>
                  <a:lnTo>
                    <a:pt x="934" y="1238"/>
                  </a:lnTo>
                  <a:lnTo>
                    <a:pt x="928" y="1236"/>
                  </a:lnTo>
                  <a:lnTo>
                    <a:pt x="924" y="1234"/>
                  </a:lnTo>
                  <a:lnTo>
                    <a:pt x="914" y="1234"/>
                  </a:lnTo>
                  <a:lnTo>
                    <a:pt x="902" y="1238"/>
                  </a:lnTo>
                  <a:lnTo>
                    <a:pt x="896" y="1240"/>
                  </a:lnTo>
                  <a:lnTo>
                    <a:pt x="890" y="1242"/>
                  </a:lnTo>
                  <a:lnTo>
                    <a:pt x="882" y="1244"/>
                  </a:lnTo>
                  <a:lnTo>
                    <a:pt x="878" y="1244"/>
                  </a:lnTo>
                  <a:lnTo>
                    <a:pt x="864" y="1244"/>
                  </a:lnTo>
                  <a:lnTo>
                    <a:pt x="852" y="1240"/>
                  </a:lnTo>
                  <a:lnTo>
                    <a:pt x="848" y="1238"/>
                  </a:lnTo>
                  <a:lnTo>
                    <a:pt x="836" y="1234"/>
                  </a:lnTo>
                  <a:lnTo>
                    <a:pt x="822" y="1234"/>
                  </a:lnTo>
                  <a:lnTo>
                    <a:pt x="800" y="1234"/>
                  </a:lnTo>
                  <a:lnTo>
                    <a:pt x="786" y="1234"/>
                  </a:lnTo>
                  <a:lnTo>
                    <a:pt x="774" y="1234"/>
                  </a:lnTo>
                  <a:lnTo>
                    <a:pt x="770" y="1234"/>
                  </a:lnTo>
                  <a:lnTo>
                    <a:pt x="764" y="1236"/>
                  </a:lnTo>
                  <a:lnTo>
                    <a:pt x="758" y="1238"/>
                  </a:lnTo>
                  <a:lnTo>
                    <a:pt x="746" y="1248"/>
                  </a:lnTo>
                  <a:lnTo>
                    <a:pt x="740" y="1250"/>
                  </a:lnTo>
                  <a:lnTo>
                    <a:pt x="734" y="1250"/>
                  </a:lnTo>
                  <a:lnTo>
                    <a:pt x="728" y="1248"/>
                  </a:lnTo>
                  <a:lnTo>
                    <a:pt x="722" y="1244"/>
                  </a:lnTo>
                  <a:lnTo>
                    <a:pt x="716" y="1240"/>
                  </a:lnTo>
                  <a:lnTo>
                    <a:pt x="702" y="1236"/>
                  </a:lnTo>
                  <a:lnTo>
                    <a:pt x="696" y="1232"/>
                  </a:lnTo>
                  <a:lnTo>
                    <a:pt x="694" y="1226"/>
                  </a:lnTo>
                  <a:lnTo>
                    <a:pt x="694" y="1222"/>
                  </a:lnTo>
                  <a:lnTo>
                    <a:pt x="696" y="1214"/>
                  </a:lnTo>
                  <a:lnTo>
                    <a:pt x="700" y="1208"/>
                  </a:lnTo>
                  <a:lnTo>
                    <a:pt x="708" y="1200"/>
                  </a:lnTo>
                  <a:lnTo>
                    <a:pt x="714" y="1194"/>
                  </a:lnTo>
                  <a:lnTo>
                    <a:pt x="714" y="1186"/>
                  </a:lnTo>
                  <a:lnTo>
                    <a:pt x="714" y="1172"/>
                  </a:lnTo>
                  <a:lnTo>
                    <a:pt x="714" y="1166"/>
                  </a:lnTo>
                  <a:lnTo>
                    <a:pt x="718" y="1160"/>
                  </a:lnTo>
                  <a:lnTo>
                    <a:pt x="724" y="1156"/>
                  </a:lnTo>
                  <a:lnTo>
                    <a:pt x="728" y="1150"/>
                  </a:lnTo>
                  <a:lnTo>
                    <a:pt x="740" y="1142"/>
                  </a:lnTo>
                  <a:lnTo>
                    <a:pt x="746" y="1140"/>
                  </a:lnTo>
                  <a:lnTo>
                    <a:pt x="754" y="1136"/>
                  </a:lnTo>
                  <a:lnTo>
                    <a:pt x="760" y="1136"/>
                  </a:lnTo>
                  <a:lnTo>
                    <a:pt x="764" y="1136"/>
                  </a:lnTo>
                  <a:lnTo>
                    <a:pt x="772" y="1138"/>
                  </a:lnTo>
                  <a:lnTo>
                    <a:pt x="778" y="1140"/>
                  </a:lnTo>
                  <a:lnTo>
                    <a:pt x="780" y="1146"/>
                  </a:lnTo>
                  <a:lnTo>
                    <a:pt x="778" y="1150"/>
                  </a:lnTo>
                  <a:lnTo>
                    <a:pt x="776" y="1152"/>
                  </a:lnTo>
                  <a:lnTo>
                    <a:pt x="776" y="1156"/>
                  </a:lnTo>
                  <a:lnTo>
                    <a:pt x="778" y="1160"/>
                  </a:lnTo>
                  <a:lnTo>
                    <a:pt x="786" y="1170"/>
                  </a:lnTo>
                  <a:lnTo>
                    <a:pt x="792" y="1172"/>
                  </a:lnTo>
                  <a:lnTo>
                    <a:pt x="800" y="1172"/>
                  </a:lnTo>
                  <a:lnTo>
                    <a:pt x="824" y="1158"/>
                  </a:lnTo>
                  <a:lnTo>
                    <a:pt x="832" y="1156"/>
                  </a:lnTo>
                  <a:lnTo>
                    <a:pt x="838" y="1158"/>
                  </a:lnTo>
                  <a:lnTo>
                    <a:pt x="862" y="1164"/>
                  </a:lnTo>
                  <a:lnTo>
                    <a:pt x="870" y="1166"/>
                  </a:lnTo>
                  <a:lnTo>
                    <a:pt x="874" y="1172"/>
                  </a:lnTo>
                  <a:lnTo>
                    <a:pt x="886" y="1188"/>
                  </a:lnTo>
                  <a:lnTo>
                    <a:pt x="888" y="1194"/>
                  </a:lnTo>
                  <a:lnTo>
                    <a:pt x="890" y="1200"/>
                  </a:lnTo>
                  <a:lnTo>
                    <a:pt x="892" y="1204"/>
                  </a:lnTo>
                  <a:lnTo>
                    <a:pt x="894" y="1210"/>
                  </a:lnTo>
                  <a:lnTo>
                    <a:pt x="900" y="1212"/>
                  </a:lnTo>
                  <a:lnTo>
                    <a:pt x="908" y="1214"/>
                  </a:lnTo>
                  <a:lnTo>
                    <a:pt x="912" y="1214"/>
                  </a:lnTo>
                  <a:lnTo>
                    <a:pt x="918" y="1216"/>
                  </a:lnTo>
                  <a:lnTo>
                    <a:pt x="924" y="1218"/>
                  </a:lnTo>
                  <a:lnTo>
                    <a:pt x="932" y="1232"/>
                  </a:lnTo>
                  <a:lnTo>
                    <a:pt x="936" y="1236"/>
                  </a:lnTo>
                  <a:lnTo>
                    <a:pt x="938" y="1244"/>
                  </a:lnTo>
                  <a:close/>
                  <a:moveTo>
                    <a:pt x="1094" y="1156"/>
                  </a:moveTo>
                  <a:lnTo>
                    <a:pt x="1094" y="1156"/>
                  </a:lnTo>
                  <a:lnTo>
                    <a:pt x="1078" y="1156"/>
                  </a:lnTo>
                  <a:lnTo>
                    <a:pt x="1074" y="1156"/>
                  </a:lnTo>
                  <a:lnTo>
                    <a:pt x="1068" y="1156"/>
                  </a:lnTo>
                  <a:lnTo>
                    <a:pt x="1062" y="1160"/>
                  </a:lnTo>
                  <a:lnTo>
                    <a:pt x="1058" y="1166"/>
                  </a:lnTo>
                  <a:lnTo>
                    <a:pt x="1058" y="1172"/>
                  </a:lnTo>
                  <a:lnTo>
                    <a:pt x="1064" y="1196"/>
                  </a:lnTo>
                  <a:lnTo>
                    <a:pt x="1068" y="1204"/>
                  </a:lnTo>
                  <a:lnTo>
                    <a:pt x="1072" y="1210"/>
                  </a:lnTo>
                  <a:lnTo>
                    <a:pt x="1080" y="1218"/>
                  </a:lnTo>
                  <a:lnTo>
                    <a:pt x="1084" y="1224"/>
                  </a:lnTo>
                  <a:lnTo>
                    <a:pt x="1086" y="1232"/>
                  </a:lnTo>
                  <a:lnTo>
                    <a:pt x="1086" y="1256"/>
                  </a:lnTo>
                  <a:lnTo>
                    <a:pt x="1086" y="1264"/>
                  </a:lnTo>
                  <a:lnTo>
                    <a:pt x="1080" y="1266"/>
                  </a:lnTo>
                  <a:lnTo>
                    <a:pt x="1020" y="1278"/>
                  </a:lnTo>
                  <a:lnTo>
                    <a:pt x="1014" y="1278"/>
                  </a:lnTo>
                  <a:lnTo>
                    <a:pt x="1010" y="1276"/>
                  </a:lnTo>
                  <a:lnTo>
                    <a:pt x="1006" y="1274"/>
                  </a:lnTo>
                  <a:lnTo>
                    <a:pt x="1002" y="1278"/>
                  </a:lnTo>
                  <a:lnTo>
                    <a:pt x="998" y="1280"/>
                  </a:lnTo>
                  <a:lnTo>
                    <a:pt x="990" y="1282"/>
                  </a:lnTo>
                  <a:lnTo>
                    <a:pt x="982" y="1284"/>
                  </a:lnTo>
                  <a:lnTo>
                    <a:pt x="976" y="1284"/>
                  </a:lnTo>
                  <a:lnTo>
                    <a:pt x="972" y="1284"/>
                  </a:lnTo>
                  <a:lnTo>
                    <a:pt x="962" y="1278"/>
                  </a:lnTo>
                  <a:lnTo>
                    <a:pt x="958" y="1272"/>
                  </a:lnTo>
                  <a:lnTo>
                    <a:pt x="954" y="1268"/>
                  </a:lnTo>
                  <a:lnTo>
                    <a:pt x="954" y="1266"/>
                  </a:lnTo>
                  <a:lnTo>
                    <a:pt x="954" y="1264"/>
                  </a:lnTo>
                  <a:lnTo>
                    <a:pt x="960" y="1264"/>
                  </a:lnTo>
                  <a:lnTo>
                    <a:pt x="968" y="1262"/>
                  </a:lnTo>
                  <a:lnTo>
                    <a:pt x="976" y="1260"/>
                  </a:lnTo>
                  <a:lnTo>
                    <a:pt x="980" y="1256"/>
                  </a:lnTo>
                  <a:lnTo>
                    <a:pt x="986" y="1256"/>
                  </a:lnTo>
                  <a:lnTo>
                    <a:pt x="992" y="1258"/>
                  </a:lnTo>
                  <a:lnTo>
                    <a:pt x="996" y="1264"/>
                  </a:lnTo>
                  <a:lnTo>
                    <a:pt x="998" y="1268"/>
                  </a:lnTo>
                  <a:lnTo>
                    <a:pt x="998" y="1270"/>
                  </a:lnTo>
                  <a:lnTo>
                    <a:pt x="1002" y="1266"/>
                  </a:lnTo>
                  <a:lnTo>
                    <a:pt x="1004" y="1260"/>
                  </a:lnTo>
                  <a:lnTo>
                    <a:pt x="1012" y="1248"/>
                  </a:lnTo>
                  <a:lnTo>
                    <a:pt x="1022" y="1240"/>
                  </a:lnTo>
                  <a:lnTo>
                    <a:pt x="1024" y="1234"/>
                  </a:lnTo>
                  <a:lnTo>
                    <a:pt x="1024" y="1226"/>
                  </a:lnTo>
                  <a:lnTo>
                    <a:pt x="1010" y="1202"/>
                  </a:lnTo>
                  <a:lnTo>
                    <a:pt x="1002" y="1188"/>
                  </a:lnTo>
                  <a:lnTo>
                    <a:pt x="974" y="1152"/>
                  </a:lnTo>
                  <a:lnTo>
                    <a:pt x="970" y="1146"/>
                  </a:lnTo>
                  <a:lnTo>
                    <a:pt x="972" y="1138"/>
                  </a:lnTo>
                  <a:lnTo>
                    <a:pt x="984" y="1122"/>
                  </a:lnTo>
                  <a:lnTo>
                    <a:pt x="988" y="1118"/>
                  </a:lnTo>
                  <a:lnTo>
                    <a:pt x="994" y="1112"/>
                  </a:lnTo>
                  <a:lnTo>
                    <a:pt x="1000" y="1110"/>
                  </a:lnTo>
                  <a:lnTo>
                    <a:pt x="1006" y="1108"/>
                  </a:lnTo>
                  <a:lnTo>
                    <a:pt x="1012" y="1112"/>
                  </a:lnTo>
                  <a:lnTo>
                    <a:pt x="1018" y="1114"/>
                  </a:lnTo>
                  <a:lnTo>
                    <a:pt x="1026" y="1116"/>
                  </a:lnTo>
                  <a:lnTo>
                    <a:pt x="1048" y="1116"/>
                  </a:lnTo>
                  <a:lnTo>
                    <a:pt x="1064" y="1116"/>
                  </a:lnTo>
                  <a:lnTo>
                    <a:pt x="1078" y="1116"/>
                  </a:lnTo>
                  <a:lnTo>
                    <a:pt x="1084" y="1118"/>
                  </a:lnTo>
                  <a:lnTo>
                    <a:pt x="1090" y="1122"/>
                  </a:lnTo>
                  <a:lnTo>
                    <a:pt x="1110" y="1148"/>
                  </a:lnTo>
                  <a:lnTo>
                    <a:pt x="1112" y="1152"/>
                  </a:lnTo>
                  <a:lnTo>
                    <a:pt x="1112" y="1154"/>
                  </a:lnTo>
                  <a:lnTo>
                    <a:pt x="1110" y="1154"/>
                  </a:lnTo>
                  <a:lnTo>
                    <a:pt x="1108" y="1156"/>
                  </a:lnTo>
                  <a:lnTo>
                    <a:pt x="1094" y="1156"/>
                  </a:lnTo>
                  <a:close/>
                  <a:moveTo>
                    <a:pt x="1098" y="350"/>
                  </a:moveTo>
                  <a:lnTo>
                    <a:pt x="1098" y="350"/>
                  </a:lnTo>
                  <a:lnTo>
                    <a:pt x="1102" y="354"/>
                  </a:lnTo>
                  <a:lnTo>
                    <a:pt x="1106" y="358"/>
                  </a:lnTo>
                  <a:lnTo>
                    <a:pt x="1108" y="362"/>
                  </a:lnTo>
                  <a:lnTo>
                    <a:pt x="1112" y="366"/>
                  </a:lnTo>
                  <a:lnTo>
                    <a:pt x="1118" y="368"/>
                  </a:lnTo>
                  <a:lnTo>
                    <a:pt x="1124" y="372"/>
                  </a:lnTo>
                  <a:lnTo>
                    <a:pt x="1132" y="372"/>
                  </a:lnTo>
                  <a:lnTo>
                    <a:pt x="1156" y="372"/>
                  </a:lnTo>
                  <a:lnTo>
                    <a:pt x="1158" y="372"/>
                  </a:lnTo>
                  <a:lnTo>
                    <a:pt x="1160" y="370"/>
                  </a:lnTo>
                  <a:lnTo>
                    <a:pt x="1160" y="368"/>
                  </a:lnTo>
                  <a:lnTo>
                    <a:pt x="1158" y="366"/>
                  </a:lnTo>
                  <a:lnTo>
                    <a:pt x="1150" y="358"/>
                  </a:lnTo>
                  <a:lnTo>
                    <a:pt x="1146" y="352"/>
                  </a:lnTo>
                  <a:lnTo>
                    <a:pt x="1142" y="346"/>
                  </a:lnTo>
                  <a:lnTo>
                    <a:pt x="1128" y="302"/>
                  </a:lnTo>
                  <a:lnTo>
                    <a:pt x="1126" y="294"/>
                  </a:lnTo>
                  <a:lnTo>
                    <a:pt x="1128" y="286"/>
                  </a:lnTo>
                  <a:lnTo>
                    <a:pt x="1140" y="262"/>
                  </a:lnTo>
                  <a:lnTo>
                    <a:pt x="1148" y="248"/>
                  </a:lnTo>
                  <a:lnTo>
                    <a:pt x="1180" y="184"/>
                  </a:lnTo>
                  <a:lnTo>
                    <a:pt x="1184" y="178"/>
                  </a:lnTo>
                  <a:lnTo>
                    <a:pt x="1190" y="172"/>
                  </a:lnTo>
                  <a:lnTo>
                    <a:pt x="1216" y="152"/>
                  </a:lnTo>
                  <a:lnTo>
                    <a:pt x="1226" y="140"/>
                  </a:lnTo>
                  <a:lnTo>
                    <a:pt x="1238" y="124"/>
                  </a:lnTo>
                  <a:lnTo>
                    <a:pt x="1244" y="120"/>
                  </a:lnTo>
                  <a:lnTo>
                    <a:pt x="1250" y="116"/>
                  </a:lnTo>
                  <a:lnTo>
                    <a:pt x="1264" y="110"/>
                  </a:lnTo>
                  <a:lnTo>
                    <a:pt x="1278" y="104"/>
                  </a:lnTo>
                  <a:lnTo>
                    <a:pt x="1294" y="94"/>
                  </a:lnTo>
                  <a:lnTo>
                    <a:pt x="1306" y="84"/>
                  </a:lnTo>
                  <a:lnTo>
                    <a:pt x="1334" y="56"/>
                  </a:lnTo>
                  <a:lnTo>
                    <a:pt x="1338" y="50"/>
                  </a:lnTo>
                  <a:lnTo>
                    <a:pt x="1336" y="42"/>
                  </a:lnTo>
                  <a:lnTo>
                    <a:pt x="1334" y="38"/>
                  </a:lnTo>
                  <a:lnTo>
                    <a:pt x="1328" y="32"/>
                  </a:lnTo>
                  <a:lnTo>
                    <a:pt x="1322" y="30"/>
                  </a:lnTo>
                  <a:lnTo>
                    <a:pt x="1308" y="30"/>
                  </a:lnTo>
                  <a:lnTo>
                    <a:pt x="1302" y="32"/>
                  </a:lnTo>
                  <a:lnTo>
                    <a:pt x="1296" y="36"/>
                  </a:lnTo>
                  <a:lnTo>
                    <a:pt x="1286" y="44"/>
                  </a:lnTo>
                  <a:lnTo>
                    <a:pt x="1276" y="54"/>
                  </a:lnTo>
                  <a:lnTo>
                    <a:pt x="1270" y="58"/>
                  </a:lnTo>
                  <a:lnTo>
                    <a:pt x="1264" y="62"/>
                  </a:lnTo>
                  <a:lnTo>
                    <a:pt x="1250" y="66"/>
                  </a:lnTo>
                  <a:lnTo>
                    <a:pt x="1234" y="70"/>
                  </a:lnTo>
                  <a:lnTo>
                    <a:pt x="1220" y="70"/>
                  </a:lnTo>
                  <a:lnTo>
                    <a:pt x="1214" y="70"/>
                  </a:lnTo>
                  <a:lnTo>
                    <a:pt x="1208" y="74"/>
                  </a:lnTo>
                  <a:lnTo>
                    <a:pt x="1198" y="84"/>
                  </a:lnTo>
                  <a:lnTo>
                    <a:pt x="1188" y="94"/>
                  </a:lnTo>
                  <a:lnTo>
                    <a:pt x="1160" y="122"/>
                  </a:lnTo>
                  <a:lnTo>
                    <a:pt x="1146" y="132"/>
                  </a:lnTo>
                  <a:lnTo>
                    <a:pt x="1142" y="134"/>
                  </a:lnTo>
                  <a:lnTo>
                    <a:pt x="1136" y="140"/>
                  </a:lnTo>
                  <a:lnTo>
                    <a:pt x="1134" y="146"/>
                  </a:lnTo>
                  <a:lnTo>
                    <a:pt x="1134" y="160"/>
                  </a:lnTo>
                  <a:lnTo>
                    <a:pt x="1132" y="166"/>
                  </a:lnTo>
                  <a:lnTo>
                    <a:pt x="1128" y="170"/>
                  </a:lnTo>
                  <a:lnTo>
                    <a:pt x="1122" y="174"/>
                  </a:lnTo>
                  <a:lnTo>
                    <a:pt x="1116" y="178"/>
                  </a:lnTo>
                  <a:lnTo>
                    <a:pt x="1110" y="184"/>
                  </a:lnTo>
                  <a:lnTo>
                    <a:pt x="1100" y="200"/>
                  </a:lnTo>
                  <a:lnTo>
                    <a:pt x="1096" y="206"/>
                  </a:lnTo>
                  <a:lnTo>
                    <a:pt x="1096" y="214"/>
                  </a:lnTo>
                  <a:lnTo>
                    <a:pt x="1096" y="218"/>
                  </a:lnTo>
                  <a:lnTo>
                    <a:pt x="1094" y="226"/>
                  </a:lnTo>
                  <a:lnTo>
                    <a:pt x="1092" y="232"/>
                  </a:lnTo>
                  <a:lnTo>
                    <a:pt x="1090" y="238"/>
                  </a:lnTo>
                  <a:lnTo>
                    <a:pt x="1082" y="252"/>
                  </a:lnTo>
                  <a:lnTo>
                    <a:pt x="1080" y="258"/>
                  </a:lnTo>
                  <a:lnTo>
                    <a:pt x="1076" y="266"/>
                  </a:lnTo>
                  <a:lnTo>
                    <a:pt x="1076" y="272"/>
                  </a:lnTo>
                  <a:lnTo>
                    <a:pt x="1076" y="286"/>
                  </a:lnTo>
                  <a:lnTo>
                    <a:pt x="1074" y="294"/>
                  </a:lnTo>
                  <a:lnTo>
                    <a:pt x="1072" y="302"/>
                  </a:lnTo>
                  <a:lnTo>
                    <a:pt x="1070" y="306"/>
                  </a:lnTo>
                  <a:lnTo>
                    <a:pt x="1068" y="314"/>
                  </a:lnTo>
                  <a:lnTo>
                    <a:pt x="1068" y="322"/>
                  </a:lnTo>
                  <a:lnTo>
                    <a:pt x="1074" y="336"/>
                  </a:lnTo>
                  <a:lnTo>
                    <a:pt x="1078" y="342"/>
                  </a:lnTo>
                  <a:lnTo>
                    <a:pt x="1084" y="346"/>
                  </a:lnTo>
                  <a:lnTo>
                    <a:pt x="1098" y="350"/>
                  </a:lnTo>
                  <a:close/>
                  <a:moveTo>
                    <a:pt x="148" y="1002"/>
                  </a:moveTo>
                  <a:lnTo>
                    <a:pt x="148" y="1002"/>
                  </a:lnTo>
                  <a:lnTo>
                    <a:pt x="162" y="994"/>
                  </a:lnTo>
                  <a:lnTo>
                    <a:pt x="168" y="992"/>
                  </a:lnTo>
                  <a:lnTo>
                    <a:pt x="172" y="988"/>
                  </a:lnTo>
                  <a:lnTo>
                    <a:pt x="174" y="980"/>
                  </a:lnTo>
                  <a:lnTo>
                    <a:pt x="174" y="978"/>
                  </a:lnTo>
                  <a:lnTo>
                    <a:pt x="174" y="962"/>
                  </a:lnTo>
                  <a:lnTo>
                    <a:pt x="174" y="958"/>
                  </a:lnTo>
                  <a:lnTo>
                    <a:pt x="176" y="950"/>
                  </a:lnTo>
                  <a:lnTo>
                    <a:pt x="180" y="944"/>
                  </a:lnTo>
                  <a:lnTo>
                    <a:pt x="182" y="940"/>
                  </a:lnTo>
                  <a:lnTo>
                    <a:pt x="180" y="936"/>
                  </a:lnTo>
                  <a:lnTo>
                    <a:pt x="176" y="930"/>
                  </a:lnTo>
                  <a:lnTo>
                    <a:pt x="174" y="926"/>
                  </a:lnTo>
                  <a:lnTo>
                    <a:pt x="172" y="922"/>
                  </a:lnTo>
                  <a:lnTo>
                    <a:pt x="170" y="920"/>
                  </a:lnTo>
                  <a:lnTo>
                    <a:pt x="164" y="920"/>
                  </a:lnTo>
                  <a:lnTo>
                    <a:pt x="160" y="916"/>
                  </a:lnTo>
                  <a:lnTo>
                    <a:pt x="158" y="914"/>
                  </a:lnTo>
                  <a:lnTo>
                    <a:pt x="154" y="914"/>
                  </a:lnTo>
                  <a:lnTo>
                    <a:pt x="148" y="916"/>
                  </a:lnTo>
                  <a:lnTo>
                    <a:pt x="140" y="924"/>
                  </a:lnTo>
                  <a:lnTo>
                    <a:pt x="136" y="930"/>
                  </a:lnTo>
                  <a:lnTo>
                    <a:pt x="134" y="936"/>
                  </a:lnTo>
                  <a:lnTo>
                    <a:pt x="132" y="938"/>
                  </a:lnTo>
                  <a:lnTo>
                    <a:pt x="126" y="940"/>
                  </a:lnTo>
                  <a:lnTo>
                    <a:pt x="124" y="940"/>
                  </a:lnTo>
                  <a:lnTo>
                    <a:pt x="120" y="940"/>
                  </a:lnTo>
                  <a:lnTo>
                    <a:pt x="118" y="942"/>
                  </a:lnTo>
                  <a:lnTo>
                    <a:pt x="118" y="944"/>
                  </a:lnTo>
                  <a:lnTo>
                    <a:pt x="118" y="948"/>
                  </a:lnTo>
                  <a:lnTo>
                    <a:pt x="122" y="952"/>
                  </a:lnTo>
                  <a:lnTo>
                    <a:pt x="122" y="958"/>
                  </a:lnTo>
                  <a:lnTo>
                    <a:pt x="120" y="960"/>
                  </a:lnTo>
                  <a:lnTo>
                    <a:pt x="118" y="960"/>
                  </a:lnTo>
                  <a:lnTo>
                    <a:pt x="120" y="964"/>
                  </a:lnTo>
                  <a:lnTo>
                    <a:pt x="124" y="970"/>
                  </a:lnTo>
                  <a:lnTo>
                    <a:pt x="124" y="974"/>
                  </a:lnTo>
                  <a:lnTo>
                    <a:pt x="124" y="978"/>
                  </a:lnTo>
                  <a:lnTo>
                    <a:pt x="120" y="984"/>
                  </a:lnTo>
                  <a:lnTo>
                    <a:pt x="116" y="988"/>
                  </a:lnTo>
                  <a:lnTo>
                    <a:pt x="116" y="994"/>
                  </a:lnTo>
                  <a:lnTo>
                    <a:pt x="116" y="1004"/>
                  </a:lnTo>
                  <a:lnTo>
                    <a:pt x="116" y="1008"/>
                  </a:lnTo>
                  <a:lnTo>
                    <a:pt x="120" y="1012"/>
                  </a:lnTo>
                  <a:lnTo>
                    <a:pt x="126" y="1016"/>
                  </a:lnTo>
                  <a:lnTo>
                    <a:pt x="132" y="1014"/>
                  </a:lnTo>
                  <a:lnTo>
                    <a:pt x="148" y="1002"/>
                  </a:lnTo>
                  <a:close/>
                  <a:moveTo>
                    <a:pt x="1506" y="1812"/>
                  </a:moveTo>
                  <a:lnTo>
                    <a:pt x="1506" y="1812"/>
                  </a:lnTo>
                  <a:lnTo>
                    <a:pt x="1506" y="1828"/>
                  </a:lnTo>
                  <a:lnTo>
                    <a:pt x="1506" y="1832"/>
                  </a:lnTo>
                  <a:lnTo>
                    <a:pt x="1508" y="1836"/>
                  </a:lnTo>
                  <a:lnTo>
                    <a:pt x="1510" y="1838"/>
                  </a:lnTo>
                  <a:lnTo>
                    <a:pt x="1512" y="1840"/>
                  </a:lnTo>
                  <a:lnTo>
                    <a:pt x="1514" y="1840"/>
                  </a:lnTo>
                  <a:lnTo>
                    <a:pt x="1518" y="1840"/>
                  </a:lnTo>
                  <a:lnTo>
                    <a:pt x="1524" y="1838"/>
                  </a:lnTo>
                  <a:lnTo>
                    <a:pt x="1530" y="1834"/>
                  </a:lnTo>
                  <a:lnTo>
                    <a:pt x="1532" y="1828"/>
                  </a:lnTo>
                  <a:lnTo>
                    <a:pt x="1532" y="1822"/>
                  </a:lnTo>
                  <a:lnTo>
                    <a:pt x="1530" y="1816"/>
                  </a:lnTo>
                  <a:lnTo>
                    <a:pt x="1514" y="1806"/>
                  </a:lnTo>
                  <a:lnTo>
                    <a:pt x="1510" y="1804"/>
                  </a:lnTo>
                  <a:lnTo>
                    <a:pt x="1508" y="1804"/>
                  </a:lnTo>
                  <a:lnTo>
                    <a:pt x="1508" y="1806"/>
                  </a:lnTo>
                  <a:lnTo>
                    <a:pt x="1506" y="1808"/>
                  </a:lnTo>
                  <a:lnTo>
                    <a:pt x="1506" y="1812"/>
                  </a:lnTo>
                  <a:close/>
                  <a:moveTo>
                    <a:pt x="1910" y="1994"/>
                  </a:moveTo>
                  <a:lnTo>
                    <a:pt x="1910" y="1994"/>
                  </a:lnTo>
                  <a:lnTo>
                    <a:pt x="1904" y="1980"/>
                  </a:lnTo>
                  <a:lnTo>
                    <a:pt x="1892" y="1964"/>
                  </a:lnTo>
                  <a:lnTo>
                    <a:pt x="1884" y="1952"/>
                  </a:lnTo>
                  <a:lnTo>
                    <a:pt x="1872" y="1942"/>
                  </a:lnTo>
                  <a:lnTo>
                    <a:pt x="1846" y="1914"/>
                  </a:lnTo>
                  <a:lnTo>
                    <a:pt x="1832" y="1904"/>
                  </a:lnTo>
                  <a:lnTo>
                    <a:pt x="1826" y="1902"/>
                  </a:lnTo>
                  <a:lnTo>
                    <a:pt x="1812" y="1896"/>
                  </a:lnTo>
                  <a:lnTo>
                    <a:pt x="1808" y="1892"/>
                  </a:lnTo>
                  <a:lnTo>
                    <a:pt x="1800" y="1888"/>
                  </a:lnTo>
                  <a:lnTo>
                    <a:pt x="1796" y="1882"/>
                  </a:lnTo>
                  <a:lnTo>
                    <a:pt x="1784" y="1866"/>
                  </a:lnTo>
                  <a:lnTo>
                    <a:pt x="1780" y="1862"/>
                  </a:lnTo>
                  <a:lnTo>
                    <a:pt x="1772" y="1860"/>
                  </a:lnTo>
                  <a:lnTo>
                    <a:pt x="1768" y="1860"/>
                  </a:lnTo>
                  <a:lnTo>
                    <a:pt x="1766" y="1860"/>
                  </a:lnTo>
                  <a:lnTo>
                    <a:pt x="1764" y="1862"/>
                  </a:lnTo>
                  <a:lnTo>
                    <a:pt x="1762" y="1864"/>
                  </a:lnTo>
                  <a:lnTo>
                    <a:pt x="1762" y="1868"/>
                  </a:lnTo>
                  <a:lnTo>
                    <a:pt x="1768" y="1890"/>
                  </a:lnTo>
                  <a:lnTo>
                    <a:pt x="1772" y="1898"/>
                  </a:lnTo>
                  <a:lnTo>
                    <a:pt x="1776" y="1904"/>
                  </a:lnTo>
                  <a:lnTo>
                    <a:pt x="1784" y="1912"/>
                  </a:lnTo>
                  <a:lnTo>
                    <a:pt x="1796" y="1924"/>
                  </a:lnTo>
                  <a:lnTo>
                    <a:pt x="1804" y="1932"/>
                  </a:lnTo>
                  <a:lnTo>
                    <a:pt x="1814" y="1942"/>
                  </a:lnTo>
                  <a:lnTo>
                    <a:pt x="1824" y="1956"/>
                  </a:lnTo>
                  <a:lnTo>
                    <a:pt x="1836" y="1980"/>
                  </a:lnTo>
                  <a:lnTo>
                    <a:pt x="1840" y="1986"/>
                  </a:lnTo>
                  <a:lnTo>
                    <a:pt x="1846" y="1992"/>
                  </a:lnTo>
                  <a:lnTo>
                    <a:pt x="1862" y="2002"/>
                  </a:lnTo>
                  <a:lnTo>
                    <a:pt x="1876" y="2012"/>
                  </a:lnTo>
                  <a:lnTo>
                    <a:pt x="1892" y="2022"/>
                  </a:lnTo>
                  <a:lnTo>
                    <a:pt x="1898" y="2024"/>
                  </a:lnTo>
                  <a:lnTo>
                    <a:pt x="1906" y="2022"/>
                  </a:lnTo>
                  <a:lnTo>
                    <a:pt x="1910" y="2020"/>
                  </a:lnTo>
                  <a:lnTo>
                    <a:pt x="1916" y="2016"/>
                  </a:lnTo>
                  <a:lnTo>
                    <a:pt x="1916" y="2008"/>
                  </a:lnTo>
                  <a:lnTo>
                    <a:pt x="1910" y="1994"/>
                  </a:lnTo>
                  <a:close/>
                  <a:moveTo>
                    <a:pt x="1004" y="2148"/>
                  </a:moveTo>
                  <a:lnTo>
                    <a:pt x="1004" y="2148"/>
                  </a:lnTo>
                  <a:lnTo>
                    <a:pt x="998" y="2154"/>
                  </a:lnTo>
                  <a:lnTo>
                    <a:pt x="994" y="2160"/>
                  </a:lnTo>
                  <a:lnTo>
                    <a:pt x="982" y="2176"/>
                  </a:lnTo>
                  <a:lnTo>
                    <a:pt x="978" y="2182"/>
                  </a:lnTo>
                  <a:lnTo>
                    <a:pt x="970" y="2186"/>
                  </a:lnTo>
                  <a:lnTo>
                    <a:pt x="966" y="2188"/>
                  </a:lnTo>
                  <a:lnTo>
                    <a:pt x="954" y="2198"/>
                  </a:lnTo>
                  <a:lnTo>
                    <a:pt x="950" y="2202"/>
                  </a:lnTo>
                  <a:lnTo>
                    <a:pt x="950" y="2210"/>
                  </a:lnTo>
                  <a:lnTo>
                    <a:pt x="956" y="2234"/>
                  </a:lnTo>
                  <a:lnTo>
                    <a:pt x="958" y="2242"/>
                  </a:lnTo>
                  <a:lnTo>
                    <a:pt x="956" y="2248"/>
                  </a:lnTo>
                  <a:lnTo>
                    <a:pt x="952" y="2264"/>
                  </a:lnTo>
                  <a:lnTo>
                    <a:pt x="946" y="2278"/>
                  </a:lnTo>
                  <a:lnTo>
                    <a:pt x="942" y="2284"/>
                  </a:lnTo>
                  <a:lnTo>
                    <a:pt x="940" y="2290"/>
                  </a:lnTo>
                  <a:lnTo>
                    <a:pt x="938" y="2298"/>
                  </a:lnTo>
                  <a:lnTo>
                    <a:pt x="938" y="2302"/>
                  </a:lnTo>
                  <a:lnTo>
                    <a:pt x="938" y="2318"/>
                  </a:lnTo>
                  <a:lnTo>
                    <a:pt x="938" y="2322"/>
                  </a:lnTo>
                  <a:lnTo>
                    <a:pt x="940" y="2328"/>
                  </a:lnTo>
                  <a:lnTo>
                    <a:pt x="944" y="2336"/>
                  </a:lnTo>
                  <a:lnTo>
                    <a:pt x="952" y="2344"/>
                  </a:lnTo>
                  <a:lnTo>
                    <a:pt x="958" y="2346"/>
                  </a:lnTo>
                  <a:lnTo>
                    <a:pt x="966" y="2346"/>
                  </a:lnTo>
                  <a:lnTo>
                    <a:pt x="970" y="2342"/>
                  </a:lnTo>
                  <a:lnTo>
                    <a:pt x="978" y="2340"/>
                  </a:lnTo>
                  <a:lnTo>
                    <a:pt x="986" y="2340"/>
                  </a:lnTo>
                  <a:lnTo>
                    <a:pt x="990" y="2340"/>
                  </a:lnTo>
                  <a:lnTo>
                    <a:pt x="996" y="2338"/>
                  </a:lnTo>
                  <a:lnTo>
                    <a:pt x="1000" y="2332"/>
                  </a:lnTo>
                  <a:lnTo>
                    <a:pt x="1034" y="2210"/>
                  </a:lnTo>
                  <a:lnTo>
                    <a:pt x="1036" y="2194"/>
                  </a:lnTo>
                  <a:lnTo>
                    <a:pt x="1036" y="2190"/>
                  </a:lnTo>
                  <a:lnTo>
                    <a:pt x="1036" y="2174"/>
                  </a:lnTo>
                  <a:lnTo>
                    <a:pt x="1036" y="2160"/>
                  </a:lnTo>
                  <a:lnTo>
                    <a:pt x="1036" y="2154"/>
                  </a:lnTo>
                  <a:lnTo>
                    <a:pt x="1034" y="2146"/>
                  </a:lnTo>
                  <a:lnTo>
                    <a:pt x="1030" y="2140"/>
                  </a:lnTo>
                  <a:lnTo>
                    <a:pt x="1028" y="2138"/>
                  </a:lnTo>
                  <a:lnTo>
                    <a:pt x="1026" y="2136"/>
                  </a:lnTo>
                  <a:lnTo>
                    <a:pt x="1024" y="2136"/>
                  </a:lnTo>
                  <a:lnTo>
                    <a:pt x="1020" y="2138"/>
                  </a:lnTo>
                  <a:lnTo>
                    <a:pt x="1004" y="2148"/>
                  </a:lnTo>
                  <a:close/>
                  <a:moveTo>
                    <a:pt x="184" y="906"/>
                  </a:moveTo>
                  <a:lnTo>
                    <a:pt x="184" y="906"/>
                  </a:lnTo>
                  <a:lnTo>
                    <a:pt x="186" y="902"/>
                  </a:lnTo>
                  <a:lnTo>
                    <a:pt x="188" y="900"/>
                  </a:lnTo>
                  <a:lnTo>
                    <a:pt x="192" y="902"/>
                  </a:lnTo>
                  <a:lnTo>
                    <a:pt x="194" y="908"/>
                  </a:lnTo>
                  <a:lnTo>
                    <a:pt x="194" y="912"/>
                  </a:lnTo>
                  <a:lnTo>
                    <a:pt x="194" y="926"/>
                  </a:lnTo>
                  <a:lnTo>
                    <a:pt x="194" y="928"/>
                  </a:lnTo>
                  <a:lnTo>
                    <a:pt x="198" y="930"/>
                  </a:lnTo>
                  <a:lnTo>
                    <a:pt x="208" y="930"/>
                  </a:lnTo>
                  <a:lnTo>
                    <a:pt x="212" y="932"/>
                  </a:lnTo>
                  <a:lnTo>
                    <a:pt x="218" y="934"/>
                  </a:lnTo>
                  <a:lnTo>
                    <a:pt x="222" y="940"/>
                  </a:lnTo>
                  <a:lnTo>
                    <a:pt x="222" y="944"/>
                  </a:lnTo>
                  <a:lnTo>
                    <a:pt x="222" y="954"/>
                  </a:lnTo>
                  <a:lnTo>
                    <a:pt x="220" y="960"/>
                  </a:lnTo>
                  <a:lnTo>
                    <a:pt x="216" y="964"/>
                  </a:lnTo>
                  <a:lnTo>
                    <a:pt x="210" y="966"/>
                  </a:lnTo>
                  <a:lnTo>
                    <a:pt x="198" y="974"/>
                  </a:lnTo>
                  <a:lnTo>
                    <a:pt x="196" y="978"/>
                  </a:lnTo>
                  <a:lnTo>
                    <a:pt x="198" y="980"/>
                  </a:lnTo>
                  <a:lnTo>
                    <a:pt x="202" y="980"/>
                  </a:lnTo>
                  <a:lnTo>
                    <a:pt x="204" y="984"/>
                  </a:lnTo>
                  <a:lnTo>
                    <a:pt x="202" y="988"/>
                  </a:lnTo>
                  <a:lnTo>
                    <a:pt x="198" y="994"/>
                  </a:lnTo>
                  <a:lnTo>
                    <a:pt x="194" y="998"/>
                  </a:lnTo>
                  <a:lnTo>
                    <a:pt x="194" y="1004"/>
                  </a:lnTo>
                  <a:lnTo>
                    <a:pt x="194" y="1008"/>
                  </a:lnTo>
                  <a:lnTo>
                    <a:pt x="198" y="1008"/>
                  </a:lnTo>
                  <a:lnTo>
                    <a:pt x="208" y="1008"/>
                  </a:lnTo>
                  <a:lnTo>
                    <a:pt x="210" y="1010"/>
                  </a:lnTo>
                  <a:lnTo>
                    <a:pt x="210" y="1016"/>
                  </a:lnTo>
                  <a:lnTo>
                    <a:pt x="206" y="1020"/>
                  </a:lnTo>
                  <a:lnTo>
                    <a:pt x="202" y="1028"/>
                  </a:lnTo>
                  <a:lnTo>
                    <a:pt x="196" y="1032"/>
                  </a:lnTo>
                  <a:lnTo>
                    <a:pt x="190" y="1034"/>
                  </a:lnTo>
                  <a:lnTo>
                    <a:pt x="186" y="1038"/>
                  </a:lnTo>
                  <a:lnTo>
                    <a:pt x="184" y="1042"/>
                  </a:lnTo>
                  <a:lnTo>
                    <a:pt x="186" y="1046"/>
                  </a:lnTo>
                  <a:lnTo>
                    <a:pt x="188" y="1048"/>
                  </a:lnTo>
                  <a:lnTo>
                    <a:pt x="192" y="1046"/>
                  </a:lnTo>
                  <a:lnTo>
                    <a:pt x="194" y="1042"/>
                  </a:lnTo>
                  <a:lnTo>
                    <a:pt x="194" y="1040"/>
                  </a:lnTo>
                  <a:lnTo>
                    <a:pt x="198" y="1038"/>
                  </a:lnTo>
                  <a:lnTo>
                    <a:pt x="208" y="1038"/>
                  </a:lnTo>
                  <a:lnTo>
                    <a:pt x="212" y="1036"/>
                  </a:lnTo>
                  <a:lnTo>
                    <a:pt x="218" y="1034"/>
                  </a:lnTo>
                  <a:lnTo>
                    <a:pt x="222" y="1032"/>
                  </a:lnTo>
                  <a:lnTo>
                    <a:pt x="228" y="1034"/>
                  </a:lnTo>
                  <a:lnTo>
                    <a:pt x="232" y="1036"/>
                  </a:lnTo>
                  <a:lnTo>
                    <a:pt x="238" y="1034"/>
                  </a:lnTo>
                  <a:lnTo>
                    <a:pt x="244" y="1030"/>
                  </a:lnTo>
                  <a:lnTo>
                    <a:pt x="250" y="1028"/>
                  </a:lnTo>
                  <a:lnTo>
                    <a:pt x="254" y="1028"/>
                  </a:lnTo>
                  <a:lnTo>
                    <a:pt x="262" y="1028"/>
                  </a:lnTo>
                  <a:lnTo>
                    <a:pt x="268" y="1024"/>
                  </a:lnTo>
                  <a:lnTo>
                    <a:pt x="274" y="1022"/>
                  </a:lnTo>
                  <a:lnTo>
                    <a:pt x="280" y="1018"/>
                  </a:lnTo>
                  <a:lnTo>
                    <a:pt x="282" y="1014"/>
                  </a:lnTo>
                  <a:lnTo>
                    <a:pt x="282" y="1008"/>
                  </a:lnTo>
                  <a:lnTo>
                    <a:pt x="286" y="1004"/>
                  </a:lnTo>
                  <a:lnTo>
                    <a:pt x="290" y="998"/>
                  </a:lnTo>
                  <a:lnTo>
                    <a:pt x="290" y="990"/>
                  </a:lnTo>
                  <a:lnTo>
                    <a:pt x="290" y="988"/>
                  </a:lnTo>
                  <a:lnTo>
                    <a:pt x="290" y="982"/>
                  </a:lnTo>
                  <a:lnTo>
                    <a:pt x="286" y="980"/>
                  </a:lnTo>
                  <a:lnTo>
                    <a:pt x="276" y="980"/>
                  </a:lnTo>
                  <a:lnTo>
                    <a:pt x="272" y="978"/>
                  </a:lnTo>
                  <a:lnTo>
                    <a:pt x="272" y="974"/>
                  </a:lnTo>
                  <a:lnTo>
                    <a:pt x="272" y="964"/>
                  </a:lnTo>
                  <a:lnTo>
                    <a:pt x="268" y="952"/>
                  </a:lnTo>
                  <a:lnTo>
                    <a:pt x="266" y="946"/>
                  </a:lnTo>
                  <a:lnTo>
                    <a:pt x="256" y="934"/>
                  </a:lnTo>
                  <a:lnTo>
                    <a:pt x="252" y="930"/>
                  </a:lnTo>
                  <a:lnTo>
                    <a:pt x="250" y="922"/>
                  </a:lnTo>
                  <a:lnTo>
                    <a:pt x="244" y="908"/>
                  </a:lnTo>
                  <a:lnTo>
                    <a:pt x="242" y="902"/>
                  </a:lnTo>
                  <a:lnTo>
                    <a:pt x="238" y="900"/>
                  </a:lnTo>
                  <a:lnTo>
                    <a:pt x="232" y="900"/>
                  </a:lnTo>
                  <a:lnTo>
                    <a:pt x="228" y="896"/>
                  </a:lnTo>
                  <a:lnTo>
                    <a:pt x="226" y="890"/>
                  </a:lnTo>
                  <a:lnTo>
                    <a:pt x="226" y="884"/>
                  </a:lnTo>
                  <a:lnTo>
                    <a:pt x="228" y="878"/>
                  </a:lnTo>
                  <a:lnTo>
                    <a:pt x="232" y="866"/>
                  </a:lnTo>
                  <a:lnTo>
                    <a:pt x="234" y="862"/>
                  </a:lnTo>
                  <a:lnTo>
                    <a:pt x="238" y="856"/>
                  </a:lnTo>
                  <a:lnTo>
                    <a:pt x="238" y="854"/>
                  </a:lnTo>
                  <a:lnTo>
                    <a:pt x="238" y="852"/>
                  </a:lnTo>
                  <a:lnTo>
                    <a:pt x="236" y="848"/>
                  </a:lnTo>
                  <a:lnTo>
                    <a:pt x="230" y="846"/>
                  </a:lnTo>
                  <a:lnTo>
                    <a:pt x="224" y="844"/>
                  </a:lnTo>
                  <a:lnTo>
                    <a:pt x="218" y="846"/>
                  </a:lnTo>
                  <a:lnTo>
                    <a:pt x="212" y="848"/>
                  </a:lnTo>
                  <a:lnTo>
                    <a:pt x="208" y="846"/>
                  </a:lnTo>
                  <a:lnTo>
                    <a:pt x="206" y="840"/>
                  </a:lnTo>
                  <a:lnTo>
                    <a:pt x="206" y="834"/>
                  </a:lnTo>
                  <a:lnTo>
                    <a:pt x="210" y="830"/>
                  </a:lnTo>
                  <a:lnTo>
                    <a:pt x="210" y="824"/>
                  </a:lnTo>
                  <a:lnTo>
                    <a:pt x="210" y="822"/>
                  </a:lnTo>
                  <a:lnTo>
                    <a:pt x="208" y="822"/>
                  </a:lnTo>
                  <a:lnTo>
                    <a:pt x="198" y="822"/>
                  </a:lnTo>
                  <a:lnTo>
                    <a:pt x="194" y="824"/>
                  </a:lnTo>
                  <a:lnTo>
                    <a:pt x="190" y="830"/>
                  </a:lnTo>
                  <a:lnTo>
                    <a:pt x="188" y="834"/>
                  </a:lnTo>
                  <a:lnTo>
                    <a:pt x="178" y="846"/>
                  </a:lnTo>
                  <a:lnTo>
                    <a:pt x="176" y="852"/>
                  </a:lnTo>
                  <a:lnTo>
                    <a:pt x="174" y="856"/>
                  </a:lnTo>
                  <a:lnTo>
                    <a:pt x="174" y="866"/>
                  </a:lnTo>
                  <a:lnTo>
                    <a:pt x="174" y="876"/>
                  </a:lnTo>
                  <a:lnTo>
                    <a:pt x="174" y="888"/>
                  </a:lnTo>
                  <a:lnTo>
                    <a:pt x="174" y="892"/>
                  </a:lnTo>
                  <a:lnTo>
                    <a:pt x="176" y="900"/>
                  </a:lnTo>
                  <a:lnTo>
                    <a:pt x="178" y="906"/>
                  </a:lnTo>
                  <a:lnTo>
                    <a:pt x="182" y="908"/>
                  </a:lnTo>
                  <a:lnTo>
                    <a:pt x="184" y="906"/>
                  </a:lnTo>
                  <a:close/>
                  <a:moveTo>
                    <a:pt x="3012" y="2570"/>
                  </a:moveTo>
                  <a:lnTo>
                    <a:pt x="3012" y="2570"/>
                  </a:lnTo>
                  <a:lnTo>
                    <a:pt x="3004" y="2572"/>
                  </a:lnTo>
                  <a:lnTo>
                    <a:pt x="2996" y="2570"/>
                  </a:lnTo>
                  <a:lnTo>
                    <a:pt x="2992" y="2568"/>
                  </a:lnTo>
                  <a:lnTo>
                    <a:pt x="2986" y="2562"/>
                  </a:lnTo>
                  <a:lnTo>
                    <a:pt x="2980" y="2556"/>
                  </a:lnTo>
                  <a:lnTo>
                    <a:pt x="2978" y="2552"/>
                  </a:lnTo>
                  <a:lnTo>
                    <a:pt x="2976" y="2544"/>
                  </a:lnTo>
                  <a:lnTo>
                    <a:pt x="2974" y="2536"/>
                  </a:lnTo>
                  <a:lnTo>
                    <a:pt x="2974" y="2532"/>
                  </a:lnTo>
                  <a:lnTo>
                    <a:pt x="2972" y="2526"/>
                  </a:lnTo>
                  <a:lnTo>
                    <a:pt x="2968" y="2522"/>
                  </a:lnTo>
                  <a:lnTo>
                    <a:pt x="2962" y="2518"/>
                  </a:lnTo>
                  <a:lnTo>
                    <a:pt x="2958" y="2518"/>
                  </a:lnTo>
                  <a:lnTo>
                    <a:pt x="2958" y="2522"/>
                  </a:lnTo>
                  <a:lnTo>
                    <a:pt x="2970" y="2548"/>
                  </a:lnTo>
                  <a:lnTo>
                    <a:pt x="2974" y="2554"/>
                  </a:lnTo>
                  <a:lnTo>
                    <a:pt x="2974" y="2562"/>
                  </a:lnTo>
                  <a:lnTo>
                    <a:pt x="2974" y="2566"/>
                  </a:lnTo>
                  <a:lnTo>
                    <a:pt x="2974" y="2574"/>
                  </a:lnTo>
                  <a:lnTo>
                    <a:pt x="2970" y="2580"/>
                  </a:lnTo>
                  <a:lnTo>
                    <a:pt x="2960" y="2596"/>
                  </a:lnTo>
                  <a:lnTo>
                    <a:pt x="2958" y="2600"/>
                  </a:lnTo>
                  <a:lnTo>
                    <a:pt x="2958" y="2602"/>
                  </a:lnTo>
                  <a:lnTo>
                    <a:pt x="2960" y="2604"/>
                  </a:lnTo>
                  <a:lnTo>
                    <a:pt x="2962" y="2606"/>
                  </a:lnTo>
                  <a:lnTo>
                    <a:pt x="2968" y="2610"/>
                  </a:lnTo>
                  <a:lnTo>
                    <a:pt x="2972" y="2614"/>
                  </a:lnTo>
                  <a:lnTo>
                    <a:pt x="2974" y="2620"/>
                  </a:lnTo>
                  <a:lnTo>
                    <a:pt x="2974" y="2624"/>
                  </a:lnTo>
                  <a:lnTo>
                    <a:pt x="2976" y="2632"/>
                  </a:lnTo>
                  <a:lnTo>
                    <a:pt x="2980" y="2638"/>
                  </a:lnTo>
                  <a:lnTo>
                    <a:pt x="2982" y="2638"/>
                  </a:lnTo>
                  <a:lnTo>
                    <a:pt x="2984" y="2638"/>
                  </a:lnTo>
                  <a:lnTo>
                    <a:pt x="2990" y="2636"/>
                  </a:lnTo>
                  <a:lnTo>
                    <a:pt x="2998" y="2628"/>
                  </a:lnTo>
                  <a:lnTo>
                    <a:pt x="3002" y="2622"/>
                  </a:lnTo>
                  <a:lnTo>
                    <a:pt x="3004" y="2614"/>
                  </a:lnTo>
                  <a:lnTo>
                    <a:pt x="3004" y="2610"/>
                  </a:lnTo>
                  <a:lnTo>
                    <a:pt x="3006" y="2604"/>
                  </a:lnTo>
                  <a:lnTo>
                    <a:pt x="3008" y="2598"/>
                  </a:lnTo>
                  <a:lnTo>
                    <a:pt x="3018" y="2588"/>
                  </a:lnTo>
                  <a:lnTo>
                    <a:pt x="3028" y="2578"/>
                  </a:lnTo>
                  <a:lnTo>
                    <a:pt x="3030" y="2574"/>
                  </a:lnTo>
                  <a:lnTo>
                    <a:pt x="3028" y="2568"/>
                  </a:lnTo>
                  <a:lnTo>
                    <a:pt x="3024" y="2566"/>
                  </a:lnTo>
                  <a:lnTo>
                    <a:pt x="3016" y="2568"/>
                  </a:lnTo>
                  <a:lnTo>
                    <a:pt x="3012" y="2570"/>
                  </a:lnTo>
                  <a:close/>
                  <a:moveTo>
                    <a:pt x="490" y="1328"/>
                  </a:moveTo>
                  <a:lnTo>
                    <a:pt x="490" y="1328"/>
                  </a:lnTo>
                  <a:lnTo>
                    <a:pt x="494" y="1328"/>
                  </a:lnTo>
                  <a:lnTo>
                    <a:pt x="496" y="1328"/>
                  </a:lnTo>
                  <a:lnTo>
                    <a:pt x="498" y="1326"/>
                  </a:lnTo>
                  <a:lnTo>
                    <a:pt x="498" y="1324"/>
                  </a:lnTo>
                  <a:lnTo>
                    <a:pt x="498" y="1320"/>
                  </a:lnTo>
                  <a:lnTo>
                    <a:pt x="498" y="1306"/>
                  </a:lnTo>
                  <a:lnTo>
                    <a:pt x="496" y="1304"/>
                  </a:lnTo>
                  <a:lnTo>
                    <a:pt x="490" y="1302"/>
                  </a:lnTo>
                  <a:lnTo>
                    <a:pt x="486" y="1302"/>
                  </a:lnTo>
                  <a:lnTo>
                    <a:pt x="470" y="1304"/>
                  </a:lnTo>
                  <a:lnTo>
                    <a:pt x="456" y="1310"/>
                  </a:lnTo>
                  <a:lnTo>
                    <a:pt x="454" y="1312"/>
                  </a:lnTo>
                  <a:lnTo>
                    <a:pt x="456" y="1314"/>
                  </a:lnTo>
                  <a:lnTo>
                    <a:pt x="470" y="1320"/>
                  </a:lnTo>
                  <a:lnTo>
                    <a:pt x="486" y="1326"/>
                  </a:lnTo>
                  <a:lnTo>
                    <a:pt x="490" y="1328"/>
                  </a:lnTo>
                  <a:close/>
                  <a:moveTo>
                    <a:pt x="2940" y="2636"/>
                  </a:moveTo>
                  <a:lnTo>
                    <a:pt x="2940" y="2636"/>
                  </a:lnTo>
                  <a:lnTo>
                    <a:pt x="2938" y="2636"/>
                  </a:lnTo>
                  <a:lnTo>
                    <a:pt x="2936" y="2636"/>
                  </a:lnTo>
                  <a:lnTo>
                    <a:pt x="2932" y="2640"/>
                  </a:lnTo>
                  <a:lnTo>
                    <a:pt x="2928" y="2644"/>
                  </a:lnTo>
                  <a:lnTo>
                    <a:pt x="2922" y="2658"/>
                  </a:lnTo>
                  <a:lnTo>
                    <a:pt x="2920" y="2664"/>
                  </a:lnTo>
                  <a:lnTo>
                    <a:pt x="2910" y="2676"/>
                  </a:lnTo>
                  <a:lnTo>
                    <a:pt x="2906" y="2680"/>
                  </a:lnTo>
                  <a:lnTo>
                    <a:pt x="2898" y="2684"/>
                  </a:lnTo>
                  <a:lnTo>
                    <a:pt x="2884" y="2688"/>
                  </a:lnTo>
                  <a:lnTo>
                    <a:pt x="2878" y="2692"/>
                  </a:lnTo>
                  <a:lnTo>
                    <a:pt x="2872" y="2698"/>
                  </a:lnTo>
                  <a:lnTo>
                    <a:pt x="2870" y="2704"/>
                  </a:lnTo>
                  <a:lnTo>
                    <a:pt x="2864" y="2718"/>
                  </a:lnTo>
                  <a:lnTo>
                    <a:pt x="2860" y="2732"/>
                  </a:lnTo>
                  <a:lnTo>
                    <a:pt x="2858" y="2740"/>
                  </a:lnTo>
                  <a:lnTo>
                    <a:pt x="2862" y="2746"/>
                  </a:lnTo>
                  <a:lnTo>
                    <a:pt x="2874" y="2754"/>
                  </a:lnTo>
                  <a:lnTo>
                    <a:pt x="2880" y="2756"/>
                  </a:lnTo>
                  <a:lnTo>
                    <a:pt x="2886" y="2758"/>
                  </a:lnTo>
                  <a:lnTo>
                    <a:pt x="2894" y="2756"/>
                  </a:lnTo>
                  <a:lnTo>
                    <a:pt x="2898" y="2754"/>
                  </a:lnTo>
                  <a:lnTo>
                    <a:pt x="2904" y="2750"/>
                  </a:lnTo>
                  <a:lnTo>
                    <a:pt x="2908" y="2742"/>
                  </a:lnTo>
                  <a:lnTo>
                    <a:pt x="2914" y="2728"/>
                  </a:lnTo>
                  <a:lnTo>
                    <a:pt x="2916" y="2712"/>
                  </a:lnTo>
                  <a:lnTo>
                    <a:pt x="2916" y="2708"/>
                  </a:lnTo>
                  <a:lnTo>
                    <a:pt x="2918" y="2702"/>
                  </a:lnTo>
                  <a:lnTo>
                    <a:pt x="2922" y="2696"/>
                  </a:lnTo>
                  <a:lnTo>
                    <a:pt x="2930" y="2686"/>
                  </a:lnTo>
                  <a:lnTo>
                    <a:pt x="2940" y="2676"/>
                  </a:lnTo>
                  <a:lnTo>
                    <a:pt x="2952" y="2668"/>
                  </a:lnTo>
                  <a:lnTo>
                    <a:pt x="2958" y="2666"/>
                  </a:lnTo>
                  <a:lnTo>
                    <a:pt x="2962" y="2660"/>
                  </a:lnTo>
                  <a:lnTo>
                    <a:pt x="2964" y="2654"/>
                  </a:lnTo>
                  <a:lnTo>
                    <a:pt x="2964" y="2650"/>
                  </a:lnTo>
                  <a:lnTo>
                    <a:pt x="2964" y="2646"/>
                  </a:lnTo>
                  <a:lnTo>
                    <a:pt x="2962" y="2644"/>
                  </a:lnTo>
                  <a:lnTo>
                    <a:pt x="2960" y="2642"/>
                  </a:lnTo>
                  <a:lnTo>
                    <a:pt x="2956" y="2642"/>
                  </a:lnTo>
                  <a:lnTo>
                    <a:pt x="2954" y="2642"/>
                  </a:lnTo>
                  <a:lnTo>
                    <a:pt x="2946" y="2640"/>
                  </a:lnTo>
                  <a:lnTo>
                    <a:pt x="2940" y="2636"/>
                  </a:lnTo>
                  <a:close/>
                  <a:moveTo>
                    <a:pt x="406" y="1248"/>
                  </a:moveTo>
                  <a:lnTo>
                    <a:pt x="406" y="1248"/>
                  </a:lnTo>
                  <a:lnTo>
                    <a:pt x="402" y="1254"/>
                  </a:lnTo>
                  <a:lnTo>
                    <a:pt x="400" y="1260"/>
                  </a:lnTo>
                  <a:lnTo>
                    <a:pt x="400" y="1274"/>
                  </a:lnTo>
                  <a:lnTo>
                    <a:pt x="400" y="1278"/>
                  </a:lnTo>
                  <a:lnTo>
                    <a:pt x="402" y="1280"/>
                  </a:lnTo>
                  <a:lnTo>
                    <a:pt x="404" y="1282"/>
                  </a:lnTo>
                  <a:lnTo>
                    <a:pt x="408" y="1282"/>
                  </a:lnTo>
                  <a:lnTo>
                    <a:pt x="412" y="1282"/>
                  </a:lnTo>
                  <a:lnTo>
                    <a:pt x="416" y="1282"/>
                  </a:lnTo>
                  <a:lnTo>
                    <a:pt x="418" y="1280"/>
                  </a:lnTo>
                  <a:lnTo>
                    <a:pt x="420" y="1278"/>
                  </a:lnTo>
                  <a:lnTo>
                    <a:pt x="420" y="1274"/>
                  </a:lnTo>
                  <a:lnTo>
                    <a:pt x="420" y="1270"/>
                  </a:lnTo>
                  <a:lnTo>
                    <a:pt x="418" y="1262"/>
                  </a:lnTo>
                  <a:lnTo>
                    <a:pt x="416" y="1256"/>
                  </a:lnTo>
                  <a:lnTo>
                    <a:pt x="414" y="1250"/>
                  </a:lnTo>
                  <a:lnTo>
                    <a:pt x="412" y="1248"/>
                  </a:lnTo>
                  <a:lnTo>
                    <a:pt x="410" y="1246"/>
                  </a:lnTo>
                  <a:lnTo>
                    <a:pt x="408" y="1246"/>
                  </a:lnTo>
                  <a:lnTo>
                    <a:pt x="406" y="1248"/>
                  </a:lnTo>
                  <a:close/>
                  <a:moveTo>
                    <a:pt x="2286" y="1412"/>
                  </a:moveTo>
                  <a:lnTo>
                    <a:pt x="2286" y="1412"/>
                  </a:lnTo>
                  <a:lnTo>
                    <a:pt x="2290" y="1424"/>
                  </a:lnTo>
                  <a:lnTo>
                    <a:pt x="2290" y="1426"/>
                  </a:lnTo>
                  <a:lnTo>
                    <a:pt x="2292" y="1426"/>
                  </a:lnTo>
                  <a:lnTo>
                    <a:pt x="2296" y="1426"/>
                  </a:lnTo>
                  <a:lnTo>
                    <a:pt x="2302" y="1422"/>
                  </a:lnTo>
                  <a:lnTo>
                    <a:pt x="2306" y="1418"/>
                  </a:lnTo>
                  <a:lnTo>
                    <a:pt x="2308" y="1410"/>
                  </a:lnTo>
                  <a:lnTo>
                    <a:pt x="2308" y="1408"/>
                  </a:lnTo>
                  <a:lnTo>
                    <a:pt x="2308" y="1394"/>
                  </a:lnTo>
                  <a:lnTo>
                    <a:pt x="2308" y="1392"/>
                  </a:lnTo>
                  <a:lnTo>
                    <a:pt x="2306" y="1392"/>
                  </a:lnTo>
                  <a:lnTo>
                    <a:pt x="2302" y="1392"/>
                  </a:lnTo>
                  <a:lnTo>
                    <a:pt x="2288" y="1396"/>
                  </a:lnTo>
                  <a:lnTo>
                    <a:pt x="2284" y="1398"/>
                  </a:lnTo>
                  <a:lnTo>
                    <a:pt x="2284" y="1400"/>
                  </a:lnTo>
                  <a:lnTo>
                    <a:pt x="2282" y="1404"/>
                  </a:lnTo>
                  <a:lnTo>
                    <a:pt x="2284" y="1406"/>
                  </a:lnTo>
                  <a:lnTo>
                    <a:pt x="2286" y="1412"/>
                  </a:lnTo>
                  <a:close/>
                  <a:moveTo>
                    <a:pt x="414" y="1210"/>
                  </a:moveTo>
                  <a:lnTo>
                    <a:pt x="414" y="1210"/>
                  </a:lnTo>
                  <a:lnTo>
                    <a:pt x="412" y="1208"/>
                  </a:lnTo>
                  <a:lnTo>
                    <a:pt x="410" y="1206"/>
                  </a:lnTo>
                  <a:lnTo>
                    <a:pt x="406" y="1206"/>
                  </a:lnTo>
                  <a:lnTo>
                    <a:pt x="404" y="1208"/>
                  </a:lnTo>
                  <a:lnTo>
                    <a:pt x="398" y="1210"/>
                  </a:lnTo>
                  <a:lnTo>
                    <a:pt x="396" y="1212"/>
                  </a:lnTo>
                  <a:lnTo>
                    <a:pt x="394" y="1214"/>
                  </a:lnTo>
                  <a:lnTo>
                    <a:pt x="394" y="1216"/>
                  </a:lnTo>
                  <a:lnTo>
                    <a:pt x="396" y="1220"/>
                  </a:lnTo>
                  <a:lnTo>
                    <a:pt x="404" y="1228"/>
                  </a:lnTo>
                  <a:lnTo>
                    <a:pt x="410" y="1230"/>
                  </a:lnTo>
                  <a:lnTo>
                    <a:pt x="412" y="1230"/>
                  </a:lnTo>
                  <a:lnTo>
                    <a:pt x="416" y="1228"/>
                  </a:lnTo>
                  <a:lnTo>
                    <a:pt x="418" y="1224"/>
                  </a:lnTo>
                  <a:lnTo>
                    <a:pt x="416" y="1216"/>
                  </a:lnTo>
                  <a:lnTo>
                    <a:pt x="414" y="1210"/>
                  </a:lnTo>
                  <a:close/>
                  <a:moveTo>
                    <a:pt x="2302" y="1960"/>
                  </a:moveTo>
                  <a:lnTo>
                    <a:pt x="2302" y="1960"/>
                  </a:lnTo>
                  <a:lnTo>
                    <a:pt x="2302" y="1962"/>
                  </a:lnTo>
                  <a:lnTo>
                    <a:pt x="2302" y="1966"/>
                  </a:lnTo>
                  <a:lnTo>
                    <a:pt x="2304" y="1968"/>
                  </a:lnTo>
                  <a:lnTo>
                    <a:pt x="2306" y="1970"/>
                  </a:lnTo>
                  <a:lnTo>
                    <a:pt x="2312" y="1974"/>
                  </a:lnTo>
                  <a:lnTo>
                    <a:pt x="2324" y="1982"/>
                  </a:lnTo>
                  <a:lnTo>
                    <a:pt x="2326" y="1988"/>
                  </a:lnTo>
                  <a:lnTo>
                    <a:pt x="2328" y="1994"/>
                  </a:lnTo>
                  <a:lnTo>
                    <a:pt x="2328" y="1998"/>
                  </a:lnTo>
                  <a:lnTo>
                    <a:pt x="2328" y="2002"/>
                  </a:lnTo>
                  <a:lnTo>
                    <a:pt x="2330" y="2004"/>
                  </a:lnTo>
                  <a:lnTo>
                    <a:pt x="2334" y="2006"/>
                  </a:lnTo>
                  <a:lnTo>
                    <a:pt x="2336" y="2006"/>
                  </a:lnTo>
                  <a:lnTo>
                    <a:pt x="2340" y="2006"/>
                  </a:lnTo>
                  <a:lnTo>
                    <a:pt x="2352" y="2006"/>
                  </a:lnTo>
                  <a:lnTo>
                    <a:pt x="2358" y="2008"/>
                  </a:lnTo>
                  <a:lnTo>
                    <a:pt x="2364" y="2010"/>
                  </a:lnTo>
                  <a:lnTo>
                    <a:pt x="2380" y="2022"/>
                  </a:lnTo>
                  <a:lnTo>
                    <a:pt x="2394" y="2030"/>
                  </a:lnTo>
                  <a:lnTo>
                    <a:pt x="2420" y="2042"/>
                  </a:lnTo>
                  <a:lnTo>
                    <a:pt x="2424" y="2046"/>
                  </a:lnTo>
                  <a:lnTo>
                    <a:pt x="2426" y="2050"/>
                  </a:lnTo>
                  <a:lnTo>
                    <a:pt x="2424" y="2054"/>
                  </a:lnTo>
                  <a:lnTo>
                    <a:pt x="2420" y="2058"/>
                  </a:lnTo>
                  <a:lnTo>
                    <a:pt x="2414" y="2062"/>
                  </a:lnTo>
                  <a:lnTo>
                    <a:pt x="2410" y="2064"/>
                  </a:lnTo>
                  <a:lnTo>
                    <a:pt x="2414" y="2066"/>
                  </a:lnTo>
                  <a:lnTo>
                    <a:pt x="2418" y="2066"/>
                  </a:lnTo>
                  <a:lnTo>
                    <a:pt x="2426" y="2066"/>
                  </a:lnTo>
                  <a:lnTo>
                    <a:pt x="2434" y="2068"/>
                  </a:lnTo>
                  <a:lnTo>
                    <a:pt x="2438" y="2072"/>
                  </a:lnTo>
                  <a:lnTo>
                    <a:pt x="2452" y="2078"/>
                  </a:lnTo>
                  <a:lnTo>
                    <a:pt x="2458" y="2082"/>
                  </a:lnTo>
                  <a:lnTo>
                    <a:pt x="2470" y="2084"/>
                  </a:lnTo>
                  <a:lnTo>
                    <a:pt x="2476" y="2084"/>
                  </a:lnTo>
                  <a:lnTo>
                    <a:pt x="2480" y="2080"/>
                  </a:lnTo>
                  <a:lnTo>
                    <a:pt x="2488" y="2070"/>
                  </a:lnTo>
                  <a:lnTo>
                    <a:pt x="2502" y="2062"/>
                  </a:lnTo>
                  <a:lnTo>
                    <a:pt x="2508" y="2058"/>
                  </a:lnTo>
                  <a:lnTo>
                    <a:pt x="2514" y="2058"/>
                  </a:lnTo>
                  <a:lnTo>
                    <a:pt x="2522" y="2058"/>
                  </a:lnTo>
                  <a:lnTo>
                    <a:pt x="2526" y="2062"/>
                  </a:lnTo>
                  <a:lnTo>
                    <a:pt x="2540" y="2070"/>
                  </a:lnTo>
                  <a:lnTo>
                    <a:pt x="2558" y="2088"/>
                  </a:lnTo>
                  <a:lnTo>
                    <a:pt x="2570" y="2098"/>
                  </a:lnTo>
                  <a:lnTo>
                    <a:pt x="2576" y="2100"/>
                  </a:lnTo>
                  <a:lnTo>
                    <a:pt x="2578" y="2102"/>
                  </a:lnTo>
                  <a:lnTo>
                    <a:pt x="2580" y="2100"/>
                  </a:lnTo>
                  <a:lnTo>
                    <a:pt x="2582" y="2100"/>
                  </a:lnTo>
                  <a:lnTo>
                    <a:pt x="2582" y="2096"/>
                  </a:lnTo>
                  <a:lnTo>
                    <a:pt x="2582" y="2082"/>
                  </a:lnTo>
                  <a:lnTo>
                    <a:pt x="2580" y="2076"/>
                  </a:lnTo>
                  <a:lnTo>
                    <a:pt x="2576" y="2072"/>
                  </a:lnTo>
                  <a:lnTo>
                    <a:pt x="2560" y="2068"/>
                  </a:lnTo>
                  <a:lnTo>
                    <a:pt x="2556" y="2064"/>
                  </a:lnTo>
                  <a:lnTo>
                    <a:pt x="2554" y="2058"/>
                  </a:lnTo>
                  <a:lnTo>
                    <a:pt x="2554" y="2054"/>
                  </a:lnTo>
                  <a:lnTo>
                    <a:pt x="2554" y="2046"/>
                  </a:lnTo>
                  <a:lnTo>
                    <a:pt x="2558" y="2040"/>
                  </a:lnTo>
                  <a:lnTo>
                    <a:pt x="2560" y="2038"/>
                  </a:lnTo>
                  <a:lnTo>
                    <a:pt x="2560" y="2036"/>
                  </a:lnTo>
                  <a:lnTo>
                    <a:pt x="2556" y="2034"/>
                  </a:lnTo>
                  <a:lnTo>
                    <a:pt x="2542" y="2028"/>
                  </a:lnTo>
                  <a:lnTo>
                    <a:pt x="2534" y="2024"/>
                  </a:lnTo>
                  <a:lnTo>
                    <a:pt x="2530" y="2018"/>
                  </a:lnTo>
                  <a:lnTo>
                    <a:pt x="2528" y="2014"/>
                  </a:lnTo>
                  <a:lnTo>
                    <a:pt x="2524" y="2006"/>
                  </a:lnTo>
                  <a:lnTo>
                    <a:pt x="2518" y="2002"/>
                  </a:lnTo>
                  <a:lnTo>
                    <a:pt x="2502" y="1992"/>
                  </a:lnTo>
                  <a:lnTo>
                    <a:pt x="2486" y="1984"/>
                  </a:lnTo>
                  <a:lnTo>
                    <a:pt x="2424" y="1968"/>
                  </a:lnTo>
                  <a:lnTo>
                    <a:pt x="2416" y="1968"/>
                  </a:lnTo>
                  <a:lnTo>
                    <a:pt x="2410" y="1972"/>
                  </a:lnTo>
                  <a:lnTo>
                    <a:pt x="2394" y="1982"/>
                  </a:lnTo>
                  <a:lnTo>
                    <a:pt x="2386" y="1986"/>
                  </a:lnTo>
                  <a:lnTo>
                    <a:pt x="2378" y="1986"/>
                  </a:lnTo>
                  <a:lnTo>
                    <a:pt x="2376" y="1986"/>
                  </a:lnTo>
                  <a:lnTo>
                    <a:pt x="2368" y="1986"/>
                  </a:lnTo>
                  <a:lnTo>
                    <a:pt x="2362" y="1982"/>
                  </a:lnTo>
                  <a:lnTo>
                    <a:pt x="2354" y="1972"/>
                  </a:lnTo>
                  <a:lnTo>
                    <a:pt x="2342" y="1962"/>
                  </a:lnTo>
                  <a:lnTo>
                    <a:pt x="2334" y="1954"/>
                  </a:lnTo>
                  <a:lnTo>
                    <a:pt x="2328" y="1950"/>
                  </a:lnTo>
                  <a:lnTo>
                    <a:pt x="2320" y="1948"/>
                  </a:lnTo>
                  <a:lnTo>
                    <a:pt x="2316" y="1948"/>
                  </a:lnTo>
                  <a:lnTo>
                    <a:pt x="2310" y="1950"/>
                  </a:lnTo>
                  <a:lnTo>
                    <a:pt x="2306" y="1954"/>
                  </a:lnTo>
                  <a:lnTo>
                    <a:pt x="2302" y="1960"/>
                  </a:lnTo>
                  <a:close/>
                  <a:moveTo>
                    <a:pt x="2606" y="2298"/>
                  </a:moveTo>
                  <a:lnTo>
                    <a:pt x="2606" y="2298"/>
                  </a:lnTo>
                  <a:lnTo>
                    <a:pt x="2602" y="2290"/>
                  </a:lnTo>
                  <a:lnTo>
                    <a:pt x="2598" y="2284"/>
                  </a:lnTo>
                  <a:lnTo>
                    <a:pt x="2594" y="2280"/>
                  </a:lnTo>
                  <a:lnTo>
                    <a:pt x="2590" y="2272"/>
                  </a:lnTo>
                  <a:lnTo>
                    <a:pt x="2586" y="2258"/>
                  </a:lnTo>
                  <a:lnTo>
                    <a:pt x="2582" y="2252"/>
                  </a:lnTo>
                  <a:lnTo>
                    <a:pt x="2576" y="2248"/>
                  </a:lnTo>
                  <a:lnTo>
                    <a:pt x="2562" y="2244"/>
                  </a:lnTo>
                  <a:lnTo>
                    <a:pt x="2548" y="2236"/>
                  </a:lnTo>
                  <a:lnTo>
                    <a:pt x="2532" y="2226"/>
                  </a:lnTo>
                  <a:lnTo>
                    <a:pt x="2526" y="2220"/>
                  </a:lnTo>
                  <a:lnTo>
                    <a:pt x="2522" y="2214"/>
                  </a:lnTo>
                  <a:lnTo>
                    <a:pt x="2516" y="2180"/>
                  </a:lnTo>
                  <a:lnTo>
                    <a:pt x="2514" y="2174"/>
                  </a:lnTo>
                  <a:lnTo>
                    <a:pt x="2510" y="2168"/>
                  </a:lnTo>
                  <a:lnTo>
                    <a:pt x="2500" y="2158"/>
                  </a:lnTo>
                  <a:lnTo>
                    <a:pt x="2496" y="2152"/>
                  </a:lnTo>
                  <a:lnTo>
                    <a:pt x="2492" y="2146"/>
                  </a:lnTo>
                  <a:lnTo>
                    <a:pt x="2488" y="2130"/>
                  </a:lnTo>
                  <a:lnTo>
                    <a:pt x="2486" y="2128"/>
                  </a:lnTo>
                  <a:lnTo>
                    <a:pt x="2484" y="2128"/>
                  </a:lnTo>
                  <a:lnTo>
                    <a:pt x="2482" y="2128"/>
                  </a:lnTo>
                  <a:lnTo>
                    <a:pt x="2480" y="2128"/>
                  </a:lnTo>
                  <a:lnTo>
                    <a:pt x="2472" y="2138"/>
                  </a:lnTo>
                  <a:lnTo>
                    <a:pt x="2468" y="2144"/>
                  </a:lnTo>
                  <a:lnTo>
                    <a:pt x="2466" y="2150"/>
                  </a:lnTo>
                  <a:lnTo>
                    <a:pt x="2466" y="2184"/>
                  </a:lnTo>
                  <a:lnTo>
                    <a:pt x="2464" y="2192"/>
                  </a:lnTo>
                  <a:lnTo>
                    <a:pt x="2460" y="2198"/>
                  </a:lnTo>
                  <a:lnTo>
                    <a:pt x="2452" y="2206"/>
                  </a:lnTo>
                  <a:lnTo>
                    <a:pt x="2446" y="2210"/>
                  </a:lnTo>
                  <a:lnTo>
                    <a:pt x="2438" y="2212"/>
                  </a:lnTo>
                  <a:lnTo>
                    <a:pt x="2434" y="2212"/>
                  </a:lnTo>
                  <a:lnTo>
                    <a:pt x="2428" y="2210"/>
                  </a:lnTo>
                  <a:lnTo>
                    <a:pt x="2422" y="2204"/>
                  </a:lnTo>
                  <a:lnTo>
                    <a:pt x="2412" y="2188"/>
                  </a:lnTo>
                  <a:lnTo>
                    <a:pt x="2406" y="2184"/>
                  </a:lnTo>
                  <a:lnTo>
                    <a:pt x="2398" y="2182"/>
                  </a:lnTo>
                  <a:lnTo>
                    <a:pt x="2396" y="2182"/>
                  </a:lnTo>
                  <a:lnTo>
                    <a:pt x="2388" y="2180"/>
                  </a:lnTo>
                  <a:lnTo>
                    <a:pt x="2380" y="2178"/>
                  </a:lnTo>
                  <a:lnTo>
                    <a:pt x="2374" y="2176"/>
                  </a:lnTo>
                  <a:lnTo>
                    <a:pt x="2372" y="2174"/>
                  </a:lnTo>
                  <a:lnTo>
                    <a:pt x="2370" y="2172"/>
                  </a:lnTo>
                  <a:lnTo>
                    <a:pt x="2370" y="2168"/>
                  </a:lnTo>
                  <a:lnTo>
                    <a:pt x="2372" y="2164"/>
                  </a:lnTo>
                  <a:lnTo>
                    <a:pt x="2374" y="2160"/>
                  </a:lnTo>
                  <a:lnTo>
                    <a:pt x="2382" y="2146"/>
                  </a:lnTo>
                  <a:lnTo>
                    <a:pt x="2384" y="2140"/>
                  </a:lnTo>
                  <a:lnTo>
                    <a:pt x="2384" y="2138"/>
                  </a:lnTo>
                  <a:lnTo>
                    <a:pt x="2384" y="2134"/>
                  </a:lnTo>
                  <a:lnTo>
                    <a:pt x="2382" y="2132"/>
                  </a:lnTo>
                  <a:lnTo>
                    <a:pt x="2380" y="2132"/>
                  </a:lnTo>
                  <a:lnTo>
                    <a:pt x="2356" y="2126"/>
                  </a:lnTo>
                  <a:lnTo>
                    <a:pt x="2340" y="2124"/>
                  </a:lnTo>
                  <a:lnTo>
                    <a:pt x="2336" y="2124"/>
                  </a:lnTo>
                  <a:lnTo>
                    <a:pt x="2330" y="2124"/>
                  </a:lnTo>
                  <a:lnTo>
                    <a:pt x="2324" y="2128"/>
                  </a:lnTo>
                  <a:lnTo>
                    <a:pt x="2312" y="2136"/>
                  </a:lnTo>
                  <a:lnTo>
                    <a:pt x="2306" y="2140"/>
                  </a:lnTo>
                  <a:lnTo>
                    <a:pt x="2292" y="2146"/>
                  </a:lnTo>
                  <a:lnTo>
                    <a:pt x="2286" y="2150"/>
                  </a:lnTo>
                  <a:lnTo>
                    <a:pt x="2280" y="2154"/>
                  </a:lnTo>
                  <a:lnTo>
                    <a:pt x="2276" y="2160"/>
                  </a:lnTo>
                  <a:lnTo>
                    <a:pt x="2274" y="2164"/>
                  </a:lnTo>
                  <a:lnTo>
                    <a:pt x="2270" y="2170"/>
                  </a:lnTo>
                  <a:lnTo>
                    <a:pt x="2264" y="2172"/>
                  </a:lnTo>
                  <a:lnTo>
                    <a:pt x="2252" y="2168"/>
                  </a:lnTo>
                  <a:lnTo>
                    <a:pt x="2248" y="2166"/>
                  </a:lnTo>
                  <a:lnTo>
                    <a:pt x="2240" y="2164"/>
                  </a:lnTo>
                  <a:lnTo>
                    <a:pt x="2234" y="2166"/>
                  </a:lnTo>
                  <a:lnTo>
                    <a:pt x="2228" y="2168"/>
                  </a:lnTo>
                  <a:lnTo>
                    <a:pt x="2214" y="2176"/>
                  </a:lnTo>
                  <a:lnTo>
                    <a:pt x="2198" y="2188"/>
                  </a:lnTo>
                  <a:lnTo>
                    <a:pt x="2184" y="2196"/>
                  </a:lnTo>
                  <a:lnTo>
                    <a:pt x="2178" y="2198"/>
                  </a:lnTo>
                  <a:lnTo>
                    <a:pt x="2164" y="2206"/>
                  </a:lnTo>
                  <a:lnTo>
                    <a:pt x="2160" y="2208"/>
                  </a:lnTo>
                  <a:lnTo>
                    <a:pt x="2154" y="2212"/>
                  </a:lnTo>
                  <a:lnTo>
                    <a:pt x="2150" y="2220"/>
                  </a:lnTo>
                  <a:lnTo>
                    <a:pt x="2144" y="2234"/>
                  </a:lnTo>
                  <a:lnTo>
                    <a:pt x="2140" y="2238"/>
                  </a:lnTo>
                  <a:lnTo>
                    <a:pt x="2134" y="2240"/>
                  </a:lnTo>
                  <a:lnTo>
                    <a:pt x="2130" y="2240"/>
                  </a:lnTo>
                  <a:lnTo>
                    <a:pt x="2124" y="2242"/>
                  </a:lnTo>
                  <a:lnTo>
                    <a:pt x="2116" y="2246"/>
                  </a:lnTo>
                  <a:lnTo>
                    <a:pt x="2100" y="2256"/>
                  </a:lnTo>
                  <a:lnTo>
                    <a:pt x="2086" y="2264"/>
                  </a:lnTo>
                  <a:lnTo>
                    <a:pt x="2062" y="2276"/>
                  </a:lnTo>
                  <a:lnTo>
                    <a:pt x="2048" y="2286"/>
                  </a:lnTo>
                  <a:lnTo>
                    <a:pt x="2040" y="2294"/>
                  </a:lnTo>
                  <a:lnTo>
                    <a:pt x="2030" y="2306"/>
                  </a:lnTo>
                  <a:lnTo>
                    <a:pt x="2028" y="2312"/>
                  </a:lnTo>
                  <a:lnTo>
                    <a:pt x="2026" y="2320"/>
                  </a:lnTo>
                  <a:lnTo>
                    <a:pt x="2028" y="2326"/>
                  </a:lnTo>
                  <a:lnTo>
                    <a:pt x="2032" y="2340"/>
                  </a:lnTo>
                  <a:lnTo>
                    <a:pt x="2034" y="2356"/>
                  </a:lnTo>
                  <a:lnTo>
                    <a:pt x="2034" y="2360"/>
                  </a:lnTo>
                  <a:lnTo>
                    <a:pt x="2036" y="2376"/>
                  </a:lnTo>
                  <a:lnTo>
                    <a:pt x="2052" y="2428"/>
                  </a:lnTo>
                  <a:lnTo>
                    <a:pt x="2054" y="2444"/>
                  </a:lnTo>
                  <a:lnTo>
                    <a:pt x="2054" y="2448"/>
                  </a:lnTo>
                  <a:lnTo>
                    <a:pt x="2054" y="2464"/>
                  </a:lnTo>
                  <a:lnTo>
                    <a:pt x="2054" y="2488"/>
                  </a:lnTo>
                  <a:lnTo>
                    <a:pt x="2056" y="2494"/>
                  </a:lnTo>
                  <a:lnTo>
                    <a:pt x="2060" y="2500"/>
                  </a:lnTo>
                  <a:lnTo>
                    <a:pt x="2068" y="2510"/>
                  </a:lnTo>
                  <a:lnTo>
                    <a:pt x="2074" y="2514"/>
                  </a:lnTo>
                  <a:lnTo>
                    <a:pt x="2082" y="2514"/>
                  </a:lnTo>
                  <a:lnTo>
                    <a:pt x="2086" y="2514"/>
                  </a:lnTo>
                  <a:lnTo>
                    <a:pt x="2100" y="2512"/>
                  </a:lnTo>
                  <a:lnTo>
                    <a:pt x="2116" y="2508"/>
                  </a:lnTo>
                  <a:lnTo>
                    <a:pt x="2130" y="2502"/>
                  </a:lnTo>
                  <a:lnTo>
                    <a:pt x="2136" y="2498"/>
                  </a:lnTo>
                  <a:lnTo>
                    <a:pt x="2142" y="2496"/>
                  </a:lnTo>
                  <a:lnTo>
                    <a:pt x="2150" y="2496"/>
                  </a:lnTo>
                  <a:lnTo>
                    <a:pt x="2154" y="2496"/>
                  </a:lnTo>
                  <a:lnTo>
                    <a:pt x="2170" y="2492"/>
                  </a:lnTo>
                  <a:lnTo>
                    <a:pt x="2184" y="2488"/>
                  </a:lnTo>
                  <a:lnTo>
                    <a:pt x="2190" y="2484"/>
                  </a:lnTo>
                  <a:lnTo>
                    <a:pt x="2192" y="2480"/>
                  </a:lnTo>
                  <a:lnTo>
                    <a:pt x="2194" y="2476"/>
                  </a:lnTo>
                  <a:lnTo>
                    <a:pt x="2198" y="2472"/>
                  </a:lnTo>
                  <a:lnTo>
                    <a:pt x="2232" y="2460"/>
                  </a:lnTo>
                  <a:lnTo>
                    <a:pt x="2240" y="2458"/>
                  </a:lnTo>
                  <a:lnTo>
                    <a:pt x="2248" y="2456"/>
                  </a:lnTo>
                  <a:lnTo>
                    <a:pt x="2272" y="2456"/>
                  </a:lnTo>
                  <a:lnTo>
                    <a:pt x="2288" y="2458"/>
                  </a:lnTo>
                  <a:lnTo>
                    <a:pt x="2330" y="2464"/>
                  </a:lnTo>
                  <a:lnTo>
                    <a:pt x="2338" y="2468"/>
                  </a:lnTo>
                  <a:lnTo>
                    <a:pt x="2344" y="2472"/>
                  </a:lnTo>
                  <a:lnTo>
                    <a:pt x="2362" y="2490"/>
                  </a:lnTo>
                  <a:lnTo>
                    <a:pt x="2374" y="2500"/>
                  </a:lnTo>
                  <a:lnTo>
                    <a:pt x="2382" y="2510"/>
                  </a:lnTo>
                  <a:lnTo>
                    <a:pt x="2388" y="2514"/>
                  </a:lnTo>
                  <a:lnTo>
                    <a:pt x="2396" y="2514"/>
                  </a:lnTo>
                  <a:lnTo>
                    <a:pt x="2398" y="2514"/>
                  </a:lnTo>
                  <a:lnTo>
                    <a:pt x="2406" y="2516"/>
                  </a:lnTo>
                  <a:lnTo>
                    <a:pt x="2410" y="2522"/>
                  </a:lnTo>
                  <a:lnTo>
                    <a:pt x="2414" y="2528"/>
                  </a:lnTo>
                  <a:lnTo>
                    <a:pt x="2422" y="2540"/>
                  </a:lnTo>
                  <a:lnTo>
                    <a:pt x="2430" y="2548"/>
                  </a:lnTo>
                  <a:lnTo>
                    <a:pt x="2442" y="2558"/>
                  </a:lnTo>
                  <a:lnTo>
                    <a:pt x="2458" y="2570"/>
                  </a:lnTo>
                  <a:lnTo>
                    <a:pt x="2474" y="2576"/>
                  </a:lnTo>
                  <a:lnTo>
                    <a:pt x="2488" y="2580"/>
                  </a:lnTo>
                  <a:lnTo>
                    <a:pt x="2494" y="2582"/>
                  </a:lnTo>
                  <a:lnTo>
                    <a:pt x="2502" y="2580"/>
                  </a:lnTo>
                  <a:lnTo>
                    <a:pt x="2508" y="2578"/>
                  </a:lnTo>
                  <a:lnTo>
                    <a:pt x="2514" y="2576"/>
                  </a:lnTo>
                  <a:lnTo>
                    <a:pt x="2520" y="2580"/>
                  </a:lnTo>
                  <a:lnTo>
                    <a:pt x="2528" y="2588"/>
                  </a:lnTo>
                  <a:lnTo>
                    <a:pt x="2534" y="2592"/>
                  </a:lnTo>
                  <a:lnTo>
                    <a:pt x="2538" y="2594"/>
                  </a:lnTo>
                  <a:lnTo>
                    <a:pt x="2544" y="2592"/>
                  </a:lnTo>
                  <a:lnTo>
                    <a:pt x="2550" y="2588"/>
                  </a:lnTo>
                  <a:lnTo>
                    <a:pt x="2558" y="2580"/>
                  </a:lnTo>
                  <a:lnTo>
                    <a:pt x="2570" y="2570"/>
                  </a:lnTo>
                  <a:lnTo>
                    <a:pt x="2576" y="2568"/>
                  </a:lnTo>
                  <a:lnTo>
                    <a:pt x="2588" y="2564"/>
                  </a:lnTo>
                  <a:lnTo>
                    <a:pt x="2592" y="2562"/>
                  </a:lnTo>
                  <a:lnTo>
                    <a:pt x="2592" y="2556"/>
                  </a:lnTo>
                  <a:lnTo>
                    <a:pt x="2592" y="2552"/>
                  </a:lnTo>
                  <a:lnTo>
                    <a:pt x="2594" y="2544"/>
                  </a:lnTo>
                  <a:lnTo>
                    <a:pt x="2596" y="2538"/>
                  </a:lnTo>
                  <a:lnTo>
                    <a:pt x="2608" y="2512"/>
                  </a:lnTo>
                  <a:lnTo>
                    <a:pt x="2616" y="2498"/>
                  </a:lnTo>
                  <a:lnTo>
                    <a:pt x="2638" y="2434"/>
                  </a:lnTo>
                  <a:lnTo>
                    <a:pt x="2642" y="2418"/>
                  </a:lnTo>
                  <a:lnTo>
                    <a:pt x="2642" y="2396"/>
                  </a:lnTo>
                  <a:lnTo>
                    <a:pt x="2642" y="2380"/>
                  </a:lnTo>
                  <a:lnTo>
                    <a:pt x="2642" y="2366"/>
                  </a:lnTo>
                  <a:lnTo>
                    <a:pt x="2642" y="2350"/>
                  </a:lnTo>
                  <a:lnTo>
                    <a:pt x="2642" y="2346"/>
                  </a:lnTo>
                  <a:lnTo>
                    <a:pt x="2640" y="2340"/>
                  </a:lnTo>
                  <a:lnTo>
                    <a:pt x="2636" y="2334"/>
                  </a:lnTo>
                  <a:lnTo>
                    <a:pt x="2620" y="2324"/>
                  </a:lnTo>
                  <a:lnTo>
                    <a:pt x="2614" y="2318"/>
                  </a:lnTo>
                  <a:lnTo>
                    <a:pt x="2610" y="2312"/>
                  </a:lnTo>
                  <a:lnTo>
                    <a:pt x="2606" y="2298"/>
                  </a:lnTo>
                  <a:close/>
                  <a:moveTo>
                    <a:pt x="2522" y="2632"/>
                  </a:moveTo>
                  <a:lnTo>
                    <a:pt x="2522" y="2632"/>
                  </a:lnTo>
                  <a:lnTo>
                    <a:pt x="2520" y="2634"/>
                  </a:lnTo>
                  <a:lnTo>
                    <a:pt x="2518" y="2634"/>
                  </a:lnTo>
                  <a:lnTo>
                    <a:pt x="2516" y="2638"/>
                  </a:lnTo>
                  <a:lnTo>
                    <a:pt x="2518" y="2640"/>
                  </a:lnTo>
                  <a:lnTo>
                    <a:pt x="2522" y="2654"/>
                  </a:lnTo>
                  <a:lnTo>
                    <a:pt x="2524" y="2670"/>
                  </a:lnTo>
                  <a:lnTo>
                    <a:pt x="2524" y="2674"/>
                  </a:lnTo>
                  <a:lnTo>
                    <a:pt x="2526" y="2680"/>
                  </a:lnTo>
                  <a:lnTo>
                    <a:pt x="2532" y="2684"/>
                  </a:lnTo>
                  <a:lnTo>
                    <a:pt x="2538" y="2688"/>
                  </a:lnTo>
                  <a:lnTo>
                    <a:pt x="2540" y="2688"/>
                  </a:lnTo>
                  <a:lnTo>
                    <a:pt x="2544" y="2688"/>
                  </a:lnTo>
                  <a:lnTo>
                    <a:pt x="2546" y="2686"/>
                  </a:lnTo>
                  <a:lnTo>
                    <a:pt x="2548" y="2684"/>
                  </a:lnTo>
                  <a:lnTo>
                    <a:pt x="2550" y="2678"/>
                  </a:lnTo>
                  <a:lnTo>
                    <a:pt x="2556" y="2664"/>
                  </a:lnTo>
                  <a:lnTo>
                    <a:pt x="2562" y="2650"/>
                  </a:lnTo>
                  <a:lnTo>
                    <a:pt x="2564" y="2634"/>
                  </a:lnTo>
                  <a:lnTo>
                    <a:pt x="2564" y="2632"/>
                  </a:lnTo>
                  <a:lnTo>
                    <a:pt x="2564" y="2628"/>
                  </a:lnTo>
                  <a:lnTo>
                    <a:pt x="2562" y="2626"/>
                  </a:lnTo>
                  <a:lnTo>
                    <a:pt x="2560" y="2626"/>
                  </a:lnTo>
                  <a:lnTo>
                    <a:pt x="2556" y="2626"/>
                  </a:lnTo>
                  <a:lnTo>
                    <a:pt x="2552" y="2630"/>
                  </a:lnTo>
                  <a:lnTo>
                    <a:pt x="2544" y="2632"/>
                  </a:lnTo>
                  <a:lnTo>
                    <a:pt x="2536" y="2632"/>
                  </a:lnTo>
                  <a:lnTo>
                    <a:pt x="2522" y="2632"/>
                  </a:lnTo>
                  <a:close/>
                  <a:moveTo>
                    <a:pt x="2478" y="958"/>
                  </a:moveTo>
                  <a:lnTo>
                    <a:pt x="2478" y="958"/>
                  </a:lnTo>
                  <a:lnTo>
                    <a:pt x="2476" y="954"/>
                  </a:lnTo>
                  <a:lnTo>
                    <a:pt x="2476" y="958"/>
                  </a:lnTo>
                  <a:lnTo>
                    <a:pt x="2476" y="962"/>
                  </a:lnTo>
                  <a:lnTo>
                    <a:pt x="2474" y="976"/>
                  </a:lnTo>
                  <a:lnTo>
                    <a:pt x="2468" y="992"/>
                  </a:lnTo>
                  <a:lnTo>
                    <a:pt x="2468" y="998"/>
                  </a:lnTo>
                  <a:lnTo>
                    <a:pt x="2470" y="1006"/>
                  </a:lnTo>
                  <a:lnTo>
                    <a:pt x="2472" y="1012"/>
                  </a:lnTo>
                  <a:lnTo>
                    <a:pt x="2474" y="1018"/>
                  </a:lnTo>
                  <a:lnTo>
                    <a:pt x="2476" y="1026"/>
                  </a:lnTo>
                  <a:lnTo>
                    <a:pt x="2476" y="1088"/>
                  </a:lnTo>
                  <a:lnTo>
                    <a:pt x="2476" y="1104"/>
                  </a:lnTo>
                  <a:lnTo>
                    <a:pt x="2476" y="1118"/>
                  </a:lnTo>
                  <a:lnTo>
                    <a:pt x="2478" y="1124"/>
                  </a:lnTo>
                  <a:lnTo>
                    <a:pt x="2484" y="1128"/>
                  </a:lnTo>
                  <a:lnTo>
                    <a:pt x="2498" y="1134"/>
                  </a:lnTo>
                  <a:lnTo>
                    <a:pt x="2502" y="1134"/>
                  </a:lnTo>
                  <a:lnTo>
                    <a:pt x="2500" y="1130"/>
                  </a:lnTo>
                  <a:lnTo>
                    <a:pt x="2490" y="1114"/>
                  </a:lnTo>
                  <a:lnTo>
                    <a:pt x="2486" y="1106"/>
                  </a:lnTo>
                  <a:lnTo>
                    <a:pt x="2486" y="1098"/>
                  </a:lnTo>
                  <a:lnTo>
                    <a:pt x="2486" y="1094"/>
                  </a:lnTo>
                  <a:lnTo>
                    <a:pt x="2486" y="1088"/>
                  </a:lnTo>
                  <a:lnTo>
                    <a:pt x="2488" y="1080"/>
                  </a:lnTo>
                  <a:lnTo>
                    <a:pt x="2492" y="1074"/>
                  </a:lnTo>
                  <a:lnTo>
                    <a:pt x="2496" y="1070"/>
                  </a:lnTo>
                  <a:lnTo>
                    <a:pt x="2498" y="1070"/>
                  </a:lnTo>
                  <a:lnTo>
                    <a:pt x="2500" y="1072"/>
                  </a:lnTo>
                  <a:lnTo>
                    <a:pt x="2502" y="1074"/>
                  </a:lnTo>
                  <a:lnTo>
                    <a:pt x="2502" y="1070"/>
                  </a:lnTo>
                  <a:lnTo>
                    <a:pt x="2488" y="1006"/>
                  </a:lnTo>
                  <a:lnTo>
                    <a:pt x="2486" y="990"/>
                  </a:lnTo>
                  <a:lnTo>
                    <a:pt x="2486" y="988"/>
                  </a:lnTo>
                  <a:lnTo>
                    <a:pt x="2482" y="972"/>
                  </a:lnTo>
                  <a:lnTo>
                    <a:pt x="2478" y="958"/>
                  </a:lnTo>
                  <a:close/>
                  <a:moveTo>
                    <a:pt x="2460" y="1170"/>
                  </a:moveTo>
                  <a:lnTo>
                    <a:pt x="2460" y="1170"/>
                  </a:lnTo>
                  <a:lnTo>
                    <a:pt x="2458" y="1176"/>
                  </a:lnTo>
                  <a:lnTo>
                    <a:pt x="2456" y="1182"/>
                  </a:lnTo>
                  <a:lnTo>
                    <a:pt x="2456" y="1196"/>
                  </a:lnTo>
                  <a:lnTo>
                    <a:pt x="2454" y="1204"/>
                  </a:lnTo>
                  <a:lnTo>
                    <a:pt x="2452" y="1212"/>
                  </a:lnTo>
                  <a:lnTo>
                    <a:pt x="2450" y="1216"/>
                  </a:lnTo>
                  <a:lnTo>
                    <a:pt x="2446" y="1224"/>
                  </a:lnTo>
                  <a:lnTo>
                    <a:pt x="2446" y="1232"/>
                  </a:lnTo>
                  <a:lnTo>
                    <a:pt x="2446" y="1236"/>
                  </a:lnTo>
                  <a:lnTo>
                    <a:pt x="2448" y="1238"/>
                  </a:lnTo>
                  <a:lnTo>
                    <a:pt x="2450" y="1236"/>
                  </a:lnTo>
                  <a:lnTo>
                    <a:pt x="2460" y="1220"/>
                  </a:lnTo>
                  <a:lnTo>
                    <a:pt x="2464" y="1218"/>
                  </a:lnTo>
                  <a:lnTo>
                    <a:pt x="2466" y="1218"/>
                  </a:lnTo>
                  <a:lnTo>
                    <a:pt x="2468" y="1218"/>
                  </a:lnTo>
                  <a:lnTo>
                    <a:pt x="2472" y="1220"/>
                  </a:lnTo>
                  <a:lnTo>
                    <a:pt x="2480" y="1228"/>
                  </a:lnTo>
                  <a:lnTo>
                    <a:pt x="2482" y="1230"/>
                  </a:lnTo>
                  <a:lnTo>
                    <a:pt x="2484" y="1230"/>
                  </a:lnTo>
                  <a:lnTo>
                    <a:pt x="2486" y="1228"/>
                  </a:lnTo>
                  <a:lnTo>
                    <a:pt x="2488" y="1226"/>
                  </a:lnTo>
                  <a:lnTo>
                    <a:pt x="2492" y="1220"/>
                  </a:lnTo>
                  <a:lnTo>
                    <a:pt x="2496" y="1214"/>
                  </a:lnTo>
                  <a:lnTo>
                    <a:pt x="2502" y="1210"/>
                  </a:lnTo>
                  <a:lnTo>
                    <a:pt x="2508" y="1208"/>
                  </a:lnTo>
                  <a:lnTo>
                    <a:pt x="2520" y="1198"/>
                  </a:lnTo>
                  <a:lnTo>
                    <a:pt x="2528" y="1190"/>
                  </a:lnTo>
                  <a:lnTo>
                    <a:pt x="2530" y="1188"/>
                  </a:lnTo>
                  <a:lnTo>
                    <a:pt x="2530" y="1186"/>
                  </a:lnTo>
                  <a:lnTo>
                    <a:pt x="2528" y="1184"/>
                  </a:lnTo>
                  <a:lnTo>
                    <a:pt x="2526" y="1184"/>
                  </a:lnTo>
                  <a:lnTo>
                    <a:pt x="2522" y="1184"/>
                  </a:lnTo>
                  <a:lnTo>
                    <a:pt x="2506" y="1182"/>
                  </a:lnTo>
                  <a:lnTo>
                    <a:pt x="2492" y="1178"/>
                  </a:lnTo>
                  <a:lnTo>
                    <a:pt x="2478" y="1170"/>
                  </a:lnTo>
                  <a:lnTo>
                    <a:pt x="2472" y="1168"/>
                  </a:lnTo>
                  <a:lnTo>
                    <a:pt x="2466" y="1168"/>
                  </a:lnTo>
                  <a:lnTo>
                    <a:pt x="2460" y="1170"/>
                  </a:lnTo>
                  <a:close/>
                  <a:moveTo>
                    <a:pt x="2438" y="1284"/>
                  </a:moveTo>
                  <a:lnTo>
                    <a:pt x="2438" y="1284"/>
                  </a:lnTo>
                  <a:lnTo>
                    <a:pt x="2432" y="1300"/>
                  </a:lnTo>
                  <a:lnTo>
                    <a:pt x="2430" y="1304"/>
                  </a:lnTo>
                  <a:lnTo>
                    <a:pt x="2426" y="1310"/>
                  </a:lnTo>
                  <a:lnTo>
                    <a:pt x="2420" y="1316"/>
                  </a:lnTo>
                  <a:lnTo>
                    <a:pt x="2414" y="1318"/>
                  </a:lnTo>
                  <a:lnTo>
                    <a:pt x="2400" y="1326"/>
                  </a:lnTo>
                  <a:lnTo>
                    <a:pt x="2374" y="1346"/>
                  </a:lnTo>
                  <a:lnTo>
                    <a:pt x="2368" y="1350"/>
                  </a:lnTo>
                  <a:lnTo>
                    <a:pt x="2360" y="1350"/>
                  </a:lnTo>
                  <a:lnTo>
                    <a:pt x="2356" y="1350"/>
                  </a:lnTo>
                  <a:lnTo>
                    <a:pt x="2340" y="1354"/>
                  </a:lnTo>
                  <a:lnTo>
                    <a:pt x="2326" y="1358"/>
                  </a:lnTo>
                  <a:lnTo>
                    <a:pt x="2320" y="1362"/>
                  </a:lnTo>
                  <a:lnTo>
                    <a:pt x="2318" y="1366"/>
                  </a:lnTo>
                  <a:lnTo>
                    <a:pt x="2322" y="1378"/>
                  </a:lnTo>
                  <a:lnTo>
                    <a:pt x="2326" y="1392"/>
                  </a:lnTo>
                  <a:lnTo>
                    <a:pt x="2328" y="1394"/>
                  </a:lnTo>
                  <a:lnTo>
                    <a:pt x="2330" y="1396"/>
                  </a:lnTo>
                  <a:lnTo>
                    <a:pt x="2332" y="1396"/>
                  </a:lnTo>
                  <a:lnTo>
                    <a:pt x="2334" y="1394"/>
                  </a:lnTo>
                  <a:lnTo>
                    <a:pt x="2342" y="1386"/>
                  </a:lnTo>
                  <a:lnTo>
                    <a:pt x="2348" y="1382"/>
                  </a:lnTo>
                  <a:lnTo>
                    <a:pt x="2354" y="1380"/>
                  </a:lnTo>
                  <a:lnTo>
                    <a:pt x="2358" y="1378"/>
                  </a:lnTo>
                  <a:lnTo>
                    <a:pt x="2362" y="1376"/>
                  </a:lnTo>
                  <a:lnTo>
                    <a:pt x="2366" y="1374"/>
                  </a:lnTo>
                  <a:lnTo>
                    <a:pt x="2368" y="1376"/>
                  </a:lnTo>
                  <a:lnTo>
                    <a:pt x="2370" y="1376"/>
                  </a:lnTo>
                  <a:lnTo>
                    <a:pt x="2374" y="1374"/>
                  </a:lnTo>
                  <a:lnTo>
                    <a:pt x="2382" y="1366"/>
                  </a:lnTo>
                  <a:lnTo>
                    <a:pt x="2388" y="1362"/>
                  </a:lnTo>
                  <a:lnTo>
                    <a:pt x="2392" y="1360"/>
                  </a:lnTo>
                  <a:lnTo>
                    <a:pt x="2404" y="1360"/>
                  </a:lnTo>
                  <a:lnTo>
                    <a:pt x="2408" y="1360"/>
                  </a:lnTo>
                  <a:lnTo>
                    <a:pt x="2422" y="1360"/>
                  </a:lnTo>
                  <a:lnTo>
                    <a:pt x="2432" y="1360"/>
                  </a:lnTo>
                  <a:lnTo>
                    <a:pt x="2436" y="1360"/>
                  </a:lnTo>
                  <a:lnTo>
                    <a:pt x="2440" y="1356"/>
                  </a:lnTo>
                  <a:lnTo>
                    <a:pt x="2444" y="1350"/>
                  </a:lnTo>
                  <a:lnTo>
                    <a:pt x="2446" y="1342"/>
                  </a:lnTo>
                  <a:lnTo>
                    <a:pt x="2446" y="1330"/>
                  </a:lnTo>
                  <a:lnTo>
                    <a:pt x="2446" y="1322"/>
                  </a:lnTo>
                  <a:lnTo>
                    <a:pt x="2450" y="1314"/>
                  </a:lnTo>
                  <a:lnTo>
                    <a:pt x="2452" y="1308"/>
                  </a:lnTo>
                  <a:lnTo>
                    <a:pt x="2458" y="1294"/>
                  </a:lnTo>
                  <a:lnTo>
                    <a:pt x="2462" y="1280"/>
                  </a:lnTo>
                  <a:lnTo>
                    <a:pt x="2464" y="1272"/>
                  </a:lnTo>
                  <a:lnTo>
                    <a:pt x="2460" y="1266"/>
                  </a:lnTo>
                  <a:lnTo>
                    <a:pt x="2450" y="1250"/>
                  </a:lnTo>
                  <a:lnTo>
                    <a:pt x="2448" y="1246"/>
                  </a:lnTo>
                  <a:lnTo>
                    <a:pt x="2446" y="1246"/>
                  </a:lnTo>
                  <a:lnTo>
                    <a:pt x="2446" y="1248"/>
                  </a:lnTo>
                  <a:lnTo>
                    <a:pt x="2444" y="1260"/>
                  </a:lnTo>
                  <a:lnTo>
                    <a:pt x="2438" y="1284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45" name="Freeform 7"/>
            <p:cNvSpPr>
              <a:spLocks noEditPoints="1"/>
            </p:cNvSpPr>
            <p:nvPr/>
          </p:nvSpPr>
          <p:spPr bwMode="auto">
            <a:xfrm>
              <a:off x="0" y="753"/>
              <a:ext cx="2211" cy="3018"/>
            </a:xfrm>
            <a:custGeom>
              <a:avLst/>
              <a:gdLst>
                <a:gd name="T0" fmla="*/ 1757 w 2211"/>
                <a:gd name="T1" fmla="*/ 431 h 3018"/>
                <a:gd name="T2" fmla="*/ 1780 w 2211"/>
                <a:gd name="T3" fmla="*/ 502 h 3018"/>
                <a:gd name="T4" fmla="*/ 1792 w 2211"/>
                <a:gd name="T5" fmla="*/ 608 h 3018"/>
                <a:gd name="T6" fmla="*/ 1954 w 2211"/>
                <a:gd name="T7" fmla="*/ 711 h 3018"/>
                <a:gd name="T8" fmla="*/ 2035 w 2211"/>
                <a:gd name="T9" fmla="*/ 540 h 3018"/>
                <a:gd name="T10" fmla="*/ 2203 w 2211"/>
                <a:gd name="T11" fmla="*/ 366 h 3018"/>
                <a:gd name="T12" fmla="*/ 2188 w 2211"/>
                <a:gd name="T13" fmla="*/ 325 h 3018"/>
                <a:gd name="T14" fmla="*/ 2153 w 2211"/>
                <a:gd name="T15" fmla="*/ 272 h 3018"/>
                <a:gd name="T16" fmla="*/ 2085 w 2211"/>
                <a:gd name="T17" fmla="*/ 202 h 3018"/>
                <a:gd name="T18" fmla="*/ 2002 w 2211"/>
                <a:gd name="T19" fmla="*/ 129 h 3018"/>
                <a:gd name="T20" fmla="*/ 1934 w 2211"/>
                <a:gd name="T21" fmla="*/ 108 h 3018"/>
                <a:gd name="T22" fmla="*/ 1737 w 2211"/>
                <a:gd name="T23" fmla="*/ 207 h 3018"/>
                <a:gd name="T24" fmla="*/ 1288 w 2211"/>
                <a:gd name="T25" fmla="*/ 159 h 3018"/>
                <a:gd name="T26" fmla="*/ 1303 w 2211"/>
                <a:gd name="T27" fmla="*/ 194 h 3018"/>
                <a:gd name="T28" fmla="*/ 1356 w 2211"/>
                <a:gd name="T29" fmla="*/ 207 h 3018"/>
                <a:gd name="T30" fmla="*/ 1364 w 2211"/>
                <a:gd name="T31" fmla="*/ 156 h 3018"/>
                <a:gd name="T32" fmla="*/ 1374 w 2211"/>
                <a:gd name="T33" fmla="*/ 66 h 3018"/>
                <a:gd name="T34" fmla="*/ 1361 w 2211"/>
                <a:gd name="T35" fmla="*/ 3 h 3018"/>
                <a:gd name="T36" fmla="*/ 1319 w 2211"/>
                <a:gd name="T37" fmla="*/ 13 h 3018"/>
                <a:gd name="T38" fmla="*/ 1266 w 2211"/>
                <a:gd name="T39" fmla="*/ 58 h 3018"/>
                <a:gd name="T40" fmla="*/ 1248 w 2211"/>
                <a:gd name="T41" fmla="*/ 81 h 3018"/>
                <a:gd name="T42" fmla="*/ 1253 w 2211"/>
                <a:gd name="T43" fmla="*/ 144 h 3018"/>
                <a:gd name="T44" fmla="*/ 1268 w 2211"/>
                <a:gd name="T45" fmla="*/ 227 h 3018"/>
                <a:gd name="T46" fmla="*/ 1379 w 2211"/>
                <a:gd name="T47" fmla="*/ 252 h 3018"/>
                <a:gd name="T48" fmla="*/ 1271 w 2211"/>
                <a:gd name="T49" fmla="*/ 217 h 3018"/>
                <a:gd name="T50" fmla="*/ 1172 w 2211"/>
                <a:gd name="T51" fmla="*/ 1629 h 3018"/>
                <a:gd name="T52" fmla="*/ 1677 w 2211"/>
                <a:gd name="T53" fmla="*/ 1170 h 3018"/>
                <a:gd name="T54" fmla="*/ 1500 w 2211"/>
                <a:gd name="T55" fmla="*/ 703 h 3018"/>
                <a:gd name="T56" fmla="*/ 1437 w 2211"/>
                <a:gd name="T57" fmla="*/ 376 h 3018"/>
                <a:gd name="T58" fmla="*/ 1520 w 2211"/>
                <a:gd name="T59" fmla="*/ 509 h 3018"/>
                <a:gd name="T60" fmla="*/ 1606 w 2211"/>
                <a:gd name="T61" fmla="*/ 540 h 3018"/>
                <a:gd name="T62" fmla="*/ 1674 w 2211"/>
                <a:gd name="T63" fmla="*/ 527 h 3018"/>
                <a:gd name="T64" fmla="*/ 1694 w 2211"/>
                <a:gd name="T65" fmla="*/ 502 h 3018"/>
                <a:gd name="T66" fmla="*/ 1659 w 2211"/>
                <a:gd name="T67" fmla="*/ 446 h 3018"/>
                <a:gd name="T68" fmla="*/ 1634 w 2211"/>
                <a:gd name="T69" fmla="*/ 388 h 3018"/>
                <a:gd name="T70" fmla="*/ 1553 w 2211"/>
                <a:gd name="T71" fmla="*/ 345 h 3018"/>
                <a:gd name="T72" fmla="*/ 1442 w 2211"/>
                <a:gd name="T73" fmla="*/ 300 h 3018"/>
                <a:gd name="T74" fmla="*/ 1341 w 2211"/>
                <a:gd name="T75" fmla="*/ 330 h 3018"/>
                <a:gd name="T76" fmla="*/ 1319 w 2211"/>
                <a:gd name="T77" fmla="*/ 386 h 3018"/>
                <a:gd name="T78" fmla="*/ 1182 w 2211"/>
                <a:gd name="T79" fmla="*/ 424 h 3018"/>
                <a:gd name="T80" fmla="*/ 1172 w 2211"/>
                <a:gd name="T81" fmla="*/ 308 h 3018"/>
                <a:gd name="T82" fmla="*/ 1112 w 2211"/>
                <a:gd name="T83" fmla="*/ 315 h 3018"/>
                <a:gd name="T84" fmla="*/ 1024 w 2211"/>
                <a:gd name="T85" fmla="*/ 333 h 3018"/>
                <a:gd name="T86" fmla="*/ 1034 w 2211"/>
                <a:gd name="T87" fmla="*/ 383 h 3018"/>
                <a:gd name="T88" fmla="*/ 1129 w 2211"/>
                <a:gd name="T89" fmla="*/ 429 h 3018"/>
                <a:gd name="T90" fmla="*/ 451 w 2211"/>
                <a:gd name="T91" fmla="*/ 378 h 3018"/>
                <a:gd name="T92" fmla="*/ 156 w 2211"/>
                <a:gd name="T93" fmla="*/ 840 h 3018"/>
                <a:gd name="T94" fmla="*/ 837 w 2211"/>
                <a:gd name="T95" fmla="*/ 1417 h 3018"/>
                <a:gd name="T96" fmla="*/ 1256 w 2211"/>
                <a:gd name="T97" fmla="*/ 1755 h 3018"/>
                <a:gd name="T98" fmla="*/ 1629 w 2211"/>
                <a:gd name="T99" fmla="*/ 1679 h 3018"/>
                <a:gd name="T100" fmla="*/ 1553 w 2211"/>
                <a:gd name="T101" fmla="*/ 1654 h 3018"/>
                <a:gd name="T102" fmla="*/ 1414 w 2211"/>
                <a:gd name="T103" fmla="*/ 1851 h 3018"/>
                <a:gd name="T104" fmla="*/ 1891 w 2211"/>
                <a:gd name="T105" fmla="*/ 1893 h 3018"/>
                <a:gd name="T106" fmla="*/ 1591 w 2211"/>
                <a:gd name="T107" fmla="*/ 1795 h 3018"/>
                <a:gd name="T108" fmla="*/ 1435 w 2211"/>
                <a:gd name="T109" fmla="*/ 2057 h 3018"/>
                <a:gd name="T110" fmla="*/ 1629 w 2211"/>
                <a:gd name="T111" fmla="*/ 2524 h 3018"/>
                <a:gd name="T112" fmla="*/ 1740 w 2211"/>
                <a:gd name="T113" fmla="*/ 2741 h 3018"/>
                <a:gd name="T114" fmla="*/ 2110 w 2211"/>
                <a:gd name="T115" fmla="*/ 2342 h 3018"/>
                <a:gd name="T116" fmla="*/ 1472 w 2211"/>
                <a:gd name="T117" fmla="*/ 562 h 3018"/>
                <a:gd name="T118" fmla="*/ 1394 w 2211"/>
                <a:gd name="T119" fmla="*/ 577 h 3018"/>
                <a:gd name="T120" fmla="*/ 978 w 2211"/>
                <a:gd name="T121" fmla="*/ 338 h 3018"/>
                <a:gd name="T122" fmla="*/ 1039 w 2211"/>
                <a:gd name="T123" fmla="*/ 250 h 30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211" h="3018">
                  <a:moveTo>
                    <a:pt x="1636" y="295"/>
                  </a:moveTo>
                  <a:lnTo>
                    <a:pt x="1639" y="300"/>
                  </a:lnTo>
                  <a:lnTo>
                    <a:pt x="1639" y="303"/>
                  </a:lnTo>
                  <a:lnTo>
                    <a:pt x="1639" y="308"/>
                  </a:lnTo>
                  <a:lnTo>
                    <a:pt x="1636" y="310"/>
                  </a:lnTo>
                  <a:lnTo>
                    <a:pt x="1636" y="313"/>
                  </a:lnTo>
                  <a:lnTo>
                    <a:pt x="1634" y="315"/>
                  </a:lnTo>
                  <a:lnTo>
                    <a:pt x="1636" y="320"/>
                  </a:lnTo>
                  <a:lnTo>
                    <a:pt x="1636" y="323"/>
                  </a:lnTo>
                  <a:lnTo>
                    <a:pt x="1641" y="328"/>
                  </a:lnTo>
                  <a:lnTo>
                    <a:pt x="1644" y="333"/>
                  </a:lnTo>
                  <a:lnTo>
                    <a:pt x="1649" y="335"/>
                  </a:lnTo>
                  <a:lnTo>
                    <a:pt x="1651" y="338"/>
                  </a:lnTo>
                  <a:lnTo>
                    <a:pt x="1656" y="340"/>
                  </a:lnTo>
                  <a:lnTo>
                    <a:pt x="1664" y="340"/>
                  </a:lnTo>
                  <a:lnTo>
                    <a:pt x="1669" y="340"/>
                  </a:lnTo>
                  <a:lnTo>
                    <a:pt x="1679" y="340"/>
                  </a:lnTo>
                  <a:lnTo>
                    <a:pt x="1687" y="338"/>
                  </a:lnTo>
                  <a:lnTo>
                    <a:pt x="1697" y="338"/>
                  </a:lnTo>
                  <a:lnTo>
                    <a:pt x="1704" y="338"/>
                  </a:lnTo>
                  <a:lnTo>
                    <a:pt x="1712" y="338"/>
                  </a:lnTo>
                  <a:lnTo>
                    <a:pt x="1719" y="340"/>
                  </a:lnTo>
                  <a:lnTo>
                    <a:pt x="1724" y="343"/>
                  </a:lnTo>
                  <a:lnTo>
                    <a:pt x="1729" y="348"/>
                  </a:lnTo>
                  <a:lnTo>
                    <a:pt x="1732" y="356"/>
                  </a:lnTo>
                  <a:lnTo>
                    <a:pt x="1737" y="363"/>
                  </a:lnTo>
                  <a:lnTo>
                    <a:pt x="1740" y="368"/>
                  </a:lnTo>
                  <a:lnTo>
                    <a:pt x="1745" y="373"/>
                  </a:lnTo>
                  <a:lnTo>
                    <a:pt x="1750" y="378"/>
                  </a:lnTo>
                  <a:lnTo>
                    <a:pt x="1752" y="386"/>
                  </a:lnTo>
                  <a:lnTo>
                    <a:pt x="1757" y="391"/>
                  </a:lnTo>
                  <a:lnTo>
                    <a:pt x="1760" y="401"/>
                  </a:lnTo>
                  <a:lnTo>
                    <a:pt x="1760" y="411"/>
                  </a:lnTo>
                  <a:lnTo>
                    <a:pt x="1760" y="424"/>
                  </a:lnTo>
                  <a:lnTo>
                    <a:pt x="1757" y="431"/>
                  </a:lnTo>
                  <a:lnTo>
                    <a:pt x="1757" y="439"/>
                  </a:lnTo>
                  <a:lnTo>
                    <a:pt x="1757" y="444"/>
                  </a:lnTo>
                  <a:lnTo>
                    <a:pt x="1757" y="449"/>
                  </a:lnTo>
                  <a:lnTo>
                    <a:pt x="1757" y="451"/>
                  </a:lnTo>
                  <a:lnTo>
                    <a:pt x="1760" y="451"/>
                  </a:lnTo>
                  <a:lnTo>
                    <a:pt x="1765" y="454"/>
                  </a:lnTo>
                  <a:lnTo>
                    <a:pt x="1770" y="454"/>
                  </a:lnTo>
                  <a:lnTo>
                    <a:pt x="1775" y="454"/>
                  </a:lnTo>
                  <a:lnTo>
                    <a:pt x="1777" y="456"/>
                  </a:lnTo>
                  <a:lnTo>
                    <a:pt x="1782" y="456"/>
                  </a:lnTo>
                  <a:lnTo>
                    <a:pt x="1782" y="459"/>
                  </a:lnTo>
                  <a:lnTo>
                    <a:pt x="1782" y="461"/>
                  </a:lnTo>
                  <a:lnTo>
                    <a:pt x="1780" y="464"/>
                  </a:lnTo>
                  <a:lnTo>
                    <a:pt x="1772" y="464"/>
                  </a:lnTo>
                  <a:lnTo>
                    <a:pt x="1767" y="466"/>
                  </a:lnTo>
                  <a:lnTo>
                    <a:pt x="1765" y="469"/>
                  </a:lnTo>
                  <a:lnTo>
                    <a:pt x="1765" y="471"/>
                  </a:lnTo>
                  <a:lnTo>
                    <a:pt x="1767" y="471"/>
                  </a:lnTo>
                  <a:lnTo>
                    <a:pt x="1770" y="474"/>
                  </a:lnTo>
                  <a:lnTo>
                    <a:pt x="1775" y="477"/>
                  </a:lnTo>
                  <a:lnTo>
                    <a:pt x="1777" y="477"/>
                  </a:lnTo>
                  <a:lnTo>
                    <a:pt x="1775" y="477"/>
                  </a:lnTo>
                  <a:lnTo>
                    <a:pt x="1770" y="477"/>
                  </a:lnTo>
                  <a:lnTo>
                    <a:pt x="1765" y="479"/>
                  </a:lnTo>
                  <a:lnTo>
                    <a:pt x="1762" y="482"/>
                  </a:lnTo>
                  <a:lnTo>
                    <a:pt x="1757" y="484"/>
                  </a:lnTo>
                  <a:lnTo>
                    <a:pt x="1755" y="487"/>
                  </a:lnTo>
                  <a:lnTo>
                    <a:pt x="1755" y="489"/>
                  </a:lnTo>
                  <a:lnTo>
                    <a:pt x="1757" y="494"/>
                  </a:lnTo>
                  <a:lnTo>
                    <a:pt x="1762" y="497"/>
                  </a:lnTo>
                  <a:lnTo>
                    <a:pt x="1767" y="499"/>
                  </a:lnTo>
                  <a:lnTo>
                    <a:pt x="1772" y="502"/>
                  </a:lnTo>
                  <a:lnTo>
                    <a:pt x="1780" y="502"/>
                  </a:lnTo>
                  <a:lnTo>
                    <a:pt x="1785" y="502"/>
                  </a:lnTo>
                  <a:lnTo>
                    <a:pt x="1790" y="499"/>
                  </a:lnTo>
                  <a:lnTo>
                    <a:pt x="1792" y="497"/>
                  </a:lnTo>
                  <a:lnTo>
                    <a:pt x="1795" y="494"/>
                  </a:lnTo>
                  <a:lnTo>
                    <a:pt x="1798" y="492"/>
                  </a:lnTo>
                  <a:lnTo>
                    <a:pt x="1800" y="489"/>
                  </a:lnTo>
                  <a:lnTo>
                    <a:pt x="1800" y="487"/>
                  </a:lnTo>
                  <a:lnTo>
                    <a:pt x="1803" y="484"/>
                  </a:lnTo>
                  <a:lnTo>
                    <a:pt x="1805" y="484"/>
                  </a:lnTo>
                  <a:lnTo>
                    <a:pt x="1808" y="484"/>
                  </a:lnTo>
                  <a:lnTo>
                    <a:pt x="1810" y="482"/>
                  </a:lnTo>
                  <a:lnTo>
                    <a:pt x="1815" y="487"/>
                  </a:lnTo>
                  <a:lnTo>
                    <a:pt x="1815" y="494"/>
                  </a:lnTo>
                  <a:lnTo>
                    <a:pt x="1815" y="504"/>
                  </a:lnTo>
                  <a:lnTo>
                    <a:pt x="1813" y="512"/>
                  </a:lnTo>
                  <a:lnTo>
                    <a:pt x="1810" y="514"/>
                  </a:lnTo>
                  <a:lnTo>
                    <a:pt x="1805" y="514"/>
                  </a:lnTo>
                  <a:lnTo>
                    <a:pt x="1803" y="517"/>
                  </a:lnTo>
                  <a:lnTo>
                    <a:pt x="1798" y="519"/>
                  </a:lnTo>
                  <a:lnTo>
                    <a:pt x="1792" y="522"/>
                  </a:lnTo>
                  <a:lnTo>
                    <a:pt x="1787" y="527"/>
                  </a:lnTo>
                  <a:lnTo>
                    <a:pt x="1785" y="529"/>
                  </a:lnTo>
                  <a:lnTo>
                    <a:pt x="1780" y="532"/>
                  </a:lnTo>
                  <a:lnTo>
                    <a:pt x="1777" y="537"/>
                  </a:lnTo>
                  <a:lnTo>
                    <a:pt x="1777" y="545"/>
                  </a:lnTo>
                  <a:lnTo>
                    <a:pt x="1775" y="555"/>
                  </a:lnTo>
                  <a:lnTo>
                    <a:pt x="1772" y="565"/>
                  </a:lnTo>
                  <a:lnTo>
                    <a:pt x="1772" y="572"/>
                  </a:lnTo>
                  <a:lnTo>
                    <a:pt x="1772" y="582"/>
                  </a:lnTo>
                  <a:lnTo>
                    <a:pt x="1775" y="587"/>
                  </a:lnTo>
                  <a:lnTo>
                    <a:pt x="1775" y="593"/>
                  </a:lnTo>
                  <a:lnTo>
                    <a:pt x="1777" y="598"/>
                  </a:lnTo>
                  <a:lnTo>
                    <a:pt x="1782" y="600"/>
                  </a:lnTo>
                  <a:lnTo>
                    <a:pt x="1787" y="605"/>
                  </a:lnTo>
                  <a:lnTo>
                    <a:pt x="1792" y="608"/>
                  </a:lnTo>
                  <a:lnTo>
                    <a:pt x="1795" y="613"/>
                  </a:lnTo>
                  <a:lnTo>
                    <a:pt x="1800" y="618"/>
                  </a:lnTo>
                  <a:lnTo>
                    <a:pt x="1803" y="625"/>
                  </a:lnTo>
                  <a:lnTo>
                    <a:pt x="1803" y="630"/>
                  </a:lnTo>
                  <a:lnTo>
                    <a:pt x="1803" y="638"/>
                  </a:lnTo>
                  <a:lnTo>
                    <a:pt x="1805" y="643"/>
                  </a:lnTo>
                  <a:lnTo>
                    <a:pt x="1810" y="648"/>
                  </a:lnTo>
                  <a:lnTo>
                    <a:pt x="1815" y="653"/>
                  </a:lnTo>
                  <a:lnTo>
                    <a:pt x="1820" y="658"/>
                  </a:lnTo>
                  <a:lnTo>
                    <a:pt x="1825" y="661"/>
                  </a:lnTo>
                  <a:lnTo>
                    <a:pt x="1833" y="666"/>
                  </a:lnTo>
                  <a:lnTo>
                    <a:pt x="1838" y="671"/>
                  </a:lnTo>
                  <a:lnTo>
                    <a:pt x="1843" y="673"/>
                  </a:lnTo>
                  <a:lnTo>
                    <a:pt x="1848" y="678"/>
                  </a:lnTo>
                  <a:lnTo>
                    <a:pt x="1856" y="683"/>
                  </a:lnTo>
                  <a:lnTo>
                    <a:pt x="1863" y="691"/>
                  </a:lnTo>
                  <a:lnTo>
                    <a:pt x="1871" y="693"/>
                  </a:lnTo>
                  <a:lnTo>
                    <a:pt x="1881" y="698"/>
                  </a:lnTo>
                  <a:lnTo>
                    <a:pt x="1888" y="698"/>
                  </a:lnTo>
                  <a:lnTo>
                    <a:pt x="1896" y="698"/>
                  </a:lnTo>
                  <a:lnTo>
                    <a:pt x="1903" y="696"/>
                  </a:lnTo>
                  <a:lnTo>
                    <a:pt x="1908" y="696"/>
                  </a:lnTo>
                  <a:lnTo>
                    <a:pt x="1914" y="696"/>
                  </a:lnTo>
                  <a:lnTo>
                    <a:pt x="1919" y="696"/>
                  </a:lnTo>
                  <a:lnTo>
                    <a:pt x="1924" y="698"/>
                  </a:lnTo>
                  <a:lnTo>
                    <a:pt x="1926" y="701"/>
                  </a:lnTo>
                  <a:lnTo>
                    <a:pt x="1929" y="703"/>
                  </a:lnTo>
                  <a:lnTo>
                    <a:pt x="1931" y="706"/>
                  </a:lnTo>
                  <a:lnTo>
                    <a:pt x="1931" y="708"/>
                  </a:lnTo>
                  <a:lnTo>
                    <a:pt x="1934" y="708"/>
                  </a:lnTo>
                  <a:lnTo>
                    <a:pt x="1936" y="711"/>
                  </a:lnTo>
                  <a:lnTo>
                    <a:pt x="1939" y="711"/>
                  </a:lnTo>
                  <a:lnTo>
                    <a:pt x="1944" y="711"/>
                  </a:lnTo>
                  <a:lnTo>
                    <a:pt x="1949" y="711"/>
                  </a:lnTo>
                  <a:lnTo>
                    <a:pt x="1954" y="711"/>
                  </a:lnTo>
                  <a:lnTo>
                    <a:pt x="1956" y="711"/>
                  </a:lnTo>
                  <a:lnTo>
                    <a:pt x="1964" y="708"/>
                  </a:lnTo>
                  <a:lnTo>
                    <a:pt x="1966" y="708"/>
                  </a:lnTo>
                  <a:lnTo>
                    <a:pt x="1971" y="706"/>
                  </a:lnTo>
                  <a:lnTo>
                    <a:pt x="1977" y="703"/>
                  </a:lnTo>
                  <a:lnTo>
                    <a:pt x="1979" y="701"/>
                  </a:lnTo>
                  <a:lnTo>
                    <a:pt x="1982" y="698"/>
                  </a:lnTo>
                  <a:lnTo>
                    <a:pt x="1984" y="693"/>
                  </a:lnTo>
                  <a:lnTo>
                    <a:pt x="1984" y="691"/>
                  </a:lnTo>
                  <a:lnTo>
                    <a:pt x="1984" y="681"/>
                  </a:lnTo>
                  <a:lnTo>
                    <a:pt x="1984" y="673"/>
                  </a:lnTo>
                  <a:lnTo>
                    <a:pt x="1984" y="668"/>
                  </a:lnTo>
                  <a:lnTo>
                    <a:pt x="1984" y="666"/>
                  </a:lnTo>
                  <a:lnTo>
                    <a:pt x="1984" y="661"/>
                  </a:lnTo>
                  <a:lnTo>
                    <a:pt x="1987" y="658"/>
                  </a:lnTo>
                  <a:lnTo>
                    <a:pt x="1989" y="656"/>
                  </a:lnTo>
                  <a:lnTo>
                    <a:pt x="1992" y="653"/>
                  </a:lnTo>
                  <a:lnTo>
                    <a:pt x="1994" y="648"/>
                  </a:lnTo>
                  <a:lnTo>
                    <a:pt x="1992" y="640"/>
                  </a:lnTo>
                  <a:lnTo>
                    <a:pt x="1989" y="633"/>
                  </a:lnTo>
                  <a:lnTo>
                    <a:pt x="1989" y="628"/>
                  </a:lnTo>
                  <a:lnTo>
                    <a:pt x="1992" y="625"/>
                  </a:lnTo>
                  <a:lnTo>
                    <a:pt x="1994" y="620"/>
                  </a:lnTo>
                  <a:lnTo>
                    <a:pt x="1999" y="615"/>
                  </a:lnTo>
                  <a:lnTo>
                    <a:pt x="2004" y="608"/>
                  </a:lnTo>
                  <a:lnTo>
                    <a:pt x="2007" y="600"/>
                  </a:lnTo>
                  <a:lnTo>
                    <a:pt x="2009" y="593"/>
                  </a:lnTo>
                  <a:lnTo>
                    <a:pt x="2012" y="585"/>
                  </a:lnTo>
                  <a:lnTo>
                    <a:pt x="2009" y="580"/>
                  </a:lnTo>
                  <a:lnTo>
                    <a:pt x="2009" y="572"/>
                  </a:lnTo>
                  <a:lnTo>
                    <a:pt x="2012" y="565"/>
                  </a:lnTo>
                  <a:lnTo>
                    <a:pt x="2014" y="560"/>
                  </a:lnTo>
                  <a:lnTo>
                    <a:pt x="2022" y="552"/>
                  </a:lnTo>
                  <a:lnTo>
                    <a:pt x="2027" y="545"/>
                  </a:lnTo>
                  <a:lnTo>
                    <a:pt x="2035" y="540"/>
                  </a:lnTo>
                  <a:lnTo>
                    <a:pt x="2042" y="535"/>
                  </a:lnTo>
                  <a:lnTo>
                    <a:pt x="2047" y="532"/>
                  </a:lnTo>
                  <a:lnTo>
                    <a:pt x="2052" y="529"/>
                  </a:lnTo>
                  <a:lnTo>
                    <a:pt x="2057" y="527"/>
                  </a:lnTo>
                  <a:lnTo>
                    <a:pt x="2065" y="524"/>
                  </a:lnTo>
                  <a:lnTo>
                    <a:pt x="2072" y="517"/>
                  </a:lnTo>
                  <a:lnTo>
                    <a:pt x="2080" y="512"/>
                  </a:lnTo>
                  <a:lnTo>
                    <a:pt x="2087" y="502"/>
                  </a:lnTo>
                  <a:lnTo>
                    <a:pt x="2093" y="494"/>
                  </a:lnTo>
                  <a:lnTo>
                    <a:pt x="2098" y="484"/>
                  </a:lnTo>
                  <a:lnTo>
                    <a:pt x="2100" y="474"/>
                  </a:lnTo>
                  <a:lnTo>
                    <a:pt x="2105" y="466"/>
                  </a:lnTo>
                  <a:lnTo>
                    <a:pt x="2108" y="461"/>
                  </a:lnTo>
                  <a:lnTo>
                    <a:pt x="2108" y="456"/>
                  </a:lnTo>
                  <a:lnTo>
                    <a:pt x="2113" y="454"/>
                  </a:lnTo>
                  <a:lnTo>
                    <a:pt x="2118" y="451"/>
                  </a:lnTo>
                  <a:lnTo>
                    <a:pt x="2123" y="449"/>
                  </a:lnTo>
                  <a:lnTo>
                    <a:pt x="2125" y="446"/>
                  </a:lnTo>
                  <a:lnTo>
                    <a:pt x="2130" y="444"/>
                  </a:lnTo>
                  <a:lnTo>
                    <a:pt x="2135" y="439"/>
                  </a:lnTo>
                  <a:lnTo>
                    <a:pt x="2140" y="434"/>
                  </a:lnTo>
                  <a:lnTo>
                    <a:pt x="2148" y="429"/>
                  </a:lnTo>
                  <a:lnTo>
                    <a:pt x="2156" y="424"/>
                  </a:lnTo>
                  <a:lnTo>
                    <a:pt x="2163" y="416"/>
                  </a:lnTo>
                  <a:lnTo>
                    <a:pt x="2171" y="411"/>
                  </a:lnTo>
                  <a:lnTo>
                    <a:pt x="2176" y="403"/>
                  </a:lnTo>
                  <a:lnTo>
                    <a:pt x="2183" y="396"/>
                  </a:lnTo>
                  <a:lnTo>
                    <a:pt x="2191" y="391"/>
                  </a:lnTo>
                  <a:lnTo>
                    <a:pt x="2196" y="386"/>
                  </a:lnTo>
                  <a:lnTo>
                    <a:pt x="2198" y="378"/>
                  </a:lnTo>
                  <a:lnTo>
                    <a:pt x="2203" y="376"/>
                  </a:lnTo>
                  <a:lnTo>
                    <a:pt x="2203" y="371"/>
                  </a:lnTo>
                  <a:lnTo>
                    <a:pt x="2206" y="368"/>
                  </a:lnTo>
                  <a:lnTo>
                    <a:pt x="2203" y="366"/>
                  </a:lnTo>
                  <a:lnTo>
                    <a:pt x="2196" y="363"/>
                  </a:lnTo>
                  <a:lnTo>
                    <a:pt x="2188" y="363"/>
                  </a:lnTo>
                  <a:lnTo>
                    <a:pt x="2178" y="366"/>
                  </a:lnTo>
                  <a:lnTo>
                    <a:pt x="2168" y="368"/>
                  </a:lnTo>
                  <a:lnTo>
                    <a:pt x="2161" y="371"/>
                  </a:lnTo>
                  <a:lnTo>
                    <a:pt x="2150" y="376"/>
                  </a:lnTo>
                  <a:lnTo>
                    <a:pt x="2143" y="381"/>
                  </a:lnTo>
                  <a:lnTo>
                    <a:pt x="2140" y="383"/>
                  </a:lnTo>
                  <a:lnTo>
                    <a:pt x="2140" y="381"/>
                  </a:lnTo>
                  <a:lnTo>
                    <a:pt x="2143" y="378"/>
                  </a:lnTo>
                  <a:lnTo>
                    <a:pt x="2145" y="376"/>
                  </a:lnTo>
                  <a:lnTo>
                    <a:pt x="2145" y="371"/>
                  </a:lnTo>
                  <a:lnTo>
                    <a:pt x="2143" y="366"/>
                  </a:lnTo>
                  <a:lnTo>
                    <a:pt x="2138" y="366"/>
                  </a:lnTo>
                  <a:lnTo>
                    <a:pt x="2128" y="366"/>
                  </a:lnTo>
                  <a:lnTo>
                    <a:pt x="2125" y="368"/>
                  </a:lnTo>
                  <a:lnTo>
                    <a:pt x="2125" y="366"/>
                  </a:lnTo>
                  <a:lnTo>
                    <a:pt x="2130" y="363"/>
                  </a:lnTo>
                  <a:lnTo>
                    <a:pt x="2140" y="358"/>
                  </a:lnTo>
                  <a:lnTo>
                    <a:pt x="2150" y="356"/>
                  </a:lnTo>
                  <a:lnTo>
                    <a:pt x="2158" y="353"/>
                  </a:lnTo>
                  <a:lnTo>
                    <a:pt x="2166" y="350"/>
                  </a:lnTo>
                  <a:lnTo>
                    <a:pt x="2171" y="353"/>
                  </a:lnTo>
                  <a:lnTo>
                    <a:pt x="2173" y="353"/>
                  </a:lnTo>
                  <a:lnTo>
                    <a:pt x="2178" y="356"/>
                  </a:lnTo>
                  <a:lnTo>
                    <a:pt x="2183" y="353"/>
                  </a:lnTo>
                  <a:lnTo>
                    <a:pt x="2188" y="353"/>
                  </a:lnTo>
                  <a:lnTo>
                    <a:pt x="2193" y="350"/>
                  </a:lnTo>
                  <a:lnTo>
                    <a:pt x="2198" y="345"/>
                  </a:lnTo>
                  <a:lnTo>
                    <a:pt x="2201" y="343"/>
                  </a:lnTo>
                  <a:lnTo>
                    <a:pt x="2201" y="338"/>
                  </a:lnTo>
                  <a:lnTo>
                    <a:pt x="2198" y="333"/>
                  </a:lnTo>
                  <a:lnTo>
                    <a:pt x="2196" y="330"/>
                  </a:lnTo>
                  <a:lnTo>
                    <a:pt x="2193" y="328"/>
                  </a:lnTo>
                  <a:lnTo>
                    <a:pt x="2188" y="325"/>
                  </a:lnTo>
                  <a:lnTo>
                    <a:pt x="2183" y="325"/>
                  </a:lnTo>
                  <a:lnTo>
                    <a:pt x="2176" y="323"/>
                  </a:lnTo>
                  <a:lnTo>
                    <a:pt x="2168" y="323"/>
                  </a:lnTo>
                  <a:lnTo>
                    <a:pt x="2161" y="323"/>
                  </a:lnTo>
                  <a:lnTo>
                    <a:pt x="2153" y="323"/>
                  </a:lnTo>
                  <a:lnTo>
                    <a:pt x="2145" y="323"/>
                  </a:lnTo>
                  <a:lnTo>
                    <a:pt x="2140" y="323"/>
                  </a:lnTo>
                  <a:lnTo>
                    <a:pt x="2138" y="325"/>
                  </a:lnTo>
                  <a:lnTo>
                    <a:pt x="2135" y="325"/>
                  </a:lnTo>
                  <a:lnTo>
                    <a:pt x="2135" y="323"/>
                  </a:lnTo>
                  <a:lnTo>
                    <a:pt x="2138" y="320"/>
                  </a:lnTo>
                  <a:lnTo>
                    <a:pt x="2143" y="318"/>
                  </a:lnTo>
                  <a:lnTo>
                    <a:pt x="2148" y="318"/>
                  </a:lnTo>
                  <a:lnTo>
                    <a:pt x="2153" y="318"/>
                  </a:lnTo>
                  <a:lnTo>
                    <a:pt x="2158" y="318"/>
                  </a:lnTo>
                  <a:lnTo>
                    <a:pt x="2161" y="315"/>
                  </a:lnTo>
                  <a:lnTo>
                    <a:pt x="2161" y="313"/>
                  </a:lnTo>
                  <a:lnTo>
                    <a:pt x="2156" y="310"/>
                  </a:lnTo>
                  <a:lnTo>
                    <a:pt x="2150" y="308"/>
                  </a:lnTo>
                  <a:lnTo>
                    <a:pt x="2145" y="305"/>
                  </a:lnTo>
                  <a:lnTo>
                    <a:pt x="2140" y="303"/>
                  </a:lnTo>
                  <a:lnTo>
                    <a:pt x="2135" y="303"/>
                  </a:lnTo>
                  <a:lnTo>
                    <a:pt x="2133" y="300"/>
                  </a:lnTo>
                  <a:lnTo>
                    <a:pt x="2133" y="298"/>
                  </a:lnTo>
                  <a:lnTo>
                    <a:pt x="2138" y="295"/>
                  </a:lnTo>
                  <a:lnTo>
                    <a:pt x="2143" y="292"/>
                  </a:lnTo>
                  <a:lnTo>
                    <a:pt x="2148" y="290"/>
                  </a:lnTo>
                  <a:lnTo>
                    <a:pt x="2150" y="285"/>
                  </a:lnTo>
                  <a:lnTo>
                    <a:pt x="2153" y="282"/>
                  </a:lnTo>
                  <a:lnTo>
                    <a:pt x="2156" y="277"/>
                  </a:lnTo>
                  <a:lnTo>
                    <a:pt x="2156" y="275"/>
                  </a:lnTo>
                  <a:lnTo>
                    <a:pt x="2153" y="272"/>
                  </a:lnTo>
                  <a:lnTo>
                    <a:pt x="2153" y="270"/>
                  </a:lnTo>
                  <a:lnTo>
                    <a:pt x="2150" y="267"/>
                  </a:lnTo>
                  <a:lnTo>
                    <a:pt x="2150" y="265"/>
                  </a:lnTo>
                  <a:lnTo>
                    <a:pt x="2150" y="260"/>
                  </a:lnTo>
                  <a:lnTo>
                    <a:pt x="2153" y="257"/>
                  </a:lnTo>
                  <a:lnTo>
                    <a:pt x="2153" y="255"/>
                  </a:lnTo>
                  <a:lnTo>
                    <a:pt x="2153" y="252"/>
                  </a:lnTo>
                  <a:lnTo>
                    <a:pt x="2150" y="250"/>
                  </a:lnTo>
                  <a:lnTo>
                    <a:pt x="2148" y="250"/>
                  </a:lnTo>
                  <a:lnTo>
                    <a:pt x="2143" y="247"/>
                  </a:lnTo>
                  <a:lnTo>
                    <a:pt x="2140" y="245"/>
                  </a:lnTo>
                  <a:lnTo>
                    <a:pt x="2140" y="242"/>
                  </a:lnTo>
                  <a:lnTo>
                    <a:pt x="2140" y="240"/>
                  </a:lnTo>
                  <a:lnTo>
                    <a:pt x="2140" y="237"/>
                  </a:lnTo>
                  <a:lnTo>
                    <a:pt x="2138" y="234"/>
                  </a:lnTo>
                  <a:lnTo>
                    <a:pt x="2133" y="234"/>
                  </a:lnTo>
                  <a:lnTo>
                    <a:pt x="2128" y="232"/>
                  </a:lnTo>
                  <a:lnTo>
                    <a:pt x="2120" y="232"/>
                  </a:lnTo>
                  <a:lnTo>
                    <a:pt x="2113" y="229"/>
                  </a:lnTo>
                  <a:lnTo>
                    <a:pt x="2105" y="229"/>
                  </a:lnTo>
                  <a:lnTo>
                    <a:pt x="2100" y="227"/>
                  </a:lnTo>
                  <a:lnTo>
                    <a:pt x="2095" y="224"/>
                  </a:lnTo>
                  <a:lnTo>
                    <a:pt x="2095" y="219"/>
                  </a:lnTo>
                  <a:lnTo>
                    <a:pt x="2100" y="217"/>
                  </a:lnTo>
                  <a:lnTo>
                    <a:pt x="2105" y="212"/>
                  </a:lnTo>
                  <a:lnTo>
                    <a:pt x="2108" y="207"/>
                  </a:lnTo>
                  <a:lnTo>
                    <a:pt x="2110" y="204"/>
                  </a:lnTo>
                  <a:lnTo>
                    <a:pt x="2108" y="202"/>
                  </a:lnTo>
                  <a:lnTo>
                    <a:pt x="2105" y="202"/>
                  </a:lnTo>
                  <a:lnTo>
                    <a:pt x="2103" y="199"/>
                  </a:lnTo>
                  <a:lnTo>
                    <a:pt x="2098" y="202"/>
                  </a:lnTo>
                  <a:lnTo>
                    <a:pt x="2093" y="202"/>
                  </a:lnTo>
                  <a:lnTo>
                    <a:pt x="2087" y="202"/>
                  </a:lnTo>
                  <a:lnTo>
                    <a:pt x="2085" y="202"/>
                  </a:lnTo>
                  <a:lnTo>
                    <a:pt x="2082" y="199"/>
                  </a:lnTo>
                  <a:lnTo>
                    <a:pt x="2082" y="197"/>
                  </a:lnTo>
                  <a:lnTo>
                    <a:pt x="2080" y="197"/>
                  </a:lnTo>
                  <a:lnTo>
                    <a:pt x="2077" y="194"/>
                  </a:lnTo>
                  <a:lnTo>
                    <a:pt x="2075" y="194"/>
                  </a:lnTo>
                  <a:lnTo>
                    <a:pt x="2070" y="194"/>
                  </a:lnTo>
                  <a:lnTo>
                    <a:pt x="2062" y="194"/>
                  </a:lnTo>
                  <a:lnTo>
                    <a:pt x="2055" y="184"/>
                  </a:lnTo>
                  <a:lnTo>
                    <a:pt x="2052" y="174"/>
                  </a:lnTo>
                  <a:lnTo>
                    <a:pt x="2050" y="161"/>
                  </a:lnTo>
                  <a:lnTo>
                    <a:pt x="2050" y="154"/>
                  </a:lnTo>
                  <a:lnTo>
                    <a:pt x="2050" y="146"/>
                  </a:lnTo>
                  <a:lnTo>
                    <a:pt x="2050" y="141"/>
                  </a:lnTo>
                  <a:lnTo>
                    <a:pt x="2047" y="134"/>
                  </a:lnTo>
                  <a:lnTo>
                    <a:pt x="2045" y="129"/>
                  </a:lnTo>
                  <a:lnTo>
                    <a:pt x="2045" y="121"/>
                  </a:lnTo>
                  <a:lnTo>
                    <a:pt x="2047" y="111"/>
                  </a:lnTo>
                  <a:lnTo>
                    <a:pt x="2047" y="103"/>
                  </a:lnTo>
                  <a:lnTo>
                    <a:pt x="2047" y="101"/>
                  </a:lnTo>
                  <a:lnTo>
                    <a:pt x="2045" y="98"/>
                  </a:lnTo>
                  <a:lnTo>
                    <a:pt x="2042" y="98"/>
                  </a:lnTo>
                  <a:lnTo>
                    <a:pt x="2040" y="96"/>
                  </a:lnTo>
                  <a:lnTo>
                    <a:pt x="2035" y="96"/>
                  </a:lnTo>
                  <a:lnTo>
                    <a:pt x="2032" y="98"/>
                  </a:lnTo>
                  <a:lnTo>
                    <a:pt x="2029" y="98"/>
                  </a:lnTo>
                  <a:lnTo>
                    <a:pt x="2027" y="98"/>
                  </a:lnTo>
                  <a:lnTo>
                    <a:pt x="2022" y="101"/>
                  </a:lnTo>
                  <a:lnTo>
                    <a:pt x="2017" y="103"/>
                  </a:lnTo>
                  <a:lnTo>
                    <a:pt x="2014" y="106"/>
                  </a:lnTo>
                  <a:lnTo>
                    <a:pt x="2012" y="111"/>
                  </a:lnTo>
                  <a:lnTo>
                    <a:pt x="2009" y="113"/>
                  </a:lnTo>
                  <a:lnTo>
                    <a:pt x="2007" y="116"/>
                  </a:lnTo>
                  <a:lnTo>
                    <a:pt x="2004" y="121"/>
                  </a:lnTo>
                  <a:lnTo>
                    <a:pt x="2004" y="124"/>
                  </a:lnTo>
                  <a:lnTo>
                    <a:pt x="2002" y="129"/>
                  </a:lnTo>
                  <a:lnTo>
                    <a:pt x="1999" y="131"/>
                  </a:lnTo>
                  <a:lnTo>
                    <a:pt x="1997" y="131"/>
                  </a:lnTo>
                  <a:lnTo>
                    <a:pt x="1994" y="131"/>
                  </a:lnTo>
                  <a:lnTo>
                    <a:pt x="1992" y="134"/>
                  </a:lnTo>
                  <a:lnTo>
                    <a:pt x="1992" y="131"/>
                  </a:lnTo>
                  <a:lnTo>
                    <a:pt x="1989" y="131"/>
                  </a:lnTo>
                  <a:lnTo>
                    <a:pt x="1987" y="129"/>
                  </a:lnTo>
                  <a:lnTo>
                    <a:pt x="1984" y="126"/>
                  </a:lnTo>
                  <a:lnTo>
                    <a:pt x="1982" y="126"/>
                  </a:lnTo>
                  <a:lnTo>
                    <a:pt x="1979" y="126"/>
                  </a:lnTo>
                  <a:lnTo>
                    <a:pt x="1977" y="129"/>
                  </a:lnTo>
                  <a:lnTo>
                    <a:pt x="1974" y="131"/>
                  </a:lnTo>
                  <a:lnTo>
                    <a:pt x="1971" y="134"/>
                  </a:lnTo>
                  <a:lnTo>
                    <a:pt x="1969" y="136"/>
                  </a:lnTo>
                  <a:lnTo>
                    <a:pt x="1964" y="141"/>
                  </a:lnTo>
                  <a:lnTo>
                    <a:pt x="1964" y="139"/>
                  </a:lnTo>
                  <a:lnTo>
                    <a:pt x="1964" y="136"/>
                  </a:lnTo>
                  <a:lnTo>
                    <a:pt x="1964" y="134"/>
                  </a:lnTo>
                  <a:lnTo>
                    <a:pt x="1961" y="131"/>
                  </a:lnTo>
                  <a:lnTo>
                    <a:pt x="1954" y="131"/>
                  </a:lnTo>
                  <a:lnTo>
                    <a:pt x="1946" y="134"/>
                  </a:lnTo>
                  <a:lnTo>
                    <a:pt x="1946" y="131"/>
                  </a:lnTo>
                  <a:lnTo>
                    <a:pt x="1951" y="129"/>
                  </a:lnTo>
                  <a:lnTo>
                    <a:pt x="1954" y="124"/>
                  </a:lnTo>
                  <a:lnTo>
                    <a:pt x="1959" y="119"/>
                  </a:lnTo>
                  <a:lnTo>
                    <a:pt x="1961" y="116"/>
                  </a:lnTo>
                  <a:lnTo>
                    <a:pt x="1964" y="111"/>
                  </a:lnTo>
                  <a:lnTo>
                    <a:pt x="1961" y="108"/>
                  </a:lnTo>
                  <a:lnTo>
                    <a:pt x="1954" y="108"/>
                  </a:lnTo>
                  <a:lnTo>
                    <a:pt x="1949" y="111"/>
                  </a:lnTo>
                  <a:lnTo>
                    <a:pt x="1944" y="111"/>
                  </a:lnTo>
                  <a:lnTo>
                    <a:pt x="1939" y="111"/>
                  </a:lnTo>
                  <a:lnTo>
                    <a:pt x="1934" y="108"/>
                  </a:lnTo>
                  <a:lnTo>
                    <a:pt x="1931" y="108"/>
                  </a:lnTo>
                  <a:lnTo>
                    <a:pt x="1926" y="108"/>
                  </a:lnTo>
                  <a:lnTo>
                    <a:pt x="1924" y="108"/>
                  </a:lnTo>
                  <a:lnTo>
                    <a:pt x="1919" y="108"/>
                  </a:lnTo>
                  <a:lnTo>
                    <a:pt x="1916" y="108"/>
                  </a:lnTo>
                  <a:lnTo>
                    <a:pt x="1914" y="111"/>
                  </a:lnTo>
                  <a:lnTo>
                    <a:pt x="1911" y="111"/>
                  </a:lnTo>
                  <a:lnTo>
                    <a:pt x="1906" y="111"/>
                  </a:lnTo>
                  <a:lnTo>
                    <a:pt x="1898" y="116"/>
                  </a:lnTo>
                  <a:lnTo>
                    <a:pt x="1888" y="121"/>
                  </a:lnTo>
                  <a:lnTo>
                    <a:pt x="1876" y="126"/>
                  </a:lnTo>
                  <a:lnTo>
                    <a:pt x="1866" y="129"/>
                  </a:lnTo>
                  <a:lnTo>
                    <a:pt x="1853" y="134"/>
                  </a:lnTo>
                  <a:lnTo>
                    <a:pt x="1845" y="139"/>
                  </a:lnTo>
                  <a:lnTo>
                    <a:pt x="1838" y="144"/>
                  </a:lnTo>
                  <a:lnTo>
                    <a:pt x="1835" y="149"/>
                  </a:lnTo>
                  <a:lnTo>
                    <a:pt x="1833" y="151"/>
                  </a:lnTo>
                  <a:lnTo>
                    <a:pt x="1830" y="156"/>
                  </a:lnTo>
                  <a:lnTo>
                    <a:pt x="1830" y="159"/>
                  </a:lnTo>
                  <a:lnTo>
                    <a:pt x="1828" y="161"/>
                  </a:lnTo>
                  <a:lnTo>
                    <a:pt x="1825" y="164"/>
                  </a:lnTo>
                  <a:lnTo>
                    <a:pt x="1820" y="166"/>
                  </a:lnTo>
                  <a:lnTo>
                    <a:pt x="1815" y="166"/>
                  </a:lnTo>
                  <a:lnTo>
                    <a:pt x="1808" y="166"/>
                  </a:lnTo>
                  <a:lnTo>
                    <a:pt x="1800" y="169"/>
                  </a:lnTo>
                  <a:lnTo>
                    <a:pt x="1792" y="169"/>
                  </a:lnTo>
                  <a:lnTo>
                    <a:pt x="1782" y="174"/>
                  </a:lnTo>
                  <a:lnTo>
                    <a:pt x="1775" y="176"/>
                  </a:lnTo>
                  <a:lnTo>
                    <a:pt x="1767" y="182"/>
                  </a:lnTo>
                  <a:lnTo>
                    <a:pt x="1760" y="184"/>
                  </a:lnTo>
                  <a:lnTo>
                    <a:pt x="1755" y="189"/>
                  </a:lnTo>
                  <a:lnTo>
                    <a:pt x="1752" y="192"/>
                  </a:lnTo>
                  <a:lnTo>
                    <a:pt x="1750" y="197"/>
                  </a:lnTo>
                  <a:lnTo>
                    <a:pt x="1745" y="202"/>
                  </a:lnTo>
                  <a:lnTo>
                    <a:pt x="1737" y="207"/>
                  </a:lnTo>
                  <a:lnTo>
                    <a:pt x="1727" y="212"/>
                  </a:lnTo>
                  <a:lnTo>
                    <a:pt x="1719" y="217"/>
                  </a:lnTo>
                  <a:lnTo>
                    <a:pt x="1712" y="222"/>
                  </a:lnTo>
                  <a:lnTo>
                    <a:pt x="1707" y="229"/>
                  </a:lnTo>
                  <a:lnTo>
                    <a:pt x="1704" y="234"/>
                  </a:lnTo>
                  <a:lnTo>
                    <a:pt x="1704" y="240"/>
                  </a:lnTo>
                  <a:lnTo>
                    <a:pt x="1702" y="247"/>
                  </a:lnTo>
                  <a:lnTo>
                    <a:pt x="1697" y="252"/>
                  </a:lnTo>
                  <a:lnTo>
                    <a:pt x="1692" y="255"/>
                  </a:lnTo>
                  <a:lnTo>
                    <a:pt x="1684" y="260"/>
                  </a:lnTo>
                  <a:lnTo>
                    <a:pt x="1677" y="262"/>
                  </a:lnTo>
                  <a:lnTo>
                    <a:pt x="1669" y="265"/>
                  </a:lnTo>
                  <a:lnTo>
                    <a:pt x="1659" y="267"/>
                  </a:lnTo>
                  <a:lnTo>
                    <a:pt x="1651" y="270"/>
                  </a:lnTo>
                  <a:lnTo>
                    <a:pt x="1646" y="272"/>
                  </a:lnTo>
                  <a:lnTo>
                    <a:pt x="1639" y="277"/>
                  </a:lnTo>
                  <a:lnTo>
                    <a:pt x="1636" y="280"/>
                  </a:lnTo>
                  <a:lnTo>
                    <a:pt x="1634" y="282"/>
                  </a:lnTo>
                  <a:lnTo>
                    <a:pt x="1634" y="287"/>
                  </a:lnTo>
                  <a:lnTo>
                    <a:pt x="1634" y="290"/>
                  </a:lnTo>
                  <a:lnTo>
                    <a:pt x="1636" y="295"/>
                  </a:lnTo>
                  <a:close/>
                  <a:moveTo>
                    <a:pt x="1258" y="159"/>
                  </a:moveTo>
                  <a:lnTo>
                    <a:pt x="1258" y="159"/>
                  </a:lnTo>
                  <a:lnTo>
                    <a:pt x="1261" y="159"/>
                  </a:lnTo>
                  <a:lnTo>
                    <a:pt x="1263" y="164"/>
                  </a:lnTo>
                  <a:lnTo>
                    <a:pt x="1271" y="166"/>
                  </a:lnTo>
                  <a:lnTo>
                    <a:pt x="1278" y="166"/>
                  </a:lnTo>
                  <a:lnTo>
                    <a:pt x="1283" y="161"/>
                  </a:lnTo>
                  <a:lnTo>
                    <a:pt x="1288" y="159"/>
                  </a:lnTo>
                  <a:lnTo>
                    <a:pt x="1291" y="156"/>
                  </a:lnTo>
                  <a:lnTo>
                    <a:pt x="1293" y="154"/>
                  </a:lnTo>
                  <a:lnTo>
                    <a:pt x="1296" y="156"/>
                  </a:lnTo>
                  <a:lnTo>
                    <a:pt x="1301" y="159"/>
                  </a:lnTo>
                  <a:lnTo>
                    <a:pt x="1306" y="164"/>
                  </a:lnTo>
                  <a:lnTo>
                    <a:pt x="1311" y="169"/>
                  </a:lnTo>
                  <a:lnTo>
                    <a:pt x="1316" y="174"/>
                  </a:lnTo>
                  <a:lnTo>
                    <a:pt x="1316" y="176"/>
                  </a:lnTo>
                  <a:lnTo>
                    <a:pt x="1311" y="174"/>
                  </a:lnTo>
                  <a:lnTo>
                    <a:pt x="1306" y="171"/>
                  </a:lnTo>
                  <a:lnTo>
                    <a:pt x="1298" y="169"/>
                  </a:lnTo>
                  <a:lnTo>
                    <a:pt x="1296" y="171"/>
                  </a:lnTo>
                  <a:lnTo>
                    <a:pt x="1296" y="176"/>
                  </a:lnTo>
                  <a:lnTo>
                    <a:pt x="1296" y="182"/>
                  </a:lnTo>
                  <a:lnTo>
                    <a:pt x="1301" y="184"/>
                  </a:lnTo>
                  <a:lnTo>
                    <a:pt x="1303" y="189"/>
                  </a:lnTo>
                  <a:lnTo>
                    <a:pt x="1303" y="194"/>
                  </a:lnTo>
                  <a:lnTo>
                    <a:pt x="1301" y="197"/>
                  </a:lnTo>
                  <a:lnTo>
                    <a:pt x="1296" y="199"/>
                  </a:lnTo>
                  <a:lnTo>
                    <a:pt x="1293" y="202"/>
                  </a:lnTo>
                  <a:lnTo>
                    <a:pt x="1291" y="204"/>
                  </a:lnTo>
                  <a:lnTo>
                    <a:pt x="1293" y="209"/>
                  </a:lnTo>
                  <a:lnTo>
                    <a:pt x="1296" y="214"/>
                  </a:lnTo>
                  <a:lnTo>
                    <a:pt x="1298" y="214"/>
                  </a:lnTo>
                  <a:lnTo>
                    <a:pt x="1306" y="214"/>
                  </a:lnTo>
                  <a:lnTo>
                    <a:pt x="1313" y="214"/>
                  </a:lnTo>
                  <a:lnTo>
                    <a:pt x="1321" y="214"/>
                  </a:lnTo>
                  <a:lnTo>
                    <a:pt x="1326" y="214"/>
                  </a:lnTo>
                  <a:lnTo>
                    <a:pt x="1331" y="212"/>
                  </a:lnTo>
                  <a:lnTo>
                    <a:pt x="1336" y="209"/>
                  </a:lnTo>
                  <a:lnTo>
                    <a:pt x="1341" y="207"/>
                  </a:lnTo>
                  <a:lnTo>
                    <a:pt x="1346" y="204"/>
                  </a:lnTo>
                  <a:lnTo>
                    <a:pt x="1351" y="204"/>
                  </a:lnTo>
                  <a:lnTo>
                    <a:pt x="1356" y="207"/>
                  </a:lnTo>
                  <a:lnTo>
                    <a:pt x="1359" y="207"/>
                  </a:lnTo>
                  <a:lnTo>
                    <a:pt x="1364" y="207"/>
                  </a:lnTo>
                  <a:lnTo>
                    <a:pt x="1366" y="204"/>
                  </a:lnTo>
                  <a:lnTo>
                    <a:pt x="1371" y="199"/>
                  </a:lnTo>
                  <a:lnTo>
                    <a:pt x="1374" y="197"/>
                  </a:lnTo>
                  <a:lnTo>
                    <a:pt x="1377" y="194"/>
                  </a:lnTo>
                  <a:lnTo>
                    <a:pt x="1374" y="189"/>
                  </a:lnTo>
                  <a:lnTo>
                    <a:pt x="1369" y="187"/>
                  </a:lnTo>
                  <a:lnTo>
                    <a:pt x="1361" y="184"/>
                  </a:lnTo>
                  <a:lnTo>
                    <a:pt x="1359" y="182"/>
                  </a:lnTo>
                  <a:lnTo>
                    <a:pt x="1356" y="179"/>
                  </a:lnTo>
                  <a:lnTo>
                    <a:pt x="1359" y="176"/>
                  </a:lnTo>
                  <a:lnTo>
                    <a:pt x="1364" y="174"/>
                  </a:lnTo>
                  <a:lnTo>
                    <a:pt x="1364" y="171"/>
                  </a:lnTo>
                  <a:lnTo>
                    <a:pt x="1366" y="166"/>
                  </a:lnTo>
                  <a:lnTo>
                    <a:pt x="1364" y="161"/>
                  </a:lnTo>
                  <a:lnTo>
                    <a:pt x="1364" y="159"/>
                  </a:lnTo>
                  <a:lnTo>
                    <a:pt x="1364" y="156"/>
                  </a:lnTo>
                  <a:lnTo>
                    <a:pt x="1364" y="154"/>
                  </a:lnTo>
                  <a:lnTo>
                    <a:pt x="1366" y="151"/>
                  </a:lnTo>
                  <a:lnTo>
                    <a:pt x="1371" y="144"/>
                  </a:lnTo>
                  <a:lnTo>
                    <a:pt x="1377" y="136"/>
                  </a:lnTo>
                  <a:lnTo>
                    <a:pt x="1374" y="129"/>
                  </a:lnTo>
                  <a:lnTo>
                    <a:pt x="1366" y="124"/>
                  </a:lnTo>
                  <a:lnTo>
                    <a:pt x="1359" y="119"/>
                  </a:lnTo>
                  <a:lnTo>
                    <a:pt x="1354" y="116"/>
                  </a:lnTo>
                  <a:lnTo>
                    <a:pt x="1354" y="111"/>
                  </a:lnTo>
                  <a:lnTo>
                    <a:pt x="1359" y="108"/>
                  </a:lnTo>
                  <a:lnTo>
                    <a:pt x="1366" y="103"/>
                  </a:lnTo>
                  <a:lnTo>
                    <a:pt x="1371" y="98"/>
                  </a:lnTo>
                  <a:lnTo>
                    <a:pt x="1374" y="91"/>
                  </a:lnTo>
                  <a:lnTo>
                    <a:pt x="1374" y="86"/>
                  </a:lnTo>
                  <a:lnTo>
                    <a:pt x="1374" y="78"/>
                  </a:lnTo>
                  <a:lnTo>
                    <a:pt x="1374" y="71"/>
                  </a:lnTo>
                  <a:lnTo>
                    <a:pt x="1374" y="66"/>
                  </a:lnTo>
                  <a:lnTo>
                    <a:pt x="1377" y="55"/>
                  </a:lnTo>
                  <a:lnTo>
                    <a:pt x="1377" y="48"/>
                  </a:lnTo>
                  <a:lnTo>
                    <a:pt x="1379" y="40"/>
                  </a:lnTo>
                  <a:lnTo>
                    <a:pt x="1377" y="38"/>
                  </a:lnTo>
                  <a:lnTo>
                    <a:pt x="1374" y="35"/>
                  </a:lnTo>
                  <a:lnTo>
                    <a:pt x="1369" y="38"/>
                  </a:lnTo>
                  <a:lnTo>
                    <a:pt x="1366" y="35"/>
                  </a:lnTo>
                  <a:lnTo>
                    <a:pt x="1369" y="30"/>
                  </a:lnTo>
                  <a:lnTo>
                    <a:pt x="1374" y="23"/>
                  </a:lnTo>
                  <a:lnTo>
                    <a:pt x="1377" y="18"/>
                  </a:lnTo>
                  <a:lnTo>
                    <a:pt x="1377" y="10"/>
                  </a:lnTo>
                  <a:lnTo>
                    <a:pt x="1377" y="5"/>
                  </a:lnTo>
                  <a:lnTo>
                    <a:pt x="1374" y="5"/>
                  </a:lnTo>
                  <a:lnTo>
                    <a:pt x="1371" y="5"/>
                  </a:lnTo>
                  <a:lnTo>
                    <a:pt x="1369" y="5"/>
                  </a:lnTo>
                  <a:lnTo>
                    <a:pt x="1366" y="5"/>
                  </a:lnTo>
                  <a:lnTo>
                    <a:pt x="1361" y="3"/>
                  </a:lnTo>
                  <a:lnTo>
                    <a:pt x="1356" y="3"/>
                  </a:lnTo>
                  <a:lnTo>
                    <a:pt x="1354" y="0"/>
                  </a:lnTo>
                  <a:lnTo>
                    <a:pt x="1351" y="0"/>
                  </a:lnTo>
                  <a:lnTo>
                    <a:pt x="1349" y="3"/>
                  </a:lnTo>
                  <a:lnTo>
                    <a:pt x="1346" y="5"/>
                  </a:lnTo>
                  <a:lnTo>
                    <a:pt x="1341" y="5"/>
                  </a:lnTo>
                  <a:lnTo>
                    <a:pt x="1336" y="5"/>
                  </a:lnTo>
                  <a:lnTo>
                    <a:pt x="1334" y="5"/>
                  </a:lnTo>
                  <a:lnTo>
                    <a:pt x="1329" y="8"/>
                  </a:lnTo>
                  <a:lnTo>
                    <a:pt x="1326" y="8"/>
                  </a:lnTo>
                  <a:lnTo>
                    <a:pt x="1324" y="8"/>
                  </a:lnTo>
                  <a:lnTo>
                    <a:pt x="1324" y="10"/>
                  </a:lnTo>
                  <a:lnTo>
                    <a:pt x="1321" y="13"/>
                  </a:lnTo>
                  <a:lnTo>
                    <a:pt x="1319" y="13"/>
                  </a:lnTo>
                  <a:lnTo>
                    <a:pt x="1316" y="13"/>
                  </a:lnTo>
                  <a:lnTo>
                    <a:pt x="1311" y="15"/>
                  </a:lnTo>
                  <a:lnTo>
                    <a:pt x="1303" y="18"/>
                  </a:lnTo>
                  <a:lnTo>
                    <a:pt x="1301" y="20"/>
                  </a:lnTo>
                  <a:lnTo>
                    <a:pt x="1296" y="25"/>
                  </a:lnTo>
                  <a:lnTo>
                    <a:pt x="1293" y="30"/>
                  </a:lnTo>
                  <a:lnTo>
                    <a:pt x="1293" y="35"/>
                  </a:lnTo>
                  <a:lnTo>
                    <a:pt x="1293" y="38"/>
                  </a:lnTo>
                  <a:lnTo>
                    <a:pt x="1293" y="40"/>
                  </a:lnTo>
                  <a:lnTo>
                    <a:pt x="1291" y="40"/>
                  </a:lnTo>
                  <a:lnTo>
                    <a:pt x="1286" y="43"/>
                  </a:lnTo>
                  <a:lnTo>
                    <a:pt x="1281" y="43"/>
                  </a:lnTo>
                  <a:lnTo>
                    <a:pt x="1278" y="45"/>
                  </a:lnTo>
                  <a:lnTo>
                    <a:pt x="1276" y="48"/>
                  </a:lnTo>
                  <a:lnTo>
                    <a:pt x="1273" y="50"/>
                  </a:lnTo>
                  <a:lnTo>
                    <a:pt x="1271" y="53"/>
                  </a:lnTo>
                  <a:lnTo>
                    <a:pt x="1268" y="55"/>
                  </a:lnTo>
                  <a:lnTo>
                    <a:pt x="1266" y="58"/>
                  </a:lnTo>
                  <a:lnTo>
                    <a:pt x="1263" y="61"/>
                  </a:lnTo>
                  <a:lnTo>
                    <a:pt x="1261" y="66"/>
                  </a:lnTo>
                  <a:lnTo>
                    <a:pt x="1261" y="71"/>
                  </a:lnTo>
                  <a:lnTo>
                    <a:pt x="1266" y="76"/>
                  </a:lnTo>
                  <a:lnTo>
                    <a:pt x="1268" y="81"/>
                  </a:lnTo>
                  <a:lnTo>
                    <a:pt x="1271" y="86"/>
                  </a:lnTo>
                  <a:lnTo>
                    <a:pt x="1271" y="88"/>
                  </a:lnTo>
                  <a:lnTo>
                    <a:pt x="1268" y="91"/>
                  </a:lnTo>
                  <a:lnTo>
                    <a:pt x="1268" y="96"/>
                  </a:lnTo>
                  <a:lnTo>
                    <a:pt x="1266" y="96"/>
                  </a:lnTo>
                  <a:lnTo>
                    <a:pt x="1263" y="93"/>
                  </a:lnTo>
                  <a:lnTo>
                    <a:pt x="1261" y="88"/>
                  </a:lnTo>
                  <a:lnTo>
                    <a:pt x="1258" y="83"/>
                  </a:lnTo>
                  <a:lnTo>
                    <a:pt x="1256" y="78"/>
                  </a:lnTo>
                  <a:lnTo>
                    <a:pt x="1253" y="76"/>
                  </a:lnTo>
                  <a:lnTo>
                    <a:pt x="1250" y="78"/>
                  </a:lnTo>
                  <a:lnTo>
                    <a:pt x="1248" y="81"/>
                  </a:lnTo>
                  <a:lnTo>
                    <a:pt x="1245" y="86"/>
                  </a:lnTo>
                  <a:lnTo>
                    <a:pt x="1243" y="88"/>
                  </a:lnTo>
                  <a:lnTo>
                    <a:pt x="1240" y="93"/>
                  </a:lnTo>
                  <a:lnTo>
                    <a:pt x="1240" y="98"/>
                  </a:lnTo>
                  <a:lnTo>
                    <a:pt x="1238" y="108"/>
                  </a:lnTo>
                  <a:lnTo>
                    <a:pt x="1235" y="116"/>
                  </a:lnTo>
                  <a:lnTo>
                    <a:pt x="1235" y="121"/>
                  </a:lnTo>
                  <a:lnTo>
                    <a:pt x="1235" y="126"/>
                  </a:lnTo>
                  <a:lnTo>
                    <a:pt x="1238" y="131"/>
                  </a:lnTo>
                  <a:lnTo>
                    <a:pt x="1243" y="134"/>
                  </a:lnTo>
                  <a:lnTo>
                    <a:pt x="1245" y="134"/>
                  </a:lnTo>
                  <a:lnTo>
                    <a:pt x="1250" y="134"/>
                  </a:lnTo>
                  <a:lnTo>
                    <a:pt x="1253" y="136"/>
                  </a:lnTo>
                  <a:lnTo>
                    <a:pt x="1256" y="134"/>
                  </a:lnTo>
                  <a:lnTo>
                    <a:pt x="1258" y="134"/>
                  </a:lnTo>
                  <a:lnTo>
                    <a:pt x="1258" y="136"/>
                  </a:lnTo>
                  <a:lnTo>
                    <a:pt x="1256" y="141"/>
                  </a:lnTo>
                  <a:lnTo>
                    <a:pt x="1253" y="144"/>
                  </a:lnTo>
                  <a:lnTo>
                    <a:pt x="1253" y="146"/>
                  </a:lnTo>
                  <a:lnTo>
                    <a:pt x="1258" y="159"/>
                  </a:lnTo>
                  <a:close/>
                  <a:moveTo>
                    <a:pt x="1866" y="1003"/>
                  </a:moveTo>
                  <a:lnTo>
                    <a:pt x="1840" y="1024"/>
                  </a:lnTo>
                  <a:lnTo>
                    <a:pt x="1813" y="1067"/>
                  </a:lnTo>
                  <a:lnTo>
                    <a:pt x="1808" y="1082"/>
                  </a:lnTo>
                  <a:lnTo>
                    <a:pt x="1808" y="1102"/>
                  </a:lnTo>
                  <a:lnTo>
                    <a:pt x="1823" y="1097"/>
                  </a:lnTo>
                  <a:lnTo>
                    <a:pt x="1850" y="1102"/>
                  </a:lnTo>
                  <a:lnTo>
                    <a:pt x="1866" y="1112"/>
                  </a:lnTo>
                  <a:lnTo>
                    <a:pt x="1881" y="1107"/>
                  </a:lnTo>
                  <a:lnTo>
                    <a:pt x="1893" y="1122"/>
                  </a:lnTo>
                  <a:lnTo>
                    <a:pt x="1914" y="1117"/>
                  </a:lnTo>
                  <a:lnTo>
                    <a:pt x="1914" y="1097"/>
                  </a:lnTo>
                  <a:lnTo>
                    <a:pt x="1903" y="1072"/>
                  </a:lnTo>
                  <a:lnTo>
                    <a:pt x="1861" y="1051"/>
                  </a:lnTo>
                  <a:lnTo>
                    <a:pt x="1856" y="1041"/>
                  </a:lnTo>
                  <a:lnTo>
                    <a:pt x="1866" y="1019"/>
                  </a:lnTo>
                  <a:lnTo>
                    <a:pt x="1866" y="1003"/>
                  </a:lnTo>
                  <a:close/>
                  <a:moveTo>
                    <a:pt x="1258" y="247"/>
                  </a:moveTo>
                  <a:lnTo>
                    <a:pt x="1258" y="245"/>
                  </a:lnTo>
                  <a:lnTo>
                    <a:pt x="1256" y="245"/>
                  </a:lnTo>
                  <a:lnTo>
                    <a:pt x="1253" y="247"/>
                  </a:lnTo>
                  <a:lnTo>
                    <a:pt x="1258" y="247"/>
                  </a:lnTo>
                  <a:close/>
                  <a:moveTo>
                    <a:pt x="1238" y="219"/>
                  </a:moveTo>
                  <a:lnTo>
                    <a:pt x="1243" y="219"/>
                  </a:lnTo>
                  <a:lnTo>
                    <a:pt x="1250" y="224"/>
                  </a:lnTo>
                  <a:lnTo>
                    <a:pt x="1253" y="227"/>
                  </a:lnTo>
                  <a:lnTo>
                    <a:pt x="1256" y="227"/>
                  </a:lnTo>
                  <a:lnTo>
                    <a:pt x="1261" y="224"/>
                  </a:lnTo>
                  <a:lnTo>
                    <a:pt x="1266" y="224"/>
                  </a:lnTo>
                  <a:lnTo>
                    <a:pt x="1268" y="227"/>
                  </a:lnTo>
                  <a:lnTo>
                    <a:pt x="1271" y="229"/>
                  </a:lnTo>
                  <a:lnTo>
                    <a:pt x="1271" y="234"/>
                  </a:lnTo>
                  <a:lnTo>
                    <a:pt x="1273" y="237"/>
                  </a:lnTo>
                  <a:lnTo>
                    <a:pt x="1273" y="240"/>
                  </a:lnTo>
                  <a:lnTo>
                    <a:pt x="1273" y="245"/>
                  </a:lnTo>
                  <a:lnTo>
                    <a:pt x="1273" y="252"/>
                  </a:lnTo>
                  <a:lnTo>
                    <a:pt x="1273" y="257"/>
                  </a:lnTo>
                  <a:lnTo>
                    <a:pt x="1276" y="262"/>
                  </a:lnTo>
                  <a:lnTo>
                    <a:pt x="1281" y="265"/>
                  </a:lnTo>
                  <a:lnTo>
                    <a:pt x="1283" y="267"/>
                  </a:lnTo>
                  <a:lnTo>
                    <a:pt x="1288" y="270"/>
                  </a:lnTo>
                  <a:lnTo>
                    <a:pt x="1291" y="270"/>
                  </a:lnTo>
                  <a:lnTo>
                    <a:pt x="1296" y="270"/>
                  </a:lnTo>
                  <a:lnTo>
                    <a:pt x="1301" y="272"/>
                  </a:lnTo>
                  <a:lnTo>
                    <a:pt x="1306" y="272"/>
                  </a:lnTo>
                  <a:lnTo>
                    <a:pt x="1311" y="270"/>
                  </a:lnTo>
                  <a:lnTo>
                    <a:pt x="1313" y="270"/>
                  </a:lnTo>
                  <a:lnTo>
                    <a:pt x="1319" y="270"/>
                  </a:lnTo>
                  <a:lnTo>
                    <a:pt x="1321" y="267"/>
                  </a:lnTo>
                  <a:lnTo>
                    <a:pt x="1324" y="267"/>
                  </a:lnTo>
                  <a:lnTo>
                    <a:pt x="1329" y="267"/>
                  </a:lnTo>
                  <a:lnTo>
                    <a:pt x="1331" y="267"/>
                  </a:lnTo>
                  <a:lnTo>
                    <a:pt x="1336" y="267"/>
                  </a:lnTo>
                  <a:lnTo>
                    <a:pt x="1341" y="265"/>
                  </a:lnTo>
                  <a:lnTo>
                    <a:pt x="1344" y="265"/>
                  </a:lnTo>
                  <a:lnTo>
                    <a:pt x="1346" y="265"/>
                  </a:lnTo>
                  <a:lnTo>
                    <a:pt x="1349" y="260"/>
                  </a:lnTo>
                  <a:lnTo>
                    <a:pt x="1351" y="260"/>
                  </a:lnTo>
                  <a:lnTo>
                    <a:pt x="1354" y="260"/>
                  </a:lnTo>
                  <a:lnTo>
                    <a:pt x="1359" y="262"/>
                  </a:lnTo>
                  <a:lnTo>
                    <a:pt x="1364" y="262"/>
                  </a:lnTo>
                  <a:lnTo>
                    <a:pt x="1366" y="260"/>
                  </a:lnTo>
                  <a:lnTo>
                    <a:pt x="1371" y="260"/>
                  </a:lnTo>
                  <a:lnTo>
                    <a:pt x="1374" y="255"/>
                  </a:lnTo>
                  <a:lnTo>
                    <a:pt x="1379" y="252"/>
                  </a:lnTo>
                  <a:lnTo>
                    <a:pt x="1379" y="250"/>
                  </a:lnTo>
                  <a:lnTo>
                    <a:pt x="1379" y="245"/>
                  </a:lnTo>
                  <a:lnTo>
                    <a:pt x="1379" y="240"/>
                  </a:lnTo>
                  <a:lnTo>
                    <a:pt x="1377" y="234"/>
                  </a:lnTo>
                  <a:lnTo>
                    <a:pt x="1374" y="232"/>
                  </a:lnTo>
                  <a:lnTo>
                    <a:pt x="1371" y="229"/>
                  </a:lnTo>
                  <a:lnTo>
                    <a:pt x="1366" y="227"/>
                  </a:lnTo>
                  <a:lnTo>
                    <a:pt x="1361" y="224"/>
                  </a:lnTo>
                  <a:lnTo>
                    <a:pt x="1356" y="224"/>
                  </a:lnTo>
                  <a:lnTo>
                    <a:pt x="1354" y="222"/>
                  </a:lnTo>
                  <a:lnTo>
                    <a:pt x="1344" y="224"/>
                  </a:lnTo>
                  <a:lnTo>
                    <a:pt x="1341" y="224"/>
                  </a:lnTo>
                  <a:lnTo>
                    <a:pt x="1336" y="229"/>
                  </a:lnTo>
                  <a:lnTo>
                    <a:pt x="1334" y="232"/>
                  </a:lnTo>
                  <a:lnTo>
                    <a:pt x="1331" y="234"/>
                  </a:lnTo>
                  <a:lnTo>
                    <a:pt x="1326" y="240"/>
                  </a:lnTo>
                  <a:lnTo>
                    <a:pt x="1324" y="240"/>
                  </a:lnTo>
                  <a:lnTo>
                    <a:pt x="1321" y="240"/>
                  </a:lnTo>
                  <a:lnTo>
                    <a:pt x="1313" y="240"/>
                  </a:lnTo>
                  <a:lnTo>
                    <a:pt x="1306" y="240"/>
                  </a:lnTo>
                  <a:lnTo>
                    <a:pt x="1301" y="240"/>
                  </a:lnTo>
                  <a:lnTo>
                    <a:pt x="1298" y="237"/>
                  </a:lnTo>
                  <a:lnTo>
                    <a:pt x="1296" y="232"/>
                  </a:lnTo>
                  <a:lnTo>
                    <a:pt x="1293" y="227"/>
                  </a:lnTo>
                  <a:lnTo>
                    <a:pt x="1288" y="224"/>
                  </a:lnTo>
                  <a:lnTo>
                    <a:pt x="1286" y="217"/>
                  </a:lnTo>
                  <a:lnTo>
                    <a:pt x="1283" y="214"/>
                  </a:lnTo>
                  <a:lnTo>
                    <a:pt x="1283" y="212"/>
                  </a:lnTo>
                  <a:lnTo>
                    <a:pt x="1281" y="212"/>
                  </a:lnTo>
                  <a:lnTo>
                    <a:pt x="1238" y="219"/>
                  </a:lnTo>
                  <a:close/>
                  <a:moveTo>
                    <a:pt x="1271" y="217"/>
                  </a:moveTo>
                  <a:lnTo>
                    <a:pt x="1268" y="217"/>
                  </a:lnTo>
                  <a:lnTo>
                    <a:pt x="1271" y="217"/>
                  </a:lnTo>
                  <a:close/>
                  <a:moveTo>
                    <a:pt x="1404" y="1810"/>
                  </a:moveTo>
                  <a:lnTo>
                    <a:pt x="1404" y="1810"/>
                  </a:lnTo>
                  <a:lnTo>
                    <a:pt x="1404" y="1803"/>
                  </a:lnTo>
                  <a:lnTo>
                    <a:pt x="1402" y="1798"/>
                  </a:lnTo>
                  <a:lnTo>
                    <a:pt x="1399" y="1795"/>
                  </a:lnTo>
                  <a:lnTo>
                    <a:pt x="1404" y="1737"/>
                  </a:lnTo>
                  <a:lnTo>
                    <a:pt x="1377" y="1732"/>
                  </a:lnTo>
                  <a:lnTo>
                    <a:pt x="1346" y="1727"/>
                  </a:lnTo>
                  <a:lnTo>
                    <a:pt x="1339" y="1725"/>
                  </a:lnTo>
                  <a:lnTo>
                    <a:pt x="1331" y="1722"/>
                  </a:lnTo>
                  <a:lnTo>
                    <a:pt x="1329" y="1722"/>
                  </a:lnTo>
                  <a:lnTo>
                    <a:pt x="1316" y="1720"/>
                  </a:lnTo>
                  <a:lnTo>
                    <a:pt x="1308" y="1717"/>
                  </a:lnTo>
                  <a:lnTo>
                    <a:pt x="1308" y="1694"/>
                  </a:lnTo>
                  <a:lnTo>
                    <a:pt x="1303" y="1689"/>
                  </a:lnTo>
                  <a:lnTo>
                    <a:pt x="1321" y="1679"/>
                  </a:lnTo>
                  <a:lnTo>
                    <a:pt x="1336" y="1669"/>
                  </a:lnTo>
                  <a:lnTo>
                    <a:pt x="1346" y="1629"/>
                  </a:lnTo>
                  <a:lnTo>
                    <a:pt x="1283" y="1639"/>
                  </a:lnTo>
                  <a:lnTo>
                    <a:pt x="1258" y="1674"/>
                  </a:lnTo>
                  <a:lnTo>
                    <a:pt x="1215" y="1679"/>
                  </a:lnTo>
                  <a:lnTo>
                    <a:pt x="1172" y="1629"/>
                  </a:lnTo>
                  <a:lnTo>
                    <a:pt x="1167" y="1561"/>
                  </a:lnTo>
                  <a:lnTo>
                    <a:pt x="1180" y="1546"/>
                  </a:lnTo>
                  <a:lnTo>
                    <a:pt x="1177" y="1546"/>
                  </a:lnTo>
                  <a:lnTo>
                    <a:pt x="1177" y="1510"/>
                  </a:lnTo>
                  <a:lnTo>
                    <a:pt x="1200" y="1490"/>
                  </a:lnTo>
                  <a:lnTo>
                    <a:pt x="1215" y="1472"/>
                  </a:lnTo>
                  <a:lnTo>
                    <a:pt x="1268" y="1477"/>
                  </a:lnTo>
                  <a:lnTo>
                    <a:pt x="1298" y="1477"/>
                  </a:lnTo>
                  <a:lnTo>
                    <a:pt x="1341" y="1467"/>
                  </a:lnTo>
                  <a:lnTo>
                    <a:pt x="1366" y="1467"/>
                  </a:lnTo>
                  <a:lnTo>
                    <a:pt x="1392" y="1462"/>
                  </a:lnTo>
                  <a:lnTo>
                    <a:pt x="1399" y="1490"/>
                  </a:lnTo>
                  <a:lnTo>
                    <a:pt x="1409" y="1525"/>
                  </a:lnTo>
                  <a:lnTo>
                    <a:pt x="1442" y="1556"/>
                  </a:lnTo>
                  <a:lnTo>
                    <a:pt x="1457" y="1561"/>
                  </a:lnTo>
                  <a:lnTo>
                    <a:pt x="1452" y="1510"/>
                  </a:lnTo>
                  <a:lnTo>
                    <a:pt x="1429" y="1452"/>
                  </a:lnTo>
                  <a:lnTo>
                    <a:pt x="1457" y="1422"/>
                  </a:lnTo>
                  <a:lnTo>
                    <a:pt x="1482" y="1412"/>
                  </a:lnTo>
                  <a:lnTo>
                    <a:pt x="1530" y="1367"/>
                  </a:lnTo>
                  <a:lnTo>
                    <a:pt x="1525" y="1334"/>
                  </a:lnTo>
                  <a:lnTo>
                    <a:pt x="1520" y="1304"/>
                  </a:lnTo>
                  <a:lnTo>
                    <a:pt x="1535" y="1314"/>
                  </a:lnTo>
                  <a:lnTo>
                    <a:pt x="1540" y="1309"/>
                  </a:lnTo>
                  <a:lnTo>
                    <a:pt x="1535" y="1288"/>
                  </a:lnTo>
                  <a:lnTo>
                    <a:pt x="1545" y="1288"/>
                  </a:lnTo>
                  <a:lnTo>
                    <a:pt x="1561" y="1283"/>
                  </a:lnTo>
                  <a:lnTo>
                    <a:pt x="1571" y="1258"/>
                  </a:lnTo>
                  <a:lnTo>
                    <a:pt x="1593" y="1253"/>
                  </a:lnTo>
                  <a:lnTo>
                    <a:pt x="1624" y="1235"/>
                  </a:lnTo>
                  <a:lnTo>
                    <a:pt x="1624" y="1195"/>
                  </a:lnTo>
                  <a:lnTo>
                    <a:pt x="1677" y="1170"/>
                  </a:lnTo>
                  <a:lnTo>
                    <a:pt x="1666" y="1117"/>
                  </a:lnTo>
                  <a:lnTo>
                    <a:pt x="1677" y="1170"/>
                  </a:lnTo>
                  <a:lnTo>
                    <a:pt x="1699" y="1155"/>
                  </a:lnTo>
                  <a:lnTo>
                    <a:pt x="1714" y="1160"/>
                  </a:lnTo>
                  <a:lnTo>
                    <a:pt x="1704" y="1175"/>
                  </a:lnTo>
                  <a:lnTo>
                    <a:pt x="1714" y="1195"/>
                  </a:lnTo>
                  <a:lnTo>
                    <a:pt x="1760" y="1160"/>
                  </a:lnTo>
                  <a:lnTo>
                    <a:pt x="1777" y="1137"/>
                  </a:lnTo>
                  <a:lnTo>
                    <a:pt x="1729" y="1132"/>
                  </a:lnTo>
                  <a:lnTo>
                    <a:pt x="1709" y="1102"/>
                  </a:lnTo>
                  <a:lnTo>
                    <a:pt x="1724" y="1087"/>
                  </a:lnTo>
                  <a:lnTo>
                    <a:pt x="1729" y="1067"/>
                  </a:lnTo>
                  <a:lnTo>
                    <a:pt x="1656" y="1082"/>
                  </a:lnTo>
                  <a:lnTo>
                    <a:pt x="1619" y="1112"/>
                  </a:lnTo>
                  <a:lnTo>
                    <a:pt x="1636" y="1077"/>
                  </a:lnTo>
                  <a:lnTo>
                    <a:pt x="1671" y="1056"/>
                  </a:lnTo>
                  <a:lnTo>
                    <a:pt x="1692" y="1034"/>
                  </a:lnTo>
                  <a:lnTo>
                    <a:pt x="1755" y="1039"/>
                  </a:lnTo>
                  <a:lnTo>
                    <a:pt x="1803" y="1034"/>
                  </a:lnTo>
                  <a:lnTo>
                    <a:pt x="1840" y="1009"/>
                  </a:lnTo>
                  <a:lnTo>
                    <a:pt x="1866" y="988"/>
                  </a:lnTo>
                  <a:lnTo>
                    <a:pt x="1845" y="938"/>
                  </a:lnTo>
                  <a:lnTo>
                    <a:pt x="1840" y="910"/>
                  </a:lnTo>
                  <a:lnTo>
                    <a:pt x="1772" y="875"/>
                  </a:lnTo>
                  <a:lnTo>
                    <a:pt x="1772" y="855"/>
                  </a:lnTo>
                  <a:lnTo>
                    <a:pt x="1714" y="746"/>
                  </a:lnTo>
                  <a:lnTo>
                    <a:pt x="1699" y="792"/>
                  </a:lnTo>
                  <a:lnTo>
                    <a:pt x="1661" y="802"/>
                  </a:lnTo>
                  <a:lnTo>
                    <a:pt x="1651" y="792"/>
                  </a:lnTo>
                  <a:lnTo>
                    <a:pt x="1636" y="792"/>
                  </a:lnTo>
                  <a:lnTo>
                    <a:pt x="1636" y="719"/>
                  </a:lnTo>
                  <a:lnTo>
                    <a:pt x="1603" y="714"/>
                  </a:lnTo>
                  <a:lnTo>
                    <a:pt x="1578" y="678"/>
                  </a:lnTo>
                  <a:lnTo>
                    <a:pt x="1550" y="683"/>
                  </a:lnTo>
                  <a:lnTo>
                    <a:pt x="1520" y="673"/>
                  </a:lnTo>
                  <a:lnTo>
                    <a:pt x="1500" y="678"/>
                  </a:lnTo>
                  <a:lnTo>
                    <a:pt x="1500" y="703"/>
                  </a:lnTo>
                  <a:lnTo>
                    <a:pt x="1500" y="731"/>
                  </a:lnTo>
                  <a:lnTo>
                    <a:pt x="1495" y="787"/>
                  </a:lnTo>
                  <a:lnTo>
                    <a:pt x="1487" y="807"/>
                  </a:lnTo>
                  <a:lnTo>
                    <a:pt x="1520" y="870"/>
                  </a:lnTo>
                  <a:lnTo>
                    <a:pt x="1467" y="915"/>
                  </a:lnTo>
                  <a:lnTo>
                    <a:pt x="1477" y="993"/>
                  </a:lnTo>
                  <a:lnTo>
                    <a:pt x="1457" y="1009"/>
                  </a:lnTo>
                  <a:lnTo>
                    <a:pt x="1437" y="998"/>
                  </a:lnTo>
                  <a:lnTo>
                    <a:pt x="1424" y="905"/>
                  </a:lnTo>
                  <a:lnTo>
                    <a:pt x="1371" y="900"/>
                  </a:lnTo>
                  <a:lnTo>
                    <a:pt x="1273" y="845"/>
                  </a:lnTo>
                  <a:lnTo>
                    <a:pt x="1253" y="845"/>
                  </a:lnTo>
                  <a:lnTo>
                    <a:pt x="1235" y="797"/>
                  </a:lnTo>
                  <a:lnTo>
                    <a:pt x="1220" y="782"/>
                  </a:lnTo>
                  <a:lnTo>
                    <a:pt x="1263" y="658"/>
                  </a:lnTo>
                  <a:lnTo>
                    <a:pt x="1288" y="630"/>
                  </a:lnTo>
                  <a:lnTo>
                    <a:pt x="1316" y="615"/>
                  </a:lnTo>
                  <a:lnTo>
                    <a:pt x="1331" y="615"/>
                  </a:lnTo>
                  <a:lnTo>
                    <a:pt x="1346" y="565"/>
                  </a:lnTo>
                  <a:lnTo>
                    <a:pt x="1356" y="524"/>
                  </a:lnTo>
                  <a:lnTo>
                    <a:pt x="1409" y="512"/>
                  </a:lnTo>
                  <a:lnTo>
                    <a:pt x="1437" y="492"/>
                  </a:lnTo>
                  <a:lnTo>
                    <a:pt x="1419" y="446"/>
                  </a:lnTo>
                  <a:lnTo>
                    <a:pt x="1432" y="416"/>
                  </a:lnTo>
                  <a:lnTo>
                    <a:pt x="1412" y="393"/>
                  </a:lnTo>
                  <a:lnTo>
                    <a:pt x="1414" y="393"/>
                  </a:lnTo>
                  <a:lnTo>
                    <a:pt x="1417" y="391"/>
                  </a:lnTo>
                  <a:lnTo>
                    <a:pt x="1419" y="388"/>
                  </a:lnTo>
                  <a:lnTo>
                    <a:pt x="1422" y="388"/>
                  </a:lnTo>
                  <a:lnTo>
                    <a:pt x="1424" y="388"/>
                  </a:lnTo>
                  <a:lnTo>
                    <a:pt x="1432" y="388"/>
                  </a:lnTo>
                  <a:lnTo>
                    <a:pt x="1440" y="388"/>
                  </a:lnTo>
                  <a:lnTo>
                    <a:pt x="1442" y="386"/>
                  </a:lnTo>
                  <a:lnTo>
                    <a:pt x="1442" y="383"/>
                  </a:lnTo>
                  <a:lnTo>
                    <a:pt x="1437" y="376"/>
                  </a:lnTo>
                  <a:lnTo>
                    <a:pt x="1437" y="373"/>
                  </a:lnTo>
                  <a:lnTo>
                    <a:pt x="1440" y="373"/>
                  </a:lnTo>
                  <a:lnTo>
                    <a:pt x="1445" y="376"/>
                  </a:lnTo>
                  <a:lnTo>
                    <a:pt x="1452" y="378"/>
                  </a:lnTo>
                  <a:lnTo>
                    <a:pt x="1455" y="381"/>
                  </a:lnTo>
                  <a:lnTo>
                    <a:pt x="1457" y="383"/>
                  </a:lnTo>
                  <a:lnTo>
                    <a:pt x="1462" y="386"/>
                  </a:lnTo>
                  <a:lnTo>
                    <a:pt x="1467" y="388"/>
                  </a:lnTo>
                  <a:lnTo>
                    <a:pt x="1472" y="393"/>
                  </a:lnTo>
                  <a:lnTo>
                    <a:pt x="1477" y="396"/>
                  </a:lnTo>
                  <a:lnTo>
                    <a:pt x="1485" y="398"/>
                  </a:lnTo>
                  <a:lnTo>
                    <a:pt x="1490" y="401"/>
                  </a:lnTo>
                  <a:lnTo>
                    <a:pt x="1495" y="403"/>
                  </a:lnTo>
                  <a:lnTo>
                    <a:pt x="1500" y="406"/>
                  </a:lnTo>
                  <a:lnTo>
                    <a:pt x="1505" y="406"/>
                  </a:lnTo>
                  <a:lnTo>
                    <a:pt x="1510" y="411"/>
                  </a:lnTo>
                  <a:lnTo>
                    <a:pt x="1515" y="413"/>
                  </a:lnTo>
                  <a:lnTo>
                    <a:pt x="1523" y="419"/>
                  </a:lnTo>
                  <a:lnTo>
                    <a:pt x="1528" y="424"/>
                  </a:lnTo>
                  <a:lnTo>
                    <a:pt x="1535" y="431"/>
                  </a:lnTo>
                  <a:lnTo>
                    <a:pt x="1543" y="441"/>
                  </a:lnTo>
                  <a:lnTo>
                    <a:pt x="1545" y="449"/>
                  </a:lnTo>
                  <a:lnTo>
                    <a:pt x="1538" y="456"/>
                  </a:lnTo>
                  <a:lnTo>
                    <a:pt x="1530" y="466"/>
                  </a:lnTo>
                  <a:lnTo>
                    <a:pt x="1528" y="477"/>
                  </a:lnTo>
                  <a:lnTo>
                    <a:pt x="1530" y="479"/>
                  </a:lnTo>
                  <a:lnTo>
                    <a:pt x="1538" y="482"/>
                  </a:lnTo>
                  <a:lnTo>
                    <a:pt x="1543" y="487"/>
                  </a:lnTo>
                  <a:lnTo>
                    <a:pt x="1545" y="489"/>
                  </a:lnTo>
                  <a:lnTo>
                    <a:pt x="1543" y="494"/>
                  </a:lnTo>
                  <a:lnTo>
                    <a:pt x="1535" y="499"/>
                  </a:lnTo>
                  <a:lnTo>
                    <a:pt x="1528" y="504"/>
                  </a:lnTo>
                  <a:lnTo>
                    <a:pt x="1525" y="509"/>
                  </a:lnTo>
                  <a:lnTo>
                    <a:pt x="1520" y="509"/>
                  </a:lnTo>
                  <a:lnTo>
                    <a:pt x="1518" y="509"/>
                  </a:lnTo>
                  <a:lnTo>
                    <a:pt x="1515" y="509"/>
                  </a:lnTo>
                  <a:lnTo>
                    <a:pt x="1513" y="509"/>
                  </a:lnTo>
                  <a:lnTo>
                    <a:pt x="1508" y="512"/>
                  </a:lnTo>
                  <a:lnTo>
                    <a:pt x="1500" y="514"/>
                  </a:lnTo>
                  <a:lnTo>
                    <a:pt x="1495" y="519"/>
                  </a:lnTo>
                  <a:lnTo>
                    <a:pt x="1492" y="522"/>
                  </a:lnTo>
                  <a:lnTo>
                    <a:pt x="1492" y="524"/>
                  </a:lnTo>
                  <a:lnTo>
                    <a:pt x="1495" y="527"/>
                  </a:lnTo>
                  <a:lnTo>
                    <a:pt x="1498" y="529"/>
                  </a:lnTo>
                  <a:lnTo>
                    <a:pt x="1500" y="532"/>
                  </a:lnTo>
                  <a:lnTo>
                    <a:pt x="1503" y="535"/>
                  </a:lnTo>
                  <a:lnTo>
                    <a:pt x="1508" y="537"/>
                  </a:lnTo>
                  <a:lnTo>
                    <a:pt x="1513" y="540"/>
                  </a:lnTo>
                  <a:lnTo>
                    <a:pt x="1518" y="540"/>
                  </a:lnTo>
                  <a:lnTo>
                    <a:pt x="1523" y="537"/>
                  </a:lnTo>
                  <a:lnTo>
                    <a:pt x="1528" y="532"/>
                  </a:lnTo>
                  <a:lnTo>
                    <a:pt x="1530" y="529"/>
                  </a:lnTo>
                  <a:lnTo>
                    <a:pt x="1535" y="527"/>
                  </a:lnTo>
                  <a:lnTo>
                    <a:pt x="1540" y="527"/>
                  </a:lnTo>
                  <a:lnTo>
                    <a:pt x="1548" y="524"/>
                  </a:lnTo>
                  <a:lnTo>
                    <a:pt x="1556" y="519"/>
                  </a:lnTo>
                  <a:lnTo>
                    <a:pt x="1561" y="519"/>
                  </a:lnTo>
                  <a:lnTo>
                    <a:pt x="1563" y="519"/>
                  </a:lnTo>
                  <a:lnTo>
                    <a:pt x="1566" y="522"/>
                  </a:lnTo>
                  <a:lnTo>
                    <a:pt x="1568" y="524"/>
                  </a:lnTo>
                  <a:lnTo>
                    <a:pt x="1571" y="524"/>
                  </a:lnTo>
                  <a:lnTo>
                    <a:pt x="1573" y="527"/>
                  </a:lnTo>
                  <a:lnTo>
                    <a:pt x="1576" y="529"/>
                  </a:lnTo>
                  <a:lnTo>
                    <a:pt x="1578" y="529"/>
                  </a:lnTo>
                  <a:lnTo>
                    <a:pt x="1583" y="532"/>
                  </a:lnTo>
                  <a:lnTo>
                    <a:pt x="1588" y="532"/>
                  </a:lnTo>
                  <a:lnTo>
                    <a:pt x="1593" y="535"/>
                  </a:lnTo>
                  <a:lnTo>
                    <a:pt x="1603" y="535"/>
                  </a:lnTo>
                  <a:lnTo>
                    <a:pt x="1606" y="540"/>
                  </a:lnTo>
                  <a:lnTo>
                    <a:pt x="1606" y="542"/>
                  </a:lnTo>
                  <a:lnTo>
                    <a:pt x="1608" y="547"/>
                  </a:lnTo>
                  <a:lnTo>
                    <a:pt x="1611" y="547"/>
                  </a:lnTo>
                  <a:lnTo>
                    <a:pt x="1616" y="550"/>
                  </a:lnTo>
                  <a:lnTo>
                    <a:pt x="1619" y="550"/>
                  </a:lnTo>
                  <a:lnTo>
                    <a:pt x="1621" y="550"/>
                  </a:lnTo>
                  <a:lnTo>
                    <a:pt x="1624" y="547"/>
                  </a:lnTo>
                  <a:lnTo>
                    <a:pt x="1629" y="547"/>
                  </a:lnTo>
                  <a:lnTo>
                    <a:pt x="1631" y="547"/>
                  </a:lnTo>
                  <a:lnTo>
                    <a:pt x="1634" y="547"/>
                  </a:lnTo>
                  <a:lnTo>
                    <a:pt x="1639" y="547"/>
                  </a:lnTo>
                  <a:lnTo>
                    <a:pt x="1641" y="547"/>
                  </a:lnTo>
                  <a:lnTo>
                    <a:pt x="1644" y="550"/>
                  </a:lnTo>
                  <a:lnTo>
                    <a:pt x="1649" y="550"/>
                  </a:lnTo>
                  <a:lnTo>
                    <a:pt x="1651" y="550"/>
                  </a:lnTo>
                  <a:lnTo>
                    <a:pt x="1654" y="547"/>
                  </a:lnTo>
                  <a:lnTo>
                    <a:pt x="1659" y="547"/>
                  </a:lnTo>
                  <a:lnTo>
                    <a:pt x="1664" y="547"/>
                  </a:lnTo>
                  <a:lnTo>
                    <a:pt x="1669" y="545"/>
                  </a:lnTo>
                  <a:lnTo>
                    <a:pt x="1671" y="545"/>
                  </a:lnTo>
                  <a:lnTo>
                    <a:pt x="1674" y="545"/>
                  </a:lnTo>
                  <a:lnTo>
                    <a:pt x="1679" y="545"/>
                  </a:lnTo>
                  <a:lnTo>
                    <a:pt x="1682" y="545"/>
                  </a:lnTo>
                  <a:lnTo>
                    <a:pt x="1684" y="545"/>
                  </a:lnTo>
                  <a:lnTo>
                    <a:pt x="1687" y="545"/>
                  </a:lnTo>
                  <a:lnTo>
                    <a:pt x="1692" y="545"/>
                  </a:lnTo>
                  <a:lnTo>
                    <a:pt x="1697" y="545"/>
                  </a:lnTo>
                  <a:lnTo>
                    <a:pt x="1699" y="542"/>
                  </a:lnTo>
                  <a:lnTo>
                    <a:pt x="1697" y="540"/>
                  </a:lnTo>
                  <a:lnTo>
                    <a:pt x="1697" y="537"/>
                  </a:lnTo>
                  <a:lnTo>
                    <a:pt x="1692" y="535"/>
                  </a:lnTo>
                  <a:lnTo>
                    <a:pt x="1687" y="532"/>
                  </a:lnTo>
                  <a:lnTo>
                    <a:pt x="1679" y="529"/>
                  </a:lnTo>
                  <a:lnTo>
                    <a:pt x="1677" y="529"/>
                  </a:lnTo>
                  <a:lnTo>
                    <a:pt x="1674" y="527"/>
                  </a:lnTo>
                  <a:lnTo>
                    <a:pt x="1671" y="524"/>
                  </a:lnTo>
                  <a:lnTo>
                    <a:pt x="1669" y="524"/>
                  </a:lnTo>
                  <a:lnTo>
                    <a:pt x="1666" y="524"/>
                  </a:lnTo>
                  <a:lnTo>
                    <a:pt x="1664" y="524"/>
                  </a:lnTo>
                  <a:lnTo>
                    <a:pt x="1661" y="524"/>
                  </a:lnTo>
                  <a:lnTo>
                    <a:pt x="1656" y="522"/>
                  </a:lnTo>
                  <a:lnTo>
                    <a:pt x="1651" y="519"/>
                  </a:lnTo>
                  <a:lnTo>
                    <a:pt x="1641" y="517"/>
                  </a:lnTo>
                  <a:lnTo>
                    <a:pt x="1636" y="514"/>
                  </a:lnTo>
                  <a:lnTo>
                    <a:pt x="1634" y="512"/>
                  </a:lnTo>
                  <a:lnTo>
                    <a:pt x="1634" y="509"/>
                  </a:lnTo>
                  <a:lnTo>
                    <a:pt x="1636" y="509"/>
                  </a:lnTo>
                  <a:lnTo>
                    <a:pt x="1639" y="509"/>
                  </a:lnTo>
                  <a:lnTo>
                    <a:pt x="1644" y="509"/>
                  </a:lnTo>
                  <a:lnTo>
                    <a:pt x="1649" y="512"/>
                  </a:lnTo>
                  <a:lnTo>
                    <a:pt x="1651" y="512"/>
                  </a:lnTo>
                  <a:lnTo>
                    <a:pt x="1656" y="514"/>
                  </a:lnTo>
                  <a:lnTo>
                    <a:pt x="1659" y="514"/>
                  </a:lnTo>
                  <a:lnTo>
                    <a:pt x="1664" y="514"/>
                  </a:lnTo>
                  <a:lnTo>
                    <a:pt x="1666" y="519"/>
                  </a:lnTo>
                  <a:lnTo>
                    <a:pt x="1671" y="519"/>
                  </a:lnTo>
                  <a:lnTo>
                    <a:pt x="1677" y="517"/>
                  </a:lnTo>
                  <a:lnTo>
                    <a:pt x="1687" y="514"/>
                  </a:lnTo>
                  <a:lnTo>
                    <a:pt x="1694" y="514"/>
                  </a:lnTo>
                  <a:lnTo>
                    <a:pt x="1697" y="519"/>
                  </a:lnTo>
                  <a:lnTo>
                    <a:pt x="1699" y="519"/>
                  </a:lnTo>
                  <a:lnTo>
                    <a:pt x="1704" y="522"/>
                  </a:lnTo>
                  <a:lnTo>
                    <a:pt x="1707" y="524"/>
                  </a:lnTo>
                  <a:lnTo>
                    <a:pt x="1707" y="522"/>
                  </a:lnTo>
                  <a:lnTo>
                    <a:pt x="1704" y="519"/>
                  </a:lnTo>
                  <a:lnTo>
                    <a:pt x="1702" y="514"/>
                  </a:lnTo>
                  <a:lnTo>
                    <a:pt x="1699" y="514"/>
                  </a:lnTo>
                  <a:lnTo>
                    <a:pt x="1699" y="509"/>
                  </a:lnTo>
                  <a:lnTo>
                    <a:pt x="1697" y="507"/>
                  </a:lnTo>
                  <a:lnTo>
                    <a:pt x="1694" y="502"/>
                  </a:lnTo>
                  <a:lnTo>
                    <a:pt x="1692" y="494"/>
                  </a:lnTo>
                  <a:lnTo>
                    <a:pt x="1692" y="492"/>
                  </a:lnTo>
                  <a:lnTo>
                    <a:pt x="1692" y="489"/>
                  </a:lnTo>
                  <a:lnTo>
                    <a:pt x="1692" y="487"/>
                  </a:lnTo>
                  <a:lnTo>
                    <a:pt x="1689" y="482"/>
                  </a:lnTo>
                  <a:lnTo>
                    <a:pt x="1682" y="479"/>
                  </a:lnTo>
                  <a:lnTo>
                    <a:pt x="1677" y="479"/>
                  </a:lnTo>
                  <a:lnTo>
                    <a:pt x="1671" y="477"/>
                  </a:lnTo>
                  <a:lnTo>
                    <a:pt x="1669" y="471"/>
                  </a:lnTo>
                  <a:lnTo>
                    <a:pt x="1664" y="469"/>
                  </a:lnTo>
                  <a:lnTo>
                    <a:pt x="1659" y="469"/>
                  </a:lnTo>
                  <a:lnTo>
                    <a:pt x="1651" y="466"/>
                  </a:lnTo>
                  <a:lnTo>
                    <a:pt x="1646" y="466"/>
                  </a:lnTo>
                  <a:lnTo>
                    <a:pt x="1644" y="466"/>
                  </a:lnTo>
                  <a:lnTo>
                    <a:pt x="1639" y="464"/>
                  </a:lnTo>
                  <a:lnTo>
                    <a:pt x="1634" y="461"/>
                  </a:lnTo>
                  <a:lnTo>
                    <a:pt x="1631" y="459"/>
                  </a:lnTo>
                  <a:lnTo>
                    <a:pt x="1626" y="459"/>
                  </a:lnTo>
                  <a:lnTo>
                    <a:pt x="1624" y="454"/>
                  </a:lnTo>
                  <a:lnTo>
                    <a:pt x="1621" y="451"/>
                  </a:lnTo>
                  <a:lnTo>
                    <a:pt x="1616" y="446"/>
                  </a:lnTo>
                  <a:lnTo>
                    <a:pt x="1614" y="441"/>
                  </a:lnTo>
                  <a:lnTo>
                    <a:pt x="1611" y="439"/>
                  </a:lnTo>
                  <a:lnTo>
                    <a:pt x="1611" y="434"/>
                  </a:lnTo>
                  <a:lnTo>
                    <a:pt x="1614" y="431"/>
                  </a:lnTo>
                  <a:lnTo>
                    <a:pt x="1619" y="431"/>
                  </a:lnTo>
                  <a:lnTo>
                    <a:pt x="1624" y="431"/>
                  </a:lnTo>
                  <a:lnTo>
                    <a:pt x="1631" y="434"/>
                  </a:lnTo>
                  <a:lnTo>
                    <a:pt x="1636" y="436"/>
                  </a:lnTo>
                  <a:lnTo>
                    <a:pt x="1639" y="436"/>
                  </a:lnTo>
                  <a:lnTo>
                    <a:pt x="1644" y="439"/>
                  </a:lnTo>
                  <a:lnTo>
                    <a:pt x="1649" y="441"/>
                  </a:lnTo>
                  <a:lnTo>
                    <a:pt x="1654" y="444"/>
                  </a:lnTo>
                  <a:lnTo>
                    <a:pt x="1659" y="446"/>
                  </a:lnTo>
                  <a:lnTo>
                    <a:pt x="1664" y="449"/>
                  </a:lnTo>
                  <a:lnTo>
                    <a:pt x="1669" y="451"/>
                  </a:lnTo>
                  <a:lnTo>
                    <a:pt x="1671" y="451"/>
                  </a:lnTo>
                  <a:lnTo>
                    <a:pt x="1677" y="449"/>
                  </a:lnTo>
                  <a:lnTo>
                    <a:pt x="1679" y="444"/>
                  </a:lnTo>
                  <a:lnTo>
                    <a:pt x="1679" y="441"/>
                  </a:lnTo>
                  <a:lnTo>
                    <a:pt x="1677" y="436"/>
                  </a:lnTo>
                  <a:lnTo>
                    <a:pt x="1671" y="434"/>
                  </a:lnTo>
                  <a:lnTo>
                    <a:pt x="1666" y="431"/>
                  </a:lnTo>
                  <a:lnTo>
                    <a:pt x="1666" y="429"/>
                  </a:lnTo>
                  <a:lnTo>
                    <a:pt x="1666" y="426"/>
                  </a:lnTo>
                  <a:lnTo>
                    <a:pt x="1669" y="424"/>
                  </a:lnTo>
                  <a:lnTo>
                    <a:pt x="1671" y="424"/>
                  </a:lnTo>
                  <a:lnTo>
                    <a:pt x="1674" y="421"/>
                  </a:lnTo>
                  <a:lnTo>
                    <a:pt x="1677" y="419"/>
                  </a:lnTo>
                  <a:lnTo>
                    <a:pt x="1677" y="416"/>
                  </a:lnTo>
                  <a:lnTo>
                    <a:pt x="1674" y="413"/>
                  </a:lnTo>
                  <a:lnTo>
                    <a:pt x="1671" y="408"/>
                  </a:lnTo>
                  <a:lnTo>
                    <a:pt x="1669" y="406"/>
                  </a:lnTo>
                  <a:lnTo>
                    <a:pt x="1664" y="406"/>
                  </a:lnTo>
                  <a:lnTo>
                    <a:pt x="1664" y="403"/>
                  </a:lnTo>
                  <a:lnTo>
                    <a:pt x="1669" y="401"/>
                  </a:lnTo>
                  <a:lnTo>
                    <a:pt x="1674" y="398"/>
                  </a:lnTo>
                  <a:lnTo>
                    <a:pt x="1677" y="393"/>
                  </a:lnTo>
                  <a:lnTo>
                    <a:pt x="1674" y="391"/>
                  </a:lnTo>
                  <a:lnTo>
                    <a:pt x="1669" y="388"/>
                  </a:lnTo>
                  <a:lnTo>
                    <a:pt x="1661" y="386"/>
                  </a:lnTo>
                  <a:lnTo>
                    <a:pt x="1654" y="386"/>
                  </a:lnTo>
                  <a:lnTo>
                    <a:pt x="1649" y="386"/>
                  </a:lnTo>
                  <a:lnTo>
                    <a:pt x="1644" y="386"/>
                  </a:lnTo>
                  <a:lnTo>
                    <a:pt x="1639" y="388"/>
                  </a:lnTo>
                  <a:lnTo>
                    <a:pt x="1636" y="388"/>
                  </a:lnTo>
                  <a:lnTo>
                    <a:pt x="1634" y="388"/>
                  </a:lnTo>
                  <a:lnTo>
                    <a:pt x="1631" y="386"/>
                  </a:lnTo>
                  <a:lnTo>
                    <a:pt x="1634" y="383"/>
                  </a:lnTo>
                  <a:lnTo>
                    <a:pt x="1631" y="383"/>
                  </a:lnTo>
                  <a:lnTo>
                    <a:pt x="1629" y="381"/>
                  </a:lnTo>
                  <a:lnTo>
                    <a:pt x="1626" y="381"/>
                  </a:lnTo>
                  <a:lnTo>
                    <a:pt x="1621" y="381"/>
                  </a:lnTo>
                  <a:lnTo>
                    <a:pt x="1616" y="381"/>
                  </a:lnTo>
                  <a:lnTo>
                    <a:pt x="1611" y="378"/>
                  </a:lnTo>
                  <a:lnTo>
                    <a:pt x="1606" y="378"/>
                  </a:lnTo>
                  <a:lnTo>
                    <a:pt x="1603" y="378"/>
                  </a:lnTo>
                  <a:lnTo>
                    <a:pt x="1598" y="376"/>
                  </a:lnTo>
                  <a:lnTo>
                    <a:pt x="1598" y="378"/>
                  </a:lnTo>
                  <a:lnTo>
                    <a:pt x="1601" y="381"/>
                  </a:lnTo>
                  <a:lnTo>
                    <a:pt x="1603" y="386"/>
                  </a:lnTo>
                  <a:lnTo>
                    <a:pt x="1601" y="386"/>
                  </a:lnTo>
                  <a:lnTo>
                    <a:pt x="1596" y="386"/>
                  </a:lnTo>
                  <a:lnTo>
                    <a:pt x="1591" y="381"/>
                  </a:lnTo>
                  <a:lnTo>
                    <a:pt x="1583" y="376"/>
                  </a:lnTo>
                  <a:lnTo>
                    <a:pt x="1578" y="373"/>
                  </a:lnTo>
                  <a:lnTo>
                    <a:pt x="1576" y="373"/>
                  </a:lnTo>
                  <a:lnTo>
                    <a:pt x="1568" y="376"/>
                  </a:lnTo>
                  <a:lnTo>
                    <a:pt x="1563" y="373"/>
                  </a:lnTo>
                  <a:lnTo>
                    <a:pt x="1558" y="371"/>
                  </a:lnTo>
                  <a:lnTo>
                    <a:pt x="1558" y="366"/>
                  </a:lnTo>
                  <a:lnTo>
                    <a:pt x="1561" y="363"/>
                  </a:lnTo>
                  <a:lnTo>
                    <a:pt x="1561" y="361"/>
                  </a:lnTo>
                  <a:lnTo>
                    <a:pt x="1561" y="358"/>
                  </a:lnTo>
                  <a:lnTo>
                    <a:pt x="1563" y="356"/>
                  </a:lnTo>
                  <a:lnTo>
                    <a:pt x="1566" y="356"/>
                  </a:lnTo>
                  <a:lnTo>
                    <a:pt x="1568" y="356"/>
                  </a:lnTo>
                  <a:lnTo>
                    <a:pt x="1568" y="353"/>
                  </a:lnTo>
                  <a:lnTo>
                    <a:pt x="1561" y="350"/>
                  </a:lnTo>
                  <a:lnTo>
                    <a:pt x="1556" y="350"/>
                  </a:lnTo>
                  <a:lnTo>
                    <a:pt x="1553" y="345"/>
                  </a:lnTo>
                  <a:lnTo>
                    <a:pt x="1556" y="343"/>
                  </a:lnTo>
                  <a:lnTo>
                    <a:pt x="1561" y="343"/>
                  </a:lnTo>
                  <a:lnTo>
                    <a:pt x="1558" y="343"/>
                  </a:lnTo>
                  <a:lnTo>
                    <a:pt x="1556" y="340"/>
                  </a:lnTo>
                  <a:lnTo>
                    <a:pt x="1553" y="335"/>
                  </a:lnTo>
                  <a:lnTo>
                    <a:pt x="1548" y="333"/>
                  </a:lnTo>
                  <a:lnTo>
                    <a:pt x="1545" y="333"/>
                  </a:lnTo>
                  <a:lnTo>
                    <a:pt x="1540" y="333"/>
                  </a:lnTo>
                  <a:lnTo>
                    <a:pt x="1538" y="333"/>
                  </a:lnTo>
                  <a:lnTo>
                    <a:pt x="1540" y="330"/>
                  </a:lnTo>
                  <a:lnTo>
                    <a:pt x="1540" y="328"/>
                  </a:lnTo>
                  <a:lnTo>
                    <a:pt x="1538" y="325"/>
                  </a:lnTo>
                  <a:lnTo>
                    <a:pt x="1533" y="325"/>
                  </a:lnTo>
                  <a:lnTo>
                    <a:pt x="1528" y="325"/>
                  </a:lnTo>
                  <a:lnTo>
                    <a:pt x="1520" y="325"/>
                  </a:lnTo>
                  <a:lnTo>
                    <a:pt x="1515" y="325"/>
                  </a:lnTo>
                  <a:lnTo>
                    <a:pt x="1510" y="325"/>
                  </a:lnTo>
                  <a:lnTo>
                    <a:pt x="1503" y="323"/>
                  </a:lnTo>
                  <a:lnTo>
                    <a:pt x="1500" y="323"/>
                  </a:lnTo>
                  <a:lnTo>
                    <a:pt x="1500" y="320"/>
                  </a:lnTo>
                  <a:lnTo>
                    <a:pt x="1498" y="318"/>
                  </a:lnTo>
                  <a:lnTo>
                    <a:pt x="1492" y="315"/>
                  </a:lnTo>
                  <a:lnTo>
                    <a:pt x="1485" y="315"/>
                  </a:lnTo>
                  <a:lnTo>
                    <a:pt x="1480" y="318"/>
                  </a:lnTo>
                  <a:lnTo>
                    <a:pt x="1475" y="323"/>
                  </a:lnTo>
                  <a:lnTo>
                    <a:pt x="1472" y="325"/>
                  </a:lnTo>
                  <a:lnTo>
                    <a:pt x="1467" y="325"/>
                  </a:lnTo>
                  <a:lnTo>
                    <a:pt x="1462" y="320"/>
                  </a:lnTo>
                  <a:lnTo>
                    <a:pt x="1460" y="318"/>
                  </a:lnTo>
                  <a:lnTo>
                    <a:pt x="1457" y="313"/>
                  </a:lnTo>
                  <a:lnTo>
                    <a:pt x="1455" y="310"/>
                  </a:lnTo>
                  <a:lnTo>
                    <a:pt x="1450" y="305"/>
                  </a:lnTo>
                  <a:lnTo>
                    <a:pt x="1442" y="300"/>
                  </a:lnTo>
                  <a:lnTo>
                    <a:pt x="1435" y="298"/>
                  </a:lnTo>
                  <a:lnTo>
                    <a:pt x="1429" y="298"/>
                  </a:lnTo>
                  <a:lnTo>
                    <a:pt x="1427" y="300"/>
                  </a:lnTo>
                  <a:lnTo>
                    <a:pt x="1419" y="303"/>
                  </a:lnTo>
                  <a:lnTo>
                    <a:pt x="1414" y="305"/>
                  </a:lnTo>
                  <a:lnTo>
                    <a:pt x="1414" y="308"/>
                  </a:lnTo>
                  <a:lnTo>
                    <a:pt x="1414" y="313"/>
                  </a:lnTo>
                  <a:lnTo>
                    <a:pt x="1409" y="315"/>
                  </a:lnTo>
                  <a:lnTo>
                    <a:pt x="1404" y="320"/>
                  </a:lnTo>
                  <a:lnTo>
                    <a:pt x="1397" y="320"/>
                  </a:lnTo>
                  <a:lnTo>
                    <a:pt x="1394" y="320"/>
                  </a:lnTo>
                  <a:lnTo>
                    <a:pt x="1392" y="315"/>
                  </a:lnTo>
                  <a:lnTo>
                    <a:pt x="1392" y="310"/>
                  </a:lnTo>
                  <a:lnTo>
                    <a:pt x="1389" y="305"/>
                  </a:lnTo>
                  <a:lnTo>
                    <a:pt x="1389" y="303"/>
                  </a:lnTo>
                  <a:lnTo>
                    <a:pt x="1387" y="298"/>
                  </a:lnTo>
                  <a:lnTo>
                    <a:pt x="1384" y="292"/>
                  </a:lnTo>
                  <a:lnTo>
                    <a:pt x="1382" y="290"/>
                  </a:lnTo>
                  <a:lnTo>
                    <a:pt x="1374" y="285"/>
                  </a:lnTo>
                  <a:lnTo>
                    <a:pt x="1366" y="285"/>
                  </a:lnTo>
                  <a:lnTo>
                    <a:pt x="1359" y="287"/>
                  </a:lnTo>
                  <a:lnTo>
                    <a:pt x="1354" y="292"/>
                  </a:lnTo>
                  <a:lnTo>
                    <a:pt x="1351" y="303"/>
                  </a:lnTo>
                  <a:lnTo>
                    <a:pt x="1349" y="313"/>
                  </a:lnTo>
                  <a:lnTo>
                    <a:pt x="1349" y="325"/>
                  </a:lnTo>
                  <a:lnTo>
                    <a:pt x="1354" y="343"/>
                  </a:lnTo>
                  <a:lnTo>
                    <a:pt x="1359" y="356"/>
                  </a:lnTo>
                  <a:lnTo>
                    <a:pt x="1356" y="353"/>
                  </a:lnTo>
                  <a:lnTo>
                    <a:pt x="1354" y="350"/>
                  </a:lnTo>
                  <a:lnTo>
                    <a:pt x="1349" y="345"/>
                  </a:lnTo>
                  <a:lnTo>
                    <a:pt x="1344" y="338"/>
                  </a:lnTo>
                  <a:lnTo>
                    <a:pt x="1341" y="330"/>
                  </a:lnTo>
                  <a:lnTo>
                    <a:pt x="1339" y="323"/>
                  </a:lnTo>
                  <a:lnTo>
                    <a:pt x="1339" y="310"/>
                  </a:lnTo>
                  <a:lnTo>
                    <a:pt x="1344" y="298"/>
                  </a:lnTo>
                  <a:lnTo>
                    <a:pt x="1344" y="290"/>
                  </a:lnTo>
                  <a:lnTo>
                    <a:pt x="1341" y="287"/>
                  </a:lnTo>
                  <a:lnTo>
                    <a:pt x="1336" y="287"/>
                  </a:lnTo>
                  <a:lnTo>
                    <a:pt x="1331" y="287"/>
                  </a:lnTo>
                  <a:lnTo>
                    <a:pt x="1324" y="290"/>
                  </a:lnTo>
                  <a:lnTo>
                    <a:pt x="1316" y="298"/>
                  </a:lnTo>
                  <a:lnTo>
                    <a:pt x="1311" y="310"/>
                  </a:lnTo>
                  <a:lnTo>
                    <a:pt x="1308" y="325"/>
                  </a:lnTo>
                  <a:lnTo>
                    <a:pt x="1308" y="335"/>
                  </a:lnTo>
                  <a:lnTo>
                    <a:pt x="1308" y="340"/>
                  </a:lnTo>
                  <a:lnTo>
                    <a:pt x="1308" y="345"/>
                  </a:lnTo>
                  <a:lnTo>
                    <a:pt x="1308" y="356"/>
                  </a:lnTo>
                  <a:lnTo>
                    <a:pt x="1308" y="361"/>
                  </a:lnTo>
                  <a:lnTo>
                    <a:pt x="1311" y="363"/>
                  </a:lnTo>
                  <a:lnTo>
                    <a:pt x="1316" y="366"/>
                  </a:lnTo>
                  <a:lnTo>
                    <a:pt x="1319" y="366"/>
                  </a:lnTo>
                  <a:lnTo>
                    <a:pt x="1321" y="366"/>
                  </a:lnTo>
                  <a:lnTo>
                    <a:pt x="1329" y="368"/>
                  </a:lnTo>
                  <a:lnTo>
                    <a:pt x="1334" y="371"/>
                  </a:lnTo>
                  <a:lnTo>
                    <a:pt x="1339" y="371"/>
                  </a:lnTo>
                  <a:lnTo>
                    <a:pt x="1341" y="373"/>
                  </a:lnTo>
                  <a:lnTo>
                    <a:pt x="1339" y="376"/>
                  </a:lnTo>
                  <a:lnTo>
                    <a:pt x="1334" y="376"/>
                  </a:lnTo>
                  <a:lnTo>
                    <a:pt x="1331" y="376"/>
                  </a:lnTo>
                  <a:lnTo>
                    <a:pt x="1326" y="376"/>
                  </a:lnTo>
                  <a:lnTo>
                    <a:pt x="1321" y="378"/>
                  </a:lnTo>
                  <a:lnTo>
                    <a:pt x="1316" y="381"/>
                  </a:lnTo>
                  <a:lnTo>
                    <a:pt x="1316" y="383"/>
                  </a:lnTo>
                  <a:lnTo>
                    <a:pt x="1319" y="386"/>
                  </a:lnTo>
                  <a:lnTo>
                    <a:pt x="1321" y="386"/>
                  </a:lnTo>
                  <a:lnTo>
                    <a:pt x="1326" y="388"/>
                  </a:lnTo>
                  <a:lnTo>
                    <a:pt x="1331" y="391"/>
                  </a:lnTo>
                  <a:lnTo>
                    <a:pt x="1334" y="393"/>
                  </a:lnTo>
                  <a:lnTo>
                    <a:pt x="1339" y="396"/>
                  </a:lnTo>
                  <a:lnTo>
                    <a:pt x="1341" y="396"/>
                  </a:lnTo>
                  <a:lnTo>
                    <a:pt x="1346" y="396"/>
                  </a:lnTo>
                  <a:lnTo>
                    <a:pt x="1351" y="393"/>
                  </a:lnTo>
                  <a:lnTo>
                    <a:pt x="1356" y="391"/>
                  </a:lnTo>
                  <a:lnTo>
                    <a:pt x="1359" y="393"/>
                  </a:lnTo>
                  <a:lnTo>
                    <a:pt x="1361" y="396"/>
                  </a:lnTo>
                  <a:lnTo>
                    <a:pt x="1371" y="398"/>
                  </a:lnTo>
                  <a:lnTo>
                    <a:pt x="1374" y="398"/>
                  </a:lnTo>
                  <a:lnTo>
                    <a:pt x="1366" y="436"/>
                  </a:lnTo>
                  <a:lnTo>
                    <a:pt x="1336" y="482"/>
                  </a:lnTo>
                  <a:lnTo>
                    <a:pt x="1326" y="426"/>
                  </a:lnTo>
                  <a:lnTo>
                    <a:pt x="1308" y="403"/>
                  </a:lnTo>
                  <a:lnTo>
                    <a:pt x="1288" y="431"/>
                  </a:lnTo>
                  <a:lnTo>
                    <a:pt x="1278" y="403"/>
                  </a:lnTo>
                  <a:lnTo>
                    <a:pt x="1258" y="368"/>
                  </a:lnTo>
                  <a:lnTo>
                    <a:pt x="1248" y="323"/>
                  </a:lnTo>
                  <a:lnTo>
                    <a:pt x="1215" y="270"/>
                  </a:lnTo>
                  <a:lnTo>
                    <a:pt x="1190" y="343"/>
                  </a:lnTo>
                  <a:lnTo>
                    <a:pt x="1190" y="368"/>
                  </a:lnTo>
                  <a:lnTo>
                    <a:pt x="1225" y="398"/>
                  </a:lnTo>
                  <a:lnTo>
                    <a:pt x="1230" y="431"/>
                  </a:lnTo>
                  <a:lnTo>
                    <a:pt x="1205" y="456"/>
                  </a:lnTo>
                  <a:lnTo>
                    <a:pt x="1190" y="446"/>
                  </a:lnTo>
                  <a:lnTo>
                    <a:pt x="1185" y="446"/>
                  </a:lnTo>
                  <a:lnTo>
                    <a:pt x="1185" y="444"/>
                  </a:lnTo>
                  <a:lnTo>
                    <a:pt x="1187" y="439"/>
                  </a:lnTo>
                  <a:lnTo>
                    <a:pt x="1185" y="434"/>
                  </a:lnTo>
                  <a:lnTo>
                    <a:pt x="1185" y="429"/>
                  </a:lnTo>
                  <a:lnTo>
                    <a:pt x="1182" y="424"/>
                  </a:lnTo>
                  <a:lnTo>
                    <a:pt x="1185" y="424"/>
                  </a:lnTo>
                  <a:lnTo>
                    <a:pt x="1187" y="424"/>
                  </a:lnTo>
                  <a:lnTo>
                    <a:pt x="1190" y="424"/>
                  </a:lnTo>
                  <a:lnTo>
                    <a:pt x="1192" y="424"/>
                  </a:lnTo>
                  <a:lnTo>
                    <a:pt x="1195" y="424"/>
                  </a:lnTo>
                  <a:lnTo>
                    <a:pt x="1198" y="419"/>
                  </a:lnTo>
                  <a:lnTo>
                    <a:pt x="1200" y="413"/>
                  </a:lnTo>
                  <a:lnTo>
                    <a:pt x="1198" y="408"/>
                  </a:lnTo>
                  <a:lnTo>
                    <a:pt x="1192" y="406"/>
                  </a:lnTo>
                  <a:lnTo>
                    <a:pt x="1190" y="403"/>
                  </a:lnTo>
                  <a:lnTo>
                    <a:pt x="1185" y="403"/>
                  </a:lnTo>
                  <a:lnTo>
                    <a:pt x="1180" y="398"/>
                  </a:lnTo>
                  <a:lnTo>
                    <a:pt x="1175" y="396"/>
                  </a:lnTo>
                  <a:lnTo>
                    <a:pt x="1170" y="391"/>
                  </a:lnTo>
                  <a:lnTo>
                    <a:pt x="1167" y="388"/>
                  </a:lnTo>
                  <a:lnTo>
                    <a:pt x="1165" y="383"/>
                  </a:lnTo>
                  <a:lnTo>
                    <a:pt x="1162" y="378"/>
                  </a:lnTo>
                  <a:lnTo>
                    <a:pt x="1162" y="373"/>
                  </a:lnTo>
                  <a:lnTo>
                    <a:pt x="1162" y="371"/>
                  </a:lnTo>
                  <a:lnTo>
                    <a:pt x="1165" y="368"/>
                  </a:lnTo>
                  <a:lnTo>
                    <a:pt x="1165" y="363"/>
                  </a:lnTo>
                  <a:lnTo>
                    <a:pt x="1162" y="356"/>
                  </a:lnTo>
                  <a:lnTo>
                    <a:pt x="1162" y="350"/>
                  </a:lnTo>
                  <a:lnTo>
                    <a:pt x="1160" y="343"/>
                  </a:lnTo>
                  <a:lnTo>
                    <a:pt x="1160" y="338"/>
                  </a:lnTo>
                  <a:lnTo>
                    <a:pt x="1157" y="333"/>
                  </a:lnTo>
                  <a:lnTo>
                    <a:pt x="1157" y="328"/>
                  </a:lnTo>
                  <a:lnTo>
                    <a:pt x="1160" y="325"/>
                  </a:lnTo>
                  <a:lnTo>
                    <a:pt x="1162" y="323"/>
                  </a:lnTo>
                  <a:lnTo>
                    <a:pt x="1165" y="323"/>
                  </a:lnTo>
                  <a:lnTo>
                    <a:pt x="1167" y="318"/>
                  </a:lnTo>
                  <a:lnTo>
                    <a:pt x="1172" y="310"/>
                  </a:lnTo>
                  <a:lnTo>
                    <a:pt x="1172" y="308"/>
                  </a:lnTo>
                  <a:lnTo>
                    <a:pt x="1172" y="305"/>
                  </a:lnTo>
                  <a:lnTo>
                    <a:pt x="1170" y="303"/>
                  </a:lnTo>
                  <a:lnTo>
                    <a:pt x="1165" y="300"/>
                  </a:lnTo>
                  <a:lnTo>
                    <a:pt x="1162" y="300"/>
                  </a:lnTo>
                  <a:lnTo>
                    <a:pt x="1157" y="300"/>
                  </a:lnTo>
                  <a:lnTo>
                    <a:pt x="1152" y="300"/>
                  </a:lnTo>
                  <a:lnTo>
                    <a:pt x="1147" y="300"/>
                  </a:lnTo>
                  <a:lnTo>
                    <a:pt x="1142" y="303"/>
                  </a:lnTo>
                  <a:lnTo>
                    <a:pt x="1145" y="305"/>
                  </a:lnTo>
                  <a:lnTo>
                    <a:pt x="1147" y="308"/>
                  </a:lnTo>
                  <a:lnTo>
                    <a:pt x="1150" y="310"/>
                  </a:lnTo>
                  <a:lnTo>
                    <a:pt x="1152" y="313"/>
                  </a:lnTo>
                  <a:lnTo>
                    <a:pt x="1150" y="313"/>
                  </a:lnTo>
                  <a:lnTo>
                    <a:pt x="1147" y="315"/>
                  </a:lnTo>
                  <a:lnTo>
                    <a:pt x="1145" y="313"/>
                  </a:lnTo>
                  <a:lnTo>
                    <a:pt x="1142" y="310"/>
                  </a:lnTo>
                  <a:lnTo>
                    <a:pt x="1137" y="310"/>
                  </a:lnTo>
                  <a:lnTo>
                    <a:pt x="1134" y="313"/>
                  </a:lnTo>
                  <a:lnTo>
                    <a:pt x="1132" y="315"/>
                  </a:lnTo>
                  <a:lnTo>
                    <a:pt x="1132" y="320"/>
                  </a:lnTo>
                  <a:lnTo>
                    <a:pt x="1132" y="323"/>
                  </a:lnTo>
                  <a:lnTo>
                    <a:pt x="1134" y="328"/>
                  </a:lnTo>
                  <a:lnTo>
                    <a:pt x="1137" y="330"/>
                  </a:lnTo>
                  <a:lnTo>
                    <a:pt x="1134" y="335"/>
                  </a:lnTo>
                  <a:lnTo>
                    <a:pt x="1132" y="340"/>
                  </a:lnTo>
                  <a:lnTo>
                    <a:pt x="1132" y="348"/>
                  </a:lnTo>
                  <a:lnTo>
                    <a:pt x="1129" y="353"/>
                  </a:lnTo>
                  <a:lnTo>
                    <a:pt x="1127" y="350"/>
                  </a:lnTo>
                  <a:lnTo>
                    <a:pt x="1124" y="343"/>
                  </a:lnTo>
                  <a:lnTo>
                    <a:pt x="1124" y="335"/>
                  </a:lnTo>
                  <a:lnTo>
                    <a:pt x="1124" y="328"/>
                  </a:lnTo>
                  <a:lnTo>
                    <a:pt x="1119" y="323"/>
                  </a:lnTo>
                  <a:lnTo>
                    <a:pt x="1117" y="320"/>
                  </a:lnTo>
                  <a:lnTo>
                    <a:pt x="1112" y="315"/>
                  </a:lnTo>
                  <a:lnTo>
                    <a:pt x="1109" y="315"/>
                  </a:lnTo>
                  <a:lnTo>
                    <a:pt x="1109" y="318"/>
                  </a:lnTo>
                  <a:lnTo>
                    <a:pt x="1112" y="323"/>
                  </a:lnTo>
                  <a:lnTo>
                    <a:pt x="1112" y="328"/>
                  </a:lnTo>
                  <a:lnTo>
                    <a:pt x="1109" y="328"/>
                  </a:lnTo>
                  <a:lnTo>
                    <a:pt x="1104" y="328"/>
                  </a:lnTo>
                  <a:lnTo>
                    <a:pt x="1099" y="325"/>
                  </a:lnTo>
                  <a:lnTo>
                    <a:pt x="1094" y="320"/>
                  </a:lnTo>
                  <a:lnTo>
                    <a:pt x="1092" y="315"/>
                  </a:lnTo>
                  <a:lnTo>
                    <a:pt x="1092" y="313"/>
                  </a:lnTo>
                  <a:lnTo>
                    <a:pt x="1087" y="313"/>
                  </a:lnTo>
                  <a:lnTo>
                    <a:pt x="1082" y="315"/>
                  </a:lnTo>
                  <a:lnTo>
                    <a:pt x="1079" y="315"/>
                  </a:lnTo>
                  <a:lnTo>
                    <a:pt x="1077" y="313"/>
                  </a:lnTo>
                  <a:lnTo>
                    <a:pt x="1079" y="310"/>
                  </a:lnTo>
                  <a:lnTo>
                    <a:pt x="1082" y="303"/>
                  </a:lnTo>
                  <a:lnTo>
                    <a:pt x="1082" y="300"/>
                  </a:lnTo>
                  <a:lnTo>
                    <a:pt x="1077" y="298"/>
                  </a:lnTo>
                  <a:lnTo>
                    <a:pt x="1071" y="300"/>
                  </a:lnTo>
                  <a:lnTo>
                    <a:pt x="1064" y="300"/>
                  </a:lnTo>
                  <a:lnTo>
                    <a:pt x="1056" y="303"/>
                  </a:lnTo>
                  <a:lnTo>
                    <a:pt x="1051" y="303"/>
                  </a:lnTo>
                  <a:lnTo>
                    <a:pt x="1049" y="305"/>
                  </a:lnTo>
                  <a:lnTo>
                    <a:pt x="1044" y="305"/>
                  </a:lnTo>
                  <a:lnTo>
                    <a:pt x="1039" y="308"/>
                  </a:lnTo>
                  <a:lnTo>
                    <a:pt x="1036" y="310"/>
                  </a:lnTo>
                  <a:lnTo>
                    <a:pt x="1036" y="315"/>
                  </a:lnTo>
                  <a:lnTo>
                    <a:pt x="1034" y="320"/>
                  </a:lnTo>
                  <a:lnTo>
                    <a:pt x="1029" y="323"/>
                  </a:lnTo>
                  <a:lnTo>
                    <a:pt x="1024" y="323"/>
                  </a:lnTo>
                  <a:lnTo>
                    <a:pt x="1021" y="325"/>
                  </a:lnTo>
                  <a:lnTo>
                    <a:pt x="1021" y="330"/>
                  </a:lnTo>
                  <a:lnTo>
                    <a:pt x="1024" y="333"/>
                  </a:lnTo>
                  <a:lnTo>
                    <a:pt x="1029" y="338"/>
                  </a:lnTo>
                  <a:lnTo>
                    <a:pt x="1034" y="343"/>
                  </a:lnTo>
                  <a:lnTo>
                    <a:pt x="1036" y="345"/>
                  </a:lnTo>
                  <a:lnTo>
                    <a:pt x="1039" y="345"/>
                  </a:lnTo>
                  <a:lnTo>
                    <a:pt x="1039" y="350"/>
                  </a:lnTo>
                  <a:lnTo>
                    <a:pt x="1039" y="353"/>
                  </a:lnTo>
                  <a:lnTo>
                    <a:pt x="1034" y="356"/>
                  </a:lnTo>
                  <a:lnTo>
                    <a:pt x="1026" y="353"/>
                  </a:lnTo>
                  <a:lnTo>
                    <a:pt x="1021" y="356"/>
                  </a:lnTo>
                  <a:lnTo>
                    <a:pt x="1021" y="358"/>
                  </a:lnTo>
                  <a:lnTo>
                    <a:pt x="1021" y="361"/>
                  </a:lnTo>
                  <a:lnTo>
                    <a:pt x="1021" y="366"/>
                  </a:lnTo>
                  <a:lnTo>
                    <a:pt x="1024" y="371"/>
                  </a:lnTo>
                  <a:lnTo>
                    <a:pt x="1026" y="373"/>
                  </a:lnTo>
                  <a:lnTo>
                    <a:pt x="1031" y="373"/>
                  </a:lnTo>
                  <a:lnTo>
                    <a:pt x="1036" y="373"/>
                  </a:lnTo>
                  <a:lnTo>
                    <a:pt x="1044" y="373"/>
                  </a:lnTo>
                  <a:lnTo>
                    <a:pt x="1051" y="376"/>
                  </a:lnTo>
                  <a:lnTo>
                    <a:pt x="1054" y="376"/>
                  </a:lnTo>
                  <a:lnTo>
                    <a:pt x="1059" y="376"/>
                  </a:lnTo>
                  <a:lnTo>
                    <a:pt x="1069" y="378"/>
                  </a:lnTo>
                  <a:lnTo>
                    <a:pt x="1077" y="381"/>
                  </a:lnTo>
                  <a:lnTo>
                    <a:pt x="1082" y="386"/>
                  </a:lnTo>
                  <a:lnTo>
                    <a:pt x="1082" y="391"/>
                  </a:lnTo>
                  <a:lnTo>
                    <a:pt x="1079" y="396"/>
                  </a:lnTo>
                  <a:lnTo>
                    <a:pt x="1079" y="398"/>
                  </a:lnTo>
                  <a:lnTo>
                    <a:pt x="1077" y="398"/>
                  </a:lnTo>
                  <a:lnTo>
                    <a:pt x="1071" y="396"/>
                  </a:lnTo>
                  <a:lnTo>
                    <a:pt x="1066" y="396"/>
                  </a:lnTo>
                  <a:lnTo>
                    <a:pt x="1059" y="393"/>
                  </a:lnTo>
                  <a:lnTo>
                    <a:pt x="1054" y="388"/>
                  </a:lnTo>
                  <a:lnTo>
                    <a:pt x="1049" y="388"/>
                  </a:lnTo>
                  <a:lnTo>
                    <a:pt x="1044" y="386"/>
                  </a:lnTo>
                  <a:lnTo>
                    <a:pt x="1039" y="383"/>
                  </a:lnTo>
                  <a:lnTo>
                    <a:pt x="1034" y="383"/>
                  </a:lnTo>
                  <a:lnTo>
                    <a:pt x="1026" y="383"/>
                  </a:lnTo>
                  <a:lnTo>
                    <a:pt x="1021" y="383"/>
                  </a:lnTo>
                  <a:lnTo>
                    <a:pt x="1019" y="383"/>
                  </a:lnTo>
                  <a:lnTo>
                    <a:pt x="1019" y="388"/>
                  </a:lnTo>
                  <a:lnTo>
                    <a:pt x="1019" y="393"/>
                  </a:lnTo>
                  <a:lnTo>
                    <a:pt x="1019" y="398"/>
                  </a:lnTo>
                  <a:lnTo>
                    <a:pt x="1019" y="403"/>
                  </a:lnTo>
                  <a:lnTo>
                    <a:pt x="1021" y="406"/>
                  </a:lnTo>
                  <a:lnTo>
                    <a:pt x="1026" y="406"/>
                  </a:lnTo>
                  <a:lnTo>
                    <a:pt x="1031" y="408"/>
                  </a:lnTo>
                  <a:lnTo>
                    <a:pt x="1036" y="413"/>
                  </a:lnTo>
                  <a:lnTo>
                    <a:pt x="1044" y="419"/>
                  </a:lnTo>
                  <a:lnTo>
                    <a:pt x="1049" y="424"/>
                  </a:lnTo>
                  <a:lnTo>
                    <a:pt x="1049" y="429"/>
                  </a:lnTo>
                  <a:lnTo>
                    <a:pt x="1051" y="434"/>
                  </a:lnTo>
                  <a:lnTo>
                    <a:pt x="1051" y="439"/>
                  </a:lnTo>
                  <a:lnTo>
                    <a:pt x="1054" y="441"/>
                  </a:lnTo>
                  <a:lnTo>
                    <a:pt x="1056" y="441"/>
                  </a:lnTo>
                  <a:lnTo>
                    <a:pt x="1059" y="441"/>
                  </a:lnTo>
                  <a:lnTo>
                    <a:pt x="1064" y="444"/>
                  </a:lnTo>
                  <a:lnTo>
                    <a:pt x="1066" y="444"/>
                  </a:lnTo>
                  <a:lnTo>
                    <a:pt x="1071" y="446"/>
                  </a:lnTo>
                  <a:lnTo>
                    <a:pt x="1074" y="446"/>
                  </a:lnTo>
                  <a:lnTo>
                    <a:pt x="1077" y="446"/>
                  </a:lnTo>
                  <a:lnTo>
                    <a:pt x="1079" y="446"/>
                  </a:lnTo>
                  <a:lnTo>
                    <a:pt x="1084" y="446"/>
                  </a:lnTo>
                  <a:lnTo>
                    <a:pt x="1087" y="444"/>
                  </a:lnTo>
                  <a:lnTo>
                    <a:pt x="1094" y="444"/>
                  </a:lnTo>
                  <a:lnTo>
                    <a:pt x="1102" y="441"/>
                  </a:lnTo>
                  <a:lnTo>
                    <a:pt x="1107" y="439"/>
                  </a:lnTo>
                  <a:lnTo>
                    <a:pt x="1114" y="439"/>
                  </a:lnTo>
                  <a:lnTo>
                    <a:pt x="1119" y="436"/>
                  </a:lnTo>
                  <a:lnTo>
                    <a:pt x="1124" y="434"/>
                  </a:lnTo>
                  <a:lnTo>
                    <a:pt x="1129" y="429"/>
                  </a:lnTo>
                  <a:lnTo>
                    <a:pt x="1132" y="426"/>
                  </a:lnTo>
                  <a:lnTo>
                    <a:pt x="1134" y="429"/>
                  </a:lnTo>
                  <a:lnTo>
                    <a:pt x="1137" y="429"/>
                  </a:lnTo>
                  <a:lnTo>
                    <a:pt x="1142" y="434"/>
                  </a:lnTo>
                  <a:lnTo>
                    <a:pt x="1145" y="434"/>
                  </a:lnTo>
                  <a:lnTo>
                    <a:pt x="1147" y="439"/>
                  </a:lnTo>
                  <a:lnTo>
                    <a:pt x="1152" y="441"/>
                  </a:lnTo>
                  <a:lnTo>
                    <a:pt x="1157" y="444"/>
                  </a:lnTo>
                  <a:lnTo>
                    <a:pt x="1160" y="449"/>
                  </a:lnTo>
                  <a:lnTo>
                    <a:pt x="1167" y="451"/>
                  </a:lnTo>
                  <a:lnTo>
                    <a:pt x="1157" y="471"/>
                  </a:lnTo>
                  <a:lnTo>
                    <a:pt x="1122" y="461"/>
                  </a:lnTo>
                  <a:lnTo>
                    <a:pt x="1069" y="461"/>
                  </a:lnTo>
                  <a:lnTo>
                    <a:pt x="1039" y="441"/>
                  </a:lnTo>
                  <a:lnTo>
                    <a:pt x="991" y="451"/>
                  </a:lnTo>
                  <a:lnTo>
                    <a:pt x="996" y="466"/>
                  </a:lnTo>
                  <a:lnTo>
                    <a:pt x="1001" y="497"/>
                  </a:lnTo>
                  <a:lnTo>
                    <a:pt x="986" y="492"/>
                  </a:lnTo>
                  <a:lnTo>
                    <a:pt x="958" y="461"/>
                  </a:lnTo>
                  <a:lnTo>
                    <a:pt x="903" y="471"/>
                  </a:lnTo>
                  <a:lnTo>
                    <a:pt x="875" y="451"/>
                  </a:lnTo>
                  <a:lnTo>
                    <a:pt x="885" y="431"/>
                  </a:lnTo>
                  <a:lnTo>
                    <a:pt x="850" y="421"/>
                  </a:lnTo>
                  <a:lnTo>
                    <a:pt x="807" y="398"/>
                  </a:lnTo>
                  <a:lnTo>
                    <a:pt x="749" y="383"/>
                  </a:lnTo>
                  <a:lnTo>
                    <a:pt x="713" y="393"/>
                  </a:lnTo>
                  <a:lnTo>
                    <a:pt x="676" y="353"/>
                  </a:lnTo>
                  <a:lnTo>
                    <a:pt x="577" y="398"/>
                  </a:lnTo>
                  <a:lnTo>
                    <a:pt x="550" y="426"/>
                  </a:lnTo>
                  <a:lnTo>
                    <a:pt x="509" y="416"/>
                  </a:lnTo>
                  <a:lnTo>
                    <a:pt x="482" y="388"/>
                  </a:lnTo>
                  <a:lnTo>
                    <a:pt x="451" y="378"/>
                  </a:lnTo>
                  <a:lnTo>
                    <a:pt x="439" y="378"/>
                  </a:lnTo>
                  <a:lnTo>
                    <a:pt x="424" y="363"/>
                  </a:lnTo>
                  <a:lnTo>
                    <a:pt x="376" y="368"/>
                  </a:lnTo>
                  <a:lnTo>
                    <a:pt x="308" y="338"/>
                  </a:lnTo>
                  <a:lnTo>
                    <a:pt x="277" y="343"/>
                  </a:lnTo>
                  <a:lnTo>
                    <a:pt x="252" y="328"/>
                  </a:lnTo>
                  <a:lnTo>
                    <a:pt x="245" y="310"/>
                  </a:lnTo>
                  <a:lnTo>
                    <a:pt x="199" y="295"/>
                  </a:lnTo>
                  <a:lnTo>
                    <a:pt x="171" y="315"/>
                  </a:lnTo>
                  <a:lnTo>
                    <a:pt x="131" y="333"/>
                  </a:lnTo>
                  <a:lnTo>
                    <a:pt x="98" y="353"/>
                  </a:lnTo>
                  <a:lnTo>
                    <a:pt x="78" y="403"/>
                  </a:lnTo>
                  <a:lnTo>
                    <a:pt x="35" y="413"/>
                  </a:lnTo>
                  <a:lnTo>
                    <a:pt x="35" y="446"/>
                  </a:lnTo>
                  <a:lnTo>
                    <a:pt x="68" y="487"/>
                  </a:lnTo>
                  <a:lnTo>
                    <a:pt x="98" y="502"/>
                  </a:lnTo>
                  <a:lnTo>
                    <a:pt x="98" y="522"/>
                  </a:lnTo>
                  <a:lnTo>
                    <a:pt x="78" y="532"/>
                  </a:lnTo>
                  <a:lnTo>
                    <a:pt x="50" y="522"/>
                  </a:lnTo>
                  <a:lnTo>
                    <a:pt x="0" y="560"/>
                  </a:lnTo>
                  <a:lnTo>
                    <a:pt x="15" y="575"/>
                  </a:lnTo>
                  <a:lnTo>
                    <a:pt x="35" y="595"/>
                  </a:lnTo>
                  <a:lnTo>
                    <a:pt x="83" y="595"/>
                  </a:lnTo>
                  <a:lnTo>
                    <a:pt x="118" y="600"/>
                  </a:lnTo>
                  <a:lnTo>
                    <a:pt x="103" y="635"/>
                  </a:lnTo>
                  <a:lnTo>
                    <a:pt x="63" y="653"/>
                  </a:lnTo>
                  <a:lnTo>
                    <a:pt x="30" y="673"/>
                  </a:lnTo>
                  <a:lnTo>
                    <a:pt x="25" y="698"/>
                  </a:lnTo>
                  <a:lnTo>
                    <a:pt x="63" y="724"/>
                  </a:lnTo>
                  <a:lnTo>
                    <a:pt x="68" y="751"/>
                  </a:lnTo>
                  <a:lnTo>
                    <a:pt x="93" y="761"/>
                  </a:lnTo>
                  <a:lnTo>
                    <a:pt x="98" y="797"/>
                  </a:lnTo>
                  <a:lnTo>
                    <a:pt x="136" y="792"/>
                  </a:lnTo>
                  <a:lnTo>
                    <a:pt x="182" y="792"/>
                  </a:lnTo>
                  <a:lnTo>
                    <a:pt x="156" y="840"/>
                  </a:lnTo>
                  <a:lnTo>
                    <a:pt x="78" y="905"/>
                  </a:lnTo>
                  <a:lnTo>
                    <a:pt x="166" y="860"/>
                  </a:lnTo>
                  <a:lnTo>
                    <a:pt x="234" y="787"/>
                  </a:lnTo>
                  <a:lnTo>
                    <a:pt x="229" y="772"/>
                  </a:lnTo>
                  <a:lnTo>
                    <a:pt x="272" y="719"/>
                  </a:lnTo>
                  <a:lnTo>
                    <a:pt x="282" y="741"/>
                  </a:lnTo>
                  <a:lnTo>
                    <a:pt x="287" y="766"/>
                  </a:lnTo>
                  <a:lnTo>
                    <a:pt x="320" y="741"/>
                  </a:lnTo>
                  <a:lnTo>
                    <a:pt x="355" y="719"/>
                  </a:lnTo>
                  <a:lnTo>
                    <a:pt x="371" y="731"/>
                  </a:lnTo>
                  <a:lnTo>
                    <a:pt x="451" y="746"/>
                  </a:lnTo>
                  <a:lnTo>
                    <a:pt x="504" y="772"/>
                  </a:lnTo>
                  <a:lnTo>
                    <a:pt x="545" y="751"/>
                  </a:lnTo>
                  <a:lnTo>
                    <a:pt x="603" y="855"/>
                  </a:lnTo>
                  <a:lnTo>
                    <a:pt x="640" y="880"/>
                  </a:lnTo>
                  <a:lnTo>
                    <a:pt x="635" y="920"/>
                  </a:lnTo>
                  <a:lnTo>
                    <a:pt x="650" y="953"/>
                  </a:lnTo>
                  <a:lnTo>
                    <a:pt x="691" y="1009"/>
                  </a:lnTo>
                  <a:lnTo>
                    <a:pt x="749" y="1046"/>
                  </a:lnTo>
                  <a:lnTo>
                    <a:pt x="754" y="1072"/>
                  </a:lnTo>
                  <a:lnTo>
                    <a:pt x="759" y="1102"/>
                  </a:lnTo>
                  <a:lnTo>
                    <a:pt x="744" y="1112"/>
                  </a:lnTo>
                  <a:lnTo>
                    <a:pt x="749" y="1092"/>
                  </a:lnTo>
                  <a:lnTo>
                    <a:pt x="719" y="1082"/>
                  </a:lnTo>
                  <a:lnTo>
                    <a:pt x="734" y="1137"/>
                  </a:lnTo>
                  <a:lnTo>
                    <a:pt x="729" y="1180"/>
                  </a:lnTo>
                  <a:lnTo>
                    <a:pt x="719" y="1220"/>
                  </a:lnTo>
                  <a:lnTo>
                    <a:pt x="729" y="1253"/>
                  </a:lnTo>
                  <a:lnTo>
                    <a:pt x="729" y="1273"/>
                  </a:lnTo>
                  <a:lnTo>
                    <a:pt x="754" y="1324"/>
                  </a:lnTo>
                  <a:lnTo>
                    <a:pt x="774" y="1359"/>
                  </a:lnTo>
                  <a:lnTo>
                    <a:pt x="792" y="1387"/>
                  </a:lnTo>
                  <a:lnTo>
                    <a:pt x="837" y="1417"/>
                  </a:lnTo>
                  <a:lnTo>
                    <a:pt x="842" y="1427"/>
                  </a:lnTo>
                  <a:lnTo>
                    <a:pt x="845" y="1427"/>
                  </a:lnTo>
                  <a:lnTo>
                    <a:pt x="875" y="1483"/>
                  </a:lnTo>
                  <a:lnTo>
                    <a:pt x="895" y="1515"/>
                  </a:lnTo>
                  <a:lnTo>
                    <a:pt x="890" y="1525"/>
                  </a:lnTo>
                  <a:lnTo>
                    <a:pt x="928" y="1551"/>
                  </a:lnTo>
                  <a:lnTo>
                    <a:pt x="933" y="1576"/>
                  </a:lnTo>
                  <a:lnTo>
                    <a:pt x="948" y="1586"/>
                  </a:lnTo>
                  <a:lnTo>
                    <a:pt x="968" y="1606"/>
                  </a:lnTo>
                  <a:lnTo>
                    <a:pt x="976" y="1591"/>
                  </a:lnTo>
                  <a:lnTo>
                    <a:pt x="953" y="1576"/>
                  </a:lnTo>
                  <a:lnTo>
                    <a:pt x="933" y="1530"/>
                  </a:lnTo>
                  <a:lnTo>
                    <a:pt x="895" y="1477"/>
                  </a:lnTo>
                  <a:lnTo>
                    <a:pt x="885" y="1447"/>
                  </a:lnTo>
                  <a:lnTo>
                    <a:pt x="913" y="1457"/>
                  </a:lnTo>
                  <a:lnTo>
                    <a:pt x="938" y="1510"/>
                  </a:lnTo>
                  <a:lnTo>
                    <a:pt x="948" y="1525"/>
                  </a:lnTo>
                  <a:lnTo>
                    <a:pt x="976" y="1541"/>
                  </a:lnTo>
                  <a:lnTo>
                    <a:pt x="976" y="1556"/>
                  </a:lnTo>
                  <a:lnTo>
                    <a:pt x="996" y="1566"/>
                  </a:lnTo>
                  <a:lnTo>
                    <a:pt x="1006" y="1581"/>
                  </a:lnTo>
                  <a:lnTo>
                    <a:pt x="1031" y="1606"/>
                  </a:lnTo>
                  <a:lnTo>
                    <a:pt x="1036" y="1644"/>
                  </a:lnTo>
                  <a:lnTo>
                    <a:pt x="1036" y="1659"/>
                  </a:lnTo>
                  <a:lnTo>
                    <a:pt x="1104" y="1699"/>
                  </a:lnTo>
                  <a:lnTo>
                    <a:pt x="1137" y="1717"/>
                  </a:lnTo>
                  <a:lnTo>
                    <a:pt x="1195" y="1732"/>
                  </a:lnTo>
                  <a:lnTo>
                    <a:pt x="1210" y="1727"/>
                  </a:lnTo>
                  <a:lnTo>
                    <a:pt x="1225" y="1727"/>
                  </a:lnTo>
                  <a:lnTo>
                    <a:pt x="1250" y="1747"/>
                  </a:lnTo>
                  <a:lnTo>
                    <a:pt x="1256" y="1755"/>
                  </a:lnTo>
                  <a:lnTo>
                    <a:pt x="1288" y="1760"/>
                  </a:lnTo>
                  <a:lnTo>
                    <a:pt x="1303" y="1755"/>
                  </a:lnTo>
                  <a:lnTo>
                    <a:pt x="1303" y="1752"/>
                  </a:lnTo>
                  <a:lnTo>
                    <a:pt x="1331" y="1767"/>
                  </a:lnTo>
                  <a:lnTo>
                    <a:pt x="1361" y="1755"/>
                  </a:lnTo>
                  <a:lnTo>
                    <a:pt x="1329" y="1767"/>
                  </a:lnTo>
                  <a:lnTo>
                    <a:pt x="1356" y="1810"/>
                  </a:lnTo>
                  <a:lnTo>
                    <a:pt x="1366" y="1820"/>
                  </a:lnTo>
                  <a:lnTo>
                    <a:pt x="1414" y="1851"/>
                  </a:lnTo>
                  <a:lnTo>
                    <a:pt x="1419" y="1830"/>
                  </a:lnTo>
                  <a:lnTo>
                    <a:pt x="1404" y="1810"/>
                  </a:lnTo>
                  <a:close/>
                  <a:moveTo>
                    <a:pt x="1268" y="1722"/>
                  </a:moveTo>
                  <a:lnTo>
                    <a:pt x="1268" y="1722"/>
                  </a:lnTo>
                  <a:lnTo>
                    <a:pt x="1281" y="1722"/>
                  </a:lnTo>
                  <a:lnTo>
                    <a:pt x="1283" y="1722"/>
                  </a:lnTo>
                  <a:lnTo>
                    <a:pt x="1268" y="1722"/>
                  </a:lnTo>
                  <a:close/>
                  <a:moveTo>
                    <a:pt x="1593" y="1692"/>
                  </a:moveTo>
                  <a:lnTo>
                    <a:pt x="1614" y="1692"/>
                  </a:lnTo>
                  <a:lnTo>
                    <a:pt x="1629" y="1679"/>
                  </a:lnTo>
                  <a:lnTo>
                    <a:pt x="1671" y="1687"/>
                  </a:lnTo>
                  <a:lnTo>
                    <a:pt x="1651" y="1674"/>
                  </a:lnTo>
                  <a:lnTo>
                    <a:pt x="1619" y="1659"/>
                  </a:lnTo>
                  <a:lnTo>
                    <a:pt x="1578" y="1659"/>
                  </a:lnTo>
                  <a:lnTo>
                    <a:pt x="1578" y="1669"/>
                  </a:lnTo>
                  <a:lnTo>
                    <a:pt x="1556" y="1674"/>
                  </a:lnTo>
                  <a:lnTo>
                    <a:pt x="1583" y="1687"/>
                  </a:lnTo>
                  <a:lnTo>
                    <a:pt x="1593" y="1692"/>
                  </a:lnTo>
                  <a:close/>
                  <a:moveTo>
                    <a:pt x="1520" y="1634"/>
                  </a:moveTo>
                  <a:lnTo>
                    <a:pt x="1520" y="1634"/>
                  </a:lnTo>
                  <a:lnTo>
                    <a:pt x="1513" y="1624"/>
                  </a:lnTo>
                  <a:lnTo>
                    <a:pt x="1510" y="1619"/>
                  </a:lnTo>
                  <a:lnTo>
                    <a:pt x="1472" y="1604"/>
                  </a:lnTo>
                  <a:lnTo>
                    <a:pt x="1414" y="1604"/>
                  </a:lnTo>
                  <a:lnTo>
                    <a:pt x="1382" y="1609"/>
                  </a:lnTo>
                  <a:lnTo>
                    <a:pt x="1371" y="1619"/>
                  </a:lnTo>
                  <a:lnTo>
                    <a:pt x="1397" y="1624"/>
                  </a:lnTo>
                  <a:lnTo>
                    <a:pt x="1419" y="1624"/>
                  </a:lnTo>
                  <a:lnTo>
                    <a:pt x="1450" y="1624"/>
                  </a:lnTo>
                  <a:lnTo>
                    <a:pt x="1482" y="1629"/>
                  </a:lnTo>
                  <a:lnTo>
                    <a:pt x="1492" y="1644"/>
                  </a:lnTo>
                  <a:lnTo>
                    <a:pt x="1503" y="1654"/>
                  </a:lnTo>
                  <a:lnTo>
                    <a:pt x="1545" y="1654"/>
                  </a:lnTo>
                  <a:lnTo>
                    <a:pt x="1553" y="1654"/>
                  </a:lnTo>
                  <a:lnTo>
                    <a:pt x="1556" y="1651"/>
                  </a:lnTo>
                  <a:lnTo>
                    <a:pt x="1556" y="1649"/>
                  </a:lnTo>
                  <a:lnTo>
                    <a:pt x="1545" y="1639"/>
                  </a:lnTo>
                  <a:lnTo>
                    <a:pt x="1538" y="1639"/>
                  </a:lnTo>
                  <a:lnTo>
                    <a:pt x="1528" y="1636"/>
                  </a:lnTo>
                  <a:lnTo>
                    <a:pt x="1520" y="1634"/>
                  </a:lnTo>
                  <a:close/>
                  <a:moveTo>
                    <a:pt x="1704" y="1717"/>
                  </a:moveTo>
                  <a:lnTo>
                    <a:pt x="1729" y="1722"/>
                  </a:lnTo>
                  <a:lnTo>
                    <a:pt x="1729" y="1709"/>
                  </a:lnTo>
                  <a:lnTo>
                    <a:pt x="1707" y="1709"/>
                  </a:lnTo>
                  <a:lnTo>
                    <a:pt x="1704" y="1717"/>
                  </a:lnTo>
                  <a:close/>
                  <a:moveTo>
                    <a:pt x="1452" y="1861"/>
                  </a:moveTo>
                  <a:lnTo>
                    <a:pt x="1452" y="1861"/>
                  </a:lnTo>
                  <a:lnTo>
                    <a:pt x="1467" y="1846"/>
                  </a:lnTo>
                  <a:lnTo>
                    <a:pt x="1487" y="1851"/>
                  </a:lnTo>
                  <a:lnTo>
                    <a:pt x="1492" y="1866"/>
                  </a:lnTo>
                  <a:lnTo>
                    <a:pt x="1508" y="1851"/>
                  </a:lnTo>
                  <a:lnTo>
                    <a:pt x="1487" y="1836"/>
                  </a:lnTo>
                  <a:lnTo>
                    <a:pt x="1462" y="1836"/>
                  </a:lnTo>
                  <a:lnTo>
                    <a:pt x="1445" y="1838"/>
                  </a:lnTo>
                  <a:lnTo>
                    <a:pt x="1432" y="1838"/>
                  </a:lnTo>
                  <a:lnTo>
                    <a:pt x="1424" y="1836"/>
                  </a:lnTo>
                  <a:lnTo>
                    <a:pt x="1419" y="1836"/>
                  </a:lnTo>
                  <a:lnTo>
                    <a:pt x="1419" y="1830"/>
                  </a:lnTo>
                  <a:lnTo>
                    <a:pt x="1414" y="1851"/>
                  </a:lnTo>
                  <a:lnTo>
                    <a:pt x="1435" y="1871"/>
                  </a:lnTo>
                  <a:lnTo>
                    <a:pt x="1445" y="1871"/>
                  </a:lnTo>
                  <a:lnTo>
                    <a:pt x="1452" y="1861"/>
                  </a:lnTo>
                  <a:close/>
                  <a:moveTo>
                    <a:pt x="2201" y="2073"/>
                  </a:moveTo>
                  <a:lnTo>
                    <a:pt x="2201" y="2073"/>
                  </a:lnTo>
                  <a:lnTo>
                    <a:pt x="2168" y="2062"/>
                  </a:lnTo>
                  <a:lnTo>
                    <a:pt x="2123" y="2037"/>
                  </a:lnTo>
                  <a:lnTo>
                    <a:pt x="2070" y="2032"/>
                  </a:lnTo>
                  <a:lnTo>
                    <a:pt x="2055" y="2027"/>
                  </a:lnTo>
                  <a:lnTo>
                    <a:pt x="2042" y="2012"/>
                  </a:lnTo>
                  <a:lnTo>
                    <a:pt x="2002" y="1997"/>
                  </a:lnTo>
                  <a:lnTo>
                    <a:pt x="1964" y="1974"/>
                  </a:lnTo>
                  <a:lnTo>
                    <a:pt x="1959" y="1954"/>
                  </a:lnTo>
                  <a:lnTo>
                    <a:pt x="1944" y="1914"/>
                  </a:lnTo>
                  <a:lnTo>
                    <a:pt x="1939" y="1914"/>
                  </a:lnTo>
                  <a:lnTo>
                    <a:pt x="1903" y="1893"/>
                  </a:lnTo>
                  <a:lnTo>
                    <a:pt x="1891" y="1893"/>
                  </a:lnTo>
                  <a:lnTo>
                    <a:pt x="1891" y="1896"/>
                  </a:lnTo>
                  <a:lnTo>
                    <a:pt x="1891" y="1893"/>
                  </a:lnTo>
                  <a:lnTo>
                    <a:pt x="1848" y="1888"/>
                  </a:lnTo>
                  <a:lnTo>
                    <a:pt x="1848" y="1883"/>
                  </a:lnTo>
                  <a:lnTo>
                    <a:pt x="1848" y="1888"/>
                  </a:lnTo>
                  <a:lnTo>
                    <a:pt x="1848" y="1881"/>
                  </a:lnTo>
                  <a:lnTo>
                    <a:pt x="1828" y="1876"/>
                  </a:lnTo>
                  <a:lnTo>
                    <a:pt x="1823" y="1861"/>
                  </a:lnTo>
                  <a:lnTo>
                    <a:pt x="1803" y="1846"/>
                  </a:lnTo>
                  <a:lnTo>
                    <a:pt x="1798" y="1846"/>
                  </a:lnTo>
                  <a:lnTo>
                    <a:pt x="1782" y="1841"/>
                  </a:lnTo>
                  <a:lnTo>
                    <a:pt x="1777" y="1830"/>
                  </a:lnTo>
                  <a:lnTo>
                    <a:pt x="1745" y="1815"/>
                  </a:lnTo>
                  <a:lnTo>
                    <a:pt x="1694" y="1820"/>
                  </a:lnTo>
                  <a:lnTo>
                    <a:pt x="1666" y="1815"/>
                  </a:lnTo>
                  <a:lnTo>
                    <a:pt x="1661" y="1805"/>
                  </a:lnTo>
                  <a:lnTo>
                    <a:pt x="1636" y="1800"/>
                  </a:lnTo>
                  <a:lnTo>
                    <a:pt x="1608" y="1805"/>
                  </a:lnTo>
                  <a:lnTo>
                    <a:pt x="1606" y="1803"/>
                  </a:lnTo>
                  <a:lnTo>
                    <a:pt x="1606" y="1798"/>
                  </a:lnTo>
                  <a:lnTo>
                    <a:pt x="1603" y="1790"/>
                  </a:lnTo>
                  <a:lnTo>
                    <a:pt x="1591" y="1795"/>
                  </a:lnTo>
                  <a:lnTo>
                    <a:pt x="1603" y="1790"/>
                  </a:lnTo>
                  <a:lnTo>
                    <a:pt x="1603" y="1785"/>
                  </a:lnTo>
                  <a:lnTo>
                    <a:pt x="1566" y="1795"/>
                  </a:lnTo>
                  <a:lnTo>
                    <a:pt x="1545" y="1805"/>
                  </a:lnTo>
                  <a:lnTo>
                    <a:pt x="1535" y="1830"/>
                  </a:lnTo>
                  <a:lnTo>
                    <a:pt x="1525" y="1836"/>
                  </a:lnTo>
                  <a:lnTo>
                    <a:pt x="1508" y="1851"/>
                  </a:lnTo>
                  <a:lnTo>
                    <a:pt x="1492" y="1866"/>
                  </a:lnTo>
                  <a:lnTo>
                    <a:pt x="1498" y="1878"/>
                  </a:lnTo>
                  <a:lnTo>
                    <a:pt x="1503" y="1904"/>
                  </a:lnTo>
                  <a:lnTo>
                    <a:pt x="1503" y="1919"/>
                  </a:lnTo>
                  <a:lnTo>
                    <a:pt x="1508" y="1939"/>
                  </a:lnTo>
                  <a:lnTo>
                    <a:pt x="1487" y="1954"/>
                  </a:lnTo>
                  <a:lnTo>
                    <a:pt x="1477" y="1964"/>
                  </a:lnTo>
                  <a:lnTo>
                    <a:pt x="1472" y="1974"/>
                  </a:lnTo>
                  <a:lnTo>
                    <a:pt x="1450" y="2022"/>
                  </a:lnTo>
                  <a:lnTo>
                    <a:pt x="1462" y="2042"/>
                  </a:lnTo>
                  <a:lnTo>
                    <a:pt x="1450" y="2047"/>
                  </a:lnTo>
                  <a:lnTo>
                    <a:pt x="1452" y="2047"/>
                  </a:lnTo>
                  <a:lnTo>
                    <a:pt x="1435" y="2057"/>
                  </a:lnTo>
                  <a:lnTo>
                    <a:pt x="1452" y="2093"/>
                  </a:lnTo>
                  <a:lnTo>
                    <a:pt x="1482" y="2146"/>
                  </a:lnTo>
                  <a:lnTo>
                    <a:pt x="1515" y="2211"/>
                  </a:lnTo>
                  <a:lnTo>
                    <a:pt x="1515" y="2221"/>
                  </a:lnTo>
                  <a:lnTo>
                    <a:pt x="1626" y="2284"/>
                  </a:lnTo>
                  <a:lnTo>
                    <a:pt x="1631" y="2284"/>
                  </a:lnTo>
                  <a:lnTo>
                    <a:pt x="1631" y="2282"/>
                  </a:lnTo>
                  <a:lnTo>
                    <a:pt x="1634" y="2279"/>
                  </a:lnTo>
                  <a:lnTo>
                    <a:pt x="1649" y="2294"/>
                  </a:lnTo>
                  <a:lnTo>
                    <a:pt x="1649" y="2297"/>
                  </a:lnTo>
                  <a:lnTo>
                    <a:pt x="1644" y="2315"/>
                  </a:lnTo>
                  <a:lnTo>
                    <a:pt x="1666" y="2352"/>
                  </a:lnTo>
                  <a:lnTo>
                    <a:pt x="1671" y="2362"/>
                  </a:lnTo>
                  <a:lnTo>
                    <a:pt x="1677" y="2357"/>
                  </a:lnTo>
                  <a:lnTo>
                    <a:pt x="1677" y="2360"/>
                  </a:lnTo>
                  <a:lnTo>
                    <a:pt x="1671" y="2362"/>
                  </a:lnTo>
                  <a:lnTo>
                    <a:pt x="1677" y="2368"/>
                  </a:lnTo>
                  <a:lnTo>
                    <a:pt x="1671" y="2388"/>
                  </a:lnTo>
                  <a:lnTo>
                    <a:pt x="1656" y="2405"/>
                  </a:lnTo>
                  <a:lnTo>
                    <a:pt x="1656" y="2436"/>
                  </a:lnTo>
                  <a:lnTo>
                    <a:pt x="1646" y="2456"/>
                  </a:lnTo>
                  <a:lnTo>
                    <a:pt x="1629" y="2524"/>
                  </a:lnTo>
                  <a:lnTo>
                    <a:pt x="1634" y="2574"/>
                  </a:lnTo>
                  <a:lnTo>
                    <a:pt x="1603" y="2642"/>
                  </a:lnTo>
                  <a:lnTo>
                    <a:pt x="1598" y="2713"/>
                  </a:lnTo>
                  <a:lnTo>
                    <a:pt x="1598" y="2751"/>
                  </a:lnTo>
                  <a:lnTo>
                    <a:pt x="1593" y="2786"/>
                  </a:lnTo>
                  <a:lnTo>
                    <a:pt x="1603" y="2806"/>
                  </a:lnTo>
                  <a:lnTo>
                    <a:pt x="1588" y="2889"/>
                  </a:lnTo>
                  <a:lnTo>
                    <a:pt x="1571" y="2925"/>
                  </a:lnTo>
                  <a:lnTo>
                    <a:pt x="1578" y="2950"/>
                  </a:lnTo>
                  <a:lnTo>
                    <a:pt x="1593" y="2983"/>
                  </a:lnTo>
                  <a:lnTo>
                    <a:pt x="1677" y="3018"/>
                  </a:lnTo>
                  <a:lnTo>
                    <a:pt x="1656" y="2998"/>
                  </a:lnTo>
                  <a:lnTo>
                    <a:pt x="1654" y="2993"/>
                  </a:lnTo>
                  <a:lnTo>
                    <a:pt x="1679" y="3018"/>
                  </a:lnTo>
                  <a:lnTo>
                    <a:pt x="1651" y="2960"/>
                  </a:lnTo>
                  <a:lnTo>
                    <a:pt x="1671" y="2927"/>
                  </a:lnTo>
                  <a:lnTo>
                    <a:pt x="1694" y="2894"/>
                  </a:lnTo>
                  <a:lnTo>
                    <a:pt x="1702" y="2862"/>
                  </a:lnTo>
                  <a:lnTo>
                    <a:pt x="1689" y="2847"/>
                  </a:lnTo>
                  <a:lnTo>
                    <a:pt x="1687" y="2824"/>
                  </a:lnTo>
                  <a:lnTo>
                    <a:pt x="1722" y="2781"/>
                  </a:lnTo>
                  <a:lnTo>
                    <a:pt x="1740" y="2741"/>
                  </a:lnTo>
                  <a:lnTo>
                    <a:pt x="1727" y="2726"/>
                  </a:lnTo>
                  <a:lnTo>
                    <a:pt x="1752" y="2715"/>
                  </a:lnTo>
                  <a:lnTo>
                    <a:pt x="1780" y="2673"/>
                  </a:lnTo>
                  <a:lnTo>
                    <a:pt x="1828" y="2655"/>
                  </a:lnTo>
                  <a:lnTo>
                    <a:pt x="1848" y="2642"/>
                  </a:lnTo>
                  <a:lnTo>
                    <a:pt x="1856" y="2605"/>
                  </a:lnTo>
                  <a:lnTo>
                    <a:pt x="1840" y="2594"/>
                  </a:lnTo>
                  <a:lnTo>
                    <a:pt x="1840" y="2584"/>
                  </a:lnTo>
                  <a:lnTo>
                    <a:pt x="1850" y="2594"/>
                  </a:lnTo>
                  <a:lnTo>
                    <a:pt x="1876" y="2599"/>
                  </a:lnTo>
                  <a:lnTo>
                    <a:pt x="1901" y="2579"/>
                  </a:lnTo>
                  <a:lnTo>
                    <a:pt x="1906" y="2569"/>
                  </a:lnTo>
                  <a:lnTo>
                    <a:pt x="1903" y="2559"/>
                  </a:lnTo>
                  <a:lnTo>
                    <a:pt x="1906" y="2569"/>
                  </a:lnTo>
                  <a:lnTo>
                    <a:pt x="1914" y="2552"/>
                  </a:lnTo>
                  <a:lnTo>
                    <a:pt x="1934" y="2531"/>
                  </a:lnTo>
                  <a:lnTo>
                    <a:pt x="1959" y="2506"/>
                  </a:lnTo>
                  <a:lnTo>
                    <a:pt x="1982" y="2438"/>
                  </a:lnTo>
                  <a:lnTo>
                    <a:pt x="1997" y="2408"/>
                  </a:lnTo>
                  <a:lnTo>
                    <a:pt x="2055" y="2373"/>
                  </a:lnTo>
                  <a:lnTo>
                    <a:pt x="2090" y="2368"/>
                  </a:lnTo>
                  <a:lnTo>
                    <a:pt x="2100" y="2362"/>
                  </a:lnTo>
                  <a:lnTo>
                    <a:pt x="2110" y="2342"/>
                  </a:lnTo>
                  <a:lnTo>
                    <a:pt x="2118" y="2320"/>
                  </a:lnTo>
                  <a:lnTo>
                    <a:pt x="2133" y="2294"/>
                  </a:lnTo>
                  <a:lnTo>
                    <a:pt x="2138" y="2284"/>
                  </a:lnTo>
                  <a:lnTo>
                    <a:pt x="2143" y="2196"/>
                  </a:lnTo>
                  <a:lnTo>
                    <a:pt x="2158" y="2191"/>
                  </a:lnTo>
                  <a:lnTo>
                    <a:pt x="2211" y="2125"/>
                  </a:lnTo>
                  <a:lnTo>
                    <a:pt x="2211" y="2110"/>
                  </a:lnTo>
                  <a:lnTo>
                    <a:pt x="2201" y="2073"/>
                  </a:lnTo>
                  <a:close/>
                  <a:moveTo>
                    <a:pt x="1440" y="567"/>
                  </a:moveTo>
                  <a:lnTo>
                    <a:pt x="1445" y="570"/>
                  </a:lnTo>
                  <a:lnTo>
                    <a:pt x="1447" y="570"/>
                  </a:lnTo>
                  <a:lnTo>
                    <a:pt x="1450" y="572"/>
                  </a:lnTo>
                  <a:lnTo>
                    <a:pt x="1455" y="575"/>
                  </a:lnTo>
                  <a:lnTo>
                    <a:pt x="1457" y="575"/>
                  </a:lnTo>
                  <a:lnTo>
                    <a:pt x="1462" y="577"/>
                  </a:lnTo>
                  <a:lnTo>
                    <a:pt x="1467" y="577"/>
                  </a:lnTo>
                  <a:lnTo>
                    <a:pt x="1470" y="580"/>
                  </a:lnTo>
                  <a:lnTo>
                    <a:pt x="1472" y="580"/>
                  </a:lnTo>
                  <a:lnTo>
                    <a:pt x="1475" y="577"/>
                  </a:lnTo>
                  <a:lnTo>
                    <a:pt x="1475" y="575"/>
                  </a:lnTo>
                  <a:lnTo>
                    <a:pt x="1477" y="575"/>
                  </a:lnTo>
                  <a:lnTo>
                    <a:pt x="1480" y="570"/>
                  </a:lnTo>
                  <a:lnTo>
                    <a:pt x="1482" y="567"/>
                  </a:lnTo>
                  <a:lnTo>
                    <a:pt x="1480" y="565"/>
                  </a:lnTo>
                  <a:lnTo>
                    <a:pt x="1475" y="565"/>
                  </a:lnTo>
                  <a:lnTo>
                    <a:pt x="1472" y="562"/>
                  </a:lnTo>
                  <a:lnTo>
                    <a:pt x="1457" y="562"/>
                  </a:lnTo>
                  <a:lnTo>
                    <a:pt x="1455" y="560"/>
                  </a:lnTo>
                  <a:lnTo>
                    <a:pt x="1452" y="555"/>
                  </a:lnTo>
                  <a:lnTo>
                    <a:pt x="1450" y="550"/>
                  </a:lnTo>
                  <a:lnTo>
                    <a:pt x="1447" y="545"/>
                  </a:lnTo>
                  <a:lnTo>
                    <a:pt x="1442" y="545"/>
                  </a:lnTo>
                  <a:lnTo>
                    <a:pt x="1435" y="542"/>
                  </a:lnTo>
                  <a:lnTo>
                    <a:pt x="1429" y="540"/>
                  </a:lnTo>
                  <a:lnTo>
                    <a:pt x="1424" y="540"/>
                  </a:lnTo>
                  <a:lnTo>
                    <a:pt x="1419" y="540"/>
                  </a:lnTo>
                  <a:lnTo>
                    <a:pt x="1417" y="540"/>
                  </a:lnTo>
                  <a:lnTo>
                    <a:pt x="1414" y="542"/>
                  </a:lnTo>
                  <a:lnTo>
                    <a:pt x="1412" y="545"/>
                  </a:lnTo>
                  <a:lnTo>
                    <a:pt x="1409" y="545"/>
                  </a:lnTo>
                  <a:lnTo>
                    <a:pt x="1409" y="542"/>
                  </a:lnTo>
                  <a:lnTo>
                    <a:pt x="1407" y="535"/>
                  </a:lnTo>
                  <a:lnTo>
                    <a:pt x="1404" y="529"/>
                  </a:lnTo>
                  <a:lnTo>
                    <a:pt x="1402" y="527"/>
                  </a:lnTo>
                  <a:lnTo>
                    <a:pt x="1399" y="524"/>
                  </a:lnTo>
                  <a:lnTo>
                    <a:pt x="1394" y="524"/>
                  </a:lnTo>
                  <a:lnTo>
                    <a:pt x="1392" y="524"/>
                  </a:lnTo>
                  <a:lnTo>
                    <a:pt x="1392" y="529"/>
                  </a:lnTo>
                  <a:lnTo>
                    <a:pt x="1392" y="535"/>
                  </a:lnTo>
                  <a:lnTo>
                    <a:pt x="1392" y="542"/>
                  </a:lnTo>
                  <a:lnTo>
                    <a:pt x="1392" y="547"/>
                  </a:lnTo>
                  <a:lnTo>
                    <a:pt x="1392" y="550"/>
                  </a:lnTo>
                  <a:lnTo>
                    <a:pt x="1394" y="552"/>
                  </a:lnTo>
                  <a:lnTo>
                    <a:pt x="1394" y="555"/>
                  </a:lnTo>
                  <a:lnTo>
                    <a:pt x="1394" y="560"/>
                  </a:lnTo>
                  <a:lnTo>
                    <a:pt x="1394" y="565"/>
                  </a:lnTo>
                  <a:lnTo>
                    <a:pt x="1394" y="570"/>
                  </a:lnTo>
                  <a:lnTo>
                    <a:pt x="1397" y="575"/>
                  </a:lnTo>
                  <a:lnTo>
                    <a:pt x="1397" y="577"/>
                  </a:lnTo>
                  <a:lnTo>
                    <a:pt x="1394" y="577"/>
                  </a:lnTo>
                  <a:lnTo>
                    <a:pt x="1392" y="580"/>
                  </a:lnTo>
                  <a:lnTo>
                    <a:pt x="1389" y="585"/>
                  </a:lnTo>
                  <a:lnTo>
                    <a:pt x="1387" y="587"/>
                  </a:lnTo>
                  <a:lnTo>
                    <a:pt x="1384" y="590"/>
                  </a:lnTo>
                  <a:lnTo>
                    <a:pt x="1387" y="593"/>
                  </a:lnTo>
                  <a:lnTo>
                    <a:pt x="1392" y="593"/>
                  </a:lnTo>
                  <a:lnTo>
                    <a:pt x="1397" y="590"/>
                  </a:lnTo>
                  <a:lnTo>
                    <a:pt x="1399" y="590"/>
                  </a:lnTo>
                  <a:lnTo>
                    <a:pt x="1402" y="590"/>
                  </a:lnTo>
                  <a:lnTo>
                    <a:pt x="1407" y="590"/>
                  </a:lnTo>
                  <a:lnTo>
                    <a:pt x="1409" y="590"/>
                  </a:lnTo>
                  <a:lnTo>
                    <a:pt x="1412" y="593"/>
                  </a:lnTo>
                  <a:lnTo>
                    <a:pt x="1414" y="598"/>
                  </a:lnTo>
                  <a:lnTo>
                    <a:pt x="1414" y="600"/>
                  </a:lnTo>
                  <a:lnTo>
                    <a:pt x="1417" y="603"/>
                  </a:lnTo>
                  <a:lnTo>
                    <a:pt x="1419" y="603"/>
                  </a:lnTo>
                  <a:lnTo>
                    <a:pt x="1424" y="600"/>
                  </a:lnTo>
                  <a:lnTo>
                    <a:pt x="1424" y="598"/>
                  </a:lnTo>
                  <a:lnTo>
                    <a:pt x="1427" y="595"/>
                  </a:lnTo>
                  <a:lnTo>
                    <a:pt x="1427" y="593"/>
                  </a:lnTo>
                  <a:lnTo>
                    <a:pt x="1429" y="590"/>
                  </a:lnTo>
                  <a:lnTo>
                    <a:pt x="1435" y="587"/>
                  </a:lnTo>
                  <a:lnTo>
                    <a:pt x="1437" y="585"/>
                  </a:lnTo>
                  <a:lnTo>
                    <a:pt x="1437" y="580"/>
                  </a:lnTo>
                  <a:lnTo>
                    <a:pt x="1437" y="575"/>
                  </a:lnTo>
                  <a:lnTo>
                    <a:pt x="1435" y="570"/>
                  </a:lnTo>
                  <a:lnTo>
                    <a:pt x="1437" y="567"/>
                  </a:lnTo>
                  <a:lnTo>
                    <a:pt x="1440" y="567"/>
                  </a:lnTo>
                  <a:close/>
                  <a:moveTo>
                    <a:pt x="966" y="300"/>
                  </a:moveTo>
                  <a:lnTo>
                    <a:pt x="968" y="303"/>
                  </a:lnTo>
                  <a:lnTo>
                    <a:pt x="971" y="310"/>
                  </a:lnTo>
                  <a:lnTo>
                    <a:pt x="973" y="323"/>
                  </a:lnTo>
                  <a:lnTo>
                    <a:pt x="973" y="330"/>
                  </a:lnTo>
                  <a:lnTo>
                    <a:pt x="973" y="335"/>
                  </a:lnTo>
                  <a:lnTo>
                    <a:pt x="978" y="338"/>
                  </a:lnTo>
                  <a:lnTo>
                    <a:pt x="983" y="335"/>
                  </a:lnTo>
                  <a:lnTo>
                    <a:pt x="986" y="333"/>
                  </a:lnTo>
                  <a:lnTo>
                    <a:pt x="988" y="330"/>
                  </a:lnTo>
                  <a:lnTo>
                    <a:pt x="991" y="333"/>
                  </a:lnTo>
                  <a:lnTo>
                    <a:pt x="996" y="335"/>
                  </a:lnTo>
                  <a:lnTo>
                    <a:pt x="998" y="338"/>
                  </a:lnTo>
                  <a:lnTo>
                    <a:pt x="1003" y="335"/>
                  </a:lnTo>
                  <a:lnTo>
                    <a:pt x="1006" y="330"/>
                  </a:lnTo>
                  <a:lnTo>
                    <a:pt x="1011" y="323"/>
                  </a:lnTo>
                  <a:lnTo>
                    <a:pt x="1016" y="320"/>
                  </a:lnTo>
                  <a:lnTo>
                    <a:pt x="1024" y="318"/>
                  </a:lnTo>
                  <a:lnTo>
                    <a:pt x="1026" y="315"/>
                  </a:lnTo>
                  <a:lnTo>
                    <a:pt x="1026" y="310"/>
                  </a:lnTo>
                  <a:lnTo>
                    <a:pt x="1026" y="305"/>
                  </a:lnTo>
                  <a:lnTo>
                    <a:pt x="1029" y="305"/>
                  </a:lnTo>
                  <a:lnTo>
                    <a:pt x="1039" y="303"/>
                  </a:lnTo>
                  <a:lnTo>
                    <a:pt x="1044" y="300"/>
                  </a:lnTo>
                  <a:lnTo>
                    <a:pt x="1049" y="300"/>
                  </a:lnTo>
                  <a:lnTo>
                    <a:pt x="1054" y="298"/>
                  </a:lnTo>
                  <a:lnTo>
                    <a:pt x="1059" y="295"/>
                  </a:lnTo>
                  <a:lnTo>
                    <a:pt x="1064" y="295"/>
                  </a:lnTo>
                  <a:lnTo>
                    <a:pt x="1066" y="292"/>
                  </a:lnTo>
                  <a:lnTo>
                    <a:pt x="1066" y="290"/>
                  </a:lnTo>
                  <a:lnTo>
                    <a:pt x="1069" y="287"/>
                  </a:lnTo>
                  <a:lnTo>
                    <a:pt x="1066" y="285"/>
                  </a:lnTo>
                  <a:lnTo>
                    <a:pt x="1066" y="277"/>
                  </a:lnTo>
                  <a:lnTo>
                    <a:pt x="1064" y="270"/>
                  </a:lnTo>
                  <a:lnTo>
                    <a:pt x="1059" y="265"/>
                  </a:lnTo>
                  <a:lnTo>
                    <a:pt x="1056" y="262"/>
                  </a:lnTo>
                  <a:lnTo>
                    <a:pt x="1054" y="262"/>
                  </a:lnTo>
                  <a:lnTo>
                    <a:pt x="1049" y="262"/>
                  </a:lnTo>
                  <a:lnTo>
                    <a:pt x="1046" y="262"/>
                  </a:lnTo>
                  <a:lnTo>
                    <a:pt x="1044" y="257"/>
                  </a:lnTo>
                  <a:lnTo>
                    <a:pt x="1041" y="255"/>
                  </a:lnTo>
                  <a:lnTo>
                    <a:pt x="1039" y="250"/>
                  </a:lnTo>
                  <a:lnTo>
                    <a:pt x="1031" y="247"/>
                  </a:lnTo>
                  <a:lnTo>
                    <a:pt x="1026" y="247"/>
                  </a:lnTo>
                  <a:lnTo>
                    <a:pt x="1021" y="247"/>
                  </a:lnTo>
                  <a:lnTo>
                    <a:pt x="1019" y="245"/>
                  </a:lnTo>
                  <a:lnTo>
                    <a:pt x="1016" y="242"/>
                  </a:lnTo>
                  <a:lnTo>
                    <a:pt x="1011" y="242"/>
                  </a:lnTo>
                  <a:lnTo>
                    <a:pt x="1008" y="240"/>
                  </a:lnTo>
                  <a:lnTo>
                    <a:pt x="1006" y="242"/>
                  </a:lnTo>
                  <a:lnTo>
                    <a:pt x="1006" y="245"/>
                  </a:lnTo>
                  <a:lnTo>
                    <a:pt x="1006" y="250"/>
                  </a:lnTo>
                  <a:lnTo>
                    <a:pt x="1003" y="255"/>
                  </a:lnTo>
                  <a:lnTo>
                    <a:pt x="1003" y="257"/>
                  </a:lnTo>
                  <a:lnTo>
                    <a:pt x="998" y="260"/>
                  </a:lnTo>
                  <a:lnTo>
                    <a:pt x="993" y="267"/>
                  </a:lnTo>
                  <a:lnTo>
                    <a:pt x="986" y="272"/>
                  </a:lnTo>
                  <a:lnTo>
                    <a:pt x="983" y="277"/>
                  </a:lnTo>
                  <a:lnTo>
                    <a:pt x="978" y="282"/>
                  </a:lnTo>
                  <a:lnTo>
                    <a:pt x="971" y="287"/>
                  </a:lnTo>
                  <a:lnTo>
                    <a:pt x="966" y="295"/>
                  </a:lnTo>
                  <a:lnTo>
                    <a:pt x="963" y="300"/>
                  </a:lnTo>
                  <a:lnTo>
                    <a:pt x="966" y="300"/>
                  </a:lnTo>
                  <a:close/>
                  <a:moveTo>
                    <a:pt x="1498" y="494"/>
                  </a:moveTo>
                  <a:lnTo>
                    <a:pt x="1498" y="494"/>
                  </a:lnTo>
                  <a:lnTo>
                    <a:pt x="1498" y="492"/>
                  </a:lnTo>
                  <a:lnTo>
                    <a:pt x="1498" y="489"/>
                  </a:lnTo>
                  <a:lnTo>
                    <a:pt x="1495" y="489"/>
                  </a:lnTo>
                  <a:lnTo>
                    <a:pt x="1495" y="492"/>
                  </a:lnTo>
                  <a:lnTo>
                    <a:pt x="1498" y="494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46" name="Freeform 8"/>
            <p:cNvSpPr>
              <a:spLocks/>
            </p:cNvSpPr>
            <p:nvPr/>
          </p:nvSpPr>
          <p:spPr bwMode="auto">
            <a:xfrm>
              <a:off x="3218" y="2127"/>
              <a:ext cx="46" cy="28"/>
            </a:xfrm>
            <a:custGeom>
              <a:avLst/>
              <a:gdLst>
                <a:gd name="T0" fmla="*/ 0 w 46"/>
                <a:gd name="T1" fmla="*/ 15 h 28"/>
                <a:gd name="T2" fmla="*/ 3 w 46"/>
                <a:gd name="T3" fmla="*/ 17 h 28"/>
                <a:gd name="T4" fmla="*/ 12 w 46"/>
                <a:gd name="T5" fmla="*/ 14 h 28"/>
                <a:gd name="T6" fmla="*/ 13 w 46"/>
                <a:gd name="T7" fmla="*/ 8 h 28"/>
                <a:gd name="T8" fmla="*/ 27 w 46"/>
                <a:gd name="T9" fmla="*/ 9 h 28"/>
                <a:gd name="T10" fmla="*/ 46 w 46"/>
                <a:gd name="T11" fmla="*/ 0 h 28"/>
                <a:gd name="T12" fmla="*/ 46 w 46"/>
                <a:gd name="T13" fmla="*/ 1 h 28"/>
                <a:gd name="T14" fmla="*/ 33 w 46"/>
                <a:gd name="T15" fmla="*/ 11 h 28"/>
                <a:gd name="T16" fmla="*/ 36 w 46"/>
                <a:gd name="T17" fmla="*/ 18 h 28"/>
                <a:gd name="T18" fmla="*/ 27 w 46"/>
                <a:gd name="T19" fmla="*/ 21 h 28"/>
                <a:gd name="T20" fmla="*/ 15 w 46"/>
                <a:gd name="T21" fmla="*/ 28 h 28"/>
                <a:gd name="T22" fmla="*/ 13 w 46"/>
                <a:gd name="T23" fmla="*/ 28 h 28"/>
                <a:gd name="T24" fmla="*/ 8 w 46"/>
                <a:gd name="T25" fmla="*/ 26 h 28"/>
                <a:gd name="T26" fmla="*/ 2 w 46"/>
                <a:gd name="T27" fmla="*/ 23 h 28"/>
                <a:gd name="T28" fmla="*/ 0 w 46"/>
                <a:gd name="T29" fmla="*/ 15 h 2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6" h="28">
                  <a:moveTo>
                    <a:pt x="0" y="15"/>
                  </a:moveTo>
                  <a:lnTo>
                    <a:pt x="3" y="17"/>
                  </a:lnTo>
                  <a:lnTo>
                    <a:pt x="12" y="14"/>
                  </a:lnTo>
                  <a:lnTo>
                    <a:pt x="13" y="8"/>
                  </a:lnTo>
                  <a:lnTo>
                    <a:pt x="27" y="9"/>
                  </a:lnTo>
                  <a:lnTo>
                    <a:pt x="46" y="0"/>
                  </a:lnTo>
                  <a:lnTo>
                    <a:pt x="46" y="1"/>
                  </a:lnTo>
                  <a:lnTo>
                    <a:pt x="33" y="11"/>
                  </a:lnTo>
                  <a:lnTo>
                    <a:pt x="36" y="18"/>
                  </a:lnTo>
                  <a:lnTo>
                    <a:pt x="27" y="21"/>
                  </a:lnTo>
                  <a:lnTo>
                    <a:pt x="15" y="28"/>
                  </a:lnTo>
                  <a:lnTo>
                    <a:pt x="13" y="28"/>
                  </a:lnTo>
                  <a:lnTo>
                    <a:pt x="8" y="26"/>
                  </a:lnTo>
                  <a:lnTo>
                    <a:pt x="2" y="23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 cap="flat" cmpd="sng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CaixaDeTexto 1"/>
          <p:cNvSpPr txBox="1"/>
          <p:nvPr/>
        </p:nvSpPr>
        <p:spPr>
          <a:xfrm>
            <a:off x="1088571" y="2262367"/>
            <a:ext cx="682534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1E75B6"/>
                </a:solidFill>
              </a:rPr>
              <a:t>REESTRUTURAÇÃO DAS</a:t>
            </a:r>
          </a:p>
          <a:p>
            <a:pPr algn="ctr"/>
            <a:endParaRPr lang="pt-BR" sz="3200" dirty="0" smtClean="0">
              <a:solidFill>
                <a:srgbClr val="1E75B6"/>
              </a:solidFill>
            </a:endParaRPr>
          </a:p>
          <a:p>
            <a:pPr algn="ctr"/>
            <a:r>
              <a:rPr lang="pt-BR" sz="3200" dirty="0" smtClean="0">
                <a:solidFill>
                  <a:srgbClr val="1E75B6"/>
                </a:solidFill>
              </a:rPr>
              <a:t> </a:t>
            </a:r>
            <a:r>
              <a:rPr lang="pt-BR" sz="3200" dirty="0" smtClean="0">
                <a:solidFill>
                  <a:srgbClr val="1E75B6"/>
                </a:solidFill>
              </a:rPr>
              <a:t>CARREIRAS</a:t>
            </a:r>
            <a:r>
              <a:rPr lang="pt-BR" sz="3200" dirty="0" smtClean="0">
                <a:solidFill>
                  <a:srgbClr val="1E75B6"/>
                </a:solidFill>
              </a:rPr>
              <a:t> DO SERVIÇO</a:t>
            </a:r>
          </a:p>
          <a:p>
            <a:pPr algn="ctr"/>
            <a:endParaRPr lang="pt-BR" sz="3200" dirty="0" smtClean="0">
              <a:solidFill>
                <a:srgbClr val="1E75B6"/>
              </a:solidFill>
            </a:endParaRPr>
          </a:p>
          <a:p>
            <a:pPr algn="ctr"/>
            <a:r>
              <a:rPr lang="pt-BR" sz="3200" dirty="0" smtClean="0">
                <a:solidFill>
                  <a:srgbClr val="1E75B6"/>
                </a:solidFill>
              </a:rPr>
              <a:t> EXTERIOR BRASILEIRO</a:t>
            </a:r>
          </a:p>
          <a:p>
            <a:pPr algn="ctr"/>
            <a:endParaRPr lang="pt-BR" sz="1800" dirty="0" smtClean="0">
              <a:solidFill>
                <a:srgbClr val="1E75B6"/>
              </a:solidFill>
            </a:endParaRPr>
          </a:p>
          <a:p>
            <a:pPr algn="ctr"/>
            <a:endParaRPr lang="pt-BR" sz="1800" dirty="0">
              <a:solidFill>
                <a:srgbClr val="1E75B6"/>
              </a:solidFill>
            </a:endParaRPr>
          </a:p>
          <a:p>
            <a:pPr algn="ctr"/>
            <a:endParaRPr lang="pt-BR" sz="1800" dirty="0" smtClean="0">
              <a:solidFill>
                <a:srgbClr val="1E75B6"/>
              </a:solidFill>
            </a:endParaRPr>
          </a:p>
          <a:p>
            <a:pPr algn="ctr"/>
            <a:endParaRPr lang="pt-BR" sz="1800" dirty="0">
              <a:solidFill>
                <a:srgbClr val="1E75B6"/>
              </a:solidFill>
            </a:endParaRPr>
          </a:p>
        </p:txBody>
      </p:sp>
      <p:cxnSp>
        <p:nvCxnSpPr>
          <p:cNvPr id="10" name="Gerade Verbindung 9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Gerade Verbindung 14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6684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Remuneraç</a:t>
            </a:r>
            <a:r>
              <a:rPr lang="pt-BR" sz="2800" dirty="0" smtClean="0"/>
              <a:t>ão – Padrão Inicial 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10</a:t>
            </a:fld>
            <a:endParaRPr lang="en-US" altLang="en-US"/>
          </a:p>
        </p:txBody>
      </p:sp>
      <p:graphicFrame>
        <p:nvGraphicFramePr>
          <p:cNvPr id="10" name="Diagramm 9"/>
          <p:cNvGraphicFramePr/>
          <p:nvPr/>
        </p:nvGraphicFramePr>
        <p:xfrm>
          <a:off x="-95250" y="1082842"/>
          <a:ext cx="8985250" cy="560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feld 15"/>
          <p:cNvSpPr txBox="1"/>
          <p:nvPr/>
        </p:nvSpPr>
        <p:spPr>
          <a:xfrm>
            <a:off x="1783347" y="6341981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2008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906411" y="6347333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2007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69774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2009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553326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2010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449010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2011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5358063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2012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213641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2013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136063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2014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8085223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2015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6029159" y="4090737"/>
            <a:ext cx="2406316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>
                <a:solidFill>
                  <a:srgbClr val="FF0000"/>
                </a:solidFill>
              </a:rPr>
              <a:t>---- </a:t>
            </a:r>
            <a:r>
              <a:rPr lang="de-DE" b="0" dirty="0" err="1" smtClean="0">
                <a:solidFill>
                  <a:schemeClr val="tx1"/>
                </a:solidFill>
              </a:rPr>
              <a:t>Diplomata</a:t>
            </a:r>
            <a:endParaRPr lang="de-DE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Ciclo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Gest</a:t>
            </a:r>
            <a:r>
              <a:rPr lang="de-DE" b="0" dirty="0" err="1" smtClean="0">
                <a:solidFill>
                  <a:srgbClr val="000066"/>
                </a:solidFill>
              </a:rPr>
              <a:t>ão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accent2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Oficial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Inteligência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FFE407"/>
                </a:solidFill>
              </a:rPr>
              <a:t>---- </a:t>
            </a:r>
            <a:r>
              <a:rPr lang="de-DE" b="0" dirty="0" smtClean="0">
                <a:solidFill>
                  <a:srgbClr val="000066"/>
                </a:solidFill>
              </a:rPr>
              <a:t>Auditores </a:t>
            </a:r>
            <a:r>
              <a:rPr lang="de-DE" b="0" dirty="0" err="1" smtClean="0">
                <a:solidFill>
                  <a:srgbClr val="000066"/>
                </a:solidFill>
              </a:rPr>
              <a:t>Fiscais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Procuradores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008000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Delegado</a:t>
            </a:r>
            <a:r>
              <a:rPr lang="de-DE" b="0" dirty="0" smtClean="0">
                <a:solidFill>
                  <a:srgbClr val="000066"/>
                </a:solidFill>
              </a:rPr>
              <a:t> e </a:t>
            </a:r>
            <a:r>
              <a:rPr lang="de-DE" b="0" dirty="0" err="1" smtClean="0">
                <a:solidFill>
                  <a:srgbClr val="000066"/>
                </a:solidFill>
              </a:rPr>
              <a:t>Perito</a:t>
            </a:r>
            <a:endParaRPr lang="de-DE" b="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Diagramm 26"/>
          <p:cNvGraphicFramePr/>
          <p:nvPr/>
        </p:nvGraphicFramePr>
        <p:xfrm>
          <a:off x="160421" y="1483895"/>
          <a:ext cx="8636000" cy="5173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6684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Remuneraç</a:t>
            </a:r>
            <a:r>
              <a:rPr lang="pt-BR" sz="2800" dirty="0" smtClean="0"/>
              <a:t>ão – Padrão Final 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16" name="Textfeld 15"/>
          <p:cNvSpPr txBox="1"/>
          <p:nvPr/>
        </p:nvSpPr>
        <p:spPr>
          <a:xfrm>
            <a:off x="1783347" y="6341981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2008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906411" y="6347333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2007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69774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2009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553326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2010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449010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2011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5358063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2012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213641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2013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136063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2014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8085223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2015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6029159" y="4090737"/>
            <a:ext cx="2406316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>
                <a:solidFill>
                  <a:srgbClr val="FF0000"/>
                </a:solidFill>
              </a:rPr>
              <a:t>---- </a:t>
            </a:r>
            <a:r>
              <a:rPr lang="de-DE" b="0" dirty="0" err="1" smtClean="0">
                <a:solidFill>
                  <a:schemeClr val="tx1"/>
                </a:solidFill>
              </a:rPr>
              <a:t>Diplomata</a:t>
            </a:r>
            <a:endParaRPr lang="de-DE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Ciclo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Gest</a:t>
            </a:r>
            <a:r>
              <a:rPr lang="de-DE" b="0" dirty="0" err="1" smtClean="0">
                <a:solidFill>
                  <a:srgbClr val="000066"/>
                </a:solidFill>
              </a:rPr>
              <a:t>ão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accent2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Oficial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Inteligência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FFE407"/>
                </a:solidFill>
              </a:rPr>
              <a:t>---- </a:t>
            </a:r>
            <a:r>
              <a:rPr lang="de-DE" b="0" dirty="0" smtClean="0">
                <a:solidFill>
                  <a:srgbClr val="000066"/>
                </a:solidFill>
              </a:rPr>
              <a:t>Auditores </a:t>
            </a:r>
            <a:r>
              <a:rPr lang="de-DE" b="0" dirty="0" err="1" smtClean="0">
                <a:solidFill>
                  <a:srgbClr val="000066"/>
                </a:solidFill>
              </a:rPr>
              <a:t>Fiscais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Procuradores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008000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Delegado</a:t>
            </a:r>
            <a:r>
              <a:rPr lang="de-DE" b="0" dirty="0" smtClean="0">
                <a:solidFill>
                  <a:srgbClr val="000066"/>
                </a:solidFill>
              </a:rPr>
              <a:t> e </a:t>
            </a:r>
            <a:r>
              <a:rPr lang="de-DE" b="0" dirty="0" err="1" smtClean="0">
                <a:solidFill>
                  <a:srgbClr val="000066"/>
                </a:solidFill>
              </a:rPr>
              <a:t>Perito</a:t>
            </a:r>
            <a:endParaRPr lang="de-DE" b="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81821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844842"/>
            <a:ext cx="7827963" cy="3755257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Quantitativo de cargos: 1893*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</a:t>
            </a:r>
            <a:r>
              <a:rPr lang="pt-BR" dirty="0" smtClean="0"/>
              <a:t>ão atual total: 809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Cargos vagos: 1084 (57,26%)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Lotação no Brasil: 311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Lotação no exterior: 498</a:t>
            </a:r>
            <a:endParaRPr lang="pt-BR" sz="800" dirty="0" smtClean="0"/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endParaRPr lang="pt-BR" sz="800" dirty="0" smtClean="0"/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endParaRPr lang="pt-BR" sz="800" dirty="0" smtClean="0"/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endParaRPr lang="pt-BR" sz="800" dirty="0" smtClean="0"/>
          </a:p>
          <a:p>
            <a:pPr marL="0" indent="0" algn="just">
              <a:lnSpc>
                <a:spcPct val="114000"/>
              </a:lnSpc>
              <a:buNone/>
            </a:pPr>
            <a:r>
              <a:rPr lang="pt-BR" sz="2400" dirty="0" smtClean="0"/>
              <a:t>* 893 vagas foram criadas pela Lei 12.601/12 e                                            		     estão pendentes de regulamentação</a:t>
            </a:r>
            <a:endParaRPr lang="pt-BR" sz="2400" dirty="0" smtClean="0"/>
          </a:p>
          <a:p>
            <a:pPr marL="0" indent="0" algn="just">
              <a:lnSpc>
                <a:spcPct val="114000"/>
              </a:lnSpc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6" name="Título 10"/>
          <p:cNvSpPr txBox="1">
            <a:spLocks/>
          </p:cNvSpPr>
          <p:nvPr/>
        </p:nvSpPr>
        <p:spPr bwMode="auto">
          <a:xfrm>
            <a:off x="588210" y="1156114"/>
            <a:ext cx="5307263" cy="57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E75B6"/>
                </a:solidFill>
                <a:effectLst/>
                <a:uLnTx/>
                <a:uFillTx/>
                <a:latin typeface="Arial" charset="0"/>
                <a:ea typeface="MS PGothic" panose="020B0600070205080204" pitchFamily="34" charset="-128"/>
                <a:cs typeface="+mj-cs"/>
              </a:rPr>
              <a:t>OFICIAL DE CHANCELARIA</a:t>
            </a:r>
            <a:endParaRPr kumimoji="0" lang="pt-BR" sz="2800" b="1" i="0" u="none" strike="noStrike" kern="0" cap="none" spc="0" normalizeH="0" baseline="0" noProof="0" dirty="0">
              <a:ln>
                <a:noFill/>
              </a:ln>
              <a:solidFill>
                <a:srgbClr val="1E75B6"/>
              </a:solidFill>
              <a:effectLst/>
              <a:uLnTx/>
              <a:uFillTx/>
              <a:latin typeface="Arial" charset="0"/>
              <a:ea typeface="MS PGothic" panose="020B0600070205080204" pitchFamily="34" charset="-128"/>
              <a:cs typeface="+mj-cs"/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 flipV="1">
            <a:off x="788729" y="1644311"/>
            <a:ext cx="5334000" cy="401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E75B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95189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3368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Periodicidade </a:t>
            </a:r>
            <a:r>
              <a:rPr lang="pt-BR" sz="2800" dirty="0" smtClean="0"/>
              <a:t>dos concursos: vari</a:t>
            </a:r>
            <a:r>
              <a:rPr lang="pt-BR" sz="2800" dirty="0" smtClean="0"/>
              <a:t>ável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Últimos concursos / vagas: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580104" y="2981143"/>
          <a:ext cx="391694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74"/>
                <a:gridCol w="1958474"/>
              </a:tblGrid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ANO</a:t>
                      </a:r>
                      <a:endParaRPr lang="de-DE" sz="1700" dirty="0"/>
                    </a:p>
                  </a:txBody>
                  <a:tcPr>
                    <a:solidFill>
                      <a:srgbClr val="1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VAGAS</a:t>
                      </a:r>
                      <a:endParaRPr lang="de-DE" sz="1700" dirty="0"/>
                    </a:p>
                  </a:txBody>
                  <a:tcPr>
                    <a:solidFill>
                      <a:srgbClr val="1E75B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2002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50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2004/2005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135</a:t>
                      </a:r>
                      <a:endParaRPr lang="de-DE" sz="1700" dirty="0"/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2006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66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2008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150</a:t>
                      </a:r>
                      <a:endParaRPr lang="de-DE" sz="1700" dirty="0"/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2015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60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cxnSp>
        <p:nvCxnSpPr>
          <p:cNvPr id="8" name="Gerade Verbindung 7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graphicFrame>
        <p:nvGraphicFramePr>
          <p:cNvPr id="5" name="Diagramm 4"/>
          <p:cNvGraphicFramePr/>
          <p:nvPr/>
        </p:nvGraphicFramePr>
        <p:xfrm>
          <a:off x="1063782" y="992270"/>
          <a:ext cx="7759366" cy="5437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/>
          <p:cNvSpPr/>
          <p:nvPr/>
        </p:nvSpPr>
        <p:spPr bwMode="auto">
          <a:xfrm>
            <a:off x="1129631" y="3469106"/>
            <a:ext cx="574842" cy="53473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de-DE"/>
          </a:p>
        </p:txBody>
      </p:sp>
      <p:sp>
        <p:nvSpPr>
          <p:cNvPr id="8" name="Oval 7"/>
          <p:cNvSpPr/>
          <p:nvPr/>
        </p:nvSpPr>
        <p:spPr bwMode="auto">
          <a:xfrm>
            <a:off x="1175086" y="4584033"/>
            <a:ext cx="574842" cy="53473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227263" y="895685"/>
            <a:ext cx="201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CLASSE / PADRAO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491663" y="6403473"/>
            <a:ext cx="14518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QUANTITATIVO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0" y="2860842"/>
            <a:ext cx="842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 rot="16200000">
            <a:off x="-253999" y="3462422"/>
            <a:ext cx="1283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GARGALOS</a:t>
            </a:r>
            <a:endParaRPr lang="de-DE" dirty="0">
              <a:solidFill>
                <a:srgbClr val="FF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 rot="5400000">
            <a:off x="541422" y="2653632"/>
            <a:ext cx="668421" cy="46789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>
            <a:stCxn id="12" idx="2"/>
          </p:cNvCxnSpPr>
          <p:nvPr/>
        </p:nvCxnSpPr>
        <p:spPr bwMode="auto">
          <a:xfrm>
            <a:off x="541574" y="3616311"/>
            <a:ext cx="541268" cy="7337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 rot="16200000" flipH="1">
            <a:off x="387685" y="4050631"/>
            <a:ext cx="909053" cy="508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feld 18"/>
          <p:cNvSpPr txBox="1"/>
          <p:nvPr/>
        </p:nvSpPr>
        <p:spPr>
          <a:xfrm>
            <a:off x="3783263" y="1176423"/>
            <a:ext cx="482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0" cap="small" dirty="0" smtClean="0">
                <a:solidFill>
                  <a:srgbClr val="000080"/>
                </a:solidFill>
              </a:rPr>
              <a:t>.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Classe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incial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esvaziada</a:t>
            </a:r>
            <a:endParaRPr lang="de-DE" sz="1800" b="0" cap="small" dirty="0" smtClean="0">
              <a:solidFill>
                <a:srgbClr val="000080"/>
              </a:solidFill>
            </a:endParaRPr>
          </a:p>
          <a:p>
            <a:r>
              <a:rPr lang="de-DE" sz="1800" b="0" cap="small" dirty="0" smtClean="0">
                <a:solidFill>
                  <a:srgbClr val="000080"/>
                </a:solidFill>
              </a:rPr>
              <a:t>.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Gargalos</a:t>
            </a:r>
            <a:r>
              <a:rPr lang="de-DE" sz="1800" b="0" cap="small" dirty="0" smtClean="0">
                <a:solidFill>
                  <a:srgbClr val="000080"/>
                </a:solidFill>
              </a:rPr>
              <a:t>: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oncentração</a:t>
            </a:r>
            <a:r>
              <a:rPr lang="de-DE" sz="1800" b="0" cap="small" dirty="0" smtClean="0">
                <a:solidFill>
                  <a:srgbClr val="000080"/>
                </a:solidFill>
              </a:rPr>
              <a:t> dos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servidores</a:t>
            </a:r>
            <a:r>
              <a:rPr lang="de-DE" sz="1800" b="0" cap="small" dirty="0" smtClean="0">
                <a:solidFill>
                  <a:srgbClr val="000080"/>
                </a:solidFill>
              </a:rPr>
              <a:t> no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último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padrão</a:t>
            </a:r>
            <a:r>
              <a:rPr lang="de-DE" sz="1800" b="0" cap="small" dirty="0" smtClean="0">
                <a:solidFill>
                  <a:srgbClr val="000080"/>
                </a:solidFill>
              </a:rPr>
              <a:t> de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cada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classe</a:t>
            </a:r>
            <a:endParaRPr lang="de-DE" sz="1800" b="0" cap="small" dirty="0">
              <a:solidFill>
                <a:srgbClr val="000080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 bwMode="auto">
          <a:xfrm>
            <a:off x="977900" y="126773"/>
            <a:ext cx="7772400" cy="82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300" b="1" i="0" u="none" strike="noStrike" kern="0" cap="none" spc="0" normalizeH="0" baseline="0" noProof="0" dirty="0" smtClean="0">
                <a:ln>
                  <a:noFill/>
                </a:ln>
                <a:solidFill>
                  <a:srgbClr val="1E75B6"/>
                </a:solidFill>
                <a:effectLst/>
                <a:uLnTx/>
                <a:uFillTx/>
                <a:latin typeface="Arial" charset="0"/>
                <a:ea typeface="MS PGothic" panose="020B0600070205080204" pitchFamily="34" charset="-128"/>
                <a:cs typeface="+mj-cs"/>
              </a:rPr>
              <a:t>DISTRIBUIÇAO DOS SERVIDORES PELA CARREIRA</a:t>
            </a:r>
            <a:br>
              <a:rPr kumimoji="0" lang="de-DE" sz="2300" b="1" i="0" u="none" strike="noStrike" kern="0" cap="none" spc="0" normalizeH="0" baseline="0" noProof="0" dirty="0" smtClean="0">
                <a:ln>
                  <a:noFill/>
                </a:ln>
                <a:solidFill>
                  <a:srgbClr val="1E75B6"/>
                </a:solidFill>
                <a:effectLst/>
                <a:uLnTx/>
                <a:uFillTx/>
                <a:latin typeface="Arial" charset="0"/>
                <a:ea typeface="MS PGothic" panose="020B0600070205080204" pitchFamily="34" charset="-128"/>
                <a:cs typeface="+mj-cs"/>
              </a:rPr>
            </a:br>
            <a:r>
              <a:rPr kumimoji="0" lang="de-DE" sz="2300" b="1" i="0" u="none" strike="noStrike" kern="0" cap="none" spc="0" normalizeH="0" baseline="0" noProof="0" dirty="0" smtClean="0">
                <a:ln>
                  <a:noFill/>
                </a:ln>
                <a:solidFill>
                  <a:srgbClr val="1E75B6"/>
                </a:solidFill>
                <a:effectLst/>
                <a:uLnTx/>
                <a:uFillTx/>
                <a:latin typeface="Arial" charset="0"/>
                <a:ea typeface="MS PGothic" panose="020B0600070205080204" pitchFamily="34" charset="-128"/>
                <a:cs typeface="+mj-cs"/>
              </a:rPr>
              <a:t>DE OFICIAL DE CHANCELARIA</a:t>
            </a:r>
            <a:endParaRPr kumimoji="0" lang="de-DE" sz="2300" b="1" i="0" u="none" strike="noStrike" kern="0" cap="none" spc="0" normalizeH="0" baseline="0" noProof="0" dirty="0">
              <a:ln>
                <a:noFill/>
              </a:ln>
              <a:solidFill>
                <a:srgbClr val="1E75B6"/>
              </a:solidFill>
              <a:effectLst/>
              <a:uLnTx/>
              <a:uFillTx/>
              <a:latin typeface="Arial" charset="0"/>
              <a:ea typeface="MS PGothic" panose="020B0600070205080204" pitchFamily="34" charset="-128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Diagramm 26"/>
          <p:cNvGraphicFramePr/>
          <p:nvPr/>
        </p:nvGraphicFramePr>
        <p:xfrm>
          <a:off x="0" y="1510634"/>
          <a:ext cx="8689474" cy="517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6684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Remuneraç</a:t>
            </a:r>
            <a:r>
              <a:rPr lang="pt-BR" sz="2800" dirty="0" smtClean="0"/>
              <a:t>ão – Padrão Inicial 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16" name="Textfeld 15"/>
          <p:cNvSpPr txBox="1"/>
          <p:nvPr/>
        </p:nvSpPr>
        <p:spPr>
          <a:xfrm>
            <a:off x="1783347" y="6341981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2008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906411" y="6347333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2007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69774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2009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553326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2010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408906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2011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5277855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2012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160169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2013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05585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2014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7898071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2015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4986421" y="4745769"/>
            <a:ext cx="344905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>
                <a:solidFill>
                  <a:srgbClr val="FF0000"/>
                </a:solidFill>
              </a:rPr>
              <a:t>---- </a:t>
            </a:r>
            <a:r>
              <a:rPr lang="de-DE" b="0" dirty="0" err="1" smtClean="0">
                <a:solidFill>
                  <a:schemeClr val="tx1"/>
                </a:solidFill>
              </a:rPr>
              <a:t>Oficial</a:t>
            </a:r>
            <a:r>
              <a:rPr lang="de-DE" b="0" dirty="0" smtClean="0">
                <a:solidFill>
                  <a:schemeClr val="tx1"/>
                </a:solidFill>
              </a:rPr>
              <a:t> de </a:t>
            </a:r>
            <a:r>
              <a:rPr lang="de-DE" b="0" dirty="0" err="1" smtClean="0">
                <a:solidFill>
                  <a:schemeClr val="tx1"/>
                </a:solidFill>
              </a:rPr>
              <a:t>Chancelaria</a:t>
            </a:r>
            <a:endParaRPr lang="de-DE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Policial</a:t>
            </a:r>
            <a:r>
              <a:rPr lang="de-DE" b="0" dirty="0" smtClean="0">
                <a:solidFill>
                  <a:srgbClr val="000066"/>
                </a:solidFill>
              </a:rPr>
              <a:t> </a:t>
            </a:r>
            <a:r>
              <a:rPr lang="de-DE" b="0" dirty="0" err="1" smtClean="0">
                <a:solidFill>
                  <a:srgbClr val="000066"/>
                </a:solidFill>
              </a:rPr>
              <a:t>Rodovi</a:t>
            </a:r>
            <a:r>
              <a:rPr lang="de-DE" b="0" dirty="0" err="1" smtClean="0">
                <a:solidFill>
                  <a:srgbClr val="000066"/>
                </a:solidFill>
              </a:rPr>
              <a:t>ário</a:t>
            </a:r>
            <a:r>
              <a:rPr lang="de-DE" b="0" dirty="0" smtClean="0">
                <a:solidFill>
                  <a:srgbClr val="000066"/>
                </a:solidFill>
              </a:rPr>
              <a:t> Federal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accent2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Oficial</a:t>
            </a:r>
            <a:r>
              <a:rPr lang="de-DE" b="0" dirty="0" smtClean="0">
                <a:solidFill>
                  <a:srgbClr val="000066"/>
                </a:solidFill>
              </a:rPr>
              <a:t> </a:t>
            </a:r>
            <a:r>
              <a:rPr lang="de-DE" b="0" dirty="0" err="1" smtClean="0">
                <a:solidFill>
                  <a:srgbClr val="000066"/>
                </a:solidFill>
              </a:rPr>
              <a:t>Técnico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Inteligência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FFE407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Analista</a:t>
            </a:r>
            <a:r>
              <a:rPr lang="de-DE" b="0" dirty="0" smtClean="0">
                <a:solidFill>
                  <a:srgbClr val="000066"/>
                </a:solidFill>
              </a:rPr>
              <a:t> </a:t>
            </a:r>
            <a:r>
              <a:rPr lang="de-DE" b="0" dirty="0" err="1" smtClean="0">
                <a:solidFill>
                  <a:srgbClr val="000066"/>
                </a:solidFill>
              </a:rPr>
              <a:t>Tributário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Fiscal</a:t>
            </a:r>
            <a:r>
              <a:rPr lang="de-DE" b="0" dirty="0" smtClean="0">
                <a:solidFill>
                  <a:srgbClr val="000066"/>
                </a:solidFill>
              </a:rPr>
              <a:t> Federal </a:t>
            </a:r>
            <a:r>
              <a:rPr lang="de-DE" b="0" dirty="0" err="1" smtClean="0">
                <a:solidFill>
                  <a:srgbClr val="000066"/>
                </a:solidFill>
              </a:rPr>
              <a:t>Agropecuário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008000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Agente</a:t>
            </a:r>
            <a:r>
              <a:rPr lang="de-DE" b="0" dirty="0" smtClean="0">
                <a:solidFill>
                  <a:srgbClr val="000066"/>
                </a:solidFill>
              </a:rPr>
              <a:t> / </a:t>
            </a:r>
            <a:r>
              <a:rPr lang="de-DE" b="0" dirty="0" err="1" smtClean="0">
                <a:solidFill>
                  <a:srgbClr val="000066"/>
                </a:solidFill>
              </a:rPr>
              <a:t>Escrivão</a:t>
            </a:r>
            <a:r>
              <a:rPr lang="de-DE" b="0" dirty="0" smtClean="0">
                <a:solidFill>
                  <a:srgbClr val="000066"/>
                </a:solidFill>
              </a:rPr>
              <a:t> / </a:t>
            </a:r>
            <a:r>
              <a:rPr lang="de-DE" b="0" dirty="0" err="1" smtClean="0">
                <a:solidFill>
                  <a:srgbClr val="000066"/>
                </a:solidFill>
              </a:rPr>
              <a:t>Papiloscopista</a:t>
            </a:r>
            <a:endParaRPr lang="de-DE" b="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Diagramm 27"/>
          <p:cNvGraphicFramePr/>
          <p:nvPr/>
        </p:nvGraphicFramePr>
        <p:xfrm>
          <a:off x="160421" y="1390316"/>
          <a:ext cx="8529052" cy="5227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6684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Remuneraç</a:t>
            </a:r>
            <a:r>
              <a:rPr lang="pt-BR" sz="2800" dirty="0" smtClean="0"/>
              <a:t>ão – Padrão Final 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16" name="Textfeld 15"/>
          <p:cNvSpPr txBox="1"/>
          <p:nvPr/>
        </p:nvSpPr>
        <p:spPr>
          <a:xfrm>
            <a:off x="1783347" y="6341981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2008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906411" y="6347333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2007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69774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2009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553326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2010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408906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2011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5277855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2012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160169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2013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05585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2014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7898071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2015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4986421" y="4745769"/>
            <a:ext cx="344905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>
                <a:solidFill>
                  <a:srgbClr val="FF0000"/>
                </a:solidFill>
              </a:rPr>
              <a:t>---- </a:t>
            </a:r>
            <a:r>
              <a:rPr lang="de-DE" b="0" dirty="0" err="1" smtClean="0">
                <a:solidFill>
                  <a:schemeClr val="tx1"/>
                </a:solidFill>
              </a:rPr>
              <a:t>Oficial</a:t>
            </a:r>
            <a:r>
              <a:rPr lang="de-DE" b="0" dirty="0" smtClean="0">
                <a:solidFill>
                  <a:schemeClr val="tx1"/>
                </a:solidFill>
              </a:rPr>
              <a:t> de </a:t>
            </a:r>
            <a:r>
              <a:rPr lang="de-DE" b="0" dirty="0" err="1" smtClean="0">
                <a:solidFill>
                  <a:schemeClr val="tx1"/>
                </a:solidFill>
              </a:rPr>
              <a:t>Chancelaria</a:t>
            </a:r>
            <a:endParaRPr lang="de-DE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Policial</a:t>
            </a:r>
            <a:r>
              <a:rPr lang="de-DE" b="0" dirty="0" smtClean="0">
                <a:solidFill>
                  <a:srgbClr val="000066"/>
                </a:solidFill>
              </a:rPr>
              <a:t> </a:t>
            </a:r>
            <a:r>
              <a:rPr lang="de-DE" b="0" dirty="0" err="1" smtClean="0">
                <a:solidFill>
                  <a:srgbClr val="000066"/>
                </a:solidFill>
              </a:rPr>
              <a:t>Rodovi</a:t>
            </a:r>
            <a:r>
              <a:rPr lang="de-DE" b="0" dirty="0" err="1" smtClean="0">
                <a:solidFill>
                  <a:srgbClr val="000066"/>
                </a:solidFill>
              </a:rPr>
              <a:t>ário</a:t>
            </a:r>
            <a:r>
              <a:rPr lang="de-DE" b="0" dirty="0" smtClean="0">
                <a:solidFill>
                  <a:srgbClr val="000066"/>
                </a:solidFill>
              </a:rPr>
              <a:t> Federal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accent2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Oficial</a:t>
            </a:r>
            <a:r>
              <a:rPr lang="de-DE" b="0" dirty="0" smtClean="0">
                <a:solidFill>
                  <a:srgbClr val="000066"/>
                </a:solidFill>
              </a:rPr>
              <a:t> </a:t>
            </a:r>
            <a:r>
              <a:rPr lang="de-DE" b="0" dirty="0" err="1" smtClean="0">
                <a:solidFill>
                  <a:srgbClr val="000066"/>
                </a:solidFill>
              </a:rPr>
              <a:t>Técnico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Inteligência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FFE407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Analista</a:t>
            </a:r>
            <a:r>
              <a:rPr lang="de-DE" b="0" dirty="0" smtClean="0">
                <a:solidFill>
                  <a:srgbClr val="000066"/>
                </a:solidFill>
              </a:rPr>
              <a:t> </a:t>
            </a:r>
            <a:r>
              <a:rPr lang="de-DE" b="0" dirty="0" err="1" smtClean="0">
                <a:solidFill>
                  <a:srgbClr val="000066"/>
                </a:solidFill>
              </a:rPr>
              <a:t>Tributário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Fiscal</a:t>
            </a:r>
            <a:r>
              <a:rPr lang="de-DE" b="0" dirty="0" smtClean="0">
                <a:solidFill>
                  <a:srgbClr val="000066"/>
                </a:solidFill>
              </a:rPr>
              <a:t> Federal </a:t>
            </a:r>
            <a:r>
              <a:rPr lang="de-DE" b="0" dirty="0" err="1" smtClean="0">
                <a:solidFill>
                  <a:srgbClr val="000066"/>
                </a:solidFill>
              </a:rPr>
              <a:t>Agropecuário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rgbClr val="008000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Agente</a:t>
            </a:r>
            <a:r>
              <a:rPr lang="de-DE" b="0" dirty="0" smtClean="0">
                <a:solidFill>
                  <a:srgbClr val="000066"/>
                </a:solidFill>
              </a:rPr>
              <a:t> / </a:t>
            </a:r>
            <a:r>
              <a:rPr lang="de-DE" b="0" dirty="0" err="1" smtClean="0">
                <a:solidFill>
                  <a:srgbClr val="000066"/>
                </a:solidFill>
              </a:rPr>
              <a:t>Escrivão</a:t>
            </a:r>
            <a:r>
              <a:rPr lang="de-DE" b="0" dirty="0" smtClean="0">
                <a:solidFill>
                  <a:srgbClr val="000066"/>
                </a:solidFill>
              </a:rPr>
              <a:t> / </a:t>
            </a:r>
            <a:r>
              <a:rPr lang="de-DE" b="0" dirty="0" err="1" smtClean="0">
                <a:solidFill>
                  <a:srgbClr val="000066"/>
                </a:solidFill>
              </a:rPr>
              <a:t>Papiloscopista</a:t>
            </a:r>
            <a:endParaRPr lang="de-DE" b="0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21925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2219146"/>
            <a:ext cx="7827963" cy="3755257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Quantitativo de cargos: 1155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</a:t>
            </a:r>
            <a:r>
              <a:rPr lang="pt-BR" dirty="0" smtClean="0"/>
              <a:t>ão atual total: 554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Cargos vagos: 601 (52,03%)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Lotação no Brasil: 201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Lotação no exterior: 353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6" name="Título 10"/>
          <p:cNvSpPr txBox="1">
            <a:spLocks/>
          </p:cNvSpPr>
          <p:nvPr/>
        </p:nvSpPr>
        <p:spPr bwMode="auto">
          <a:xfrm>
            <a:off x="588210" y="1289794"/>
            <a:ext cx="6096001" cy="57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E75B6"/>
                </a:solidFill>
                <a:effectLst/>
                <a:uLnTx/>
                <a:uFillTx/>
                <a:latin typeface="Arial" charset="0"/>
                <a:ea typeface="MS PGothic" panose="020B0600070205080204" pitchFamily="34" charset="-128"/>
                <a:cs typeface="+mj-cs"/>
              </a:rPr>
              <a:t>ASSISTENTE  DE CHANCELARIA</a:t>
            </a:r>
            <a:endParaRPr kumimoji="0" lang="pt-BR" sz="2800" b="1" i="0" u="none" strike="noStrike" kern="0" cap="none" spc="0" normalizeH="0" baseline="0" noProof="0" dirty="0">
              <a:ln>
                <a:noFill/>
              </a:ln>
              <a:solidFill>
                <a:srgbClr val="1E75B6"/>
              </a:solidFill>
              <a:effectLst/>
              <a:uLnTx/>
              <a:uFillTx/>
              <a:latin typeface="Arial" charset="0"/>
              <a:ea typeface="MS PGothic" panose="020B0600070205080204" pitchFamily="34" charset="-128"/>
              <a:cs typeface="+mj-cs"/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 flipV="1">
            <a:off x="655049" y="1777991"/>
            <a:ext cx="6978319" cy="401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E75B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Gerade Verbindung 12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62029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430434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Periodicidade </a:t>
            </a:r>
            <a:r>
              <a:rPr lang="pt-BR" sz="2800" dirty="0" smtClean="0"/>
              <a:t>dos concursos: vari</a:t>
            </a:r>
            <a:r>
              <a:rPr lang="pt-BR" sz="2800" dirty="0" smtClean="0"/>
              <a:t>ável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Últimos concursos / vagas: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606840" y="3195034"/>
          <a:ext cx="3916948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74"/>
                <a:gridCol w="1958474"/>
              </a:tblGrid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ANO</a:t>
                      </a:r>
                      <a:endParaRPr lang="de-DE" sz="1700" dirty="0"/>
                    </a:p>
                  </a:txBody>
                  <a:tcPr>
                    <a:solidFill>
                      <a:srgbClr val="1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VAGAS</a:t>
                      </a:r>
                      <a:endParaRPr lang="de-DE" sz="1700" dirty="0"/>
                    </a:p>
                  </a:txBody>
                  <a:tcPr>
                    <a:solidFill>
                      <a:srgbClr val="1E75B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2002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50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2004/2005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72</a:t>
                      </a:r>
                      <a:endParaRPr lang="de-DE" dirty="0"/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2008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100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cxnSp>
        <p:nvCxnSpPr>
          <p:cNvPr id="8" name="Gerade Verbindung 7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m 14"/>
          <p:cNvGraphicFramePr/>
          <p:nvPr/>
        </p:nvGraphicFramePr>
        <p:xfrm>
          <a:off x="334212" y="1069474"/>
          <a:ext cx="8582526" cy="5387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9" name="Textfeld 8"/>
          <p:cNvSpPr txBox="1"/>
          <p:nvPr/>
        </p:nvSpPr>
        <p:spPr>
          <a:xfrm>
            <a:off x="7" y="828845"/>
            <a:ext cx="201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CLASSE / PADRAO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491663" y="6470313"/>
            <a:ext cx="14518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QUANTITATIVO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0" y="2860842"/>
            <a:ext cx="842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3769895" y="1283367"/>
            <a:ext cx="4826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.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Classe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incial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esvaziada</a:t>
            </a:r>
            <a:endParaRPr lang="de-DE" sz="1800" b="0" cap="small" dirty="0" smtClean="0">
              <a:solidFill>
                <a:schemeClr val="accent4">
                  <a:lumMod val="90000"/>
                  <a:lumOff val="10000"/>
                </a:schemeClr>
              </a:solidFill>
            </a:endParaRPr>
          </a:p>
          <a:p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.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Distribuiç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ão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irregular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pelos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padrões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/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classes</a:t>
            </a:r>
            <a:endParaRPr lang="de-DE" sz="1800" b="0" cap="small" dirty="0" smtClean="0">
              <a:solidFill>
                <a:schemeClr val="accent4">
                  <a:lumMod val="90000"/>
                  <a:lumOff val="10000"/>
                </a:schemeClr>
              </a:solidFill>
            </a:endParaRPr>
          </a:p>
          <a:p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.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Concentração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dos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servidores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no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último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padrão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da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última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classe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(a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maior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parte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dos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servidores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que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ingressou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na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carreira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está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em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vias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de se </a:t>
            </a:r>
            <a:r>
              <a:rPr lang="de-DE" sz="1800" b="0" cap="small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aposentar</a:t>
            </a:r>
            <a:r>
              <a:rPr lang="de-DE" sz="1800" b="0" cap="small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)</a:t>
            </a:r>
            <a:endParaRPr lang="de-DE" sz="1800" b="0" cap="small" dirty="0">
              <a:solidFill>
                <a:schemeClr val="accent4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7459580" y="5541210"/>
            <a:ext cx="507998" cy="53473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de-DE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825500" y="161525"/>
            <a:ext cx="7772400" cy="827738"/>
          </a:xfrm>
        </p:spPr>
        <p:txBody>
          <a:bodyPr/>
          <a:lstStyle/>
          <a:p>
            <a:pPr algn="ctr"/>
            <a:r>
              <a:rPr lang="de-DE" b="1" dirty="0" smtClean="0">
                <a:solidFill>
                  <a:srgbClr val="1E75B6"/>
                </a:solidFill>
              </a:rPr>
              <a:t>DISTRIBUIÇAO DOS SERVIDORES PELA CARREIRA</a:t>
            </a:r>
            <a:br>
              <a:rPr lang="de-DE" b="1" dirty="0" smtClean="0">
                <a:solidFill>
                  <a:srgbClr val="1E75B6"/>
                </a:solidFill>
              </a:rPr>
            </a:br>
            <a:r>
              <a:rPr lang="de-DE" b="1" dirty="0" smtClean="0">
                <a:solidFill>
                  <a:srgbClr val="1E75B6"/>
                </a:solidFill>
              </a:rPr>
              <a:t>DE ASSISTENTE DE CHANCELARIA</a:t>
            </a:r>
            <a:endParaRPr lang="de-DE" b="1" dirty="0">
              <a:solidFill>
                <a:srgbClr val="1E75B6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25500" y="468989"/>
            <a:ext cx="7772400" cy="1143000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CARREIRAS DO MINISTERIO DAS RELAÇOES EXTERIORES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7" name="Textfeld 6"/>
          <p:cNvSpPr txBox="1"/>
          <p:nvPr/>
        </p:nvSpPr>
        <p:spPr>
          <a:xfrm>
            <a:off x="508009" y="2820730"/>
            <a:ext cx="18983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MRE</a:t>
            </a:r>
            <a:endParaRPr lang="de-DE" sz="6000" dirty="0">
              <a:solidFill>
                <a:schemeClr val="tx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526646" y="2914309"/>
            <a:ext cx="6283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 smtClean="0">
                <a:solidFill>
                  <a:srgbClr val="5C5CFF"/>
                </a:solidFill>
              </a:rPr>
              <a:t>=</a:t>
            </a:r>
            <a:endParaRPr lang="de-DE" sz="4800" dirty="0">
              <a:solidFill>
                <a:srgbClr val="5C5CFF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983790" y="2125577"/>
            <a:ext cx="516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5C5CFF"/>
                </a:solidFill>
              </a:rPr>
              <a:t>ASSISTENTE DE CHANCELARIA</a:t>
            </a:r>
            <a:endParaRPr lang="de-DE" sz="2400" dirty="0">
              <a:solidFill>
                <a:srgbClr val="5C5C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983790" y="2866188"/>
            <a:ext cx="516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5C5CFF"/>
                </a:solidFill>
              </a:rPr>
              <a:t>DIPLOMATA</a:t>
            </a:r>
            <a:endParaRPr lang="de-DE" sz="2400" dirty="0">
              <a:solidFill>
                <a:srgbClr val="5C5CFF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983790" y="3547977"/>
            <a:ext cx="516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5C5CFF"/>
                </a:solidFill>
              </a:rPr>
              <a:t>OFICIAL DE CHANCELARIA</a:t>
            </a:r>
            <a:endParaRPr lang="de-DE" sz="2400" dirty="0">
              <a:solidFill>
                <a:srgbClr val="5C5CFF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983790" y="4256503"/>
            <a:ext cx="516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5C5CFF"/>
                </a:solidFill>
              </a:rPr>
              <a:t>PCC / PGPE*</a:t>
            </a:r>
            <a:endParaRPr lang="de-DE" sz="2400" dirty="0">
              <a:solidFill>
                <a:srgbClr val="5C5CFF"/>
              </a:solidFill>
            </a:endParaRPr>
          </a:p>
        </p:txBody>
      </p:sp>
      <p:sp>
        <p:nvSpPr>
          <p:cNvPr id="15" name="Geschweifte Klammer links 14"/>
          <p:cNvSpPr/>
          <p:nvPr/>
        </p:nvSpPr>
        <p:spPr bwMode="auto">
          <a:xfrm>
            <a:off x="3195054" y="1831474"/>
            <a:ext cx="895684" cy="3088105"/>
          </a:xfrm>
          <a:prstGeom prst="leftBrace">
            <a:avLst/>
          </a:prstGeom>
          <a:noFill/>
          <a:ln w="57150" cap="flat" cmpd="sng" algn="ctr">
            <a:solidFill>
              <a:schemeClr val="tx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12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6096000" y="2473160"/>
            <a:ext cx="334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srgbClr val="5C5CFF"/>
                </a:solidFill>
              </a:rPr>
              <a:t>+</a:t>
            </a:r>
            <a:endParaRPr lang="de-DE" sz="2800" dirty="0">
              <a:solidFill>
                <a:srgbClr val="5C5CFF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6101348" y="3106825"/>
            <a:ext cx="334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srgbClr val="5C5CFF"/>
                </a:solidFill>
              </a:rPr>
              <a:t>+</a:t>
            </a:r>
            <a:endParaRPr lang="de-DE" sz="2800" dirty="0">
              <a:solidFill>
                <a:srgbClr val="5C5CFF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6101347" y="3989139"/>
            <a:ext cx="334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srgbClr val="5C5CFF"/>
                </a:solidFill>
              </a:rPr>
              <a:t>+</a:t>
            </a:r>
            <a:endParaRPr lang="de-DE" sz="2800" dirty="0">
              <a:solidFill>
                <a:srgbClr val="5C5CFF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708526" y="5347361"/>
            <a:ext cx="5815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*PCC – PLANO DE CARGOS E CARREIRAS</a:t>
            </a:r>
          </a:p>
          <a:p>
            <a:r>
              <a:rPr lang="de-DE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*PGPE – PLANO GERAL DE CARGOS DO PODER EXECUTIVO</a:t>
            </a:r>
            <a:endParaRPr lang="de-DE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1" name="Gerade Verbindung 20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Gerade Verbindung 21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Gerade Verbindung 22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Gerade Verbindung 23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3529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47053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Escolaridade: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20</a:t>
            </a:fld>
            <a:endParaRPr lang="en-US" altLang="en-US"/>
          </a:p>
        </p:txBody>
      </p:sp>
      <p:graphicFrame>
        <p:nvGraphicFramePr>
          <p:cNvPr id="13" name="Tabelle 12"/>
          <p:cNvGraphicFramePr>
            <a:graphicFrameLocks noGrp="1"/>
          </p:cNvGraphicFramePr>
          <p:nvPr/>
        </p:nvGraphicFramePr>
        <p:xfrm>
          <a:off x="1497305" y="2719179"/>
          <a:ext cx="2652294" cy="217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821"/>
                <a:gridCol w="815473"/>
              </a:tblGrid>
              <a:tr h="335933">
                <a:tc gridSpan="2">
                  <a:txBody>
                    <a:bodyPr/>
                    <a:lstStyle/>
                    <a:p>
                      <a:pPr algn="ctr"/>
                      <a:r>
                        <a:rPr lang="de-DE" sz="1700" b="0" dirty="0" err="1" smtClean="0">
                          <a:solidFill>
                            <a:srgbClr val="000066"/>
                          </a:solidFill>
                        </a:rPr>
                        <a:t>Antes</a:t>
                      </a:r>
                      <a:r>
                        <a:rPr lang="de-DE" sz="1700" b="0" dirty="0" smtClean="0">
                          <a:solidFill>
                            <a:srgbClr val="000066"/>
                          </a:solidFill>
                        </a:rPr>
                        <a:t> de 2002 (36,11% NS)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432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baseline="0" dirty="0" smtClean="0"/>
                        <a:t> </a:t>
                      </a:r>
                      <a:r>
                        <a:rPr lang="de-DE" sz="1700" baseline="0" dirty="0" err="1" smtClean="0"/>
                        <a:t>Médio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276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dirty="0" smtClean="0"/>
                        <a:t> Superior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156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Especializaç</a:t>
                      </a:r>
                      <a:r>
                        <a:rPr lang="de-DE" sz="1700" dirty="0" err="1" smtClean="0"/>
                        <a:t>ão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9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Mestrado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/>
        </p:nvGraphicFramePr>
        <p:xfrm>
          <a:off x="4951685" y="2745916"/>
          <a:ext cx="2855497" cy="217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597"/>
                <a:gridCol w="1265900"/>
              </a:tblGrid>
              <a:tr h="335933">
                <a:tc gridSpan="2">
                  <a:txBody>
                    <a:bodyPr/>
                    <a:lstStyle/>
                    <a:p>
                      <a:pPr algn="ctr"/>
                      <a:r>
                        <a:rPr lang="de-DE" sz="1700" b="0" dirty="0" err="1" smtClean="0">
                          <a:solidFill>
                            <a:srgbClr val="000066"/>
                          </a:solidFill>
                        </a:rPr>
                        <a:t>Depois</a:t>
                      </a:r>
                      <a:r>
                        <a:rPr lang="de-DE" sz="1700" b="0" baseline="0" dirty="0" smtClean="0">
                          <a:solidFill>
                            <a:srgbClr val="000066"/>
                          </a:solidFill>
                        </a:rPr>
                        <a:t> de </a:t>
                      </a:r>
                      <a:r>
                        <a:rPr lang="de-DE" sz="1700" b="0" dirty="0" smtClean="0">
                          <a:solidFill>
                            <a:srgbClr val="000066"/>
                          </a:solidFill>
                        </a:rPr>
                        <a:t>2002 (90,14% NS)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142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baseline="0" dirty="0" smtClean="0"/>
                        <a:t> </a:t>
                      </a:r>
                      <a:r>
                        <a:rPr lang="de-DE" sz="1700" baseline="0" dirty="0" err="1" smtClean="0"/>
                        <a:t>Médio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14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dirty="0" smtClean="0"/>
                        <a:t> Superior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128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Especializaç</a:t>
                      </a:r>
                      <a:r>
                        <a:rPr lang="de-DE" sz="1700" dirty="0" err="1" smtClean="0"/>
                        <a:t>ão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16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Mestrado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cxnSp>
        <p:nvCxnSpPr>
          <p:cNvPr id="15" name="Gerade Verbindung 14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Gerade Verbindung 1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62029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47053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Escolaridade: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21</a:t>
            </a:fld>
            <a:endParaRPr lang="en-US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735257" y="2566707"/>
          <a:ext cx="2286000" cy="217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527"/>
                <a:gridCol w="815473"/>
              </a:tblGrid>
              <a:tr h="335933">
                <a:tc gridSpan="2"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rgbClr val="000066"/>
                          </a:solidFill>
                        </a:rPr>
                        <a:t>2002 (77,27% NS)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baseline="0" dirty="0" smtClean="0"/>
                        <a:t> </a:t>
                      </a:r>
                      <a:r>
                        <a:rPr lang="de-DE" sz="1700" baseline="0" dirty="0" err="1" smtClean="0"/>
                        <a:t>Médio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dirty="0" smtClean="0"/>
                        <a:t> Superior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17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Especializaç</a:t>
                      </a:r>
                      <a:r>
                        <a:rPr lang="de-DE" sz="1700" dirty="0" err="1" smtClean="0"/>
                        <a:t>ão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Mestrado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441020" y="2585423"/>
          <a:ext cx="2286000" cy="217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527"/>
                <a:gridCol w="815473"/>
              </a:tblGrid>
              <a:tr h="335933">
                <a:tc gridSpan="2"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rgbClr val="000066"/>
                          </a:solidFill>
                        </a:rPr>
                        <a:t>2004/05 (91,43% NS)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baseline="0" dirty="0" smtClean="0"/>
                        <a:t> </a:t>
                      </a:r>
                      <a:r>
                        <a:rPr lang="de-DE" sz="1700" baseline="0" dirty="0" err="1" smtClean="0"/>
                        <a:t>Médio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dirty="0" smtClean="0"/>
                        <a:t> Superior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32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Especializaç</a:t>
                      </a:r>
                      <a:r>
                        <a:rPr lang="de-DE" sz="1700" dirty="0" err="1" smtClean="0"/>
                        <a:t>ão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Mestrado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elle 9"/>
          <p:cNvGraphicFramePr>
            <a:graphicFrameLocks noGrp="1"/>
          </p:cNvGraphicFramePr>
          <p:nvPr/>
        </p:nvGraphicFramePr>
        <p:xfrm>
          <a:off x="6235013" y="2572054"/>
          <a:ext cx="2286000" cy="217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527"/>
                <a:gridCol w="815473"/>
              </a:tblGrid>
              <a:tr h="335933">
                <a:tc gridSpan="2"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rgbClr val="000066"/>
                          </a:solidFill>
                        </a:rPr>
                        <a:t>2008 (92,94% NS)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b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85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baseline="0" dirty="0" smtClean="0"/>
                        <a:t> </a:t>
                      </a:r>
                      <a:r>
                        <a:rPr lang="de-DE" sz="1700" baseline="0" dirty="0" err="1" smtClean="0"/>
                        <a:t>Médio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N</a:t>
                      </a:r>
                      <a:r>
                        <a:rPr lang="de-DE" sz="1700" dirty="0" err="1" smtClean="0"/>
                        <a:t>ível</a:t>
                      </a:r>
                      <a:r>
                        <a:rPr lang="de-DE" sz="1700" dirty="0" smtClean="0"/>
                        <a:t> Superior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79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Especializaç</a:t>
                      </a:r>
                      <a:r>
                        <a:rPr lang="de-DE" sz="1700" dirty="0" err="1" smtClean="0"/>
                        <a:t>ão</a:t>
                      </a:r>
                      <a:endParaRPr lang="de-DE" sz="17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7</a:t>
                      </a:r>
                      <a:endParaRPr lang="de-D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err="1" smtClean="0"/>
                        <a:t>Mestrado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</a:tbl>
          </a:graphicData>
        </a:graphic>
      </p:graphicFrame>
      <p:cxnSp>
        <p:nvCxnSpPr>
          <p:cNvPr id="15" name="Gerade Verbindung 14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Gerade Verbindung 1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Diagramm 26"/>
          <p:cNvGraphicFramePr/>
          <p:nvPr/>
        </p:nvGraphicFramePr>
        <p:xfrm>
          <a:off x="280737" y="1524000"/>
          <a:ext cx="8448842" cy="5106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6684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Remuneraç</a:t>
            </a:r>
            <a:r>
              <a:rPr lang="pt-BR" sz="2800" dirty="0" smtClean="0"/>
              <a:t>ão – Padrão Inicial 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16" name="Textfeld 15"/>
          <p:cNvSpPr txBox="1"/>
          <p:nvPr/>
        </p:nvSpPr>
        <p:spPr>
          <a:xfrm>
            <a:off x="1983867" y="6341981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2008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1093563" y="6333965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2007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871529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2009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687006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2010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542586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2011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5398167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2012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200273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2013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05585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2014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7898071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2015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4986421" y="4558617"/>
            <a:ext cx="344905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>
                <a:solidFill>
                  <a:srgbClr val="FF0000"/>
                </a:solidFill>
              </a:rPr>
              <a:t>---- </a:t>
            </a:r>
            <a:r>
              <a:rPr lang="de-DE" b="0" dirty="0" err="1" smtClean="0">
                <a:solidFill>
                  <a:schemeClr val="tx1"/>
                </a:solidFill>
              </a:rPr>
              <a:t>Assistente</a:t>
            </a:r>
            <a:r>
              <a:rPr lang="de-DE" b="0" dirty="0" smtClean="0">
                <a:solidFill>
                  <a:schemeClr val="tx1"/>
                </a:solidFill>
              </a:rPr>
              <a:t> de </a:t>
            </a:r>
            <a:r>
              <a:rPr lang="de-DE" b="0" dirty="0" err="1" smtClean="0">
                <a:solidFill>
                  <a:schemeClr val="tx1"/>
                </a:solidFill>
              </a:rPr>
              <a:t>Chancelaria</a:t>
            </a:r>
            <a:endParaRPr lang="de-DE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Ciclo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Gest</a:t>
            </a:r>
            <a:r>
              <a:rPr lang="de-DE" b="0" dirty="0" err="1" smtClean="0">
                <a:solidFill>
                  <a:srgbClr val="000066"/>
                </a:solidFill>
              </a:rPr>
              <a:t>ão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accent2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Agente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Inteligência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Técnico</a:t>
            </a:r>
            <a:r>
              <a:rPr lang="de-DE" b="0" dirty="0" smtClean="0">
                <a:solidFill>
                  <a:srgbClr val="000066"/>
                </a:solidFill>
              </a:rPr>
              <a:t> do BACEN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Diagramm 27"/>
          <p:cNvGraphicFramePr/>
          <p:nvPr/>
        </p:nvGraphicFramePr>
        <p:xfrm>
          <a:off x="187158" y="1203158"/>
          <a:ext cx="8783053" cy="5481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66845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Remuneraç</a:t>
            </a:r>
            <a:r>
              <a:rPr lang="pt-BR" sz="2800" dirty="0" smtClean="0"/>
              <a:t>ão – Padrão Final</a:t>
            </a:r>
            <a:endParaRPr lang="pt-BR" sz="2800" dirty="0" smtClean="0"/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16" name="Textfeld 15"/>
          <p:cNvSpPr txBox="1"/>
          <p:nvPr/>
        </p:nvSpPr>
        <p:spPr>
          <a:xfrm>
            <a:off x="2010603" y="6341981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2008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1093563" y="6347333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2007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871529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2009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767214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2010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4622794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2011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5505111" y="6347328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2012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414161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2013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256375" y="6347329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2014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8125327" y="6333960"/>
            <a:ext cx="54810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0" dirty="0" smtClean="0">
                <a:solidFill>
                  <a:schemeClr val="tx1"/>
                </a:solidFill>
              </a:rPr>
              <a:t>2015</a:t>
            </a:r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4986421" y="4558617"/>
            <a:ext cx="344905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dirty="0" smtClean="0">
                <a:solidFill>
                  <a:srgbClr val="FF0000"/>
                </a:solidFill>
              </a:rPr>
              <a:t>---- </a:t>
            </a:r>
            <a:r>
              <a:rPr lang="de-DE" b="0" dirty="0" err="1" smtClean="0">
                <a:solidFill>
                  <a:schemeClr val="tx1"/>
                </a:solidFill>
              </a:rPr>
              <a:t>Assistente</a:t>
            </a:r>
            <a:r>
              <a:rPr lang="de-DE" b="0" dirty="0" smtClean="0">
                <a:solidFill>
                  <a:schemeClr val="tx1"/>
                </a:solidFill>
              </a:rPr>
              <a:t> de </a:t>
            </a:r>
            <a:r>
              <a:rPr lang="de-DE" b="0" dirty="0" err="1" smtClean="0">
                <a:solidFill>
                  <a:schemeClr val="tx1"/>
                </a:solidFill>
              </a:rPr>
              <a:t>Chancelaria</a:t>
            </a:r>
            <a:endParaRPr lang="de-DE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Ciclo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Gest</a:t>
            </a:r>
            <a:r>
              <a:rPr lang="de-DE" b="0" dirty="0" err="1" smtClean="0">
                <a:solidFill>
                  <a:srgbClr val="000066"/>
                </a:solidFill>
              </a:rPr>
              <a:t>ão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accent2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Agente</a:t>
            </a:r>
            <a:r>
              <a:rPr lang="de-DE" b="0" dirty="0" smtClean="0">
                <a:solidFill>
                  <a:srgbClr val="000066"/>
                </a:solidFill>
              </a:rPr>
              <a:t> de </a:t>
            </a:r>
            <a:r>
              <a:rPr lang="de-DE" b="0" dirty="0" err="1" smtClean="0">
                <a:solidFill>
                  <a:srgbClr val="000066"/>
                </a:solidFill>
              </a:rPr>
              <a:t>Inteligência</a:t>
            </a:r>
            <a:endParaRPr lang="de-DE" b="0" dirty="0" smtClean="0">
              <a:solidFill>
                <a:srgbClr val="000066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1"/>
                </a:solidFill>
              </a:rPr>
              <a:t>---- </a:t>
            </a:r>
            <a:r>
              <a:rPr lang="de-DE" b="0" dirty="0" err="1" smtClean="0">
                <a:solidFill>
                  <a:srgbClr val="000066"/>
                </a:solidFill>
              </a:rPr>
              <a:t>Técnico</a:t>
            </a:r>
            <a:r>
              <a:rPr lang="de-DE" b="0" dirty="0" smtClean="0">
                <a:solidFill>
                  <a:srgbClr val="000066"/>
                </a:solidFill>
              </a:rPr>
              <a:t> do BACEN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62029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47053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24</a:t>
            </a:fld>
            <a:endParaRPr lang="en-US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574841" y="2165666"/>
          <a:ext cx="7940843" cy="2481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6526"/>
                <a:gridCol w="2147891"/>
                <a:gridCol w="1653213"/>
                <a:gridCol w="1653213"/>
              </a:tblGrid>
              <a:tr h="454532">
                <a:tc>
                  <a:txBody>
                    <a:bodyPr/>
                    <a:lstStyle/>
                    <a:p>
                      <a:pPr algn="ctr"/>
                      <a:r>
                        <a:rPr lang="de-DE" sz="1700" b="0" dirty="0" smtClean="0">
                          <a:solidFill>
                            <a:schemeClr val="tx1"/>
                          </a:solidFill>
                        </a:rPr>
                        <a:t>CARREIRA</a:t>
                      </a:r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QUANTITATIVO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LOTAÇAO</a:t>
                      </a:r>
                      <a:r>
                        <a:rPr lang="de-DE" b="0" baseline="0" dirty="0" smtClean="0">
                          <a:solidFill>
                            <a:schemeClr val="tx1"/>
                          </a:solidFill>
                        </a:rPr>
                        <a:t> ATUAL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CARGOS VAGOS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</a:tr>
              <a:tr h="454532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ASSISTENTE DE CHANCELARIA</a:t>
                      </a:r>
                      <a:endParaRPr lang="de-DE" sz="1700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1155</a:t>
                      </a:r>
                      <a:endParaRPr lang="de-DE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554</a:t>
                      </a:r>
                      <a:endParaRPr lang="de-DE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601 (52,03%)</a:t>
                      </a:r>
                      <a:endParaRPr lang="de-DE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621928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DIPLOMATA</a:t>
                      </a:r>
                      <a:endParaRPr lang="de-DE" sz="1700" dirty="0"/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1805</a:t>
                      </a:r>
                      <a:endParaRPr lang="de-DE" dirty="0"/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1554</a:t>
                      </a:r>
                      <a:endParaRPr lang="de-DE" dirty="0"/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251 (13,9%)</a:t>
                      </a:r>
                      <a:endParaRPr lang="de-DE" dirty="0"/>
                    </a:p>
                  </a:txBody>
                  <a:tcPr anchor="ctr">
                    <a:solidFill>
                      <a:srgbClr val="BEE2E6"/>
                    </a:solidFill>
                  </a:tcPr>
                </a:tc>
              </a:tr>
              <a:tr h="454532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OFICIAL DE CHANCELARIA</a:t>
                      </a:r>
                      <a:endParaRPr lang="de-DE" sz="1700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1893</a:t>
                      </a:r>
                      <a:endParaRPr lang="de-DE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809</a:t>
                      </a:r>
                      <a:endParaRPr lang="de-DE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1084 (57,26%)</a:t>
                      </a:r>
                      <a:endParaRPr lang="de-DE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5" name="Gerade Verbindung 14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Gerade Verbindung 1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08557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1470538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25</a:t>
            </a:fld>
            <a:endParaRPr lang="en-US" altLang="en-US"/>
          </a:p>
        </p:txBody>
      </p:sp>
      <p:cxnSp>
        <p:nvCxnSpPr>
          <p:cNvPr id="15" name="Gerade Verbindung 14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3" name="Diagramm 12"/>
          <p:cNvGraphicFramePr/>
          <p:nvPr/>
        </p:nvGraphicFramePr>
        <p:xfrm>
          <a:off x="441158" y="1042737"/>
          <a:ext cx="8395368" cy="2887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Diagramm 13"/>
          <p:cNvGraphicFramePr/>
          <p:nvPr/>
        </p:nvGraphicFramePr>
        <p:xfrm>
          <a:off x="508000" y="4114800"/>
          <a:ext cx="843547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feld 19"/>
          <p:cNvSpPr txBox="1"/>
          <p:nvPr/>
        </p:nvSpPr>
        <p:spPr>
          <a:xfrm>
            <a:off x="6938211" y="1189785"/>
            <a:ext cx="1911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PADRAO INICIAL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050697" y="4398059"/>
            <a:ext cx="15245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PADRAO</a:t>
            </a:r>
            <a:r>
              <a:rPr lang="de-DE" dirty="0" smtClean="0"/>
              <a:t> FINAL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1997235" y="6489029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2008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1360923" y="6494381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2007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2617537" y="6494377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2009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3232494" y="6481008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2010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3820714" y="6494376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2011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4435628" y="6467639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2012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5037206" y="6467639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2013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5692263" y="6481008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2014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6320583" y="6481005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2015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1935747" y="3580157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2008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1299435" y="3585509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2007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2556049" y="3585505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2009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171006" y="3572136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2010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3759226" y="3585504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2011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4374140" y="3558767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2012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4975718" y="3558767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2013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5630775" y="3572136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2014</a:t>
            </a:r>
            <a:endParaRPr lang="de-DE" sz="900" b="0" dirty="0">
              <a:solidFill>
                <a:schemeClr val="tx1"/>
              </a:solidFill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259095" y="3572133"/>
            <a:ext cx="548105" cy="2308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 b="0" dirty="0" smtClean="0">
                <a:solidFill>
                  <a:schemeClr val="tx1"/>
                </a:solidFill>
              </a:rPr>
              <a:t>2015</a:t>
            </a:r>
            <a:endParaRPr lang="de-DE" sz="9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737" y="1149676"/>
            <a:ext cx="8288421" cy="4647364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de-DE" sz="2800" dirty="0" err="1" smtClean="0"/>
              <a:t>Aus</a:t>
            </a:r>
            <a:r>
              <a:rPr lang="de-DE" sz="2800" dirty="0" err="1" smtClean="0"/>
              <a:t>ência</a:t>
            </a:r>
            <a:r>
              <a:rPr lang="de-DE" sz="2800" dirty="0" smtClean="0"/>
              <a:t> </a:t>
            </a:r>
            <a:r>
              <a:rPr lang="de-DE" sz="2800" dirty="0" err="1" smtClean="0"/>
              <a:t>ou</a:t>
            </a:r>
            <a:r>
              <a:rPr lang="de-DE" sz="2800" dirty="0" smtClean="0"/>
              <a:t> </a:t>
            </a:r>
            <a:r>
              <a:rPr lang="de-DE" sz="2800" dirty="0" err="1" smtClean="0"/>
              <a:t>falta</a:t>
            </a:r>
            <a:r>
              <a:rPr lang="de-DE" sz="2800" dirty="0" smtClean="0"/>
              <a:t> de </a:t>
            </a:r>
            <a:r>
              <a:rPr lang="de-DE" sz="2800" dirty="0" err="1" smtClean="0"/>
              <a:t>clareza</a:t>
            </a:r>
            <a:r>
              <a:rPr lang="de-DE" sz="2800" dirty="0" smtClean="0"/>
              <a:t> no </a:t>
            </a:r>
            <a:r>
              <a:rPr lang="de-DE" sz="2800" dirty="0" err="1" smtClean="0"/>
              <a:t>estabelecimento</a:t>
            </a:r>
            <a:r>
              <a:rPr lang="de-DE" sz="2800" dirty="0" smtClean="0"/>
              <a:t> da </a:t>
            </a:r>
            <a:r>
              <a:rPr lang="de-DE" sz="2800" dirty="0" err="1" smtClean="0"/>
              <a:t>missão</a:t>
            </a:r>
            <a:r>
              <a:rPr lang="de-DE" sz="2800" dirty="0" smtClean="0"/>
              <a:t>, </a:t>
            </a:r>
            <a:r>
              <a:rPr lang="de-DE" sz="2800" dirty="0" err="1" smtClean="0"/>
              <a:t>visão</a:t>
            </a:r>
            <a:r>
              <a:rPr lang="de-DE" sz="2800" dirty="0" smtClean="0"/>
              <a:t>, </a:t>
            </a:r>
            <a:r>
              <a:rPr lang="de-DE" sz="2800" dirty="0" err="1" smtClean="0"/>
              <a:t>metas</a:t>
            </a:r>
            <a:r>
              <a:rPr lang="de-DE" sz="2800" dirty="0" smtClean="0"/>
              <a:t> e </a:t>
            </a:r>
            <a:r>
              <a:rPr lang="de-DE" sz="2800" dirty="0" err="1" smtClean="0"/>
              <a:t>objetivos</a:t>
            </a:r>
            <a:r>
              <a:rPr lang="de-DE" sz="2800" dirty="0" smtClean="0"/>
              <a:t> do MRE, e na </a:t>
            </a:r>
            <a:r>
              <a:rPr lang="de-DE" sz="2800" dirty="0" err="1" smtClean="0"/>
              <a:t>definição</a:t>
            </a:r>
            <a:r>
              <a:rPr lang="de-DE" sz="2800" dirty="0" smtClean="0"/>
              <a:t> dos </a:t>
            </a:r>
            <a:r>
              <a:rPr lang="de-DE" sz="2800" dirty="0" err="1" smtClean="0"/>
              <a:t>macroprocessos</a:t>
            </a:r>
            <a:r>
              <a:rPr lang="de-DE" sz="2800" dirty="0" smtClean="0"/>
              <a:t> do </a:t>
            </a:r>
            <a:r>
              <a:rPr lang="de-DE" sz="2800" dirty="0" err="1" smtClean="0"/>
              <a:t>órgão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28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Ausência</a:t>
            </a:r>
            <a:r>
              <a:rPr lang="de-DE" sz="2800" dirty="0" smtClean="0"/>
              <a:t> de </a:t>
            </a:r>
            <a:r>
              <a:rPr lang="de-DE" sz="2800" dirty="0" err="1" smtClean="0"/>
              <a:t>delimitação</a:t>
            </a:r>
            <a:r>
              <a:rPr lang="de-DE" sz="2800" dirty="0" smtClean="0"/>
              <a:t> </a:t>
            </a:r>
            <a:r>
              <a:rPr lang="de-DE" sz="2800" dirty="0" err="1" smtClean="0"/>
              <a:t>clara</a:t>
            </a:r>
            <a:r>
              <a:rPr lang="de-DE" sz="2800" dirty="0" smtClean="0"/>
              <a:t> das </a:t>
            </a:r>
            <a:r>
              <a:rPr lang="de-DE" sz="2800" dirty="0" err="1" smtClean="0"/>
              <a:t>atribuições</a:t>
            </a:r>
            <a:r>
              <a:rPr lang="de-DE" sz="2800" dirty="0" smtClean="0"/>
              <a:t> de </a:t>
            </a:r>
            <a:r>
              <a:rPr lang="de-DE" sz="2800" dirty="0" err="1" smtClean="0"/>
              <a:t>cada</a:t>
            </a:r>
            <a:r>
              <a:rPr lang="de-DE" sz="2800" dirty="0" smtClean="0"/>
              <a:t> </a:t>
            </a:r>
            <a:r>
              <a:rPr lang="de-DE" sz="2800" dirty="0" err="1" smtClean="0"/>
              <a:t>carreira</a:t>
            </a:r>
            <a:r>
              <a:rPr lang="de-DE" sz="2800" dirty="0" smtClean="0"/>
              <a:t>:</a:t>
            </a:r>
          </a:p>
          <a:p>
            <a:pPr lvl="2">
              <a:buFont typeface="Wingdings" charset="2"/>
              <a:buChar char="§"/>
            </a:pP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Lei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11.440/06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estabeleceu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funções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genéricas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para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cada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carreira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,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mas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nunca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foi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regulamentada</a:t>
            </a:r>
            <a:endParaRPr lang="de-DE" sz="2000" dirty="0" smtClean="0">
              <a:solidFill>
                <a:schemeClr val="accent4">
                  <a:lumMod val="90000"/>
                  <a:lumOff val="10000"/>
                </a:schemeClr>
              </a:solidFill>
            </a:endParaRPr>
          </a:p>
          <a:p>
            <a:pPr lvl="2">
              <a:buFont typeface="Wingdings" charset="2"/>
              <a:buChar char="§"/>
            </a:pP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Permanece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o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uso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de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atos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normativos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anteriores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, a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exemplo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da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Portaria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no. 5/1995</a:t>
            </a:r>
          </a:p>
          <a:p>
            <a:pPr lvl="2">
              <a:buFont typeface="Wingdings" charset="2"/>
              <a:buChar char="§"/>
            </a:pP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Pessoas de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carreiras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diferentes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executando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funções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idênticas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;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desvio</a:t>
            </a:r>
            <a:r>
              <a:rPr lang="de-DE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de </a:t>
            </a:r>
            <a:r>
              <a:rPr lang="de-DE" sz="2000" dirty="0" err="1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funções</a:t>
            </a:r>
            <a:endParaRPr lang="de-DE" sz="2000" dirty="0">
              <a:solidFill>
                <a:schemeClr val="accent4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335293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DIAGNOSTICO INSTITUCIONAL</a:t>
            </a:r>
            <a:endParaRPr lang="pt-BR" sz="2800" b="1" dirty="0">
              <a:solidFill>
                <a:srgbClr val="1E75B6"/>
              </a:solidFill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0737" y="909052"/>
            <a:ext cx="8542421" cy="4647364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de-DE" sz="2800" dirty="0" err="1" smtClean="0"/>
              <a:t>Especializaç</a:t>
            </a:r>
            <a:r>
              <a:rPr lang="de-DE" sz="2800" dirty="0" err="1" smtClean="0"/>
              <a:t>ão</a:t>
            </a:r>
            <a:r>
              <a:rPr lang="de-DE" sz="2800" dirty="0" smtClean="0"/>
              <a:t> x </a:t>
            </a:r>
            <a:r>
              <a:rPr lang="de-DE" sz="2800" dirty="0" err="1" smtClean="0"/>
              <a:t>generalização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10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Ausência</a:t>
            </a:r>
            <a:r>
              <a:rPr lang="de-DE" sz="2800" dirty="0" smtClean="0"/>
              <a:t> de um Plano </a:t>
            </a:r>
            <a:r>
              <a:rPr lang="de-DE" sz="2800" dirty="0" err="1" smtClean="0"/>
              <a:t>Anual</a:t>
            </a:r>
            <a:r>
              <a:rPr lang="de-DE" sz="2800" dirty="0" smtClean="0"/>
              <a:t> de </a:t>
            </a:r>
            <a:r>
              <a:rPr lang="de-DE" sz="2800" dirty="0" err="1" smtClean="0"/>
              <a:t>Capacitação</a:t>
            </a:r>
            <a:r>
              <a:rPr lang="de-DE" sz="2800" dirty="0" smtClean="0"/>
              <a:t> </a:t>
            </a:r>
            <a:r>
              <a:rPr lang="de-DE" sz="2800" dirty="0" err="1" smtClean="0"/>
              <a:t>para</a:t>
            </a:r>
            <a:r>
              <a:rPr lang="de-DE" sz="2800" dirty="0" smtClean="0"/>
              <a:t> </a:t>
            </a:r>
            <a:r>
              <a:rPr lang="de-DE" sz="2800" dirty="0" err="1" smtClean="0"/>
              <a:t>os</a:t>
            </a:r>
            <a:r>
              <a:rPr lang="de-DE" sz="2800" dirty="0" smtClean="0"/>
              <a:t> </a:t>
            </a:r>
            <a:r>
              <a:rPr lang="de-DE" sz="2800" dirty="0" err="1" smtClean="0"/>
              <a:t>servidores</a:t>
            </a:r>
            <a:r>
              <a:rPr lang="de-DE" sz="2800" dirty="0" smtClean="0"/>
              <a:t> (</a:t>
            </a:r>
            <a:r>
              <a:rPr lang="de-DE" sz="2800" dirty="0" err="1" smtClean="0"/>
              <a:t>Decreto</a:t>
            </a:r>
            <a:r>
              <a:rPr lang="de-DE" sz="2800" dirty="0" smtClean="0"/>
              <a:t> 5707/06)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10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Problemas</a:t>
            </a:r>
            <a:r>
              <a:rPr lang="de-DE" sz="2800" dirty="0" smtClean="0"/>
              <a:t> na </a:t>
            </a:r>
            <a:r>
              <a:rPr lang="de-DE" sz="2800" dirty="0" err="1" smtClean="0"/>
              <a:t>gest</a:t>
            </a:r>
            <a:r>
              <a:rPr lang="de-DE" sz="2800" dirty="0" err="1" smtClean="0"/>
              <a:t>ão</a:t>
            </a:r>
            <a:r>
              <a:rPr lang="de-DE" sz="2800" dirty="0" smtClean="0"/>
              <a:t> das </a:t>
            </a:r>
            <a:r>
              <a:rPr lang="de-DE" sz="2800" dirty="0" err="1" smtClean="0"/>
              <a:t>carreiras</a:t>
            </a:r>
            <a:r>
              <a:rPr lang="de-DE" sz="2800" dirty="0" smtClean="0"/>
              <a:t>: </a:t>
            </a:r>
            <a:r>
              <a:rPr lang="de-DE" sz="2800" dirty="0" err="1" smtClean="0"/>
              <a:t>tratamento</a:t>
            </a:r>
            <a:r>
              <a:rPr lang="de-DE" sz="2800" dirty="0" smtClean="0"/>
              <a:t> </a:t>
            </a:r>
            <a:r>
              <a:rPr lang="de-DE" sz="2800" dirty="0" err="1" smtClean="0"/>
              <a:t>não</a:t>
            </a:r>
            <a:r>
              <a:rPr lang="de-DE" sz="2800" dirty="0" smtClean="0"/>
              <a:t> </a:t>
            </a:r>
            <a:r>
              <a:rPr lang="de-DE" sz="2800" dirty="0" err="1" smtClean="0"/>
              <a:t>isonômico</a:t>
            </a:r>
            <a:r>
              <a:rPr lang="de-DE" sz="2800" dirty="0" smtClean="0"/>
              <a:t>, </a:t>
            </a:r>
            <a:r>
              <a:rPr lang="de-DE" sz="2800" dirty="0" err="1" smtClean="0"/>
              <a:t>falta</a:t>
            </a:r>
            <a:r>
              <a:rPr lang="de-DE" sz="2800" dirty="0" smtClean="0"/>
              <a:t> de </a:t>
            </a:r>
            <a:r>
              <a:rPr lang="de-DE" sz="2800" dirty="0" err="1" smtClean="0"/>
              <a:t>planejamento</a:t>
            </a:r>
            <a:r>
              <a:rPr lang="de-DE" sz="2800" dirty="0" smtClean="0"/>
              <a:t>, </a:t>
            </a:r>
            <a:r>
              <a:rPr lang="de-DE" sz="2800" dirty="0" err="1" smtClean="0"/>
              <a:t>subutilização</a:t>
            </a:r>
            <a:r>
              <a:rPr lang="de-DE" sz="2800" dirty="0" smtClean="0"/>
              <a:t> e </a:t>
            </a:r>
            <a:r>
              <a:rPr lang="de-DE" sz="2800" dirty="0" err="1" smtClean="0"/>
              <a:t>má</a:t>
            </a:r>
            <a:r>
              <a:rPr lang="de-DE" sz="2800" dirty="0" smtClean="0"/>
              <a:t> </a:t>
            </a:r>
            <a:r>
              <a:rPr lang="de-DE" sz="2800" dirty="0" err="1" smtClean="0"/>
              <a:t>alocação</a:t>
            </a:r>
            <a:r>
              <a:rPr lang="de-DE" sz="2800" dirty="0" smtClean="0"/>
              <a:t> da </a:t>
            </a:r>
            <a:r>
              <a:rPr lang="de-DE" sz="2800" dirty="0" err="1" smtClean="0"/>
              <a:t>força</a:t>
            </a:r>
            <a:r>
              <a:rPr lang="de-DE" sz="2800" dirty="0" smtClean="0"/>
              <a:t> de </a:t>
            </a:r>
            <a:r>
              <a:rPr lang="de-DE" sz="2800" dirty="0" err="1" smtClean="0"/>
              <a:t>trabalho</a:t>
            </a:r>
            <a:r>
              <a:rPr lang="de-DE" sz="2800" dirty="0" smtClean="0"/>
              <a:t>, </a:t>
            </a:r>
            <a:r>
              <a:rPr lang="de-DE" sz="2800" dirty="0" err="1" smtClean="0"/>
              <a:t>situação</a:t>
            </a:r>
            <a:r>
              <a:rPr lang="de-DE" sz="2800" dirty="0" smtClean="0"/>
              <a:t> dos  </a:t>
            </a:r>
            <a:r>
              <a:rPr lang="de-DE" sz="2800" dirty="0" err="1" smtClean="0"/>
              <a:t>PCCs/PGPEs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10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Concentração</a:t>
            </a:r>
            <a:r>
              <a:rPr lang="de-DE" sz="2800" dirty="0" smtClean="0"/>
              <a:t> </a:t>
            </a:r>
            <a:r>
              <a:rPr lang="de-DE" sz="2800" dirty="0" smtClean="0"/>
              <a:t>do </a:t>
            </a:r>
            <a:r>
              <a:rPr lang="de-DE" sz="2800" dirty="0" err="1" smtClean="0"/>
              <a:t>processo</a:t>
            </a:r>
            <a:r>
              <a:rPr lang="de-DE" sz="2800" dirty="0" smtClean="0"/>
              <a:t> de </a:t>
            </a:r>
            <a:r>
              <a:rPr lang="de-DE" sz="2800" dirty="0" err="1" smtClean="0"/>
              <a:t>tomada</a:t>
            </a:r>
            <a:r>
              <a:rPr lang="de-DE" sz="2800" dirty="0" smtClean="0"/>
              <a:t> de </a:t>
            </a:r>
            <a:r>
              <a:rPr lang="de-DE" sz="2800" dirty="0" err="1" smtClean="0"/>
              <a:t>decisão</a:t>
            </a:r>
            <a:r>
              <a:rPr lang="de-DE" sz="2800" dirty="0" smtClean="0"/>
              <a:t> </a:t>
            </a:r>
            <a:r>
              <a:rPr lang="de-DE" sz="2800" dirty="0" err="1" smtClean="0"/>
              <a:t>em</a:t>
            </a:r>
            <a:r>
              <a:rPr lang="de-DE" sz="2800" dirty="0" smtClean="0"/>
              <a:t> </a:t>
            </a:r>
            <a:r>
              <a:rPr lang="de-DE" sz="2800" dirty="0" err="1" smtClean="0"/>
              <a:t>uma</a:t>
            </a:r>
            <a:r>
              <a:rPr lang="de-DE" sz="2800" dirty="0" smtClean="0"/>
              <a:t> </a:t>
            </a:r>
            <a:r>
              <a:rPr lang="de-DE" sz="2800" dirty="0" err="1" smtClean="0"/>
              <a:t>única</a:t>
            </a:r>
            <a:r>
              <a:rPr lang="de-DE" sz="2800" dirty="0" smtClean="0"/>
              <a:t> </a:t>
            </a:r>
            <a:r>
              <a:rPr lang="de-DE" sz="2800" dirty="0" err="1" smtClean="0"/>
              <a:t>carreira</a:t>
            </a:r>
            <a:r>
              <a:rPr lang="de-DE" sz="2800" dirty="0" smtClean="0"/>
              <a:t>: </a:t>
            </a:r>
            <a:r>
              <a:rPr lang="de-DE" sz="2800" dirty="0" err="1" smtClean="0"/>
              <a:t>b</a:t>
            </a:r>
            <a:r>
              <a:rPr lang="de-DE" sz="2800" dirty="0" err="1" smtClean="0"/>
              <a:t>aixo</a:t>
            </a:r>
            <a:r>
              <a:rPr lang="de-DE" sz="2800" dirty="0" smtClean="0"/>
              <a:t> </a:t>
            </a:r>
            <a:r>
              <a:rPr lang="de-DE" sz="2800" dirty="0" err="1" smtClean="0"/>
              <a:t>nível</a:t>
            </a:r>
            <a:r>
              <a:rPr lang="de-DE" sz="2800" dirty="0" smtClean="0"/>
              <a:t> de </a:t>
            </a:r>
            <a:r>
              <a:rPr lang="de-DE" sz="2800" dirty="0" err="1" smtClean="0"/>
              <a:t>compromisso</a:t>
            </a:r>
            <a:r>
              <a:rPr lang="de-DE" sz="2800" dirty="0" smtClean="0"/>
              <a:t> / </a:t>
            </a:r>
            <a:r>
              <a:rPr lang="de-DE" sz="2800" i="1" dirty="0" err="1" smtClean="0"/>
              <a:t>empowerment</a:t>
            </a:r>
            <a:endParaRPr lang="de-DE" sz="2800" i="1" dirty="0" smtClean="0"/>
          </a:p>
          <a:p>
            <a:pPr>
              <a:buFont typeface="Wingdings" charset="2"/>
              <a:buChar char="§"/>
            </a:pP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321925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DIAGNOSTICO INSTITUCIONAL</a:t>
            </a:r>
            <a:endParaRPr lang="pt-BR" sz="2800" b="1" dirty="0">
              <a:solidFill>
                <a:srgbClr val="1E75B6"/>
              </a:solidFill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737" y="1216516"/>
            <a:ext cx="8288421" cy="4647364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de-DE" sz="2800" dirty="0" err="1" smtClean="0"/>
              <a:t>Ausência</a:t>
            </a:r>
            <a:r>
              <a:rPr lang="de-DE" sz="2800" dirty="0" smtClean="0"/>
              <a:t> de </a:t>
            </a:r>
            <a:r>
              <a:rPr lang="de-DE" sz="2800" dirty="0" err="1" smtClean="0"/>
              <a:t>perspectiva</a:t>
            </a:r>
            <a:r>
              <a:rPr lang="de-DE" sz="2800" dirty="0" smtClean="0"/>
              <a:t> de </a:t>
            </a:r>
            <a:r>
              <a:rPr lang="de-DE" sz="2800" dirty="0" err="1" smtClean="0"/>
              <a:t>carreira</a:t>
            </a:r>
            <a:r>
              <a:rPr lang="de-DE" sz="2800" dirty="0" smtClean="0"/>
              <a:t> </a:t>
            </a:r>
            <a:r>
              <a:rPr lang="de-DE" sz="2800" dirty="0" err="1" smtClean="0"/>
              <a:t>para</a:t>
            </a:r>
            <a:r>
              <a:rPr lang="de-DE" sz="2800" dirty="0" smtClean="0"/>
              <a:t> a </a:t>
            </a:r>
            <a:r>
              <a:rPr lang="de-DE" sz="2800" dirty="0" err="1" smtClean="0"/>
              <a:t>maioria</a:t>
            </a:r>
            <a:r>
              <a:rPr lang="de-DE" sz="2800" dirty="0" smtClean="0"/>
              <a:t> dos </a:t>
            </a:r>
            <a:r>
              <a:rPr lang="de-DE" sz="2800" dirty="0" err="1" smtClean="0"/>
              <a:t>servidores</a:t>
            </a:r>
            <a:r>
              <a:rPr lang="de-DE" sz="2800" dirty="0" smtClean="0"/>
              <a:t> do MRE</a:t>
            </a:r>
          </a:p>
          <a:p>
            <a:pPr>
              <a:buNone/>
            </a:pPr>
            <a:endParaRPr lang="de-DE" sz="10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Deterioração</a:t>
            </a:r>
            <a:r>
              <a:rPr lang="de-DE" sz="2800" dirty="0" smtClean="0"/>
              <a:t> das </a:t>
            </a:r>
            <a:r>
              <a:rPr lang="de-DE" sz="2800" dirty="0" err="1" smtClean="0"/>
              <a:t>relações</a:t>
            </a:r>
            <a:r>
              <a:rPr lang="de-DE" sz="2800" dirty="0" smtClean="0"/>
              <a:t> de </a:t>
            </a:r>
            <a:r>
              <a:rPr lang="de-DE" sz="2800" dirty="0" err="1" smtClean="0"/>
              <a:t>trabalho</a:t>
            </a:r>
            <a:r>
              <a:rPr lang="de-DE" sz="2800" dirty="0" smtClean="0"/>
              <a:t>, ambiente </a:t>
            </a:r>
            <a:r>
              <a:rPr lang="de-DE" sz="2800" dirty="0" err="1" smtClean="0"/>
              <a:t>doente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10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Falta</a:t>
            </a:r>
            <a:r>
              <a:rPr lang="de-DE" sz="2800" dirty="0" smtClean="0"/>
              <a:t> de </a:t>
            </a:r>
            <a:r>
              <a:rPr lang="de-DE" sz="2800" dirty="0" err="1" smtClean="0"/>
              <a:t>est</a:t>
            </a:r>
            <a:r>
              <a:rPr lang="de-DE" sz="2800" dirty="0" err="1" smtClean="0"/>
              <a:t>ímulo</a:t>
            </a:r>
            <a:r>
              <a:rPr lang="de-DE" sz="2800" dirty="0" smtClean="0"/>
              <a:t> </a:t>
            </a:r>
            <a:r>
              <a:rPr lang="de-DE" sz="2800" dirty="0" err="1" smtClean="0"/>
              <a:t>para</a:t>
            </a:r>
            <a:r>
              <a:rPr lang="de-DE" sz="2800" dirty="0" smtClean="0"/>
              <a:t>  o </a:t>
            </a:r>
            <a:r>
              <a:rPr lang="de-DE" sz="2800" dirty="0" err="1" smtClean="0"/>
              <a:t>desempenho</a:t>
            </a:r>
            <a:r>
              <a:rPr lang="de-DE" sz="2800" dirty="0" smtClean="0"/>
              <a:t> das </a:t>
            </a:r>
            <a:r>
              <a:rPr lang="de-DE" sz="2800" dirty="0" err="1" smtClean="0"/>
              <a:t>atividades</a:t>
            </a:r>
            <a:r>
              <a:rPr lang="de-DE" sz="2800" dirty="0" smtClean="0"/>
              <a:t>, </a:t>
            </a:r>
            <a:r>
              <a:rPr lang="de-DE" sz="2800" dirty="0" err="1" smtClean="0"/>
              <a:t>capacitação</a:t>
            </a:r>
            <a:r>
              <a:rPr lang="de-DE" sz="2800" dirty="0" smtClean="0"/>
              <a:t>, </a:t>
            </a:r>
            <a:r>
              <a:rPr lang="de-DE" sz="2800" dirty="0" err="1" smtClean="0"/>
              <a:t>ascenção</a:t>
            </a:r>
            <a:r>
              <a:rPr lang="de-DE" sz="2800" dirty="0" smtClean="0"/>
              <a:t>, </a:t>
            </a:r>
            <a:r>
              <a:rPr lang="de-DE" sz="2800" dirty="0" err="1" smtClean="0"/>
              <a:t>cumprimento</a:t>
            </a:r>
            <a:r>
              <a:rPr lang="de-DE" sz="2800" dirty="0" smtClean="0"/>
              <a:t> da </a:t>
            </a:r>
            <a:r>
              <a:rPr lang="de-DE" sz="2800" dirty="0" err="1" smtClean="0"/>
              <a:t>jornada</a:t>
            </a:r>
            <a:r>
              <a:rPr lang="de-DE" sz="2800" dirty="0" smtClean="0"/>
              <a:t> de </a:t>
            </a:r>
            <a:r>
              <a:rPr lang="de-DE" sz="2800" dirty="0" err="1" smtClean="0"/>
              <a:t>trabalho</a:t>
            </a:r>
            <a:r>
              <a:rPr lang="de-DE" sz="2800" dirty="0" smtClean="0"/>
              <a:t>: </a:t>
            </a:r>
            <a:r>
              <a:rPr lang="de-DE" sz="2800" dirty="0" err="1" smtClean="0"/>
              <a:t>baixa</a:t>
            </a:r>
            <a:r>
              <a:rPr lang="de-DE" sz="2800" dirty="0" smtClean="0"/>
              <a:t> </a:t>
            </a:r>
            <a:r>
              <a:rPr lang="de-DE" sz="2800" dirty="0" err="1" smtClean="0"/>
              <a:t>produtividade</a:t>
            </a:r>
            <a:r>
              <a:rPr lang="de-DE" sz="2800" dirty="0" smtClean="0"/>
              <a:t> e </a:t>
            </a:r>
            <a:r>
              <a:rPr lang="de-DE" sz="2800" dirty="0" err="1" smtClean="0"/>
              <a:t>perda</a:t>
            </a:r>
            <a:r>
              <a:rPr lang="de-DE" sz="2800" dirty="0" smtClean="0"/>
              <a:t> de </a:t>
            </a:r>
            <a:r>
              <a:rPr lang="de-DE" sz="2800" dirty="0" err="1" smtClean="0"/>
              <a:t>eficiência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10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Elevado</a:t>
            </a:r>
            <a:r>
              <a:rPr lang="de-DE" sz="2800" dirty="0" smtClean="0"/>
              <a:t> </a:t>
            </a:r>
            <a:r>
              <a:rPr lang="de-DE" sz="2800" dirty="0" err="1" smtClean="0"/>
              <a:t>índice</a:t>
            </a:r>
            <a:r>
              <a:rPr lang="de-DE" sz="2800" dirty="0" smtClean="0"/>
              <a:t> de </a:t>
            </a:r>
            <a:r>
              <a:rPr lang="de-DE" sz="2800" dirty="0" err="1" smtClean="0"/>
              <a:t>evasão</a:t>
            </a:r>
            <a:endParaRPr lang="de-DE" sz="2800" dirty="0" smtClean="0"/>
          </a:p>
          <a:p>
            <a:pPr>
              <a:buNone/>
            </a:pP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241717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CONSEQUENCIAS PARA A INSTITUIÇAO</a:t>
            </a:r>
            <a:br>
              <a:rPr lang="pt-BR" sz="2800" b="1" dirty="0" smtClean="0">
                <a:solidFill>
                  <a:srgbClr val="1E75B6"/>
                </a:solidFill>
              </a:rPr>
            </a:br>
            <a:r>
              <a:rPr lang="pt-BR" sz="2800" b="1" dirty="0" smtClean="0">
                <a:solidFill>
                  <a:srgbClr val="1E75B6"/>
                </a:solidFill>
              </a:rPr>
              <a:t>E SEUS SERVIDORES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Gerade Verbindung 6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737" y="2018596"/>
            <a:ext cx="8288421" cy="2753905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de-DE" sz="2800" dirty="0" err="1" smtClean="0"/>
              <a:t>Estado</a:t>
            </a:r>
            <a:r>
              <a:rPr lang="de-DE" sz="2800" dirty="0" smtClean="0"/>
              <a:t>: </a:t>
            </a:r>
            <a:r>
              <a:rPr lang="de-DE" sz="2800" dirty="0" err="1" smtClean="0"/>
              <a:t>p</a:t>
            </a:r>
            <a:r>
              <a:rPr lang="de-DE" sz="2800" dirty="0" err="1" smtClean="0"/>
              <a:t>erda</a:t>
            </a:r>
            <a:r>
              <a:rPr lang="de-DE" sz="2800" dirty="0" smtClean="0"/>
              <a:t> </a:t>
            </a:r>
            <a:r>
              <a:rPr lang="de-DE" sz="2800" dirty="0" smtClean="0"/>
              <a:t>de </a:t>
            </a:r>
            <a:r>
              <a:rPr lang="de-DE" sz="2800" dirty="0" err="1" smtClean="0"/>
              <a:t>eficiência</a:t>
            </a:r>
            <a:r>
              <a:rPr lang="de-DE" sz="2800" dirty="0" smtClean="0"/>
              <a:t>, </a:t>
            </a:r>
            <a:r>
              <a:rPr lang="de-DE" sz="2800" dirty="0" err="1" smtClean="0"/>
              <a:t>desperd</a:t>
            </a:r>
            <a:r>
              <a:rPr lang="de-DE" sz="2800" dirty="0" err="1" smtClean="0"/>
              <a:t>ício</a:t>
            </a:r>
            <a:r>
              <a:rPr lang="de-DE" sz="2800" dirty="0" smtClean="0"/>
              <a:t> de </a:t>
            </a:r>
            <a:r>
              <a:rPr lang="de-DE" sz="2800" dirty="0" err="1" smtClean="0"/>
              <a:t>recursos</a:t>
            </a:r>
            <a:r>
              <a:rPr lang="de-DE" sz="2800" dirty="0" smtClean="0"/>
              <a:t> </a:t>
            </a:r>
            <a:r>
              <a:rPr lang="de-DE" sz="2800" dirty="0" err="1" smtClean="0"/>
              <a:t>públicos</a:t>
            </a:r>
            <a:r>
              <a:rPr lang="de-DE" sz="2800" dirty="0" smtClean="0"/>
              <a:t> </a:t>
            </a: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28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Cidadão</a:t>
            </a:r>
            <a:r>
              <a:rPr lang="de-DE" sz="2800" dirty="0" smtClean="0"/>
              <a:t>: </a:t>
            </a:r>
            <a:r>
              <a:rPr lang="de-DE" sz="2800" dirty="0" err="1" smtClean="0"/>
              <a:t>recebe</a:t>
            </a:r>
            <a:r>
              <a:rPr lang="de-DE" sz="2800" dirty="0" smtClean="0"/>
              <a:t> um </a:t>
            </a:r>
            <a:r>
              <a:rPr lang="de-DE" sz="2800" dirty="0" err="1" smtClean="0"/>
              <a:t>serviço</a:t>
            </a:r>
            <a:r>
              <a:rPr lang="de-DE" sz="2800" dirty="0" smtClean="0"/>
              <a:t> de </a:t>
            </a:r>
            <a:r>
              <a:rPr lang="de-DE" sz="2800" dirty="0" err="1" smtClean="0"/>
              <a:t>baixa</a:t>
            </a:r>
            <a:r>
              <a:rPr lang="de-DE" sz="2800" dirty="0" smtClean="0"/>
              <a:t> </a:t>
            </a:r>
            <a:r>
              <a:rPr lang="de-DE" sz="2800" dirty="0" err="1" smtClean="0"/>
              <a:t>qualidade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 smtClean="0"/>
          </a:p>
          <a:p>
            <a:pPr>
              <a:buNone/>
            </a:pPr>
            <a:endParaRPr lang="de-DE" sz="2800" dirty="0" smtClean="0"/>
          </a:p>
          <a:p>
            <a:pPr>
              <a:buFont typeface="Wingdings" charset="2"/>
              <a:buChar char="§"/>
            </a:pPr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455605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CONSEQUENCIAS PARA O ESTADO E PARA O CIDADAO</a:t>
            </a:r>
            <a:endParaRPr lang="pt-BR" sz="2800" b="1" dirty="0">
              <a:solidFill>
                <a:srgbClr val="1E75B6"/>
              </a:solidFill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25500" y="642773"/>
            <a:ext cx="7772400" cy="1143000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REGIME JURÍDICO DOS SERVIDORES DO SERVIÇO EXTERIOR BRASILEIRO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2160391"/>
            <a:ext cx="7827963" cy="3439708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None/>
            </a:pPr>
            <a:r>
              <a:rPr lang="pt-BR" sz="2400" dirty="0" smtClean="0">
                <a:solidFill>
                  <a:schemeClr val="accent4"/>
                </a:solidFill>
              </a:rPr>
              <a:t>O</a:t>
            </a:r>
            <a:r>
              <a:rPr lang="pt-BR" sz="2400" dirty="0" smtClean="0">
                <a:solidFill>
                  <a:schemeClr val="accent4"/>
                </a:solidFill>
              </a:rPr>
              <a:t> </a:t>
            </a:r>
            <a:r>
              <a:rPr lang="pt-BR" sz="2400" dirty="0" smtClean="0">
                <a:solidFill>
                  <a:schemeClr val="accent4"/>
                </a:solidFill>
              </a:rPr>
              <a:t>r</a:t>
            </a:r>
            <a:r>
              <a:rPr lang="pt-BR" sz="2400" dirty="0" smtClean="0">
                <a:solidFill>
                  <a:schemeClr val="accent4"/>
                </a:solidFill>
              </a:rPr>
              <a:t>egime </a:t>
            </a:r>
            <a:r>
              <a:rPr lang="pt-BR" sz="2400" dirty="0">
                <a:solidFill>
                  <a:schemeClr val="accent4"/>
                </a:solidFill>
              </a:rPr>
              <a:t>j</a:t>
            </a:r>
            <a:r>
              <a:rPr lang="pt-BR" sz="2400" dirty="0" smtClean="0">
                <a:solidFill>
                  <a:schemeClr val="accent4"/>
                </a:solidFill>
              </a:rPr>
              <a:t>urídico </a:t>
            </a:r>
            <a:r>
              <a:rPr lang="pt-BR" sz="2400" dirty="0">
                <a:solidFill>
                  <a:schemeClr val="accent4"/>
                </a:solidFill>
              </a:rPr>
              <a:t>dos</a:t>
            </a:r>
            <a:r>
              <a:rPr lang="pt-BR" sz="2400" dirty="0" smtClean="0">
                <a:solidFill>
                  <a:schemeClr val="accent4"/>
                </a:solidFill>
              </a:rPr>
              <a:t> servidores </a:t>
            </a:r>
            <a:r>
              <a:rPr lang="pt-BR" sz="2400" dirty="0">
                <a:solidFill>
                  <a:schemeClr val="accent4"/>
                </a:solidFill>
              </a:rPr>
              <a:t>do Serviço Exterior Brasileiro (SEB) </a:t>
            </a:r>
            <a:r>
              <a:rPr lang="pt-BR" sz="2400" dirty="0" smtClean="0">
                <a:solidFill>
                  <a:schemeClr val="accent4"/>
                </a:solidFill>
              </a:rPr>
              <a:t>foi instituído pela Lei </a:t>
            </a:r>
            <a:r>
              <a:rPr lang="pt-BR" sz="2400" dirty="0">
                <a:solidFill>
                  <a:schemeClr val="accent4"/>
                </a:solidFill>
              </a:rPr>
              <a:t>nº </a:t>
            </a:r>
            <a:r>
              <a:rPr lang="pt-BR" sz="2400" dirty="0" smtClean="0">
                <a:solidFill>
                  <a:schemeClr val="accent4"/>
                </a:solidFill>
              </a:rPr>
              <a:t>8.829/1993 e, posteriormente, alterado pela </a:t>
            </a:r>
            <a:r>
              <a:rPr lang="pt-BR" sz="2400" dirty="0">
                <a:solidFill>
                  <a:schemeClr val="accent4"/>
                </a:solidFill>
              </a:rPr>
              <a:t>Lei </a:t>
            </a:r>
            <a:r>
              <a:rPr lang="pt-BR" sz="2400" dirty="0" smtClean="0">
                <a:solidFill>
                  <a:schemeClr val="accent4"/>
                </a:solidFill>
              </a:rPr>
              <a:t>nº 11.440/2006, que estabeleceu, em seu artigo 2º, que o SEB é composto pelas carreiras de</a:t>
            </a:r>
            <a:r>
              <a:rPr lang="pt-BR" sz="2400" dirty="0" smtClean="0">
                <a:solidFill>
                  <a:schemeClr val="accent4"/>
                </a:solidFill>
              </a:rPr>
              <a:t> diplomata, </a:t>
            </a:r>
            <a:r>
              <a:rPr lang="pt-BR" sz="2400" dirty="0" smtClean="0">
                <a:solidFill>
                  <a:schemeClr val="accent4"/>
                </a:solidFill>
              </a:rPr>
              <a:t>de</a:t>
            </a:r>
            <a:r>
              <a:rPr lang="pt-BR" sz="2400" dirty="0" smtClean="0">
                <a:solidFill>
                  <a:schemeClr val="accent4"/>
                </a:solidFill>
              </a:rPr>
              <a:t> oficial </a:t>
            </a:r>
            <a:r>
              <a:rPr lang="pt-BR" sz="2400" dirty="0" smtClean="0">
                <a:solidFill>
                  <a:schemeClr val="accent4"/>
                </a:solidFill>
              </a:rPr>
              <a:t>de</a:t>
            </a:r>
            <a:r>
              <a:rPr lang="pt-BR" sz="2400" dirty="0" smtClean="0">
                <a:solidFill>
                  <a:schemeClr val="accent4"/>
                </a:solidFill>
              </a:rPr>
              <a:t> chancelaria e de assistente de chancelaria, </a:t>
            </a:r>
            <a:r>
              <a:rPr lang="pt-BR" sz="2400" dirty="0" smtClean="0">
                <a:solidFill>
                  <a:schemeClr val="accent4"/>
                </a:solidFill>
              </a:rPr>
              <a:t>às quais compete, de forma </a:t>
            </a:r>
            <a:r>
              <a:rPr lang="pt-BR" sz="2400" b="1" dirty="0" smtClean="0">
                <a:solidFill>
                  <a:schemeClr val="accent4"/>
                </a:solidFill>
              </a:rPr>
              <a:t>exclusiva</a:t>
            </a:r>
            <a:r>
              <a:rPr lang="pt-BR" sz="2400" dirty="0" smtClean="0">
                <a:solidFill>
                  <a:schemeClr val="accent4"/>
                </a:solidFill>
              </a:rPr>
              <a:t>, a execução da política exterior do Brasil.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3</a:t>
            </a:fld>
            <a:endParaRPr lang="en-US" altLang="en-US"/>
          </a:p>
        </p:txBody>
      </p:sp>
      <p:cxnSp>
        <p:nvCxnSpPr>
          <p:cNvPr id="6" name="Gerade Verbindung 5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Gerade Verbindung 6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737" y="1310092"/>
            <a:ext cx="8288421" cy="4647364"/>
          </a:xfrm>
        </p:spPr>
        <p:txBody>
          <a:bodyPr/>
          <a:lstStyle/>
          <a:p>
            <a:pPr>
              <a:buFont typeface="Wingdings" charset="2"/>
              <a:buChar char="§"/>
            </a:pPr>
            <a:r>
              <a:rPr lang="de-DE" sz="2800" dirty="0" err="1" smtClean="0"/>
              <a:t>Criação</a:t>
            </a:r>
            <a:r>
              <a:rPr lang="de-DE" sz="2800" dirty="0" smtClean="0"/>
              <a:t> do </a:t>
            </a:r>
            <a:r>
              <a:rPr lang="de-DE" sz="2800" dirty="0" err="1" smtClean="0"/>
              <a:t>Comitê</a:t>
            </a:r>
            <a:r>
              <a:rPr lang="de-DE" sz="2800" dirty="0" smtClean="0"/>
              <a:t> </a:t>
            </a:r>
            <a:r>
              <a:rPr lang="de-DE" sz="2800" dirty="0" err="1" smtClean="0"/>
              <a:t>Estratégico</a:t>
            </a:r>
            <a:r>
              <a:rPr lang="de-DE" sz="2800" dirty="0" smtClean="0"/>
              <a:t> de </a:t>
            </a:r>
            <a:r>
              <a:rPr lang="de-DE" sz="2800" dirty="0" err="1" smtClean="0"/>
              <a:t>Gestão</a:t>
            </a:r>
            <a:r>
              <a:rPr lang="de-DE" sz="2800" dirty="0" smtClean="0"/>
              <a:t> de Pessoas, </a:t>
            </a:r>
            <a:r>
              <a:rPr lang="de-DE" sz="2800" dirty="0" err="1" smtClean="0"/>
              <a:t>conforme</a:t>
            </a:r>
            <a:r>
              <a:rPr lang="de-DE" sz="2800" dirty="0" smtClean="0"/>
              <a:t> </a:t>
            </a:r>
            <a:r>
              <a:rPr lang="de-DE" sz="2800" dirty="0" err="1" smtClean="0"/>
              <a:t>recomendação</a:t>
            </a:r>
            <a:r>
              <a:rPr lang="de-DE" sz="2800" dirty="0" smtClean="0"/>
              <a:t> do </a:t>
            </a:r>
            <a:r>
              <a:rPr lang="de-DE" sz="2800" dirty="0" err="1" smtClean="0"/>
              <a:t>Acórdão</a:t>
            </a:r>
            <a:r>
              <a:rPr lang="de-DE" sz="2800" dirty="0" smtClean="0"/>
              <a:t> TCU no. 3023/2013</a:t>
            </a:r>
          </a:p>
          <a:p>
            <a:pPr>
              <a:buFont typeface="Wingdings" charset="2"/>
              <a:buChar char="§"/>
            </a:pPr>
            <a:endParaRPr lang="de-DE" sz="2800" dirty="0" smtClean="0"/>
          </a:p>
          <a:p>
            <a:pPr>
              <a:buFont typeface="Wingdings" charset="2"/>
              <a:buChar char="§"/>
            </a:pPr>
            <a:r>
              <a:rPr lang="de-DE" sz="2800" dirty="0" err="1" smtClean="0"/>
              <a:t>Criação</a:t>
            </a:r>
            <a:r>
              <a:rPr lang="de-DE" sz="2800" dirty="0" smtClean="0"/>
              <a:t> de um </a:t>
            </a:r>
            <a:r>
              <a:rPr lang="de-DE" sz="2800" dirty="0" err="1" smtClean="0"/>
              <a:t>grupo</a:t>
            </a:r>
            <a:r>
              <a:rPr lang="de-DE" sz="2800" dirty="0" smtClean="0"/>
              <a:t> de </a:t>
            </a:r>
            <a:r>
              <a:rPr lang="de-DE" sz="2800" dirty="0" err="1" smtClean="0"/>
              <a:t>trabalho</a:t>
            </a:r>
            <a:r>
              <a:rPr lang="de-DE" sz="2800" dirty="0" smtClean="0"/>
              <a:t> </a:t>
            </a:r>
            <a:r>
              <a:rPr lang="de-DE" sz="2800" dirty="0" err="1" smtClean="0"/>
              <a:t>composto</a:t>
            </a:r>
            <a:r>
              <a:rPr lang="de-DE" sz="2800" dirty="0" smtClean="0"/>
              <a:t> </a:t>
            </a:r>
            <a:r>
              <a:rPr lang="de-DE" sz="2800" dirty="0" err="1" smtClean="0"/>
              <a:t>por</a:t>
            </a:r>
            <a:r>
              <a:rPr lang="de-DE" sz="2800" dirty="0" smtClean="0"/>
              <a:t> </a:t>
            </a:r>
            <a:r>
              <a:rPr lang="de-DE" sz="2800" dirty="0" err="1" smtClean="0"/>
              <a:t>representantes</a:t>
            </a:r>
            <a:r>
              <a:rPr lang="de-DE" sz="2800" dirty="0" smtClean="0"/>
              <a:t> do MPOG, da </a:t>
            </a:r>
            <a:r>
              <a:rPr lang="de-DE" sz="2800" dirty="0" err="1" smtClean="0"/>
              <a:t>administração</a:t>
            </a:r>
            <a:r>
              <a:rPr lang="de-DE" sz="2800" dirty="0" smtClean="0"/>
              <a:t> do MRE e do </a:t>
            </a:r>
            <a:r>
              <a:rPr lang="de-DE" sz="2800" dirty="0" err="1" smtClean="0"/>
              <a:t>Sinditamaraty</a:t>
            </a:r>
            <a:endParaRPr lang="de-DE" sz="2800" dirty="0" smtClean="0"/>
          </a:p>
          <a:p>
            <a:pPr lvl="2">
              <a:buFont typeface="Wingdings" charset="2"/>
              <a:buChar char="§"/>
            </a:pPr>
            <a:endParaRPr lang="de-DE" sz="1800" dirty="0" smtClean="0"/>
          </a:p>
          <a:p>
            <a:pPr lvl="2">
              <a:buFont typeface="Wingdings" charset="2"/>
              <a:buChar char="§"/>
            </a:pPr>
            <a:r>
              <a:rPr lang="de-DE" sz="2400" dirty="0" err="1" smtClean="0">
                <a:solidFill>
                  <a:srgbClr val="000080"/>
                </a:solidFill>
              </a:rPr>
              <a:t>Objetivo</a:t>
            </a:r>
            <a:r>
              <a:rPr lang="de-DE" sz="2400" dirty="0" smtClean="0">
                <a:solidFill>
                  <a:srgbClr val="000080"/>
                </a:solidFill>
              </a:rPr>
              <a:t>: </a:t>
            </a:r>
            <a:r>
              <a:rPr lang="de-DE" sz="2400" dirty="0" err="1" smtClean="0">
                <a:solidFill>
                  <a:srgbClr val="000080"/>
                </a:solidFill>
              </a:rPr>
              <a:t>reestruturar</a:t>
            </a:r>
            <a:r>
              <a:rPr lang="de-DE" sz="2400" dirty="0" smtClean="0">
                <a:solidFill>
                  <a:srgbClr val="000080"/>
                </a:solidFill>
              </a:rPr>
              <a:t> as </a:t>
            </a:r>
            <a:r>
              <a:rPr lang="de-DE" sz="2400" dirty="0" err="1" smtClean="0">
                <a:solidFill>
                  <a:srgbClr val="000080"/>
                </a:solidFill>
              </a:rPr>
              <a:t>carreiras</a:t>
            </a:r>
            <a:r>
              <a:rPr lang="de-DE" sz="2400" dirty="0" smtClean="0">
                <a:solidFill>
                  <a:srgbClr val="000080"/>
                </a:solidFill>
              </a:rPr>
              <a:t> do SEB </a:t>
            </a:r>
          </a:p>
          <a:p>
            <a:pPr lvl="2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None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>
              <a:buFont typeface="Wingdings" charset="2"/>
              <a:buChar char="§"/>
            </a:pPr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348661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SOLUÇAO PROPOSTA</a:t>
            </a:r>
            <a:endParaRPr lang="pt-BR" sz="2800" b="1" dirty="0">
              <a:solidFill>
                <a:srgbClr val="1E75B6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Gerade Verbindung 6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-213876" y="481276"/>
            <a:ext cx="8983559" cy="4986422"/>
          </a:xfrm>
        </p:spPr>
        <p:txBody>
          <a:bodyPr/>
          <a:lstStyle/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2">
              <a:buFont typeface="Wingdings" charset="2"/>
              <a:buChar char="§"/>
            </a:pPr>
            <a:r>
              <a:rPr lang="de-DE" sz="2400" dirty="0" err="1" smtClean="0">
                <a:solidFill>
                  <a:srgbClr val="000080"/>
                </a:solidFill>
              </a:rPr>
              <a:t>Premissas</a:t>
            </a:r>
            <a:r>
              <a:rPr lang="de-DE" sz="2400" dirty="0" smtClean="0">
                <a:solidFill>
                  <a:srgbClr val="000080"/>
                </a:solidFill>
              </a:rPr>
              <a:t>:</a:t>
            </a:r>
          </a:p>
          <a:p>
            <a:pPr lvl="3">
              <a:buFont typeface="Wingdings" charset="2"/>
              <a:buChar char="§"/>
            </a:pPr>
            <a:r>
              <a:rPr lang="de-DE" sz="2400" dirty="0" smtClean="0">
                <a:solidFill>
                  <a:srgbClr val="000080"/>
                </a:solidFill>
              </a:rPr>
              <a:t>O </a:t>
            </a:r>
            <a:r>
              <a:rPr lang="de-DE" sz="2400" dirty="0" err="1" smtClean="0">
                <a:solidFill>
                  <a:srgbClr val="000080"/>
                </a:solidFill>
              </a:rPr>
              <a:t>resultado</a:t>
            </a:r>
            <a:r>
              <a:rPr lang="de-DE" sz="2400" dirty="0" smtClean="0">
                <a:solidFill>
                  <a:srgbClr val="000080"/>
                </a:solidFill>
              </a:rPr>
              <a:t> final </a:t>
            </a:r>
            <a:r>
              <a:rPr lang="de-DE" sz="2400" dirty="0" err="1" smtClean="0">
                <a:solidFill>
                  <a:srgbClr val="000080"/>
                </a:solidFill>
              </a:rPr>
              <a:t>acordado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deve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ser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bom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simultaneamente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para</a:t>
            </a:r>
            <a:r>
              <a:rPr lang="de-DE" sz="2400" dirty="0" smtClean="0">
                <a:solidFill>
                  <a:srgbClr val="000080"/>
                </a:solidFill>
              </a:rPr>
              <a:t> o </a:t>
            </a:r>
            <a:r>
              <a:rPr lang="de-DE" sz="2400" dirty="0" err="1" smtClean="0">
                <a:solidFill>
                  <a:srgbClr val="000080"/>
                </a:solidFill>
              </a:rPr>
              <a:t>país</a:t>
            </a:r>
            <a:r>
              <a:rPr lang="de-DE" sz="2400" dirty="0" smtClean="0">
                <a:solidFill>
                  <a:srgbClr val="000080"/>
                </a:solidFill>
              </a:rPr>
              <a:t>, o </a:t>
            </a:r>
            <a:r>
              <a:rPr lang="de-DE" sz="2400" dirty="0" err="1" smtClean="0">
                <a:solidFill>
                  <a:srgbClr val="000080"/>
                </a:solidFill>
              </a:rPr>
              <a:t>Estado</a:t>
            </a:r>
            <a:r>
              <a:rPr lang="de-DE" sz="2400" dirty="0" smtClean="0">
                <a:solidFill>
                  <a:srgbClr val="000080"/>
                </a:solidFill>
              </a:rPr>
              <a:t>, o </a:t>
            </a:r>
            <a:r>
              <a:rPr lang="de-DE" sz="2400" dirty="0" err="1" smtClean="0">
                <a:solidFill>
                  <a:srgbClr val="000080"/>
                </a:solidFill>
              </a:rPr>
              <a:t>cidadão</a:t>
            </a:r>
            <a:r>
              <a:rPr lang="de-DE" sz="2400" dirty="0" smtClean="0">
                <a:solidFill>
                  <a:srgbClr val="000080"/>
                </a:solidFill>
              </a:rPr>
              <a:t>, a </a:t>
            </a:r>
            <a:r>
              <a:rPr lang="de-DE" sz="2400" dirty="0" err="1" smtClean="0">
                <a:solidFill>
                  <a:srgbClr val="000080"/>
                </a:solidFill>
              </a:rPr>
              <a:t>instituição</a:t>
            </a:r>
            <a:r>
              <a:rPr lang="de-DE" sz="2400" dirty="0" smtClean="0">
                <a:solidFill>
                  <a:srgbClr val="000080"/>
                </a:solidFill>
              </a:rPr>
              <a:t> e </a:t>
            </a:r>
            <a:r>
              <a:rPr lang="de-DE" sz="2400" dirty="0" err="1" smtClean="0">
                <a:solidFill>
                  <a:srgbClr val="000080"/>
                </a:solidFill>
              </a:rPr>
              <a:t>os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servidores</a:t>
            </a: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r>
              <a:rPr lang="de-DE" sz="2400" dirty="0" err="1" smtClean="0">
                <a:solidFill>
                  <a:srgbClr val="000080"/>
                </a:solidFill>
              </a:rPr>
              <a:t>Todas</a:t>
            </a:r>
            <a:r>
              <a:rPr lang="de-DE" sz="2400" dirty="0" smtClean="0">
                <a:solidFill>
                  <a:srgbClr val="000080"/>
                </a:solidFill>
              </a:rPr>
              <a:t> as </a:t>
            </a:r>
            <a:r>
              <a:rPr lang="de-DE" sz="2400" dirty="0" err="1" smtClean="0">
                <a:solidFill>
                  <a:srgbClr val="000080"/>
                </a:solidFill>
              </a:rPr>
              <a:t>carreiras</a:t>
            </a:r>
            <a:r>
              <a:rPr lang="de-DE" sz="2400" dirty="0" smtClean="0">
                <a:solidFill>
                  <a:srgbClr val="000080"/>
                </a:solidFill>
              </a:rPr>
              <a:t> do MRE </a:t>
            </a:r>
            <a:r>
              <a:rPr lang="de-DE" sz="2400" dirty="0" err="1" smtClean="0">
                <a:solidFill>
                  <a:srgbClr val="000080"/>
                </a:solidFill>
              </a:rPr>
              <a:t>deverão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ser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contempladas</a:t>
            </a: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r>
              <a:rPr lang="de-DE" sz="2400" dirty="0" smtClean="0">
                <a:solidFill>
                  <a:srgbClr val="000080"/>
                </a:solidFill>
              </a:rPr>
              <a:t>O </a:t>
            </a:r>
            <a:r>
              <a:rPr lang="de-DE" sz="2400" dirty="0" err="1" smtClean="0">
                <a:solidFill>
                  <a:srgbClr val="000080"/>
                </a:solidFill>
              </a:rPr>
              <a:t>órgão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deverá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mapear</a:t>
            </a:r>
            <a:r>
              <a:rPr lang="de-DE" sz="2400" dirty="0" smtClean="0">
                <a:solidFill>
                  <a:srgbClr val="000080"/>
                </a:solidFill>
              </a:rPr>
              <a:t> e </a:t>
            </a:r>
            <a:r>
              <a:rPr lang="de-DE" sz="2400" dirty="0" err="1" smtClean="0">
                <a:solidFill>
                  <a:srgbClr val="000080"/>
                </a:solidFill>
              </a:rPr>
              <a:t>definir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seus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macroprocessos</a:t>
            </a:r>
            <a:r>
              <a:rPr lang="de-DE" sz="2400" dirty="0" smtClean="0">
                <a:solidFill>
                  <a:srgbClr val="000080"/>
                </a:solidFill>
              </a:rPr>
              <a:t> de </a:t>
            </a:r>
            <a:r>
              <a:rPr lang="de-DE" sz="2400" dirty="0" err="1" smtClean="0">
                <a:solidFill>
                  <a:srgbClr val="000080"/>
                </a:solidFill>
              </a:rPr>
              <a:t>modo</a:t>
            </a:r>
            <a:r>
              <a:rPr lang="de-DE" sz="2400" dirty="0" smtClean="0">
                <a:solidFill>
                  <a:srgbClr val="000080"/>
                </a:solidFill>
              </a:rPr>
              <a:t> a </a:t>
            </a:r>
            <a:r>
              <a:rPr lang="de-DE" sz="2400" dirty="0" err="1" smtClean="0">
                <a:solidFill>
                  <a:srgbClr val="000080"/>
                </a:solidFill>
              </a:rPr>
              <a:t>nortear</a:t>
            </a:r>
            <a:r>
              <a:rPr lang="de-DE" sz="2400" dirty="0" smtClean="0">
                <a:solidFill>
                  <a:srgbClr val="000080"/>
                </a:solidFill>
              </a:rPr>
              <a:t> a </a:t>
            </a:r>
            <a:r>
              <a:rPr lang="de-DE" sz="2400" dirty="0" err="1" smtClean="0">
                <a:solidFill>
                  <a:srgbClr val="000080"/>
                </a:solidFill>
              </a:rPr>
              <a:t>definição</a:t>
            </a:r>
            <a:r>
              <a:rPr lang="de-DE" sz="2400" dirty="0" smtClean="0">
                <a:solidFill>
                  <a:srgbClr val="000080"/>
                </a:solidFill>
              </a:rPr>
              <a:t> das </a:t>
            </a:r>
            <a:r>
              <a:rPr lang="de-DE" sz="2400" dirty="0" err="1" smtClean="0">
                <a:solidFill>
                  <a:srgbClr val="000080"/>
                </a:solidFill>
              </a:rPr>
              <a:t>atribuições</a:t>
            </a:r>
            <a:r>
              <a:rPr lang="de-DE" sz="2400" dirty="0" smtClean="0">
                <a:solidFill>
                  <a:srgbClr val="000080"/>
                </a:solidFill>
              </a:rPr>
              <a:t> de </a:t>
            </a:r>
            <a:r>
              <a:rPr lang="de-DE" sz="2400" dirty="0" err="1" smtClean="0">
                <a:solidFill>
                  <a:srgbClr val="000080"/>
                </a:solidFill>
              </a:rPr>
              <a:t>cada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carreira</a:t>
            </a: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None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>
              <a:buFont typeface="Wingdings" charset="2"/>
              <a:buChar char="§"/>
            </a:pPr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308557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SOLUÇAO PROPOSTA</a:t>
            </a:r>
            <a:endParaRPr lang="pt-BR" sz="2800" b="1" dirty="0">
              <a:solidFill>
                <a:srgbClr val="1E75B6"/>
              </a:solidFill>
            </a:endParaRPr>
          </a:p>
        </p:txBody>
      </p:sp>
      <p:cxnSp>
        <p:nvCxnSpPr>
          <p:cNvPr id="8" name="Gerade Verbindung 7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10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-13362" y="1537347"/>
            <a:ext cx="8609263" cy="4647364"/>
          </a:xfrm>
        </p:spPr>
        <p:txBody>
          <a:bodyPr/>
          <a:lstStyle/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r>
              <a:rPr lang="de-DE" sz="2400" dirty="0" smtClean="0">
                <a:solidFill>
                  <a:srgbClr val="000080"/>
                </a:solidFill>
              </a:rPr>
              <a:t>A </a:t>
            </a:r>
            <a:r>
              <a:rPr lang="de-DE" sz="2400" dirty="0" err="1" smtClean="0">
                <a:solidFill>
                  <a:srgbClr val="000080"/>
                </a:solidFill>
              </a:rPr>
              <a:t>especialização</a:t>
            </a:r>
            <a:r>
              <a:rPr lang="de-DE" sz="2400" dirty="0" smtClean="0">
                <a:solidFill>
                  <a:srgbClr val="000080"/>
                </a:solidFill>
              </a:rPr>
              <a:t> do </a:t>
            </a:r>
            <a:r>
              <a:rPr lang="de-DE" sz="2400" dirty="0" err="1" smtClean="0">
                <a:solidFill>
                  <a:srgbClr val="000080"/>
                </a:solidFill>
              </a:rPr>
              <a:t>conhecimento</a:t>
            </a:r>
            <a:r>
              <a:rPr lang="de-DE" sz="2400" dirty="0" smtClean="0">
                <a:solidFill>
                  <a:srgbClr val="000080"/>
                </a:solidFill>
              </a:rPr>
              <a:t> é </a:t>
            </a:r>
            <a:r>
              <a:rPr lang="de-DE" sz="2400" dirty="0" err="1" smtClean="0">
                <a:solidFill>
                  <a:srgbClr val="000080"/>
                </a:solidFill>
              </a:rPr>
              <a:t>imprescindível</a:t>
            </a:r>
            <a:r>
              <a:rPr lang="de-DE" sz="2400" dirty="0" smtClean="0">
                <a:solidFill>
                  <a:srgbClr val="000080"/>
                </a:solidFill>
              </a:rPr>
              <a:t>, </a:t>
            </a:r>
            <a:r>
              <a:rPr lang="de-DE" sz="2400" dirty="0" err="1" smtClean="0">
                <a:solidFill>
                  <a:srgbClr val="000080"/>
                </a:solidFill>
              </a:rPr>
              <a:t>mas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sem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perder</a:t>
            </a:r>
            <a:r>
              <a:rPr lang="de-DE" sz="2400" dirty="0" smtClean="0">
                <a:solidFill>
                  <a:srgbClr val="000080"/>
                </a:solidFill>
              </a:rPr>
              <a:t> a </a:t>
            </a:r>
            <a:r>
              <a:rPr lang="de-DE" sz="2400" dirty="0" err="1" smtClean="0">
                <a:solidFill>
                  <a:srgbClr val="000080"/>
                </a:solidFill>
              </a:rPr>
              <a:t>flexibilidade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em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situações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extremas</a:t>
            </a: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r>
              <a:rPr lang="de-DE" sz="2400" dirty="0" smtClean="0">
                <a:solidFill>
                  <a:srgbClr val="000080"/>
                </a:solidFill>
              </a:rPr>
              <a:t>Os </a:t>
            </a:r>
            <a:r>
              <a:rPr lang="de-DE" sz="2400" dirty="0" err="1" smtClean="0">
                <a:solidFill>
                  <a:srgbClr val="000080"/>
                </a:solidFill>
              </a:rPr>
              <a:t>concursos</a:t>
            </a:r>
            <a:r>
              <a:rPr lang="de-DE" sz="2400" dirty="0" smtClean="0">
                <a:solidFill>
                  <a:srgbClr val="000080"/>
                </a:solidFill>
              </a:rPr>
              <a:t> de </a:t>
            </a:r>
            <a:r>
              <a:rPr lang="de-DE" sz="2400" dirty="0" err="1" smtClean="0">
                <a:solidFill>
                  <a:srgbClr val="000080"/>
                </a:solidFill>
              </a:rPr>
              <a:t>nível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médio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não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devem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mais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ser</a:t>
            </a:r>
            <a:r>
              <a:rPr lang="de-DE" sz="2400" dirty="0" smtClean="0">
                <a:solidFill>
                  <a:srgbClr val="000080"/>
                </a:solidFill>
              </a:rPr>
              <a:t> </a:t>
            </a:r>
            <a:r>
              <a:rPr lang="de-DE" sz="2400" dirty="0" err="1" smtClean="0">
                <a:solidFill>
                  <a:srgbClr val="000080"/>
                </a:solidFill>
              </a:rPr>
              <a:t>realizados</a:t>
            </a: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r>
              <a:rPr lang="de-DE" sz="2400" dirty="0" err="1" smtClean="0">
                <a:solidFill>
                  <a:srgbClr val="000080"/>
                </a:solidFill>
              </a:rPr>
              <a:t>Período</a:t>
            </a:r>
            <a:r>
              <a:rPr lang="de-DE" sz="2400" dirty="0" smtClean="0">
                <a:solidFill>
                  <a:srgbClr val="000080"/>
                </a:solidFill>
              </a:rPr>
              <a:t> de </a:t>
            </a:r>
            <a:r>
              <a:rPr lang="de-DE" sz="2400" dirty="0" err="1" smtClean="0">
                <a:solidFill>
                  <a:srgbClr val="000080"/>
                </a:solidFill>
              </a:rPr>
              <a:t>transição</a:t>
            </a: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None/>
            </a:pPr>
            <a:endParaRPr lang="de-DE" sz="2400" dirty="0" smtClean="0">
              <a:solidFill>
                <a:srgbClr val="000080"/>
              </a:solidFill>
            </a:endParaRPr>
          </a:p>
          <a:p>
            <a:pPr lvl="3">
              <a:buFont typeface="Wingdings" charset="2"/>
              <a:buChar char="§"/>
            </a:pPr>
            <a:endParaRPr lang="de-DE" sz="2400" dirty="0" smtClean="0">
              <a:solidFill>
                <a:srgbClr val="000080"/>
              </a:solidFill>
            </a:endParaRPr>
          </a:p>
          <a:p>
            <a:pPr>
              <a:buFont typeface="Wingdings" charset="2"/>
              <a:buChar char="§"/>
            </a:pPr>
            <a:endParaRPr lang="de-DE" sz="2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  <p:sp>
        <p:nvSpPr>
          <p:cNvPr id="5" name="Título 10"/>
          <p:cNvSpPr>
            <a:spLocks noGrp="1"/>
          </p:cNvSpPr>
          <p:nvPr>
            <p:ph type="title"/>
          </p:nvPr>
        </p:nvSpPr>
        <p:spPr>
          <a:xfrm>
            <a:off x="812135" y="402133"/>
            <a:ext cx="7772400" cy="1081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SOLUÇAO PROPOSTA</a:t>
            </a:r>
            <a:endParaRPr lang="pt-BR" sz="2800" b="1" dirty="0">
              <a:solidFill>
                <a:srgbClr val="1E75B6"/>
              </a:solidFill>
            </a:endParaRPr>
          </a:p>
        </p:txBody>
      </p:sp>
      <p:cxnSp>
        <p:nvCxnSpPr>
          <p:cNvPr id="7" name="Gerade Verbindung 6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691820" y="709613"/>
            <a:ext cx="7772400" cy="1143000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REGIME JURÍDICO DOS SERVIDORES DO SERVIÇO EXTERIOR BRASILEIRO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681771" y="2089610"/>
            <a:ext cx="7827963" cy="3685542"/>
          </a:xfrm>
        </p:spPr>
        <p:txBody>
          <a:bodyPr/>
          <a:lstStyle/>
          <a:p>
            <a:pPr algn="just"/>
            <a:r>
              <a:rPr lang="de-DE" dirty="0" smtClean="0"/>
              <a:t>Art. 3</a:t>
            </a:r>
            <a:r>
              <a:rPr lang="de-DE" u="sng" baseline="30000" dirty="0" smtClean="0"/>
              <a:t>o</a:t>
            </a:r>
            <a:r>
              <a:rPr lang="de-DE" dirty="0" smtClean="0"/>
              <a:t>  </a:t>
            </a:r>
            <a:r>
              <a:rPr lang="de-DE" dirty="0" err="1" smtClean="0"/>
              <a:t>Aos</a:t>
            </a:r>
            <a:r>
              <a:rPr lang="de-DE" dirty="0" smtClean="0"/>
              <a:t> </a:t>
            </a:r>
            <a:r>
              <a:rPr lang="de-DE" dirty="0" err="1" smtClean="0"/>
              <a:t>servidores</a:t>
            </a:r>
            <a:r>
              <a:rPr lang="de-DE" dirty="0" smtClean="0"/>
              <a:t> da</a:t>
            </a:r>
            <a:r>
              <a:rPr lang="de-DE" dirty="0" smtClean="0"/>
              <a:t> </a:t>
            </a:r>
            <a:r>
              <a:rPr lang="de-DE" dirty="0" err="1" smtClean="0"/>
              <a:t>carreira</a:t>
            </a:r>
            <a:r>
              <a:rPr lang="de-DE" dirty="0" smtClean="0"/>
              <a:t> </a:t>
            </a:r>
            <a:r>
              <a:rPr lang="de-DE" dirty="0" smtClean="0"/>
              <a:t>de</a:t>
            </a:r>
            <a:r>
              <a:rPr lang="de-DE" dirty="0" smtClean="0"/>
              <a:t> </a:t>
            </a:r>
            <a:r>
              <a:rPr lang="de-DE" b="1" dirty="0" err="1" smtClean="0"/>
              <a:t>diplomata</a:t>
            </a:r>
            <a:r>
              <a:rPr lang="de-DE" dirty="0" smtClean="0"/>
              <a:t> </a:t>
            </a:r>
            <a:r>
              <a:rPr lang="de-DE" dirty="0" err="1" smtClean="0"/>
              <a:t>incumbem</a:t>
            </a:r>
            <a:r>
              <a:rPr lang="de-DE" dirty="0" smtClean="0"/>
              <a:t> </a:t>
            </a:r>
            <a:r>
              <a:rPr lang="de-DE" dirty="0" err="1" smtClean="0"/>
              <a:t>atividades</a:t>
            </a:r>
            <a:r>
              <a:rPr lang="de-DE" dirty="0" smtClean="0"/>
              <a:t> de </a:t>
            </a:r>
            <a:r>
              <a:rPr lang="de-DE" dirty="0" err="1" smtClean="0"/>
              <a:t>natureza</a:t>
            </a:r>
            <a:r>
              <a:rPr lang="de-DE" dirty="0" smtClean="0"/>
              <a:t> </a:t>
            </a:r>
            <a:r>
              <a:rPr lang="de-DE" dirty="0" err="1" smtClean="0"/>
              <a:t>diplomática</a:t>
            </a:r>
            <a:r>
              <a:rPr lang="de-DE" dirty="0" smtClean="0"/>
              <a:t> e </a:t>
            </a:r>
            <a:r>
              <a:rPr lang="de-DE" dirty="0" err="1" smtClean="0"/>
              <a:t>consular</a:t>
            </a:r>
            <a:r>
              <a:rPr lang="de-DE" dirty="0" smtClean="0"/>
              <a:t>, </a:t>
            </a:r>
            <a:r>
              <a:rPr lang="de-DE" dirty="0" err="1" smtClean="0"/>
              <a:t>em</a:t>
            </a:r>
            <a:r>
              <a:rPr lang="de-DE" dirty="0" smtClean="0"/>
              <a:t> </a:t>
            </a:r>
            <a:r>
              <a:rPr lang="de-DE" dirty="0" err="1" smtClean="0"/>
              <a:t>seus</a:t>
            </a:r>
            <a:r>
              <a:rPr lang="de-DE" dirty="0" smtClean="0"/>
              <a:t> </a:t>
            </a:r>
            <a:r>
              <a:rPr lang="de-DE" dirty="0" err="1" smtClean="0"/>
              <a:t>aspectos</a:t>
            </a:r>
            <a:r>
              <a:rPr lang="de-DE" dirty="0" smtClean="0"/>
              <a:t> </a:t>
            </a:r>
            <a:r>
              <a:rPr lang="de-DE" dirty="0" err="1" smtClean="0"/>
              <a:t>específicos</a:t>
            </a:r>
            <a:r>
              <a:rPr lang="de-DE" dirty="0" smtClean="0"/>
              <a:t> de </a:t>
            </a:r>
            <a:r>
              <a:rPr lang="de-DE" dirty="0" err="1" smtClean="0"/>
              <a:t>representação</a:t>
            </a:r>
            <a:r>
              <a:rPr lang="de-DE" dirty="0" smtClean="0"/>
              <a:t>, </a:t>
            </a:r>
            <a:r>
              <a:rPr lang="de-DE" dirty="0" err="1" smtClean="0"/>
              <a:t>negociação</a:t>
            </a:r>
            <a:r>
              <a:rPr lang="de-DE" dirty="0" smtClean="0"/>
              <a:t>, </a:t>
            </a:r>
            <a:r>
              <a:rPr lang="de-DE" dirty="0" err="1" smtClean="0"/>
              <a:t>informação</a:t>
            </a:r>
            <a:r>
              <a:rPr lang="de-DE" dirty="0" smtClean="0"/>
              <a:t> e </a:t>
            </a:r>
            <a:r>
              <a:rPr lang="de-DE" dirty="0" err="1" smtClean="0"/>
              <a:t>proteção</a:t>
            </a:r>
            <a:r>
              <a:rPr lang="de-DE" dirty="0" smtClean="0"/>
              <a:t> de </a:t>
            </a:r>
            <a:r>
              <a:rPr lang="de-DE" dirty="0" err="1" smtClean="0"/>
              <a:t>interesses</a:t>
            </a:r>
            <a:r>
              <a:rPr lang="de-DE" dirty="0" smtClean="0"/>
              <a:t> </a:t>
            </a:r>
            <a:r>
              <a:rPr lang="de-DE" dirty="0" err="1" smtClean="0"/>
              <a:t>brasileiros</a:t>
            </a:r>
            <a:r>
              <a:rPr lang="de-DE" dirty="0" smtClean="0"/>
              <a:t> no </a:t>
            </a:r>
            <a:r>
              <a:rPr lang="de-DE" dirty="0" err="1" smtClean="0"/>
              <a:t>campo</a:t>
            </a:r>
            <a:r>
              <a:rPr lang="de-DE" dirty="0" smtClean="0"/>
              <a:t> </a:t>
            </a:r>
            <a:r>
              <a:rPr lang="de-DE" dirty="0" err="1" smtClean="0"/>
              <a:t>internacional</a:t>
            </a:r>
            <a:r>
              <a:rPr lang="de-DE" dirty="0" smtClean="0"/>
              <a:t>.</a:t>
            </a: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4</a:t>
            </a:fld>
            <a:endParaRPr lang="en-US" altLang="en-US"/>
          </a:p>
        </p:txBody>
      </p:sp>
      <p:cxnSp>
        <p:nvCxnSpPr>
          <p:cNvPr id="6" name="Gerade Verbindung 5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Gerade Verbindung 6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924533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7826" y="1149685"/>
            <a:ext cx="7827963" cy="4291255"/>
          </a:xfrm>
        </p:spPr>
        <p:txBody>
          <a:bodyPr/>
          <a:lstStyle/>
          <a:p>
            <a:pPr algn="just"/>
            <a:r>
              <a:rPr lang="pt-BR" dirty="0" smtClean="0"/>
              <a:t>Art. 4</a:t>
            </a:r>
            <a:r>
              <a:rPr lang="pt-BR" u="sng" baseline="30000" dirty="0" smtClean="0"/>
              <a:t>o</a:t>
            </a:r>
            <a:r>
              <a:rPr lang="pt-BR" dirty="0" smtClean="0"/>
              <a:t>  Aos servidores integrantes da</a:t>
            </a:r>
            <a:r>
              <a:rPr lang="pt-BR" dirty="0" smtClean="0"/>
              <a:t> carreira </a:t>
            </a:r>
            <a:r>
              <a:rPr lang="pt-BR" dirty="0" smtClean="0"/>
              <a:t>de</a:t>
            </a:r>
            <a:r>
              <a:rPr lang="pt-BR" dirty="0" smtClean="0"/>
              <a:t> </a:t>
            </a:r>
            <a:r>
              <a:rPr lang="pt-BR" b="1" dirty="0" smtClean="0"/>
              <a:t>oficial </a:t>
            </a:r>
            <a:r>
              <a:rPr lang="pt-BR" b="1" dirty="0" smtClean="0"/>
              <a:t>de</a:t>
            </a:r>
            <a:r>
              <a:rPr lang="pt-BR" b="1" dirty="0" smtClean="0"/>
              <a:t> chancelaria</a:t>
            </a:r>
            <a:r>
              <a:rPr lang="pt-BR" dirty="0" smtClean="0"/>
              <a:t>, de nível superior, incumbem atividades de formulação, implementação e execução dos atos de análise técnica e gestão administrativa necessários ao desenvolvimento da política externa brasileira.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 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cxnSp>
        <p:nvCxnSpPr>
          <p:cNvPr id="6" name="Gerade Verbindung 5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Gerade Verbindung 6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1297" y="1234898"/>
            <a:ext cx="7827963" cy="3898566"/>
          </a:xfrm>
        </p:spPr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 Art. 5</a:t>
            </a:r>
            <a:r>
              <a:rPr lang="pt-BR" u="sng" baseline="30000" dirty="0" smtClean="0"/>
              <a:t>o</a:t>
            </a:r>
            <a:r>
              <a:rPr lang="pt-BR" dirty="0" smtClean="0"/>
              <a:t>  Aos servidores integrantes da</a:t>
            </a:r>
            <a:r>
              <a:rPr lang="pt-BR" dirty="0" smtClean="0"/>
              <a:t> carreira </a:t>
            </a:r>
            <a:r>
              <a:rPr lang="pt-BR" dirty="0" smtClean="0"/>
              <a:t>de</a:t>
            </a:r>
            <a:r>
              <a:rPr lang="pt-BR" dirty="0" smtClean="0"/>
              <a:t> </a:t>
            </a:r>
            <a:r>
              <a:rPr lang="pt-BR" b="1" dirty="0" smtClean="0"/>
              <a:t>assistente </a:t>
            </a:r>
            <a:r>
              <a:rPr lang="pt-BR" b="1" dirty="0" smtClean="0"/>
              <a:t>de</a:t>
            </a:r>
            <a:r>
              <a:rPr lang="pt-BR" b="1" dirty="0" smtClean="0"/>
              <a:t> chancelaria</a:t>
            </a:r>
            <a:r>
              <a:rPr lang="pt-BR" dirty="0" smtClean="0"/>
              <a:t>, de nível médio, incumbem tarefas de apoio técnico e administrativo.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cxnSp>
        <p:nvCxnSpPr>
          <p:cNvPr id="6" name="Gerade Verbindung 5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Gerade Verbindung 6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Gerade Verbindung 7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321925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2045362"/>
            <a:ext cx="7827963" cy="3755257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Quantitativo de cargos: 1805 + 300 (QE)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</a:t>
            </a:r>
            <a:r>
              <a:rPr lang="pt-BR" dirty="0" smtClean="0"/>
              <a:t>ão atual total: 1554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Cargos vagos: 251 (13,9%) + 84 (28% QE)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Lotação no Brasil: 650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dirty="0" smtClean="0"/>
              <a:t>Lotação no exterior: 904</a:t>
            </a:r>
          </a:p>
          <a:p>
            <a:pPr marL="0" indent="0" algn="just">
              <a:lnSpc>
                <a:spcPct val="114000"/>
              </a:lnSpc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" name="Título 10"/>
          <p:cNvSpPr txBox="1">
            <a:spLocks/>
          </p:cNvSpPr>
          <p:nvPr/>
        </p:nvSpPr>
        <p:spPr bwMode="auto">
          <a:xfrm>
            <a:off x="588211" y="1209586"/>
            <a:ext cx="2753894" cy="57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8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E75B6"/>
                </a:solidFill>
                <a:effectLst/>
                <a:uLnTx/>
                <a:uFillTx/>
                <a:latin typeface="Arial" charset="0"/>
                <a:ea typeface="MS PGothic" panose="020B0600070205080204" pitchFamily="34" charset="-128"/>
                <a:cs typeface="+mj-cs"/>
              </a:rPr>
              <a:t>DIPLOMATA</a:t>
            </a:r>
            <a:endParaRPr kumimoji="0" lang="pt-BR" sz="2800" b="1" i="0" u="none" strike="noStrike" kern="0" cap="none" spc="0" normalizeH="0" baseline="0" noProof="0" dirty="0">
              <a:ln>
                <a:noFill/>
              </a:ln>
              <a:solidFill>
                <a:srgbClr val="1E75B6"/>
              </a:solidFill>
              <a:effectLst/>
              <a:uLnTx/>
              <a:uFillTx/>
              <a:latin typeface="Arial" charset="0"/>
              <a:ea typeface="MS PGothic" panose="020B0600070205080204" pitchFamily="34" charset="-128"/>
              <a:cs typeface="+mj-cs"/>
            </a:endParaRPr>
          </a:p>
        </p:txBody>
      </p:sp>
      <p:cxnSp>
        <p:nvCxnSpPr>
          <p:cNvPr id="8" name="Gerade Verbindung 7"/>
          <p:cNvCxnSpPr/>
          <p:nvPr/>
        </p:nvCxnSpPr>
        <p:spPr bwMode="auto">
          <a:xfrm flipV="1">
            <a:off x="534737" y="1697783"/>
            <a:ext cx="5334000" cy="401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E75B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Gerade Verbindung 14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>
            <a:off x="299453" y="6649453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 rot="16200000" flipH="1">
            <a:off x="8153402" y="6169527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812135" y="201613"/>
            <a:ext cx="7772400" cy="573755"/>
          </a:xfrm>
        </p:spPr>
        <p:txBody>
          <a:bodyPr/>
          <a:lstStyle/>
          <a:p>
            <a:pPr algn="ctr"/>
            <a:r>
              <a:rPr lang="pt-BR" sz="2800" b="1" dirty="0" smtClean="0">
                <a:solidFill>
                  <a:srgbClr val="1E75B6"/>
                </a:solidFill>
              </a:rPr>
              <a:t>PANORAMA ATUAL DAS CARREIRAS</a:t>
            </a:r>
            <a:endParaRPr lang="pt-BR" sz="2800" b="1" dirty="0">
              <a:solidFill>
                <a:srgbClr val="1E75B6"/>
              </a:solidFill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idx="1"/>
          </p:nvPr>
        </p:nvSpPr>
        <p:spPr>
          <a:xfrm>
            <a:off x="815451" y="788770"/>
            <a:ext cx="7827963" cy="4398201"/>
          </a:xfrm>
        </p:spPr>
        <p:txBody>
          <a:bodyPr/>
          <a:lstStyle/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Periodicidade </a:t>
            </a:r>
            <a:r>
              <a:rPr lang="pt-BR" sz="2800" dirty="0" smtClean="0"/>
              <a:t>dos concursos: anual</a:t>
            </a:r>
          </a:p>
          <a:p>
            <a:pPr marL="0" indent="0" algn="just">
              <a:lnSpc>
                <a:spcPct val="114000"/>
              </a:lnSpc>
              <a:buFont typeface="Wingdings" charset="2"/>
              <a:buChar char="§"/>
            </a:pPr>
            <a:r>
              <a:rPr lang="pt-BR" sz="2800" dirty="0" smtClean="0"/>
              <a:t>Últimos concursos / vagas:</a:t>
            </a:r>
          </a:p>
          <a:p>
            <a:pPr marL="0" indent="0" algn="just">
              <a:lnSpc>
                <a:spcPct val="114000"/>
              </a:lnSpc>
              <a:buNone/>
            </a:pPr>
            <a:r>
              <a:rPr lang="pt-BR" sz="2800" dirty="0" smtClean="0"/>
              <a:t>	</a:t>
            </a:r>
          </a:p>
          <a:p>
            <a:pPr marL="0" indent="0" algn="just">
              <a:lnSpc>
                <a:spcPct val="114000"/>
              </a:lnSpc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5D9B3-F75E-4CE7-B2AA-E9BCA1BB7BDC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76257"/>
            <a:ext cx="2449286" cy="88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606840" y="2085478"/>
          <a:ext cx="3916948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74"/>
                <a:gridCol w="1958474"/>
              </a:tblGrid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ANO</a:t>
                      </a:r>
                      <a:endParaRPr lang="de-DE" sz="1700" dirty="0"/>
                    </a:p>
                  </a:txBody>
                  <a:tcPr>
                    <a:solidFill>
                      <a:srgbClr val="1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VAGAS</a:t>
                      </a:r>
                      <a:endParaRPr lang="de-DE" sz="1700" dirty="0"/>
                    </a:p>
                  </a:txBody>
                  <a:tcPr>
                    <a:solidFill>
                      <a:srgbClr val="1E75B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2004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35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2005/2006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105</a:t>
                      </a:r>
                      <a:endParaRPr lang="de-DE" sz="1700" dirty="0"/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2007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105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2008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115</a:t>
                      </a:r>
                      <a:endParaRPr lang="de-DE" sz="1700" dirty="0"/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2009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105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2010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108</a:t>
                      </a:r>
                      <a:endParaRPr lang="de-DE" sz="1700" dirty="0"/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2011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26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2012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30</a:t>
                      </a:r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2013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30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2014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18</a:t>
                      </a:r>
                    </a:p>
                  </a:txBody>
                  <a:tcPr/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2015</a:t>
                      </a:r>
                      <a:endParaRPr lang="de-DE" sz="1700" dirty="0"/>
                    </a:p>
                  </a:txBody>
                  <a:tcPr>
                    <a:solidFill>
                      <a:srgbClr val="BEE2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30</a:t>
                      </a:r>
                    </a:p>
                  </a:txBody>
                  <a:tcPr>
                    <a:solidFill>
                      <a:srgbClr val="BEE2E6"/>
                    </a:solidFill>
                  </a:tcPr>
                </a:tc>
              </a:tr>
              <a:tr h="335933"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2016</a:t>
                      </a:r>
                      <a:endParaRPr lang="de-DE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 smtClean="0"/>
                        <a:t>30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Gerade Verbindung 7"/>
          <p:cNvCxnSpPr/>
          <p:nvPr/>
        </p:nvCxnSpPr>
        <p:spPr bwMode="auto">
          <a:xfrm>
            <a:off x="66845" y="213895"/>
            <a:ext cx="8729579" cy="1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Gerade Verbindung 8"/>
          <p:cNvCxnSpPr/>
          <p:nvPr/>
        </p:nvCxnSpPr>
        <p:spPr bwMode="auto">
          <a:xfrm rot="16200000" flipH="1">
            <a:off x="-394365" y="688472"/>
            <a:ext cx="1296737" cy="26736"/>
          </a:xfrm>
          <a:prstGeom prst="line">
            <a:avLst/>
          </a:prstGeom>
          <a:solidFill>
            <a:schemeClr val="accent1"/>
          </a:solidFill>
          <a:ln w="76200" cap="flat" cmpd="tri" algn="ctr">
            <a:solidFill>
              <a:srgbClr val="CDE5F7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2881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Diagramm 21"/>
          <p:cNvGraphicFramePr/>
          <p:nvPr/>
        </p:nvGraphicFramePr>
        <p:xfrm>
          <a:off x="254000" y="1002632"/>
          <a:ext cx="8502315" cy="5347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5500" y="161525"/>
            <a:ext cx="7772400" cy="827738"/>
          </a:xfrm>
        </p:spPr>
        <p:txBody>
          <a:bodyPr/>
          <a:lstStyle/>
          <a:p>
            <a:pPr algn="ctr"/>
            <a:r>
              <a:rPr lang="de-DE" b="1" dirty="0" smtClean="0">
                <a:solidFill>
                  <a:srgbClr val="1E75B6"/>
                </a:solidFill>
              </a:rPr>
              <a:t>DISTRIBUIÇAO DOS SERVIDORES PELA CARREIRA</a:t>
            </a:r>
            <a:br>
              <a:rPr lang="de-DE" b="1" dirty="0" smtClean="0">
                <a:solidFill>
                  <a:srgbClr val="1E75B6"/>
                </a:solidFill>
              </a:rPr>
            </a:br>
            <a:r>
              <a:rPr lang="de-DE" b="1" dirty="0" smtClean="0">
                <a:solidFill>
                  <a:srgbClr val="1E75B6"/>
                </a:solidFill>
              </a:rPr>
              <a:t>DE DIPLOMATA</a:t>
            </a:r>
            <a:endParaRPr lang="de-DE" b="1" dirty="0">
              <a:solidFill>
                <a:srgbClr val="1E75B6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5D9B3-F75E-4CE7-B2AA-E9BCA1BB7BDC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9" name="Textfeld 8"/>
          <p:cNvSpPr txBox="1"/>
          <p:nvPr/>
        </p:nvSpPr>
        <p:spPr>
          <a:xfrm>
            <a:off x="7" y="655061"/>
            <a:ext cx="201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CLASSE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518399" y="6363369"/>
            <a:ext cx="14518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QUANTITATIVO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0" y="2860842"/>
            <a:ext cx="842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4545267" y="4384846"/>
            <a:ext cx="44650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0" cap="small" dirty="0" smtClean="0">
                <a:solidFill>
                  <a:srgbClr val="000080"/>
                </a:solidFill>
              </a:rPr>
              <a:t>.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Concentraç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ão</a:t>
            </a:r>
            <a:r>
              <a:rPr lang="de-DE" sz="1800" b="0" cap="small" dirty="0" smtClean="0">
                <a:solidFill>
                  <a:srgbClr val="000080"/>
                </a:solidFill>
              </a:rPr>
              <a:t> dos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servidores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nas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classes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iniciais</a:t>
            </a:r>
            <a:r>
              <a:rPr lang="de-DE" sz="1800" b="0" cap="small" dirty="0" smtClean="0">
                <a:solidFill>
                  <a:srgbClr val="000080"/>
                </a:solidFill>
              </a:rPr>
              <a:t>,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decorrente</a:t>
            </a:r>
            <a:r>
              <a:rPr lang="de-DE" sz="1800" b="0" cap="small" dirty="0" smtClean="0">
                <a:solidFill>
                  <a:srgbClr val="000080"/>
                </a:solidFill>
              </a:rPr>
              <a:t> dos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concursos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com</a:t>
            </a:r>
            <a:r>
              <a:rPr lang="de-DE" sz="1800" b="0" cap="small" dirty="0" smtClean="0">
                <a:solidFill>
                  <a:srgbClr val="000080"/>
                </a:solidFill>
              </a:rPr>
              <a:t> 100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vagas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realizados</a:t>
            </a:r>
            <a:r>
              <a:rPr lang="de-DE" sz="1800" b="0" cap="small" dirty="0" smtClean="0">
                <a:solidFill>
                  <a:srgbClr val="000080"/>
                </a:solidFill>
              </a:rPr>
              <a:t> entre 2006 e 2010 e da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falta</a:t>
            </a:r>
            <a:r>
              <a:rPr lang="de-DE" sz="1800" b="0" cap="small" dirty="0" smtClean="0">
                <a:solidFill>
                  <a:srgbClr val="000080"/>
                </a:solidFill>
              </a:rPr>
              <a:t> de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vagas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para</a:t>
            </a:r>
            <a:r>
              <a:rPr lang="de-DE" sz="1800" b="0" cap="small" dirty="0" smtClean="0">
                <a:solidFill>
                  <a:srgbClr val="000080"/>
                </a:solidFill>
              </a:rPr>
              <a:t>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promoç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ão</a:t>
            </a:r>
            <a:r>
              <a:rPr lang="de-DE" sz="1800" b="0" cap="small" dirty="0" smtClean="0">
                <a:solidFill>
                  <a:srgbClr val="000080"/>
                </a:solidFill>
              </a:rPr>
              <a:t> na </a:t>
            </a:r>
            <a:r>
              <a:rPr lang="de-DE" sz="1800" b="0" cap="small" dirty="0" err="1" smtClean="0">
                <a:solidFill>
                  <a:srgbClr val="000080"/>
                </a:solidFill>
              </a:rPr>
              <a:t>carreira</a:t>
            </a:r>
            <a:endParaRPr lang="de-DE" sz="1800" b="0" cap="small" dirty="0" smtClean="0">
              <a:solidFill>
                <a:srgbClr val="000080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7058527" y="1497264"/>
            <a:ext cx="802104" cy="128336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de-DE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white_template">
  <a:themeElements>
    <a:clrScheme name="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81C474"/>
      </a:accent1>
      <a:accent2>
        <a:srgbClr val="FF99CC"/>
      </a:accent2>
      <a:accent3>
        <a:srgbClr val="FFFFFF"/>
      </a:accent3>
      <a:accent4>
        <a:srgbClr val="000056"/>
      </a:accent4>
      <a:accent5>
        <a:srgbClr val="C1DEBC"/>
      </a:accent5>
      <a:accent6>
        <a:srgbClr val="E78AB9"/>
      </a:accent6>
      <a:hlink>
        <a:srgbClr val="387FB4"/>
      </a:hlink>
      <a:folHlink>
        <a:srgbClr val="03ABCD"/>
      </a:folHlink>
    </a:clrScheme>
    <a:fontScheme name="3_white_template">
      <a:majorFont>
        <a:latin typeface=""/>
        <a:ea typeface="ＭＳ Ｐゴシック"/>
        <a:cs typeface=""/>
      </a:majorFont>
      <a:minorFont>
        <a:latin typeface="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1_white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white_template 13">
        <a:dk1>
          <a:srgbClr val="000000"/>
        </a:dk1>
        <a:lt1>
          <a:srgbClr val="FFFFFF"/>
        </a:lt1>
        <a:dk2>
          <a:srgbClr val="17588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14">
        <a:dk1>
          <a:srgbClr val="000000"/>
        </a:dk1>
        <a:lt1>
          <a:srgbClr val="FFFFFF"/>
        </a:lt1>
        <a:dk2>
          <a:srgbClr val="175889"/>
        </a:dk2>
        <a:lt2>
          <a:srgbClr val="808080"/>
        </a:lt2>
        <a:accent1>
          <a:srgbClr val="B9C8DE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D9E0EC"/>
        </a:accent5>
        <a:accent6>
          <a:srgbClr val="008A8A"/>
        </a:accent6>
        <a:hlink>
          <a:srgbClr val="FFAA11"/>
        </a:hlink>
        <a:folHlink>
          <a:srgbClr val="17588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15">
        <a:dk1>
          <a:srgbClr val="000000"/>
        </a:dk1>
        <a:lt1>
          <a:srgbClr val="FFFFFF"/>
        </a:lt1>
        <a:dk2>
          <a:srgbClr val="175889"/>
        </a:dk2>
        <a:lt2>
          <a:srgbClr val="808080"/>
        </a:lt2>
        <a:accent1>
          <a:srgbClr val="66BB11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B8DAAA"/>
        </a:accent5>
        <a:accent6>
          <a:srgbClr val="008A8A"/>
        </a:accent6>
        <a:hlink>
          <a:srgbClr val="FFAA11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white_template 16">
        <a:dk1>
          <a:srgbClr val="000000"/>
        </a:dk1>
        <a:lt1>
          <a:srgbClr val="FFFFFF"/>
        </a:lt1>
        <a:dk2>
          <a:srgbClr val="006699"/>
        </a:dk2>
        <a:lt2>
          <a:srgbClr val="808080"/>
        </a:lt2>
        <a:accent1>
          <a:srgbClr val="66BB11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B8DAAA"/>
        </a:accent5>
        <a:accent6>
          <a:srgbClr val="008A8A"/>
        </a:accent6>
        <a:hlink>
          <a:srgbClr val="FFAA11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1494</Words>
  <Application>Microsoft Macintosh PowerPoint</Application>
  <PresentationFormat>Bildschirmpräsentation (4:3)</PresentationFormat>
  <Paragraphs>420</Paragraphs>
  <Slides>32</Slides>
  <Notes>1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3" baseType="lpstr">
      <vt:lpstr>3_white_template</vt:lpstr>
      <vt:lpstr>Folie 1</vt:lpstr>
      <vt:lpstr>CARREIRAS DO MINISTERIO DAS RELAÇOES EXTERIORES</vt:lpstr>
      <vt:lpstr>REGIME JURÍDICO DOS SERVIDORES DO SERVIÇO EXTERIOR BRASILEIRO</vt:lpstr>
      <vt:lpstr>REGIME JURÍDICO DOS SERVIDORES DO SERVIÇO EXTERIOR BRASILEIRO</vt:lpstr>
      <vt:lpstr>Folie 5</vt:lpstr>
      <vt:lpstr>Folie 6</vt:lpstr>
      <vt:lpstr>PANORAMA ATUAL DAS CARREIRAS</vt:lpstr>
      <vt:lpstr>PANORAMA ATUAL DAS CARREIRAS</vt:lpstr>
      <vt:lpstr>DISTRIBUIÇAO DOS SERVIDORES PELA CARREIRA DE DIPLOMATA</vt:lpstr>
      <vt:lpstr>PANORAMA ATUAL DAS CARREIRAS</vt:lpstr>
      <vt:lpstr>PANORAMA ATUAL DAS CARREIRAS</vt:lpstr>
      <vt:lpstr>PANORAMA ATUAL DAS CARREIRAS</vt:lpstr>
      <vt:lpstr>PANORAMA ATUAL DAS CARREIRAS</vt:lpstr>
      <vt:lpstr>Folie 14</vt:lpstr>
      <vt:lpstr>PANORAMA ATUAL DAS CARREIRAS</vt:lpstr>
      <vt:lpstr>PANORAMA ATUAL DAS CARREIRAS</vt:lpstr>
      <vt:lpstr>PANORAMA ATUAL DAS CARREIRAS</vt:lpstr>
      <vt:lpstr>PANORAMA ATUAL DAS CARREIRAS</vt:lpstr>
      <vt:lpstr>DISTRIBUIÇAO DOS SERVIDORES PELA CARREIRA DE ASSISTENTE DE CHANCELARIA</vt:lpstr>
      <vt:lpstr>PANORAMA ATUAL DAS CARREIRAS</vt:lpstr>
      <vt:lpstr>PANORAMA ATUAL DAS CARREIRAS</vt:lpstr>
      <vt:lpstr>PANORAMA ATUAL DAS CARREIRAS</vt:lpstr>
      <vt:lpstr>PANORAMA ATUAL DAS CARREIRAS</vt:lpstr>
      <vt:lpstr>PANORAMA ATUAL DAS CARREIRAS</vt:lpstr>
      <vt:lpstr>PANORAMA ATUAL DAS CARREIRAS</vt:lpstr>
      <vt:lpstr>DIAGNOSTICO INSTITUCIONAL</vt:lpstr>
      <vt:lpstr>DIAGNOSTICO INSTITUCIONAL</vt:lpstr>
      <vt:lpstr>CONSEQUENCIAS PARA A INSTITUIÇAO E SEUS SERVIDORES</vt:lpstr>
      <vt:lpstr>CONSEQUENCIAS PARA O ESTADO E PARA O CIDADAO</vt:lpstr>
      <vt:lpstr>SOLUÇAO PROPOSTA</vt:lpstr>
      <vt:lpstr>SOLUÇAO PROPOSTA</vt:lpstr>
      <vt:lpstr>SOLUÇAO PROPOSTA</vt:lpstr>
    </vt:vector>
  </TitlesOfParts>
  <Company>Presentation Magazine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map</dc:title>
  <dc:creator>Presentation Magazine</dc:creator>
  <cp:lastModifiedBy>Maria C Reis Guelfi</cp:lastModifiedBy>
  <cp:revision>650</cp:revision>
  <cp:lastPrinted>2015-05-20T16:28:36Z</cp:lastPrinted>
  <dcterms:created xsi:type="dcterms:W3CDTF">2016-12-06T10:50:52Z</dcterms:created>
  <dcterms:modified xsi:type="dcterms:W3CDTF">2016-12-08T15:03:00Z</dcterms:modified>
</cp:coreProperties>
</file>