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00" r:id="rId3"/>
    <p:sldId id="301" r:id="rId4"/>
    <p:sldId id="302" r:id="rId5"/>
    <p:sldId id="258" r:id="rId6"/>
    <p:sldId id="281" r:id="rId7"/>
    <p:sldId id="295" r:id="rId8"/>
    <p:sldId id="299" r:id="rId9"/>
    <p:sldId id="263" r:id="rId10"/>
    <p:sldId id="264" r:id="rId11"/>
    <p:sldId id="268" r:id="rId12"/>
    <p:sldId id="287" r:id="rId13"/>
    <p:sldId id="259" r:id="rId14"/>
    <p:sldId id="261" r:id="rId15"/>
    <p:sldId id="260" r:id="rId16"/>
    <p:sldId id="262" r:id="rId17"/>
    <p:sldId id="270" r:id="rId18"/>
    <p:sldId id="298" r:id="rId19"/>
    <p:sldId id="272" r:id="rId20"/>
    <p:sldId id="292" r:id="rId21"/>
    <p:sldId id="273" r:id="rId22"/>
    <p:sldId id="275" r:id="rId23"/>
    <p:sldId id="277" r:id="rId24"/>
    <p:sldId id="279" r:id="rId25"/>
    <p:sldId id="280" r:id="rId26"/>
    <p:sldId id="282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54"/>
    <a:srgbClr val="12A101"/>
    <a:srgbClr val="01AAFF"/>
    <a:srgbClr val="FAB180"/>
    <a:srgbClr val="CBAE01"/>
    <a:srgbClr val="11D0FF"/>
    <a:srgbClr val="B2C3CB"/>
    <a:srgbClr val="00A3E0"/>
    <a:srgbClr val="12D0FF"/>
    <a:srgbClr val="75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4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12" y="4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D1551-801B-494A-A971-0A1D779BF869}" type="datetimeFigureOut">
              <a:rPr lang="pt-BR" smtClean="0"/>
              <a:t>14/10/2025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02EF4-08A4-43F4-8C9C-411701EFD5C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5781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75148927e0_7_229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2" name="Google Shape;312;g375148927e0_7_2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857250"/>
            <a:ext cx="9753600" cy="231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75148927e0_7_177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1" name="Google Shape;331;g375148927e0_7_1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857250"/>
            <a:ext cx="9753600" cy="231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75148927e0_7_2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g375148927e0_7_202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1" name="Google Shape;4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5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microsoft.com/office/2007/relationships/hdphoto" Target="../media/hdphoto2.wdp"/><Relationship Id="rId21" Type="http://schemas.openxmlformats.org/officeDocument/2006/relationships/image" Target="../media/image21.svg"/><Relationship Id="rId7" Type="http://schemas.openxmlformats.org/officeDocument/2006/relationships/image" Target="../media/image9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6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microsoft.com/office/2007/relationships/hdphoto" Target="../media/hdphoto3.wdp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7.png"/><Relationship Id="rId9" Type="http://schemas.openxmlformats.org/officeDocument/2006/relationships/image" Target="../media/image3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8.svg"/><Relationship Id="rId9" Type="http://schemas.openxmlformats.org/officeDocument/2006/relationships/image" Target="../media/image2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74E244-DF0E-4A95-BB3D-0F750D5ED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D14C92-7F44-4501-9795-700C1DDA2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EB9B5AC-CE39-4842-B3A1-6A5AD935F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B7A4-083D-4ACD-BB52-DDD2E40FE3E7}" type="datetimeFigureOut">
              <a:rPr lang="pt-BR" smtClean="0"/>
              <a:t>14/10/2025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81C034-2134-43C7-A6A2-EFFA36566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BC3823-3E51-4144-8CDF-C7A143A28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570A-386C-4318-B607-9933983AE31C}" type="slidenum">
              <a:rPr lang="pt-BR" smtClean="0"/>
              <a:t>‹nº›</a:t>
            </a:fld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6E62A00-45C4-42B1-A5EE-778108EF16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9"/>
            <a:ext cx="12236496" cy="692570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EF42FF97-6C72-4904-96D8-EEFF4D259C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9539" y="5125378"/>
            <a:ext cx="1709205" cy="2387601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E70D6C90-3A8B-4A9B-82E0-B75E73A5034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8445" y="4389438"/>
            <a:ext cx="1432249" cy="199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19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537C88-57C7-4FAE-8C4F-292D5B26F7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" y="0"/>
            <a:ext cx="12177789" cy="689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2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5517123-38BA-41E8-B78B-D0AB712407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4993"/>
            <a:ext cx="12061834" cy="2381811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02A62BB3-04E5-47A5-BAD5-77701BCE40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87107" y="5149478"/>
            <a:ext cx="2116197" cy="2181367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AE743EEA-5E55-4CFF-97B6-ED9BA82C42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547426" y="4958451"/>
            <a:ext cx="1301885" cy="13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07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849F175-EDA0-435C-8B7E-29EECCF829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/>
          <a:stretch/>
        </p:blipFill>
        <p:spPr>
          <a:xfrm>
            <a:off x="7502831" y="-64770"/>
            <a:ext cx="9605974" cy="698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82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6024B74-4114-40F0-BF45-D0F29B2D65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7845" y="-64770"/>
            <a:ext cx="10481310" cy="698754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68FA1EA3-2EE7-45C7-969E-DE6EB619EE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83125" y="3937476"/>
            <a:ext cx="2718024" cy="337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30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34A26AC1-DF4C-4B5E-91AE-47B076EACE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17252" y="3937476"/>
            <a:ext cx="2718024" cy="337811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221E9F1-793D-48AD-859C-C234C142F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1" t="109" r="5797" b="-109"/>
          <a:stretch/>
        </p:blipFill>
        <p:spPr>
          <a:xfrm>
            <a:off x="7018020" y="-68580"/>
            <a:ext cx="696468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5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817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1FD34643-8E5E-4EE5-A9BF-C8EB74887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41401" y="5396395"/>
            <a:ext cx="2078824" cy="303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11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548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C7F1CC10-1AE3-4F4B-B08B-5E0B962BD6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1595" y="4833987"/>
            <a:ext cx="1440595" cy="113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22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C7F1CC10-1AE3-4F4B-B08B-5E0B962BD6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81068" y="4833987"/>
            <a:ext cx="1440595" cy="113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87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64675CF-20F0-42EF-A41A-FA2C382E4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B7A4-083D-4ACD-BB52-DDD2E40FE3E7}" type="datetimeFigureOut">
              <a:rPr lang="pt-BR" smtClean="0"/>
              <a:t>14/10/2025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7E872B0-F7AB-43FA-A30C-FCA45E8F3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A424CE0-0D39-4137-97C8-0EBF31E3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570A-386C-4318-B607-9933983AE31C}" type="slidenum">
              <a:rPr lang="pt-BR" smtClean="0"/>
              <a:t>‹nº›</a:t>
            </a:fld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983E789-BA11-431C-A8D3-38A117D01B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"/>
            <a:ext cx="12283331" cy="695196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A08861D-4A30-4086-A5FD-28AA13656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5" y="2684382"/>
            <a:ext cx="10787606" cy="2281391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5AA137F9-7659-4C0D-B9AC-ABFC71B9FF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64577" y="5940245"/>
            <a:ext cx="1430863" cy="299687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EA4E2D45-5FFD-46E2-B61E-E8F655C17EF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66651" y="5125378"/>
            <a:ext cx="1709205" cy="2387601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64B83C2-B849-4EDB-880C-D6E7627BF24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10417700" y="-769563"/>
            <a:ext cx="2822888" cy="3386214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6BF98B67-A0BE-488D-913A-8A3BF40B61F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96710" y="3890024"/>
            <a:ext cx="642793" cy="512456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985CF79A-0952-43C7-8802-66209D3C1CF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06049" y="3881094"/>
            <a:ext cx="499714" cy="515578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3BEC0D40-EFA6-446D-BB21-8DF8A12F1A1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222335" y="3817663"/>
            <a:ext cx="504000" cy="59246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BC62DDE5-210F-4C63-A9D9-8720A2731AE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19200" y="3903991"/>
            <a:ext cx="468000" cy="4680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47EDC079-A89C-45C5-A118-B4E604B08FE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359572" y="3901266"/>
            <a:ext cx="489764" cy="563229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41D4D52B-0A0F-4EDA-9CCB-3FE689EDCE0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251098" y="3859542"/>
            <a:ext cx="449473" cy="55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92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C6BB2F5-FE85-496E-94EC-09C5A28E97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0528" y="2085727"/>
            <a:ext cx="9485455" cy="5314002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BE267B5E-C0D5-4809-89B3-50AC0B5B57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77512" y="5778320"/>
            <a:ext cx="1125354" cy="164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25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781BDA22-CCE4-431D-8AE1-0CA9B4FC1D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79988" y="4137284"/>
            <a:ext cx="1941399" cy="200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31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8EE54EC9-52EC-45DC-AD26-AA1C894EBF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1015670" y="4137284"/>
            <a:ext cx="1941399" cy="200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09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D146AFB1-74A7-459C-99A0-6AFF2D9137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16323" y="1278607"/>
            <a:ext cx="1294558" cy="117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41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80838621-B27D-4CA3-B5CA-B8836E47F2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3011" y="-650544"/>
            <a:ext cx="2495744" cy="257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86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E71FF1A-5EC1-47EA-B680-41C7FB381B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65" y="0"/>
            <a:ext cx="12101691" cy="685800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1D0715A2-56FE-411C-8F24-2D8B4A192D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77755" y="5396395"/>
            <a:ext cx="2078824" cy="303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582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75148927e0_7_4055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5" name="Google Shape;65;g375148927e0_7_405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6" name="Google Shape;66;g375148927e0_7_4055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2529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">
  <p:cSld name="15_Title Slid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g375148927e0_7_3858"/>
          <p:cNvPicPr preferRelativeResize="0"/>
          <p:nvPr/>
        </p:nvPicPr>
        <p:blipFill rotWithShape="1">
          <a:blip r:embed="rId2">
            <a:alphaModFix/>
          </a:blip>
          <a:srcRect r="77375"/>
          <a:stretch/>
        </p:blipFill>
        <p:spPr>
          <a:xfrm>
            <a:off x="11651298" y="6327476"/>
            <a:ext cx="373431" cy="346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59271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Title Slide">
  <p:cSld name="46_Title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375148927e0_7_388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C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g375148927e0_7_3886"/>
          <p:cNvSpPr>
            <a:spLocks noGrp="1"/>
          </p:cNvSpPr>
          <p:nvPr>
            <p:ph type="pic" idx="2"/>
          </p:nvPr>
        </p:nvSpPr>
        <p:spPr>
          <a:xfrm>
            <a:off x="0" y="0"/>
            <a:ext cx="49593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2" name="Google Shape;42;g375148927e0_7_3886"/>
          <p:cNvSpPr/>
          <p:nvPr/>
        </p:nvSpPr>
        <p:spPr>
          <a:xfrm>
            <a:off x="0" y="3787731"/>
            <a:ext cx="5367090" cy="3075702"/>
          </a:xfrm>
          <a:custGeom>
            <a:avLst/>
            <a:gdLst/>
            <a:ahLst/>
            <a:cxnLst/>
            <a:rect l="l" t="t" r="r" b="b"/>
            <a:pathLst>
              <a:path w="4472575" h="2563085" extrusionOk="0">
                <a:moveTo>
                  <a:pt x="4472576" y="2563085"/>
                </a:moveTo>
                <a:lnTo>
                  <a:pt x="0" y="2563085"/>
                </a:lnTo>
                <a:lnTo>
                  <a:pt x="0" y="9113"/>
                </a:lnTo>
                <a:cubicBezTo>
                  <a:pt x="44928" y="-1452"/>
                  <a:pt x="92834" y="-2401"/>
                  <a:pt x="140297" y="4052"/>
                </a:cubicBezTo>
                <a:cubicBezTo>
                  <a:pt x="181359" y="9619"/>
                  <a:pt x="222738" y="13036"/>
                  <a:pt x="263674" y="19489"/>
                </a:cubicBezTo>
                <a:cubicBezTo>
                  <a:pt x="337625" y="31129"/>
                  <a:pt x="390980" y="78136"/>
                  <a:pt x="434388" y="132987"/>
                </a:cubicBezTo>
                <a:cubicBezTo>
                  <a:pt x="471014" y="179235"/>
                  <a:pt x="497185" y="233896"/>
                  <a:pt x="527031" y="285394"/>
                </a:cubicBezTo>
                <a:cubicBezTo>
                  <a:pt x="531974" y="293872"/>
                  <a:pt x="532164" y="305133"/>
                  <a:pt x="534446" y="315066"/>
                </a:cubicBezTo>
                <a:cubicBezTo>
                  <a:pt x="539198" y="335754"/>
                  <a:pt x="543761" y="356441"/>
                  <a:pt x="548577" y="377129"/>
                </a:cubicBezTo>
                <a:cubicBezTo>
                  <a:pt x="549400" y="380483"/>
                  <a:pt x="552442" y="383646"/>
                  <a:pt x="552379" y="386872"/>
                </a:cubicBezTo>
                <a:cubicBezTo>
                  <a:pt x="550921" y="459944"/>
                  <a:pt x="554153" y="533522"/>
                  <a:pt x="545979" y="605835"/>
                </a:cubicBezTo>
                <a:cubicBezTo>
                  <a:pt x="539515" y="662584"/>
                  <a:pt x="519808" y="717942"/>
                  <a:pt x="504092" y="773426"/>
                </a:cubicBezTo>
                <a:cubicBezTo>
                  <a:pt x="498896" y="791773"/>
                  <a:pt x="488060" y="808538"/>
                  <a:pt x="479442" y="825810"/>
                </a:cubicBezTo>
                <a:cubicBezTo>
                  <a:pt x="443069" y="898692"/>
                  <a:pt x="407139" y="971764"/>
                  <a:pt x="370006" y="1044266"/>
                </a:cubicBezTo>
                <a:cubicBezTo>
                  <a:pt x="345292" y="1092601"/>
                  <a:pt x="313545" y="1138089"/>
                  <a:pt x="294598" y="1188449"/>
                </a:cubicBezTo>
                <a:cubicBezTo>
                  <a:pt x="264118" y="1269176"/>
                  <a:pt x="233194" y="1351421"/>
                  <a:pt x="218493" y="1435818"/>
                </a:cubicBezTo>
                <a:cubicBezTo>
                  <a:pt x="206390" y="1505157"/>
                  <a:pt x="214944" y="1578671"/>
                  <a:pt x="219760" y="1649972"/>
                </a:cubicBezTo>
                <a:cubicBezTo>
                  <a:pt x="221661" y="1678631"/>
                  <a:pt x="238073" y="1706278"/>
                  <a:pt x="247705" y="1734495"/>
                </a:cubicBezTo>
                <a:cubicBezTo>
                  <a:pt x="249480" y="1739872"/>
                  <a:pt x="252141" y="1746136"/>
                  <a:pt x="250937" y="1751134"/>
                </a:cubicBezTo>
                <a:cubicBezTo>
                  <a:pt x="243903" y="1780299"/>
                  <a:pt x="247515" y="1804530"/>
                  <a:pt x="268300" y="1829393"/>
                </a:cubicBezTo>
                <a:cubicBezTo>
                  <a:pt x="279263" y="1842426"/>
                  <a:pt x="272292" y="1869314"/>
                  <a:pt x="281734" y="1884814"/>
                </a:cubicBezTo>
                <a:cubicBezTo>
                  <a:pt x="305941" y="1924545"/>
                  <a:pt x="331478" y="1964402"/>
                  <a:pt x="362528" y="1998692"/>
                </a:cubicBezTo>
                <a:cubicBezTo>
                  <a:pt x="414743" y="2056201"/>
                  <a:pt x="469747" y="2111685"/>
                  <a:pt x="527729" y="2163310"/>
                </a:cubicBezTo>
                <a:cubicBezTo>
                  <a:pt x="549717" y="2182985"/>
                  <a:pt x="583429" y="2189502"/>
                  <a:pt x="611501" y="2202534"/>
                </a:cubicBezTo>
                <a:cubicBezTo>
                  <a:pt x="683424" y="2235812"/>
                  <a:pt x="750340" y="2281427"/>
                  <a:pt x="833099" y="2287247"/>
                </a:cubicBezTo>
                <a:cubicBezTo>
                  <a:pt x="881005" y="2290600"/>
                  <a:pt x="928721" y="2296547"/>
                  <a:pt x="976437" y="2302178"/>
                </a:cubicBezTo>
                <a:cubicBezTo>
                  <a:pt x="1043924" y="2310086"/>
                  <a:pt x="1111348" y="2325333"/>
                  <a:pt x="1178771" y="2325270"/>
                </a:cubicBezTo>
                <a:cubicBezTo>
                  <a:pt x="1246005" y="2325143"/>
                  <a:pt x="1313238" y="2309833"/>
                  <a:pt x="1380535" y="2301608"/>
                </a:cubicBezTo>
                <a:cubicBezTo>
                  <a:pt x="1398088" y="2299458"/>
                  <a:pt x="1415831" y="2299141"/>
                  <a:pt x="1433447" y="2297749"/>
                </a:cubicBezTo>
                <a:cubicBezTo>
                  <a:pt x="1505433" y="2291802"/>
                  <a:pt x="1577356" y="2281237"/>
                  <a:pt x="1649342" y="2281174"/>
                </a:cubicBezTo>
                <a:cubicBezTo>
                  <a:pt x="1713787" y="2281110"/>
                  <a:pt x="1773163" y="2266180"/>
                  <a:pt x="1833869" y="2248465"/>
                </a:cubicBezTo>
                <a:cubicBezTo>
                  <a:pt x="1877847" y="2235622"/>
                  <a:pt x="1924802" y="2232396"/>
                  <a:pt x="1970618" y="2226385"/>
                </a:cubicBezTo>
                <a:cubicBezTo>
                  <a:pt x="2043998" y="2216896"/>
                  <a:pt x="2115667" y="2202155"/>
                  <a:pt x="2186005" y="2177671"/>
                </a:cubicBezTo>
                <a:cubicBezTo>
                  <a:pt x="2231377" y="2161918"/>
                  <a:pt x="2281754" y="2161032"/>
                  <a:pt x="2327886" y="2147050"/>
                </a:cubicBezTo>
                <a:cubicBezTo>
                  <a:pt x="2382953" y="2130348"/>
                  <a:pt x="2435802" y="2106307"/>
                  <a:pt x="2489981" y="2086442"/>
                </a:cubicBezTo>
                <a:cubicBezTo>
                  <a:pt x="2508802" y="2079546"/>
                  <a:pt x="2528636" y="2075433"/>
                  <a:pt x="2548090" y="2070372"/>
                </a:cubicBezTo>
                <a:cubicBezTo>
                  <a:pt x="2553413" y="2068980"/>
                  <a:pt x="2559369" y="2069866"/>
                  <a:pt x="2564439" y="2067968"/>
                </a:cubicBezTo>
                <a:cubicBezTo>
                  <a:pt x="2640417" y="2039815"/>
                  <a:pt x="2715255" y="2007802"/>
                  <a:pt x="2792500" y="1983951"/>
                </a:cubicBezTo>
                <a:cubicBezTo>
                  <a:pt x="2873801" y="1958835"/>
                  <a:pt x="2956433" y="1933972"/>
                  <a:pt x="3040269" y="1922584"/>
                </a:cubicBezTo>
                <a:cubicBezTo>
                  <a:pt x="3149642" y="1907653"/>
                  <a:pt x="3260853" y="1906388"/>
                  <a:pt x="3371240" y="1898480"/>
                </a:cubicBezTo>
                <a:cubicBezTo>
                  <a:pt x="3404445" y="1896139"/>
                  <a:pt x="3438410" y="1884624"/>
                  <a:pt x="3470538" y="1888736"/>
                </a:cubicBezTo>
                <a:cubicBezTo>
                  <a:pt x="3574968" y="1902022"/>
                  <a:pt x="3683137" y="1889496"/>
                  <a:pt x="3782815" y="1937831"/>
                </a:cubicBezTo>
                <a:cubicBezTo>
                  <a:pt x="3829834" y="1960669"/>
                  <a:pt x="3883950" y="1968957"/>
                  <a:pt x="3931032" y="1991606"/>
                </a:cubicBezTo>
                <a:cubicBezTo>
                  <a:pt x="4020191" y="2034627"/>
                  <a:pt x="4099338" y="2095236"/>
                  <a:pt x="4169866" y="2163183"/>
                </a:cubicBezTo>
                <a:cubicBezTo>
                  <a:pt x="4234185" y="2225057"/>
                  <a:pt x="4283422" y="2302368"/>
                  <a:pt x="4345966" y="2366266"/>
                </a:cubicBezTo>
                <a:cubicBezTo>
                  <a:pt x="4394633" y="2415992"/>
                  <a:pt x="4429866" y="2472932"/>
                  <a:pt x="4460346" y="2533097"/>
                </a:cubicBezTo>
                <a:cubicBezTo>
                  <a:pt x="4465225" y="2542650"/>
                  <a:pt x="4469090" y="2552773"/>
                  <a:pt x="4472576" y="2563085"/>
                </a:cubicBezTo>
                <a:close/>
              </a:path>
            </a:pathLst>
          </a:custGeom>
          <a:solidFill>
            <a:srgbClr val="FAB1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Google Shape;43;g375148927e0_7_3886"/>
          <p:cNvPicPr preferRelativeResize="0"/>
          <p:nvPr/>
        </p:nvPicPr>
        <p:blipFill rotWithShape="1">
          <a:blip r:embed="rId2">
            <a:alphaModFix/>
          </a:blip>
          <a:srcRect t="-7628" r="61457" b="19208"/>
          <a:stretch/>
        </p:blipFill>
        <p:spPr>
          <a:xfrm rot="10800000">
            <a:off x="0" y="-2847"/>
            <a:ext cx="1293188" cy="268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g375148927e0_7_3886"/>
          <p:cNvPicPr preferRelativeResize="0"/>
          <p:nvPr/>
        </p:nvPicPr>
        <p:blipFill rotWithShape="1">
          <a:blip r:embed="rId3">
            <a:alphaModFix/>
          </a:blip>
          <a:srcRect r="77375"/>
          <a:stretch/>
        </p:blipFill>
        <p:spPr>
          <a:xfrm>
            <a:off x="11651298" y="6328592"/>
            <a:ext cx="372225" cy="344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1199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64675CF-20F0-42EF-A41A-FA2C382E4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B7A4-083D-4ACD-BB52-DDD2E40FE3E7}" type="datetimeFigureOut">
              <a:rPr lang="pt-BR" smtClean="0"/>
              <a:t>14/10/2025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7E872B0-F7AB-43FA-A30C-FCA45E8F3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A424CE0-0D39-4137-97C8-0EBF31E3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570A-386C-4318-B607-9933983AE31C}" type="slidenum">
              <a:rPr lang="pt-BR" smtClean="0"/>
              <a:t>‹nº›</a:t>
            </a:fld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983E789-BA11-431C-A8D3-38A117D01B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"/>
            <a:ext cx="12283331" cy="69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82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3DDA31B-05CD-4B63-890F-3B4B896CC6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53" y="-56845"/>
            <a:ext cx="12302306" cy="6971688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AA9272D5-DFF0-492F-BCEB-8A2C244A92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0169" y="5940245"/>
            <a:ext cx="1430863" cy="299687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B289BCD6-7682-49F8-B6BD-DBE7A2D57B7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-1843313" y="-769563"/>
            <a:ext cx="2822888" cy="3386214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E9A47942-F277-46D4-9A73-FB86798D54A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76000" y="910856"/>
            <a:ext cx="504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88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3DDA31B-05CD-4B63-890F-3B4B896CC6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53" y="-56845"/>
            <a:ext cx="12302306" cy="6971688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AA9272D5-DFF0-492F-BCEB-8A2C244A92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0169" y="5940245"/>
            <a:ext cx="1430863" cy="299687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66A32DB1-254C-48B5-89DE-75E6CF9FEF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76000" y="910856"/>
            <a:ext cx="504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92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3DDA31B-05CD-4B63-890F-3B4B896CC6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53" y="-56845"/>
            <a:ext cx="12302306" cy="6971688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45DECD44-F32D-42E4-A219-172F6B8A81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76000" y="910856"/>
            <a:ext cx="5040000" cy="5040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AA9272D5-DFF0-492F-BCEB-8A2C244A92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0169" y="5940245"/>
            <a:ext cx="1430863" cy="299687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909DB366-0064-4F3D-AD59-D8363AAC98D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56000" y="1827674"/>
            <a:ext cx="1080000" cy="12420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F430EC1D-EBC0-452F-8215-2E3400EBE43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713138" y="4958451"/>
            <a:ext cx="1301885" cy="13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21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3DDA31B-05CD-4B63-890F-3B4B896CC6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53" y="-56845"/>
            <a:ext cx="12302306" cy="6971688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D0DFFC35-F2E3-47CC-BEE7-FAA18B7D07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76000" y="910856"/>
            <a:ext cx="504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01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3DDA31B-05CD-4B63-890F-3B4B896CC6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53" y="-52353"/>
            <a:ext cx="12302306" cy="696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98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537C88-57C7-4FAE-8C4F-292D5B26F7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11" y="0"/>
            <a:ext cx="12177789" cy="689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9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2D8E5E3-FDCB-4729-B206-B55DD3BB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9509957-5548-4D80-904C-459882EB0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EA193D-A91C-46EB-B966-4EFAD0E7B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3B7A4-083D-4ACD-BB52-DDD2E40FE3E7}" type="datetimeFigureOut">
              <a:rPr lang="pt-BR" smtClean="0"/>
              <a:t>14/10/2025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C335B2-7839-4ACD-A1F8-7683FA769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4AF70A-FBDF-49E4-AA4A-29927841A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2570A-386C-4318-B607-9933983AE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797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78" r:id="rId3"/>
    <p:sldLayoutId id="2147483656" r:id="rId4"/>
    <p:sldLayoutId id="2147483665" r:id="rId5"/>
    <p:sldLayoutId id="2147483669" r:id="rId6"/>
    <p:sldLayoutId id="2147483664" r:id="rId7"/>
    <p:sldLayoutId id="2147483659" r:id="rId8"/>
    <p:sldLayoutId id="2147483657" r:id="rId9"/>
    <p:sldLayoutId id="2147483658" r:id="rId10"/>
    <p:sldLayoutId id="2147483660" r:id="rId11"/>
    <p:sldLayoutId id="2147483661" r:id="rId12"/>
    <p:sldLayoutId id="2147483666" r:id="rId13"/>
    <p:sldLayoutId id="2147483667" r:id="rId14"/>
    <p:sldLayoutId id="2147483668" r:id="rId15"/>
    <p:sldLayoutId id="2147483670" r:id="rId16"/>
    <p:sldLayoutId id="2147483671" r:id="rId17"/>
    <p:sldLayoutId id="2147483676" r:id="rId18"/>
    <p:sldLayoutId id="2147483677" r:id="rId19"/>
    <p:sldLayoutId id="2147483675" r:id="rId20"/>
    <p:sldLayoutId id="2147483674" r:id="rId21"/>
    <p:sldLayoutId id="2147483673" r:id="rId22"/>
    <p:sldLayoutId id="2147483672" r:id="rId23"/>
    <p:sldLayoutId id="2147483663" r:id="rId24"/>
    <p:sldLayoutId id="2147483662" r:id="rId25"/>
    <p:sldLayoutId id="2147483679" r:id="rId26"/>
    <p:sldLayoutId id="2147483680" r:id="rId27"/>
    <p:sldLayoutId id="2147483681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5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svg"/><Relationship Id="rId11" Type="http://schemas.openxmlformats.org/officeDocument/2006/relationships/image" Target="../media/image80.sv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5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B26D787A-BF4E-4196-8327-3228592910A8}"/>
              </a:ext>
            </a:extLst>
          </p:cNvPr>
          <p:cNvSpPr txBox="1"/>
          <p:nvPr/>
        </p:nvSpPr>
        <p:spPr>
          <a:xfrm>
            <a:off x="992283" y="1058088"/>
            <a:ext cx="52092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noProof="0" dirty="0">
                <a:solidFill>
                  <a:schemeClr val="bg1"/>
                </a:solidFill>
                <a:effectLst/>
              </a:rPr>
              <a:t>VAMBORA</a:t>
            </a:r>
          </a:p>
          <a:p>
            <a:r>
              <a:rPr lang="pt-BR" sz="6000" noProof="0" dirty="0">
                <a:solidFill>
                  <a:schemeClr val="bg1"/>
                </a:solidFill>
                <a:effectLst/>
              </a:rPr>
              <a:t>TRANSFORMAR</a:t>
            </a:r>
            <a:endParaRPr lang="pt-BR" sz="6000" noProof="0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DB02E3F-AEF1-47C3-BCC9-03E2A8CAD1BE}"/>
              </a:ext>
            </a:extLst>
          </p:cNvPr>
          <p:cNvSpPr txBox="1"/>
          <p:nvPr/>
        </p:nvSpPr>
        <p:spPr>
          <a:xfrm>
            <a:off x="4369424" y="4389438"/>
            <a:ext cx="4144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noProof="0" dirty="0">
                <a:solidFill>
                  <a:schemeClr val="bg1"/>
                </a:solidFill>
              </a:rPr>
              <a:t>Principais </a:t>
            </a:r>
            <a:r>
              <a:rPr lang="pt-BR" sz="3600" b="1" noProof="0" dirty="0">
                <a:solidFill>
                  <a:schemeClr val="bg1"/>
                </a:solidFill>
                <a:effectLst/>
              </a:rPr>
              <a:t>resultados</a:t>
            </a:r>
            <a:endParaRPr lang="pt-BR" sz="3600" b="1" noProof="0" dirty="0">
              <a:solidFill>
                <a:schemeClr val="bg1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FC9C8FC-F4E1-47D6-8BA0-A9723E201FAE}"/>
              </a:ext>
            </a:extLst>
          </p:cNvPr>
          <p:cNvSpPr txBox="1"/>
          <p:nvPr/>
        </p:nvSpPr>
        <p:spPr>
          <a:xfrm>
            <a:off x="6697133" y="6023222"/>
            <a:ext cx="4588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noProof="0" dirty="0">
                <a:solidFill>
                  <a:srgbClr val="003854"/>
                </a:solidFill>
              </a:rPr>
              <a:t>Os desafios da universalização e os resultados deste primeiro ciclo de transformação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A20AA2B-DFEB-448A-BD2E-834FAC2580C8}"/>
              </a:ext>
            </a:extLst>
          </p:cNvPr>
          <p:cNvSpPr txBox="1"/>
          <p:nvPr/>
        </p:nvSpPr>
        <p:spPr>
          <a:xfrm>
            <a:off x="10257366" y="939808"/>
            <a:ext cx="20574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noProof="0" dirty="0">
                <a:solidFill>
                  <a:srgbClr val="003854"/>
                </a:solidFill>
              </a:rPr>
              <a:t>Samanta Souza</a:t>
            </a:r>
          </a:p>
          <a:p>
            <a:r>
              <a:rPr lang="pt-BR" sz="1500" noProof="0" dirty="0">
                <a:solidFill>
                  <a:srgbClr val="003854"/>
                </a:solidFill>
              </a:rPr>
              <a:t>Diretora executiva </a:t>
            </a:r>
            <a:br>
              <a:rPr lang="pt-BR" sz="1500" noProof="0" dirty="0">
                <a:solidFill>
                  <a:srgbClr val="003854"/>
                </a:solidFill>
              </a:rPr>
            </a:br>
            <a:r>
              <a:rPr lang="pt-BR" sz="1500" noProof="0" dirty="0">
                <a:solidFill>
                  <a:srgbClr val="003854"/>
                </a:solidFill>
              </a:rPr>
              <a:t>de Relações Institucionais e Sustentabilidade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1807470B-3381-4F19-B31C-6685AA1C1A1C}"/>
              </a:ext>
            </a:extLst>
          </p:cNvPr>
          <p:cNvCxnSpPr>
            <a:cxnSpLocks/>
          </p:cNvCxnSpPr>
          <p:nvPr/>
        </p:nvCxnSpPr>
        <p:spPr>
          <a:xfrm>
            <a:off x="9993313" y="2243404"/>
            <a:ext cx="2224881" cy="0"/>
          </a:xfrm>
          <a:prstGeom prst="line">
            <a:avLst/>
          </a:prstGeom>
          <a:ln w="38100">
            <a:solidFill>
              <a:srgbClr val="12D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932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63404244-6645-4F87-994C-1ED3A1A574C8}"/>
              </a:ext>
            </a:extLst>
          </p:cNvPr>
          <p:cNvSpPr txBox="1"/>
          <p:nvPr/>
        </p:nvSpPr>
        <p:spPr>
          <a:xfrm>
            <a:off x="609570" y="381580"/>
            <a:ext cx="511920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3600" b="1" noProof="0" dirty="0">
                <a:solidFill>
                  <a:srgbClr val="CBAE01"/>
                </a:solidFill>
              </a:rPr>
              <a:t>Programa Sabesp de Saneamento Rural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C8939AC-F177-4146-9FCC-A2E54D0B98EF}"/>
              </a:ext>
            </a:extLst>
          </p:cNvPr>
          <p:cNvSpPr txBox="1"/>
          <p:nvPr/>
        </p:nvSpPr>
        <p:spPr>
          <a:xfrm>
            <a:off x="623160" y="2783923"/>
            <a:ext cx="135452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400" b="1" noProof="0" dirty="0">
                <a:solidFill>
                  <a:srgbClr val="003854"/>
                </a:solidFill>
              </a:rPr>
              <a:t>Contratação do Censo Rural</a:t>
            </a:r>
          </a:p>
        </p:txBody>
      </p:sp>
      <p:grpSp>
        <p:nvGrpSpPr>
          <p:cNvPr id="19" name="Group 13">
            <a:extLst>
              <a:ext uri="{FF2B5EF4-FFF2-40B4-BE49-F238E27FC236}">
                <a16:creationId xmlns:a16="http://schemas.microsoft.com/office/drawing/2014/main" id="{9B570C69-F674-4EF2-ABE0-A93CCF9E22F5}"/>
              </a:ext>
            </a:extLst>
          </p:cNvPr>
          <p:cNvGrpSpPr/>
          <p:nvPr/>
        </p:nvGrpSpPr>
        <p:grpSpPr>
          <a:xfrm>
            <a:off x="4749691" y="5602734"/>
            <a:ext cx="410592" cy="410592"/>
            <a:chOff x="0" y="0"/>
            <a:chExt cx="812800" cy="812800"/>
          </a:xfrm>
        </p:grpSpPr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6B607AA-C556-4E0C-88CC-FFBE0EAFC56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>
                <a:lnSpc>
                  <a:spcPct val="90000"/>
                </a:lnSpc>
              </a:pPr>
              <a:endParaRPr lang="pt-BR" sz="1200" noProof="0" dirty="0"/>
            </a:p>
          </p:txBody>
        </p: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40378671-C6A3-4042-A4D9-043946C51DB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90000"/>
                </a:lnSpc>
              </a:pPr>
              <a:endParaRPr lang="pt-BR" sz="1200" noProof="0" dirty="0"/>
            </a:p>
          </p:txBody>
        </p:sp>
      </p:grp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324A4078-6A5C-4797-B0CA-313E7AFCA63D}"/>
              </a:ext>
            </a:extLst>
          </p:cNvPr>
          <p:cNvSpPr txBox="1"/>
          <p:nvPr/>
        </p:nvSpPr>
        <p:spPr>
          <a:xfrm>
            <a:off x="226621" y="4105223"/>
            <a:ext cx="79381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 noProof="0" dirty="0" err="1">
                <a:solidFill>
                  <a:srgbClr val="12D0FF"/>
                </a:solidFill>
              </a:rPr>
              <a:t>Abr</a:t>
            </a:r>
            <a:r>
              <a:rPr lang="pt-BR" sz="1200" b="1" noProof="0" dirty="0">
                <a:solidFill>
                  <a:srgbClr val="12D0FF"/>
                </a:solidFill>
              </a:rPr>
              <a:t>/25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6F7503E2-3E4F-4147-9AD2-44212AE91DE5}"/>
              </a:ext>
            </a:extLst>
          </p:cNvPr>
          <p:cNvSpPr txBox="1"/>
          <p:nvPr/>
        </p:nvSpPr>
        <p:spPr>
          <a:xfrm>
            <a:off x="1221972" y="3458765"/>
            <a:ext cx="79381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 noProof="0" dirty="0">
                <a:solidFill>
                  <a:srgbClr val="CBAE01"/>
                </a:solidFill>
              </a:rPr>
              <a:t>Jul/25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8B587376-7897-4A58-94AD-11D55A9D797B}"/>
              </a:ext>
            </a:extLst>
          </p:cNvPr>
          <p:cNvSpPr txBox="1"/>
          <p:nvPr/>
        </p:nvSpPr>
        <p:spPr>
          <a:xfrm>
            <a:off x="2147140" y="4111051"/>
            <a:ext cx="79381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 noProof="0" dirty="0" err="1">
                <a:solidFill>
                  <a:srgbClr val="FAB180"/>
                </a:solidFill>
              </a:rPr>
              <a:t>Ago</a:t>
            </a:r>
            <a:r>
              <a:rPr lang="pt-BR" sz="1200" b="1" noProof="0" dirty="0">
                <a:solidFill>
                  <a:srgbClr val="FAB180"/>
                </a:solidFill>
              </a:rPr>
              <a:t>/25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4F93FDDB-079A-42F5-8E5D-AEA49F2F987F}"/>
              </a:ext>
            </a:extLst>
          </p:cNvPr>
          <p:cNvSpPr txBox="1"/>
          <p:nvPr/>
        </p:nvSpPr>
        <p:spPr>
          <a:xfrm>
            <a:off x="3091778" y="3446000"/>
            <a:ext cx="79381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 noProof="0" dirty="0" err="1">
                <a:solidFill>
                  <a:srgbClr val="01AAFF"/>
                </a:solidFill>
              </a:rPr>
              <a:t>Nov</a:t>
            </a:r>
            <a:r>
              <a:rPr lang="pt-BR" sz="1200" b="1" noProof="0" dirty="0">
                <a:solidFill>
                  <a:srgbClr val="01AAFF"/>
                </a:solidFill>
              </a:rPr>
              <a:t>/25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42299194-4D34-4F13-A7CD-ACAA89A66D4C}"/>
              </a:ext>
            </a:extLst>
          </p:cNvPr>
          <p:cNvSpPr txBox="1"/>
          <p:nvPr/>
        </p:nvSpPr>
        <p:spPr>
          <a:xfrm>
            <a:off x="5931450" y="4099642"/>
            <a:ext cx="79381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 noProof="0" dirty="0">
                <a:solidFill>
                  <a:srgbClr val="549C4C"/>
                </a:solidFill>
              </a:rPr>
              <a:t>Jul/26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8B2DECCE-1473-4C4E-B1FE-253530A69B11}"/>
              </a:ext>
            </a:extLst>
          </p:cNvPr>
          <p:cNvSpPr txBox="1"/>
          <p:nvPr/>
        </p:nvSpPr>
        <p:spPr>
          <a:xfrm>
            <a:off x="10704880" y="3458765"/>
            <a:ext cx="79381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 noProof="0" dirty="0">
                <a:solidFill>
                  <a:srgbClr val="FF8A01"/>
                </a:solidFill>
              </a:rPr>
              <a:t>Dez/29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E0378EA7-78CA-4A23-ACCB-43BA5E72AED4}"/>
              </a:ext>
            </a:extLst>
          </p:cNvPr>
          <p:cNvSpPr txBox="1"/>
          <p:nvPr/>
        </p:nvSpPr>
        <p:spPr>
          <a:xfrm>
            <a:off x="1580777" y="4623742"/>
            <a:ext cx="102655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400" b="1" noProof="0" dirty="0">
                <a:solidFill>
                  <a:srgbClr val="003854"/>
                </a:solidFill>
              </a:rPr>
              <a:t>Aprovação dos Planos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41080D62-5C54-4344-A913-C27D19504DB3}"/>
              </a:ext>
            </a:extLst>
          </p:cNvPr>
          <p:cNvSpPr txBox="1"/>
          <p:nvPr/>
        </p:nvSpPr>
        <p:spPr>
          <a:xfrm>
            <a:off x="2525849" y="2762326"/>
            <a:ext cx="191280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400" b="1" noProof="0" dirty="0">
                <a:solidFill>
                  <a:srgbClr val="003854"/>
                </a:solidFill>
              </a:rPr>
              <a:t>Início do Levantamento de Campo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E912964F-DD3A-458D-A39F-28028FE305DF}"/>
              </a:ext>
            </a:extLst>
          </p:cNvPr>
          <p:cNvSpPr txBox="1"/>
          <p:nvPr/>
        </p:nvSpPr>
        <p:spPr>
          <a:xfrm>
            <a:off x="3520710" y="4455567"/>
            <a:ext cx="1639573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400" b="1" noProof="0" dirty="0">
                <a:solidFill>
                  <a:srgbClr val="003854"/>
                </a:solidFill>
              </a:rPr>
              <a:t>Início da Implantação de Saneamento Rural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ABF2E0B8-516D-4DD2-8B69-63A9B08D3372}"/>
              </a:ext>
            </a:extLst>
          </p:cNvPr>
          <p:cNvSpPr txBox="1"/>
          <p:nvPr/>
        </p:nvSpPr>
        <p:spPr>
          <a:xfrm>
            <a:off x="6328355" y="2803016"/>
            <a:ext cx="1354522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400" b="1" noProof="0" dirty="0">
                <a:solidFill>
                  <a:srgbClr val="003854"/>
                </a:solidFill>
              </a:rPr>
              <a:t>Término do Levantamento de Campo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63DD9AB3-A356-4200-8583-6C907782C28D}"/>
              </a:ext>
            </a:extLst>
          </p:cNvPr>
          <p:cNvSpPr txBox="1"/>
          <p:nvPr/>
        </p:nvSpPr>
        <p:spPr>
          <a:xfrm>
            <a:off x="10416148" y="5176845"/>
            <a:ext cx="159086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400" b="1" noProof="0" dirty="0">
                <a:solidFill>
                  <a:srgbClr val="003854"/>
                </a:solidFill>
              </a:rPr>
              <a:t>Universalização do Saneamento Rural 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27BA189F-311E-4167-83C4-7264252028C2}"/>
              </a:ext>
            </a:extLst>
          </p:cNvPr>
          <p:cNvCxnSpPr>
            <a:cxnSpLocks/>
          </p:cNvCxnSpPr>
          <p:nvPr/>
        </p:nvCxnSpPr>
        <p:spPr>
          <a:xfrm>
            <a:off x="2699611" y="2752682"/>
            <a:ext cx="3488668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BC16E619-BA53-4B36-8346-90795A08AF85}"/>
              </a:ext>
            </a:extLst>
          </p:cNvPr>
          <p:cNvSpPr txBox="1"/>
          <p:nvPr/>
        </p:nvSpPr>
        <p:spPr>
          <a:xfrm>
            <a:off x="2651507" y="2052807"/>
            <a:ext cx="3360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b="1" noProof="0" dirty="0">
                <a:solidFill>
                  <a:srgbClr val="CBAE01"/>
                </a:solidFill>
              </a:rPr>
              <a:t>+</a:t>
            </a:r>
            <a:r>
              <a:rPr lang="pt-BR" sz="2000" b="1" noProof="0" dirty="0">
                <a:solidFill>
                  <a:srgbClr val="CBAE01"/>
                </a:solidFill>
              </a:rPr>
              <a:t> </a:t>
            </a:r>
            <a:r>
              <a:rPr lang="pt-BR" sz="2400" b="1" noProof="0" dirty="0">
                <a:solidFill>
                  <a:srgbClr val="CBAE01"/>
                </a:solidFill>
              </a:rPr>
              <a:t>820</a:t>
            </a:r>
            <a:r>
              <a:rPr lang="pt-BR" sz="2000" b="1" noProof="0" dirty="0">
                <a:solidFill>
                  <a:srgbClr val="CBAE01"/>
                </a:solidFill>
              </a:rPr>
              <a:t> mil </a:t>
            </a:r>
            <a:r>
              <a:rPr lang="pt-BR" sz="2000" noProof="0" dirty="0">
                <a:solidFill>
                  <a:srgbClr val="CBAE01"/>
                </a:solidFill>
              </a:rPr>
              <a:t>domicílios</a:t>
            </a:r>
          </a:p>
          <a:p>
            <a:pPr algn="ctr">
              <a:lnSpc>
                <a:spcPct val="90000"/>
              </a:lnSpc>
            </a:pPr>
            <a:r>
              <a:rPr lang="pt-BR" sz="1400" noProof="0" dirty="0">
                <a:solidFill>
                  <a:srgbClr val="003854"/>
                </a:solidFill>
              </a:rPr>
              <a:t>média de </a:t>
            </a:r>
            <a:r>
              <a:rPr lang="pt-BR" sz="1600" b="1" noProof="0" dirty="0">
                <a:solidFill>
                  <a:srgbClr val="003854"/>
                </a:solidFill>
              </a:rPr>
              <a:t>80 mil coletas p/ mês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DA8F8BBD-1BB6-47F8-9A13-A86BD4F18167}"/>
              </a:ext>
            </a:extLst>
          </p:cNvPr>
          <p:cNvSpPr txBox="1"/>
          <p:nvPr/>
        </p:nvSpPr>
        <p:spPr>
          <a:xfrm>
            <a:off x="9888475" y="356461"/>
            <a:ext cx="1551394" cy="332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1200" b="1" noProof="0" dirty="0">
                <a:solidFill>
                  <a:srgbClr val="003854"/>
                </a:solidFill>
                <a:sym typeface="Futura Bold"/>
              </a:rPr>
              <a:t>Demarcação pontual dos domicílios rurais</a:t>
            </a:r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29F3965A-08BD-4DA5-A27A-A5625BE1B329}"/>
              </a:ext>
            </a:extLst>
          </p:cNvPr>
          <p:cNvGrpSpPr/>
          <p:nvPr/>
        </p:nvGrpSpPr>
        <p:grpSpPr>
          <a:xfrm>
            <a:off x="6082119" y="412135"/>
            <a:ext cx="5092465" cy="2153520"/>
            <a:chOff x="982765" y="2126734"/>
            <a:chExt cx="8990324" cy="3886592"/>
          </a:xfrm>
        </p:grpSpPr>
        <p:grpSp>
          <p:nvGrpSpPr>
            <p:cNvPr id="40" name="Group 13">
              <a:extLst>
                <a:ext uri="{FF2B5EF4-FFF2-40B4-BE49-F238E27FC236}">
                  <a16:creationId xmlns:a16="http://schemas.microsoft.com/office/drawing/2014/main" id="{E698F827-88AE-4B1E-9B12-149982E6041A}"/>
                </a:ext>
              </a:extLst>
            </p:cNvPr>
            <p:cNvGrpSpPr/>
            <p:nvPr/>
          </p:nvGrpSpPr>
          <p:grpSpPr>
            <a:xfrm>
              <a:off x="4749691" y="5602734"/>
              <a:ext cx="410592" cy="410592"/>
              <a:chOff x="0" y="0"/>
              <a:chExt cx="812800" cy="812800"/>
            </a:xfrm>
          </p:grpSpPr>
          <p:sp>
            <p:nvSpPr>
              <p:cNvPr id="46" name="Freeform 14">
                <a:extLst>
                  <a:ext uri="{FF2B5EF4-FFF2-40B4-BE49-F238E27FC236}">
                    <a16:creationId xmlns:a16="http://schemas.microsoft.com/office/drawing/2014/main" id="{8B860819-24DB-44F0-B317-C260FC7CEAB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endParaRPr lang="pt-BR" sz="1200" noProof="0" dirty="0"/>
              </a:p>
            </p:txBody>
          </p:sp>
          <p:sp>
            <p:nvSpPr>
              <p:cNvPr id="47" name="TextBox 15">
                <a:extLst>
                  <a:ext uri="{FF2B5EF4-FFF2-40B4-BE49-F238E27FC236}">
                    <a16:creationId xmlns:a16="http://schemas.microsoft.com/office/drawing/2014/main" id="{E083C303-BC02-407A-A2F6-DE570ECEC43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ct val="90000"/>
                  </a:lnSpc>
                </a:pPr>
                <a:endParaRPr lang="pt-BR" sz="1200" noProof="0" dirty="0"/>
              </a:p>
            </p:txBody>
          </p:sp>
        </p:grpSp>
        <p:grpSp>
          <p:nvGrpSpPr>
            <p:cNvPr id="41" name="Group 7">
              <a:extLst>
                <a:ext uri="{FF2B5EF4-FFF2-40B4-BE49-F238E27FC236}">
                  <a16:creationId xmlns:a16="http://schemas.microsoft.com/office/drawing/2014/main" id="{65A7EDD2-FED6-46BA-B39D-6817ADA6FE81}"/>
                </a:ext>
              </a:extLst>
            </p:cNvPr>
            <p:cNvGrpSpPr/>
            <p:nvPr/>
          </p:nvGrpSpPr>
          <p:grpSpPr>
            <a:xfrm>
              <a:off x="7853138" y="2931765"/>
              <a:ext cx="2119951" cy="2119951"/>
              <a:chOff x="0" y="312724"/>
              <a:chExt cx="500076" cy="500076"/>
            </a:xfrm>
          </p:grpSpPr>
          <p:sp>
            <p:nvSpPr>
              <p:cNvPr id="45" name="Freeform 8">
                <a:extLst>
                  <a:ext uri="{FF2B5EF4-FFF2-40B4-BE49-F238E27FC236}">
                    <a16:creationId xmlns:a16="http://schemas.microsoft.com/office/drawing/2014/main" id="{36548AC4-FF99-4CA9-A96F-C1822202B756}"/>
                  </a:ext>
                </a:extLst>
              </p:cNvPr>
              <p:cNvSpPr/>
              <p:nvPr/>
            </p:nvSpPr>
            <p:spPr>
              <a:xfrm>
                <a:off x="0" y="312724"/>
                <a:ext cx="500076" cy="50007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t="-3971" b="-3971"/>
                </a:stretch>
              </a:blipFill>
              <a:ln w="57150" cap="sq">
                <a:solidFill>
                  <a:srgbClr val="447099"/>
                </a:solidFill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endParaRPr lang="pt-BR" sz="1200" noProof="0" dirty="0"/>
              </a:p>
            </p:txBody>
          </p:sp>
        </p:grp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AA49BB35-76A8-4E8D-82F4-0F567D2B9B75}"/>
                </a:ext>
              </a:extLst>
            </p:cNvPr>
            <p:cNvSpPr/>
            <p:nvPr/>
          </p:nvSpPr>
          <p:spPr>
            <a:xfrm>
              <a:off x="982765" y="2126734"/>
              <a:ext cx="6096000" cy="3848100"/>
            </a:xfrm>
            <a:custGeom>
              <a:avLst/>
              <a:gdLst/>
              <a:ahLst/>
              <a:cxnLst/>
              <a:rect l="l" t="t" r="r" b="b"/>
              <a:pathLst>
                <a:path w="9144000" h="5772150">
                  <a:moveTo>
                    <a:pt x="0" y="0"/>
                  </a:moveTo>
                  <a:lnTo>
                    <a:pt x="9144000" y="0"/>
                  </a:lnTo>
                  <a:lnTo>
                    <a:pt x="9144000" y="5772150"/>
                  </a:lnTo>
                  <a:lnTo>
                    <a:pt x="0" y="5772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90000"/>
                </a:lnSpc>
              </a:pPr>
              <a:endParaRPr lang="pt-BR" sz="1200" noProof="0" dirty="0"/>
            </a:p>
          </p:txBody>
        </p:sp>
        <p:sp>
          <p:nvSpPr>
            <p:cNvPr id="43" name="AutoShape 12">
              <a:extLst>
                <a:ext uri="{FF2B5EF4-FFF2-40B4-BE49-F238E27FC236}">
                  <a16:creationId xmlns:a16="http://schemas.microsoft.com/office/drawing/2014/main" id="{86DAD8A3-544D-4EAA-BBDC-A00489DE5547}"/>
                </a:ext>
              </a:extLst>
            </p:cNvPr>
            <p:cNvSpPr/>
            <p:nvPr/>
          </p:nvSpPr>
          <p:spPr>
            <a:xfrm flipV="1">
              <a:off x="6100739" y="2931765"/>
              <a:ext cx="2533395" cy="1333467"/>
            </a:xfrm>
            <a:prstGeom prst="line">
              <a:avLst/>
            </a:prstGeom>
            <a:ln w="28575" cap="flat">
              <a:solidFill>
                <a:srgbClr val="44709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endParaRPr lang="pt-BR" sz="1200" noProof="0" dirty="0"/>
            </a:p>
          </p:txBody>
        </p:sp>
        <p:sp>
          <p:nvSpPr>
            <p:cNvPr id="44" name="AutoShape 13">
              <a:extLst>
                <a:ext uri="{FF2B5EF4-FFF2-40B4-BE49-F238E27FC236}">
                  <a16:creationId xmlns:a16="http://schemas.microsoft.com/office/drawing/2014/main" id="{9CE9FEB1-154D-496A-9D28-2E5B3A575939}"/>
                </a:ext>
              </a:extLst>
            </p:cNvPr>
            <p:cNvSpPr/>
            <p:nvPr/>
          </p:nvSpPr>
          <p:spPr>
            <a:xfrm>
              <a:off x="5693076" y="4265228"/>
              <a:ext cx="3251201" cy="805034"/>
            </a:xfrm>
            <a:prstGeom prst="line">
              <a:avLst/>
            </a:prstGeom>
            <a:ln w="28575" cap="flat">
              <a:solidFill>
                <a:srgbClr val="44709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endParaRPr lang="pt-BR" sz="1200" noProof="0" dirty="0"/>
            </a:p>
          </p:txBody>
        </p:sp>
      </p:grpSp>
      <p:sp>
        <p:nvSpPr>
          <p:cNvPr id="48" name="TextBox 6">
            <a:extLst>
              <a:ext uri="{FF2B5EF4-FFF2-40B4-BE49-F238E27FC236}">
                <a16:creationId xmlns:a16="http://schemas.microsoft.com/office/drawing/2014/main" id="{8287AE62-9BFC-4362-A91F-F4700B0A023F}"/>
              </a:ext>
            </a:extLst>
          </p:cNvPr>
          <p:cNvSpPr txBox="1"/>
          <p:nvPr/>
        </p:nvSpPr>
        <p:spPr>
          <a:xfrm>
            <a:off x="8471083" y="2215063"/>
            <a:ext cx="2834784" cy="664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BR" sz="2400" b="1" noProof="0" dirty="0">
                <a:solidFill>
                  <a:srgbClr val="CBAE01"/>
                </a:solidFill>
                <a:ea typeface="Tahoma Bold"/>
                <a:cs typeface="Tahoma Bold"/>
                <a:sym typeface="Tahoma Bold"/>
              </a:rPr>
              <a:t>20</a:t>
            </a:r>
            <a:r>
              <a:rPr lang="pt-BR" sz="1400" b="1" noProof="0" dirty="0">
                <a:solidFill>
                  <a:srgbClr val="003854"/>
                </a:solidFill>
                <a:ea typeface="Tahoma Bold"/>
                <a:cs typeface="Tahoma Bold"/>
                <a:sym typeface="Tahoma Bold"/>
              </a:rPr>
              <a:t> Frentes Regionais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BR" sz="2400" b="1" noProof="0" dirty="0">
                <a:solidFill>
                  <a:srgbClr val="CBAE01"/>
                </a:solidFill>
                <a:sym typeface="Tahoma Bold"/>
              </a:rPr>
              <a:t>371</a:t>
            </a:r>
            <a:r>
              <a:rPr lang="pt-BR" sz="1400" noProof="0" dirty="0">
                <a:solidFill>
                  <a:srgbClr val="003854"/>
                </a:solidFill>
                <a:ea typeface="Tahoma Bold"/>
                <a:cs typeface="Tahoma Bold"/>
                <a:sym typeface="Tahoma Bold"/>
              </a:rPr>
              <a:t> </a:t>
            </a:r>
            <a:r>
              <a:rPr lang="pt-BR" sz="1400" b="1" noProof="0" dirty="0">
                <a:solidFill>
                  <a:srgbClr val="003854"/>
                </a:solidFill>
                <a:sym typeface="Tahoma Bold"/>
              </a:rPr>
              <a:t>municípios</a:t>
            </a:r>
            <a:r>
              <a:rPr lang="pt-BR" sz="1400" noProof="0" dirty="0">
                <a:solidFill>
                  <a:srgbClr val="003854"/>
                </a:solidFill>
                <a:ea typeface="Tahoma Bold"/>
                <a:cs typeface="Tahoma Bold"/>
                <a:sym typeface="Tahoma Bold"/>
              </a:rPr>
              <a:t> da URAE 1</a:t>
            </a:r>
          </a:p>
        </p:txBody>
      </p:sp>
      <p:sp>
        <p:nvSpPr>
          <p:cNvPr id="2" name="Google Shape;425;p5">
            <a:extLst>
              <a:ext uri="{FF2B5EF4-FFF2-40B4-BE49-F238E27FC236}">
                <a16:creationId xmlns:a16="http://schemas.microsoft.com/office/drawing/2014/main" id="{3F397B27-EC0A-F942-52F2-330C15F99B1F}"/>
              </a:ext>
            </a:extLst>
          </p:cNvPr>
          <p:cNvSpPr txBox="1"/>
          <p:nvPr/>
        </p:nvSpPr>
        <p:spPr>
          <a:xfrm>
            <a:off x="794548" y="6157924"/>
            <a:ext cx="2366267" cy="326035"/>
          </a:xfrm>
          <a:prstGeom prst="roundRect">
            <a:avLst>
              <a:gd name="adj" fmla="val 7766"/>
            </a:avLst>
          </a:prstGeom>
          <a:solidFill>
            <a:srgbClr val="CBAE0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600" b="1" noProof="0" dirty="0">
                <a:solidFill>
                  <a:schemeClr val="lt1"/>
                </a:solidFill>
                <a:ea typeface="Inter SemiBold"/>
                <a:cs typeface="Inter SemiBold"/>
                <a:sym typeface="Inter SemiBold"/>
              </a:rPr>
              <a:t>Saneamento para todos</a:t>
            </a:r>
            <a:endParaRPr lang="pt-BR" sz="1600" b="1" i="0" u="none" strike="noStrike" cap="none" noProof="0" dirty="0">
              <a:solidFill>
                <a:schemeClr val="lt1"/>
              </a:solidFill>
              <a:ea typeface="Inter SemiBold"/>
              <a:cs typeface="Inter SemiBold"/>
              <a:sym typeface="Inter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701082996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63404244-6645-4F87-994C-1ED3A1A574C8}"/>
              </a:ext>
            </a:extLst>
          </p:cNvPr>
          <p:cNvSpPr txBox="1"/>
          <p:nvPr/>
        </p:nvSpPr>
        <p:spPr>
          <a:xfrm>
            <a:off x="609570" y="381580"/>
            <a:ext cx="10005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noProof="0" dirty="0">
                <a:solidFill>
                  <a:srgbClr val="CBAE01"/>
                </a:solidFill>
              </a:rPr>
              <a:t>Portfólio de soluções não convencionais</a:t>
            </a:r>
          </a:p>
        </p:txBody>
      </p:sp>
      <p:sp>
        <p:nvSpPr>
          <p:cNvPr id="130" name="Freeform 3">
            <a:extLst>
              <a:ext uri="{FF2B5EF4-FFF2-40B4-BE49-F238E27FC236}">
                <a16:creationId xmlns:a16="http://schemas.microsoft.com/office/drawing/2014/main" id="{F61751DD-C6F5-4BD7-AEFC-6FD4B8AC0A54}"/>
              </a:ext>
            </a:extLst>
          </p:cNvPr>
          <p:cNvSpPr/>
          <p:nvPr/>
        </p:nvSpPr>
        <p:spPr>
          <a:xfrm>
            <a:off x="11801490" y="5440697"/>
            <a:ext cx="372228" cy="344936"/>
          </a:xfrm>
          <a:custGeom>
            <a:avLst/>
            <a:gdLst/>
            <a:ahLst/>
            <a:cxnLst/>
            <a:rect l="l" t="t" r="r" b="b"/>
            <a:pathLst>
              <a:path w="558342" h="517404">
                <a:moveTo>
                  <a:pt x="0" y="0"/>
                </a:moveTo>
                <a:lnTo>
                  <a:pt x="558342" y="0"/>
                </a:lnTo>
                <a:lnTo>
                  <a:pt x="558342" y="517404"/>
                </a:lnTo>
                <a:lnTo>
                  <a:pt x="0" y="5174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1988" b="-1677"/>
            </a:stretch>
          </a:blipFill>
        </p:spPr>
        <p:txBody>
          <a:bodyPr/>
          <a:lstStyle/>
          <a:p>
            <a:endParaRPr lang="pt-BR" sz="1200" noProof="0" dirty="0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D1E0790-934E-4087-8967-47CCAAAEFC39}"/>
              </a:ext>
            </a:extLst>
          </p:cNvPr>
          <p:cNvGrpSpPr/>
          <p:nvPr/>
        </p:nvGrpSpPr>
        <p:grpSpPr>
          <a:xfrm>
            <a:off x="1059421" y="2086187"/>
            <a:ext cx="10073157" cy="3648620"/>
            <a:chOff x="770950" y="1517993"/>
            <a:chExt cx="11921308" cy="4420014"/>
          </a:xfrm>
        </p:grpSpPr>
        <p:sp>
          <p:nvSpPr>
            <p:cNvPr id="131" name="TextBox 8">
              <a:extLst>
                <a:ext uri="{FF2B5EF4-FFF2-40B4-BE49-F238E27FC236}">
                  <a16:creationId xmlns:a16="http://schemas.microsoft.com/office/drawing/2014/main" id="{34F6504D-5B01-4CB4-A55D-512F5E3F7DA2}"/>
                </a:ext>
              </a:extLst>
            </p:cNvPr>
            <p:cNvSpPr txBox="1"/>
            <p:nvPr/>
          </p:nvSpPr>
          <p:spPr>
            <a:xfrm rot="-5400000">
              <a:off x="26498" y="4119937"/>
              <a:ext cx="1619262" cy="130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pt-BR" sz="900" noProof="0" dirty="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©2022 – </a:t>
              </a:r>
              <a:r>
                <a:rPr lang="pt-BR" sz="900" noProof="0" dirty="0" err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Educannia</a:t>
              </a:r>
              <a:r>
                <a:rPr lang="pt-BR" sz="900" noProof="0" dirty="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pt-BR" sz="900" noProof="0" dirty="0" err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University</a:t>
              </a:r>
              <a:endParaRPr lang="pt-BR" sz="900" noProof="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33" name="Imagem 132">
              <a:extLst>
                <a:ext uri="{FF2B5EF4-FFF2-40B4-BE49-F238E27FC236}">
                  <a16:creationId xmlns:a16="http://schemas.microsoft.com/office/drawing/2014/main" id="{B855E6BB-97F1-427E-986A-813F2B60C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802816">
              <a:off x="1039405" y="1804157"/>
              <a:ext cx="5816600" cy="4133850"/>
            </a:xfrm>
            <a:prstGeom prst="rect">
              <a:avLst/>
            </a:prstGeom>
          </p:spPr>
        </p:pic>
        <p:pic>
          <p:nvPicPr>
            <p:cNvPr id="134" name="Imagem 133">
              <a:extLst>
                <a:ext uri="{FF2B5EF4-FFF2-40B4-BE49-F238E27FC236}">
                  <a16:creationId xmlns:a16="http://schemas.microsoft.com/office/drawing/2014/main" id="{A6E9689B-0346-49AF-A76C-84F45A4D8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97126">
              <a:off x="1002731" y="1517993"/>
              <a:ext cx="2914650" cy="4127500"/>
            </a:xfrm>
            <a:prstGeom prst="rect">
              <a:avLst/>
            </a:prstGeom>
          </p:spPr>
        </p:pic>
        <p:pic>
          <p:nvPicPr>
            <p:cNvPr id="135" name="Imagem 134">
              <a:extLst>
                <a:ext uri="{FF2B5EF4-FFF2-40B4-BE49-F238E27FC236}">
                  <a16:creationId xmlns:a16="http://schemas.microsoft.com/office/drawing/2014/main" id="{15472880-95A9-4D16-9A90-9549F400B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697003">
              <a:off x="9777608" y="1637478"/>
              <a:ext cx="2914650" cy="4108450"/>
            </a:xfrm>
            <a:prstGeom prst="rect">
              <a:avLst/>
            </a:prstGeom>
          </p:spPr>
        </p:pic>
        <p:pic>
          <p:nvPicPr>
            <p:cNvPr id="136" name="Imagem 135">
              <a:extLst>
                <a:ext uri="{FF2B5EF4-FFF2-40B4-BE49-F238E27FC236}">
                  <a16:creationId xmlns:a16="http://schemas.microsoft.com/office/drawing/2014/main" id="{17E80400-A7CD-408B-AE88-6F3A1D67A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605642">
              <a:off x="6627441" y="1637478"/>
              <a:ext cx="2921000" cy="4108450"/>
            </a:xfrm>
            <a:prstGeom prst="rect">
              <a:avLst/>
            </a:prstGeom>
          </p:spPr>
        </p:pic>
      </p:grpSp>
      <p:sp>
        <p:nvSpPr>
          <p:cNvPr id="137" name="TextBox 6">
            <a:extLst>
              <a:ext uri="{FF2B5EF4-FFF2-40B4-BE49-F238E27FC236}">
                <a16:creationId xmlns:a16="http://schemas.microsoft.com/office/drawing/2014/main" id="{731B3FAC-CD8C-46E1-903F-C336DA875DB3}"/>
              </a:ext>
            </a:extLst>
          </p:cNvPr>
          <p:cNvSpPr txBox="1"/>
          <p:nvPr/>
        </p:nvSpPr>
        <p:spPr>
          <a:xfrm>
            <a:off x="3079664" y="1038811"/>
            <a:ext cx="8075644" cy="29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pt-BR" sz="1600" b="1" noProof="0" dirty="0">
                <a:solidFill>
                  <a:srgbClr val="003854"/>
                </a:solidFill>
                <a:ea typeface="Tahoma Bold"/>
                <a:cs typeface="Tahoma Bold"/>
                <a:sym typeface="Tahoma Bold"/>
              </a:rPr>
              <a:t>Qualificação de alternativas para sistemas descentralizados</a:t>
            </a:r>
          </a:p>
        </p:txBody>
      </p:sp>
      <p:sp>
        <p:nvSpPr>
          <p:cNvPr id="2" name="Google Shape;425;p5">
            <a:extLst>
              <a:ext uri="{FF2B5EF4-FFF2-40B4-BE49-F238E27FC236}">
                <a16:creationId xmlns:a16="http://schemas.microsoft.com/office/drawing/2014/main" id="{73A519BF-B595-328B-FB6E-F71313D79270}"/>
              </a:ext>
            </a:extLst>
          </p:cNvPr>
          <p:cNvSpPr txBox="1"/>
          <p:nvPr/>
        </p:nvSpPr>
        <p:spPr>
          <a:xfrm>
            <a:off x="9538282" y="6236997"/>
            <a:ext cx="2366267" cy="326035"/>
          </a:xfrm>
          <a:prstGeom prst="roundRect">
            <a:avLst>
              <a:gd name="adj" fmla="val 7766"/>
            </a:avLst>
          </a:prstGeom>
          <a:solidFill>
            <a:srgbClr val="CBAE0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600" b="1" noProof="0" dirty="0">
                <a:solidFill>
                  <a:schemeClr val="lt1"/>
                </a:solidFill>
                <a:ea typeface="Inter SemiBold"/>
                <a:cs typeface="Inter SemiBold"/>
                <a:sym typeface="Inter SemiBold"/>
              </a:rPr>
              <a:t>Saneamento para todos</a:t>
            </a:r>
            <a:endParaRPr lang="pt-BR" sz="1600" b="1" i="0" u="none" strike="noStrike" cap="none" noProof="0" dirty="0">
              <a:solidFill>
                <a:schemeClr val="lt1"/>
              </a:solidFill>
              <a:ea typeface="Inter SemiBold"/>
              <a:cs typeface="Inter SemiBold"/>
              <a:sym typeface="Inter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923612223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56;p7">
            <a:extLst>
              <a:ext uri="{FF2B5EF4-FFF2-40B4-BE49-F238E27FC236}">
                <a16:creationId xmlns:a16="http://schemas.microsoft.com/office/drawing/2014/main" id="{EAEE5831-52E4-B5A1-F309-BB868034115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72628" y="0"/>
            <a:ext cx="4119372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57;p7">
            <a:extLst>
              <a:ext uri="{FF2B5EF4-FFF2-40B4-BE49-F238E27FC236}">
                <a16:creationId xmlns:a16="http://schemas.microsoft.com/office/drawing/2014/main" id="{717C5F45-0EF9-FDD8-C072-5806BE8CCE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2993" r="27891"/>
          <a:stretch/>
        </p:blipFill>
        <p:spPr>
          <a:xfrm rot="10800000">
            <a:off x="-12" y="5312562"/>
            <a:ext cx="2427425" cy="172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59;p7">
            <a:extLst>
              <a:ext uri="{FF2B5EF4-FFF2-40B4-BE49-F238E27FC236}">
                <a16:creationId xmlns:a16="http://schemas.microsoft.com/office/drawing/2014/main" id="{75C16E77-9670-C62F-EB80-380E9B4E8D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7375"/>
          <a:stretch/>
        </p:blipFill>
        <p:spPr>
          <a:xfrm>
            <a:off x="11651298" y="6328592"/>
            <a:ext cx="372225" cy="34493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60;p7">
            <a:extLst>
              <a:ext uri="{FF2B5EF4-FFF2-40B4-BE49-F238E27FC236}">
                <a16:creationId xmlns:a16="http://schemas.microsoft.com/office/drawing/2014/main" id="{25E3792F-1E01-1F36-BED0-A3C68513DE48}"/>
              </a:ext>
            </a:extLst>
          </p:cNvPr>
          <p:cNvSpPr txBox="1"/>
          <p:nvPr/>
        </p:nvSpPr>
        <p:spPr>
          <a:xfrm>
            <a:off x="979875" y="2113500"/>
            <a:ext cx="602249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b="1" i="0" u="none" strike="noStrike" cap="none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Número de domicílios conectados </a:t>
            </a:r>
            <a:r>
              <a:rPr lang="pt-BR" b="1" i="0" u="none" strike="noStrike" cap="none" noProof="0" dirty="0">
                <a:solidFill>
                  <a:srgbClr val="CBAE01"/>
                </a:solidFill>
                <a:ea typeface="Inter"/>
                <a:cs typeface="Inter"/>
                <a:sym typeface="Inter"/>
              </a:rPr>
              <a:t>equivalente a 9</a:t>
            </a:r>
            <a:r>
              <a:rPr lang="pt-BR" b="1" noProof="0" dirty="0">
                <a:solidFill>
                  <a:srgbClr val="CBAE01"/>
                </a:solidFill>
                <a:ea typeface="Inter"/>
                <a:cs typeface="Inter"/>
                <a:sym typeface="Inter"/>
              </a:rPr>
              <a:t>2</a:t>
            </a:r>
            <a:r>
              <a:rPr lang="pt-BR" b="1" i="0" u="none" strike="noStrike" cap="none" noProof="0" dirty="0">
                <a:solidFill>
                  <a:srgbClr val="CBAE01"/>
                </a:solidFill>
                <a:ea typeface="Inter"/>
                <a:cs typeface="Inter"/>
                <a:sym typeface="Inter"/>
              </a:rPr>
              <a:t>% da meta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400" i="1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JAN/2</a:t>
            </a:r>
            <a:r>
              <a:rPr lang="pt-BR" sz="1400" i="1" u="none" strike="noStrike" cap="none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024 a setembro (parcial)</a:t>
            </a:r>
            <a:r>
              <a:rPr lang="pt-BR" sz="1400" i="1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 </a:t>
            </a:r>
            <a:r>
              <a:rPr lang="pt-BR" sz="1400" i="1" u="none" strike="noStrike" cap="none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2025</a:t>
            </a:r>
          </a:p>
        </p:txBody>
      </p:sp>
      <p:sp>
        <p:nvSpPr>
          <p:cNvPr id="12" name="Google Shape;461;p7">
            <a:extLst>
              <a:ext uri="{FF2B5EF4-FFF2-40B4-BE49-F238E27FC236}">
                <a16:creationId xmlns:a16="http://schemas.microsoft.com/office/drawing/2014/main" id="{676B9619-350E-7CAA-DA5C-B84F40F7C254}"/>
              </a:ext>
            </a:extLst>
          </p:cNvPr>
          <p:cNvSpPr txBox="1"/>
          <p:nvPr/>
        </p:nvSpPr>
        <p:spPr>
          <a:xfrm>
            <a:off x="979875" y="4758564"/>
            <a:ext cx="46497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2000" b="1" i="0" u="none" strike="noStrike" cap="none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Número de domicílios conectados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2000" b="1" i="0" u="none" strike="noStrike" cap="none" noProof="0" dirty="0">
                <a:solidFill>
                  <a:srgbClr val="CBAE01"/>
                </a:solidFill>
                <a:ea typeface="Inter"/>
                <a:cs typeface="Inter"/>
                <a:sym typeface="Inter"/>
              </a:rPr>
              <a:t>crescerá 2,5 vezes nos próximos 12 meses</a:t>
            </a:r>
          </a:p>
        </p:txBody>
      </p:sp>
      <p:sp>
        <p:nvSpPr>
          <p:cNvPr id="13" name="Google Shape;463;p7">
            <a:extLst>
              <a:ext uri="{FF2B5EF4-FFF2-40B4-BE49-F238E27FC236}">
                <a16:creationId xmlns:a16="http://schemas.microsoft.com/office/drawing/2014/main" id="{88BAA604-4AA3-7B13-03D9-85067722FCA1}"/>
              </a:ext>
            </a:extLst>
          </p:cNvPr>
          <p:cNvSpPr txBox="1"/>
          <p:nvPr/>
        </p:nvSpPr>
        <p:spPr>
          <a:xfrm>
            <a:off x="6648450" y="3126080"/>
            <a:ext cx="2332459" cy="1060224"/>
          </a:xfrm>
          <a:prstGeom prst="roundRect">
            <a:avLst/>
          </a:prstGeom>
          <a:solidFill>
            <a:srgbClr val="CBAE01"/>
          </a:solidFill>
          <a:ln>
            <a:noFill/>
          </a:ln>
        </p:spPr>
        <p:txBody>
          <a:bodyPr spcFirstLastPara="1" wrap="square" lIns="324000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 b="1" i="0" u="none" strike="noStrike" cap="none" noProof="0" dirty="0">
                <a:solidFill>
                  <a:schemeClr val="lt1"/>
                </a:solidFill>
                <a:ea typeface="Inter ExtraBold"/>
                <a:cs typeface="Inter ExtraBold"/>
                <a:sym typeface="Inter ExtraBold"/>
              </a:rPr>
              <a:t>Dignidade para famílias carentes</a:t>
            </a:r>
          </a:p>
        </p:txBody>
      </p:sp>
      <p:sp>
        <p:nvSpPr>
          <p:cNvPr id="14" name="Google Shape;464;p7">
            <a:extLst>
              <a:ext uri="{FF2B5EF4-FFF2-40B4-BE49-F238E27FC236}">
                <a16:creationId xmlns:a16="http://schemas.microsoft.com/office/drawing/2014/main" id="{4C685090-A796-8E42-FB03-5A2EE2E59D43}"/>
              </a:ext>
            </a:extLst>
          </p:cNvPr>
          <p:cNvSpPr/>
          <p:nvPr/>
        </p:nvSpPr>
        <p:spPr>
          <a:xfrm>
            <a:off x="796300" y="2689860"/>
            <a:ext cx="6022500" cy="1932665"/>
          </a:xfrm>
          <a:prstGeom prst="roundRect">
            <a:avLst>
              <a:gd name="adj" fmla="val 9594"/>
            </a:avLst>
          </a:prstGeom>
          <a:solidFill>
            <a:srgbClr val="FFFFFF"/>
          </a:solidFill>
          <a:ln>
            <a:noFill/>
          </a:ln>
          <a:effectLst>
            <a:outerShdw blurRad="428625" dist="952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"/>
              <a:buNone/>
            </a:pPr>
            <a:endParaRPr lang="pt-BR" sz="1400" b="0" i="0" u="none" strike="noStrike" cap="none" noProof="0" dirty="0">
              <a:solidFill>
                <a:srgbClr val="000000"/>
              </a:solidFill>
              <a:ea typeface="Barlow"/>
              <a:cs typeface="Barlow"/>
              <a:sym typeface="Barlow"/>
            </a:endParaRPr>
          </a:p>
        </p:txBody>
      </p:sp>
      <p:graphicFrame>
        <p:nvGraphicFramePr>
          <p:cNvPr id="15" name="Google Shape;465;p7">
            <a:extLst>
              <a:ext uri="{FF2B5EF4-FFF2-40B4-BE49-F238E27FC236}">
                <a16:creationId xmlns:a16="http://schemas.microsoft.com/office/drawing/2014/main" id="{85C82C8A-D5A8-B39C-060D-E6E2F8EACF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1103219"/>
              </p:ext>
            </p:extLst>
          </p:nvPr>
        </p:nvGraphicFramePr>
        <p:xfrm>
          <a:off x="979875" y="2878738"/>
          <a:ext cx="5558025" cy="1584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5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6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2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4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600" u="none" strike="noStrike" cap="none" noProof="0" dirty="0">
                          <a:solidFill>
                            <a:srgbClr val="003854"/>
                          </a:solidFill>
                          <a:latin typeface="+mn-lt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</a:p>
                  </a:txBody>
                  <a:tcPr marL="0" marR="0" marT="72000" marB="0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600" b="1" u="none" strike="noStrike" cap="none" noProof="0" dirty="0">
                          <a:solidFill>
                            <a:srgbClr val="003854"/>
                          </a:solidFill>
                          <a:latin typeface="+mn-lt"/>
                          <a:ea typeface="Tahoma"/>
                          <a:cs typeface="Tahoma"/>
                          <a:sym typeface="Tahoma"/>
                        </a:rPr>
                        <a:t>Executado</a:t>
                      </a:r>
                    </a:p>
                  </a:txBody>
                  <a:tcPr marL="0" marR="0" marT="72000" marB="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600" b="1" u="none" strike="noStrike" cap="none" noProof="0" dirty="0">
                          <a:solidFill>
                            <a:srgbClr val="003854"/>
                          </a:solidFill>
                          <a:latin typeface="+mn-lt"/>
                          <a:ea typeface="Tahoma"/>
                          <a:cs typeface="Tahoma"/>
                          <a:sym typeface="Tahoma"/>
                        </a:rPr>
                        <a:t>Meta 2025</a:t>
                      </a:r>
                    </a:p>
                  </a:txBody>
                  <a:tcPr marL="0" marR="0" marT="72000" marB="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600" b="1" u="none" strike="noStrike" cap="none" noProof="0" dirty="0">
                          <a:solidFill>
                            <a:srgbClr val="003854"/>
                          </a:solidFill>
                          <a:latin typeface="+mn-lt"/>
                          <a:ea typeface="Tahoma"/>
                          <a:cs typeface="Tahoma"/>
                          <a:sym typeface="Tahoma"/>
                        </a:rPr>
                        <a:t>Var.</a:t>
                      </a:r>
                    </a:p>
                  </a:txBody>
                  <a:tcPr marL="0" marR="0" marT="72000" marB="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1100" u="none" strike="noStrike" cap="none" noProof="0" dirty="0">
                          <a:solidFill>
                            <a:srgbClr val="003854"/>
                          </a:solidFill>
                          <a:latin typeface="+mn-lt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</a:p>
                  </a:txBody>
                  <a:tcPr marL="0" marR="0" marT="72000" marB="0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u="none" strike="noStrike" cap="none" noProof="0" dirty="0">
                          <a:solidFill>
                            <a:srgbClr val="003854"/>
                          </a:solidFill>
                          <a:latin typeface="+mn-lt"/>
                          <a:ea typeface="Tahoma"/>
                          <a:cs typeface="Tahoma"/>
                          <a:sym typeface="Tahoma"/>
                        </a:rPr>
                        <a:t>Jan/24 - Set/25</a:t>
                      </a:r>
                    </a:p>
                  </a:txBody>
                  <a:tcPr marL="0" marR="0" marT="36000" marB="0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u="none" strike="noStrike" cap="none" noProof="0" dirty="0">
                          <a:solidFill>
                            <a:srgbClr val="003854"/>
                          </a:solidFill>
                          <a:latin typeface="+mn-lt"/>
                          <a:ea typeface="Tahoma"/>
                          <a:cs typeface="Tahoma"/>
                          <a:sym typeface="Tahoma"/>
                        </a:rPr>
                        <a:t>Jan/24-Dez/25</a:t>
                      </a:r>
                    </a:p>
                  </a:txBody>
                  <a:tcPr marL="0" marR="0" marT="360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u="none" strike="noStrike" cap="none" noProof="0" dirty="0">
                          <a:solidFill>
                            <a:srgbClr val="003854"/>
                          </a:solidFill>
                          <a:latin typeface="+mn-lt"/>
                          <a:ea typeface="Tahoma"/>
                          <a:cs typeface="Tahoma"/>
                          <a:sym typeface="Tahoma"/>
                        </a:rPr>
                        <a:t>%</a:t>
                      </a:r>
                    </a:p>
                  </a:txBody>
                  <a:tcPr marL="0" marR="0" marT="360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400" u="none" strike="noStrike" cap="none" noProof="0" dirty="0">
                          <a:solidFill>
                            <a:srgbClr val="003854"/>
                          </a:solidFill>
                          <a:latin typeface="+mn-lt"/>
                          <a:ea typeface="Tahoma"/>
                          <a:cs typeface="Tahoma"/>
                          <a:sym typeface="Tahoma"/>
                        </a:rPr>
                        <a:t>Água</a:t>
                      </a:r>
                    </a:p>
                  </a:txBody>
                  <a:tcPr marL="0" marR="0" marT="72000" marB="0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400" noProof="0" dirty="0">
                          <a:solidFill>
                            <a:srgbClr val="003854"/>
                          </a:solidFill>
                          <a:latin typeface="+mn-lt"/>
                          <a:ea typeface="Tahoma"/>
                          <a:cs typeface="Tahoma"/>
                          <a:sym typeface="Tahoma"/>
                        </a:rPr>
                        <a:t>87.715</a:t>
                      </a:r>
                      <a:endParaRPr lang="pt-BR" sz="1400" u="none" strike="noStrike" cap="none" noProof="0" dirty="0">
                        <a:solidFill>
                          <a:srgbClr val="003854"/>
                        </a:solidFill>
                        <a:latin typeface="+mn-lt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0" marR="0" marT="72000" marB="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400" u="none" strike="noStrike" cap="none" noProof="0" dirty="0">
                          <a:solidFill>
                            <a:srgbClr val="003854"/>
                          </a:solidFill>
                          <a:latin typeface="+mn-lt"/>
                          <a:ea typeface="Tahoma"/>
                          <a:cs typeface="Tahoma"/>
                          <a:sym typeface="Tahoma"/>
                        </a:rPr>
                        <a:t>52.407</a:t>
                      </a:r>
                    </a:p>
                  </a:txBody>
                  <a:tcPr marL="0" marR="0" marT="72000" marB="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400" noProof="0" dirty="0">
                          <a:solidFill>
                            <a:srgbClr val="003854"/>
                          </a:solidFill>
                          <a:latin typeface="+mn-lt"/>
                          <a:ea typeface="Tahoma"/>
                          <a:cs typeface="Tahoma"/>
                          <a:sym typeface="Tahoma"/>
                        </a:rPr>
                        <a:t>167</a:t>
                      </a:r>
                      <a:r>
                        <a:rPr lang="pt-BR" sz="1400" u="none" strike="noStrike" cap="none" noProof="0" dirty="0">
                          <a:solidFill>
                            <a:srgbClr val="003854"/>
                          </a:solidFill>
                          <a:latin typeface="+mn-lt"/>
                          <a:ea typeface="Tahoma"/>
                          <a:cs typeface="Tahoma"/>
                          <a:sym typeface="Tahoma"/>
                        </a:rPr>
                        <a:t>%</a:t>
                      </a:r>
                    </a:p>
                  </a:txBody>
                  <a:tcPr marL="0" marR="0" marT="72000" marB="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400" u="none" strike="noStrike" cap="none" noProof="0" dirty="0">
                          <a:solidFill>
                            <a:srgbClr val="003854"/>
                          </a:solidFill>
                          <a:latin typeface="+mn-lt"/>
                          <a:ea typeface="Tahoma"/>
                          <a:cs typeface="Tahoma"/>
                          <a:sym typeface="Tahoma"/>
                        </a:rPr>
                        <a:t>Esgoto</a:t>
                      </a:r>
                    </a:p>
                  </a:txBody>
                  <a:tcPr marL="0" marR="0" marT="72000" marB="0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400" noProof="0" dirty="0">
                          <a:solidFill>
                            <a:srgbClr val="003854"/>
                          </a:solidFill>
                          <a:latin typeface="+mn-lt"/>
                          <a:ea typeface="Tahoma"/>
                          <a:cs typeface="Tahoma"/>
                          <a:sym typeface="Tahoma"/>
                        </a:rPr>
                        <a:t>108.260</a:t>
                      </a:r>
                      <a:endParaRPr lang="pt-BR" sz="1400" u="none" strike="noStrike" cap="none" noProof="0" dirty="0">
                        <a:solidFill>
                          <a:srgbClr val="003854"/>
                        </a:solidFill>
                        <a:latin typeface="+mn-lt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0" marR="0" marT="72000" marB="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400" u="none" strike="noStrike" cap="none" noProof="0" dirty="0">
                          <a:solidFill>
                            <a:srgbClr val="003854"/>
                          </a:solidFill>
                          <a:latin typeface="+mn-lt"/>
                          <a:ea typeface="Tahoma"/>
                          <a:cs typeface="Tahoma"/>
                          <a:sym typeface="Tahoma"/>
                        </a:rPr>
                        <a:t>161.535</a:t>
                      </a:r>
                    </a:p>
                  </a:txBody>
                  <a:tcPr marL="0" marR="0" marT="72000" marB="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400" noProof="0" dirty="0">
                          <a:solidFill>
                            <a:srgbClr val="003854"/>
                          </a:solidFill>
                          <a:latin typeface="+mn-lt"/>
                          <a:ea typeface="Tahoma"/>
                          <a:cs typeface="Tahoma"/>
                          <a:sym typeface="Tahoma"/>
                        </a:rPr>
                        <a:t>67</a:t>
                      </a:r>
                      <a:r>
                        <a:rPr lang="pt-BR" sz="1400" u="none" strike="noStrike" cap="none" noProof="0" dirty="0">
                          <a:solidFill>
                            <a:srgbClr val="003854"/>
                          </a:solidFill>
                          <a:latin typeface="+mn-lt"/>
                          <a:ea typeface="Tahoma"/>
                          <a:cs typeface="Tahoma"/>
                          <a:sym typeface="Tahoma"/>
                        </a:rPr>
                        <a:t>%</a:t>
                      </a:r>
                    </a:p>
                  </a:txBody>
                  <a:tcPr marL="0" marR="0" marT="72000" marB="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600" b="1" u="none" strike="noStrike" cap="none" noProof="0" dirty="0">
                          <a:solidFill>
                            <a:srgbClr val="003854"/>
                          </a:solidFill>
                          <a:latin typeface="+mn-lt"/>
                          <a:ea typeface="Tahoma"/>
                          <a:cs typeface="Tahoma"/>
                          <a:sym typeface="Tahoma"/>
                        </a:rPr>
                        <a:t>Total</a:t>
                      </a:r>
                    </a:p>
                  </a:txBody>
                  <a:tcPr marL="0" marR="0" marT="72000" marB="0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600" b="1" noProof="0" dirty="0">
                          <a:solidFill>
                            <a:srgbClr val="003854"/>
                          </a:solidFill>
                          <a:latin typeface="+mn-lt"/>
                          <a:ea typeface="Tahoma"/>
                          <a:cs typeface="Tahoma"/>
                          <a:sym typeface="Tahoma"/>
                        </a:rPr>
                        <a:t>195.975</a:t>
                      </a:r>
                      <a:endParaRPr lang="pt-BR" sz="1600" b="1" u="none" strike="noStrike" cap="none" noProof="0" dirty="0">
                        <a:solidFill>
                          <a:srgbClr val="003854"/>
                        </a:solidFill>
                        <a:latin typeface="+mn-lt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0" marR="0" marT="72000" marB="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600" b="1" u="none" strike="noStrike" cap="none" noProof="0" dirty="0">
                          <a:solidFill>
                            <a:srgbClr val="003854"/>
                          </a:solidFill>
                          <a:latin typeface="+mn-lt"/>
                          <a:ea typeface="Tahoma"/>
                          <a:cs typeface="Tahoma"/>
                          <a:sym typeface="Tahoma"/>
                        </a:rPr>
                        <a:t>213.942</a:t>
                      </a:r>
                    </a:p>
                  </a:txBody>
                  <a:tcPr marL="0" marR="0" marT="72000" marB="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600" b="1" noProof="0" dirty="0">
                          <a:solidFill>
                            <a:srgbClr val="003854"/>
                          </a:solidFill>
                          <a:latin typeface="+mn-lt"/>
                          <a:ea typeface="Tahoma"/>
                          <a:cs typeface="Tahoma"/>
                          <a:sym typeface="Tahoma"/>
                        </a:rPr>
                        <a:t>92</a:t>
                      </a:r>
                      <a:r>
                        <a:rPr lang="pt-BR" sz="1600" b="1" u="none" strike="noStrike" cap="none" noProof="0" dirty="0">
                          <a:solidFill>
                            <a:srgbClr val="003854"/>
                          </a:solidFill>
                          <a:latin typeface="+mn-lt"/>
                          <a:ea typeface="Tahoma"/>
                          <a:cs typeface="Tahoma"/>
                          <a:sym typeface="Tahoma"/>
                        </a:rPr>
                        <a:t>%</a:t>
                      </a:r>
                    </a:p>
                  </a:txBody>
                  <a:tcPr marL="0" marR="0" marT="72000" marB="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Google Shape;467;p7">
            <a:extLst>
              <a:ext uri="{FF2B5EF4-FFF2-40B4-BE49-F238E27FC236}">
                <a16:creationId xmlns:a16="http://schemas.microsoft.com/office/drawing/2014/main" id="{9A92914E-DED9-2FBE-9317-FC58736772CF}"/>
              </a:ext>
            </a:extLst>
          </p:cNvPr>
          <p:cNvSpPr txBox="1"/>
          <p:nvPr/>
        </p:nvSpPr>
        <p:spPr>
          <a:xfrm>
            <a:off x="979875" y="653663"/>
            <a:ext cx="5063825" cy="837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pt-BR"/>
            </a:defPPr>
            <a:lvl1pPr lv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12D0FF"/>
                </a:solidFill>
                <a:ea typeface="Inter ExtraBold"/>
                <a:cs typeface="Inter ExtraBold"/>
              </a:defRPr>
            </a:lvl1pPr>
          </a:lstStyle>
          <a:p>
            <a:pPr>
              <a:lnSpc>
                <a:spcPct val="85000"/>
              </a:lnSpc>
            </a:pPr>
            <a:r>
              <a:rPr lang="pt-BR" noProof="0" dirty="0">
                <a:solidFill>
                  <a:srgbClr val="CBAE01"/>
                </a:solidFill>
                <a:sym typeface="Inter ExtraBold"/>
              </a:rPr>
              <a:t>ÁGUA E ESGOTO</a:t>
            </a:r>
          </a:p>
          <a:p>
            <a:pPr>
              <a:lnSpc>
                <a:spcPct val="85000"/>
              </a:lnSpc>
            </a:pPr>
            <a:r>
              <a:rPr lang="pt-BR" noProof="0" dirty="0">
                <a:solidFill>
                  <a:srgbClr val="CBAE01"/>
                </a:solidFill>
                <a:sym typeface="Inter ExtraBold"/>
              </a:rPr>
              <a:t>PARA QUEM NUNCA TEVE</a:t>
            </a:r>
          </a:p>
        </p:txBody>
      </p:sp>
      <p:grpSp>
        <p:nvGrpSpPr>
          <p:cNvPr id="20" name="Google Shape;469;p7">
            <a:extLst>
              <a:ext uri="{FF2B5EF4-FFF2-40B4-BE49-F238E27FC236}">
                <a16:creationId xmlns:a16="http://schemas.microsoft.com/office/drawing/2014/main" id="{CD58EDBA-5CAC-4E90-CA5D-1EF31AFEA258}"/>
              </a:ext>
            </a:extLst>
          </p:cNvPr>
          <p:cNvGrpSpPr/>
          <p:nvPr/>
        </p:nvGrpSpPr>
        <p:grpSpPr>
          <a:xfrm>
            <a:off x="0" y="0"/>
            <a:ext cx="1904777" cy="1618525"/>
            <a:chOff x="0" y="0"/>
            <a:chExt cx="1904777" cy="1618525"/>
          </a:xfrm>
        </p:grpSpPr>
        <p:sp>
          <p:nvSpPr>
            <p:cNvPr id="21" name="Google Shape;470;p7">
              <a:extLst>
                <a:ext uri="{FF2B5EF4-FFF2-40B4-BE49-F238E27FC236}">
                  <a16:creationId xmlns:a16="http://schemas.microsoft.com/office/drawing/2014/main" id="{61F482E4-4EBE-55B5-4B3D-7E493D8DBB09}"/>
                </a:ext>
              </a:extLst>
            </p:cNvPr>
            <p:cNvSpPr/>
            <p:nvPr/>
          </p:nvSpPr>
          <p:spPr>
            <a:xfrm>
              <a:off x="733484" y="0"/>
              <a:ext cx="1171293" cy="464785"/>
            </a:xfrm>
            <a:custGeom>
              <a:avLst/>
              <a:gdLst/>
              <a:ahLst/>
              <a:cxnLst/>
              <a:rect l="l" t="t" r="r" b="b"/>
              <a:pathLst>
                <a:path w="1171293" h="464785" extrusionOk="0">
                  <a:moveTo>
                    <a:pt x="1171294" y="0"/>
                  </a:moveTo>
                  <a:cubicBezTo>
                    <a:pt x="1155642" y="18221"/>
                    <a:pt x="1141257" y="37833"/>
                    <a:pt x="1122057" y="50613"/>
                  </a:cubicBezTo>
                  <a:cubicBezTo>
                    <a:pt x="1029159" y="112423"/>
                    <a:pt x="927897" y="162909"/>
                    <a:pt x="840069" y="230856"/>
                  </a:cubicBezTo>
                  <a:cubicBezTo>
                    <a:pt x="721698" y="322528"/>
                    <a:pt x="585774" y="374849"/>
                    <a:pt x="446111" y="409266"/>
                  </a:cubicBezTo>
                  <a:cubicBezTo>
                    <a:pt x="300301" y="445201"/>
                    <a:pt x="151133" y="479744"/>
                    <a:pt x="0" y="458044"/>
                  </a:cubicBezTo>
                  <a:cubicBezTo>
                    <a:pt x="90933" y="312532"/>
                    <a:pt x="177304" y="164744"/>
                    <a:pt x="230153" y="0"/>
                  </a:cubicBezTo>
                  <a:lnTo>
                    <a:pt x="1171294" y="0"/>
                  </a:lnTo>
                  <a:close/>
                </a:path>
              </a:pathLst>
            </a:custGeom>
            <a:solidFill>
              <a:srgbClr val="FFC7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t-BR" sz="1800" b="0" i="0" u="none" strike="noStrike" cap="none" noProof="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471;p7">
              <a:extLst>
                <a:ext uri="{FF2B5EF4-FFF2-40B4-BE49-F238E27FC236}">
                  <a16:creationId xmlns:a16="http://schemas.microsoft.com/office/drawing/2014/main" id="{3EAAA1F5-8A30-9A03-8699-4B6D288D09D1}"/>
                </a:ext>
              </a:extLst>
            </p:cNvPr>
            <p:cNvSpPr/>
            <p:nvPr/>
          </p:nvSpPr>
          <p:spPr>
            <a:xfrm>
              <a:off x="0" y="63012"/>
              <a:ext cx="733484" cy="1555513"/>
            </a:xfrm>
            <a:custGeom>
              <a:avLst/>
              <a:gdLst/>
              <a:ahLst/>
              <a:cxnLst/>
              <a:rect l="l" t="t" r="r" b="b"/>
              <a:pathLst>
                <a:path w="733484" h="1555513" extrusionOk="0">
                  <a:moveTo>
                    <a:pt x="733484" y="395031"/>
                  </a:moveTo>
                  <a:cubicBezTo>
                    <a:pt x="673095" y="491638"/>
                    <a:pt x="610741" y="587232"/>
                    <a:pt x="554850" y="686116"/>
                  </a:cubicBezTo>
                  <a:cubicBezTo>
                    <a:pt x="504472" y="775131"/>
                    <a:pt x="474816" y="875787"/>
                    <a:pt x="424629" y="964928"/>
                  </a:cubicBezTo>
                  <a:cubicBezTo>
                    <a:pt x="350045" y="1097407"/>
                    <a:pt x="271405" y="1228367"/>
                    <a:pt x="183450" y="1352241"/>
                  </a:cubicBezTo>
                  <a:cubicBezTo>
                    <a:pt x="130982" y="1426072"/>
                    <a:pt x="62481" y="1488515"/>
                    <a:pt x="0" y="1555513"/>
                  </a:cubicBezTo>
                  <a:lnTo>
                    <a:pt x="0" y="0"/>
                  </a:lnTo>
                  <a:cubicBezTo>
                    <a:pt x="29403" y="18410"/>
                    <a:pt x="58742" y="36947"/>
                    <a:pt x="86307" y="57762"/>
                  </a:cubicBezTo>
                  <a:cubicBezTo>
                    <a:pt x="122807" y="85345"/>
                    <a:pt x="152844" y="121407"/>
                    <a:pt x="189344" y="148927"/>
                  </a:cubicBezTo>
                  <a:cubicBezTo>
                    <a:pt x="228505" y="178472"/>
                    <a:pt x="271595" y="203020"/>
                    <a:pt x="313608" y="228579"/>
                  </a:cubicBezTo>
                  <a:cubicBezTo>
                    <a:pt x="370703" y="263249"/>
                    <a:pt x="425896" y="303106"/>
                    <a:pt x="487046" y="327906"/>
                  </a:cubicBezTo>
                  <a:cubicBezTo>
                    <a:pt x="512837" y="338408"/>
                    <a:pt x="538755" y="380796"/>
                    <a:pt x="580958" y="348278"/>
                  </a:cubicBezTo>
                  <a:cubicBezTo>
                    <a:pt x="589766" y="341445"/>
                    <a:pt x="621893" y="368523"/>
                    <a:pt x="644642" y="375419"/>
                  </a:cubicBezTo>
                  <a:cubicBezTo>
                    <a:pt x="674299" y="384402"/>
                    <a:pt x="703955" y="390729"/>
                    <a:pt x="733484" y="395031"/>
                  </a:cubicBezTo>
                  <a:close/>
                </a:path>
              </a:pathLst>
            </a:custGeom>
            <a:solidFill>
              <a:srgbClr val="12D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t-BR" sz="1800" b="0" i="0" u="none" strike="noStrike" cap="none" noProof="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472;p7">
              <a:extLst>
                <a:ext uri="{FF2B5EF4-FFF2-40B4-BE49-F238E27FC236}">
                  <a16:creationId xmlns:a16="http://schemas.microsoft.com/office/drawing/2014/main" id="{908D0B2D-E7AB-63C4-8229-9F3F333E52B9}"/>
                </a:ext>
              </a:extLst>
            </p:cNvPr>
            <p:cNvSpPr/>
            <p:nvPr/>
          </p:nvSpPr>
          <p:spPr>
            <a:xfrm>
              <a:off x="0" y="0"/>
              <a:ext cx="963636" cy="458043"/>
            </a:xfrm>
            <a:custGeom>
              <a:avLst/>
              <a:gdLst/>
              <a:ahLst/>
              <a:cxnLst/>
              <a:rect l="l" t="t" r="r" b="b"/>
              <a:pathLst>
                <a:path w="963636" h="458043" extrusionOk="0">
                  <a:moveTo>
                    <a:pt x="963637" y="0"/>
                  </a:moveTo>
                  <a:cubicBezTo>
                    <a:pt x="910788" y="164744"/>
                    <a:pt x="824417" y="312532"/>
                    <a:pt x="733484" y="458044"/>
                  </a:cubicBezTo>
                  <a:cubicBezTo>
                    <a:pt x="703955" y="453741"/>
                    <a:pt x="674299" y="447415"/>
                    <a:pt x="644642" y="438431"/>
                  </a:cubicBezTo>
                  <a:cubicBezTo>
                    <a:pt x="621893" y="431535"/>
                    <a:pt x="589766" y="404458"/>
                    <a:pt x="580958" y="411290"/>
                  </a:cubicBezTo>
                  <a:cubicBezTo>
                    <a:pt x="538755" y="443809"/>
                    <a:pt x="512837" y="401421"/>
                    <a:pt x="487046" y="390919"/>
                  </a:cubicBezTo>
                  <a:cubicBezTo>
                    <a:pt x="425896" y="366119"/>
                    <a:pt x="370703" y="326261"/>
                    <a:pt x="313608" y="291592"/>
                  </a:cubicBezTo>
                  <a:cubicBezTo>
                    <a:pt x="271595" y="266032"/>
                    <a:pt x="228505" y="241485"/>
                    <a:pt x="189344" y="211940"/>
                  </a:cubicBezTo>
                  <a:cubicBezTo>
                    <a:pt x="152844" y="184419"/>
                    <a:pt x="122807" y="148358"/>
                    <a:pt x="86307" y="120774"/>
                  </a:cubicBezTo>
                  <a:cubicBezTo>
                    <a:pt x="58742" y="99960"/>
                    <a:pt x="29403" y="81423"/>
                    <a:pt x="0" y="63013"/>
                  </a:cubicBezTo>
                  <a:lnTo>
                    <a:pt x="0" y="0"/>
                  </a:lnTo>
                  <a:lnTo>
                    <a:pt x="963637" y="0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t-BR" sz="1800" b="0" i="0" u="none" strike="noStrike" cap="none" noProof="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473;p7">
            <a:extLst>
              <a:ext uri="{FF2B5EF4-FFF2-40B4-BE49-F238E27FC236}">
                <a16:creationId xmlns:a16="http://schemas.microsoft.com/office/drawing/2014/main" id="{1BF4EFD4-3C5D-3A3F-1D9A-A778D92C60EB}"/>
              </a:ext>
            </a:extLst>
          </p:cNvPr>
          <p:cNvSpPr txBox="1"/>
          <p:nvPr/>
        </p:nvSpPr>
        <p:spPr>
          <a:xfrm>
            <a:off x="3050875" y="5821570"/>
            <a:ext cx="4119372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4610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AE01"/>
              </a:buClr>
              <a:buSzPts val="1300"/>
            </a:pPr>
            <a:r>
              <a:rPr lang="pt-BR" sz="1300" b="1" i="1" u="none" strike="noStrike" cap="none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A Sabesp pode instalar as tubulações em á</a:t>
            </a:r>
            <a:r>
              <a:rPr lang="pt-BR" sz="1300" b="1" i="1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reas informais</a:t>
            </a:r>
            <a:r>
              <a:rPr lang="pt-BR" sz="1300" b="1" i="1" u="none" strike="noStrike" cap="none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, </a:t>
            </a:r>
            <a:br>
              <a:rPr lang="pt-BR" sz="1300" b="1" i="1" u="none" strike="noStrike" cap="none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</a:br>
            <a:r>
              <a:rPr lang="pt-BR" sz="1300" b="1" i="1" u="none" strike="noStrike" cap="none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mas precisa de autorização d</a:t>
            </a:r>
            <a:r>
              <a:rPr lang="pt-BR" sz="1300" b="1" i="1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as prefeituras</a:t>
            </a:r>
            <a:endParaRPr lang="pt-BR" sz="1300" b="1" i="1" u="none" strike="noStrike" cap="none" noProof="0" dirty="0">
              <a:solidFill>
                <a:srgbClr val="003854"/>
              </a:solidFill>
              <a:ea typeface="Inter"/>
              <a:cs typeface="Inter"/>
              <a:sym typeface="Inter"/>
            </a:endParaRPr>
          </a:p>
        </p:txBody>
      </p:sp>
      <p:sp>
        <p:nvSpPr>
          <p:cNvPr id="25" name="Google Shape;425;p5">
            <a:extLst>
              <a:ext uri="{FF2B5EF4-FFF2-40B4-BE49-F238E27FC236}">
                <a16:creationId xmlns:a16="http://schemas.microsoft.com/office/drawing/2014/main" id="{031FC9AC-B91A-3A51-C458-1B38A561D8DA}"/>
              </a:ext>
            </a:extLst>
          </p:cNvPr>
          <p:cNvSpPr txBox="1"/>
          <p:nvPr/>
        </p:nvSpPr>
        <p:spPr>
          <a:xfrm>
            <a:off x="979875" y="1556428"/>
            <a:ext cx="2366267" cy="326035"/>
          </a:xfrm>
          <a:prstGeom prst="roundRect">
            <a:avLst>
              <a:gd name="adj" fmla="val 7766"/>
            </a:avLst>
          </a:prstGeom>
          <a:solidFill>
            <a:srgbClr val="CBAE0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600" b="1" noProof="0" dirty="0">
                <a:solidFill>
                  <a:schemeClr val="lt1"/>
                </a:solidFill>
                <a:ea typeface="Inter SemiBold"/>
                <a:cs typeface="Inter SemiBold"/>
                <a:sym typeface="Inter SemiBold"/>
              </a:rPr>
              <a:t>Saneamento para todos</a:t>
            </a:r>
            <a:endParaRPr lang="pt-BR" sz="1600" b="1" i="0" u="none" strike="noStrike" cap="none" noProof="0" dirty="0">
              <a:solidFill>
                <a:schemeClr val="lt1"/>
              </a:solidFill>
              <a:ea typeface="Inter SemiBold"/>
              <a:cs typeface="Inter SemiBold"/>
              <a:sym typeface="Inter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509485988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63404244-6645-4F87-994C-1ED3A1A574C8}"/>
              </a:ext>
            </a:extLst>
          </p:cNvPr>
          <p:cNvSpPr txBox="1"/>
          <p:nvPr/>
        </p:nvSpPr>
        <p:spPr>
          <a:xfrm>
            <a:off x="4104219" y="3216807"/>
            <a:ext cx="39835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6000" b="1" noProof="0" dirty="0">
                <a:solidFill>
                  <a:srgbClr val="12D0FF"/>
                </a:solidFill>
              </a:rPr>
              <a:t>Segurança hídrica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42E1FAD-8C83-4143-BE22-3330909E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5999" y="1774658"/>
            <a:ext cx="1080000" cy="134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2040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353;g375148927e0_7_5001">
            <a:extLst>
              <a:ext uri="{FF2B5EF4-FFF2-40B4-BE49-F238E27FC236}">
                <a16:creationId xmlns:a16="http://schemas.microsoft.com/office/drawing/2014/main" id="{D4736B31-203F-E46E-774A-987E64D0487E}"/>
              </a:ext>
            </a:extLst>
          </p:cNvPr>
          <p:cNvSpPr/>
          <p:nvPr/>
        </p:nvSpPr>
        <p:spPr>
          <a:xfrm>
            <a:off x="1032175" y="5774949"/>
            <a:ext cx="5423400" cy="934498"/>
          </a:xfrm>
          <a:prstGeom prst="roundRect">
            <a:avLst>
              <a:gd name="adj" fmla="val 9594"/>
            </a:avLst>
          </a:prstGeom>
          <a:solidFill>
            <a:srgbClr val="FFC301"/>
          </a:solidFill>
          <a:ln>
            <a:noFill/>
          </a:ln>
          <a:effectLst>
            <a:outerShdw blurRad="428625" dist="952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"/>
              <a:buNone/>
            </a:pPr>
            <a:endParaRPr lang="pt-BR" sz="1400" b="0" i="0" u="none" strike="noStrike" cap="none" noProof="0" dirty="0">
              <a:solidFill>
                <a:srgbClr val="000000"/>
              </a:solidFill>
              <a:ea typeface="Barlow"/>
              <a:cs typeface="Barlow"/>
              <a:sym typeface="Barlow"/>
            </a:endParaRPr>
          </a:p>
        </p:txBody>
      </p:sp>
      <p:sp>
        <p:nvSpPr>
          <p:cNvPr id="43" name="Google Shape;354;g375148927e0_7_5001">
            <a:extLst>
              <a:ext uri="{FF2B5EF4-FFF2-40B4-BE49-F238E27FC236}">
                <a16:creationId xmlns:a16="http://schemas.microsoft.com/office/drawing/2014/main" id="{2AAB45AE-D071-801D-28BB-882EC7C2F9A4}"/>
              </a:ext>
            </a:extLst>
          </p:cNvPr>
          <p:cNvSpPr/>
          <p:nvPr/>
        </p:nvSpPr>
        <p:spPr>
          <a:xfrm>
            <a:off x="1032275" y="1952625"/>
            <a:ext cx="5423400" cy="900000"/>
          </a:xfrm>
          <a:prstGeom prst="roundRect">
            <a:avLst>
              <a:gd name="adj" fmla="val 9594"/>
            </a:avLst>
          </a:prstGeom>
          <a:solidFill>
            <a:srgbClr val="FFFFFF"/>
          </a:solidFill>
          <a:ln>
            <a:noFill/>
          </a:ln>
          <a:effectLst>
            <a:outerShdw blurRad="428625" dist="952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"/>
              <a:buNone/>
            </a:pPr>
            <a:endParaRPr lang="pt-BR" sz="1400" b="0" i="0" u="none" strike="noStrike" cap="none" noProof="0" dirty="0">
              <a:solidFill>
                <a:srgbClr val="000000"/>
              </a:solidFill>
              <a:ea typeface="Barlow"/>
              <a:cs typeface="Barlow"/>
              <a:sym typeface="Barlow"/>
            </a:endParaRPr>
          </a:p>
        </p:txBody>
      </p:sp>
      <p:sp>
        <p:nvSpPr>
          <p:cNvPr id="44" name="Google Shape;355;g375148927e0_7_5001">
            <a:extLst>
              <a:ext uri="{FF2B5EF4-FFF2-40B4-BE49-F238E27FC236}">
                <a16:creationId xmlns:a16="http://schemas.microsoft.com/office/drawing/2014/main" id="{99503C01-EBDF-9662-F27D-0B78822964D5}"/>
              </a:ext>
            </a:extLst>
          </p:cNvPr>
          <p:cNvSpPr/>
          <p:nvPr/>
        </p:nvSpPr>
        <p:spPr>
          <a:xfrm>
            <a:off x="1032175" y="1952625"/>
            <a:ext cx="900000" cy="900000"/>
          </a:xfrm>
          <a:prstGeom prst="roundRect">
            <a:avLst>
              <a:gd name="adj" fmla="val 9594"/>
            </a:avLst>
          </a:prstGeom>
          <a:solidFill>
            <a:srgbClr val="12CD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"/>
              <a:buNone/>
            </a:pPr>
            <a:endParaRPr lang="pt-BR" sz="1400" b="0" i="0" u="none" strike="noStrike" cap="none" noProof="0" dirty="0">
              <a:solidFill>
                <a:srgbClr val="000000"/>
              </a:solidFill>
              <a:ea typeface="Barlow"/>
              <a:cs typeface="Barlow"/>
              <a:sym typeface="Barlow"/>
            </a:endParaRPr>
          </a:p>
        </p:txBody>
      </p:sp>
      <p:pic>
        <p:nvPicPr>
          <p:cNvPr id="45" name="Google Shape;357;g375148927e0_7_5001">
            <a:extLst>
              <a:ext uri="{FF2B5EF4-FFF2-40B4-BE49-F238E27FC236}">
                <a16:creationId xmlns:a16="http://schemas.microsoft.com/office/drawing/2014/main" id="{F5D996DA-65D7-AFD1-B625-9C2F0953FA8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77375"/>
          <a:stretch/>
        </p:blipFill>
        <p:spPr>
          <a:xfrm>
            <a:off x="11651298" y="6328592"/>
            <a:ext cx="372225" cy="344936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358;g375148927e0_7_5001">
            <a:extLst>
              <a:ext uri="{FF2B5EF4-FFF2-40B4-BE49-F238E27FC236}">
                <a16:creationId xmlns:a16="http://schemas.microsoft.com/office/drawing/2014/main" id="{3A215CAA-5895-F09B-EE7D-DFFA533932DC}"/>
              </a:ext>
            </a:extLst>
          </p:cNvPr>
          <p:cNvSpPr txBox="1"/>
          <p:nvPr/>
        </p:nvSpPr>
        <p:spPr>
          <a:xfrm>
            <a:off x="1032175" y="1276150"/>
            <a:ext cx="1779606" cy="347284"/>
          </a:xfrm>
          <a:prstGeom prst="roundRect">
            <a:avLst>
              <a:gd name="adj" fmla="val 10085"/>
            </a:avLst>
          </a:prstGeom>
          <a:solidFill>
            <a:srgbClr val="11D0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pt-BR"/>
            </a:defPPr>
            <a:lvl1pPr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1">
                <a:solidFill>
                  <a:schemeClr val="lt1"/>
                </a:solidFill>
                <a:ea typeface="Inter SemiBold"/>
                <a:cs typeface="Inter SemiBold"/>
              </a:defRPr>
            </a:lvl1pPr>
          </a:lstStyle>
          <a:p>
            <a:r>
              <a:rPr lang="pt-BR" noProof="0" dirty="0">
                <a:sym typeface="Inter SemiBold"/>
              </a:rPr>
              <a:t>Segurança hídrica</a:t>
            </a:r>
          </a:p>
        </p:txBody>
      </p:sp>
      <p:sp>
        <p:nvSpPr>
          <p:cNvPr id="47" name="Google Shape;360;g375148927e0_7_5001">
            <a:extLst>
              <a:ext uri="{FF2B5EF4-FFF2-40B4-BE49-F238E27FC236}">
                <a16:creationId xmlns:a16="http://schemas.microsoft.com/office/drawing/2014/main" id="{C34BA7AB-F87A-9557-C686-60CDFC89C9D0}"/>
              </a:ext>
            </a:extLst>
          </p:cNvPr>
          <p:cNvSpPr txBox="1"/>
          <p:nvPr/>
        </p:nvSpPr>
        <p:spPr>
          <a:xfrm>
            <a:off x="2143150" y="2051659"/>
            <a:ext cx="4045825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800" b="1" i="0" u="none" strike="noStrike" cap="none" noProof="0" dirty="0">
                <a:solidFill>
                  <a:srgbClr val="11D0FF"/>
                </a:solidFill>
                <a:ea typeface="Inter ExtraBold"/>
                <a:cs typeface="Inter ExtraBold"/>
                <a:sym typeface="Inter ExtraBold"/>
              </a:rPr>
              <a:t>229 (62%) MUNICÍPIOS</a:t>
            </a:r>
            <a:endParaRPr lang="pt-BR" sz="2800" b="1" i="0" u="none" strike="noStrike" cap="none" noProof="0" dirty="0">
              <a:solidFill>
                <a:srgbClr val="003854"/>
              </a:solidFill>
              <a:ea typeface="Inter ExtraBold"/>
              <a:cs typeface="Inter ExtraBold"/>
              <a:sym typeface="Inter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600" i="0" u="none" strike="noStrike" cap="none" noProof="0" dirty="0">
                <a:solidFill>
                  <a:srgbClr val="003854"/>
                </a:solidFill>
                <a:ea typeface="Inter Light"/>
                <a:cs typeface="Inter Light"/>
                <a:sym typeface="Inter Light"/>
              </a:rPr>
              <a:t>atendem aos requisitos de segurança hídrica</a:t>
            </a:r>
          </a:p>
        </p:txBody>
      </p:sp>
      <p:sp>
        <p:nvSpPr>
          <p:cNvPr id="48" name="Google Shape;361;g375148927e0_7_5001">
            <a:extLst>
              <a:ext uri="{FF2B5EF4-FFF2-40B4-BE49-F238E27FC236}">
                <a16:creationId xmlns:a16="http://schemas.microsoft.com/office/drawing/2014/main" id="{3A13C789-351C-7EB6-4DF8-A4A1F3092E98}"/>
              </a:ext>
            </a:extLst>
          </p:cNvPr>
          <p:cNvSpPr txBox="1"/>
          <p:nvPr/>
        </p:nvSpPr>
        <p:spPr>
          <a:xfrm>
            <a:off x="1032175" y="3068650"/>
            <a:ext cx="31112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b="1" i="0" u="none" strike="noStrike" cap="none" noProof="0" dirty="0">
                <a:solidFill>
                  <a:srgbClr val="003854"/>
                </a:solidFill>
                <a:ea typeface="Inter ExtraBold"/>
                <a:cs typeface="Inter ExtraBold"/>
                <a:sym typeface="Inter ExtraBold"/>
              </a:rPr>
              <a:t>O QUE PRECISAMOS FAZER</a:t>
            </a:r>
          </a:p>
        </p:txBody>
      </p:sp>
      <p:sp>
        <p:nvSpPr>
          <p:cNvPr id="49" name="Google Shape;362;g375148927e0_7_5001">
            <a:extLst>
              <a:ext uri="{FF2B5EF4-FFF2-40B4-BE49-F238E27FC236}">
                <a16:creationId xmlns:a16="http://schemas.microsoft.com/office/drawing/2014/main" id="{D2FB7AE5-DEF0-D350-2F19-EA57ABD15A32}"/>
              </a:ext>
            </a:extLst>
          </p:cNvPr>
          <p:cNvSpPr/>
          <p:nvPr/>
        </p:nvSpPr>
        <p:spPr>
          <a:xfrm>
            <a:off x="1270490" y="2156851"/>
            <a:ext cx="533400" cy="466725"/>
          </a:xfrm>
          <a:custGeom>
            <a:avLst/>
            <a:gdLst/>
            <a:ahLst/>
            <a:cxnLst/>
            <a:rect l="l" t="t" r="r" b="b"/>
            <a:pathLst>
              <a:path w="533400" h="466725" extrusionOk="0">
                <a:moveTo>
                  <a:pt x="126669" y="193332"/>
                </a:moveTo>
                <a:lnTo>
                  <a:pt x="124574" y="182981"/>
                </a:lnTo>
                <a:lnTo>
                  <a:pt x="118846" y="174498"/>
                </a:lnTo>
                <a:lnTo>
                  <a:pt x="110363" y="168770"/>
                </a:lnTo>
                <a:lnTo>
                  <a:pt x="100012" y="166662"/>
                </a:lnTo>
                <a:lnTo>
                  <a:pt x="0" y="166662"/>
                </a:lnTo>
                <a:lnTo>
                  <a:pt x="0" y="446697"/>
                </a:lnTo>
                <a:lnTo>
                  <a:pt x="100012" y="446697"/>
                </a:lnTo>
                <a:lnTo>
                  <a:pt x="110363" y="444588"/>
                </a:lnTo>
                <a:lnTo>
                  <a:pt x="118846" y="438861"/>
                </a:lnTo>
                <a:lnTo>
                  <a:pt x="124574" y="430377"/>
                </a:lnTo>
                <a:lnTo>
                  <a:pt x="126669" y="420027"/>
                </a:lnTo>
                <a:lnTo>
                  <a:pt x="126669" y="193332"/>
                </a:lnTo>
                <a:close/>
              </a:path>
              <a:path w="533400" h="466725" extrusionOk="0">
                <a:moveTo>
                  <a:pt x="533361" y="226669"/>
                </a:moveTo>
                <a:lnTo>
                  <a:pt x="530212" y="211137"/>
                </a:lnTo>
                <a:lnTo>
                  <a:pt x="521614" y="198412"/>
                </a:lnTo>
                <a:lnTo>
                  <a:pt x="508901" y="189826"/>
                </a:lnTo>
                <a:lnTo>
                  <a:pt x="493369" y="186664"/>
                </a:lnTo>
                <a:lnTo>
                  <a:pt x="366687" y="186664"/>
                </a:lnTo>
                <a:lnTo>
                  <a:pt x="359156" y="185140"/>
                </a:lnTo>
                <a:lnTo>
                  <a:pt x="352933" y="181000"/>
                </a:lnTo>
                <a:lnTo>
                  <a:pt x="348589" y="174853"/>
                </a:lnTo>
                <a:lnTo>
                  <a:pt x="346684" y="167335"/>
                </a:lnTo>
                <a:lnTo>
                  <a:pt x="356933" y="133413"/>
                </a:lnTo>
                <a:lnTo>
                  <a:pt x="363664" y="96735"/>
                </a:lnTo>
                <a:lnTo>
                  <a:pt x="366687" y="39992"/>
                </a:lnTo>
                <a:lnTo>
                  <a:pt x="342214" y="3162"/>
                </a:lnTo>
                <a:lnTo>
                  <a:pt x="326682" y="0"/>
                </a:lnTo>
                <a:lnTo>
                  <a:pt x="311150" y="3162"/>
                </a:lnTo>
                <a:lnTo>
                  <a:pt x="298437" y="11747"/>
                </a:lnTo>
                <a:lnTo>
                  <a:pt x="289839" y="24460"/>
                </a:lnTo>
                <a:lnTo>
                  <a:pt x="274396" y="95415"/>
                </a:lnTo>
                <a:lnTo>
                  <a:pt x="245021" y="139712"/>
                </a:lnTo>
                <a:lnTo>
                  <a:pt x="209778" y="172288"/>
                </a:lnTo>
                <a:lnTo>
                  <a:pt x="179920" y="192582"/>
                </a:lnTo>
                <a:lnTo>
                  <a:pt x="166674" y="199999"/>
                </a:lnTo>
                <a:lnTo>
                  <a:pt x="166674" y="413359"/>
                </a:lnTo>
                <a:lnTo>
                  <a:pt x="195961" y="421690"/>
                </a:lnTo>
                <a:lnTo>
                  <a:pt x="220929" y="440029"/>
                </a:lnTo>
                <a:lnTo>
                  <a:pt x="253771" y="458355"/>
                </a:lnTo>
                <a:lnTo>
                  <a:pt x="306692" y="466686"/>
                </a:lnTo>
                <a:lnTo>
                  <a:pt x="426694" y="466686"/>
                </a:lnTo>
                <a:lnTo>
                  <a:pt x="442226" y="463537"/>
                </a:lnTo>
                <a:lnTo>
                  <a:pt x="454939" y="454939"/>
                </a:lnTo>
                <a:lnTo>
                  <a:pt x="463537" y="442226"/>
                </a:lnTo>
                <a:lnTo>
                  <a:pt x="466699" y="426694"/>
                </a:lnTo>
                <a:lnTo>
                  <a:pt x="465963" y="418960"/>
                </a:lnTo>
                <a:lnTo>
                  <a:pt x="463867" y="411861"/>
                </a:lnTo>
                <a:lnTo>
                  <a:pt x="460502" y="405498"/>
                </a:lnTo>
                <a:lnTo>
                  <a:pt x="456031" y="400024"/>
                </a:lnTo>
                <a:lnTo>
                  <a:pt x="460032" y="400024"/>
                </a:lnTo>
                <a:lnTo>
                  <a:pt x="475564" y="396862"/>
                </a:lnTo>
                <a:lnTo>
                  <a:pt x="488276" y="388264"/>
                </a:lnTo>
                <a:lnTo>
                  <a:pt x="496874" y="375551"/>
                </a:lnTo>
                <a:lnTo>
                  <a:pt x="500037" y="360019"/>
                </a:lnTo>
                <a:lnTo>
                  <a:pt x="499287" y="352171"/>
                </a:lnTo>
                <a:lnTo>
                  <a:pt x="497116" y="344766"/>
                </a:lnTo>
                <a:lnTo>
                  <a:pt x="493560" y="337985"/>
                </a:lnTo>
                <a:lnTo>
                  <a:pt x="488696" y="332016"/>
                </a:lnTo>
                <a:lnTo>
                  <a:pt x="501192" y="326910"/>
                </a:lnTo>
                <a:lnTo>
                  <a:pt x="511111" y="318185"/>
                </a:lnTo>
                <a:lnTo>
                  <a:pt x="517664" y="306705"/>
                </a:lnTo>
                <a:lnTo>
                  <a:pt x="520026" y="293344"/>
                </a:lnTo>
                <a:lnTo>
                  <a:pt x="519176" y="285013"/>
                </a:lnTo>
                <a:lnTo>
                  <a:pt x="516699" y="277177"/>
                </a:lnTo>
                <a:lnTo>
                  <a:pt x="512724" y="270090"/>
                </a:lnTo>
                <a:lnTo>
                  <a:pt x="507365" y="264007"/>
                </a:lnTo>
                <a:lnTo>
                  <a:pt x="517893" y="258356"/>
                </a:lnTo>
                <a:lnTo>
                  <a:pt x="526110" y="249834"/>
                </a:lnTo>
                <a:lnTo>
                  <a:pt x="531456" y="239064"/>
                </a:lnTo>
                <a:lnTo>
                  <a:pt x="533361" y="22666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pt-BR" sz="1800" b="0" i="0" u="none" strike="noStrike" cap="none" noProof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" name="Google Shape;363;g375148927e0_7_5001">
            <a:extLst>
              <a:ext uri="{FF2B5EF4-FFF2-40B4-BE49-F238E27FC236}">
                <a16:creationId xmlns:a16="http://schemas.microsoft.com/office/drawing/2014/main" id="{94CAA452-8BDF-D585-7088-7FD403047658}"/>
              </a:ext>
            </a:extLst>
          </p:cNvPr>
          <p:cNvSpPr txBox="1"/>
          <p:nvPr/>
        </p:nvSpPr>
        <p:spPr>
          <a:xfrm>
            <a:off x="1782875" y="3469424"/>
            <a:ext cx="4672700" cy="2155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1" i="0" u="none" strike="noStrike" cap="none" noProof="0" dirty="0">
                <a:solidFill>
                  <a:srgbClr val="FFC709"/>
                </a:solidFill>
                <a:ea typeface="Tahoma"/>
                <a:cs typeface="Tahoma"/>
                <a:sym typeface="Tahoma"/>
              </a:rPr>
              <a:t>142 (38%)</a:t>
            </a:r>
            <a:br>
              <a:rPr lang="pt-BR" sz="2200" b="1" i="0" u="none" strike="noStrike" cap="none" noProof="0" dirty="0">
                <a:solidFill>
                  <a:srgbClr val="FFC709"/>
                </a:solidFill>
                <a:ea typeface="Tahoma"/>
                <a:cs typeface="Tahoma"/>
                <a:sym typeface="Tahoma"/>
              </a:rPr>
            </a:br>
            <a:r>
              <a:rPr lang="pt-BR" sz="1400" i="0" u="none" strike="noStrike" cap="none" noProof="0" dirty="0">
                <a:solidFill>
                  <a:srgbClr val="003854"/>
                </a:solidFill>
                <a:ea typeface="Inter SemiBold"/>
                <a:cs typeface="Inter SemiBold"/>
                <a:sym typeface="Inter SemiBold"/>
              </a:rPr>
              <a:t>ainda requerem intervenções:</a:t>
            </a:r>
          </a:p>
          <a:p>
            <a:pPr marL="144000" marR="0" lvl="0" indent="-144000" algn="l" rtl="0">
              <a:lnSpc>
                <a:spcPct val="85000"/>
              </a:lnSpc>
              <a:spcAft>
                <a:spcPts val="1200"/>
              </a:spcAft>
              <a:buClr>
                <a:srgbClr val="12D0FF"/>
              </a:buClr>
              <a:buSzPts val="1200"/>
              <a:buFont typeface="Inter Light"/>
              <a:buChar char="●"/>
            </a:pPr>
            <a:r>
              <a:rPr lang="pt-BR" sz="1400" i="0" u="none" strike="noStrike" cap="none" noProof="0" dirty="0">
                <a:solidFill>
                  <a:srgbClr val="003854"/>
                </a:solidFill>
                <a:ea typeface="Inter Light"/>
                <a:cs typeface="Inter Light"/>
                <a:sym typeface="Inter Light"/>
              </a:rPr>
              <a:t>90 precisam de aporte de água</a:t>
            </a:r>
          </a:p>
          <a:p>
            <a:pPr marL="144000" marR="0" lvl="0" indent="-144000" algn="l" rtl="0">
              <a:lnSpc>
                <a:spcPct val="85000"/>
              </a:lnSpc>
              <a:spcAft>
                <a:spcPts val="1200"/>
              </a:spcAft>
              <a:buClr>
                <a:srgbClr val="12D0FF"/>
              </a:buClr>
              <a:buSzPts val="1200"/>
              <a:buFont typeface="Inter Light"/>
              <a:buChar char="●"/>
            </a:pPr>
            <a:r>
              <a:rPr lang="pt-BR" sz="1400" i="0" u="none" strike="noStrike" cap="none" noProof="0" dirty="0">
                <a:solidFill>
                  <a:srgbClr val="003854"/>
                </a:solidFill>
                <a:ea typeface="Inter Light"/>
                <a:cs typeface="Inter Light"/>
                <a:sym typeface="Inter Light"/>
              </a:rPr>
              <a:t>7 precisam ampliar a produção</a:t>
            </a:r>
          </a:p>
          <a:p>
            <a:pPr marL="144000" marR="0" lvl="0" indent="-144000" algn="l" rtl="0">
              <a:lnSpc>
                <a:spcPct val="85000"/>
              </a:lnSpc>
              <a:spcAft>
                <a:spcPts val="1200"/>
              </a:spcAft>
              <a:buClr>
                <a:srgbClr val="12D0FF"/>
              </a:buClr>
              <a:buSzPts val="1200"/>
              <a:buFont typeface="Inter Light"/>
              <a:buChar char="●"/>
            </a:pPr>
            <a:r>
              <a:rPr lang="pt-BR" sz="1400" i="0" u="none" strike="noStrike" cap="none" noProof="0" dirty="0">
                <a:solidFill>
                  <a:srgbClr val="003854"/>
                </a:solidFill>
                <a:ea typeface="Inter Light"/>
                <a:cs typeface="Inter Light"/>
                <a:sym typeface="Inter Light"/>
              </a:rPr>
              <a:t>7 precisam de aporte e maior produção</a:t>
            </a:r>
          </a:p>
          <a:p>
            <a:pPr marL="144000" marR="0" lvl="0" indent="-144000" algn="l" rtl="0">
              <a:lnSpc>
                <a:spcPct val="85000"/>
              </a:lnSpc>
              <a:spcAft>
                <a:spcPts val="1200"/>
              </a:spcAft>
              <a:buClr>
                <a:srgbClr val="12D0FF"/>
              </a:buClr>
              <a:buSzPts val="1200"/>
              <a:buFont typeface="Tahoma"/>
              <a:buChar char="●"/>
            </a:pPr>
            <a:r>
              <a:rPr lang="pt-BR" sz="1400" b="1" i="0" u="none" strike="noStrike" cap="none" noProof="0" dirty="0">
                <a:solidFill>
                  <a:srgbClr val="11D0FF"/>
                </a:solidFill>
                <a:ea typeface="Inter"/>
                <a:cs typeface="Inter"/>
                <a:sym typeface="Inter"/>
              </a:rPr>
              <a:t>30 na RMSP (75%)</a:t>
            </a:r>
            <a:r>
              <a:rPr lang="pt-BR" sz="1400" i="0" u="none" strike="noStrike" cap="none" noProof="0" dirty="0">
                <a:solidFill>
                  <a:srgbClr val="11D0FF"/>
                </a:solidFill>
                <a:ea typeface="Inter Light"/>
                <a:cs typeface="Inter Light"/>
                <a:sym typeface="Inter Light"/>
              </a:rPr>
              <a:t> </a:t>
            </a:r>
            <a:r>
              <a:rPr lang="pt-BR" sz="1400" i="0" u="none" strike="noStrike" cap="none" noProof="0" dirty="0">
                <a:solidFill>
                  <a:srgbClr val="003854"/>
                </a:solidFill>
                <a:ea typeface="Inter Light"/>
                <a:cs typeface="Inter Light"/>
                <a:sym typeface="Inter Light"/>
              </a:rPr>
              <a:t>e 8 na Baixada Santista (89%) dependem de ampliação e melhorias nos sistemas integrados</a:t>
            </a:r>
          </a:p>
        </p:txBody>
      </p:sp>
      <p:sp>
        <p:nvSpPr>
          <p:cNvPr id="51" name="Google Shape;364;g375148927e0_7_5001">
            <a:extLst>
              <a:ext uri="{FF2B5EF4-FFF2-40B4-BE49-F238E27FC236}">
                <a16:creationId xmlns:a16="http://schemas.microsoft.com/office/drawing/2014/main" id="{552756F6-1F33-546D-48F2-D158A0234510}"/>
              </a:ext>
            </a:extLst>
          </p:cNvPr>
          <p:cNvSpPr/>
          <p:nvPr/>
        </p:nvSpPr>
        <p:spPr>
          <a:xfrm>
            <a:off x="1032175" y="3479016"/>
            <a:ext cx="575310" cy="508635"/>
          </a:xfrm>
          <a:custGeom>
            <a:avLst/>
            <a:gdLst/>
            <a:ahLst/>
            <a:cxnLst/>
            <a:rect l="l" t="t" r="r" b="b"/>
            <a:pathLst>
              <a:path w="575310" h="508635" extrusionOk="0">
                <a:moveTo>
                  <a:pt x="287827" y="0"/>
                </a:moveTo>
                <a:lnTo>
                  <a:pt x="274826" y="3383"/>
                </a:lnTo>
                <a:lnTo>
                  <a:pt x="264825" y="13533"/>
                </a:lnTo>
                <a:lnTo>
                  <a:pt x="3479" y="467954"/>
                </a:lnTo>
                <a:lnTo>
                  <a:pt x="0" y="481832"/>
                </a:lnTo>
                <a:lnTo>
                  <a:pt x="3645" y="494770"/>
                </a:lnTo>
                <a:lnTo>
                  <a:pt x="13041" y="504325"/>
                </a:lnTo>
                <a:lnTo>
                  <a:pt x="26811" y="508052"/>
                </a:lnTo>
                <a:lnTo>
                  <a:pt x="548176" y="508053"/>
                </a:lnTo>
                <a:lnTo>
                  <a:pt x="561947" y="504325"/>
                </a:lnTo>
                <a:lnTo>
                  <a:pt x="571344" y="494770"/>
                </a:lnTo>
                <a:lnTo>
                  <a:pt x="574990" y="481832"/>
                </a:lnTo>
                <a:lnTo>
                  <a:pt x="571510" y="467955"/>
                </a:lnTo>
                <a:lnTo>
                  <a:pt x="560009" y="447906"/>
                </a:lnTo>
                <a:lnTo>
                  <a:pt x="287493" y="447906"/>
                </a:lnTo>
                <a:lnTo>
                  <a:pt x="274409" y="445316"/>
                </a:lnTo>
                <a:lnTo>
                  <a:pt x="263825" y="438215"/>
                </a:lnTo>
                <a:lnTo>
                  <a:pt x="256741" y="427606"/>
                </a:lnTo>
                <a:lnTo>
                  <a:pt x="254158" y="414491"/>
                </a:lnTo>
                <a:lnTo>
                  <a:pt x="256741" y="401375"/>
                </a:lnTo>
                <a:lnTo>
                  <a:pt x="263825" y="390766"/>
                </a:lnTo>
                <a:lnTo>
                  <a:pt x="274409" y="383665"/>
                </a:lnTo>
                <a:lnTo>
                  <a:pt x="287493" y="381076"/>
                </a:lnTo>
                <a:lnTo>
                  <a:pt x="521672" y="381076"/>
                </a:lnTo>
                <a:lnTo>
                  <a:pt x="506337" y="354344"/>
                </a:lnTo>
                <a:lnTo>
                  <a:pt x="267492" y="354343"/>
                </a:lnTo>
                <a:lnTo>
                  <a:pt x="267492" y="120438"/>
                </a:lnTo>
                <a:lnTo>
                  <a:pt x="372155" y="120438"/>
                </a:lnTo>
                <a:lnTo>
                  <a:pt x="310828" y="13533"/>
                </a:lnTo>
                <a:lnTo>
                  <a:pt x="300827" y="3383"/>
                </a:lnTo>
                <a:lnTo>
                  <a:pt x="287827" y="0"/>
                </a:lnTo>
                <a:close/>
              </a:path>
              <a:path w="575310" h="508635" extrusionOk="0">
                <a:moveTo>
                  <a:pt x="521672" y="381076"/>
                </a:moveTo>
                <a:lnTo>
                  <a:pt x="287493" y="381076"/>
                </a:lnTo>
                <a:lnTo>
                  <a:pt x="300577" y="383665"/>
                </a:lnTo>
                <a:lnTo>
                  <a:pt x="311161" y="390766"/>
                </a:lnTo>
                <a:lnTo>
                  <a:pt x="318245" y="401375"/>
                </a:lnTo>
                <a:lnTo>
                  <a:pt x="320829" y="414491"/>
                </a:lnTo>
                <a:lnTo>
                  <a:pt x="318245" y="427606"/>
                </a:lnTo>
                <a:lnTo>
                  <a:pt x="311161" y="438215"/>
                </a:lnTo>
                <a:lnTo>
                  <a:pt x="300577" y="445316"/>
                </a:lnTo>
                <a:lnTo>
                  <a:pt x="287493" y="447906"/>
                </a:lnTo>
                <a:lnTo>
                  <a:pt x="560009" y="447906"/>
                </a:lnTo>
                <a:lnTo>
                  <a:pt x="521672" y="381076"/>
                </a:lnTo>
                <a:close/>
              </a:path>
              <a:path w="575310" h="508635" extrusionOk="0">
                <a:moveTo>
                  <a:pt x="372155" y="120438"/>
                </a:moveTo>
                <a:lnTo>
                  <a:pt x="307494" y="120438"/>
                </a:lnTo>
                <a:lnTo>
                  <a:pt x="307494" y="354343"/>
                </a:lnTo>
                <a:lnTo>
                  <a:pt x="506337" y="354344"/>
                </a:lnTo>
                <a:lnTo>
                  <a:pt x="372155" y="120438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pt-BR" sz="1800" b="0" i="0" u="none" strike="noStrike" cap="none" noProof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2" name="Google Shape;365;g375148927e0_7_5001">
            <a:extLst>
              <a:ext uri="{FF2B5EF4-FFF2-40B4-BE49-F238E27FC236}">
                <a16:creationId xmlns:a16="http://schemas.microsoft.com/office/drawing/2014/main" id="{B24C3A38-A9E9-E454-A89C-71BD40DD2B6E}"/>
              </a:ext>
            </a:extLst>
          </p:cNvPr>
          <p:cNvSpPr txBox="1"/>
          <p:nvPr/>
        </p:nvSpPr>
        <p:spPr>
          <a:xfrm>
            <a:off x="1288300" y="5995976"/>
            <a:ext cx="45066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i="0" u="none" strike="noStrike" cap="none" noProof="0" dirty="0">
                <a:solidFill>
                  <a:schemeClr val="lt1"/>
                </a:solidFill>
                <a:ea typeface="Inter Light"/>
                <a:cs typeface="Inter Light"/>
                <a:sym typeface="Inter Light"/>
              </a:rPr>
              <a:t>Esses déficits não ocorrem simultaneamente.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600" i="0" u="none" strike="noStrike" cap="none" noProof="0" dirty="0">
                <a:solidFill>
                  <a:schemeClr val="lt1"/>
                </a:solidFill>
                <a:ea typeface="Inter ExtraBold"/>
                <a:cs typeface="Inter ExtraBold"/>
                <a:sym typeface="Inter ExtraBold"/>
              </a:rPr>
              <a:t>O planejamento considera o horizonte até 2060.</a:t>
            </a:r>
          </a:p>
        </p:txBody>
      </p:sp>
      <p:sp>
        <p:nvSpPr>
          <p:cNvPr id="53" name="Google Shape;366;g375148927e0_7_5001">
            <a:extLst>
              <a:ext uri="{FF2B5EF4-FFF2-40B4-BE49-F238E27FC236}">
                <a16:creationId xmlns:a16="http://schemas.microsoft.com/office/drawing/2014/main" id="{91994F7D-6984-64D4-B2EB-72F8C0AE3EFB}"/>
              </a:ext>
            </a:extLst>
          </p:cNvPr>
          <p:cNvSpPr txBox="1"/>
          <p:nvPr/>
        </p:nvSpPr>
        <p:spPr>
          <a:xfrm>
            <a:off x="1032175" y="826900"/>
            <a:ext cx="5702000" cy="418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pt-BR"/>
            </a:defPPr>
            <a:lvl1pPr lv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12D0FF"/>
                </a:solidFill>
                <a:ea typeface="Inter ExtraBold"/>
                <a:cs typeface="Inter ExtraBold"/>
              </a:defRPr>
            </a:lvl1pPr>
          </a:lstStyle>
          <a:p>
            <a:r>
              <a:rPr lang="pt-BR" noProof="0" dirty="0">
                <a:sym typeface="Inter ExtraBold"/>
              </a:rPr>
              <a:t>QUAIS DESAFIOS RECEBEMOS?</a:t>
            </a:r>
          </a:p>
        </p:txBody>
      </p:sp>
      <p:grpSp>
        <p:nvGrpSpPr>
          <p:cNvPr id="55" name="Google Shape;368;g375148927e0_7_5001">
            <a:extLst>
              <a:ext uri="{FF2B5EF4-FFF2-40B4-BE49-F238E27FC236}">
                <a16:creationId xmlns:a16="http://schemas.microsoft.com/office/drawing/2014/main" id="{9D9640D8-E0A0-8E33-919B-B60E388D1450}"/>
              </a:ext>
            </a:extLst>
          </p:cNvPr>
          <p:cNvGrpSpPr/>
          <p:nvPr/>
        </p:nvGrpSpPr>
        <p:grpSpPr>
          <a:xfrm>
            <a:off x="0" y="0"/>
            <a:ext cx="1904777" cy="1618525"/>
            <a:chOff x="0" y="0"/>
            <a:chExt cx="1904777" cy="1618525"/>
          </a:xfrm>
        </p:grpSpPr>
        <p:sp>
          <p:nvSpPr>
            <p:cNvPr id="56" name="Google Shape;369;g375148927e0_7_5001">
              <a:extLst>
                <a:ext uri="{FF2B5EF4-FFF2-40B4-BE49-F238E27FC236}">
                  <a16:creationId xmlns:a16="http://schemas.microsoft.com/office/drawing/2014/main" id="{53886909-31C0-922A-8AE1-2C631F03B628}"/>
                </a:ext>
              </a:extLst>
            </p:cNvPr>
            <p:cNvSpPr/>
            <p:nvPr/>
          </p:nvSpPr>
          <p:spPr>
            <a:xfrm>
              <a:off x="733484" y="0"/>
              <a:ext cx="1171293" cy="464785"/>
            </a:xfrm>
            <a:custGeom>
              <a:avLst/>
              <a:gdLst/>
              <a:ahLst/>
              <a:cxnLst/>
              <a:rect l="l" t="t" r="r" b="b"/>
              <a:pathLst>
                <a:path w="1171293" h="464785" extrusionOk="0">
                  <a:moveTo>
                    <a:pt x="1171294" y="0"/>
                  </a:moveTo>
                  <a:cubicBezTo>
                    <a:pt x="1155642" y="18221"/>
                    <a:pt x="1141257" y="37833"/>
                    <a:pt x="1122057" y="50613"/>
                  </a:cubicBezTo>
                  <a:cubicBezTo>
                    <a:pt x="1029159" y="112423"/>
                    <a:pt x="927897" y="162909"/>
                    <a:pt x="840069" y="230856"/>
                  </a:cubicBezTo>
                  <a:cubicBezTo>
                    <a:pt x="721698" y="322528"/>
                    <a:pt x="585774" y="374849"/>
                    <a:pt x="446111" y="409266"/>
                  </a:cubicBezTo>
                  <a:cubicBezTo>
                    <a:pt x="300301" y="445201"/>
                    <a:pt x="151133" y="479744"/>
                    <a:pt x="0" y="458044"/>
                  </a:cubicBezTo>
                  <a:cubicBezTo>
                    <a:pt x="90933" y="312532"/>
                    <a:pt x="177304" y="164744"/>
                    <a:pt x="230153" y="0"/>
                  </a:cubicBezTo>
                  <a:lnTo>
                    <a:pt x="1171294" y="0"/>
                  </a:lnTo>
                  <a:close/>
                </a:path>
              </a:pathLst>
            </a:custGeom>
            <a:solidFill>
              <a:srgbClr val="FFC7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t-BR" sz="1800" b="0" i="0" u="none" strike="noStrike" cap="none" noProof="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370;g375148927e0_7_5001">
              <a:extLst>
                <a:ext uri="{FF2B5EF4-FFF2-40B4-BE49-F238E27FC236}">
                  <a16:creationId xmlns:a16="http://schemas.microsoft.com/office/drawing/2014/main" id="{B0281CEF-FA72-4068-7513-8F598B125B4A}"/>
                </a:ext>
              </a:extLst>
            </p:cNvPr>
            <p:cNvSpPr/>
            <p:nvPr/>
          </p:nvSpPr>
          <p:spPr>
            <a:xfrm>
              <a:off x="0" y="63012"/>
              <a:ext cx="733484" cy="1555513"/>
            </a:xfrm>
            <a:custGeom>
              <a:avLst/>
              <a:gdLst/>
              <a:ahLst/>
              <a:cxnLst/>
              <a:rect l="l" t="t" r="r" b="b"/>
              <a:pathLst>
                <a:path w="733484" h="1555513" extrusionOk="0">
                  <a:moveTo>
                    <a:pt x="733484" y="395031"/>
                  </a:moveTo>
                  <a:cubicBezTo>
                    <a:pt x="673095" y="491638"/>
                    <a:pt x="610741" y="587232"/>
                    <a:pt x="554850" y="686116"/>
                  </a:cubicBezTo>
                  <a:cubicBezTo>
                    <a:pt x="504472" y="775131"/>
                    <a:pt x="474816" y="875787"/>
                    <a:pt x="424629" y="964928"/>
                  </a:cubicBezTo>
                  <a:cubicBezTo>
                    <a:pt x="350045" y="1097407"/>
                    <a:pt x="271405" y="1228367"/>
                    <a:pt x="183450" y="1352241"/>
                  </a:cubicBezTo>
                  <a:cubicBezTo>
                    <a:pt x="130982" y="1426072"/>
                    <a:pt x="62481" y="1488515"/>
                    <a:pt x="0" y="1555513"/>
                  </a:cubicBezTo>
                  <a:lnTo>
                    <a:pt x="0" y="0"/>
                  </a:lnTo>
                  <a:cubicBezTo>
                    <a:pt x="29403" y="18410"/>
                    <a:pt x="58742" y="36947"/>
                    <a:pt x="86307" y="57762"/>
                  </a:cubicBezTo>
                  <a:cubicBezTo>
                    <a:pt x="122807" y="85345"/>
                    <a:pt x="152844" y="121407"/>
                    <a:pt x="189344" y="148927"/>
                  </a:cubicBezTo>
                  <a:cubicBezTo>
                    <a:pt x="228505" y="178472"/>
                    <a:pt x="271595" y="203020"/>
                    <a:pt x="313608" y="228579"/>
                  </a:cubicBezTo>
                  <a:cubicBezTo>
                    <a:pt x="370703" y="263249"/>
                    <a:pt x="425896" y="303106"/>
                    <a:pt x="487046" y="327906"/>
                  </a:cubicBezTo>
                  <a:cubicBezTo>
                    <a:pt x="512837" y="338408"/>
                    <a:pt x="538755" y="380796"/>
                    <a:pt x="580958" y="348278"/>
                  </a:cubicBezTo>
                  <a:cubicBezTo>
                    <a:pt x="589766" y="341445"/>
                    <a:pt x="621893" y="368523"/>
                    <a:pt x="644642" y="375419"/>
                  </a:cubicBezTo>
                  <a:cubicBezTo>
                    <a:pt x="674299" y="384402"/>
                    <a:pt x="703955" y="390729"/>
                    <a:pt x="733484" y="395031"/>
                  </a:cubicBezTo>
                  <a:close/>
                </a:path>
              </a:pathLst>
            </a:custGeom>
            <a:solidFill>
              <a:srgbClr val="12D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t-BR" sz="1800" b="0" i="0" u="none" strike="noStrike" cap="none" noProof="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371;g375148927e0_7_5001">
              <a:extLst>
                <a:ext uri="{FF2B5EF4-FFF2-40B4-BE49-F238E27FC236}">
                  <a16:creationId xmlns:a16="http://schemas.microsoft.com/office/drawing/2014/main" id="{4DA00B36-B75F-318B-0A88-6C539C40E9C3}"/>
                </a:ext>
              </a:extLst>
            </p:cNvPr>
            <p:cNvSpPr/>
            <p:nvPr/>
          </p:nvSpPr>
          <p:spPr>
            <a:xfrm>
              <a:off x="0" y="0"/>
              <a:ext cx="963636" cy="458043"/>
            </a:xfrm>
            <a:custGeom>
              <a:avLst/>
              <a:gdLst/>
              <a:ahLst/>
              <a:cxnLst/>
              <a:rect l="l" t="t" r="r" b="b"/>
              <a:pathLst>
                <a:path w="963636" h="458043" extrusionOk="0">
                  <a:moveTo>
                    <a:pt x="963637" y="0"/>
                  </a:moveTo>
                  <a:cubicBezTo>
                    <a:pt x="910788" y="164744"/>
                    <a:pt x="824417" y="312532"/>
                    <a:pt x="733484" y="458044"/>
                  </a:cubicBezTo>
                  <a:cubicBezTo>
                    <a:pt x="703955" y="453741"/>
                    <a:pt x="674299" y="447415"/>
                    <a:pt x="644642" y="438431"/>
                  </a:cubicBezTo>
                  <a:cubicBezTo>
                    <a:pt x="621893" y="431535"/>
                    <a:pt x="589766" y="404458"/>
                    <a:pt x="580958" y="411290"/>
                  </a:cubicBezTo>
                  <a:cubicBezTo>
                    <a:pt x="538755" y="443809"/>
                    <a:pt x="512837" y="401421"/>
                    <a:pt x="487046" y="390919"/>
                  </a:cubicBezTo>
                  <a:cubicBezTo>
                    <a:pt x="425896" y="366119"/>
                    <a:pt x="370703" y="326261"/>
                    <a:pt x="313608" y="291592"/>
                  </a:cubicBezTo>
                  <a:cubicBezTo>
                    <a:pt x="271595" y="266032"/>
                    <a:pt x="228505" y="241485"/>
                    <a:pt x="189344" y="211940"/>
                  </a:cubicBezTo>
                  <a:cubicBezTo>
                    <a:pt x="152844" y="184419"/>
                    <a:pt x="122807" y="148358"/>
                    <a:pt x="86307" y="120774"/>
                  </a:cubicBezTo>
                  <a:cubicBezTo>
                    <a:pt x="58742" y="99960"/>
                    <a:pt x="29403" y="81423"/>
                    <a:pt x="0" y="63013"/>
                  </a:cubicBezTo>
                  <a:lnTo>
                    <a:pt x="0" y="0"/>
                  </a:lnTo>
                  <a:lnTo>
                    <a:pt x="963637" y="0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t-BR" sz="1800" b="0" i="0" u="none" strike="noStrike" cap="none" noProof="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Google Shape;425;p5">
            <a:extLst>
              <a:ext uri="{FF2B5EF4-FFF2-40B4-BE49-F238E27FC236}">
                <a16:creationId xmlns:a16="http://schemas.microsoft.com/office/drawing/2014/main" id="{40B46E2E-16CD-4923-4A79-E46B468F4C42}"/>
              </a:ext>
            </a:extLst>
          </p:cNvPr>
          <p:cNvSpPr txBox="1"/>
          <p:nvPr/>
        </p:nvSpPr>
        <p:spPr>
          <a:xfrm>
            <a:off x="979875" y="-802248"/>
            <a:ext cx="2366267" cy="326035"/>
          </a:xfrm>
          <a:prstGeom prst="roundRect">
            <a:avLst>
              <a:gd name="adj" fmla="val 7766"/>
            </a:avLst>
          </a:prstGeom>
          <a:solidFill>
            <a:srgbClr val="CBAE0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600" b="1" noProof="0" dirty="0">
                <a:solidFill>
                  <a:schemeClr val="lt1"/>
                </a:solidFill>
                <a:ea typeface="Inter SemiBold"/>
                <a:cs typeface="Inter SemiBold"/>
                <a:sym typeface="Inter SemiBold"/>
              </a:rPr>
              <a:t>Saneamento para </a:t>
            </a:r>
            <a:r>
              <a:rPr lang="pt-BR" sz="1600" b="1" noProof="0" dirty="0">
                <a:solidFill>
                  <a:schemeClr val="lt1"/>
                </a:solidFill>
                <a:ea typeface="Inter SemiBold"/>
                <a:sym typeface="Inter SemiBold"/>
              </a:rPr>
              <a:t>todos</a:t>
            </a:r>
          </a:p>
        </p:txBody>
      </p:sp>
    </p:spTree>
    <p:extLst>
      <p:ext uri="{BB962C8B-B14F-4D97-AF65-F5344CB8AC3E}">
        <p14:creationId xmlns:p14="http://schemas.microsoft.com/office/powerpoint/2010/main" val="801316499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911;g37586cf1cf7_0_29">
            <a:extLst>
              <a:ext uri="{FF2B5EF4-FFF2-40B4-BE49-F238E27FC236}">
                <a16:creationId xmlns:a16="http://schemas.microsoft.com/office/drawing/2014/main" id="{160E5CCB-C7C0-33C8-69F6-5440DCE54916}"/>
              </a:ext>
            </a:extLst>
          </p:cNvPr>
          <p:cNvSpPr txBox="1"/>
          <p:nvPr/>
        </p:nvSpPr>
        <p:spPr>
          <a:xfrm>
            <a:off x="5146975" y="2603955"/>
            <a:ext cx="2333400" cy="45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200" b="1" i="0" u="none" strike="noStrike" cap="none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Modernização e ampliação de </a:t>
            </a:r>
            <a:r>
              <a:rPr lang="pt-BR" sz="1200" b="1" i="0" u="none" strike="noStrike" cap="none" noProof="0" dirty="0" err="1">
                <a:solidFill>
                  <a:srgbClr val="003854"/>
                </a:solidFill>
                <a:ea typeface="Inter"/>
                <a:cs typeface="Inter"/>
                <a:sym typeface="Inter"/>
              </a:rPr>
              <a:t>ETAs</a:t>
            </a:r>
            <a:endParaRPr lang="pt-BR" sz="1200" i="0" u="none" strike="noStrike" cap="none" noProof="0" dirty="0">
              <a:solidFill>
                <a:srgbClr val="003854"/>
              </a:solidFill>
              <a:ea typeface="Inter"/>
              <a:cs typeface="Inter"/>
              <a:sym typeface="Inter"/>
            </a:endParaRPr>
          </a:p>
          <a:p>
            <a:pPr marL="0" marR="15176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noProof="0" dirty="0">
                <a:solidFill>
                  <a:srgbClr val="12D0FF"/>
                </a:solidFill>
                <a:ea typeface="Inter"/>
                <a:cs typeface="Inter"/>
                <a:sym typeface="Inter"/>
              </a:rPr>
              <a:t>Rio Grande:</a:t>
            </a:r>
            <a:r>
              <a:rPr lang="pt-BR" b="1" noProof="0" dirty="0">
                <a:solidFill>
                  <a:srgbClr val="12D0FF"/>
                </a:solidFill>
                <a:ea typeface="Inter"/>
                <a:cs typeface="Inter"/>
                <a:sym typeface="Inter"/>
              </a:rPr>
              <a:t> </a:t>
            </a:r>
            <a:r>
              <a:rPr lang="pt-BR" sz="2000" b="1" i="0" u="none" strike="noStrike" cap="none" noProof="0" dirty="0">
                <a:solidFill>
                  <a:srgbClr val="12D0FF"/>
                </a:solidFill>
                <a:ea typeface="Inter"/>
                <a:cs typeface="Inter"/>
                <a:sym typeface="Inter"/>
              </a:rPr>
              <a:t>+400 L/s</a:t>
            </a:r>
            <a:endParaRPr lang="pt-BR" i="0" u="none" strike="noStrike" cap="none" noProof="0" dirty="0">
              <a:solidFill>
                <a:srgbClr val="000000"/>
              </a:solidFill>
              <a:ea typeface="Inter"/>
              <a:cs typeface="Inter"/>
              <a:sym typeface="Inter"/>
            </a:endParaRPr>
          </a:p>
        </p:txBody>
      </p:sp>
      <p:sp>
        <p:nvSpPr>
          <p:cNvPr id="18" name="Google Shape;912;g37586cf1cf7_0_29">
            <a:extLst>
              <a:ext uri="{FF2B5EF4-FFF2-40B4-BE49-F238E27FC236}">
                <a16:creationId xmlns:a16="http://schemas.microsoft.com/office/drawing/2014/main" id="{D1099285-6D0F-96F7-7A69-2550CD12ABF6}"/>
              </a:ext>
            </a:extLst>
          </p:cNvPr>
          <p:cNvSpPr txBox="1"/>
          <p:nvPr/>
        </p:nvSpPr>
        <p:spPr>
          <a:xfrm>
            <a:off x="5146975" y="3798022"/>
            <a:ext cx="2901650" cy="677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200" b="1" i="0" u="none" strike="noStrike" cap="none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Novas </a:t>
            </a:r>
            <a:r>
              <a:rPr lang="pt-BR" sz="1200" b="1" i="0" u="none" strike="noStrike" cap="none" noProof="0" dirty="0" err="1">
                <a:solidFill>
                  <a:srgbClr val="003854"/>
                </a:solidFill>
                <a:ea typeface="Inter"/>
                <a:cs typeface="Inter"/>
                <a:sym typeface="Inter"/>
              </a:rPr>
              <a:t>ETAs</a:t>
            </a:r>
            <a:endParaRPr lang="pt-BR" sz="1200" i="0" u="none" strike="noStrike" cap="none" noProof="0" dirty="0">
              <a:solidFill>
                <a:srgbClr val="003854"/>
              </a:solidFill>
              <a:ea typeface="Inter"/>
              <a:cs typeface="Inter"/>
              <a:sym typeface="Inter"/>
            </a:endParaRPr>
          </a:p>
          <a:p>
            <a:pPr marL="12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noProof="0" dirty="0">
                <a:solidFill>
                  <a:srgbClr val="12D0FF"/>
                </a:solidFill>
                <a:ea typeface="Inter"/>
                <a:cs typeface="Inter"/>
                <a:sym typeface="Inter"/>
              </a:rPr>
              <a:t>Itapecerica da Serra (2) e </a:t>
            </a:r>
            <a:br>
              <a:rPr lang="pt-BR" sz="1600" b="1" i="0" u="none" strike="noStrike" cap="none" noProof="0" dirty="0">
                <a:solidFill>
                  <a:srgbClr val="12D0FF"/>
                </a:solidFill>
                <a:ea typeface="Inter"/>
                <a:cs typeface="Inter"/>
                <a:sym typeface="Inter"/>
              </a:rPr>
            </a:br>
            <a:r>
              <a:rPr lang="pt-BR" sz="1600" b="1" noProof="0" dirty="0">
                <a:solidFill>
                  <a:srgbClr val="12D0FF"/>
                </a:solidFill>
                <a:ea typeface="Inter"/>
                <a:cs typeface="Inter"/>
                <a:sym typeface="Inter"/>
              </a:rPr>
              <a:t>Embu-Guaçu (1): </a:t>
            </a:r>
            <a:r>
              <a:rPr lang="pt-BR" sz="2000" b="1" noProof="0" dirty="0">
                <a:solidFill>
                  <a:srgbClr val="12D0FF"/>
                </a:solidFill>
                <a:ea typeface="Inter"/>
                <a:cs typeface="Inter"/>
                <a:sym typeface="Inter"/>
              </a:rPr>
              <a:t>total 150 L/s</a:t>
            </a:r>
            <a:endParaRPr lang="pt-BR" i="0" u="none" strike="noStrike" cap="none" noProof="0" dirty="0">
              <a:solidFill>
                <a:srgbClr val="000000"/>
              </a:solidFill>
              <a:ea typeface="Inter"/>
              <a:cs typeface="Inter"/>
              <a:sym typeface="Inter"/>
            </a:endParaRPr>
          </a:p>
        </p:txBody>
      </p:sp>
      <p:sp>
        <p:nvSpPr>
          <p:cNvPr id="19" name="Google Shape;913;g37586cf1cf7_0_29">
            <a:extLst>
              <a:ext uri="{FF2B5EF4-FFF2-40B4-BE49-F238E27FC236}">
                <a16:creationId xmlns:a16="http://schemas.microsoft.com/office/drawing/2014/main" id="{988F0172-0F91-D05F-9D50-3AB7732CA5C7}"/>
              </a:ext>
            </a:extLst>
          </p:cNvPr>
          <p:cNvSpPr txBox="1"/>
          <p:nvPr/>
        </p:nvSpPr>
        <p:spPr>
          <a:xfrm>
            <a:off x="5146974" y="5435286"/>
            <a:ext cx="3787475" cy="92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17208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200" b="1" i="0" u="none" strike="noStrike" cap="none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Integração de sistemas e resiliência hídrica</a:t>
            </a:r>
            <a:endParaRPr lang="pt-BR" sz="1200" i="0" u="none" strike="noStrike" cap="none" noProof="0" dirty="0">
              <a:solidFill>
                <a:srgbClr val="003854"/>
              </a:solidFill>
              <a:ea typeface="Inter"/>
              <a:cs typeface="Inter"/>
              <a:sym typeface="Inter"/>
            </a:endParaRPr>
          </a:p>
          <a:p>
            <a:pPr marL="0" marR="508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noProof="0" dirty="0">
                <a:solidFill>
                  <a:srgbClr val="12D0FF"/>
                </a:solidFill>
                <a:ea typeface="Inter"/>
                <a:cs typeface="Inter"/>
                <a:sym typeface="Inter"/>
              </a:rPr>
              <a:t>Transferência do rio </a:t>
            </a:r>
            <a:r>
              <a:rPr lang="pt-BR" sz="1600" b="1" i="0" u="none" strike="noStrike" cap="none" noProof="0" dirty="0" err="1">
                <a:solidFill>
                  <a:srgbClr val="12D0FF"/>
                </a:solidFill>
                <a:ea typeface="Inter"/>
                <a:cs typeface="Inter"/>
                <a:sym typeface="Inter"/>
              </a:rPr>
              <a:t>Itapanhaú</a:t>
            </a:r>
            <a:r>
              <a:rPr lang="pt-BR" sz="1600" b="1" i="0" u="none" strike="noStrike" cap="none" noProof="0" dirty="0">
                <a:solidFill>
                  <a:srgbClr val="12D0FF"/>
                </a:solidFill>
                <a:ea typeface="Inter"/>
                <a:cs typeface="Inter"/>
                <a:sym typeface="Inter"/>
              </a:rPr>
              <a:t> </a:t>
            </a:r>
            <a:br>
              <a:rPr lang="pt-BR" sz="1600" b="1" i="0" u="none" strike="noStrike" cap="none" noProof="0" dirty="0">
                <a:solidFill>
                  <a:srgbClr val="12D0FF"/>
                </a:solidFill>
                <a:ea typeface="Inter"/>
                <a:cs typeface="Inter"/>
                <a:sym typeface="Inter"/>
              </a:rPr>
            </a:br>
            <a:r>
              <a:rPr lang="pt-BR" sz="1600" b="1" i="0" u="none" strike="noStrike" cap="none" noProof="0" dirty="0">
                <a:solidFill>
                  <a:srgbClr val="12D0FF"/>
                </a:solidFill>
                <a:ea typeface="Inter"/>
                <a:cs typeface="Inter"/>
                <a:sym typeface="Inter"/>
              </a:rPr>
              <a:t>para o Alto Tietê</a:t>
            </a:r>
            <a:r>
              <a:rPr lang="pt-BR" sz="1600" b="1" noProof="0" dirty="0">
                <a:solidFill>
                  <a:srgbClr val="12D0FF"/>
                </a:solidFill>
                <a:ea typeface="Inter"/>
                <a:cs typeface="Inter"/>
                <a:sym typeface="Inter"/>
              </a:rPr>
              <a:t>: </a:t>
            </a:r>
            <a:r>
              <a:rPr lang="pt-BR" sz="2000" b="1" i="0" u="none" strike="noStrike" cap="none" noProof="0" dirty="0">
                <a:solidFill>
                  <a:srgbClr val="12D0FF"/>
                </a:solidFill>
                <a:ea typeface="Inter"/>
                <a:cs typeface="Inter"/>
                <a:sym typeface="Inter"/>
              </a:rPr>
              <a:t>300 L/s</a:t>
            </a:r>
            <a:br>
              <a:rPr lang="pt-BR" b="1" i="0" u="none" strike="noStrike" cap="none" noProof="0" dirty="0">
                <a:solidFill>
                  <a:srgbClr val="12D0FF"/>
                </a:solidFill>
                <a:ea typeface="Inter"/>
                <a:cs typeface="Inter"/>
                <a:sym typeface="Inter"/>
              </a:rPr>
            </a:br>
            <a:r>
              <a:rPr lang="pt-BR" sz="1600" i="1" u="none" strike="noStrike" cap="none" noProof="0" dirty="0">
                <a:solidFill>
                  <a:srgbClr val="12D0FF"/>
                </a:solidFill>
                <a:ea typeface="Inter"/>
                <a:cs typeface="Inter"/>
                <a:sym typeface="Inter"/>
              </a:rPr>
              <a:t>(c</a:t>
            </a:r>
            <a:r>
              <a:rPr lang="pt-BR" sz="1600" i="1" noProof="0" dirty="0">
                <a:solidFill>
                  <a:srgbClr val="12D0FF"/>
                </a:solidFill>
                <a:ea typeface="Inter"/>
                <a:cs typeface="Inter"/>
                <a:sym typeface="Inter"/>
              </a:rPr>
              <a:t>hegará a 2.500 L/s)</a:t>
            </a:r>
            <a:endParaRPr lang="pt-BR" i="1" u="none" strike="noStrike" cap="none" noProof="0" dirty="0">
              <a:solidFill>
                <a:srgbClr val="12D0FF"/>
              </a:solidFill>
              <a:ea typeface="Inter"/>
              <a:cs typeface="Inter"/>
              <a:sym typeface="Inter"/>
            </a:endParaRPr>
          </a:p>
        </p:txBody>
      </p:sp>
      <p:sp>
        <p:nvSpPr>
          <p:cNvPr id="20" name="Google Shape;914;g37586cf1cf7_0_29">
            <a:extLst>
              <a:ext uri="{FF2B5EF4-FFF2-40B4-BE49-F238E27FC236}">
                <a16:creationId xmlns:a16="http://schemas.microsoft.com/office/drawing/2014/main" id="{7516331A-F0D0-B7A0-E351-FDDB1D04D14C}"/>
              </a:ext>
            </a:extLst>
          </p:cNvPr>
          <p:cNvSpPr txBox="1"/>
          <p:nvPr/>
        </p:nvSpPr>
        <p:spPr>
          <a:xfrm>
            <a:off x="8456629" y="3090189"/>
            <a:ext cx="3154345" cy="677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200" b="1" i="0" u="none" strike="noStrike" cap="none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Novos reservatórios regionais</a:t>
            </a:r>
          </a:p>
          <a:p>
            <a:pPr marL="12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noProof="0" dirty="0">
                <a:solidFill>
                  <a:srgbClr val="12D0FF"/>
                </a:solidFill>
                <a:ea typeface="Inter"/>
                <a:cs typeface="Inter"/>
                <a:sym typeface="Inter"/>
              </a:rPr>
              <a:t>Parque Europa (zona sul </a:t>
            </a:r>
            <a:br>
              <a:rPr lang="pt-BR" sz="1600" b="1" i="0" u="none" strike="noStrike" cap="none" noProof="0" dirty="0">
                <a:solidFill>
                  <a:srgbClr val="12D0FF"/>
                </a:solidFill>
                <a:ea typeface="Inter"/>
                <a:cs typeface="Inter"/>
                <a:sym typeface="Inter"/>
              </a:rPr>
            </a:br>
            <a:r>
              <a:rPr lang="pt-BR" sz="1600" b="1" i="0" u="none" strike="noStrike" cap="none" noProof="0" dirty="0">
                <a:solidFill>
                  <a:srgbClr val="12D0FF"/>
                </a:solidFill>
                <a:ea typeface="Inter"/>
                <a:cs typeface="Inter"/>
                <a:sym typeface="Inter"/>
              </a:rPr>
              <a:t>de SP): </a:t>
            </a:r>
            <a:r>
              <a:rPr lang="pt-BR" sz="2000" b="1" i="0" u="none" strike="noStrike" cap="none" noProof="0" dirty="0">
                <a:solidFill>
                  <a:srgbClr val="12D0FF"/>
                </a:solidFill>
                <a:ea typeface="Inter"/>
                <a:cs typeface="Inter"/>
                <a:sym typeface="Inter"/>
              </a:rPr>
              <a:t>10 milhões de litros</a:t>
            </a:r>
            <a:endParaRPr lang="pt-BR" i="0" u="none" strike="noStrike" cap="none" noProof="0" dirty="0">
              <a:solidFill>
                <a:srgbClr val="000000"/>
              </a:solidFill>
              <a:ea typeface="Inter"/>
              <a:cs typeface="Inter"/>
              <a:sym typeface="Inter"/>
            </a:endParaRPr>
          </a:p>
        </p:txBody>
      </p:sp>
      <p:sp>
        <p:nvSpPr>
          <p:cNvPr id="21" name="Google Shape;915;g37586cf1cf7_0_29">
            <a:extLst>
              <a:ext uri="{FF2B5EF4-FFF2-40B4-BE49-F238E27FC236}">
                <a16:creationId xmlns:a16="http://schemas.microsoft.com/office/drawing/2014/main" id="{02615417-D511-9741-B9B9-E7EB14D0F6B7}"/>
              </a:ext>
            </a:extLst>
          </p:cNvPr>
          <p:cNvSpPr txBox="1"/>
          <p:nvPr/>
        </p:nvSpPr>
        <p:spPr>
          <a:xfrm>
            <a:off x="5146975" y="1961100"/>
            <a:ext cx="1263350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400" b="1" i="0" u="none" strike="noStrike" cap="none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NA RMSP</a:t>
            </a:r>
          </a:p>
        </p:txBody>
      </p:sp>
      <p:sp>
        <p:nvSpPr>
          <p:cNvPr id="22" name="Google Shape;916;g37586cf1cf7_0_29">
            <a:extLst>
              <a:ext uri="{FF2B5EF4-FFF2-40B4-BE49-F238E27FC236}">
                <a16:creationId xmlns:a16="http://schemas.microsoft.com/office/drawing/2014/main" id="{898DE8B4-8EB2-2B1C-86A0-D59F13C54D37}"/>
              </a:ext>
            </a:extLst>
          </p:cNvPr>
          <p:cNvSpPr txBox="1"/>
          <p:nvPr/>
        </p:nvSpPr>
        <p:spPr>
          <a:xfrm>
            <a:off x="8487255" y="4505855"/>
            <a:ext cx="2584697" cy="899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200" b="1" i="0" u="none" strike="noStrike" cap="none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Mais bombeamento</a:t>
            </a:r>
            <a:endParaRPr lang="pt-BR" sz="1200" i="0" u="none" strike="noStrike" cap="none" noProof="0" dirty="0">
              <a:solidFill>
                <a:srgbClr val="003854"/>
              </a:solidFill>
              <a:ea typeface="Inter"/>
              <a:cs typeface="Inter"/>
              <a:sym typeface="Inter"/>
            </a:endParaRPr>
          </a:p>
          <a:p>
            <a:pPr marL="12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noProof="0" dirty="0" err="1">
                <a:solidFill>
                  <a:srgbClr val="12D0FF"/>
                </a:solidFill>
                <a:ea typeface="Inter"/>
                <a:cs typeface="Inter"/>
                <a:sym typeface="Inter"/>
              </a:rPr>
              <a:t>Booster</a:t>
            </a:r>
            <a:r>
              <a:rPr lang="pt-BR" sz="1600" b="1" i="0" u="none" strike="noStrike" cap="none" noProof="0" dirty="0">
                <a:solidFill>
                  <a:srgbClr val="12D0FF"/>
                </a:solidFill>
                <a:ea typeface="Inter"/>
                <a:cs typeface="Inter"/>
                <a:sym typeface="Inter"/>
              </a:rPr>
              <a:t> USP, fortalecendo </a:t>
            </a:r>
            <a:br>
              <a:rPr lang="pt-BR" sz="1600" b="1" i="0" u="none" strike="noStrike" cap="none" noProof="0" dirty="0">
                <a:solidFill>
                  <a:srgbClr val="12D0FF"/>
                </a:solidFill>
                <a:ea typeface="Inter"/>
                <a:cs typeface="Inter"/>
                <a:sym typeface="Inter"/>
              </a:rPr>
            </a:br>
            <a:r>
              <a:rPr lang="pt-BR" sz="1600" b="1" i="0" u="none" strike="noStrike" cap="none" noProof="0" dirty="0">
                <a:solidFill>
                  <a:srgbClr val="12D0FF"/>
                </a:solidFill>
                <a:ea typeface="Inter"/>
                <a:cs typeface="Inter"/>
                <a:sym typeface="Inter"/>
              </a:rPr>
              <a:t>o abastecimento das zonas sul e oeste de SP: </a:t>
            </a:r>
            <a:r>
              <a:rPr lang="pt-BR" sz="2000" b="1" i="0" u="none" strike="noStrike" cap="none" noProof="0" dirty="0">
                <a:solidFill>
                  <a:srgbClr val="12D0FF"/>
                </a:solidFill>
                <a:ea typeface="Inter"/>
                <a:cs typeface="Inter"/>
                <a:sym typeface="Inter"/>
              </a:rPr>
              <a:t>650 L/s</a:t>
            </a:r>
            <a:endParaRPr lang="pt-BR" i="0" u="none" strike="noStrike" cap="none" noProof="0" dirty="0">
              <a:solidFill>
                <a:srgbClr val="000000"/>
              </a:solidFill>
              <a:ea typeface="Inter"/>
              <a:cs typeface="Inter"/>
              <a:sym typeface="Inter"/>
            </a:endParaRPr>
          </a:p>
        </p:txBody>
      </p:sp>
      <p:sp>
        <p:nvSpPr>
          <p:cNvPr id="24" name="Google Shape;918;g37586cf1cf7_0_29">
            <a:extLst>
              <a:ext uri="{FF2B5EF4-FFF2-40B4-BE49-F238E27FC236}">
                <a16:creationId xmlns:a16="http://schemas.microsoft.com/office/drawing/2014/main" id="{EF583D63-1820-9542-1643-BD452278231F}"/>
              </a:ext>
            </a:extLst>
          </p:cNvPr>
          <p:cNvSpPr txBox="1"/>
          <p:nvPr/>
        </p:nvSpPr>
        <p:spPr>
          <a:xfrm>
            <a:off x="5118400" y="556235"/>
            <a:ext cx="4867429" cy="418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pt-BR"/>
            </a:defPPr>
            <a:lvl1pPr lv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12D0FF"/>
                </a:solidFill>
                <a:ea typeface="Inter ExtraBold"/>
                <a:cs typeface="Inter ExtraBold"/>
              </a:defRPr>
            </a:lvl1pPr>
          </a:lstStyle>
          <a:p>
            <a:r>
              <a:rPr lang="pt-BR" noProof="0" dirty="0">
                <a:sym typeface="Inter ExtraBold"/>
              </a:rPr>
              <a:t>O QUE JÁ ENTREGAMOS </a:t>
            </a:r>
          </a:p>
        </p:txBody>
      </p:sp>
      <p:sp>
        <p:nvSpPr>
          <p:cNvPr id="28" name="Google Shape;358;g375148927e0_7_5001">
            <a:extLst>
              <a:ext uri="{FF2B5EF4-FFF2-40B4-BE49-F238E27FC236}">
                <a16:creationId xmlns:a16="http://schemas.microsoft.com/office/drawing/2014/main" id="{A2040D85-AC9D-F2C8-4E7D-F509F14D36D6}"/>
              </a:ext>
            </a:extLst>
          </p:cNvPr>
          <p:cNvSpPr txBox="1"/>
          <p:nvPr/>
        </p:nvSpPr>
        <p:spPr>
          <a:xfrm>
            <a:off x="5118400" y="1005485"/>
            <a:ext cx="1779606" cy="347284"/>
          </a:xfrm>
          <a:prstGeom prst="roundRect">
            <a:avLst>
              <a:gd name="adj" fmla="val 10085"/>
            </a:avLst>
          </a:prstGeom>
          <a:solidFill>
            <a:srgbClr val="11D0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pt-BR"/>
            </a:defPPr>
            <a:lvl1pPr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1">
                <a:solidFill>
                  <a:schemeClr val="lt1"/>
                </a:solidFill>
                <a:ea typeface="Inter SemiBold"/>
                <a:cs typeface="Inter SemiBold"/>
              </a:defRPr>
            </a:lvl1pPr>
          </a:lstStyle>
          <a:p>
            <a:r>
              <a:rPr lang="pt-BR" noProof="0" dirty="0">
                <a:sym typeface="Inter SemiBold"/>
              </a:rPr>
              <a:t>Segurança hídrica</a:t>
            </a:r>
          </a:p>
        </p:txBody>
      </p:sp>
    </p:spTree>
    <p:extLst>
      <p:ext uri="{BB962C8B-B14F-4D97-AF65-F5344CB8AC3E}">
        <p14:creationId xmlns:p14="http://schemas.microsoft.com/office/powerpoint/2010/main" val="1737423533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3017820-8135-4E2F-89AC-C77487BE090E}"/>
              </a:ext>
            </a:extLst>
          </p:cNvPr>
          <p:cNvSpPr txBox="1"/>
          <p:nvPr/>
        </p:nvSpPr>
        <p:spPr>
          <a:xfrm>
            <a:off x="988107" y="542691"/>
            <a:ext cx="15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noProof="0" dirty="0">
                <a:solidFill>
                  <a:srgbClr val="003854"/>
                </a:solidFill>
              </a:rPr>
              <a:t>Futuro até 2060</a:t>
            </a:r>
          </a:p>
        </p:txBody>
      </p:sp>
      <p:sp>
        <p:nvSpPr>
          <p:cNvPr id="6" name="Google Shape;939;g37586cf1cf7_0_65">
            <a:extLst>
              <a:ext uri="{FF2B5EF4-FFF2-40B4-BE49-F238E27FC236}">
                <a16:creationId xmlns:a16="http://schemas.microsoft.com/office/drawing/2014/main" id="{0B914D34-171D-AA93-136B-9763D3DD2D54}"/>
              </a:ext>
            </a:extLst>
          </p:cNvPr>
          <p:cNvSpPr txBox="1"/>
          <p:nvPr/>
        </p:nvSpPr>
        <p:spPr>
          <a:xfrm>
            <a:off x="2009775" y="3045624"/>
            <a:ext cx="4638675" cy="2457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2000" b="1" i="0" u="none" strike="noStrike" cap="none" noProof="0" dirty="0">
                <a:solidFill>
                  <a:srgbClr val="11D0FF"/>
                </a:solidFill>
                <a:ea typeface="Inter"/>
                <a:cs typeface="Inter"/>
                <a:sym typeface="Inter"/>
              </a:rPr>
              <a:t>INTERLIGAÇÃO RIO GRANDE-ALTO TIETÊ</a:t>
            </a:r>
            <a:br>
              <a:rPr lang="pt-BR" sz="2000" b="1" i="0" u="none" strike="noStrike" cap="none" noProof="0" dirty="0">
                <a:solidFill>
                  <a:srgbClr val="11D0FF"/>
                </a:solidFill>
                <a:ea typeface="Inter"/>
                <a:cs typeface="Inter"/>
                <a:sym typeface="Inter"/>
              </a:rPr>
            </a:br>
            <a:r>
              <a:rPr lang="pt-BR" b="1" i="0" u="none" strike="noStrike" cap="none" noProof="0" dirty="0">
                <a:solidFill>
                  <a:srgbClr val="11D0FF"/>
                </a:solidFill>
                <a:ea typeface="Inter"/>
                <a:cs typeface="Inter"/>
                <a:sym typeface="Inter"/>
              </a:rPr>
              <a:t>4.000 l/s de água bruta</a:t>
            </a:r>
            <a:br>
              <a:rPr lang="pt-BR" b="1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</a:br>
            <a:r>
              <a:rPr lang="pt-BR" sz="1600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A</a:t>
            </a:r>
            <a:r>
              <a:rPr lang="pt-BR" sz="1600" i="0" u="none" strike="noStrike" cap="none" noProof="0" dirty="0">
                <a:solidFill>
                  <a:srgbClr val="003854"/>
                </a:solidFill>
                <a:ea typeface="Inter Light"/>
                <a:cs typeface="Inter Light"/>
                <a:sym typeface="Inter Light"/>
              </a:rPr>
              <a:t>umento da integração e transferência </a:t>
            </a:r>
            <a:br>
              <a:rPr lang="pt-BR" sz="1600" i="0" u="none" strike="noStrike" cap="none" noProof="0" dirty="0">
                <a:solidFill>
                  <a:srgbClr val="003854"/>
                </a:solidFill>
                <a:ea typeface="Inter Light"/>
                <a:cs typeface="Inter Light"/>
                <a:sym typeface="Inter Light"/>
              </a:rPr>
            </a:br>
            <a:r>
              <a:rPr lang="pt-BR" sz="1600" i="0" u="none" strike="noStrike" cap="none" noProof="0" dirty="0">
                <a:solidFill>
                  <a:srgbClr val="003854"/>
                </a:solidFill>
                <a:ea typeface="Inter Light"/>
                <a:cs typeface="Inter Light"/>
                <a:sym typeface="Inter Light"/>
              </a:rPr>
              <a:t>de água entre os sistemas</a:t>
            </a:r>
          </a:p>
          <a:p>
            <a:pPr marL="0" lvl="0" indent="0" algn="l" rtl="0">
              <a:lnSpc>
                <a:spcPct val="95000"/>
              </a:lnSpc>
              <a:spcAft>
                <a:spcPts val="160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2000" b="1" noProof="0" dirty="0">
                <a:solidFill>
                  <a:srgbClr val="11D0FF"/>
                </a:solidFill>
                <a:ea typeface="Inter"/>
                <a:sym typeface="Inter"/>
              </a:rPr>
              <a:t>REVITALIZAÇÃO DO SISTEMA BAIXO COTIA</a:t>
            </a:r>
            <a:br>
              <a:rPr lang="pt-BR" sz="2000" b="1" noProof="0" dirty="0">
                <a:solidFill>
                  <a:srgbClr val="11D0FF"/>
                </a:solidFill>
                <a:ea typeface="Inter"/>
                <a:sym typeface="Inter"/>
              </a:rPr>
            </a:br>
            <a:r>
              <a:rPr lang="pt-BR" b="1" noProof="0" dirty="0">
                <a:solidFill>
                  <a:srgbClr val="11D0FF"/>
                </a:solidFill>
                <a:ea typeface="Inter"/>
                <a:cs typeface="Inter"/>
                <a:sym typeface="Inter"/>
              </a:rPr>
              <a:t>1.000 l/s de água tratada</a:t>
            </a:r>
            <a:br>
              <a:rPr lang="pt-BR" b="1" noProof="0" dirty="0">
                <a:solidFill>
                  <a:srgbClr val="11D0FF"/>
                </a:solidFill>
                <a:ea typeface="Inter"/>
                <a:cs typeface="Inter"/>
                <a:sym typeface="Inter"/>
              </a:rPr>
            </a:br>
            <a:r>
              <a:rPr lang="pt-BR" sz="1600" noProof="0" dirty="0">
                <a:solidFill>
                  <a:srgbClr val="003854"/>
                </a:solidFill>
                <a:ea typeface="Inter Light"/>
                <a:cs typeface="Inter Light"/>
                <a:sym typeface="Inter Light"/>
              </a:rPr>
              <a:t>Renovação do sistema para ampliar a vazão </a:t>
            </a:r>
            <a:br>
              <a:rPr lang="pt-BR" sz="1600" noProof="0" dirty="0">
                <a:solidFill>
                  <a:srgbClr val="003854"/>
                </a:solidFill>
                <a:ea typeface="Inter Light"/>
                <a:cs typeface="Inter Light"/>
                <a:sym typeface="Inter Light"/>
              </a:rPr>
            </a:br>
            <a:r>
              <a:rPr lang="pt-BR" sz="1600" noProof="0" dirty="0">
                <a:solidFill>
                  <a:srgbClr val="003854"/>
                </a:solidFill>
                <a:ea typeface="Inter Light"/>
                <a:cs typeface="Inter Light"/>
                <a:sym typeface="Inter Light"/>
              </a:rPr>
              <a:t>da região oeste da RMSP</a:t>
            </a:r>
            <a:endParaRPr lang="pt-BR" noProof="0" dirty="0">
              <a:solidFill>
                <a:srgbClr val="003854"/>
              </a:solidFill>
              <a:ea typeface="Inter Light"/>
              <a:cs typeface="Inter Light"/>
              <a:sym typeface="Inter Light"/>
            </a:endParaRPr>
          </a:p>
        </p:txBody>
      </p:sp>
      <p:sp>
        <p:nvSpPr>
          <p:cNvPr id="7" name="Google Shape;947;g37586cf1cf7_0_65">
            <a:extLst>
              <a:ext uri="{FF2B5EF4-FFF2-40B4-BE49-F238E27FC236}">
                <a16:creationId xmlns:a16="http://schemas.microsoft.com/office/drawing/2014/main" id="{DAC29900-9768-5AAB-D9C6-802F45B164E1}"/>
              </a:ext>
            </a:extLst>
          </p:cNvPr>
          <p:cNvSpPr txBox="1"/>
          <p:nvPr/>
        </p:nvSpPr>
        <p:spPr>
          <a:xfrm>
            <a:off x="1032174" y="2381570"/>
            <a:ext cx="4949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Mais água para a capital e a Grande SP</a:t>
            </a:r>
          </a:p>
        </p:txBody>
      </p:sp>
      <p:pic>
        <p:nvPicPr>
          <p:cNvPr id="9" name="Google Shape;949;g37586cf1cf7_0_65">
            <a:extLst>
              <a:ext uri="{FF2B5EF4-FFF2-40B4-BE49-F238E27FC236}">
                <a16:creationId xmlns:a16="http://schemas.microsoft.com/office/drawing/2014/main" id="{F7404B83-75B9-7963-AB00-201CD06CF7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77375"/>
          <a:stretch/>
        </p:blipFill>
        <p:spPr>
          <a:xfrm>
            <a:off x="11651298" y="6328592"/>
            <a:ext cx="372225" cy="34493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58;g375148927e0_7_5001">
            <a:extLst>
              <a:ext uri="{FF2B5EF4-FFF2-40B4-BE49-F238E27FC236}">
                <a16:creationId xmlns:a16="http://schemas.microsoft.com/office/drawing/2014/main" id="{D3842747-6CB1-9C49-3780-F40626C62C6F}"/>
              </a:ext>
            </a:extLst>
          </p:cNvPr>
          <p:cNvSpPr txBox="1"/>
          <p:nvPr/>
        </p:nvSpPr>
        <p:spPr>
          <a:xfrm>
            <a:off x="1032175" y="1276150"/>
            <a:ext cx="1779606" cy="347284"/>
          </a:xfrm>
          <a:prstGeom prst="roundRect">
            <a:avLst>
              <a:gd name="adj" fmla="val 10085"/>
            </a:avLst>
          </a:prstGeom>
          <a:solidFill>
            <a:srgbClr val="11D0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pt-BR"/>
            </a:defPPr>
            <a:lvl1pPr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1">
                <a:solidFill>
                  <a:schemeClr val="lt1"/>
                </a:solidFill>
                <a:ea typeface="Inter SemiBold"/>
                <a:cs typeface="Inter SemiBold"/>
              </a:defRPr>
            </a:lvl1pPr>
          </a:lstStyle>
          <a:p>
            <a:r>
              <a:rPr lang="pt-BR" noProof="0" dirty="0">
                <a:sym typeface="Inter SemiBold"/>
              </a:rPr>
              <a:t>Segurança hídrica</a:t>
            </a:r>
          </a:p>
        </p:txBody>
      </p:sp>
      <p:sp>
        <p:nvSpPr>
          <p:cNvPr id="11" name="Google Shape;366;g375148927e0_7_5001">
            <a:extLst>
              <a:ext uri="{FF2B5EF4-FFF2-40B4-BE49-F238E27FC236}">
                <a16:creationId xmlns:a16="http://schemas.microsoft.com/office/drawing/2014/main" id="{957FB89E-D09B-9918-B823-8209C4105CB5}"/>
              </a:ext>
            </a:extLst>
          </p:cNvPr>
          <p:cNvSpPr txBox="1"/>
          <p:nvPr/>
        </p:nvSpPr>
        <p:spPr>
          <a:xfrm>
            <a:off x="1032175" y="826900"/>
            <a:ext cx="5702000" cy="418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pt-BR"/>
            </a:defPPr>
            <a:lvl1pPr lv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12D0FF"/>
                </a:solidFill>
                <a:ea typeface="Inter ExtraBold"/>
                <a:cs typeface="Inter ExtraBold"/>
              </a:defRPr>
            </a:lvl1pPr>
          </a:lstStyle>
          <a:p>
            <a:r>
              <a:rPr lang="pt-BR" noProof="0" dirty="0">
                <a:sym typeface="Inter ExtraBold"/>
              </a:rPr>
              <a:t>O QUE VEM PELA FRENTE:</a:t>
            </a:r>
          </a:p>
        </p:txBody>
      </p:sp>
    </p:spTree>
    <p:extLst>
      <p:ext uri="{BB962C8B-B14F-4D97-AF65-F5344CB8AC3E}">
        <p14:creationId xmlns:p14="http://schemas.microsoft.com/office/powerpoint/2010/main" val="1217991981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63404244-6645-4F87-994C-1ED3A1A574C8}"/>
              </a:ext>
            </a:extLst>
          </p:cNvPr>
          <p:cNvSpPr txBox="1"/>
          <p:nvPr/>
        </p:nvSpPr>
        <p:spPr>
          <a:xfrm>
            <a:off x="3968753" y="3429000"/>
            <a:ext cx="436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4000" b="1" noProof="0" dirty="0">
                <a:solidFill>
                  <a:srgbClr val="FF9966"/>
                </a:solidFill>
              </a:rPr>
              <a:t>Despoluição de Rios e Mananciais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D14594CB-00F2-4ACE-8EE1-1E695D4B9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6503" y="1993692"/>
            <a:ext cx="1511619" cy="120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71865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B2005-79DE-F458-6B8B-1202928D5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AD2B90F-6C91-457A-BCBA-42A9CD74B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9" r="27065"/>
          <a:stretch/>
        </p:blipFill>
        <p:spPr>
          <a:xfrm>
            <a:off x="7724746" y="0"/>
            <a:ext cx="4467254" cy="6858000"/>
          </a:xfrm>
          <a:prstGeom prst="rect">
            <a:avLst/>
          </a:prstGeom>
        </p:spPr>
      </p:pic>
      <p:pic>
        <p:nvPicPr>
          <p:cNvPr id="13" name="Google Shape;844;p14">
            <a:extLst>
              <a:ext uri="{FF2B5EF4-FFF2-40B4-BE49-F238E27FC236}">
                <a16:creationId xmlns:a16="http://schemas.microsoft.com/office/drawing/2014/main" id="{C9B6161A-3569-6E17-43B7-28CD0A93FB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7375"/>
          <a:stretch/>
        </p:blipFill>
        <p:spPr>
          <a:xfrm>
            <a:off x="11651298" y="6328592"/>
            <a:ext cx="372225" cy="34493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847;p14">
            <a:extLst>
              <a:ext uri="{FF2B5EF4-FFF2-40B4-BE49-F238E27FC236}">
                <a16:creationId xmlns:a16="http://schemas.microsoft.com/office/drawing/2014/main" id="{7E2AD61A-B9EB-41B9-2E51-4629E6BA2987}"/>
              </a:ext>
            </a:extLst>
          </p:cNvPr>
          <p:cNvSpPr txBox="1"/>
          <p:nvPr/>
        </p:nvSpPr>
        <p:spPr>
          <a:xfrm>
            <a:off x="1032174" y="2408041"/>
            <a:ext cx="6358329" cy="4008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b="1" i="0" u="none" strike="noStrike" cap="none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Até Dezembro/2023:</a:t>
            </a:r>
          </a:p>
          <a:p>
            <a:pPr marL="274320" marR="0" lvl="0" indent="-121920" algn="l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03854"/>
              </a:buClr>
              <a:buSzPts val="1200"/>
              <a:buFont typeface="Tahoma"/>
              <a:buChar char="●"/>
            </a:pPr>
            <a:r>
              <a:rPr lang="pt-BR" sz="1400" i="0" u="none" strike="noStrike" cap="none" noProof="0" dirty="0">
                <a:solidFill>
                  <a:srgbClr val="003854"/>
                </a:solidFill>
                <a:ea typeface="Inter Light"/>
                <a:cs typeface="Inter Light"/>
                <a:sym typeface="Inter Light"/>
              </a:rPr>
              <a:t>Cerca de</a:t>
            </a:r>
            <a:r>
              <a:rPr lang="pt-BR" sz="1400" i="0" u="none" strike="noStrike" cap="none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 </a:t>
            </a:r>
            <a:r>
              <a:rPr lang="pt-BR" sz="1400" b="1" i="0" u="none" strike="noStrike" cap="none" noProof="0" dirty="0">
                <a:solidFill>
                  <a:srgbClr val="F9B080"/>
                </a:solidFill>
                <a:ea typeface="Inter"/>
                <a:cs typeface="Inter"/>
                <a:sym typeface="Inter"/>
              </a:rPr>
              <a:t>63 bilhões de litros/mês</a:t>
            </a:r>
            <a:r>
              <a:rPr lang="pt-BR" sz="1400" i="0" u="none" strike="noStrike" cap="none" noProof="0" dirty="0">
                <a:solidFill>
                  <a:schemeClr val="dk1"/>
                </a:solidFill>
                <a:ea typeface="Inter"/>
                <a:cs typeface="Inter"/>
                <a:sym typeface="Inter"/>
              </a:rPr>
              <a:t> </a:t>
            </a:r>
            <a:r>
              <a:rPr lang="pt-BR" sz="1400" i="0" u="none" strike="noStrike" cap="none" noProof="0" dirty="0">
                <a:solidFill>
                  <a:srgbClr val="003854"/>
                </a:solidFill>
                <a:ea typeface="Inter Light"/>
                <a:cs typeface="Inter Light"/>
                <a:sym typeface="Inter Light"/>
              </a:rPr>
              <a:t>de esgoto não recebiam tratamento</a:t>
            </a:r>
          </a:p>
          <a:p>
            <a:pPr marL="274320" marR="0" lvl="0" indent="-121920" algn="l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03854"/>
              </a:buClr>
              <a:buSzPts val="1200"/>
              <a:buFont typeface="Tahoma"/>
              <a:buChar char="●"/>
            </a:pPr>
            <a:r>
              <a:rPr lang="pt-BR" sz="1400" i="0" u="none" strike="noStrike" cap="none" noProof="0" dirty="0">
                <a:solidFill>
                  <a:srgbClr val="003854"/>
                </a:solidFill>
                <a:ea typeface="Inter Light"/>
                <a:cs typeface="Inter Light"/>
                <a:sym typeface="Inter Light"/>
              </a:rPr>
              <a:t>Equivalente a</a:t>
            </a:r>
            <a:r>
              <a:rPr lang="pt-BR" sz="1400" i="0" u="none" strike="noStrike" cap="none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 </a:t>
            </a:r>
            <a:r>
              <a:rPr lang="pt-BR" sz="1400" b="1" i="0" u="none" strike="noStrike" cap="none" noProof="0" dirty="0">
                <a:solidFill>
                  <a:srgbClr val="F9B080"/>
                </a:solidFill>
                <a:ea typeface="Inter"/>
                <a:cs typeface="Inter"/>
                <a:sym typeface="Inter"/>
              </a:rPr>
              <a:t>25.000 piscinas olímpicas/mês</a:t>
            </a:r>
            <a:r>
              <a:rPr lang="pt-BR" sz="1400" b="1" i="0" u="none" strike="noStrike" cap="none" noProof="0" dirty="0">
                <a:solidFill>
                  <a:schemeClr val="dk1"/>
                </a:solidFill>
                <a:ea typeface="Inter"/>
                <a:cs typeface="Inter"/>
                <a:sym typeface="Inter"/>
              </a:rPr>
              <a:t> </a:t>
            </a:r>
            <a:r>
              <a:rPr lang="pt-BR" sz="1400" i="0" u="none" strike="noStrike" cap="none" noProof="0" dirty="0">
                <a:solidFill>
                  <a:srgbClr val="003854"/>
                </a:solidFill>
                <a:ea typeface="Inter Light"/>
                <a:cs typeface="Inter Light"/>
                <a:sym typeface="Inter Light"/>
              </a:rPr>
              <a:t>fora do sistema de tratamento formal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000" i="0" u="none" strike="noStrike" cap="none" noProof="0" dirty="0">
              <a:solidFill>
                <a:schemeClr val="dk1"/>
              </a:solidFill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b="1" i="0" u="none" strike="noStrike" cap="none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Até setembro/2025:</a:t>
            </a:r>
          </a:p>
          <a:p>
            <a:pPr marL="274320" marR="0" lvl="0" indent="-121920" algn="l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03854"/>
              </a:buClr>
              <a:buSzPts val="1200"/>
              <a:buFont typeface="Inter Light"/>
              <a:buChar char="●"/>
            </a:pPr>
            <a:r>
              <a:rPr lang="pt-BR" sz="1400" dirty="0">
                <a:solidFill>
                  <a:srgbClr val="003854"/>
                </a:solidFill>
                <a:ea typeface="Inter Light"/>
                <a:cs typeface="Inter Light"/>
                <a:sym typeface="Inter Light"/>
              </a:rPr>
              <a:t>874.687</a:t>
            </a:r>
            <a:r>
              <a:rPr lang="pt-BR" sz="1400" i="0" u="none" strike="noStrike" cap="none" noProof="0" dirty="0">
                <a:solidFill>
                  <a:srgbClr val="003854"/>
                </a:solidFill>
                <a:ea typeface="Inter Light"/>
                <a:cs typeface="Inter Light"/>
                <a:sym typeface="Inter Light"/>
              </a:rPr>
              <a:t> mil domicílios conectados à rede coletora</a:t>
            </a:r>
          </a:p>
          <a:p>
            <a:pPr marL="274320" marR="0" lvl="0" indent="-121920" algn="l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03854"/>
              </a:buClr>
              <a:buSzPts val="1200"/>
              <a:buFont typeface="Tahoma"/>
              <a:buChar char="●"/>
            </a:pPr>
            <a:r>
              <a:rPr lang="pt-BR" sz="1400" b="1" dirty="0">
                <a:solidFill>
                  <a:srgbClr val="F9B080"/>
                </a:solidFill>
                <a:ea typeface="Inter"/>
                <a:cs typeface="Inter"/>
                <a:sym typeface="Inter"/>
              </a:rPr>
              <a:t>9</a:t>
            </a:r>
            <a:r>
              <a:rPr lang="pt-BR" sz="1400" b="1" noProof="0" dirty="0">
                <a:solidFill>
                  <a:srgbClr val="F9B080"/>
                </a:solidFill>
                <a:ea typeface="Inter"/>
                <a:cs typeface="Inter"/>
                <a:sym typeface="Inter"/>
              </a:rPr>
              <a:t>,6 bilhões litros/mês</a:t>
            </a:r>
            <a:r>
              <a:rPr lang="pt-BR" sz="1400" b="1" noProof="0" dirty="0">
                <a:solidFill>
                  <a:schemeClr val="dk1"/>
                </a:solidFill>
                <a:ea typeface="Inter"/>
                <a:cs typeface="Inter"/>
                <a:sym typeface="Inter"/>
              </a:rPr>
              <a:t> </a:t>
            </a:r>
            <a:r>
              <a:rPr lang="pt-BR" sz="1400" i="0" u="none" strike="noStrike" cap="none" noProof="0" dirty="0">
                <a:solidFill>
                  <a:srgbClr val="003854"/>
                </a:solidFill>
                <a:ea typeface="Inter Light"/>
                <a:cs typeface="Inter Light"/>
                <a:sym typeface="Inter Light"/>
              </a:rPr>
              <a:t>adicionais passaram a ser tratados</a:t>
            </a:r>
          </a:p>
          <a:p>
            <a:pPr marL="274320" marR="0" lvl="0" indent="-121920" algn="l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03854"/>
              </a:buClr>
              <a:buSzPts val="1200"/>
              <a:buFont typeface="Tahoma"/>
              <a:buChar char="●"/>
            </a:pPr>
            <a:r>
              <a:rPr lang="pt-BR" sz="1400" i="0" u="none" strike="noStrike" cap="none" noProof="0" dirty="0">
                <a:solidFill>
                  <a:srgbClr val="003854"/>
                </a:solidFill>
                <a:ea typeface="Inter Light"/>
                <a:cs typeface="Inter Light"/>
                <a:sym typeface="Inter Light"/>
              </a:rPr>
              <a:t>Redução equivalente a</a:t>
            </a:r>
            <a:r>
              <a:rPr lang="pt-BR" sz="1400" i="0" u="none" strike="noStrike" cap="none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 </a:t>
            </a:r>
            <a:r>
              <a:rPr lang="pt-BR" sz="1400" b="1" i="0" u="none" strike="noStrike" cap="none" dirty="0">
                <a:solidFill>
                  <a:srgbClr val="F9B080"/>
                </a:solidFill>
                <a:ea typeface="Inter"/>
                <a:cs typeface="Inter"/>
                <a:sym typeface="Inter"/>
              </a:rPr>
              <a:t>3</a:t>
            </a:r>
            <a:r>
              <a:rPr lang="pt-BR" sz="1400" b="1" noProof="0" dirty="0">
                <a:solidFill>
                  <a:srgbClr val="F9B080"/>
                </a:solidFill>
                <a:ea typeface="Inter"/>
                <a:cs typeface="Inter"/>
                <a:sym typeface="Inter"/>
              </a:rPr>
              <a:t>.8 mil</a:t>
            </a:r>
            <a:r>
              <a:rPr lang="pt-BR" sz="1400" b="1" i="0" u="none" strike="noStrike" cap="none" noProof="0" dirty="0">
                <a:solidFill>
                  <a:srgbClr val="F9B080"/>
                </a:solidFill>
                <a:ea typeface="Inter"/>
                <a:cs typeface="Inter"/>
                <a:sym typeface="Inter"/>
              </a:rPr>
              <a:t> piscinas olímpicas/mês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000" noProof="0" dirty="0">
              <a:solidFill>
                <a:schemeClr val="dk1"/>
              </a:solidFill>
              <a:ea typeface="Inter"/>
              <a:sym typeface="Inte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b="1" i="0" u="none" strike="noStrike" cap="none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Projeção para Dezembro/2025:</a:t>
            </a:r>
          </a:p>
          <a:p>
            <a:pPr marL="274320" marR="0" lvl="0" indent="-121920" algn="l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03854"/>
              </a:buClr>
              <a:buSzPts val="1200"/>
              <a:buFont typeface="Tahoma"/>
              <a:buChar char="●"/>
            </a:pPr>
            <a:r>
              <a:rPr lang="pt-BR" sz="1400" b="1" i="0" u="none" strike="noStrike" cap="none" noProof="0" dirty="0">
                <a:solidFill>
                  <a:srgbClr val="F9B080"/>
                </a:solidFill>
                <a:ea typeface="Inter"/>
                <a:cs typeface="Inter"/>
                <a:sym typeface="Inter"/>
              </a:rPr>
              <a:t>10 bilhões de litros/mês</a:t>
            </a:r>
            <a:r>
              <a:rPr lang="pt-BR" sz="1400" b="1" i="0" u="none" strike="noStrike" cap="none" noProof="0" dirty="0">
                <a:solidFill>
                  <a:schemeClr val="dk1"/>
                </a:solidFill>
                <a:ea typeface="Inter"/>
                <a:cs typeface="Inter"/>
                <a:sym typeface="Inter"/>
              </a:rPr>
              <a:t> </a:t>
            </a:r>
            <a:r>
              <a:rPr lang="pt-BR" sz="1400" i="0" u="none" strike="noStrike" cap="none" noProof="0" dirty="0">
                <a:solidFill>
                  <a:srgbClr val="003854"/>
                </a:solidFill>
                <a:ea typeface="Inter Light"/>
                <a:cs typeface="Inter Light"/>
                <a:sym typeface="Inter Light"/>
              </a:rPr>
              <a:t>encaminhados para tratamento</a:t>
            </a:r>
          </a:p>
          <a:p>
            <a:pPr marL="274320" marR="0" lvl="0" indent="-121920" algn="l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03854"/>
              </a:buClr>
              <a:buSzPts val="1200"/>
              <a:buFont typeface="Tahoma"/>
              <a:buChar char="●"/>
            </a:pPr>
            <a:r>
              <a:rPr lang="pt-BR" sz="1400" i="0" u="none" strike="noStrike" cap="none" noProof="0" dirty="0">
                <a:solidFill>
                  <a:srgbClr val="003854"/>
                </a:solidFill>
                <a:ea typeface="Inter Light"/>
                <a:cs typeface="Inter Light"/>
                <a:sym typeface="Inter Light"/>
              </a:rPr>
              <a:t>Redução equivalente a</a:t>
            </a:r>
            <a:r>
              <a:rPr lang="pt-BR" sz="1400" i="0" u="none" strike="noStrike" cap="none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 </a:t>
            </a:r>
            <a:r>
              <a:rPr lang="pt-BR" sz="1400" b="1" i="0" u="none" strike="noStrike" cap="none" noProof="0" dirty="0">
                <a:solidFill>
                  <a:srgbClr val="F9B080"/>
                </a:solidFill>
                <a:ea typeface="Inter"/>
                <a:cs typeface="Inter"/>
                <a:sym typeface="Inter"/>
              </a:rPr>
              <a:t>4.000 piscinas olímpicas/mês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000" b="1" noProof="0" dirty="0">
              <a:solidFill>
                <a:srgbClr val="F9B080"/>
              </a:solidFill>
              <a:ea typeface="Inter"/>
              <a:sym typeface="Inte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b="1" i="0" u="none" strike="noStrike" cap="none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Resultado:</a:t>
            </a:r>
          </a:p>
          <a:p>
            <a:pPr marL="274320" marR="0" lvl="0" indent="-121920" algn="l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03854"/>
              </a:buClr>
              <a:buSzPts val="1200"/>
              <a:buFont typeface="Inter Light"/>
              <a:buChar char="●"/>
            </a:pPr>
            <a:r>
              <a:rPr lang="pt-BR" sz="1400" i="0" u="none" strike="noStrike" cap="none" noProof="0" dirty="0">
                <a:solidFill>
                  <a:srgbClr val="003854"/>
                </a:solidFill>
                <a:ea typeface="Inter Light"/>
                <a:cs typeface="Inter Light"/>
                <a:sym typeface="Inter Light"/>
              </a:rPr>
              <a:t>Avanço relevante na cobertura de tratamento, com melhorias efetivas em saúde pública, meio ambiente e rios e mananciais mais protegidos</a:t>
            </a:r>
          </a:p>
        </p:txBody>
      </p:sp>
      <p:sp>
        <p:nvSpPr>
          <p:cNvPr id="15" name="Google Shape;849;p14">
            <a:extLst>
              <a:ext uri="{FF2B5EF4-FFF2-40B4-BE49-F238E27FC236}">
                <a16:creationId xmlns:a16="http://schemas.microsoft.com/office/drawing/2014/main" id="{1A4E24A5-43F9-90C5-6964-69DB58AB4943}"/>
              </a:ext>
            </a:extLst>
          </p:cNvPr>
          <p:cNvSpPr txBox="1"/>
          <p:nvPr/>
        </p:nvSpPr>
        <p:spPr>
          <a:xfrm>
            <a:off x="1032174" y="1357322"/>
            <a:ext cx="3044526" cy="319963"/>
          </a:xfrm>
          <a:prstGeom prst="roundRect">
            <a:avLst>
              <a:gd name="adj" fmla="val 3502"/>
            </a:avLst>
          </a:prstGeom>
          <a:solidFill>
            <a:srgbClr val="FAB18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pt-BR"/>
            </a:defPPr>
            <a:lvl1pPr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1">
                <a:solidFill>
                  <a:schemeClr val="lt1"/>
                </a:solidFill>
                <a:ea typeface="Inter SemiBold"/>
                <a:cs typeface="Inter SemiBold"/>
              </a:defRPr>
            </a:lvl1pPr>
          </a:lstStyle>
          <a:p>
            <a:r>
              <a:rPr lang="pt-BR" noProof="0" dirty="0">
                <a:sym typeface="Inter SemiBold"/>
              </a:rPr>
              <a:t>Despoluição de rios e mananciais</a:t>
            </a:r>
          </a:p>
        </p:txBody>
      </p:sp>
      <p:sp>
        <p:nvSpPr>
          <p:cNvPr id="16" name="Google Shape;850;p14">
            <a:extLst>
              <a:ext uri="{FF2B5EF4-FFF2-40B4-BE49-F238E27FC236}">
                <a16:creationId xmlns:a16="http://schemas.microsoft.com/office/drawing/2014/main" id="{72DC26DD-6075-5226-0050-B3DE55C07358}"/>
              </a:ext>
            </a:extLst>
          </p:cNvPr>
          <p:cNvSpPr txBox="1"/>
          <p:nvPr/>
        </p:nvSpPr>
        <p:spPr>
          <a:xfrm>
            <a:off x="1032175" y="490627"/>
            <a:ext cx="4518600" cy="837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pt-BR"/>
            </a:defPPr>
            <a:lvl1pPr lv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12D0FF"/>
                </a:solidFill>
                <a:ea typeface="Inter ExtraBold"/>
                <a:cs typeface="Inter ExtraBold"/>
              </a:defRPr>
            </a:lvl1pPr>
          </a:lstStyle>
          <a:p>
            <a:r>
              <a:rPr lang="pt-BR" noProof="0" dirty="0">
                <a:solidFill>
                  <a:srgbClr val="FAB180"/>
                </a:solidFill>
                <a:sym typeface="Inter ExtraBold"/>
              </a:rPr>
              <a:t>MAIS ESGOTO TRATADO NAS CIDADES ATENDIDAS</a:t>
            </a:r>
          </a:p>
        </p:txBody>
      </p:sp>
      <p:sp>
        <p:nvSpPr>
          <p:cNvPr id="18" name="Google Shape;852;p14">
            <a:extLst>
              <a:ext uri="{FF2B5EF4-FFF2-40B4-BE49-F238E27FC236}">
                <a16:creationId xmlns:a16="http://schemas.microsoft.com/office/drawing/2014/main" id="{2847CBAB-B9E6-7D27-F9F1-91CF66F07904}"/>
              </a:ext>
            </a:extLst>
          </p:cNvPr>
          <p:cNvSpPr txBox="1"/>
          <p:nvPr/>
        </p:nvSpPr>
        <p:spPr>
          <a:xfrm>
            <a:off x="1032175" y="1948065"/>
            <a:ext cx="47376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noProof="0" dirty="0">
                <a:solidFill>
                  <a:srgbClr val="003854"/>
                </a:solidFill>
                <a:ea typeface="Inter"/>
                <a:cs typeface="Inter"/>
                <a:sym typeface="Inter"/>
              </a:rPr>
              <a:t>Avanços em todos os municípios operados</a:t>
            </a:r>
          </a:p>
        </p:txBody>
      </p:sp>
      <p:pic>
        <p:nvPicPr>
          <p:cNvPr id="19" name="Google Shape;857;p14">
            <a:extLst>
              <a:ext uri="{FF2B5EF4-FFF2-40B4-BE49-F238E27FC236}">
                <a16:creationId xmlns:a16="http://schemas.microsoft.com/office/drawing/2014/main" id="{3493D1F3-6A0E-6C2B-F47E-533E40EB20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9049" r="40415"/>
          <a:stretch/>
        </p:blipFill>
        <p:spPr>
          <a:xfrm rot="16200000">
            <a:off x="-566550" y="554648"/>
            <a:ext cx="2390400" cy="1257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810792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63404244-6645-4F87-994C-1ED3A1A574C8}"/>
              </a:ext>
            </a:extLst>
          </p:cNvPr>
          <p:cNvSpPr txBox="1"/>
          <p:nvPr/>
        </p:nvSpPr>
        <p:spPr>
          <a:xfrm>
            <a:off x="3914776" y="3429000"/>
            <a:ext cx="436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4000" b="1" noProof="0" dirty="0">
                <a:solidFill>
                  <a:srgbClr val="01AAFF"/>
                </a:solidFill>
              </a:rPr>
              <a:t>Aproximação</a:t>
            </a:r>
            <a:br>
              <a:rPr lang="pt-BR" sz="4000" b="1" noProof="0" dirty="0">
                <a:solidFill>
                  <a:srgbClr val="01AAFF"/>
                </a:solidFill>
              </a:rPr>
            </a:br>
            <a:r>
              <a:rPr lang="pt-BR" sz="4000" b="1" noProof="0" dirty="0">
                <a:solidFill>
                  <a:srgbClr val="01AAFF"/>
                </a:solidFill>
              </a:rPr>
              <a:t>com os clientes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74BF31F-73DA-4BB8-B891-F98955281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5143" y="1797942"/>
            <a:ext cx="1261714" cy="130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15401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g375148927e0_7_2295"/>
          <p:cNvGrpSpPr/>
          <p:nvPr/>
        </p:nvGrpSpPr>
        <p:grpSpPr>
          <a:xfrm>
            <a:off x="8282004" y="4628968"/>
            <a:ext cx="3909587" cy="2228746"/>
            <a:chOff x="8316900" y="4648915"/>
            <a:chExt cx="3875099" cy="2209085"/>
          </a:xfrm>
        </p:grpSpPr>
        <p:sp>
          <p:nvSpPr>
            <p:cNvPr id="315" name="Google Shape;315;g375148927e0_7_2295"/>
            <p:cNvSpPr/>
            <p:nvPr/>
          </p:nvSpPr>
          <p:spPr>
            <a:xfrm>
              <a:off x="8316900" y="6046584"/>
              <a:ext cx="2897858" cy="811416"/>
            </a:xfrm>
            <a:custGeom>
              <a:avLst/>
              <a:gdLst/>
              <a:ahLst/>
              <a:cxnLst/>
              <a:rect l="l" t="t" r="r" b="b"/>
              <a:pathLst>
                <a:path w="2897858" h="811416" extrusionOk="0">
                  <a:moveTo>
                    <a:pt x="2717236" y="306803"/>
                  </a:moveTo>
                  <a:cubicBezTo>
                    <a:pt x="2773379" y="202419"/>
                    <a:pt x="2834942" y="100894"/>
                    <a:pt x="2897859" y="122"/>
                  </a:cubicBezTo>
                  <a:cubicBezTo>
                    <a:pt x="2834189" y="-1157"/>
                    <a:pt x="2771122" y="7272"/>
                    <a:pt x="2709635" y="42418"/>
                  </a:cubicBezTo>
                  <a:cubicBezTo>
                    <a:pt x="2700303" y="47686"/>
                    <a:pt x="2687057" y="46858"/>
                    <a:pt x="2675542" y="47385"/>
                  </a:cubicBezTo>
                  <a:cubicBezTo>
                    <a:pt x="2545344" y="53180"/>
                    <a:pt x="2412662" y="43471"/>
                    <a:pt x="2292774" y="112032"/>
                  </a:cubicBezTo>
                  <a:cubicBezTo>
                    <a:pt x="2281410" y="118505"/>
                    <a:pt x="2264853" y="115795"/>
                    <a:pt x="2250704" y="117602"/>
                  </a:cubicBezTo>
                  <a:cubicBezTo>
                    <a:pt x="2138417" y="131976"/>
                    <a:pt x="2025002" y="140932"/>
                    <a:pt x="1914070" y="162381"/>
                  </a:cubicBezTo>
                  <a:cubicBezTo>
                    <a:pt x="1797192" y="184959"/>
                    <a:pt x="1682497" y="219202"/>
                    <a:pt x="1567048" y="249004"/>
                  </a:cubicBezTo>
                  <a:cubicBezTo>
                    <a:pt x="1345410" y="306126"/>
                    <a:pt x="1120912" y="354518"/>
                    <a:pt x="903262" y="424208"/>
                  </a:cubicBezTo>
                  <a:cubicBezTo>
                    <a:pt x="746045" y="474556"/>
                    <a:pt x="598387" y="554256"/>
                    <a:pt x="445760" y="619280"/>
                  </a:cubicBezTo>
                  <a:cubicBezTo>
                    <a:pt x="362750" y="654652"/>
                    <a:pt x="277180" y="684304"/>
                    <a:pt x="194620" y="720654"/>
                  </a:cubicBezTo>
                  <a:cubicBezTo>
                    <a:pt x="129145" y="749479"/>
                    <a:pt x="64647" y="780711"/>
                    <a:pt x="0" y="811417"/>
                  </a:cubicBezTo>
                  <a:lnTo>
                    <a:pt x="2502823" y="811417"/>
                  </a:lnTo>
                  <a:cubicBezTo>
                    <a:pt x="2509821" y="795913"/>
                    <a:pt x="2516670" y="780410"/>
                    <a:pt x="2523293" y="764756"/>
                  </a:cubicBezTo>
                  <a:cubicBezTo>
                    <a:pt x="2588091" y="612055"/>
                    <a:pt x="2639042" y="452129"/>
                    <a:pt x="2717236" y="306803"/>
                  </a:cubicBezTo>
                  <a:close/>
                </a:path>
              </a:pathLst>
            </a:custGeom>
            <a:solidFill>
              <a:srgbClr val="FFC709"/>
            </a:solidFill>
            <a:ln>
              <a:noFill/>
            </a:ln>
          </p:spPr>
          <p:txBody>
            <a:bodyPr spcFirstLastPara="1" wrap="square" lIns="102850" tIns="51400" rIns="102850" bIns="51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24"/>
                <a:buFont typeface="Arial"/>
                <a:buNone/>
              </a:pPr>
              <a:endParaRPr sz="2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g375148927e0_7_2295"/>
            <p:cNvSpPr/>
            <p:nvPr/>
          </p:nvSpPr>
          <p:spPr>
            <a:xfrm>
              <a:off x="11214758" y="4648915"/>
              <a:ext cx="977241" cy="1439935"/>
            </a:xfrm>
            <a:custGeom>
              <a:avLst/>
              <a:gdLst/>
              <a:ahLst/>
              <a:cxnLst/>
              <a:rect l="l" t="t" r="r" b="b"/>
              <a:pathLst>
                <a:path w="977241" h="1439935" extrusionOk="0">
                  <a:moveTo>
                    <a:pt x="854794" y="175806"/>
                  </a:moveTo>
                  <a:cubicBezTo>
                    <a:pt x="851784" y="186116"/>
                    <a:pt x="841624" y="194696"/>
                    <a:pt x="833647" y="203050"/>
                  </a:cubicBezTo>
                  <a:cubicBezTo>
                    <a:pt x="743938" y="297651"/>
                    <a:pt x="641736" y="382694"/>
                    <a:pt x="603053" y="515300"/>
                  </a:cubicBezTo>
                  <a:cubicBezTo>
                    <a:pt x="599365" y="527869"/>
                    <a:pt x="585517" y="537351"/>
                    <a:pt x="576561" y="548490"/>
                  </a:cubicBezTo>
                  <a:cubicBezTo>
                    <a:pt x="505742" y="636844"/>
                    <a:pt x="430332" y="721963"/>
                    <a:pt x="365308" y="814381"/>
                  </a:cubicBezTo>
                  <a:cubicBezTo>
                    <a:pt x="296897" y="911766"/>
                    <a:pt x="238120" y="1016000"/>
                    <a:pt x="175655" y="1117600"/>
                  </a:cubicBezTo>
                  <a:cubicBezTo>
                    <a:pt x="118006" y="1211449"/>
                    <a:pt x="58401" y="1304244"/>
                    <a:pt x="0" y="1397791"/>
                  </a:cubicBezTo>
                  <a:cubicBezTo>
                    <a:pt x="91590" y="1399522"/>
                    <a:pt x="184461" y="1421422"/>
                    <a:pt x="275524" y="1412692"/>
                  </a:cubicBezTo>
                  <a:cubicBezTo>
                    <a:pt x="510333" y="1390265"/>
                    <a:pt x="744464" y="1410133"/>
                    <a:pt x="977241" y="1439936"/>
                  </a:cubicBezTo>
                  <a:lnTo>
                    <a:pt x="977241" y="0"/>
                  </a:lnTo>
                  <a:cubicBezTo>
                    <a:pt x="923582" y="46812"/>
                    <a:pt x="876921" y="100020"/>
                    <a:pt x="854794" y="175806"/>
                  </a:cubicBezTo>
                  <a:close/>
                </a:path>
              </a:pathLst>
            </a:custGeom>
            <a:solidFill>
              <a:srgbClr val="12D0FF"/>
            </a:solidFill>
            <a:ln>
              <a:noFill/>
            </a:ln>
          </p:spPr>
          <p:txBody>
            <a:bodyPr spcFirstLastPara="1" wrap="square" lIns="102850" tIns="51400" rIns="102850" bIns="51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24"/>
                <a:buFont typeface="Arial"/>
                <a:buNone/>
              </a:pPr>
              <a:endParaRPr sz="2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g375148927e0_7_2295"/>
            <p:cNvSpPr/>
            <p:nvPr/>
          </p:nvSpPr>
          <p:spPr>
            <a:xfrm>
              <a:off x="10819722" y="6046706"/>
              <a:ext cx="1372277" cy="811294"/>
            </a:xfrm>
            <a:custGeom>
              <a:avLst/>
              <a:gdLst/>
              <a:ahLst/>
              <a:cxnLst/>
              <a:rect l="l" t="t" r="r" b="b"/>
              <a:pathLst>
                <a:path w="1372277" h="811294" extrusionOk="0">
                  <a:moveTo>
                    <a:pt x="670560" y="14901"/>
                  </a:moveTo>
                  <a:cubicBezTo>
                    <a:pt x="579496" y="23632"/>
                    <a:pt x="486626" y="1731"/>
                    <a:pt x="395036" y="0"/>
                  </a:cubicBezTo>
                  <a:cubicBezTo>
                    <a:pt x="332119" y="100772"/>
                    <a:pt x="270557" y="202297"/>
                    <a:pt x="214414" y="306682"/>
                  </a:cubicBezTo>
                  <a:cubicBezTo>
                    <a:pt x="136219" y="452007"/>
                    <a:pt x="85268" y="611933"/>
                    <a:pt x="20470" y="764634"/>
                  </a:cubicBezTo>
                  <a:cubicBezTo>
                    <a:pt x="13847" y="780288"/>
                    <a:pt x="6999" y="795791"/>
                    <a:pt x="0" y="811295"/>
                  </a:cubicBezTo>
                  <a:lnTo>
                    <a:pt x="1372277" y="811295"/>
                  </a:lnTo>
                  <a:lnTo>
                    <a:pt x="1372277" y="42145"/>
                  </a:lnTo>
                  <a:cubicBezTo>
                    <a:pt x="1139500" y="12343"/>
                    <a:pt x="905368" y="-7526"/>
                    <a:pt x="670560" y="14901"/>
                  </a:cubicBez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102850" tIns="51400" rIns="102850" bIns="51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24"/>
                <a:buFont typeface="Arial"/>
                <a:buNone/>
              </a:pPr>
              <a:endParaRPr sz="2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8" name="Google Shape;318;g375148927e0_7_2295"/>
          <p:cNvPicPr preferRelativeResize="0"/>
          <p:nvPr/>
        </p:nvPicPr>
        <p:blipFill rotWithShape="1">
          <a:blip r:embed="rId3">
            <a:alphaModFix/>
          </a:blip>
          <a:srcRect r="77375"/>
          <a:stretch/>
        </p:blipFill>
        <p:spPr>
          <a:xfrm>
            <a:off x="11651298" y="6328592"/>
            <a:ext cx="372225" cy="344936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375148927e0_7_2295"/>
          <p:cNvSpPr txBox="1"/>
          <p:nvPr/>
        </p:nvSpPr>
        <p:spPr>
          <a:xfrm>
            <a:off x="1243225" y="2252225"/>
            <a:ext cx="4003500" cy="22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30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Com o Marco Legal do Saneamento Básico (lei federal 14.026/2020), todas as cidades brasileiras precisam ter metas e ações que garantam a universalização do saneamento até 2033, com 99% da população com água potável e de 90% da população com coleta e tratamento de esgotos.</a:t>
            </a:r>
            <a:endParaRPr sz="1300" i="0" u="none" strike="noStrike" cap="none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 i="0" u="none" strike="noStrike" cap="none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30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Com a desestatização, a Sabesp </a:t>
            </a:r>
            <a:r>
              <a:rPr lang="en-US" sz="1300" b="1" i="0" u="none" strike="noStrike" cap="none">
                <a:solidFill>
                  <a:srgbClr val="00AAFF"/>
                </a:solidFill>
                <a:latin typeface="Inter"/>
                <a:ea typeface="Inter"/>
                <a:cs typeface="Inter"/>
                <a:sym typeface="Inter"/>
              </a:rPr>
              <a:t>antecipa essa meta para 2029</a:t>
            </a:r>
            <a:r>
              <a:rPr lang="en-US" sz="1300" i="0" u="none" strike="noStrike" cap="none">
                <a:solidFill>
                  <a:srgbClr val="00AAFF"/>
                </a:solidFill>
                <a:latin typeface="Inter Light"/>
                <a:ea typeface="Inter Light"/>
                <a:cs typeface="Inter Light"/>
                <a:sym typeface="Inter Light"/>
              </a:rPr>
              <a:t>,</a:t>
            </a:r>
            <a:r>
              <a:rPr lang="en-US" sz="130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 ampliando a área de atuação para zonas rurais e informais.</a:t>
            </a:r>
            <a:endParaRPr sz="1300" i="0" u="none" strike="noStrike" cap="none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320" name="Google Shape;320;g375148927e0_7_2295" title="Asset 3.png"/>
          <p:cNvPicPr preferRelativeResize="0"/>
          <p:nvPr/>
        </p:nvPicPr>
        <p:blipFill rotWithShape="1">
          <a:blip r:embed="rId4">
            <a:alphaModFix/>
          </a:blip>
          <a:srcRect l="1200" r="1210"/>
          <a:stretch/>
        </p:blipFill>
        <p:spPr>
          <a:xfrm>
            <a:off x="5415350" y="458050"/>
            <a:ext cx="5602698" cy="564402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g375148927e0_7_2295"/>
          <p:cNvSpPr txBox="1"/>
          <p:nvPr/>
        </p:nvSpPr>
        <p:spPr>
          <a:xfrm>
            <a:off x="958425" y="2252225"/>
            <a:ext cx="1037100" cy="6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375148927e0_7_2295"/>
          <p:cNvSpPr txBox="1"/>
          <p:nvPr/>
        </p:nvSpPr>
        <p:spPr>
          <a:xfrm>
            <a:off x="1032175" y="826900"/>
            <a:ext cx="795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2D0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UNIVERSALIZAÇÃO: O FOCO CENTRAL</a:t>
            </a:r>
            <a:endParaRPr sz="2400">
              <a:solidFill>
                <a:srgbClr val="12D0FF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323" name="Google Shape;323;g375148927e0_7_2295"/>
          <p:cNvSpPr txBox="1"/>
          <p:nvPr/>
        </p:nvSpPr>
        <p:spPr>
          <a:xfrm>
            <a:off x="793950" y="589900"/>
            <a:ext cx="66687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D0D0D"/>
                </a:solidFill>
                <a:latin typeface="Inter Light"/>
                <a:ea typeface="Inter Light"/>
                <a:cs typeface="Inter Light"/>
                <a:sym typeface="Inter Light"/>
              </a:rPr>
              <a:t>Workshop - Por dentro do Saneamento</a:t>
            </a:r>
            <a:endParaRPr sz="800">
              <a:solidFill>
                <a:srgbClr val="0D0D0D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24" name="Google Shape;324;g375148927e0_7_2295"/>
          <p:cNvSpPr/>
          <p:nvPr/>
        </p:nvSpPr>
        <p:spPr>
          <a:xfrm>
            <a:off x="0" y="4297761"/>
            <a:ext cx="4472575" cy="2563085"/>
          </a:xfrm>
          <a:custGeom>
            <a:avLst/>
            <a:gdLst/>
            <a:ahLst/>
            <a:cxnLst/>
            <a:rect l="l" t="t" r="r" b="b"/>
            <a:pathLst>
              <a:path w="4472575" h="2563085" extrusionOk="0">
                <a:moveTo>
                  <a:pt x="4472576" y="2563085"/>
                </a:moveTo>
                <a:lnTo>
                  <a:pt x="0" y="2563085"/>
                </a:lnTo>
                <a:lnTo>
                  <a:pt x="0" y="9113"/>
                </a:lnTo>
                <a:cubicBezTo>
                  <a:pt x="44928" y="-1452"/>
                  <a:pt x="92834" y="-2401"/>
                  <a:pt x="140297" y="4052"/>
                </a:cubicBezTo>
                <a:cubicBezTo>
                  <a:pt x="181359" y="9619"/>
                  <a:pt x="222738" y="13036"/>
                  <a:pt x="263674" y="19489"/>
                </a:cubicBezTo>
                <a:cubicBezTo>
                  <a:pt x="337625" y="31129"/>
                  <a:pt x="390980" y="78136"/>
                  <a:pt x="434388" y="132987"/>
                </a:cubicBezTo>
                <a:cubicBezTo>
                  <a:pt x="471014" y="179235"/>
                  <a:pt x="497185" y="233896"/>
                  <a:pt x="527031" y="285394"/>
                </a:cubicBezTo>
                <a:cubicBezTo>
                  <a:pt x="531974" y="293872"/>
                  <a:pt x="532164" y="305133"/>
                  <a:pt x="534446" y="315066"/>
                </a:cubicBezTo>
                <a:cubicBezTo>
                  <a:pt x="539198" y="335754"/>
                  <a:pt x="543761" y="356441"/>
                  <a:pt x="548577" y="377129"/>
                </a:cubicBezTo>
                <a:cubicBezTo>
                  <a:pt x="549400" y="380483"/>
                  <a:pt x="552442" y="383646"/>
                  <a:pt x="552379" y="386872"/>
                </a:cubicBezTo>
                <a:cubicBezTo>
                  <a:pt x="550921" y="459944"/>
                  <a:pt x="554153" y="533522"/>
                  <a:pt x="545979" y="605835"/>
                </a:cubicBezTo>
                <a:cubicBezTo>
                  <a:pt x="539515" y="662584"/>
                  <a:pt x="519808" y="717942"/>
                  <a:pt x="504092" y="773426"/>
                </a:cubicBezTo>
                <a:cubicBezTo>
                  <a:pt x="498896" y="791773"/>
                  <a:pt x="488060" y="808538"/>
                  <a:pt x="479442" y="825810"/>
                </a:cubicBezTo>
                <a:cubicBezTo>
                  <a:pt x="443069" y="898692"/>
                  <a:pt x="407139" y="971764"/>
                  <a:pt x="370006" y="1044266"/>
                </a:cubicBezTo>
                <a:cubicBezTo>
                  <a:pt x="345292" y="1092601"/>
                  <a:pt x="313545" y="1138089"/>
                  <a:pt x="294598" y="1188449"/>
                </a:cubicBezTo>
                <a:cubicBezTo>
                  <a:pt x="264118" y="1269176"/>
                  <a:pt x="233194" y="1351421"/>
                  <a:pt x="218493" y="1435818"/>
                </a:cubicBezTo>
                <a:cubicBezTo>
                  <a:pt x="206390" y="1505157"/>
                  <a:pt x="214944" y="1578671"/>
                  <a:pt x="219760" y="1649972"/>
                </a:cubicBezTo>
                <a:cubicBezTo>
                  <a:pt x="221661" y="1678631"/>
                  <a:pt x="238073" y="1706278"/>
                  <a:pt x="247705" y="1734495"/>
                </a:cubicBezTo>
                <a:cubicBezTo>
                  <a:pt x="249480" y="1739872"/>
                  <a:pt x="252141" y="1746136"/>
                  <a:pt x="250937" y="1751134"/>
                </a:cubicBezTo>
                <a:cubicBezTo>
                  <a:pt x="243903" y="1780299"/>
                  <a:pt x="247515" y="1804530"/>
                  <a:pt x="268300" y="1829393"/>
                </a:cubicBezTo>
                <a:cubicBezTo>
                  <a:pt x="279263" y="1842426"/>
                  <a:pt x="272292" y="1869314"/>
                  <a:pt x="281734" y="1884814"/>
                </a:cubicBezTo>
                <a:cubicBezTo>
                  <a:pt x="305941" y="1924545"/>
                  <a:pt x="331478" y="1964402"/>
                  <a:pt x="362528" y="1998692"/>
                </a:cubicBezTo>
                <a:cubicBezTo>
                  <a:pt x="414743" y="2056201"/>
                  <a:pt x="469747" y="2111685"/>
                  <a:pt x="527729" y="2163310"/>
                </a:cubicBezTo>
                <a:cubicBezTo>
                  <a:pt x="549717" y="2182985"/>
                  <a:pt x="583429" y="2189502"/>
                  <a:pt x="611501" y="2202534"/>
                </a:cubicBezTo>
                <a:cubicBezTo>
                  <a:pt x="683424" y="2235812"/>
                  <a:pt x="750340" y="2281427"/>
                  <a:pt x="833099" y="2287247"/>
                </a:cubicBezTo>
                <a:cubicBezTo>
                  <a:pt x="881005" y="2290600"/>
                  <a:pt x="928721" y="2296547"/>
                  <a:pt x="976437" y="2302178"/>
                </a:cubicBezTo>
                <a:cubicBezTo>
                  <a:pt x="1043924" y="2310086"/>
                  <a:pt x="1111348" y="2325333"/>
                  <a:pt x="1178771" y="2325270"/>
                </a:cubicBezTo>
                <a:cubicBezTo>
                  <a:pt x="1246005" y="2325143"/>
                  <a:pt x="1313238" y="2309833"/>
                  <a:pt x="1380535" y="2301608"/>
                </a:cubicBezTo>
                <a:cubicBezTo>
                  <a:pt x="1398088" y="2299458"/>
                  <a:pt x="1415831" y="2299141"/>
                  <a:pt x="1433447" y="2297749"/>
                </a:cubicBezTo>
                <a:cubicBezTo>
                  <a:pt x="1505433" y="2291802"/>
                  <a:pt x="1577356" y="2281237"/>
                  <a:pt x="1649342" y="2281174"/>
                </a:cubicBezTo>
                <a:cubicBezTo>
                  <a:pt x="1713787" y="2281110"/>
                  <a:pt x="1773163" y="2266180"/>
                  <a:pt x="1833869" y="2248465"/>
                </a:cubicBezTo>
                <a:cubicBezTo>
                  <a:pt x="1877847" y="2235622"/>
                  <a:pt x="1924802" y="2232396"/>
                  <a:pt x="1970618" y="2226385"/>
                </a:cubicBezTo>
                <a:cubicBezTo>
                  <a:pt x="2043998" y="2216896"/>
                  <a:pt x="2115667" y="2202155"/>
                  <a:pt x="2186005" y="2177671"/>
                </a:cubicBezTo>
                <a:cubicBezTo>
                  <a:pt x="2231377" y="2161918"/>
                  <a:pt x="2281754" y="2161032"/>
                  <a:pt x="2327886" y="2147050"/>
                </a:cubicBezTo>
                <a:cubicBezTo>
                  <a:pt x="2382953" y="2130348"/>
                  <a:pt x="2435802" y="2106307"/>
                  <a:pt x="2489981" y="2086442"/>
                </a:cubicBezTo>
                <a:cubicBezTo>
                  <a:pt x="2508802" y="2079546"/>
                  <a:pt x="2528636" y="2075433"/>
                  <a:pt x="2548090" y="2070372"/>
                </a:cubicBezTo>
                <a:cubicBezTo>
                  <a:pt x="2553413" y="2068980"/>
                  <a:pt x="2559369" y="2069866"/>
                  <a:pt x="2564439" y="2067968"/>
                </a:cubicBezTo>
                <a:cubicBezTo>
                  <a:pt x="2640417" y="2039815"/>
                  <a:pt x="2715255" y="2007802"/>
                  <a:pt x="2792500" y="1983951"/>
                </a:cubicBezTo>
                <a:cubicBezTo>
                  <a:pt x="2873801" y="1958835"/>
                  <a:pt x="2956433" y="1933972"/>
                  <a:pt x="3040269" y="1922584"/>
                </a:cubicBezTo>
                <a:cubicBezTo>
                  <a:pt x="3149642" y="1907653"/>
                  <a:pt x="3260853" y="1906388"/>
                  <a:pt x="3371240" y="1898480"/>
                </a:cubicBezTo>
                <a:cubicBezTo>
                  <a:pt x="3404445" y="1896139"/>
                  <a:pt x="3438410" y="1884624"/>
                  <a:pt x="3470538" y="1888736"/>
                </a:cubicBezTo>
                <a:cubicBezTo>
                  <a:pt x="3574968" y="1902022"/>
                  <a:pt x="3683137" y="1889496"/>
                  <a:pt x="3782815" y="1937831"/>
                </a:cubicBezTo>
                <a:cubicBezTo>
                  <a:pt x="3829834" y="1960669"/>
                  <a:pt x="3883950" y="1968957"/>
                  <a:pt x="3931032" y="1991606"/>
                </a:cubicBezTo>
                <a:cubicBezTo>
                  <a:pt x="4020191" y="2034627"/>
                  <a:pt x="4099338" y="2095236"/>
                  <a:pt x="4169866" y="2163183"/>
                </a:cubicBezTo>
                <a:cubicBezTo>
                  <a:pt x="4234185" y="2225057"/>
                  <a:pt x="4283422" y="2302368"/>
                  <a:pt x="4345966" y="2366266"/>
                </a:cubicBezTo>
                <a:cubicBezTo>
                  <a:pt x="4394633" y="2415992"/>
                  <a:pt x="4429866" y="2472932"/>
                  <a:pt x="4460346" y="2533097"/>
                </a:cubicBezTo>
                <a:cubicBezTo>
                  <a:pt x="4465225" y="2542650"/>
                  <a:pt x="4469090" y="2552773"/>
                  <a:pt x="4472576" y="2563085"/>
                </a:cubicBezTo>
                <a:close/>
              </a:path>
            </a:pathLst>
          </a:custGeom>
          <a:solidFill>
            <a:srgbClr val="FAB1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5" name="Google Shape;325;g375148927e0_7_2295"/>
          <p:cNvGrpSpPr/>
          <p:nvPr/>
        </p:nvGrpSpPr>
        <p:grpSpPr>
          <a:xfrm>
            <a:off x="0" y="0"/>
            <a:ext cx="1904777" cy="1618525"/>
            <a:chOff x="0" y="0"/>
            <a:chExt cx="1904777" cy="1618525"/>
          </a:xfrm>
        </p:grpSpPr>
        <p:sp>
          <p:nvSpPr>
            <p:cNvPr id="326" name="Google Shape;326;g375148927e0_7_2295"/>
            <p:cNvSpPr/>
            <p:nvPr/>
          </p:nvSpPr>
          <p:spPr>
            <a:xfrm>
              <a:off x="733484" y="0"/>
              <a:ext cx="1171293" cy="464785"/>
            </a:xfrm>
            <a:custGeom>
              <a:avLst/>
              <a:gdLst/>
              <a:ahLst/>
              <a:cxnLst/>
              <a:rect l="l" t="t" r="r" b="b"/>
              <a:pathLst>
                <a:path w="1171293" h="464785" extrusionOk="0">
                  <a:moveTo>
                    <a:pt x="1171294" y="0"/>
                  </a:moveTo>
                  <a:cubicBezTo>
                    <a:pt x="1155642" y="18221"/>
                    <a:pt x="1141257" y="37833"/>
                    <a:pt x="1122057" y="50613"/>
                  </a:cubicBezTo>
                  <a:cubicBezTo>
                    <a:pt x="1029159" y="112423"/>
                    <a:pt x="927897" y="162909"/>
                    <a:pt x="840069" y="230856"/>
                  </a:cubicBezTo>
                  <a:cubicBezTo>
                    <a:pt x="721698" y="322528"/>
                    <a:pt x="585774" y="374849"/>
                    <a:pt x="446111" y="409266"/>
                  </a:cubicBezTo>
                  <a:cubicBezTo>
                    <a:pt x="300301" y="445201"/>
                    <a:pt x="151133" y="479744"/>
                    <a:pt x="0" y="458044"/>
                  </a:cubicBezTo>
                  <a:cubicBezTo>
                    <a:pt x="90933" y="312532"/>
                    <a:pt x="177304" y="164744"/>
                    <a:pt x="230153" y="0"/>
                  </a:cubicBezTo>
                  <a:lnTo>
                    <a:pt x="1171294" y="0"/>
                  </a:lnTo>
                  <a:close/>
                </a:path>
              </a:pathLst>
            </a:custGeom>
            <a:solidFill>
              <a:srgbClr val="FFC7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g375148927e0_7_2295"/>
            <p:cNvSpPr/>
            <p:nvPr/>
          </p:nvSpPr>
          <p:spPr>
            <a:xfrm>
              <a:off x="0" y="63012"/>
              <a:ext cx="733484" cy="1555513"/>
            </a:xfrm>
            <a:custGeom>
              <a:avLst/>
              <a:gdLst/>
              <a:ahLst/>
              <a:cxnLst/>
              <a:rect l="l" t="t" r="r" b="b"/>
              <a:pathLst>
                <a:path w="733484" h="1555513" extrusionOk="0">
                  <a:moveTo>
                    <a:pt x="733484" y="395031"/>
                  </a:moveTo>
                  <a:cubicBezTo>
                    <a:pt x="673095" y="491638"/>
                    <a:pt x="610741" y="587232"/>
                    <a:pt x="554850" y="686116"/>
                  </a:cubicBezTo>
                  <a:cubicBezTo>
                    <a:pt x="504472" y="775131"/>
                    <a:pt x="474816" y="875787"/>
                    <a:pt x="424629" y="964928"/>
                  </a:cubicBezTo>
                  <a:cubicBezTo>
                    <a:pt x="350045" y="1097407"/>
                    <a:pt x="271405" y="1228367"/>
                    <a:pt x="183450" y="1352241"/>
                  </a:cubicBezTo>
                  <a:cubicBezTo>
                    <a:pt x="130982" y="1426072"/>
                    <a:pt x="62481" y="1488515"/>
                    <a:pt x="0" y="1555513"/>
                  </a:cubicBezTo>
                  <a:lnTo>
                    <a:pt x="0" y="0"/>
                  </a:lnTo>
                  <a:cubicBezTo>
                    <a:pt x="29403" y="18410"/>
                    <a:pt x="58742" y="36947"/>
                    <a:pt x="86307" y="57762"/>
                  </a:cubicBezTo>
                  <a:cubicBezTo>
                    <a:pt x="122807" y="85345"/>
                    <a:pt x="152844" y="121407"/>
                    <a:pt x="189344" y="148927"/>
                  </a:cubicBezTo>
                  <a:cubicBezTo>
                    <a:pt x="228505" y="178472"/>
                    <a:pt x="271595" y="203020"/>
                    <a:pt x="313608" y="228579"/>
                  </a:cubicBezTo>
                  <a:cubicBezTo>
                    <a:pt x="370703" y="263249"/>
                    <a:pt x="425896" y="303106"/>
                    <a:pt x="487046" y="327906"/>
                  </a:cubicBezTo>
                  <a:cubicBezTo>
                    <a:pt x="512837" y="338408"/>
                    <a:pt x="538755" y="380796"/>
                    <a:pt x="580958" y="348278"/>
                  </a:cubicBezTo>
                  <a:cubicBezTo>
                    <a:pt x="589766" y="341445"/>
                    <a:pt x="621893" y="368523"/>
                    <a:pt x="644642" y="375419"/>
                  </a:cubicBezTo>
                  <a:cubicBezTo>
                    <a:pt x="674299" y="384402"/>
                    <a:pt x="703955" y="390729"/>
                    <a:pt x="733484" y="395031"/>
                  </a:cubicBezTo>
                  <a:close/>
                </a:path>
              </a:pathLst>
            </a:custGeom>
            <a:solidFill>
              <a:srgbClr val="12D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g375148927e0_7_2295"/>
            <p:cNvSpPr/>
            <p:nvPr/>
          </p:nvSpPr>
          <p:spPr>
            <a:xfrm>
              <a:off x="0" y="0"/>
              <a:ext cx="963636" cy="458043"/>
            </a:xfrm>
            <a:custGeom>
              <a:avLst/>
              <a:gdLst/>
              <a:ahLst/>
              <a:cxnLst/>
              <a:rect l="l" t="t" r="r" b="b"/>
              <a:pathLst>
                <a:path w="963636" h="458043" extrusionOk="0">
                  <a:moveTo>
                    <a:pt x="963637" y="0"/>
                  </a:moveTo>
                  <a:cubicBezTo>
                    <a:pt x="910788" y="164744"/>
                    <a:pt x="824417" y="312532"/>
                    <a:pt x="733484" y="458044"/>
                  </a:cubicBezTo>
                  <a:cubicBezTo>
                    <a:pt x="703955" y="453741"/>
                    <a:pt x="674299" y="447415"/>
                    <a:pt x="644642" y="438431"/>
                  </a:cubicBezTo>
                  <a:cubicBezTo>
                    <a:pt x="621893" y="431535"/>
                    <a:pt x="589766" y="404458"/>
                    <a:pt x="580958" y="411290"/>
                  </a:cubicBezTo>
                  <a:cubicBezTo>
                    <a:pt x="538755" y="443809"/>
                    <a:pt x="512837" y="401421"/>
                    <a:pt x="487046" y="390919"/>
                  </a:cubicBezTo>
                  <a:cubicBezTo>
                    <a:pt x="425896" y="366119"/>
                    <a:pt x="370703" y="326261"/>
                    <a:pt x="313608" y="291592"/>
                  </a:cubicBezTo>
                  <a:cubicBezTo>
                    <a:pt x="271595" y="266032"/>
                    <a:pt x="228505" y="241485"/>
                    <a:pt x="189344" y="211940"/>
                  </a:cubicBezTo>
                  <a:cubicBezTo>
                    <a:pt x="152844" y="184419"/>
                    <a:pt x="122807" y="148358"/>
                    <a:pt x="86307" y="120774"/>
                  </a:cubicBezTo>
                  <a:cubicBezTo>
                    <a:pt x="58742" y="99960"/>
                    <a:pt x="29403" y="81423"/>
                    <a:pt x="0" y="63013"/>
                  </a:cubicBezTo>
                  <a:lnTo>
                    <a:pt x="0" y="0"/>
                  </a:lnTo>
                  <a:lnTo>
                    <a:pt x="963637" y="0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63404244-6645-4F87-994C-1ED3A1A574C8}"/>
              </a:ext>
            </a:extLst>
          </p:cNvPr>
          <p:cNvSpPr txBox="1"/>
          <p:nvPr/>
        </p:nvSpPr>
        <p:spPr>
          <a:xfrm>
            <a:off x="609570" y="381580"/>
            <a:ext cx="8215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noProof="0" dirty="0">
                <a:solidFill>
                  <a:srgbClr val="01AAFF"/>
                </a:solidFill>
              </a:rPr>
              <a:t>Universalização da experiência digital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034BD4F-94AF-4B76-9F9C-3AADF7384CF0}"/>
              </a:ext>
            </a:extLst>
          </p:cNvPr>
          <p:cNvSpPr/>
          <p:nvPr/>
        </p:nvSpPr>
        <p:spPr>
          <a:xfrm>
            <a:off x="2137492" y="1809435"/>
            <a:ext cx="4048284" cy="4048284"/>
          </a:xfrm>
          <a:prstGeom prst="ellipse">
            <a:avLst/>
          </a:prstGeom>
          <a:noFill/>
          <a:ln w="38100">
            <a:solidFill>
              <a:srgbClr val="12D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noProof="0" dirty="0">
              <a:solidFill>
                <a:srgbClr val="01AA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03BBAC73-228A-480F-AA03-63DE5E631F0A}"/>
              </a:ext>
            </a:extLst>
          </p:cNvPr>
          <p:cNvGrpSpPr/>
          <p:nvPr/>
        </p:nvGrpSpPr>
        <p:grpSpPr>
          <a:xfrm>
            <a:off x="4595268" y="1379530"/>
            <a:ext cx="1067680" cy="1067680"/>
            <a:chOff x="2324875" y="1778788"/>
            <a:chExt cx="1067680" cy="1067680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018376FD-6A7A-4BE0-8DAE-8F945C00B2E2}"/>
                </a:ext>
              </a:extLst>
            </p:cNvPr>
            <p:cNvSpPr/>
            <p:nvPr/>
          </p:nvSpPr>
          <p:spPr>
            <a:xfrm>
              <a:off x="2324875" y="1778788"/>
              <a:ext cx="1067680" cy="1067680"/>
            </a:xfrm>
            <a:prstGeom prst="ellipse">
              <a:avLst/>
            </a:prstGeom>
            <a:solidFill>
              <a:srgbClr val="01AAFF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noProof="0" dirty="0">
                <a:solidFill>
                  <a:srgbClr val="01AAFF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C0AC73A5-32AF-4934-889B-8AEBED4B9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130" y="1856394"/>
              <a:ext cx="837068" cy="83706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342ACEE4-9099-481A-8F7B-4EC7BBC4E64D}"/>
              </a:ext>
            </a:extLst>
          </p:cNvPr>
          <p:cNvGrpSpPr/>
          <p:nvPr/>
        </p:nvGrpSpPr>
        <p:grpSpPr>
          <a:xfrm>
            <a:off x="4625796" y="5356473"/>
            <a:ext cx="1002492" cy="1002492"/>
            <a:chOff x="2324875" y="5557646"/>
            <a:chExt cx="1188232" cy="1188232"/>
          </a:xfrm>
        </p:grpSpPr>
        <p:sp>
          <p:nvSpPr>
            <p:cNvPr id="13" name="Elipse 11">
              <a:extLst>
                <a:ext uri="{FF2B5EF4-FFF2-40B4-BE49-F238E27FC236}">
                  <a16:creationId xmlns:a16="http://schemas.microsoft.com/office/drawing/2014/main" id="{35316495-2B01-4220-98BE-F77E634125EE}"/>
                </a:ext>
              </a:extLst>
            </p:cNvPr>
            <p:cNvSpPr/>
            <p:nvPr/>
          </p:nvSpPr>
          <p:spPr>
            <a:xfrm>
              <a:off x="2324875" y="5557646"/>
              <a:ext cx="1188232" cy="1188232"/>
            </a:xfrm>
            <a:prstGeom prst="ellipse">
              <a:avLst/>
            </a:prstGeom>
            <a:solidFill>
              <a:srgbClr val="01AAFF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noProof="0" dirty="0">
                <a:solidFill>
                  <a:srgbClr val="01AAFF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4" name="Google Shape;1226;p10" descr="Smartphone">
              <a:extLst>
                <a:ext uri="{FF2B5EF4-FFF2-40B4-BE49-F238E27FC236}">
                  <a16:creationId xmlns:a16="http://schemas.microsoft.com/office/drawing/2014/main" id="{0D827FBE-3455-4962-AAF7-02A2F5C1F27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575743" y="5821647"/>
              <a:ext cx="656078" cy="6560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B7818BEF-0A8F-4F76-8432-47E030A2C2F8}"/>
              </a:ext>
            </a:extLst>
          </p:cNvPr>
          <p:cNvGrpSpPr/>
          <p:nvPr/>
        </p:nvGrpSpPr>
        <p:grpSpPr>
          <a:xfrm>
            <a:off x="1860396" y="2605074"/>
            <a:ext cx="1002114" cy="1002114"/>
            <a:chOff x="5716865" y="3661308"/>
            <a:chExt cx="1188232" cy="1188232"/>
          </a:xfrm>
        </p:grpSpPr>
        <p:sp>
          <p:nvSpPr>
            <p:cNvPr id="16" name="Elipse 13">
              <a:extLst>
                <a:ext uri="{FF2B5EF4-FFF2-40B4-BE49-F238E27FC236}">
                  <a16:creationId xmlns:a16="http://schemas.microsoft.com/office/drawing/2014/main" id="{E3A0D0D4-A722-4F33-8FC2-548EB2745A77}"/>
                </a:ext>
              </a:extLst>
            </p:cNvPr>
            <p:cNvSpPr/>
            <p:nvPr/>
          </p:nvSpPr>
          <p:spPr>
            <a:xfrm>
              <a:off x="5716865" y="3661308"/>
              <a:ext cx="1188232" cy="1188232"/>
            </a:xfrm>
            <a:prstGeom prst="ellipse">
              <a:avLst/>
            </a:prstGeom>
            <a:solidFill>
              <a:srgbClr val="01AAFF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noProof="0" dirty="0">
                <a:solidFill>
                  <a:srgbClr val="01AAFF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8" name="Picture 2" descr="URA´s Inteligentes PJP Soluções">
              <a:extLst>
                <a:ext uri="{FF2B5EF4-FFF2-40B4-BE49-F238E27FC236}">
                  <a16:creationId xmlns:a16="http://schemas.microsoft.com/office/drawing/2014/main" id="{763D7132-2FEB-4C45-A99E-2FB045BCD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6390" y="3942496"/>
              <a:ext cx="554341" cy="561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Elipse 10">
            <a:extLst>
              <a:ext uri="{FF2B5EF4-FFF2-40B4-BE49-F238E27FC236}">
                <a16:creationId xmlns:a16="http://schemas.microsoft.com/office/drawing/2014/main" id="{A6EBAEF4-4A24-41BB-9EB6-7EB4DAA7893E}"/>
              </a:ext>
            </a:extLst>
          </p:cNvPr>
          <p:cNvSpPr/>
          <p:nvPr/>
        </p:nvSpPr>
        <p:spPr>
          <a:xfrm>
            <a:off x="5573822" y="4196666"/>
            <a:ext cx="1000342" cy="1000342"/>
          </a:xfrm>
          <a:prstGeom prst="ellipse">
            <a:avLst/>
          </a:prstGeom>
          <a:solidFill>
            <a:srgbClr val="01AAF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noProof="0" dirty="0">
              <a:solidFill>
                <a:srgbClr val="01AA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CEBDFDC0-1BBC-4D51-85E3-54770A69AD96}"/>
              </a:ext>
            </a:extLst>
          </p:cNvPr>
          <p:cNvGrpSpPr/>
          <p:nvPr/>
        </p:nvGrpSpPr>
        <p:grpSpPr>
          <a:xfrm>
            <a:off x="5393635" y="2605074"/>
            <a:ext cx="1002114" cy="1002114"/>
            <a:chOff x="4701340" y="1778787"/>
            <a:chExt cx="1188232" cy="1188232"/>
          </a:xfrm>
        </p:grpSpPr>
        <p:sp>
          <p:nvSpPr>
            <p:cNvPr id="28" name="Elipse 12">
              <a:extLst>
                <a:ext uri="{FF2B5EF4-FFF2-40B4-BE49-F238E27FC236}">
                  <a16:creationId xmlns:a16="http://schemas.microsoft.com/office/drawing/2014/main" id="{F7325F86-3775-4B6D-B226-645A5AD7E962}"/>
                </a:ext>
              </a:extLst>
            </p:cNvPr>
            <p:cNvSpPr/>
            <p:nvPr/>
          </p:nvSpPr>
          <p:spPr>
            <a:xfrm>
              <a:off x="4701340" y="1778787"/>
              <a:ext cx="1188232" cy="1188232"/>
            </a:xfrm>
            <a:prstGeom prst="ellipse">
              <a:avLst/>
            </a:prstGeom>
            <a:solidFill>
              <a:srgbClr val="01AAFF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noProof="0" dirty="0">
                <a:solidFill>
                  <a:srgbClr val="01AAFF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9" name="Gráfico 5">
              <a:extLst>
                <a:ext uri="{FF2B5EF4-FFF2-40B4-BE49-F238E27FC236}">
                  <a16:creationId xmlns:a16="http://schemas.microsoft.com/office/drawing/2014/main" id="{16A71A78-9632-48D2-ADB8-FBB9C7D2A926}"/>
                </a:ext>
              </a:extLst>
            </p:cNvPr>
            <p:cNvGrpSpPr/>
            <p:nvPr/>
          </p:nvGrpSpPr>
          <p:grpSpPr>
            <a:xfrm>
              <a:off x="4963708" y="2101361"/>
              <a:ext cx="692344" cy="506496"/>
              <a:chOff x="4496588" y="4179215"/>
              <a:chExt cx="266726" cy="195128"/>
            </a:xfrm>
            <a:solidFill>
              <a:srgbClr val="FFFFFF"/>
            </a:solidFill>
          </p:grpSpPr>
          <p:sp>
            <p:nvSpPr>
              <p:cNvPr id="31" name="Forma Livre: Forma 32">
                <a:extLst>
                  <a:ext uri="{FF2B5EF4-FFF2-40B4-BE49-F238E27FC236}">
                    <a16:creationId xmlns:a16="http://schemas.microsoft.com/office/drawing/2014/main" id="{63131138-AFAD-4EF8-9876-0CD50850A98C}"/>
                  </a:ext>
                </a:extLst>
              </p:cNvPr>
              <p:cNvSpPr/>
              <p:nvPr/>
            </p:nvSpPr>
            <p:spPr>
              <a:xfrm>
                <a:off x="4496588" y="4353458"/>
                <a:ext cx="266726" cy="20885"/>
              </a:xfrm>
              <a:custGeom>
                <a:avLst/>
                <a:gdLst>
                  <a:gd name="connsiteX0" fmla="*/ 314029 w 314052"/>
                  <a:gd name="connsiteY0" fmla="*/ 15281 h 24590"/>
                  <a:gd name="connsiteX1" fmla="*/ 314029 w 314052"/>
                  <a:gd name="connsiteY1" fmla="*/ 0 h 24590"/>
                  <a:gd name="connsiteX2" fmla="*/ 0 w 314052"/>
                  <a:gd name="connsiteY2" fmla="*/ 0 h 24590"/>
                  <a:gd name="connsiteX3" fmla="*/ 0 w 314052"/>
                  <a:gd name="connsiteY3" fmla="*/ 15281 h 24590"/>
                  <a:gd name="connsiteX4" fmla="*/ 15024 w 314052"/>
                  <a:gd name="connsiteY4" fmla="*/ 19133 h 24590"/>
                  <a:gd name="connsiteX5" fmla="*/ 38908 w 314052"/>
                  <a:gd name="connsiteY5" fmla="*/ 24591 h 24590"/>
                  <a:gd name="connsiteX6" fmla="*/ 276340 w 314052"/>
                  <a:gd name="connsiteY6" fmla="*/ 24591 h 24590"/>
                  <a:gd name="connsiteX7" fmla="*/ 300224 w 314052"/>
                  <a:gd name="connsiteY7" fmla="*/ 19133 h 24590"/>
                  <a:gd name="connsiteX8" fmla="*/ 314029 w 314052"/>
                  <a:gd name="connsiteY8" fmla="*/ 15281 h 2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4052" h="24590">
                    <a:moveTo>
                      <a:pt x="314029" y="15281"/>
                    </a:moveTo>
                    <a:lnTo>
                      <a:pt x="314029" y="0"/>
                    </a:lnTo>
                    <a:lnTo>
                      <a:pt x="0" y="0"/>
                    </a:lnTo>
                    <a:lnTo>
                      <a:pt x="0" y="15281"/>
                    </a:lnTo>
                    <a:cubicBezTo>
                      <a:pt x="0" y="15281"/>
                      <a:pt x="0" y="17721"/>
                      <a:pt x="15024" y="19133"/>
                    </a:cubicBezTo>
                    <a:lnTo>
                      <a:pt x="38908" y="24591"/>
                    </a:lnTo>
                    <a:lnTo>
                      <a:pt x="276340" y="24591"/>
                    </a:lnTo>
                    <a:lnTo>
                      <a:pt x="300224" y="19133"/>
                    </a:lnTo>
                    <a:cubicBezTo>
                      <a:pt x="315249" y="17656"/>
                      <a:pt x="314029" y="15281"/>
                      <a:pt x="314029" y="15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4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400" noProof="0" dirty="0">
                  <a:solidFill>
                    <a:srgbClr val="01AAFF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2" name="Forma Livre: Forma 33">
                <a:extLst>
                  <a:ext uri="{FF2B5EF4-FFF2-40B4-BE49-F238E27FC236}">
                    <a16:creationId xmlns:a16="http://schemas.microsoft.com/office/drawing/2014/main" id="{0027CC7D-0390-4028-B972-0196BC706E85}"/>
                  </a:ext>
                </a:extLst>
              </p:cNvPr>
              <p:cNvSpPr/>
              <p:nvPr/>
            </p:nvSpPr>
            <p:spPr>
              <a:xfrm>
                <a:off x="4530874" y="4179215"/>
                <a:ext cx="191972" cy="151595"/>
              </a:xfrm>
              <a:custGeom>
                <a:avLst/>
                <a:gdLst>
                  <a:gd name="connsiteX0" fmla="*/ 245136 w 245136"/>
                  <a:gd name="connsiteY0" fmla="*/ 5843 h 193578"/>
                  <a:gd name="connsiteX1" fmla="*/ 239294 w 245136"/>
                  <a:gd name="connsiteY1" fmla="*/ 0 h 193578"/>
                  <a:gd name="connsiteX2" fmla="*/ 5843 w 245136"/>
                  <a:gd name="connsiteY2" fmla="*/ 0 h 193578"/>
                  <a:gd name="connsiteX3" fmla="*/ 0 w 245136"/>
                  <a:gd name="connsiteY3" fmla="*/ 5843 h 193578"/>
                  <a:gd name="connsiteX4" fmla="*/ 0 w 245136"/>
                  <a:gd name="connsiteY4" fmla="*/ 193579 h 193578"/>
                  <a:gd name="connsiteX5" fmla="*/ 245072 w 245136"/>
                  <a:gd name="connsiteY5" fmla="*/ 193579 h 193578"/>
                  <a:gd name="connsiteX6" fmla="*/ 245072 w 245136"/>
                  <a:gd name="connsiteY6" fmla="*/ 5843 h 193578"/>
                  <a:gd name="connsiteX7" fmla="*/ 213033 w 245136"/>
                  <a:gd name="connsiteY7" fmla="*/ 169502 h 193578"/>
                  <a:gd name="connsiteX8" fmla="*/ 32167 w 245136"/>
                  <a:gd name="connsiteY8" fmla="*/ 169502 h 193578"/>
                  <a:gd name="connsiteX9" fmla="*/ 32167 w 245136"/>
                  <a:gd name="connsiteY9" fmla="*/ 26645 h 193578"/>
                  <a:gd name="connsiteX10" fmla="*/ 213033 w 245136"/>
                  <a:gd name="connsiteY10" fmla="*/ 26645 h 193578"/>
                  <a:gd name="connsiteX11" fmla="*/ 213033 w 245136"/>
                  <a:gd name="connsiteY11" fmla="*/ 169502 h 193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5136" h="193578">
                    <a:moveTo>
                      <a:pt x="245136" y="5843"/>
                    </a:moveTo>
                    <a:cubicBezTo>
                      <a:pt x="245136" y="2632"/>
                      <a:pt x="242504" y="0"/>
                      <a:pt x="239294" y="0"/>
                    </a:cubicBezTo>
                    <a:lnTo>
                      <a:pt x="5843" y="0"/>
                    </a:lnTo>
                    <a:cubicBezTo>
                      <a:pt x="2632" y="0"/>
                      <a:pt x="0" y="2632"/>
                      <a:pt x="0" y="5843"/>
                    </a:cubicBezTo>
                    <a:lnTo>
                      <a:pt x="0" y="193579"/>
                    </a:lnTo>
                    <a:lnTo>
                      <a:pt x="245072" y="193579"/>
                    </a:lnTo>
                    <a:lnTo>
                      <a:pt x="245072" y="5843"/>
                    </a:lnTo>
                    <a:close/>
                    <a:moveTo>
                      <a:pt x="213033" y="169502"/>
                    </a:moveTo>
                    <a:lnTo>
                      <a:pt x="32167" y="169502"/>
                    </a:lnTo>
                    <a:lnTo>
                      <a:pt x="32167" y="26645"/>
                    </a:lnTo>
                    <a:lnTo>
                      <a:pt x="213033" y="26645"/>
                    </a:lnTo>
                    <a:lnTo>
                      <a:pt x="213033" y="169502"/>
                    </a:lnTo>
                    <a:close/>
                  </a:path>
                </a:pathLst>
              </a:custGeom>
              <a:solidFill>
                <a:srgbClr val="FFFFFF"/>
              </a:solidFill>
              <a:ln w="64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400" noProof="0" dirty="0">
                  <a:solidFill>
                    <a:srgbClr val="01AAFF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30" name="Forma Livre: Forma 31">
              <a:extLst>
                <a:ext uri="{FF2B5EF4-FFF2-40B4-BE49-F238E27FC236}">
                  <a16:creationId xmlns:a16="http://schemas.microsoft.com/office/drawing/2014/main" id="{FAE0FA7E-C8FD-42FA-8D79-910EAB3F438A}"/>
                </a:ext>
              </a:extLst>
            </p:cNvPr>
            <p:cNvSpPr/>
            <p:nvPr/>
          </p:nvSpPr>
          <p:spPr>
            <a:xfrm>
              <a:off x="5207785" y="2225149"/>
              <a:ext cx="176560" cy="151456"/>
            </a:xfrm>
            <a:custGeom>
              <a:avLst/>
              <a:gdLst>
                <a:gd name="connsiteX0" fmla="*/ 124623 w 124622"/>
                <a:gd name="connsiteY0" fmla="*/ 4174 h 106902"/>
                <a:gd name="connsiteX1" fmla="*/ 36276 w 124622"/>
                <a:gd name="connsiteY1" fmla="*/ 0 h 106902"/>
                <a:gd name="connsiteX2" fmla="*/ 53098 w 124622"/>
                <a:gd name="connsiteY2" fmla="*/ 22279 h 106902"/>
                <a:gd name="connsiteX3" fmla="*/ 0 w 124622"/>
                <a:gd name="connsiteY3" fmla="*/ 60738 h 106902"/>
                <a:gd name="connsiteX4" fmla="*/ 34863 w 124622"/>
                <a:gd name="connsiteY4" fmla="*/ 106902 h 106902"/>
                <a:gd name="connsiteX5" fmla="*/ 87961 w 124622"/>
                <a:gd name="connsiteY5" fmla="*/ 68443 h 106902"/>
                <a:gd name="connsiteX6" fmla="*/ 104527 w 124622"/>
                <a:gd name="connsiteY6" fmla="*/ 90337 h 106902"/>
                <a:gd name="connsiteX7" fmla="*/ 124623 w 124622"/>
                <a:gd name="connsiteY7" fmla="*/ 4174 h 106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622" h="106902">
                  <a:moveTo>
                    <a:pt x="124623" y="4174"/>
                  </a:moveTo>
                  <a:lnTo>
                    <a:pt x="36276" y="0"/>
                  </a:lnTo>
                  <a:lnTo>
                    <a:pt x="53098" y="22279"/>
                  </a:lnTo>
                  <a:lnTo>
                    <a:pt x="0" y="60738"/>
                  </a:lnTo>
                  <a:lnTo>
                    <a:pt x="34863" y="106902"/>
                  </a:lnTo>
                  <a:lnTo>
                    <a:pt x="87961" y="68443"/>
                  </a:lnTo>
                  <a:lnTo>
                    <a:pt x="104527" y="90337"/>
                  </a:lnTo>
                  <a:lnTo>
                    <a:pt x="124623" y="4174"/>
                  </a:lnTo>
                  <a:close/>
                </a:path>
              </a:pathLst>
            </a:custGeom>
            <a:solidFill>
              <a:srgbClr val="FFFFFF"/>
            </a:solidFill>
            <a:ln w="64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400" noProof="0" dirty="0">
                <a:solidFill>
                  <a:srgbClr val="01AAFF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4" name="Elipse 14">
            <a:extLst>
              <a:ext uri="{FF2B5EF4-FFF2-40B4-BE49-F238E27FC236}">
                <a16:creationId xmlns:a16="http://schemas.microsoft.com/office/drawing/2014/main" id="{E176D01C-938D-4BEB-8EC3-1322ACEFF9BA}"/>
              </a:ext>
            </a:extLst>
          </p:cNvPr>
          <p:cNvSpPr/>
          <p:nvPr/>
        </p:nvSpPr>
        <p:spPr>
          <a:xfrm>
            <a:off x="2892223" y="5304575"/>
            <a:ext cx="1002114" cy="1002114"/>
          </a:xfrm>
          <a:prstGeom prst="ellipse">
            <a:avLst/>
          </a:prstGeom>
          <a:solidFill>
            <a:srgbClr val="01AAF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noProof="0" dirty="0">
              <a:solidFill>
                <a:srgbClr val="01AA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5E3F344-E99F-49CC-A769-67AAF42D33BA}"/>
              </a:ext>
            </a:extLst>
          </p:cNvPr>
          <p:cNvSpPr txBox="1"/>
          <p:nvPr/>
        </p:nvSpPr>
        <p:spPr>
          <a:xfrm>
            <a:off x="2948145" y="3518797"/>
            <a:ext cx="2426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noProof="0" dirty="0">
                <a:solidFill>
                  <a:srgbClr val="01AA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Cliente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7DEC1458-1D34-4C21-B4BD-79D91987CB7F}"/>
              </a:ext>
            </a:extLst>
          </p:cNvPr>
          <p:cNvSpPr txBox="1"/>
          <p:nvPr/>
        </p:nvSpPr>
        <p:spPr>
          <a:xfrm>
            <a:off x="363260" y="2811424"/>
            <a:ext cx="142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noProof="0" dirty="0">
                <a:solidFill>
                  <a:srgbClr val="00385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URA</a:t>
            </a:r>
          </a:p>
          <a:p>
            <a:pPr algn="r"/>
            <a:r>
              <a:rPr lang="pt-BR" noProof="0" dirty="0">
                <a:solidFill>
                  <a:srgbClr val="00385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Cognitiva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12AF7A65-779E-402F-9EEE-43C4642D9684}"/>
              </a:ext>
            </a:extLst>
          </p:cNvPr>
          <p:cNvSpPr txBox="1"/>
          <p:nvPr/>
        </p:nvSpPr>
        <p:spPr>
          <a:xfrm>
            <a:off x="2065320" y="5686096"/>
            <a:ext cx="89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noProof="0" dirty="0">
                <a:solidFill>
                  <a:srgbClr val="00385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CRM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63566C15-C08D-4122-8CF5-CD989B176922}"/>
              </a:ext>
            </a:extLst>
          </p:cNvPr>
          <p:cNvSpPr txBox="1"/>
          <p:nvPr/>
        </p:nvSpPr>
        <p:spPr>
          <a:xfrm>
            <a:off x="5662948" y="5639840"/>
            <a:ext cx="65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noProof="0" dirty="0">
                <a:solidFill>
                  <a:srgbClr val="00385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App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7DED3282-18CB-4947-89EB-92508C21C403}"/>
              </a:ext>
            </a:extLst>
          </p:cNvPr>
          <p:cNvSpPr txBox="1"/>
          <p:nvPr/>
        </p:nvSpPr>
        <p:spPr>
          <a:xfrm>
            <a:off x="6666512" y="4475026"/>
            <a:ext cx="1445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noProof="0" dirty="0" err="1">
                <a:solidFill>
                  <a:srgbClr val="00385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Smart</a:t>
            </a:r>
            <a:r>
              <a:rPr lang="pt-BR" noProof="0" dirty="0">
                <a:solidFill>
                  <a:srgbClr val="00385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POS 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F2B98BDD-8BAD-4254-92CD-1B173561F21D}"/>
              </a:ext>
            </a:extLst>
          </p:cNvPr>
          <p:cNvSpPr txBox="1"/>
          <p:nvPr/>
        </p:nvSpPr>
        <p:spPr>
          <a:xfrm>
            <a:off x="6462872" y="2811424"/>
            <a:ext cx="1211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noProof="0" dirty="0">
                <a:solidFill>
                  <a:srgbClr val="00385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Agência</a:t>
            </a:r>
          </a:p>
          <a:p>
            <a:r>
              <a:rPr lang="pt-BR" noProof="0" dirty="0">
                <a:solidFill>
                  <a:srgbClr val="00385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Virtual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9DCAFA9E-5E56-497B-A044-8958138FB937}"/>
              </a:ext>
            </a:extLst>
          </p:cNvPr>
          <p:cNvSpPr txBox="1"/>
          <p:nvPr/>
        </p:nvSpPr>
        <p:spPr>
          <a:xfrm>
            <a:off x="544339" y="4476157"/>
            <a:ext cx="1179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noProof="0" dirty="0" err="1">
                <a:solidFill>
                  <a:srgbClr val="00385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Chatbot</a:t>
            </a:r>
            <a:endParaRPr lang="pt-BR" noProof="0" dirty="0">
              <a:solidFill>
                <a:srgbClr val="003854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334204CE-AB8D-4D50-8329-6434439B7AF7}"/>
              </a:ext>
            </a:extLst>
          </p:cNvPr>
          <p:cNvSpPr txBox="1"/>
          <p:nvPr/>
        </p:nvSpPr>
        <p:spPr>
          <a:xfrm>
            <a:off x="5510304" y="1619325"/>
            <a:ext cx="1475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noProof="0" dirty="0">
                <a:solidFill>
                  <a:srgbClr val="00385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WhatsApp</a:t>
            </a:r>
          </a:p>
        </p:txBody>
      </p: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588E22C4-E6BE-4364-8BD0-72F0E50A9137}"/>
              </a:ext>
            </a:extLst>
          </p:cNvPr>
          <p:cNvGrpSpPr/>
          <p:nvPr/>
        </p:nvGrpSpPr>
        <p:grpSpPr>
          <a:xfrm>
            <a:off x="1796210" y="4196029"/>
            <a:ext cx="1000342" cy="1000342"/>
            <a:chOff x="3637407" y="4040563"/>
            <a:chExt cx="1000342" cy="1000342"/>
          </a:xfrm>
        </p:grpSpPr>
        <p:sp>
          <p:nvSpPr>
            <p:cNvPr id="55" name="Elipse 53">
              <a:extLst>
                <a:ext uri="{FF2B5EF4-FFF2-40B4-BE49-F238E27FC236}">
                  <a16:creationId xmlns:a16="http://schemas.microsoft.com/office/drawing/2014/main" id="{72872891-BD75-4878-8A17-E61B252523AC}"/>
                </a:ext>
              </a:extLst>
            </p:cNvPr>
            <p:cNvSpPr/>
            <p:nvPr/>
          </p:nvSpPr>
          <p:spPr>
            <a:xfrm>
              <a:off x="3637407" y="4040563"/>
              <a:ext cx="1000342" cy="1000342"/>
            </a:xfrm>
            <a:prstGeom prst="ellipse">
              <a:avLst/>
            </a:prstGeom>
            <a:solidFill>
              <a:srgbClr val="01AAFF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noProof="0" dirty="0">
                <a:solidFill>
                  <a:srgbClr val="01AAFF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6" name="Gráfico 55" descr="Chat DPE">
              <a:extLst>
                <a:ext uri="{FF2B5EF4-FFF2-40B4-BE49-F238E27FC236}">
                  <a16:creationId xmlns:a16="http://schemas.microsoft.com/office/drawing/2014/main" id="{D77EAA2B-97EC-48E7-B087-D3C23096F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41047" y="4272609"/>
              <a:ext cx="576000" cy="576000"/>
            </a:xfrm>
            <a:prstGeom prst="rect">
              <a:avLst/>
            </a:prstGeom>
          </p:spPr>
        </p:pic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29EDCB27-4BF9-4DF9-9059-2278383929C7}"/>
              </a:ext>
            </a:extLst>
          </p:cNvPr>
          <p:cNvGrpSpPr/>
          <p:nvPr/>
        </p:nvGrpSpPr>
        <p:grpSpPr>
          <a:xfrm>
            <a:off x="2861957" y="1434810"/>
            <a:ext cx="964051" cy="964051"/>
            <a:chOff x="595557" y="1426695"/>
            <a:chExt cx="650439" cy="650439"/>
          </a:xfrm>
        </p:grpSpPr>
        <p:sp>
          <p:nvSpPr>
            <p:cNvPr id="58" name="Elipse 71">
              <a:extLst>
                <a:ext uri="{FF2B5EF4-FFF2-40B4-BE49-F238E27FC236}">
                  <a16:creationId xmlns:a16="http://schemas.microsoft.com/office/drawing/2014/main" id="{D1935CF1-F08C-4606-A19A-3786B129CA45}"/>
                </a:ext>
              </a:extLst>
            </p:cNvPr>
            <p:cNvSpPr/>
            <p:nvPr/>
          </p:nvSpPr>
          <p:spPr>
            <a:xfrm>
              <a:off x="595557" y="1426695"/>
              <a:ext cx="650439" cy="650439"/>
            </a:xfrm>
            <a:prstGeom prst="ellipse">
              <a:avLst/>
            </a:prstGeom>
            <a:solidFill>
              <a:srgbClr val="01AAFF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noProof="0" dirty="0">
                <a:solidFill>
                  <a:srgbClr val="01AAFF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9" name="Gráfico 58" descr="Tablet">
              <a:extLst>
                <a:ext uri="{FF2B5EF4-FFF2-40B4-BE49-F238E27FC236}">
                  <a16:creationId xmlns:a16="http://schemas.microsoft.com/office/drawing/2014/main" id="{47C54F5A-6366-4EA1-82EF-5D53D4F5C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737622" y="1567566"/>
              <a:ext cx="364335" cy="364335"/>
            </a:xfrm>
            <a:prstGeom prst="rect">
              <a:avLst/>
            </a:prstGeom>
          </p:spPr>
        </p:pic>
      </p:grp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E0A9AC0E-BBCF-45CD-A88C-56E2BEBDC017}"/>
              </a:ext>
            </a:extLst>
          </p:cNvPr>
          <p:cNvSpPr txBox="1"/>
          <p:nvPr/>
        </p:nvSpPr>
        <p:spPr>
          <a:xfrm>
            <a:off x="1879292" y="1608060"/>
            <a:ext cx="982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noProof="0" dirty="0">
                <a:solidFill>
                  <a:srgbClr val="00385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Totem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6EBA72A1-A53C-4B6A-B82D-39CB2A1F6880}"/>
              </a:ext>
            </a:extLst>
          </p:cNvPr>
          <p:cNvGrpSpPr/>
          <p:nvPr/>
        </p:nvGrpSpPr>
        <p:grpSpPr>
          <a:xfrm>
            <a:off x="3104957" y="5586349"/>
            <a:ext cx="574073" cy="469163"/>
            <a:chOff x="3043704" y="5823932"/>
            <a:chExt cx="689703" cy="563662"/>
          </a:xfrm>
        </p:grpSpPr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087FDEBB-4DA9-4CCF-BEA7-99F05AEF733F}"/>
                </a:ext>
              </a:extLst>
            </p:cNvPr>
            <p:cNvSpPr/>
            <p:nvPr/>
          </p:nvSpPr>
          <p:spPr>
            <a:xfrm>
              <a:off x="3286698" y="6170036"/>
              <a:ext cx="208474" cy="177175"/>
            </a:xfrm>
            <a:custGeom>
              <a:avLst/>
              <a:gdLst>
                <a:gd name="connsiteX0" fmla="*/ 76854 w 95794"/>
                <a:gd name="connsiteY0" fmla="*/ 81412 h 81412"/>
                <a:gd name="connsiteX1" fmla="*/ 18941 w 95794"/>
                <a:gd name="connsiteY1" fmla="*/ 81412 h 81412"/>
                <a:gd name="connsiteX2" fmla="*/ 0 w 95794"/>
                <a:gd name="connsiteY2" fmla="*/ 62472 h 81412"/>
                <a:gd name="connsiteX3" fmla="*/ 0 w 95794"/>
                <a:gd name="connsiteY3" fmla="*/ 18941 h 81412"/>
                <a:gd name="connsiteX4" fmla="*/ 18941 w 95794"/>
                <a:gd name="connsiteY4" fmla="*/ 0 h 81412"/>
                <a:gd name="connsiteX5" fmla="*/ 76854 w 95794"/>
                <a:gd name="connsiteY5" fmla="*/ 0 h 81412"/>
                <a:gd name="connsiteX6" fmla="*/ 95795 w 95794"/>
                <a:gd name="connsiteY6" fmla="*/ 18941 h 81412"/>
                <a:gd name="connsiteX7" fmla="*/ 95795 w 95794"/>
                <a:gd name="connsiteY7" fmla="*/ 62472 h 81412"/>
                <a:gd name="connsiteX8" fmla="*/ 76854 w 95794"/>
                <a:gd name="connsiteY8" fmla="*/ 81412 h 81412"/>
                <a:gd name="connsiteX9" fmla="*/ 18941 w 95794"/>
                <a:gd name="connsiteY9" fmla="*/ 10080 h 81412"/>
                <a:gd name="connsiteX10" fmla="*/ 10080 w 95794"/>
                <a:gd name="connsiteY10" fmla="*/ 18941 h 81412"/>
                <a:gd name="connsiteX11" fmla="*/ 10080 w 95794"/>
                <a:gd name="connsiteY11" fmla="*/ 62472 h 81412"/>
                <a:gd name="connsiteX12" fmla="*/ 18941 w 95794"/>
                <a:gd name="connsiteY12" fmla="*/ 71332 h 81412"/>
                <a:gd name="connsiteX13" fmla="*/ 76854 w 95794"/>
                <a:gd name="connsiteY13" fmla="*/ 71332 h 81412"/>
                <a:gd name="connsiteX14" fmla="*/ 85714 w 95794"/>
                <a:gd name="connsiteY14" fmla="*/ 62472 h 81412"/>
                <a:gd name="connsiteX15" fmla="*/ 85714 w 95794"/>
                <a:gd name="connsiteY15" fmla="*/ 18941 h 81412"/>
                <a:gd name="connsiteX16" fmla="*/ 76854 w 95794"/>
                <a:gd name="connsiteY16" fmla="*/ 10080 h 81412"/>
                <a:gd name="connsiteX17" fmla="*/ 18941 w 95794"/>
                <a:gd name="connsiteY17" fmla="*/ 10080 h 8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5794" h="81412">
                  <a:moveTo>
                    <a:pt x="76854" y="81412"/>
                  </a:moveTo>
                  <a:lnTo>
                    <a:pt x="18941" y="81412"/>
                  </a:lnTo>
                  <a:cubicBezTo>
                    <a:pt x="8475" y="81412"/>
                    <a:pt x="0" y="72937"/>
                    <a:pt x="0" y="62472"/>
                  </a:cubicBezTo>
                  <a:lnTo>
                    <a:pt x="0" y="18941"/>
                  </a:lnTo>
                  <a:cubicBezTo>
                    <a:pt x="0" y="8475"/>
                    <a:pt x="8475" y="0"/>
                    <a:pt x="18941" y="0"/>
                  </a:cubicBezTo>
                  <a:lnTo>
                    <a:pt x="76854" y="0"/>
                  </a:lnTo>
                  <a:cubicBezTo>
                    <a:pt x="87319" y="0"/>
                    <a:pt x="95795" y="8475"/>
                    <a:pt x="95795" y="18941"/>
                  </a:cubicBezTo>
                  <a:lnTo>
                    <a:pt x="95795" y="62472"/>
                  </a:lnTo>
                  <a:cubicBezTo>
                    <a:pt x="95795" y="72937"/>
                    <a:pt x="87319" y="81412"/>
                    <a:pt x="76854" y="81412"/>
                  </a:cubicBezTo>
                  <a:close/>
                  <a:moveTo>
                    <a:pt x="18941" y="10080"/>
                  </a:moveTo>
                  <a:cubicBezTo>
                    <a:pt x="14061" y="10080"/>
                    <a:pt x="10080" y="14061"/>
                    <a:pt x="10080" y="18941"/>
                  </a:cubicBezTo>
                  <a:lnTo>
                    <a:pt x="10080" y="62472"/>
                  </a:lnTo>
                  <a:cubicBezTo>
                    <a:pt x="10080" y="67351"/>
                    <a:pt x="14061" y="71332"/>
                    <a:pt x="18941" y="71332"/>
                  </a:cubicBezTo>
                  <a:lnTo>
                    <a:pt x="76854" y="71332"/>
                  </a:lnTo>
                  <a:cubicBezTo>
                    <a:pt x="81734" y="71332"/>
                    <a:pt x="85714" y="67351"/>
                    <a:pt x="85714" y="62472"/>
                  </a:cubicBezTo>
                  <a:lnTo>
                    <a:pt x="85714" y="18941"/>
                  </a:lnTo>
                  <a:cubicBezTo>
                    <a:pt x="85714" y="14061"/>
                    <a:pt x="81734" y="10080"/>
                    <a:pt x="76854" y="10080"/>
                  </a:cubicBezTo>
                  <a:lnTo>
                    <a:pt x="18941" y="10080"/>
                  </a:lnTo>
                  <a:close/>
                </a:path>
              </a:pathLst>
            </a:custGeom>
            <a:solidFill>
              <a:srgbClr val="FFFFFF"/>
            </a:solidFill>
            <a:ln w="64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400" noProof="0" dirty="0">
                <a:solidFill>
                  <a:srgbClr val="01AAFF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28A6D812-DE1B-4277-B3C7-8220E3B0A76B}"/>
                </a:ext>
              </a:extLst>
            </p:cNvPr>
            <p:cNvSpPr/>
            <p:nvPr/>
          </p:nvSpPr>
          <p:spPr>
            <a:xfrm>
              <a:off x="3343986" y="6336036"/>
              <a:ext cx="95295" cy="51558"/>
            </a:xfrm>
            <a:custGeom>
              <a:avLst/>
              <a:gdLst>
                <a:gd name="connsiteX0" fmla="*/ 38780 w 43788"/>
                <a:gd name="connsiteY0" fmla="*/ 23692 h 23691"/>
                <a:gd name="connsiteX1" fmla="*/ 5072 w 43788"/>
                <a:gd name="connsiteY1" fmla="*/ 23692 h 23691"/>
                <a:gd name="connsiteX2" fmla="*/ 0 w 43788"/>
                <a:gd name="connsiteY2" fmla="*/ 18620 h 23691"/>
                <a:gd name="connsiteX3" fmla="*/ 0 w 43788"/>
                <a:gd name="connsiteY3" fmla="*/ 18620 h 23691"/>
                <a:gd name="connsiteX4" fmla="*/ 5072 w 43788"/>
                <a:gd name="connsiteY4" fmla="*/ 13547 h 23691"/>
                <a:gd name="connsiteX5" fmla="*/ 16501 w 43788"/>
                <a:gd name="connsiteY5" fmla="*/ 13547 h 23691"/>
                <a:gd name="connsiteX6" fmla="*/ 16501 w 43788"/>
                <a:gd name="connsiteY6" fmla="*/ 0 h 23691"/>
                <a:gd name="connsiteX7" fmla="*/ 26581 w 43788"/>
                <a:gd name="connsiteY7" fmla="*/ 0 h 23691"/>
                <a:gd name="connsiteX8" fmla="*/ 26581 w 43788"/>
                <a:gd name="connsiteY8" fmla="*/ 13547 h 23691"/>
                <a:gd name="connsiteX9" fmla="*/ 38716 w 43788"/>
                <a:gd name="connsiteY9" fmla="*/ 13547 h 23691"/>
                <a:gd name="connsiteX10" fmla="*/ 43788 w 43788"/>
                <a:gd name="connsiteY10" fmla="*/ 18620 h 23691"/>
                <a:gd name="connsiteX11" fmla="*/ 43788 w 43788"/>
                <a:gd name="connsiteY11" fmla="*/ 18620 h 23691"/>
                <a:gd name="connsiteX12" fmla="*/ 38716 w 43788"/>
                <a:gd name="connsiteY12" fmla="*/ 23692 h 2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788" h="23691">
                  <a:moveTo>
                    <a:pt x="38780" y="23692"/>
                  </a:moveTo>
                  <a:lnTo>
                    <a:pt x="5072" y="23692"/>
                  </a:lnTo>
                  <a:cubicBezTo>
                    <a:pt x="2311" y="23692"/>
                    <a:pt x="0" y="21445"/>
                    <a:pt x="0" y="18620"/>
                  </a:cubicBezTo>
                  <a:lnTo>
                    <a:pt x="0" y="18620"/>
                  </a:lnTo>
                  <a:cubicBezTo>
                    <a:pt x="0" y="15859"/>
                    <a:pt x="2247" y="13547"/>
                    <a:pt x="5072" y="13547"/>
                  </a:cubicBezTo>
                  <a:lnTo>
                    <a:pt x="16501" y="13547"/>
                  </a:lnTo>
                  <a:lnTo>
                    <a:pt x="16501" y="0"/>
                  </a:lnTo>
                  <a:lnTo>
                    <a:pt x="26581" y="0"/>
                  </a:lnTo>
                  <a:lnTo>
                    <a:pt x="26581" y="13547"/>
                  </a:lnTo>
                  <a:lnTo>
                    <a:pt x="38716" y="13547"/>
                  </a:lnTo>
                  <a:cubicBezTo>
                    <a:pt x="41477" y="13547"/>
                    <a:pt x="43788" y="15795"/>
                    <a:pt x="43788" y="18620"/>
                  </a:cubicBezTo>
                  <a:lnTo>
                    <a:pt x="43788" y="18620"/>
                  </a:lnTo>
                  <a:cubicBezTo>
                    <a:pt x="43788" y="21381"/>
                    <a:pt x="41541" y="23692"/>
                    <a:pt x="38716" y="23692"/>
                  </a:cubicBezTo>
                  <a:close/>
                </a:path>
              </a:pathLst>
            </a:custGeom>
            <a:solidFill>
              <a:srgbClr val="FFFFFF"/>
            </a:solidFill>
            <a:ln w="64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400" noProof="0" dirty="0">
                <a:solidFill>
                  <a:srgbClr val="01AAFF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0A15DF4B-F072-439C-B1F1-FDF29996992B}"/>
                </a:ext>
              </a:extLst>
            </p:cNvPr>
            <p:cNvSpPr/>
            <p:nvPr/>
          </p:nvSpPr>
          <p:spPr>
            <a:xfrm>
              <a:off x="3524933" y="5823941"/>
              <a:ext cx="208474" cy="177175"/>
            </a:xfrm>
            <a:custGeom>
              <a:avLst/>
              <a:gdLst>
                <a:gd name="connsiteX0" fmla="*/ 76854 w 95794"/>
                <a:gd name="connsiteY0" fmla="*/ 81412 h 81412"/>
                <a:gd name="connsiteX1" fmla="*/ 18940 w 95794"/>
                <a:gd name="connsiteY1" fmla="*/ 81412 h 81412"/>
                <a:gd name="connsiteX2" fmla="*/ 0 w 95794"/>
                <a:gd name="connsiteY2" fmla="*/ 62472 h 81412"/>
                <a:gd name="connsiteX3" fmla="*/ 0 w 95794"/>
                <a:gd name="connsiteY3" fmla="*/ 18940 h 81412"/>
                <a:gd name="connsiteX4" fmla="*/ 18940 w 95794"/>
                <a:gd name="connsiteY4" fmla="*/ 0 h 81412"/>
                <a:gd name="connsiteX5" fmla="*/ 76854 w 95794"/>
                <a:gd name="connsiteY5" fmla="*/ 0 h 81412"/>
                <a:gd name="connsiteX6" fmla="*/ 95794 w 95794"/>
                <a:gd name="connsiteY6" fmla="*/ 18940 h 81412"/>
                <a:gd name="connsiteX7" fmla="*/ 95794 w 95794"/>
                <a:gd name="connsiteY7" fmla="*/ 62472 h 81412"/>
                <a:gd name="connsiteX8" fmla="*/ 76854 w 95794"/>
                <a:gd name="connsiteY8" fmla="*/ 81412 h 81412"/>
                <a:gd name="connsiteX9" fmla="*/ 18940 w 95794"/>
                <a:gd name="connsiteY9" fmla="*/ 10080 h 81412"/>
                <a:gd name="connsiteX10" fmla="*/ 10080 w 95794"/>
                <a:gd name="connsiteY10" fmla="*/ 18940 h 81412"/>
                <a:gd name="connsiteX11" fmla="*/ 10080 w 95794"/>
                <a:gd name="connsiteY11" fmla="*/ 62472 h 81412"/>
                <a:gd name="connsiteX12" fmla="*/ 18940 w 95794"/>
                <a:gd name="connsiteY12" fmla="*/ 71332 h 81412"/>
                <a:gd name="connsiteX13" fmla="*/ 76854 w 95794"/>
                <a:gd name="connsiteY13" fmla="*/ 71332 h 81412"/>
                <a:gd name="connsiteX14" fmla="*/ 85714 w 95794"/>
                <a:gd name="connsiteY14" fmla="*/ 62472 h 81412"/>
                <a:gd name="connsiteX15" fmla="*/ 85714 w 95794"/>
                <a:gd name="connsiteY15" fmla="*/ 18940 h 81412"/>
                <a:gd name="connsiteX16" fmla="*/ 76854 w 95794"/>
                <a:gd name="connsiteY16" fmla="*/ 10080 h 81412"/>
                <a:gd name="connsiteX17" fmla="*/ 18940 w 95794"/>
                <a:gd name="connsiteY17" fmla="*/ 10080 h 8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5794" h="81412">
                  <a:moveTo>
                    <a:pt x="76854" y="81412"/>
                  </a:moveTo>
                  <a:lnTo>
                    <a:pt x="18940" y="81412"/>
                  </a:lnTo>
                  <a:cubicBezTo>
                    <a:pt x="8475" y="81412"/>
                    <a:pt x="0" y="72937"/>
                    <a:pt x="0" y="62472"/>
                  </a:cubicBezTo>
                  <a:lnTo>
                    <a:pt x="0" y="18940"/>
                  </a:lnTo>
                  <a:cubicBezTo>
                    <a:pt x="0" y="8475"/>
                    <a:pt x="8475" y="0"/>
                    <a:pt x="18940" y="0"/>
                  </a:cubicBezTo>
                  <a:lnTo>
                    <a:pt x="76854" y="0"/>
                  </a:lnTo>
                  <a:cubicBezTo>
                    <a:pt x="87319" y="0"/>
                    <a:pt x="95794" y="8475"/>
                    <a:pt x="95794" y="18940"/>
                  </a:cubicBezTo>
                  <a:lnTo>
                    <a:pt x="95794" y="62472"/>
                  </a:lnTo>
                  <a:cubicBezTo>
                    <a:pt x="95794" y="72937"/>
                    <a:pt x="87319" y="81412"/>
                    <a:pt x="76854" y="81412"/>
                  </a:cubicBezTo>
                  <a:close/>
                  <a:moveTo>
                    <a:pt x="18940" y="10080"/>
                  </a:moveTo>
                  <a:cubicBezTo>
                    <a:pt x="14061" y="10080"/>
                    <a:pt x="10080" y="14061"/>
                    <a:pt x="10080" y="18940"/>
                  </a:cubicBezTo>
                  <a:lnTo>
                    <a:pt x="10080" y="62472"/>
                  </a:lnTo>
                  <a:cubicBezTo>
                    <a:pt x="10080" y="67351"/>
                    <a:pt x="14061" y="71332"/>
                    <a:pt x="18940" y="71332"/>
                  </a:cubicBezTo>
                  <a:lnTo>
                    <a:pt x="76854" y="71332"/>
                  </a:lnTo>
                  <a:cubicBezTo>
                    <a:pt x="81733" y="71332"/>
                    <a:pt x="85714" y="67351"/>
                    <a:pt x="85714" y="62472"/>
                  </a:cubicBezTo>
                  <a:lnTo>
                    <a:pt x="85714" y="18940"/>
                  </a:lnTo>
                  <a:cubicBezTo>
                    <a:pt x="85714" y="14061"/>
                    <a:pt x="81733" y="10080"/>
                    <a:pt x="76854" y="10080"/>
                  </a:cubicBezTo>
                  <a:lnTo>
                    <a:pt x="18940" y="10080"/>
                  </a:lnTo>
                  <a:close/>
                </a:path>
              </a:pathLst>
            </a:custGeom>
            <a:solidFill>
              <a:srgbClr val="FFFFFF"/>
            </a:solidFill>
            <a:ln w="64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400" noProof="0" dirty="0">
                <a:solidFill>
                  <a:srgbClr val="01AAFF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27B49101-C0AE-4A49-BE36-72BE6020AFF3}"/>
                </a:ext>
              </a:extLst>
            </p:cNvPr>
            <p:cNvSpPr/>
            <p:nvPr/>
          </p:nvSpPr>
          <p:spPr>
            <a:xfrm>
              <a:off x="3582221" y="5990067"/>
              <a:ext cx="95293" cy="51558"/>
            </a:xfrm>
            <a:custGeom>
              <a:avLst/>
              <a:gdLst>
                <a:gd name="connsiteX0" fmla="*/ 38780 w 43787"/>
                <a:gd name="connsiteY0" fmla="*/ 23692 h 23691"/>
                <a:gd name="connsiteX1" fmla="*/ 5072 w 43787"/>
                <a:gd name="connsiteY1" fmla="*/ 23692 h 23691"/>
                <a:gd name="connsiteX2" fmla="*/ 0 w 43787"/>
                <a:gd name="connsiteY2" fmla="*/ 18620 h 23691"/>
                <a:gd name="connsiteX3" fmla="*/ 0 w 43787"/>
                <a:gd name="connsiteY3" fmla="*/ 18620 h 23691"/>
                <a:gd name="connsiteX4" fmla="*/ 5072 w 43787"/>
                <a:gd name="connsiteY4" fmla="*/ 13548 h 23691"/>
                <a:gd name="connsiteX5" fmla="*/ 16501 w 43787"/>
                <a:gd name="connsiteY5" fmla="*/ 13548 h 23691"/>
                <a:gd name="connsiteX6" fmla="*/ 16501 w 43787"/>
                <a:gd name="connsiteY6" fmla="*/ 0 h 23691"/>
                <a:gd name="connsiteX7" fmla="*/ 26581 w 43787"/>
                <a:gd name="connsiteY7" fmla="*/ 0 h 23691"/>
                <a:gd name="connsiteX8" fmla="*/ 26581 w 43787"/>
                <a:gd name="connsiteY8" fmla="*/ 13548 h 23691"/>
                <a:gd name="connsiteX9" fmla="*/ 38716 w 43787"/>
                <a:gd name="connsiteY9" fmla="*/ 13548 h 23691"/>
                <a:gd name="connsiteX10" fmla="*/ 43788 w 43787"/>
                <a:gd name="connsiteY10" fmla="*/ 18620 h 23691"/>
                <a:gd name="connsiteX11" fmla="*/ 43788 w 43787"/>
                <a:gd name="connsiteY11" fmla="*/ 18620 h 23691"/>
                <a:gd name="connsiteX12" fmla="*/ 38716 w 43787"/>
                <a:gd name="connsiteY12" fmla="*/ 23692 h 2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787" h="23691">
                  <a:moveTo>
                    <a:pt x="38780" y="23692"/>
                  </a:moveTo>
                  <a:lnTo>
                    <a:pt x="5072" y="23692"/>
                  </a:lnTo>
                  <a:cubicBezTo>
                    <a:pt x="2311" y="23692"/>
                    <a:pt x="0" y="21445"/>
                    <a:pt x="0" y="18620"/>
                  </a:cubicBezTo>
                  <a:lnTo>
                    <a:pt x="0" y="18620"/>
                  </a:lnTo>
                  <a:cubicBezTo>
                    <a:pt x="0" y="15859"/>
                    <a:pt x="2247" y="13548"/>
                    <a:pt x="5072" y="13548"/>
                  </a:cubicBezTo>
                  <a:lnTo>
                    <a:pt x="16501" y="13548"/>
                  </a:lnTo>
                  <a:lnTo>
                    <a:pt x="16501" y="0"/>
                  </a:lnTo>
                  <a:lnTo>
                    <a:pt x="26581" y="0"/>
                  </a:lnTo>
                  <a:lnTo>
                    <a:pt x="26581" y="13548"/>
                  </a:lnTo>
                  <a:lnTo>
                    <a:pt x="38716" y="13548"/>
                  </a:lnTo>
                  <a:cubicBezTo>
                    <a:pt x="41477" y="13548"/>
                    <a:pt x="43788" y="15795"/>
                    <a:pt x="43788" y="18620"/>
                  </a:cubicBezTo>
                  <a:lnTo>
                    <a:pt x="43788" y="18620"/>
                  </a:lnTo>
                  <a:cubicBezTo>
                    <a:pt x="43788" y="21381"/>
                    <a:pt x="41541" y="23692"/>
                    <a:pt x="38716" y="23692"/>
                  </a:cubicBezTo>
                  <a:close/>
                </a:path>
              </a:pathLst>
            </a:custGeom>
            <a:solidFill>
              <a:srgbClr val="FFFFFF"/>
            </a:solidFill>
            <a:ln w="64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400" noProof="0" dirty="0">
                <a:solidFill>
                  <a:srgbClr val="01AAFF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9663ECEA-C6AB-4D34-91FF-DC47BD979DAA}"/>
                </a:ext>
              </a:extLst>
            </p:cNvPr>
            <p:cNvSpPr/>
            <p:nvPr/>
          </p:nvSpPr>
          <p:spPr>
            <a:xfrm>
              <a:off x="3043704" y="5823932"/>
              <a:ext cx="208474" cy="177175"/>
            </a:xfrm>
            <a:custGeom>
              <a:avLst/>
              <a:gdLst>
                <a:gd name="connsiteX0" fmla="*/ 0 w 95794"/>
                <a:gd name="connsiteY0" fmla="*/ 62472 h 81412"/>
                <a:gd name="connsiteX1" fmla="*/ 0 w 95794"/>
                <a:gd name="connsiteY1" fmla="*/ 18940 h 81412"/>
                <a:gd name="connsiteX2" fmla="*/ 18940 w 95794"/>
                <a:gd name="connsiteY2" fmla="*/ 0 h 81412"/>
                <a:gd name="connsiteX3" fmla="*/ 76854 w 95794"/>
                <a:gd name="connsiteY3" fmla="*/ 0 h 81412"/>
                <a:gd name="connsiteX4" fmla="*/ 95794 w 95794"/>
                <a:gd name="connsiteY4" fmla="*/ 18940 h 81412"/>
                <a:gd name="connsiteX5" fmla="*/ 95794 w 95794"/>
                <a:gd name="connsiteY5" fmla="*/ 62472 h 81412"/>
                <a:gd name="connsiteX6" fmla="*/ 76854 w 95794"/>
                <a:gd name="connsiteY6" fmla="*/ 81412 h 81412"/>
                <a:gd name="connsiteX7" fmla="*/ 18940 w 95794"/>
                <a:gd name="connsiteY7" fmla="*/ 81412 h 81412"/>
                <a:gd name="connsiteX8" fmla="*/ 0 w 95794"/>
                <a:gd name="connsiteY8" fmla="*/ 62472 h 81412"/>
                <a:gd name="connsiteX9" fmla="*/ 18940 w 95794"/>
                <a:gd name="connsiteY9" fmla="*/ 10080 h 81412"/>
                <a:gd name="connsiteX10" fmla="*/ 10080 w 95794"/>
                <a:gd name="connsiteY10" fmla="*/ 18940 h 81412"/>
                <a:gd name="connsiteX11" fmla="*/ 10080 w 95794"/>
                <a:gd name="connsiteY11" fmla="*/ 62472 h 81412"/>
                <a:gd name="connsiteX12" fmla="*/ 18940 w 95794"/>
                <a:gd name="connsiteY12" fmla="*/ 71332 h 81412"/>
                <a:gd name="connsiteX13" fmla="*/ 76854 w 95794"/>
                <a:gd name="connsiteY13" fmla="*/ 71332 h 81412"/>
                <a:gd name="connsiteX14" fmla="*/ 85714 w 95794"/>
                <a:gd name="connsiteY14" fmla="*/ 62472 h 81412"/>
                <a:gd name="connsiteX15" fmla="*/ 85714 w 95794"/>
                <a:gd name="connsiteY15" fmla="*/ 18940 h 81412"/>
                <a:gd name="connsiteX16" fmla="*/ 76854 w 95794"/>
                <a:gd name="connsiteY16" fmla="*/ 10080 h 81412"/>
                <a:gd name="connsiteX17" fmla="*/ 18940 w 95794"/>
                <a:gd name="connsiteY17" fmla="*/ 10080 h 8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5794" h="81412">
                  <a:moveTo>
                    <a:pt x="0" y="62472"/>
                  </a:moveTo>
                  <a:lnTo>
                    <a:pt x="0" y="18940"/>
                  </a:lnTo>
                  <a:cubicBezTo>
                    <a:pt x="0" y="8475"/>
                    <a:pt x="8475" y="0"/>
                    <a:pt x="18940" y="0"/>
                  </a:cubicBezTo>
                  <a:lnTo>
                    <a:pt x="76854" y="0"/>
                  </a:lnTo>
                  <a:cubicBezTo>
                    <a:pt x="87319" y="0"/>
                    <a:pt x="95794" y="8475"/>
                    <a:pt x="95794" y="18940"/>
                  </a:cubicBezTo>
                  <a:lnTo>
                    <a:pt x="95794" y="62472"/>
                  </a:lnTo>
                  <a:cubicBezTo>
                    <a:pt x="95794" y="72937"/>
                    <a:pt x="87319" y="81412"/>
                    <a:pt x="76854" y="81412"/>
                  </a:cubicBezTo>
                  <a:lnTo>
                    <a:pt x="18940" y="81412"/>
                  </a:lnTo>
                  <a:cubicBezTo>
                    <a:pt x="8475" y="81412"/>
                    <a:pt x="0" y="72937"/>
                    <a:pt x="0" y="62472"/>
                  </a:cubicBezTo>
                  <a:close/>
                  <a:moveTo>
                    <a:pt x="18940" y="10080"/>
                  </a:moveTo>
                  <a:cubicBezTo>
                    <a:pt x="14061" y="10080"/>
                    <a:pt x="10080" y="14061"/>
                    <a:pt x="10080" y="18940"/>
                  </a:cubicBezTo>
                  <a:lnTo>
                    <a:pt x="10080" y="62472"/>
                  </a:lnTo>
                  <a:cubicBezTo>
                    <a:pt x="10080" y="67351"/>
                    <a:pt x="14061" y="71332"/>
                    <a:pt x="18940" y="71332"/>
                  </a:cubicBezTo>
                  <a:lnTo>
                    <a:pt x="76854" y="71332"/>
                  </a:lnTo>
                  <a:cubicBezTo>
                    <a:pt x="81733" y="71332"/>
                    <a:pt x="85714" y="67351"/>
                    <a:pt x="85714" y="62472"/>
                  </a:cubicBezTo>
                  <a:lnTo>
                    <a:pt x="85714" y="18940"/>
                  </a:lnTo>
                  <a:cubicBezTo>
                    <a:pt x="85714" y="14061"/>
                    <a:pt x="81733" y="10080"/>
                    <a:pt x="76854" y="10080"/>
                  </a:cubicBezTo>
                  <a:lnTo>
                    <a:pt x="18940" y="10080"/>
                  </a:lnTo>
                  <a:close/>
                </a:path>
              </a:pathLst>
            </a:custGeom>
            <a:solidFill>
              <a:srgbClr val="FFFFFF"/>
            </a:solidFill>
            <a:ln w="64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400" noProof="0" dirty="0">
                <a:solidFill>
                  <a:srgbClr val="01AAFF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1C5058B7-2A29-4843-9E1F-361880A3EBAD}"/>
                </a:ext>
              </a:extLst>
            </p:cNvPr>
            <p:cNvSpPr/>
            <p:nvPr/>
          </p:nvSpPr>
          <p:spPr>
            <a:xfrm>
              <a:off x="3099593" y="5990067"/>
              <a:ext cx="95295" cy="51558"/>
            </a:xfrm>
            <a:custGeom>
              <a:avLst/>
              <a:gdLst>
                <a:gd name="connsiteX0" fmla="*/ 5008 w 43788"/>
                <a:gd name="connsiteY0" fmla="*/ 23692 h 23691"/>
                <a:gd name="connsiteX1" fmla="*/ 38716 w 43788"/>
                <a:gd name="connsiteY1" fmla="*/ 23692 h 23691"/>
                <a:gd name="connsiteX2" fmla="*/ 43788 w 43788"/>
                <a:gd name="connsiteY2" fmla="*/ 18620 h 23691"/>
                <a:gd name="connsiteX3" fmla="*/ 43788 w 43788"/>
                <a:gd name="connsiteY3" fmla="*/ 18620 h 23691"/>
                <a:gd name="connsiteX4" fmla="*/ 38716 w 43788"/>
                <a:gd name="connsiteY4" fmla="*/ 13548 h 23691"/>
                <a:gd name="connsiteX5" fmla="*/ 27287 w 43788"/>
                <a:gd name="connsiteY5" fmla="*/ 13548 h 23691"/>
                <a:gd name="connsiteX6" fmla="*/ 27287 w 43788"/>
                <a:gd name="connsiteY6" fmla="*/ 0 h 23691"/>
                <a:gd name="connsiteX7" fmla="*/ 17207 w 43788"/>
                <a:gd name="connsiteY7" fmla="*/ 0 h 23691"/>
                <a:gd name="connsiteX8" fmla="*/ 17207 w 43788"/>
                <a:gd name="connsiteY8" fmla="*/ 13548 h 23691"/>
                <a:gd name="connsiteX9" fmla="*/ 5072 w 43788"/>
                <a:gd name="connsiteY9" fmla="*/ 13548 h 23691"/>
                <a:gd name="connsiteX10" fmla="*/ 0 w 43788"/>
                <a:gd name="connsiteY10" fmla="*/ 18620 h 23691"/>
                <a:gd name="connsiteX11" fmla="*/ 0 w 43788"/>
                <a:gd name="connsiteY11" fmla="*/ 18620 h 23691"/>
                <a:gd name="connsiteX12" fmla="*/ 5072 w 43788"/>
                <a:gd name="connsiteY12" fmla="*/ 23692 h 2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788" h="23691">
                  <a:moveTo>
                    <a:pt x="5008" y="23692"/>
                  </a:moveTo>
                  <a:lnTo>
                    <a:pt x="38716" y="23692"/>
                  </a:lnTo>
                  <a:cubicBezTo>
                    <a:pt x="41477" y="23692"/>
                    <a:pt x="43788" y="21445"/>
                    <a:pt x="43788" y="18620"/>
                  </a:cubicBezTo>
                  <a:lnTo>
                    <a:pt x="43788" y="18620"/>
                  </a:lnTo>
                  <a:cubicBezTo>
                    <a:pt x="43788" y="15859"/>
                    <a:pt x="41541" y="13548"/>
                    <a:pt x="38716" y="13548"/>
                  </a:cubicBezTo>
                  <a:lnTo>
                    <a:pt x="27287" y="13548"/>
                  </a:lnTo>
                  <a:lnTo>
                    <a:pt x="27287" y="0"/>
                  </a:lnTo>
                  <a:lnTo>
                    <a:pt x="17207" y="0"/>
                  </a:lnTo>
                  <a:lnTo>
                    <a:pt x="17207" y="13548"/>
                  </a:lnTo>
                  <a:lnTo>
                    <a:pt x="5072" y="13548"/>
                  </a:lnTo>
                  <a:cubicBezTo>
                    <a:pt x="2311" y="13548"/>
                    <a:pt x="0" y="15795"/>
                    <a:pt x="0" y="18620"/>
                  </a:cubicBezTo>
                  <a:lnTo>
                    <a:pt x="0" y="18620"/>
                  </a:lnTo>
                  <a:cubicBezTo>
                    <a:pt x="0" y="21381"/>
                    <a:pt x="2247" y="23692"/>
                    <a:pt x="5072" y="23692"/>
                  </a:cubicBezTo>
                  <a:close/>
                </a:path>
              </a:pathLst>
            </a:custGeom>
            <a:solidFill>
              <a:srgbClr val="FFFFFF"/>
            </a:solidFill>
            <a:ln w="64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400" noProof="0" dirty="0">
                <a:solidFill>
                  <a:srgbClr val="01AAFF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F6425C33-6845-4A64-908A-77BFC07D64E5}"/>
                </a:ext>
              </a:extLst>
            </p:cNvPr>
            <p:cNvSpPr/>
            <p:nvPr/>
          </p:nvSpPr>
          <p:spPr>
            <a:xfrm>
              <a:off x="3267271" y="5975396"/>
              <a:ext cx="247318" cy="167673"/>
            </a:xfrm>
            <a:custGeom>
              <a:avLst/>
              <a:gdLst>
                <a:gd name="connsiteX0" fmla="*/ 110112 w 113643"/>
                <a:gd name="connsiteY0" fmla="*/ 9824 h 77046"/>
                <a:gd name="connsiteX1" fmla="*/ 104847 w 113643"/>
                <a:gd name="connsiteY1" fmla="*/ 2825 h 77046"/>
                <a:gd name="connsiteX2" fmla="*/ 59904 w 113643"/>
                <a:gd name="connsiteY2" fmla="*/ 19005 h 77046"/>
                <a:gd name="connsiteX3" fmla="*/ 13868 w 113643"/>
                <a:gd name="connsiteY3" fmla="*/ 3018 h 77046"/>
                <a:gd name="connsiteX4" fmla="*/ 10594 w 113643"/>
                <a:gd name="connsiteY4" fmla="*/ 0 h 77046"/>
                <a:gd name="connsiteX5" fmla="*/ 0 w 113643"/>
                <a:gd name="connsiteY5" fmla="*/ 14639 h 77046"/>
                <a:gd name="connsiteX6" fmla="*/ 40770 w 113643"/>
                <a:gd name="connsiteY6" fmla="*/ 42119 h 77046"/>
                <a:gd name="connsiteX7" fmla="*/ 47640 w 113643"/>
                <a:gd name="connsiteY7" fmla="*/ 76918 h 77046"/>
                <a:gd name="connsiteX8" fmla="*/ 56822 w 113643"/>
                <a:gd name="connsiteY8" fmla="*/ 76597 h 77046"/>
                <a:gd name="connsiteX9" fmla="*/ 67480 w 113643"/>
                <a:gd name="connsiteY9" fmla="*/ 77046 h 77046"/>
                <a:gd name="connsiteX10" fmla="*/ 74157 w 113643"/>
                <a:gd name="connsiteY10" fmla="*/ 44687 h 77046"/>
                <a:gd name="connsiteX11" fmla="*/ 111974 w 113643"/>
                <a:gd name="connsiteY11" fmla="*/ 17015 h 77046"/>
                <a:gd name="connsiteX12" fmla="*/ 113643 w 113643"/>
                <a:gd name="connsiteY12" fmla="*/ 16565 h 77046"/>
                <a:gd name="connsiteX13" fmla="*/ 110176 w 113643"/>
                <a:gd name="connsiteY13" fmla="*/ 9887 h 7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3643" h="77046">
                  <a:moveTo>
                    <a:pt x="110112" y="9824"/>
                  </a:moveTo>
                  <a:cubicBezTo>
                    <a:pt x="108571" y="7384"/>
                    <a:pt x="106838" y="5008"/>
                    <a:pt x="104847" y="2825"/>
                  </a:cubicBezTo>
                  <a:cubicBezTo>
                    <a:pt x="92969" y="12970"/>
                    <a:pt x="76918" y="18876"/>
                    <a:pt x="59904" y="19005"/>
                  </a:cubicBezTo>
                  <a:cubicBezTo>
                    <a:pt x="42568" y="19133"/>
                    <a:pt x="26260" y="13483"/>
                    <a:pt x="13868" y="3018"/>
                  </a:cubicBezTo>
                  <a:cubicBezTo>
                    <a:pt x="12713" y="2055"/>
                    <a:pt x="11621" y="1028"/>
                    <a:pt x="10594" y="0"/>
                  </a:cubicBezTo>
                  <a:cubicBezTo>
                    <a:pt x="6164" y="4366"/>
                    <a:pt x="2568" y="9310"/>
                    <a:pt x="0" y="14639"/>
                  </a:cubicBezTo>
                  <a:cubicBezTo>
                    <a:pt x="17207" y="18555"/>
                    <a:pt x="32167" y="28443"/>
                    <a:pt x="40770" y="42119"/>
                  </a:cubicBezTo>
                  <a:cubicBezTo>
                    <a:pt x="47448" y="52841"/>
                    <a:pt x="49695" y="65104"/>
                    <a:pt x="47640" y="76918"/>
                  </a:cubicBezTo>
                  <a:cubicBezTo>
                    <a:pt x="50594" y="76726"/>
                    <a:pt x="53676" y="76597"/>
                    <a:pt x="56822" y="76597"/>
                  </a:cubicBezTo>
                  <a:cubicBezTo>
                    <a:pt x="60481" y="76597"/>
                    <a:pt x="64013" y="76726"/>
                    <a:pt x="67480" y="77046"/>
                  </a:cubicBezTo>
                  <a:cubicBezTo>
                    <a:pt x="65875" y="66003"/>
                    <a:pt x="68122" y="54767"/>
                    <a:pt x="74157" y="44687"/>
                  </a:cubicBezTo>
                  <a:cubicBezTo>
                    <a:pt x="82054" y="31397"/>
                    <a:pt x="95538" y="21573"/>
                    <a:pt x="111974" y="17015"/>
                  </a:cubicBezTo>
                  <a:cubicBezTo>
                    <a:pt x="112552" y="16886"/>
                    <a:pt x="113066" y="16693"/>
                    <a:pt x="113643" y="16565"/>
                  </a:cubicBezTo>
                  <a:cubicBezTo>
                    <a:pt x="112680" y="14254"/>
                    <a:pt x="111525" y="12006"/>
                    <a:pt x="110176" y="9887"/>
                  </a:cubicBezTo>
                  <a:close/>
                </a:path>
              </a:pathLst>
            </a:custGeom>
            <a:solidFill>
              <a:srgbClr val="FFFFFF"/>
            </a:solidFill>
            <a:ln w="64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400" noProof="0" dirty="0">
                <a:solidFill>
                  <a:srgbClr val="01AAFF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73" name="Imagem 72">
            <a:extLst>
              <a:ext uri="{FF2B5EF4-FFF2-40B4-BE49-F238E27FC236}">
                <a16:creationId xmlns:a16="http://schemas.microsoft.com/office/drawing/2014/main" id="{926DA53E-21C8-4966-8F8E-9D9676AFE23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 r="18822"/>
          <a:stretch/>
        </p:blipFill>
        <p:spPr>
          <a:xfrm>
            <a:off x="8816847" y="0"/>
            <a:ext cx="5076953" cy="6858000"/>
          </a:xfrm>
          <a:prstGeom prst="rect">
            <a:avLst/>
          </a:prstGeom>
        </p:spPr>
      </p:pic>
      <p:sp>
        <p:nvSpPr>
          <p:cNvPr id="75" name="CaixaDeTexto 74">
            <a:extLst>
              <a:ext uri="{FF2B5EF4-FFF2-40B4-BE49-F238E27FC236}">
                <a16:creationId xmlns:a16="http://schemas.microsoft.com/office/drawing/2014/main" id="{4DA92EF0-5AF5-41A2-B859-278DA67C9AE9}"/>
              </a:ext>
            </a:extLst>
          </p:cNvPr>
          <p:cNvSpPr txBox="1"/>
          <p:nvPr/>
        </p:nvSpPr>
        <p:spPr>
          <a:xfrm>
            <a:off x="686167" y="120218"/>
            <a:ext cx="2819340" cy="347284"/>
          </a:xfrm>
          <a:prstGeom prst="roundRect">
            <a:avLst>
              <a:gd name="adj" fmla="val 10085"/>
            </a:avLst>
          </a:prstGeom>
          <a:solidFill>
            <a:srgbClr val="01AA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pt-BR"/>
            </a:defPPr>
            <a:lvl1pPr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1">
                <a:solidFill>
                  <a:schemeClr val="lt1"/>
                </a:solidFill>
                <a:ea typeface="Inter SemiBold"/>
                <a:cs typeface="Inter SemiBold"/>
              </a:defRPr>
            </a:lvl1pPr>
          </a:lstStyle>
          <a:p>
            <a:r>
              <a:rPr lang="pt-BR" noProof="0" dirty="0"/>
              <a:t>Aproximação com os clientes</a:t>
            </a:r>
          </a:p>
        </p:txBody>
      </p:sp>
      <p:pic>
        <p:nvPicPr>
          <p:cNvPr id="76" name="Gráfico 75">
            <a:extLst>
              <a:ext uri="{FF2B5EF4-FFF2-40B4-BE49-F238E27FC236}">
                <a16:creationId xmlns:a16="http://schemas.microsoft.com/office/drawing/2014/main" id="{A19A0CE5-B91B-4A3F-A3C7-069E332520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92268" y="3085048"/>
            <a:ext cx="1147908" cy="522708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AE8B8F37-A206-451F-B22A-BE10A6ED60FE}"/>
              </a:ext>
            </a:extLst>
          </p:cNvPr>
          <p:cNvGrpSpPr/>
          <p:nvPr/>
        </p:nvGrpSpPr>
        <p:grpSpPr>
          <a:xfrm>
            <a:off x="5835742" y="4487017"/>
            <a:ext cx="470133" cy="373050"/>
            <a:chOff x="5742346" y="4667120"/>
            <a:chExt cx="696810" cy="552918"/>
          </a:xfrm>
        </p:grpSpPr>
        <p:sp>
          <p:nvSpPr>
            <p:cNvPr id="68" name="Forma Livre: Forma 26">
              <a:extLst>
                <a:ext uri="{FF2B5EF4-FFF2-40B4-BE49-F238E27FC236}">
                  <a16:creationId xmlns:a16="http://schemas.microsoft.com/office/drawing/2014/main" id="{FAA63322-3079-418B-A581-287CC4F5EC38}"/>
                </a:ext>
              </a:extLst>
            </p:cNvPr>
            <p:cNvSpPr/>
            <p:nvPr/>
          </p:nvSpPr>
          <p:spPr>
            <a:xfrm>
              <a:off x="5875626" y="4667120"/>
              <a:ext cx="563530" cy="429169"/>
            </a:xfrm>
            <a:custGeom>
              <a:avLst/>
              <a:gdLst>
                <a:gd name="connsiteX0" fmla="*/ 173098 w 201155"/>
                <a:gd name="connsiteY0" fmla="*/ 153194 h 153194"/>
                <a:gd name="connsiteX1" fmla="*/ 28058 w 201155"/>
                <a:gd name="connsiteY1" fmla="*/ 153194 h 153194"/>
                <a:gd name="connsiteX2" fmla="*/ 0 w 201155"/>
                <a:gd name="connsiteY2" fmla="*/ 125136 h 153194"/>
                <a:gd name="connsiteX3" fmla="*/ 0 w 201155"/>
                <a:gd name="connsiteY3" fmla="*/ 28058 h 153194"/>
                <a:gd name="connsiteX4" fmla="*/ 28058 w 201155"/>
                <a:gd name="connsiteY4" fmla="*/ 0 h 153194"/>
                <a:gd name="connsiteX5" fmla="*/ 173098 w 201155"/>
                <a:gd name="connsiteY5" fmla="*/ 0 h 153194"/>
                <a:gd name="connsiteX6" fmla="*/ 201156 w 201155"/>
                <a:gd name="connsiteY6" fmla="*/ 28058 h 153194"/>
                <a:gd name="connsiteX7" fmla="*/ 201156 w 201155"/>
                <a:gd name="connsiteY7" fmla="*/ 125136 h 153194"/>
                <a:gd name="connsiteX8" fmla="*/ 173098 w 201155"/>
                <a:gd name="connsiteY8" fmla="*/ 153194 h 153194"/>
                <a:gd name="connsiteX9" fmla="*/ 28058 w 201155"/>
                <a:gd name="connsiteY9" fmla="*/ 17528 h 153194"/>
                <a:gd name="connsiteX10" fmla="*/ 17529 w 201155"/>
                <a:gd name="connsiteY10" fmla="*/ 28058 h 153194"/>
                <a:gd name="connsiteX11" fmla="*/ 17529 w 201155"/>
                <a:gd name="connsiteY11" fmla="*/ 125136 h 153194"/>
                <a:gd name="connsiteX12" fmla="*/ 28058 w 201155"/>
                <a:gd name="connsiteY12" fmla="*/ 135666 h 153194"/>
                <a:gd name="connsiteX13" fmla="*/ 173098 w 201155"/>
                <a:gd name="connsiteY13" fmla="*/ 135666 h 153194"/>
                <a:gd name="connsiteX14" fmla="*/ 183628 w 201155"/>
                <a:gd name="connsiteY14" fmla="*/ 125136 h 153194"/>
                <a:gd name="connsiteX15" fmla="*/ 183628 w 201155"/>
                <a:gd name="connsiteY15" fmla="*/ 28058 h 153194"/>
                <a:gd name="connsiteX16" fmla="*/ 173098 w 201155"/>
                <a:gd name="connsiteY16" fmla="*/ 17528 h 153194"/>
                <a:gd name="connsiteX17" fmla="*/ 28058 w 201155"/>
                <a:gd name="connsiteY17" fmla="*/ 17528 h 15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1155" h="153194">
                  <a:moveTo>
                    <a:pt x="173098" y="153194"/>
                  </a:moveTo>
                  <a:lnTo>
                    <a:pt x="28058" y="153194"/>
                  </a:lnTo>
                  <a:cubicBezTo>
                    <a:pt x="12585" y="153194"/>
                    <a:pt x="0" y="140610"/>
                    <a:pt x="0" y="125136"/>
                  </a:cubicBezTo>
                  <a:lnTo>
                    <a:pt x="0" y="28058"/>
                  </a:lnTo>
                  <a:cubicBezTo>
                    <a:pt x="0" y="12584"/>
                    <a:pt x="12585" y="0"/>
                    <a:pt x="28058" y="0"/>
                  </a:cubicBezTo>
                  <a:lnTo>
                    <a:pt x="173098" y="0"/>
                  </a:lnTo>
                  <a:cubicBezTo>
                    <a:pt x="188571" y="0"/>
                    <a:pt x="201156" y="12584"/>
                    <a:pt x="201156" y="28058"/>
                  </a:cubicBezTo>
                  <a:lnTo>
                    <a:pt x="201156" y="125136"/>
                  </a:lnTo>
                  <a:cubicBezTo>
                    <a:pt x="201156" y="140610"/>
                    <a:pt x="188571" y="153194"/>
                    <a:pt x="173098" y="153194"/>
                  </a:cubicBezTo>
                  <a:close/>
                  <a:moveTo>
                    <a:pt x="28058" y="17528"/>
                  </a:moveTo>
                  <a:cubicBezTo>
                    <a:pt x="22280" y="17528"/>
                    <a:pt x="17529" y="22279"/>
                    <a:pt x="17529" y="28058"/>
                  </a:cubicBezTo>
                  <a:lnTo>
                    <a:pt x="17529" y="125136"/>
                  </a:lnTo>
                  <a:cubicBezTo>
                    <a:pt x="17529" y="130915"/>
                    <a:pt x="22280" y="135666"/>
                    <a:pt x="28058" y="135666"/>
                  </a:cubicBezTo>
                  <a:lnTo>
                    <a:pt x="173098" y="135666"/>
                  </a:lnTo>
                  <a:cubicBezTo>
                    <a:pt x="178877" y="135666"/>
                    <a:pt x="183628" y="130915"/>
                    <a:pt x="183628" y="125136"/>
                  </a:cubicBezTo>
                  <a:lnTo>
                    <a:pt x="183628" y="28058"/>
                  </a:lnTo>
                  <a:cubicBezTo>
                    <a:pt x="183628" y="22279"/>
                    <a:pt x="178877" y="17528"/>
                    <a:pt x="173098" y="17528"/>
                  </a:cubicBezTo>
                  <a:lnTo>
                    <a:pt x="28058" y="17528"/>
                  </a:lnTo>
                  <a:close/>
                </a:path>
              </a:pathLst>
            </a:custGeom>
            <a:solidFill>
              <a:srgbClr val="FFFFFF"/>
            </a:solidFill>
            <a:ln w="64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400" noProof="0" dirty="0">
                <a:solidFill>
                  <a:srgbClr val="01AAFF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Forma Livre: Forma 27">
              <a:extLst>
                <a:ext uri="{FF2B5EF4-FFF2-40B4-BE49-F238E27FC236}">
                  <a16:creationId xmlns:a16="http://schemas.microsoft.com/office/drawing/2014/main" id="{28A1354A-D6EB-48A4-8280-0D148769DA93}"/>
                </a:ext>
              </a:extLst>
            </p:cNvPr>
            <p:cNvSpPr/>
            <p:nvPr/>
          </p:nvSpPr>
          <p:spPr>
            <a:xfrm>
              <a:off x="6101724" y="4775044"/>
              <a:ext cx="222857" cy="49284"/>
            </a:xfrm>
            <a:custGeom>
              <a:avLst/>
              <a:gdLst>
                <a:gd name="connsiteX0" fmla="*/ 70754 w 79550"/>
                <a:gd name="connsiteY0" fmla="*/ 17592 h 17592"/>
                <a:gd name="connsiteX1" fmla="*/ 8796 w 79550"/>
                <a:gd name="connsiteY1" fmla="*/ 17592 h 17592"/>
                <a:gd name="connsiteX2" fmla="*/ 0 w 79550"/>
                <a:gd name="connsiteY2" fmla="*/ 8796 h 17592"/>
                <a:gd name="connsiteX3" fmla="*/ 8796 w 79550"/>
                <a:gd name="connsiteY3" fmla="*/ 0 h 17592"/>
                <a:gd name="connsiteX4" fmla="*/ 70754 w 79550"/>
                <a:gd name="connsiteY4" fmla="*/ 0 h 17592"/>
                <a:gd name="connsiteX5" fmla="*/ 79551 w 79550"/>
                <a:gd name="connsiteY5" fmla="*/ 8796 h 17592"/>
                <a:gd name="connsiteX6" fmla="*/ 70754 w 79550"/>
                <a:gd name="connsiteY6" fmla="*/ 17592 h 17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550" h="17592">
                  <a:moveTo>
                    <a:pt x="70754" y="17592"/>
                  </a:moveTo>
                  <a:lnTo>
                    <a:pt x="8796" y="17592"/>
                  </a:lnTo>
                  <a:cubicBezTo>
                    <a:pt x="3981" y="17592"/>
                    <a:pt x="0" y="13676"/>
                    <a:pt x="0" y="8796"/>
                  </a:cubicBezTo>
                  <a:cubicBezTo>
                    <a:pt x="0" y="3917"/>
                    <a:pt x="3916" y="0"/>
                    <a:pt x="8796" y="0"/>
                  </a:cubicBezTo>
                  <a:lnTo>
                    <a:pt x="70754" y="0"/>
                  </a:lnTo>
                  <a:cubicBezTo>
                    <a:pt x="75570" y="0"/>
                    <a:pt x="79551" y="3917"/>
                    <a:pt x="79551" y="8796"/>
                  </a:cubicBezTo>
                  <a:cubicBezTo>
                    <a:pt x="79551" y="13676"/>
                    <a:pt x="75634" y="17592"/>
                    <a:pt x="70754" y="17592"/>
                  </a:cubicBezTo>
                  <a:close/>
                </a:path>
              </a:pathLst>
            </a:custGeom>
            <a:solidFill>
              <a:srgbClr val="FFFFFF"/>
            </a:solidFill>
            <a:ln w="64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400" noProof="0" dirty="0">
                <a:solidFill>
                  <a:srgbClr val="01AAFF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" name="Forma Livre: Forma 28">
              <a:extLst>
                <a:ext uri="{FF2B5EF4-FFF2-40B4-BE49-F238E27FC236}">
                  <a16:creationId xmlns:a16="http://schemas.microsoft.com/office/drawing/2014/main" id="{E51FBD3C-57B4-472C-B1A6-C07D6BDFA0A5}"/>
                </a:ext>
              </a:extLst>
            </p:cNvPr>
            <p:cNvSpPr/>
            <p:nvPr/>
          </p:nvSpPr>
          <p:spPr>
            <a:xfrm>
              <a:off x="5900091" y="4881707"/>
              <a:ext cx="514426" cy="111339"/>
            </a:xfrm>
            <a:custGeom>
              <a:avLst/>
              <a:gdLst>
                <a:gd name="connsiteX0" fmla="*/ 0 w 183627"/>
                <a:gd name="connsiteY0" fmla="*/ 0 h 39743"/>
                <a:gd name="connsiteX1" fmla="*/ 183628 w 183627"/>
                <a:gd name="connsiteY1" fmla="*/ 0 h 39743"/>
                <a:gd name="connsiteX2" fmla="*/ 183628 w 183627"/>
                <a:gd name="connsiteY2" fmla="*/ 39743 h 39743"/>
                <a:gd name="connsiteX3" fmla="*/ 0 w 183627"/>
                <a:gd name="connsiteY3" fmla="*/ 39743 h 3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627" h="39743">
                  <a:moveTo>
                    <a:pt x="0" y="0"/>
                  </a:moveTo>
                  <a:lnTo>
                    <a:pt x="183628" y="0"/>
                  </a:lnTo>
                  <a:lnTo>
                    <a:pt x="183628" y="39743"/>
                  </a:lnTo>
                  <a:lnTo>
                    <a:pt x="0" y="39743"/>
                  </a:lnTo>
                  <a:close/>
                </a:path>
              </a:pathLst>
            </a:custGeom>
            <a:solidFill>
              <a:srgbClr val="FFFFFF"/>
            </a:solidFill>
            <a:ln w="64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400" noProof="0" dirty="0">
                <a:solidFill>
                  <a:srgbClr val="01AAFF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" name="Forma Livre: Forma 25">
              <a:extLst>
                <a:ext uri="{FF2B5EF4-FFF2-40B4-BE49-F238E27FC236}">
                  <a16:creationId xmlns:a16="http://schemas.microsoft.com/office/drawing/2014/main" id="{221D5878-EC0F-4686-A485-5203694F4D62}"/>
                </a:ext>
              </a:extLst>
            </p:cNvPr>
            <p:cNvSpPr/>
            <p:nvPr/>
          </p:nvSpPr>
          <p:spPr>
            <a:xfrm>
              <a:off x="5742346" y="4808499"/>
              <a:ext cx="563530" cy="411539"/>
            </a:xfrm>
            <a:custGeom>
              <a:avLst/>
              <a:gdLst>
                <a:gd name="connsiteX0" fmla="*/ 32038 w 201155"/>
                <a:gd name="connsiteY0" fmla="*/ 78009 h 146901"/>
                <a:gd name="connsiteX1" fmla="*/ 32038 w 201155"/>
                <a:gd name="connsiteY1" fmla="*/ 0 h 146901"/>
                <a:gd name="connsiteX2" fmla="*/ 18812 w 201155"/>
                <a:gd name="connsiteY2" fmla="*/ 0 h 146901"/>
                <a:gd name="connsiteX3" fmla="*/ 0 w 201155"/>
                <a:gd name="connsiteY3" fmla="*/ 18812 h 146901"/>
                <a:gd name="connsiteX4" fmla="*/ 0 w 201155"/>
                <a:gd name="connsiteY4" fmla="*/ 128089 h 146901"/>
                <a:gd name="connsiteX5" fmla="*/ 18812 w 201155"/>
                <a:gd name="connsiteY5" fmla="*/ 146902 h 146901"/>
                <a:gd name="connsiteX6" fmla="*/ 182343 w 201155"/>
                <a:gd name="connsiteY6" fmla="*/ 146902 h 146901"/>
                <a:gd name="connsiteX7" fmla="*/ 201155 w 201155"/>
                <a:gd name="connsiteY7" fmla="*/ 128089 h 146901"/>
                <a:gd name="connsiteX8" fmla="*/ 201155 w 201155"/>
                <a:gd name="connsiteY8" fmla="*/ 118972 h 146901"/>
                <a:gd name="connsiteX9" fmla="*/ 73066 w 201155"/>
                <a:gd name="connsiteY9" fmla="*/ 118972 h 146901"/>
                <a:gd name="connsiteX10" fmla="*/ 32038 w 201155"/>
                <a:gd name="connsiteY10" fmla="*/ 77945 h 14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1155" h="146901">
                  <a:moveTo>
                    <a:pt x="32038" y="78009"/>
                  </a:moveTo>
                  <a:lnTo>
                    <a:pt x="32038" y="0"/>
                  </a:lnTo>
                  <a:lnTo>
                    <a:pt x="18812" y="0"/>
                  </a:lnTo>
                  <a:cubicBezTo>
                    <a:pt x="8410" y="0"/>
                    <a:pt x="0" y="8411"/>
                    <a:pt x="0" y="18812"/>
                  </a:cubicBezTo>
                  <a:lnTo>
                    <a:pt x="0" y="128089"/>
                  </a:lnTo>
                  <a:cubicBezTo>
                    <a:pt x="0" y="138491"/>
                    <a:pt x="8410" y="146902"/>
                    <a:pt x="18812" y="146902"/>
                  </a:cubicBezTo>
                  <a:lnTo>
                    <a:pt x="182343" y="146902"/>
                  </a:lnTo>
                  <a:cubicBezTo>
                    <a:pt x="192745" y="146902"/>
                    <a:pt x="201155" y="138491"/>
                    <a:pt x="201155" y="128089"/>
                  </a:cubicBezTo>
                  <a:lnTo>
                    <a:pt x="201155" y="118972"/>
                  </a:lnTo>
                  <a:lnTo>
                    <a:pt x="73066" y="118972"/>
                  </a:lnTo>
                  <a:cubicBezTo>
                    <a:pt x="50465" y="118972"/>
                    <a:pt x="32038" y="100545"/>
                    <a:pt x="32038" y="77945"/>
                  </a:cubicBezTo>
                  <a:close/>
                </a:path>
              </a:pathLst>
            </a:custGeom>
            <a:solidFill>
              <a:srgbClr val="FFFFFF"/>
            </a:solidFill>
            <a:ln w="64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400" noProof="0" dirty="0">
                <a:solidFill>
                  <a:srgbClr val="01AAFF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" name="Google Shape;844;p14">
            <a:extLst>
              <a:ext uri="{FF2B5EF4-FFF2-40B4-BE49-F238E27FC236}">
                <a16:creationId xmlns:a16="http://schemas.microsoft.com/office/drawing/2014/main" id="{FF804691-A5E0-4B9D-8246-503D21F5FD5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r="77375"/>
          <a:stretch/>
        </p:blipFill>
        <p:spPr>
          <a:xfrm>
            <a:off x="11651298" y="6328592"/>
            <a:ext cx="372225" cy="344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133299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63404244-6645-4F87-994C-1ED3A1A574C8}"/>
              </a:ext>
            </a:extLst>
          </p:cNvPr>
          <p:cNvSpPr txBox="1"/>
          <p:nvPr/>
        </p:nvSpPr>
        <p:spPr>
          <a:xfrm>
            <a:off x="3815293" y="3357457"/>
            <a:ext cx="4561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4000" b="1" noProof="0" dirty="0">
                <a:solidFill>
                  <a:srgbClr val="12A101"/>
                </a:solidFill>
              </a:rPr>
              <a:t>Transparência nos compromissos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33416DCE-DEBF-4FAC-A20A-7ADC82F2F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2936" y="1558756"/>
            <a:ext cx="1366127" cy="160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32373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63404244-6645-4F87-994C-1ED3A1A574C8}"/>
              </a:ext>
            </a:extLst>
          </p:cNvPr>
          <p:cNvSpPr txBox="1"/>
          <p:nvPr/>
        </p:nvSpPr>
        <p:spPr>
          <a:xfrm>
            <a:off x="609570" y="650521"/>
            <a:ext cx="5921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noProof="0" dirty="0">
                <a:solidFill>
                  <a:srgbClr val="12A101"/>
                </a:solidFill>
              </a:rPr>
              <a:t>O</a:t>
            </a:r>
            <a:r>
              <a:rPr lang="pt-BR" sz="4000" noProof="0" dirty="0">
                <a:solidFill>
                  <a:srgbClr val="12A101"/>
                </a:solidFill>
              </a:rPr>
              <a:t> </a:t>
            </a:r>
            <a:r>
              <a:rPr lang="pt-BR" sz="4000" b="1" noProof="0" dirty="0">
                <a:solidFill>
                  <a:srgbClr val="12A101"/>
                </a:solidFill>
              </a:rPr>
              <a:t>Painel Boas-Vindas</a:t>
            </a:r>
            <a:endParaRPr lang="pt-BR" sz="3600" b="1" noProof="0" dirty="0"/>
          </a:p>
        </p:txBody>
      </p:sp>
      <p:sp>
        <p:nvSpPr>
          <p:cNvPr id="137" name="TextBox 6">
            <a:extLst>
              <a:ext uri="{FF2B5EF4-FFF2-40B4-BE49-F238E27FC236}">
                <a16:creationId xmlns:a16="http://schemas.microsoft.com/office/drawing/2014/main" id="{731B3FAC-CD8C-46E1-903F-C336DA875DB3}"/>
              </a:ext>
            </a:extLst>
          </p:cNvPr>
          <p:cNvSpPr txBox="1"/>
          <p:nvPr/>
        </p:nvSpPr>
        <p:spPr>
          <a:xfrm>
            <a:off x="702362" y="1275014"/>
            <a:ext cx="10948935" cy="312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pt-BR" sz="2400" b="1" noProof="0" dirty="0">
                <a:solidFill>
                  <a:srgbClr val="003854"/>
                </a:solidFill>
                <a:ea typeface="Tahoma Bold"/>
                <a:cs typeface="Tahoma Bold"/>
                <a:sym typeface="Tahoma Bold"/>
              </a:rPr>
              <a:t>Municípios, URAE e ARSESP conectados aos investimentos e indicadores de qualidade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0A55B7C3-C4E2-4CC4-838F-618AA44B09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t="32245" r="6383" b="7869"/>
          <a:stretch/>
        </p:blipFill>
        <p:spPr>
          <a:xfrm>
            <a:off x="4872264" y="2128156"/>
            <a:ext cx="6710167" cy="2573894"/>
          </a:xfrm>
          <a:prstGeom prst="roundRect">
            <a:avLst>
              <a:gd name="adj" fmla="val 2391"/>
            </a:avLst>
          </a:prstGeom>
          <a:solidFill>
            <a:srgbClr val="FFFFFF"/>
          </a:solidFill>
          <a:ln>
            <a:noFill/>
          </a:ln>
          <a:effectLst>
            <a:outerShdw blurRad="428625" dist="95250" dir="5400000" algn="bl" rotWithShape="0">
              <a:srgbClr val="000000">
                <a:alpha val="25000"/>
              </a:srgbClr>
            </a:outerShdw>
          </a:effectLst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F2F0ED26-B34A-4089-82A9-EE04196BA471}"/>
              </a:ext>
            </a:extLst>
          </p:cNvPr>
          <p:cNvSpPr/>
          <p:nvPr/>
        </p:nvSpPr>
        <p:spPr>
          <a:xfrm>
            <a:off x="609569" y="2128156"/>
            <a:ext cx="381518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indent="-108000">
              <a:buFont typeface="Arial" panose="020B0604020202020204" pitchFamily="34" charset="0"/>
              <a:buChar char="•"/>
            </a:pPr>
            <a:r>
              <a:rPr lang="pt-BR" sz="1400" noProof="0" dirty="0">
                <a:solidFill>
                  <a:srgbClr val="003854"/>
                </a:solidFill>
              </a:rPr>
              <a:t>Lançado em abril de 2025, o Painel Boas-Vindas permite o </a:t>
            </a:r>
            <a:r>
              <a:rPr lang="pt-BR" sz="1400" b="1" noProof="0" dirty="0">
                <a:solidFill>
                  <a:srgbClr val="003854"/>
                </a:solidFill>
              </a:rPr>
              <a:t>acompanhamento dos investimentos </a:t>
            </a:r>
            <a:r>
              <a:rPr lang="pt-BR" sz="1400" noProof="0" dirty="0">
                <a:solidFill>
                  <a:srgbClr val="003854"/>
                </a:solidFill>
              </a:rPr>
              <a:t>planejados e em andamento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endParaRPr lang="pt-BR" sz="1400" noProof="0" dirty="0">
              <a:solidFill>
                <a:srgbClr val="3F3F3F"/>
              </a:solidFill>
            </a:endParaRP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pt-BR" sz="1400" b="1" noProof="0" dirty="0">
                <a:solidFill>
                  <a:srgbClr val="003854"/>
                </a:solidFill>
              </a:rPr>
              <a:t>Nova versão </a:t>
            </a:r>
            <a:r>
              <a:rPr lang="pt-BR" sz="1400" noProof="0" dirty="0">
                <a:solidFill>
                  <a:srgbClr val="003854"/>
                </a:solidFill>
              </a:rPr>
              <a:t>exibe o desempenho dos </a:t>
            </a:r>
            <a:r>
              <a:rPr lang="pt-BR" sz="1400" b="1" noProof="0" dirty="0">
                <a:solidFill>
                  <a:srgbClr val="003854"/>
                </a:solidFill>
              </a:rPr>
              <a:t>indicadores de universalização </a:t>
            </a:r>
            <a:r>
              <a:rPr lang="pt-BR" sz="1400" noProof="0" dirty="0">
                <a:solidFill>
                  <a:srgbClr val="003854"/>
                </a:solidFill>
              </a:rPr>
              <a:t>(Fator U) </a:t>
            </a:r>
            <a:br>
              <a:rPr lang="pt-BR" sz="1400" noProof="0" dirty="0">
                <a:solidFill>
                  <a:srgbClr val="003854"/>
                </a:solidFill>
              </a:rPr>
            </a:br>
            <a:r>
              <a:rPr lang="pt-BR" sz="1400" noProof="0" dirty="0">
                <a:solidFill>
                  <a:srgbClr val="003854"/>
                </a:solidFill>
              </a:rPr>
              <a:t>e qualidade da água (Fator Q)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endParaRPr lang="pt-BR" sz="1400" noProof="0" dirty="0">
              <a:solidFill>
                <a:srgbClr val="3F3F3F"/>
              </a:solidFill>
            </a:endParaRP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pt-BR" sz="1400" noProof="0" dirty="0">
                <a:solidFill>
                  <a:srgbClr val="003854"/>
                </a:solidFill>
              </a:rPr>
              <a:t>Já estão disponíveis as principais</a:t>
            </a:r>
            <a:br>
              <a:rPr lang="pt-BR" sz="1400" noProof="0" dirty="0">
                <a:solidFill>
                  <a:srgbClr val="003854"/>
                </a:solidFill>
              </a:rPr>
            </a:br>
            <a:r>
              <a:rPr lang="pt-BR" sz="1400" b="1" noProof="0" dirty="0">
                <a:solidFill>
                  <a:srgbClr val="003854"/>
                </a:solidFill>
              </a:rPr>
              <a:t>obras por município até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b="1" noProof="0" dirty="0">
              <a:solidFill>
                <a:srgbClr val="3F3F3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b="1" noProof="0" dirty="0">
              <a:solidFill>
                <a:srgbClr val="3F3F3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b="1" noProof="0" dirty="0">
              <a:solidFill>
                <a:srgbClr val="3F3F3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b="1" noProof="0" dirty="0">
              <a:solidFill>
                <a:srgbClr val="3F3F3F"/>
              </a:solidFill>
            </a:endParaRPr>
          </a:p>
          <a:p>
            <a:r>
              <a:rPr lang="pt-BR" sz="1400" b="1" noProof="0" dirty="0">
                <a:solidFill>
                  <a:srgbClr val="12A101"/>
                </a:solidFill>
              </a:rPr>
              <a:t>PRÓXIMAS ENTREGAS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pt-BR" sz="1400" noProof="0" dirty="0">
                <a:solidFill>
                  <a:srgbClr val="003854"/>
                </a:solidFill>
              </a:rPr>
              <a:t>Plano de Obras Universalização – 2029 (dez/25)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b="1" noProof="0" dirty="0">
              <a:solidFill>
                <a:srgbClr val="3F3F3F"/>
              </a:solidFill>
            </a:endParaRPr>
          </a:p>
          <a:p>
            <a:endParaRPr lang="pt-BR" sz="1400" noProof="0" dirty="0">
              <a:solidFill>
                <a:srgbClr val="3F3F3F"/>
              </a:solidFill>
            </a:endParaRPr>
          </a:p>
        </p:txBody>
      </p:sp>
      <p:pic>
        <p:nvPicPr>
          <p:cNvPr id="4" name="Google Shape;81;g375148927e0_7_4030">
            <a:extLst>
              <a:ext uri="{FF2B5EF4-FFF2-40B4-BE49-F238E27FC236}">
                <a16:creationId xmlns:a16="http://schemas.microsoft.com/office/drawing/2014/main" id="{0EECB726-8A25-3DEA-E078-49DC67AC1B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7375"/>
          <a:stretch/>
        </p:blipFill>
        <p:spPr>
          <a:xfrm>
            <a:off x="11651298" y="6327476"/>
            <a:ext cx="373431" cy="3460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062CBAF-A041-C0FE-A01B-7B29C9A5258B}"/>
              </a:ext>
            </a:extLst>
          </p:cNvPr>
          <p:cNvSpPr txBox="1"/>
          <p:nvPr/>
        </p:nvSpPr>
        <p:spPr>
          <a:xfrm>
            <a:off x="876767" y="381580"/>
            <a:ext cx="619606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>
              <a:lnSpc>
                <a:spcPts val="2400"/>
              </a:lnSpc>
              <a:defRPr sz="2200" b="1">
                <a:solidFill>
                  <a:srgbClr val="003854"/>
                </a:solidFill>
                <a:ea typeface="Tahoma Bold"/>
                <a:cs typeface="Tahoma Bold"/>
              </a:defRPr>
            </a:lvl1pPr>
          </a:lstStyle>
          <a:p>
            <a:r>
              <a:rPr lang="pt-BR" noProof="0" dirty="0"/>
              <a:t>Transparência em tempo real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5C0E4D-DB7F-4500-8B55-3CBD023CAAB7}"/>
              </a:ext>
            </a:extLst>
          </p:cNvPr>
          <p:cNvSpPr txBox="1"/>
          <p:nvPr/>
        </p:nvSpPr>
        <p:spPr>
          <a:xfrm>
            <a:off x="4360460" y="357251"/>
            <a:ext cx="3160978" cy="332106"/>
          </a:xfrm>
          <a:prstGeom prst="roundRect">
            <a:avLst>
              <a:gd name="adj" fmla="val 10085"/>
            </a:avLst>
          </a:prstGeom>
          <a:solidFill>
            <a:srgbClr val="12A10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pt-BR"/>
            </a:defPPr>
            <a:lvl1pPr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1">
                <a:solidFill>
                  <a:schemeClr val="lt1"/>
                </a:solidFill>
                <a:ea typeface="Inter SemiBold"/>
                <a:cs typeface="Inter SemiBold"/>
              </a:defRPr>
            </a:lvl1pPr>
          </a:lstStyle>
          <a:p>
            <a:r>
              <a:rPr lang="pt-BR" noProof="0" dirty="0"/>
              <a:t>Transparência nos compromissos</a:t>
            </a:r>
          </a:p>
        </p:txBody>
      </p:sp>
    </p:spTree>
    <p:extLst>
      <p:ext uri="{BB962C8B-B14F-4D97-AF65-F5344CB8AC3E}">
        <p14:creationId xmlns:p14="http://schemas.microsoft.com/office/powerpoint/2010/main" val="3363366334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63404244-6645-4F87-994C-1ED3A1A574C8}"/>
              </a:ext>
            </a:extLst>
          </p:cNvPr>
          <p:cNvSpPr txBox="1"/>
          <p:nvPr/>
        </p:nvSpPr>
        <p:spPr>
          <a:xfrm>
            <a:off x="876767" y="381580"/>
            <a:ext cx="6196062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>
              <a:lnSpc>
                <a:spcPts val="2400"/>
              </a:lnSpc>
              <a:defRPr sz="2200" b="1">
                <a:solidFill>
                  <a:srgbClr val="003854"/>
                </a:solidFill>
                <a:ea typeface="Tahoma Bold"/>
                <a:cs typeface="Tahoma Bold"/>
              </a:defRPr>
            </a:lvl1pPr>
          </a:lstStyle>
          <a:p>
            <a:r>
              <a:rPr lang="pt-BR" noProof="0" dirty="0"/>
              <a:t>Transparência em tempo real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ACE5F1B-CE0A-9299-AF51-1B4C694567FF}"/>
              </a:ext>
            </a:extLst>
          </p:cNvPr>
          <p:cNvSpPr txBox="1"/>
          <p:nvPr/>
        </p:nvSpPr>
        <p:spPr>
          <a:xfrm>
            <a:off x="4360460" y="357251"/>
            <a:ext cx="3160978" cy="332106"/>
          </a:xfrm>
          <a:prstGeom prst="roundRect">
            <a:avLst>
              <a:gd name="adj" fmla="val 10085"/>
            </a:avLst>
          </a:prstGeom>
          <a:solidFill>
            <a:srgbClr val="12A10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pt-BR"/>
            </a:defPPr>
            <a:lvl1pPr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1">
                <a:solidFill>
                  <a:schemeClr val="lt1"/>
                </a:solidFill>
                <a:ea typeface="Inter SemiBold"/>
                <a:cs typeface="Inter SemiBold"/>
              </a:defRPr>
            </a:lvl1pPr>
          </a:lstStyle>
          <a:p>
            <a:r>
              <a:rPr lang="pt-BR" noProof="0" dirty="0"/>
              <a:t>Transparência nos compromissos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5A40C3E-0922-3D71-04E9-FE408F622C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836" t="-5555" r="-1836" b="-5555"/>
          <a:stretch>
            <a:fillRect/>
          </a:stretch>
        </p:blipFill>
        <p:spPr>
          <a:xfrm>
            <a:off x="812196" y="1634246"/>
            <a:ext cx="11049001" cy="3942229"/>
          </a:xfrm>
          <a:prstGeom prst="roundRect">
            <a:avLst>
              <a:gd name="adj" fmla="val 2391"/>
            </a:avLst>
          </a:prstGeom>
          <a:solidFill>
            <a:srgbClr val="FFFFFF"/>
          </a:solidFill>
          <a:ln>
            <a:noFill/>
          </a:ln>
          <a:effectLst>
            <a:outerShdw blurRad="428625" dist="95250" dir="5400000" algn="bl" rotWithShape="0">
              <a:srgbClr val="000000">
                <a:alpha val="25000"/>
              </a:srgbClr>
            </a:outerShdw>
          </a:effec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3A775F50-754A-7837-F945-766F77A84D06}"/>
              </a:ext>
            </a:extLst>
          </p:cNvPr>
          <p:cNvSpPr txBox="1"/>
          <p:nvPr/>
        </p:nvSpPr>
        <p:spPr>
          <a:xfrm>
            <a:off x="812196" y="635194"/>
            <a:ext cx="7429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3600" b="1">
                <a:solidFill>
                  <a:srgbClr val="12A101"/>
                </a:solidFill>
              </a:defRPr>
            </a:lvl1pPr>
          </a:lstStyle>
          <a:p>
            <a:r>
              <a:rPr lang="pt-BR" noProof="0" dirty="0">
                <a:sym typeface="Tahoma Bold"/>
              </a:rPr>
              <a:t>Plano de Investimento por município</a:t>
            </a:r>
          </a:p>
        </p:txBody>
      </p:sp>
      <p:pic>
        <p:nvPicPr>
          <p:cNvPr id="9" name="Google Shape;81;g375148927e0_7_4030">
            <a:extLst>
              <a:ext uri="{FF2B5EF4-FFF2-40B4-BE49-F238E27FC236}">
                <a16:creationId xmlns:a16="http://schemas.microsoft.com/office/drawing/2014/main" id="{62CD919D-2036-C109-51CC-9326F4313CA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7375"/>
          <a:stretch/>
        </p:blipFill>
        <p:spPr>
          <a:xfrm>
            <a:off x="11651298" y="6327476"/>
            <a:ext cx="373431" cy="346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5787475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minho">
            <a:extLst>
              <a:ext uri="{FF2B5EF4-FFF2-40B4-BE49-F238E27FC236}">
                <a16:creationId xmlns:a16="http://schemas.microsoft.com/office/drawing/2014/main" id="{712E12B6-7568-F1B1-CD12-302AADF23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41" b="-3789"/>
          <a:stretch>
            <a:fillRect/>
          </a:stretch>
        </p:blipFill>
        <p:spPr bwMode="auto">
          <a:xfrm>
            <a:off x="866707" y="1606561"/>
            <a:ext cx="10458586" cy="3936114"/>
          </a:xfrm>
          <a:prstGeom prst="roundRect">
            <a:avLst>
              <a:gd name="adj" fmla="val 2391"/>
            </a:avLst>
          </a:prstGeom>
          <a:noFill/>
          <a:ln>
            <a:noFill/>
          </a:ln>
          <a:effectLst/>
        </p:spPr>
      </p:pic>
      <p:sp>
        <p:nvSpPr>
          <p:cNvPr id="14" name="Google Shape;451;g375148927e0_7_2548">
            <a:extLst>
              <a:ext uri="{FF2B5EF4-FFF2-40B4-BE49-F238E27FC236}">
                <a16:creationId xmlns:a16="http://schemas.microsoft.com/office/drawing/2014/main" id="{05A5221A-2D4B-8E03-04C6-325E13D4570E}"/>
              </a:ext>
            </a:extLst>
          </p:cNvPr>
          <p:cNvSpPr txBox="1"/>
          <p:nvPr/>
        </p:nvSpPr>
        <p:spPr>
          <a:xfrm>
            <a:off x="866707" y="1189192"/>
            <a:ext cx="3679341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 noProof="0" dirty="0">
                <a:solidFill>
                  <a:srgbClr val="444746"/>
                </a:solidFill>
                <a:latin typeface="+mj-lt"/>
                <a:ea typeface="Inter Medium"/>
                <a:cs typeface="Inter Medium"/>
                <a:sym typeface="Inter Medium"/>
              </a:rPr>
              <a:t>Domicílios conectados – Jan/24 a </a:t>
            </a:r>
            <a:r>
              <a:rPr lang="pt-BR" sz="1200" i="1" dirty="0">
                <a:solidFill>
                  <a:srgbClr val="444746"/>
                </a:solidFill>
                <a:latin typeface="+mj-lt"/>
                <a:ea typeface="Inter Medium"/>
                <a:cs typeface="Inter Medium"/>
                <a:sym typeface="Inter Medium"/>
              </a:rPr>
              <a:t>A</a:t>
            </a:r>
            <a:r>
              <a:rPr lang="pt-BR" sz="1200" i="1" noProof="0" dirty="0">
                <a:solidFill>
                  <a:srgbClr val="444746"/>
                </a:solidFill>
                <a:latin typeface="+mj-lt"/>
                <a:ea typeface="Inter Medium"/>
                <a:cs typeface="Inter Medium"/>
                <a:sym typeface="Inter Medium"/>
              </a:rPr>
              <a:t>go/25</a:t>
            </a:r>
          </a:p>
        </p:txBody>
      </p:sp>
      <p:sp>
        <p:nvSpPr>
          <p:cNvPr id="18" name="Google Shape;444;g375148927e0_7_2548">
            <a:extLst>
              <a:ext uri="{FF2B5EF4-FFF2-40B4-BE49-F238E27FC236}">
                <a16:creationId xmlns:a16="http://schemas.microsoft.com/office/drawing/2014/main" id="{606553BD-EBBE-594C-CD47-944E2F13DCAC}"/>
              </a:ext>
            </a:extLst>
          </p:cNvPr>
          <p:cNvSpPr txBox="1"/>
          <p:nvPr/>
        </p:nvSpPr>
        <p:spPr>
          <a:xfrm>
            <a:off x="9317905" y="5641721"/>
            <a:ext cx="1794740" cy="959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400" i="0" u="none" strike="noStrike" cap="none" noProof="0" dirty="0">
                <a:solidFill>
                  <a:srgbClr val="12A101"/>
                </a:solidFill>
                <a:ea typeface="Inter Light"/>
                <a:cs typeface="Inter Light"/>
                <a:sym typeface="Inter Light"/>
              </a:rPr>
              <a:t>Esgoto tratado para mais </a:t>
            </a:r>
            <a:r>
              <a:rPr lang="pt-BR" sz="1400" dirty="0">
                <a:solidFill>
                  <a:srgbClr val="12A101"/>
                </a:solidFill>
                <a:ea typeface="Inter Light"/>
                <a:cs typeface="Inter Light"/>
                <a:sym typeface="Inter Light"/>
              </a:rPr>
              <a:t>2,6</a:t>
            </a:r>
            <a:r>
              <a:rPr lang="pt-BR" sz="1400" i="0" u="none" strike="noStrike" cap="none" noProof="0" dirty="0">
                <a:solidFill>
                  <a:srgbClr val="12A101"/>
                </a:solidFill>
                <a:ea typeface="Inter Light"/>
                <a:cs typeface="Inter Light"/>
                <a:sym typeface="Inter Light"/>
              </a:rPr>
              <a:t> milhões </a:t>
            </a:r>
            <a:br>
              <a:rPr lang="pt-BR" sz="1400" i="0" u="none" strike="noStrike" cap="none" noProof="0" dirty="0">
                <a:solidFill>
                  <a:srgbClr val="12A101"/>
                </a:solidFill>
                <a:ea typeface="Inter Light"/>
                <a:cs typeface="Inter Light"/>
                <a:sym typeface="Inter Light"/>
              </a:rPr>
            </a:br>
            <a:r>
              <a:rPr lang="pt-BR" sz="1400" i="0" u="none" strike="noStrike" cap="none" noProof="0" dirty="0">
                <a:solidFill>
                  <a:srgbClr val="12A101"/>
                </a:solidFill>
                <a:ea typeface="Inter Light"/>
                <a:cs typeface="Inter Light"/>
                <a:sym typeface="Inter Light"/>
              </a:rPr>
              <a:t>de paulistas</a:t>
            </a:r>
          </a:p>
        </p:txBody>
      </p:sp>
      <p:sp>
        <p:nvSpPr>
          <p:cNvPr id="29" name="Colchete Esquerdo 28">
            <a:extLst>
              <a:ext uri="{FF2B5EF4-FFF2-40B4-BE49-F238E27FC236}">
                <a16:creationId xmlns:a16="http://schemas.microsoft.com/office/drawing/2014/main" id="{EF4AA668-E19E-E283-8296-CC690035B6B3}"/>
              </a:ext>
            </a:extLst>
          </p:cNvPr>
          <p:cNvSpPr/>
          <p:nvPr/>
        </p:nvSpPr>
        <p:spPr>
          <a:xfrm rot="16200000">
            <a:off x="9563769" y="4920502"/>
            <a:ext cx="1303015" cy="1794740"/>
          </a:xfrm>
          <a:prstGeom prst="leftBracket">
            <a:avLst>
              <a:gd name="adj" fmla="val 25058"/>
            </a:avLst>
          </a:prstGeom>
          <a:ln w="25400" cap="rnd">
            <a:solidFill>
              <a:srgbClr val="003854"/>
            </a:solidFill>
            <a:prstDash val="sysDot"/>
            <a:round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BAD04FF1-F20E-2A75-CE9A-705E88699540}"/>
              </a:ext>
            </a:extLst>
          </p:cNvPr>
          <p:cNvSpPr txBox="1"/>
          <p:nvPr/>
        </p:nvSpPr>
        <p:spPr>
          <a:xfrm>
            <a:off x="876767" y="381580"/>
            <a:ext cx="619606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>
              <a:lnSpc>
                <a:spcPts val="2400"/>
              </a:lnSpc>
              <a:defRPr sz="2200" b="1">
                <a:solidFill>
                  <a:srgbClr val="003854"/>
                </a:solidFill>
                <a:ea typeface="Tahoma Bold"/>
                <a:cs typeface="Tahoma Bold"/>
              </a:defRPr>
            </a:lvl1pPr>
          </a:lstStyle>
          <a:p>
            <a:r>
              <a:rPr lang="pt-BR" noProof="0" dirty="0"/>
              <a:t>Transparência em tempo real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360872FD-BA0A-4740-4682-4C0D574B7DC0}"/>
              </a:ext>
            </a:extLst>
          </p:cNvPr>
          <p:cNvSpPr txBox="1"/>
          <p:nvPr/>
        </p:nvSpPr>
        <p:spPr>
          <a:xfrm>
            <a:off x="4360460" y="357251"/>
            <a:ext cx="3160978" cy="332106"/>
          </a:xfrm>
          <a:prstGeom prst="roundRect">
            <a:avLst>
              <a:gd name="adj" fmla="val 10085"/>
            </a:avLst>
          </a:prstGeom>
          <a:solidFill>
            <a:srgbClr val="12A10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pt-BR"/>
            </a:defPPr>
            <a:lvl1pPr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1">
                <a:solidFill>
                  <a:schemeClr val="lt1"/>
                </a:solidFill>
                <a:ea typeface="Inter SemiBold"/>
                <a:cs typeface="Inter SemiBold"/>
              </a:defRPr>
            </a:lvl1pPr>
          </a:lstStyle>
          <a:p>
            <a:r>
              <a:rPr lang="pt-BR" noProof="0" dirty="0"/>
              <a:t>Transparência nos compromissos</a:t>
            </a:r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B4BA3F34-0EA1-A156-EBED-FA407FABA382}"/>
              </a:ext>
            </a:extLst>
          </p:cNvPr>
          <p:cNvSpPr txBox="1"/>
          <p:nvPr/>
        </p:nvSpPr>
        <p:spPr>
          <a:xfrm>
            <a:off x="812196" y="635194"/>
            <a:ext cx="6833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3600" b="1">
                <a:solidFill>
                  <a:srgbClr val="12A101"/>
                </a:solidFill>
              </a:defRPr>
            </a:lvl1pPr>
          </a:lstStyle>
          <a:p>
            <a:r>
              <a:rPr lang="pt-BR" noProof="0" dirty="0">
                <a:sym typeface="Tahoma Bold"/>
              </a:rPr>
              <a:t>Painel de Indicadores – Fator U</a:t>
            </a:r>
          </a:p>
        </p:txBody>
      </p:sp>
      <p:pic>
        <p:nvPicPr>
          <p:cNvPr id="33" name="Google Shape;81;g375148927e0_7_4030">
            <a:extLst>
              <a:ext uri="{FF2B5EF4-FFF2-40B4-BE49-F238E27FC236}">
                <a16:creationId xmlns:a16="http://schemas.microsoft.com/office/drawing/2014/main" id="{FA779B1C-BBC2-D600-AC6B-CB6E8F9E81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7375"/>
          <a:stretch/>
        </p:blipFill>
        <p:spPr>
          <a:xfrm>
            <a:off x="11651298" y="6327476"/>
            <a:ext cx="373431" cy="34605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444;g375148927e0_7_2548">
            <a:extLst>
              <a:ext uri="{FF2B5EF4-FFF2-40B4-BE49-F238E27FC236}">
                <a16:creationId xmlns:a16="http://schemas.microsoft.com/office/drawing/2014/main" id="{897942C5-2B55-4F5E-A63C-D37EA0EFBD00}"/>
              </a:ext>
            </a:extLst>
          </p:cNvPr>
          <p:cNvSpPr txBox="1"/>
          <p:nvPr/>
        </p:nvSpPr>
        <p:spPr>
          <a:xfrm>
            <a:off x="2007189" y="5811750"/>
            <a:ext cx="1794740" cy="959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400" i="0" u="none" strike="noStrike" cap="none" noProof="0" dirty="0">
                <a:solidFill>
                  <a:srgbClr val="12A101"/>
                </a:solidFill>
                <a:ea typeface="Inter Light"/>
                <a:cs typeface="Inter Light"/>
                <a:sym typeface="Inter Light"/>
              </a:rPr>
              <a:t>Agua de qualidade para mais 1,7 milhão de pessoas</a:t>
            </a:r>
          </a:p>
        </p:txBody>
      </p:sp>
      <p:sp>
        <p:nvSpPr>
          <p:cNvPr id="19" name="Colchete Esquerdo 18">
            <a:extLst>
              <a:ext uri="{FF2B5EF4-FFF2-40B4-BE49-F238E27FC236}">
                <a16:creationId xmlns:a16="http://schemas.microsoft.com/office/drawing/2014/main" id="{4958D296-E83E-42E4-942B-0AD0A3A38ADF}"/>
              </a:ext>
            </a:extLst>
          </p:cNvPr>
          <p:cNvSpPr/>
          <p:nvPr/>
        </p:nvSpPr>
        <p:spPr>
          <a:xfrm rot="16200000">
            <a:off x="2253053" y="5090531"/>
            <a:ext cx="1303015" cy="1794740"/>
          </a:xfrm>
          <a:prstGeom prst="leftBracket">
            <a:avLst>
              <a:gd name="adj" fmla="val 25058"/>
            </a:avLst>
          </a:prstGeom>
          <a:ln w="25400" cap="rnd">
            <a:solidFill>
              <a:srgbClr val="003854"/>
            </a:solidFill>
            <a:prstDash val="sysDot"/>
            <a:round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0" name="Google Shape;444;g375148927e0_7_2548">
            <a:extLst>
              <a:ext uri="{FF2B5EF4-FFF2-40B4-BE49-F238E27FC236}">
                <a16:creationId xmlns:a16="http://schemas.microsoft.com/office/drawing/2014/main" id="{263FE67F-EC77-4B44-AA02-580AB71265E2}"/>
              </a:ext>
            </a:extLst>
          </p:cNvPr>
          <p:cNvSpPr txBox="1"/>
          <p:nvPr/>
        </p:nvSpPr>
        <p:spPr>
          <a:xfrm>
            <a:off x="6057739" y="5811750"/>
            <a:ext cx="1794740" cy="959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400" i="0" u="none" strike="noStrike" cap="none" noProof="0" dirty="0">
                <a:solidFill>
                  <a:srgbClr val="12A101"/>
                </a:solidFill>
                <a:ea typeface="Inter Light"/>
                <a:cs typeface="Inter Light"/>
                <a:sym typeface="Inter Light"/>
              </a:rPr>
              <a:t>Esgoto coletado para mais 2 milhões de pessoas</a:t>
            </a:r>
          </a:p>
        </p:txBody>
      </p:sp>
      <p:sp>
        <p:nvSpPr>
          <p:cNvPr id="21" name="Colchete Esquerdo 20">
            <a:extLst>
              <a:ext uri="{FF2B5EF4-FFF2-40B4-BE49-F238E27FC236}">
                <a16:creationId xmlns:a16="http://schemas.microsoft.com/office/drawing/2014/main" id="{ABC678FC-6E49-4150-B222-0427FED0EB5D}"/>
              </a:ext>
            </a:extLst>
          </p:cNvPr>
          <p:cNvSpPr/>
          <p:nvPr/>
        </p:nvSpPr>
        <p:spPr>
          <a:xfrm rot="16200000">
            <a:off x="6303603" y="5090531"/>
            <a:ext cx="1303015" cy="1794740"/>
          </a:xfrm>
          <a:prstGeom prst="leftBracket">
            <a:avLst>
              <a:gd name="adj" fmla="val 25058"/>
            </a:avLst>
          </a:prstGeom>
          <a:ln w="25400" cap="rnd">
            <a:solidFill>
              <a:srgbClr val="003854"/>
            </a:solidFill>
            <a:prstDash val="sysDot"/>
            <a:round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911642520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0A55B7C3-C4E2-4CC4-838F-618AA44B0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0" t="-1" r="-1950" b="-9650"/>
          <a:stretch>
            <a:fillRect/>
          </a:stretch>
        </p:blipFill>
        <p:spPr>
          <a:xfrm>
            <a:off x="1322850" y="1789004"/>
            <a:ext cx="9809608" cy="4118310"/>
          </a:xfrm>
          <a:prstGeom prst="roundRect">
            <a:avLst>
              <a:gd name="adj" fmla="val 2391"/>
            </a:avLst>
          </a:prstGeom>
          <a:solidFill>
            <a:srgbClr val="FFFFFF"/>
          </a:solidFill>
          <a:ln>
            <a:noFill/>
          </a:ln>
          <a:effectLst>
            <a:outerShdw blurRad="428625" dist="95250" dir="5400000" algn="bl" rotWithShape="0">
              <a:srgbClr val="000000">
                <a:alpha val="25000"/>
              </a:srgbClr>
            </a:outerShdw>
          </a:effec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C8A32A4-5E25-D3B5-AC22-C4DB2DE71DC8}"/>
              </a:ext>
            </a:extLst>
          </p:cNvPr>
          <p:cNvSpPr txBox="1"/>
          <p:nvPr/>
        </p:nvSpPr>
        <p:spPr>
          <a:xfrm>
            <a:off x="876767" y="381580"/>
            <a:ext cx="619606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>
              <a:lnSpc>
                <a:spcPts val="2400"/>
              </a:lnSpc>
              <a:defRPr sz="2200" b="1">
                <a:solidFill>
                  <a:srgbClr val="003854"/>
                </a:solidFill>
                <a:ea typeface="Tahoma Bold"/>
                <a:cs typeface="Tahoma Bold"/>
              </a:defRPr>
            </a:lvl1pPr>
          </a:lstStyle>
          <a:p>
            <a:r>
              <a:rPr lang="pt-BR" noProof="0" dirty="0"/>
              <a:t>Transparência em tempo real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FD73536-2D15-C8DA-A2C7-96933407171A}"/>
              </a:ext>
            </a:extLst>
          </p:cNvPr>
          <p:cNvSpPr txBox="1"/>
          <p:nvPr/>
        </p:nvSpPr>
        <p:spPr>
          <a:xfrm>
            <a:off x="4360460" y="357251"/>
            <a:ext cx="3160978" cy="332106"/>
          </a:xfrm>
          <a:prstGeom prst="roundRect">
            <a:avLst>
              <a:gd name="adj" fmla="val 10085"/>
            </a:avLst>
          </a:prstGeom>
          <a:solidFill>
            <a:srgbClr val="12A10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pt-BR"/>
            </a:defPPr>
            <a:lvl1pPr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1">
                <a:solidFill>
                  <a:schemeClr val="lt1"/>
                </a:solidFill>
                <a:ea typeface="Inter SemiBold"/>
                <a:cs typeface="Inter SemiBold"/>
              </a:defRPr>
            </a:lvl1pPr>
          </a:lstStyle>
          <a:p>
            <a:r>
              <a:rPr lang="pt-BR" noProof="0" dirty="0"/>
              <a:t>Transparência nos compromissos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33F45503-C4FB-4070-04D2-208C0753024A}"/>
              </a:ext>
            </a:extLst>
          </p:cNvPr>
          <p:cNvSpPr txBox="1"/>
          <p:nvPr/>
        </p:nvSpPr>
        <p:spPr>
          <a:xfrm>
            <a:off x="812195" y="635194"/>
            <a:ext cx="9051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3600" b="1">
                <a:solidFill>
                  <a:srgbClr val="12A101"/>
                </a:solidFill>
              </a:defRPr>
            </a:lvl1pPr>
          </a:lstStyle>
          <a:p>
            <a:r>
              <a:rPr lang="pt-BR" noProof="0" dirty="0">
                <a:sym typeface="Tahoma Bold"/>
              </a:rPr>
              <a:t>Painel de Indicadores – Fator U por município</a:t>
            </a:r>
          </a:p>
        </p:txBody>
      </p:sp>
      <p:pic>
        <p:nvPicPr>
          <p:cNvPr id="12" name="Google Shape;81;g375148927e0_7_4030">
            <a:extLst>
              <a:ext uri="{FF2B5EF4-FFF2-40B4-BE49-F238E27FC236}">
                <a16:creationId xmlns:a16="http://schemas.microsoft.com/office/drawing/2014/main" id="{ADE35B30-BA41-DC4F-E510-D6F255A58C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7375"/>
          <a:stretch/>
        </p:blipFill>
        <p:spPr>
          <a:xfrm>
            <a:off x="11651298" y="6327476"/>
            <a:ext cx="373431" cy="346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499322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602B8458-8528-4F83-A178-85FBE122D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1159" y="2896110"/>
            <a:ext cx="2578243" cy="540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35DA569-DF04-4A15-A08E-D39F5AF235FA}"/>
              </a:ext>
            </a:extLst>
          </p:cNvPr>
          <p:cNvSpPr txBox="1"/>
          <p:nvPr/>
        </p:nvSpPr>
        <p:spPr>
          <a:xfrm>
            <a:off x="5067299" y="3762796"/>
            <a:ext cx="20574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noProof="0" dirty="0">
                <a:solidFill>
                  <a:srgbClr val="003854"/>
                </a:solidFill>
              </a:rPr>
              <a:t>Samanta Souza</a:t>
            </a:r>
          </a:p>
          <a:p>
            <a:pPr algn="ctr"/>
            <a:r>
              <a:rPr lang="pt-BR" sz="1500" noProof="0" dirty="0">
                <a:solidFill>
                  <a:srgbClr val="003854"/>
                </a:solidFill>
              </a:rPr>
              <a:t>Diretora-executiva de Relações Institucionais e Sustentabilidade</a:t>
            </a:r>
            <a:endParaRPr lang="pt-BR" sz="1400" noProof="0" dirty="0">
              <a:solidFill>
                <a:srgbClr val="003854"/>
              </a:solidFill>
            </a:endParaRPr>
          </a:p>
          <a:p>
            <a:pPr algn="ctr"/>
            <a:endParaRPr lang="pt-BR" sz="800" noProof="0" dirty="0">
              <a:solidFill>
                <a:srgbClr val="003854"/>
              </a:solidFill>
            </a:endParaRPr>
          </a:p>
          <a:p>
            <a:pPr algn="ctr"/>
            <a:r>
              <a:rPr lang="pt-BR" sz="1200" noProof="0" dirty="0">
                <a:solidFill>
                  <a:srgbClr val="003854"/>
                </a:solidFill>
              </a:rPr>
              <a:t>samanta@sabesp.com.br</a:t>
            </a:r>
          </a:p>
        </p:txBody>
      </p:sp>
    </p:spTree>
    <p:extLst>
      <p:ext uri="{BB962C8B-B14F-4D97-AF65-F5344CB8AC3E}">
        <p14:creationId xmlns:p14="http://schemas.microsoft.com/office/powerpoint/2010/main" val="593717865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75148927e0_7_1779"/>
          <p:cNvSpPr txBox="1"/>
          <p:nvPr/>
        </p:nvSpPr>
        <p:spPr>
          <a:xfrm>
            <a:off x="6451900" y="1660800"/>
            <a:ext cx="5004300" cy="4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Saneamento para todos, mais barato, mais rápido e melhor. </a:t>
            </a:r>
            <a:endParaRPr sz="130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A desestatização abriu caminho para alcançar estes objetivos:</a:t>
            </a:r>
            <a:endParaRPr sz="130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ahoma"/>
              <a:buChar char="●"/>
            </a:pPr>
            <a:r>
              <a:rPr lang="en-US" sz="1300" i="0" u="none" strike="noStrike" cap="none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PARA TODOS:</a:t>
            </a:r>
            <a:r>
              <a:rPr lang="en-US" sz="130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atendimento a toda a área dos municípios, incluindo zonas rurais e informais, que antes estavam fora</a:t>
            </a:r>
            <a:endParaRPr sz="130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30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ahoma"/>
              <a:buChar char="●"/>
            </a:pPr>
            <a:r>
              <a:rPr lang="en-US" sz="1300" i="0" u="none" strike="noStrike" cap="none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MAIS BARATO:</a:t>
            </a:r>
            <a:r>
              <a:rPr lang="en-US" sz="130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redução imediata da tarifa aos consumidores a partir de julho de 2024 (-10% para tarifa vulnerável e social), para ampliar o atendimento em áreas carentes sem que as famílias não pudessem pagar pelos benefícios</a:t>
            </a:r>
            <a:endParaRPr sz="130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30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ahoma"/>
              <a:buChar char="●"/>
            </a:pPr>
            <a:r>
              <a:rPr lang="en-US" sz="1300" i="0" u="none" strike="noStrike" cap="none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MAIS RÁPIDO:</a:t>
            </a:r>
            <a:r>
              <a:rPr lang="en-US" sz="130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metas contratuais de universalização até 2029</a:t>
            </a:r>
            <a:endParaRPr sz="130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30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ahoma"/>
              <a:buChar char="●"/>
            </a:pPr>
            <a:r>
              <a:rPr lang="en-US" sz="1300" i="0" u="none" strike="noStrike" cap="none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MELHOR: </a:t>
            </a:r>
            <a:r>
              <a:rPr lang="en-US" sz="130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incentivos à qualidade dos serviços, sob pena de punições na tarifa em caso de não cumprimento</a:t>
            </a:r>
            <a:endParaRPr sz="130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ahoma"/>
              <a:buChar char="●"/>
            </a:pPr>
            <a:r>
              <a:rPr lang="en-US" sz="130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R$ 70 bilhões investidos em abastecimento de água, coleta e tratamento de esgoto em cinco anos, até 2029 - a mesma base de ativos que a Sabesp construiu em 50 anos</a:t>
            </a:r>
            <a:endParaRPr sz="130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334" name="Google Shape;334;g375148927e0_7_1779" title="iStock-522624968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5900" r="15248"/>
          <a:stretch/>
        </p:blipFill>
        <p:spPr>
          <a:xfrm>
            <a:off x="0" y="12379"/>
            <a:ext cx="6055526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35" name="Google Shape;335;g375148927e0_7_1779"/>
          <p:cNvSpPr/>
          <p:nvPr/>
        </p:nvSpPr>
        <p:spPr>
          <a:xfrm>
            <a:off x="0" y="3787731"/>
            <a:ext cx="5367090" cy="3075702"/>
          </a:xfrm>
          <a:custGeom>
            <a:avLst/>
            <a:gdLst/>
            <a:ahLst/>
            <a:cxnLst/>
            <a:rect l="l" t="t" r="r" b="b"/>
            <a:pathLst>
              <a:path w="4472575" h="2563085" extrusionOk="0">
                <a:moveTo>
                  <a:pt x="4472576" y="2563085"/>
                </a:moveTo>
                <a:lnTo>
                  <a:pt x="0" y="2563085"/>
                </a:lnTo>
                <a:lnTo>
                  <a:pt x="0" y="9113"/>
                </a:lnTo>
                <a:cubicBezTo>
                  <a:pt x="44928" y="-1452"/>
                  <a:pt x="92834" y="-2401"/>
                  <a:pt x="140297" y="4052"/>
                </a:cubicBezTo>
                <a:cubicBezTo>
                  <a:pt x="181359" y="9619"/>
                  <a:pt x="222738" y="13036"/>
                  <a:pt x="263674" y="19489"/>
                </a:cubicBezTo>
                <a:cubicBezTo>
                  <a:pt x="337625" y="31129"/>
                  <a:pt x="390980" y="78136"/>
                  <a:pt x="434388" y="132987"/>
                </a:cubicBezTo>
                <a:cubicBezTo>
                  <a:pt x="471014" y="179235"/>
                  <a:pt x="497185" y="233896"/>
                  <a:pt x="527031" y="285394"/>
                </a:cubicBezTo>
                <a:cubicBezTo>
                  <a:pt x="531974" y="293872"/>
                  <a:pt x="532164" y="305133"/>
                  <a:pt x="534446" y="315066"/>
                </a:cubicBezTo>
                <a:cubicBezTo>
                  <a:pt x="539198" y="335754"/>
                  <a:pt x="543761" y="356441"/>
                  <a:pt x="548577" y="377129"/>
                </a:cubicBezTo>
                <a:cubicBezTo>
                  <a:pt x="549400" y="380483"/>
                  <a:pt x="552442" y="383646"/>
                  <a:pt x="552379" y="386872"/>
                </a:cubicBezTo>
                <a:cubicBezTo>
                  <a:pt x="550921" y="459944"/>
                  <a:pt x="554153" y="533522"/>
                  <a:pt x="545979" y="605835"/>
                </a:cubicBezTo>
                <a:cubicBezTo>
                  <a:pt x="539515" y="662584"/>
                  <a:pt x="519808" y="717942"/>
                  <a:pt x="504092" y="773426"/>
                </a:cubicBezTo>
                <a:cubicBezTo>
                  <a:pt x="498896" y="791773"/>
                  <a:pt x="488060" y="808538"/>
                  <a:pt x="479442" y="825810"/>
                </a:cubicBezTo>
                <a:cubicBezTo>
                  <a:pt x="443069" y="898692"/>
                  <a:pt x="407139" y="971764"/>
                  <a:pt x="370006" y="1044266"/>
                </a:cubicBezTo>
                <a:cubicBezTo>
                  <a:pt x="345292" y="1092601"/>
                  <a:pt x="313545" y="1138089"/>
                  <a:pt x="294598" y="1188449"/>
                </a:cubicBezTo>
                <a:cubicBezTo>
                  <a:pt x="264118" y="1269176"/>
                  <a:pt x="233194" y="1351421"/>
                  <a:pt x="218493" y="1435818"/>
                </a:cubicBezTo>
                <a:cubicBezTo>
                  <a:pt x="206390" y="1505157"/>
                  <a:pt x="214944" y="1578671"/>
                  <a:pt x="219760" y="1649972"/>
                </a:cubicBezTo>
                <a:cubicBezTo>
                  <a:pt x="221661" y="1678631"/>
                  <a:pt x="238073" y="1706278"/>
                  <a:pt x="247705" y="1734495"/>
                </a:cubicBezTo>
                <a:cubicBezTo>
                  <a:pt x="249480" y="1739872"/>
                  <a:pt x="252141" y="1746136"/>
                  <a:pt x="250937" y="1751134"/>
                </a:cubicBezTo>
                <a:cubicBezTo>
                  <a:pt x="243903" y="1780299"/>
                  <a:pt x="247515" y="1804530"/>
                  <a:pt x="268300" y="1829393"/>
                </a:cubicBezTo>
                <a:cubicBezTo>
                  <a:pt x="279263" y="1842426"/>
                  <a:pt x="272292" y="1869314"/>
                  <a:pt x="281734" y="1884814"/>
                </a:cubicBezTo>
                <a:cubicBezTo>
                  <a:pt x="305941" y="1924545"/>
                  <a:pt x="331478" y="1964402"/>
                  <a:pt x="362528" y="1998692"/>
                </a:cubicBezTo>
                <a:cubicBezTo>
                  <a:pt x="414743" y="2056201"/>
                  <a:pt x="469747" y="2111685"/>
                  <a:pt x="527729" y="2163310"/>
                </a:cubicBezTo>
                <a:cubicBezTo>
                  <a:pt x="549717" y="2182985"/>
                  <a:pt x="583429" y="2189502"/>
                  <a:pt x="611501" y="2202534"/>
                </a:cubicBezTo>
                <a:cubicBezTo>
                  <a:pt x="683424" y="2235812"/>
                  <a:pt x="750340" y="2281427"/>
                  <a:pt x="833099" y="2287247"/>
                </a:cubicBezTo>
                <a:cubicBezTo>
                  <a:pt x="881005" y="2290600"/>
                  <a:pt x="928721" y="2296547"/>
                  <a:pt x="976437" y="2302178"/>
                </a:cubicBezTo>
                <a:cubicBezTo>
                  <a:pt x="1043924" y="2310086"/>
                  <a:pt x="1111348" y="2325333"/>
                  <a:pt x="1178771" y="2325270"/>
                </a:cubicBezTo>
                <a:cubicBezTo>
                  <a:pt x="1246005" y="2325143"/>
                  <a:pt x="1313238" y="2309833"/>
                  <a:pt x="1380535" y="2301608"/>
                </a:cubicBezTo>
                <a:cubicBezTo>
                  <a:pt x="1398088" y="2299458"/>
                  <a:pt x="1415831" y="2299141"/>
                  <a:pt x="1433447" y="2297749"/>
                </a:cubicBezTo>
                <a:cubicBezTo>
                  <a:pt x="1505433" y="2291802"/>
                  <a:pt x="1577356" y="2281237"/>
                  <a:pt x="1649342" y="2281174"/>
                </a:cubicBezTo>
                <a:cubicBezTo>
                  <a:pt x="1713787" y="2281110"/>
                  <a:pt x="1773163" y="2266180"/>
                  <a:pt x="1833869" y="2248465"/>
                </a:cubicBezTo>
                <a:cubicBezTo>
                  <a:pt x="1877847" y="2235622"/>
                  <a:pt x="1924802" y="2232396"/>
                  <a:pt x="1970618" y="2226385"/>
                </a:cubicBezTo>
                <a:cubicBezTo>
                  <a:pt x="2043998" y="2216896"/>
                  <a:pt x="2115667" y="2202155"/>
                  <a:pt x="2186005" y="2177671"/>
                </a:cubicBezTo>
                <a:cubicBezTo>
                  <a:pt x="2231377" y="2161918"/>
                  <a:pt x="2281754" y="2161032"/>
                  <a:pt x="2327886" y="2147050"/>
                </a:cubicBezTo>
                <a:cubicBezTo>
                  <a:pt x="2382953" y="2130348"/>
                  <a:pt x="2435802" y="2106307"/>
                  <a:pt x="2489981" y="2086442"/>
                </a:cubicBezTo>
                <a:cubicBezTo>
                  <a:pt x="2508802" y="2079546"/>
                  <a:pt x="2528636" y="2075433"/>
                  <a:pt x="2548090" y="2070372"/>
                </a:cubicBezTo>
                <a:cubicBezTo>
                  <a:pt x="2553413" y="2068980"/>
                  <a:pt x="2559369" y="2069866"/>
                  <a:pt x="2564439" y="2067968"/>
                </a:cubicBezTo>
                <a:cubicBezTo>
                  <a:pt x="2640417" y="2039815"/>
                  <a:pt x="2715255" y="2007802"/>
                  <a:pt x="2792500" y="1983951"/>
                </a:cubicBezTo>
                <a:cubicBezTo>
                  <a:pt x="2873801" y="1958835"/>
                  <a:pt x="2956433" y="1933972"/>
                  <a:pt x="3040269" y="1922584"/>
                </a:cubicBezTo>
                <a:cubicBezTo>
                  <a:pt x="3149642" y="1907653"/>
                  <a:pt x="3260853" y="1906388"/>
                  <a:pt x="3371240" y="1898480"/>
                </a:cubicBezTo>
                <a:cubicBezTo>
                  <a:pt x="3404445" y="1896139"/>
                  <a:pt x="3438410" y="1884624"/>
                  <a:pt x="3470538" y="1888736"/>
                </a:cubicBezTo>
                <a:cubicBezTo>
                  <a:pt x="3574968" y="1902022"/>
                  <a:pt x="3683137" y="1889496"/>
                  <a:pt x="3782815" y="1937831"/>
                </a:cubicBezTo>
                <a:cubicBezTo>
                  <a:pt x="3829834" y="1960669"/>
                  <a:pt x="3883950" y="1968957"/>
                  <a:pt x="3931032" y="1991606"/>
                </a:cubicBezTo>
                <a:cubicBezTo>
                  <a:pt x="4020191" y="2034627"/>
                  <a:pt x="4099338" y="2095236"/>
                  <a:pt x="4169866" y="2163183"/>
                </a:cubicBezTo>
                <a:cubicBezTo>
                  <a:pt x="4234185" y="2225057"/>
                  <a:pt x="4283422" y="2302368"/>
                  <a:pt x="4345966" y="2366266"/>
                </a:cubicBezTo>
                <a:cubicBezTo>
                  <a:pt x="4394633" y="2415992"/>
                  <a:pt x="4429866" y="2472932"/>
                  <a:pt x="4460346" y="2533097"/>
                </a:cubicBezTo>
                <a:cubicBezTo>
                  <a:pt x="4465225" y="2542650"/>
                  <a:pt x="4469090" y="2552773"/>
                  <a:pt x="4472576" y="2563085"/>
                </a:cubicBezTo>
                <a:close/>
              </a:path>
            </a:pathLst>
          </a:custGeom>
          <a:solidFill>
            <a:srgbClr val="FAB1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g375148927e0_7_1779"/>
          <p:cNvPicPr preferRelativeResize="0"/>
          <p:nvPr/>
        </p:nvPicPr>
        <p:blipFill rotWithShape="1">
          <a:blip r:embed="rId4">
            <a:alphaModFix/>
          </a:blip>
          <a:srcRect t="-7630" r="61457" b="19212"/>
          <a:stretch/>
        </p:blipFill>
        <p:spPr>
          <a:xfrm rot="10800000">
            <a:off x="0" y="-2847"/>
            <a:ext cx="1293188" cy="2686651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375148927e0_7_1779"/>
          <p:cNvSpPr txBox="1"/>
          <p:nvPr/>
        </p:nvSpPr>
        <p:spPr>
          <a:xfrm>
            <a:off x="5095138" y="-1536712"/>
            <a:ext cx="66687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Workshop - Por dentro do Saneamento</a:t>
            </a:r>
            <a:endParaRPr sz="8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38" name="Google Shape;338;g375148927e0_7_1779"/>
          <p:cNvSpPr txBox="1"/>
          <p:nvPr/>
        </p:nvSpPr>
        <p:spPr>
          <a:xfrm>
            <a:off x="6478100" y="826900"/>
            <a:ext cx="7954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SANEAMENTO PARA TODOS ATÉ 2029</a:t>
            </a:r>
            <a:endParaRPr sz="220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339" name="Google Shape;339;g375148927e0_7_1779"/>
          <p:cNvSpPr txBox="1"/>
          <p:nvPr/>
        </p:nvSpPr>
        <p:spPr>
          <a:xfrm>
            <a:off x="6239875" y="589900"/>
            <a:ext cx="66687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Workshop - Por dentro do Saneamento</a:t>
            </a:r>
            <a:endParaRPr sz="8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75148927e0_7_2022"/>
          <p:cNvSpPr txBox="1"/>
          <p:nvPr/>
        </p:nvSpPr>
        <p:spPr>
          <a:xfrm>
            <a:off x="2112175" y="-743987"/>
            <a:ext cx="4959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OS CAMINHOS</a:t>
            </a:r>
            <a:endParaRPr sz="36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6" name="Google Shape;346;g375148927e0_7_2022"/>
          <p:cNvSpPr txBox="1"/>
          <p:nvPr/>
        </p:nvSpPr>
        <p:spPr>
          <a:xfrm>
            <a:off x="1032175" y="826900"/>
            <a:ext cx="795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OS CAMINHOS</a:t>
            </a:r>
            <a:endParaRPr sz="240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347" name="Google Shape;347;g375148927e0_7_2022"/>
          <p:cNvSpPr txBox="1"/>
          <p:nvPr/>
        </p:nvSpPr>
        <p:spPr>
          <a:xfrm>
            <a:off x="793950" y="589900"/>
            <a:ext cx="66687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Workshop - Por dentro do Saneamento</a:t>
            </a:r>
            <a:endParaRPr sz="8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64475ED-6F5D-AFD7-FD86-ED1E09BFC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" y="-1"/>
            <a:ext cx="12270442" cy="69138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63404244-6645-4F87-994C-1ED3A1A574C8}"/>
              </a:ext>
            </a:extLst>
          </p:cNvPr>
          <p:cNvSpPr txBox="1"/>
          <p:nvPr/>
        </p:nvSpPr>
        <p:spPr>
          <a:xfrm>
            <a:off x="740839" y="710991"/>
            <a:ext cx="57912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noProof="0" dirty="0">
                <a:solidFill>
                  <a:schemeClr val="bg1"/>
                </a:solidFill>
              </a:rPr>
              <a:t>DESAFIOS </a:t>
            </a:r>
            <a:r>
              <a:rPr lang="pt-BR" sz="4800" noProof="0" dirty="0">
                <a:solidFill>
                  <a:schemeClr val="bg1"/>
                </a:solidFill>
              </a:rPr>
              <a:t>LANÇADOS</a:t>
            </a:r>
            <a:r>
              <a:rPr lang="pt-BR" sz="4800" b="1" noProof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E9F78B0-0988-40A1-8DC8-BB8A97932BB6}"/>
              </a:ext>
            </a:extLst>
          </p:cNvPr>
          <p:cNvSpPr txBox="1"/>
          <p:nvPr/>
        </p:nvSpPr>
        <p:spPr>
          <a:xfrm>
            <a:off x="3118007" y="3007464"/>
            <a:ext cx="1483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noProof="0" dirty="0">
                <a:solidFill>
                  <a:srgbClr val="CBAE01"/>
                </a:solidFill>
              </a:rPr>
              <a:t>Saneamento</a:t>
            </a:r>
            <a:br>
              <a:rPr lang="pt-BR" sz="1200" b="1" noProof="0" dirty="0">
                <a:solidFill>
                  <a:srgbClr val="CBAE01"/>
                </a:solidFill>
              </a:rPr>
            </a:br>
            <a:r>
              <a:rPr lang="pt-BR" sz="1200" b="1" noProof="0" dirty="0">
                <a:solidFill>
                  <a:srgbClr val="CBAE01"/>
                </a:solidFill>
              </a:rPr>
              <a:t>para todos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2C0FD4F-D717-4624-9AB2-1983196539D0}"/>
              </a:ext>
            </a:extLst>
          </p:cNvPr>
          <p:cNvSpPr txBox="1"/>
          <p:nvPr/>
        </p:nvSpPr>
        <p:spPr>
          <a:xfrm>
            <a:off x="4971566" y="3007464"/>
            <a:ext cx="1410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noProof="0" dirty="0">
                <a:solidFill>
                  <a:srgbClr val="12D0FF"/>
                </a:solidFill>
              </a:rPr>
              <a:t>Segurança hídrica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FBCBB37-19B3-4917-98F4-A8EA096F13C0}"/>
              </a:ext>
            </a:extLst>
          </p:cNvPr>
          <p:cNvSpPr txBox="1"/>
          <p:nvPr/>
        </p:nvSpPr>
        <p:spPr>
          <a:xfrm>
            <a:off x="7160247" y="3007463"/>
            <a:ext cx="1324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noProof="0" dirty="0">
                <a:solidFill>
                  <a:srgbClr val="FF8243"/>
                </a:solidFill>
              </a:rPr>
              <a:t>Despoluição de Rios e Mananciais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C451884-D57D-4B25-B492-1CED46D5472D}"/>
              </a:ext>
            </a:extLst>
          </p:cNvPr>
          <p:cNvSpPr txBox="1"/>
          <p:nvPr/>
        </p:nvSpPr>
        <p:spPr>
          <a:xfrm>
            <a:off x="10907988" y="3007461"/>
            <a:ext cx="139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noProof="0" dirty="0">
                <a:solidFill>
                  <a:srgbClr val="00B050"/>
                </a:solidFill>
              </a:rPr>
              <a:t>Transparência</a:t>
            </a:r>
            <a:br>
              <a:rPr lang="pt-BR" sz="1200" b="1" noProof="0" dirty="0">
                <a:solidFill>
                  <a:srgbClr val="00B050"/>
                </a:solidFill>
              </a:rPr>
            </a:br>
            <a:r>
              <a:rPr lang="pt-BR" sz="1200" b="1" noProof="0" dirty="0">
                <a:solidFill>
                  <a:srgbClr val="00B050"/>
                </a:solidFill>
              </a:rPr>
              <a:t>nos compromissos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4A1729C2-17D6-4703-8B55-C9762ABE2AA7}"/>
              </a:ext>
            </a:extLst>
          </p:cNvPr>
          <p:cNvSpPr txBox="1"/>
          <p:nvPr/>
        </p:nvSpPr>
        <p:spPr>
          <a:xfrm>
            <a:off x="9127877" y="3007462"/>
            <a:ext cx="121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noProof="0" dirty="0">
                <a:solidFill>
                  <a:srgbClr val="01AAFF"/>
                </a:solidFill>
              </a:rPr>
              <a:t>Aproximação com os clientes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92E165B-8628-4D29-BDD2-306C6591FFB3}"/>
              </a:ext>
            </a:extLst>
          </p:cNvPr>
          <p:cNvSpPr txBox="1"/>
          <p:nvPr/>
        </p:nvSpPr>
        <p:spPr>
          <a:xfrm>
            <a:off x="1022682" y="3029340"/>
            <a:ext cx="1126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noProof="0" dirty="0">
                <a:solidFill>
                  <a:srgbClr val="FF8A01"/>
                </a:solidFill>
              </a:rPr>
              <a:t>Investir</a:t>
            </a:r>
            <a:br>
              <a:rPr lang="pt-BR" sz="1200" b="1" noProof="0" dirty="0">
                <a:solidFill>
                  <a:srgbClr val="FF8A01"/>
                </a:solidFill>
              </a:rPr>
            </a:br>
            <a:r>
              <a:rPr lang="pt-BR" sz="1200" b="1" noProof="0" dirty="0">
                <a:solidFill>
                  <a:srgbClr val="FF8A01"/>
                </a:solidFill>
              </a:rPr>
              <a:t>50 anos em 5</a:t>
            </a:r>
          </a:p>
        </p:txBody>
      </p:sp>
    </p:spTree>
    <p:extLst>
      <p:ext uri="{BB962C8B-B14F-4D97-AF65-F5344CB8AC3E}">
        <p14:creationId xmlns:p14="http://schemas.microsoft.com/office/powerpoint/2010/main" val="2560622656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63404244-6645-4F87-994C-1ED3A1A574C8}"/>
              </a:ext>
            </a:extLst>
          </p:cNvPr>
          <p:cNvSpPr txBox="1"/>
          <p:nvPr/>
        </p:nvSpPr>
        <p:spPr>
          <a:xfrm>
            <a:off x="3815293" y="3437467"/>
            <a:ext cx="4561414" cy="1143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4000" b="1" noProof="0" dirty="0">
                <a:solidFill>
                  <a:srgbClr val="FF8A01"/>
                </a:solidFill>
              </a:rPr>
              <a:t>Investir</a:t>
            </a:r>
            <a:br>
              <a:rPr lang="pt-BR" sz="4000" b="1" noProof="0" dirty="0">
                <a:solidFill>
                  <a:srgbClr val="FF8A01"/>
                </a:solidFill>
              </a:rPr>
            </a:br>
            <a:r>
              <a:rPr lang="pt-BR" sz="4000" b="1" noProof="0" dirty="0">
                <a:solidFill>
                  <a:srgbClr val="FF8A01"/>
                </a:solidFill>
              </a:rPr>
              <a:t>50 anos em 5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D8415838-5921-4022-A677-1330353C6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5307" y="1787562"/>
            <a:ext cx="1321385" cy="132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53311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48BC1-51B7-E59B-4731-A9DE7020D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Arredondados 20">
            <a:extLst>
              <a:ext uri="{FF2B5EF4-FFF2-40B4-BE49-F238E27FC236}">
                <a16:creationId xmlns:a16="http://schemas.microsoft.com/office/drawing/2014/main" id="{6781248A-C3D9-4EA1-BF66-1E7B4B58332F}"/>
              </a:ext>
            </a:extLst>
          </p:cNvPr>
          <p:cNvSpPr/>
          <p:nvPr/>
        </p:nvSpPr>
        <p:spPr>
          <a:xfrm>
            <a:off x="1160690" y="2300783"/>
            <a:ext cx="1763493" cy="432000"/>
          </a:xfrm>
          <a:prstGeom prst="roundRect">
            <a:avLst>
              <a:gd name="adj" fmla="val 7899"/>
            </a:avLst>
          </a:prstGeom>
          <a:solidFill>
            <a:srgbClr val="FF8243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pt-BR" sz="2000" b="1" noProof="0" dirty="0">
                <a:solidFill>
                  <a:schemeClr val="bg1"/>
                </a:solidFill>
              </a:rPr>
              <a:t>2024/2025</a:t>
            </a:r>
          </a:p>
        </p:txBody>
      </p:sp>
      <p:sp>
        <p:nvSpPr>
          <p:cNvPr id="12" name="Retângulo: Cantos Arredondados 24">
            <a:extLst>
              <a:ext uri="{FF2B5EF4-FFF2-40B4-BE49-F238E27FC236}">
                <a16:creationId xmlns:a16="http://schemas.microsoft.com/office/drawing/2014/main" id="{40190A6F-C327-4F38-8110-E0630A961D3C}"/>
              </a:ext>
            </a:extLst>
          </p:cNvPr>
          <p:cNvSpPr/>
          <p:nvPr/>
        </p:nvSpPr>
        <p:spPr>
          <a:xfrm>
            <a:off x="1177107" y="3283131"/>
            <a:ext cx="1763493" cy="432000"/>
          </a:xfrm>
          <a:prstGeom prst="roundRect">
            <a:avLst>
              <a:gd name="adj" fmla="val 7899"/>
            </a:avLst>
          </a:prstGeom>
          <a:solidFill>
            <a:srgbClr val="FF8243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pt-BR" sz="2000" b="1" noProof="0" dirty="0">
                <a:solidFill>
                  <a:schemeClr val="bg1"/>
                </a:solidFill>
              </a:rPr>
              <a:t>2026</a:t>
            </a:r>
          </a:p>
        </p:txBody>
      </p:sp>
      <p:sp>
        <p:nvSpPr>
          <p:cNvPr id="13" name="Retângulo: Cantos Arredondados 25">
            <a:extLst>
              <a:ext uri="{FF2B5EF4-FFF2-40B4-BE49-F238E27FC236}">
                <a16:creationId xmlns:a16="http://schemas.microsoft.com/office/drawing/2014/main" id="{1819647E-09B8-457F-A6CD-5CA85A9F9BE5}"/>
              </a:ext>
            </a:extLst>
          </p:cNvPr>
          <p:cNvSpPr/>
          <p:nvPr/>
        </p:nvSpPr>
        <p:spPr>
          <a:xfrm>
            <a:off x="1160690" y="4352693"/>
            <a:ext cx="1763493" cy="432000"/>
          </a:xfrm>
          <a:prstGeom prst="roundRect">
            <a:avLst>
              <a:gd name="adj" fmla="val 7899"/>
            </a:avLst>
          </a:prstGeom>
          <a:solidFill>
            <a:srgbClr val="FF8243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pt-BR" sz="2000" b="1" noProof="0" dirty="0">
                <a:solidFill>
                  <a:schemeClr val="bg1"/>
                </a:solidFill>
              </a:rPr>
              <a:t>2027</a:t>
            </a:r>
          </a:p>
        </p:txBody>
      </p:sp>
      <p:sp>
        <p:nvSpPr>
          <p:cNvPr id="14" name="Retângulo: Cantos Arredondados 27">
            <a:extLst>
              <a:ext uri="{FF2B5EF4-FFF2-40B4-BE49-F238E27FC236}">
                <a16:creationId xmlns:a16="http://schemas.microsoft.com/office/drawing/2014/main" id="{410A342E-1DA4-4F4B-AD88-3C6ED1E3A800}"/>
              </a:ext>
            </a:extLst>
          </p:cNvPr>
          <p:cNvSpPr/>
          <p:nvPr/>
        </p:nvSpPr>
        <p:spPr>
          <a:xfrm>
            <a:off x="1160690" y="5339303"/>
            <a:ext cx="1763493" cy="432000"/>
          </a:xfrm>
          <a:prstGeom prst="roundRect">
            <a:avLst>
              <a:gd name="adj" fmla="val 7899"/>
            </a:avLst>
          </a:prstGeom>
          <a:solidFill>
            <a:srgbClr val="FF8243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pt-BR" sz="2000" b="1" noProof="0" dirty="0">
                <a:solidFill>
                  <a:schemeClr val="bg1"/>
                </a:solidFill>
              </a:rPr>
              <a:t>2028-2029</a:t>
            </a:r>
          </a:p>
        </p:txBody>
      </p:sp>
      <p:sp>
        <p:nvSpPr>
          <p:cNvPr id="16" name="Retângulo: Cantos Arredondados 31">
            <a:extLst>
              <a:ext uri="{FF2B5EF4-FFF2-40B4-BE49-F238E27FC236}">
                <a16:creationId xmlns:a16="http://schemas.microsoft.com/office/drawing/2014/main" id="{811A92D6-52F0-4E3A-8AA2-6B6847E8F106}"/>
              </a:ext>
            </a:extLst>
          </p:cNvPr>
          <p:cNvSpPr/>
          <p:nvPr/>
        </p:nvSpPr>
        <p:spPr>
          <a:xfrm>
            <a:off x="3696416" y="2081752"/>
            <a:ext cx="2975845" cy="870062"/>
          </a:xfrm>
          <a:prstGeom prst="roundRect">
            <a:avLst>
              <a:gd name="adj" fmla="val 4625"/>
            </a:avLst>
          </a:prstGeom>
          <a:solidFill>
            <a:srgbClr val="75E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90000"/>
              </a:lnSpc>
            </a:pPr>
            <a:r>
              <a:rPr lang="pt-BR" sz="1400" noProof="0" dirty="0">
                <a:solidFill>
                  <a:schemeClr val="bg2">
                    <a:lumMod val="10000"/>
                  </a:schemeClr>
                </a:solidFill>
              </a:rPr>
              <a:t>Incremento de </a:t>
            </a:r>
            <a:r>
              <a:rPr lang="pt-BR" sz="1400" b="1" noProof="0" dirty="0">
                <a:solidFill>
                  <a:schemeClr val="bg2">
                    <a:lumMod val="10000"/>
                  </a:schemeClr>
                </a:solidFill>
              </a:rPr>
              <a:t>Economias de Cobertura </a:t>
            </a:r>
            <a:r>
              <a:rPr lang="pt-BR" sz="1400" noProof="0" dirty="0">
                <a:solidFill>
                  <a:schemeClr val="bg2">
                    <a:lumMod val="10000"/>
                  </a:schemeClr>
                </a:solidFill>
              </a:rPr>
              <a:t>Água e Esgoto, e </a:t>
            </a:r>
            <a:r>
              <a:rPr lang="pt-BR" sz="1400" b="1" noProof="0" dirty="0">
                <a:solidFill>
                  <a:schemeClr val="bg2">
                    <a:lumMod val="10000"/>
                  </a:schemeClr>
                </a:solidFill>
              </a:rPr>
              <a:t>Economias para Tratamento</a:t>
            </a:r>
            <a:endParaRPr lang="pt-BR" sz="1050" noProof="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Retângulo: Cantos Arredondados 33">
            <a:extLst>
              <a:ext uri="{FF2B5EF4-FFF2-40B4-BE49-F238E27FC236}">
                <a16:creationId xmlns:a16="http://schemas.microsoft.com/office/drawing/2014/main" id="{9FFF00F5-FA2E-4ED1-987E-70806A7BE8F4}"/>
              </a:ext>
            </a:extLst>
          </p:cNvPr>
          <p:cNvSpPr/>
          <p:nvPr/>
        </p:nvSpPr>
        <p:spPr>
          <a:xfrm>
            <a:off x="6760076" y="2081752"/>
            <a:ext cx="3093930" cy="870062"/>
          </a:xfrm>
          <a:prstGeom prst="roundRect">
            <a:avLst>
              <a:gd name="adj" fmla="val 5719"/>
            </a:avLst>
          </a:prstGeom>
          <a:solidFill>
            <a:srgbClr val="75E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just">
              <a:lnSpc>
                <a:spcPct val="90000"/>
              </a:lnSpc>
            </a:pPr>
            <a:r>
              <a:rPr lang="pt-BR" sz="1400" b="1" noProof="0" dirty="0">
                <a:solidFill>
                  <a:schemeClr val="bg2">
                    <a:lumMod val="10000"/>
                  </a:schemeClr>
                </a:solidFill>
              </a:rPr>
              <a:t>Metas (Incremento Economias) </a:t>
            </a:r>
          </a:p>
          <a:p>
            <a:pPr algn="just">
              <a:lnSpc>
                <a:spcPct val="90000"/>
              </a:lnSpc>
            </a:pPr>
            <a:r>
              <a:rPr lang="pt-BR" sz="1400" noProof="0" dirty="0">
                <a:solidFill>
                  <a:schemeClr val="bg2">
                    <a:lumMod val="10000"/>
                  </a:schemeClr>
                </a:solidFill>
              </a:rPr>
              <a:t>Recortes </a:t>
            </a:r>
            <a:r>
              <a:rPr lang="pt-BR" sz="1400" u="sng" noProof="0" dirty="0">
                <a:solidFill>
                  <a:schemeClr val="bg2">
                    <a:lumMod val="10000"/>
                  </a:schemeClr>
                </a:solidFill>
              </a:rPr>
              <a:t>URAE1:</a:t>
            </a:r>
          </a:p>
          <a:p>
            <a:pPr marL="234000" indent="-17145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pt-BR" sz="1200" noProof="0" dirty="0">
                <a:solidFill>
                  <a:schemeClr val="bg2">
                    <a:lumMod val="10000"/>
                  </a:schemeClr>
                </a:solidFill>
              </a:rPr>
              <a:t>Formal</a:t>
            </a:r>
          </a:p>
          <a:p>
            <a:pPr marL="234000" indent="-17145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pt-BR" sz="1200" noProof="0" dirty="0">
                <a:solidFill>
                  <a:schemeClr val="bg2">
                    <a:lumMod val="10000"/>
                  </a:schemeClr>
                </a:solidFill>
              </a:rPr>
              <a:t>Informal + Rural</a:t>
            </a:r>
          </a:p>
        </p:txBody>
      </p:sp>
      <p:sp>
        <p:nvSpPr>
          <p:cNvPr id="19" name="Retângulo: Cantos Arredondados 36">
            <a:extLst>
              <a:ext uri="{FF2B5EF4-FFF2-40B4-BE49-F238E27FC236}">
                <a16:creationId xmlns:a16="http://schemas.microsoft.com/office/drawing/2014/main" id="{7252C063-F271-49B2-9C2D-CAA47F4E5ABF}"/>
              </a:ext>
            </a:extLst>
          </p:cNvPr>
          <p:cNvSpPr/>
          <p:nvPr/>
        </p:nvSpPr>
        <p:spPr>
          <a:xfrm>
            <a:off x="6760075" y="3067713"/>
            <a:ext cx="3093930" cy="862836"/>
          </a:xfrm>
          <a:prstGeom prst="roundRect">
            <a:avLst>
              <a:gd name="adj" fmla="val 7836"/>
            </a:avLst>
          </a:prstGeom>
          <a:solidFill>
            <a:srgbClr val="75E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just">
              <a:lnSpc>
                <a:spcPct val="90000"/>
              </a:lnSpc>
            </a:pPr>
            <a:r>
              <a:rPr lang="pt-BR" sz="1400" b="1" noProof="0" dirty="0">
                <a:solidFill>
                  <a:schemeClr val="bg2">
                    <a:lumMod val="10000"/>
                  </a:schemeClr>
                </a:solidFill>
              </a:rPr>
              <a:t>Metas (Incremento Economias) </a:t>
            </a:r>
          </a:p>
          <a:p>
            <a:pPr algn="just">
              <a:lnSpc>
                <a:spcPct val="90000"/>
              </a:lnSpc>
            </a:pPr>
            <a:r>
              <a:rPr lang="pt-BR" sz="1400" noProof="0" dirty="0">
                <a:solidFill>
                  <a:schemeClr val="bg2">
                    <a:lumMod val="10000"/>
                  </a:schemeClr>
                </a:solidFill>
              </a:rPr>
              <a:t>Recortes </a:t>
            </a:r>
            <a:r>
              <a:rPr lang="pt-BR" sz="1400" u="sng" noProof="0" dirty="0">
                <a:solidFill>
                  <a:schemeClr val="bg2">
                    <a:lumMod val="10000"/>
                  </a:schemeClr>
                </a:solidFill>
              </a:rPr>
              <a:t>URAE1:</a:t>
            </a:r>
          </a:p>
          <a:p>
            <a:pPr marL="234000" indent="-17145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pt-BR" sz="1200" noProof="0" dirty="0">
                <a:solidFill>
                  <a:schemeClr val="bg2">
                    <a:lumMod val="10000"/>
                  </a:schemeClr>
                </a:solidFill>
              </a:rPr>
              <a:t>Formal</a:t>
            </a:r>
          </a:p>
          <a:p>
            <a:pPr marL="234000" indent="-17145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pt-BR" sz="1200" noProof="0" dirty="0">
                <a:solidFill>
                  <a:schemeClr val="bg2">
                    <a:lumMod val="10000"/>
                  </a:schemeClr>
                </a:solidFill>
              </a:rPr>
              <a:t>Informal + Rural</a:t>
            </a:r>
          </a:p>
        </p:txBody>
      </p:sp>
      <p:sp>
        <p:nvSpPr>
          <p:cNvPr id="20" name="Retângulo: Cantos Arredondados 38">
            <a:extLst>
              <a:ext uri="{FF2B5EF4-FFF2-40B4-BE49-F238E27FC236}">
                <a16:creationId xmlns:a16="http://schemas.microsoft.com/office/drawing/2014/main" id="{CD99D36D-EA0D-43D5-B5B8-4BBA4923F0BA}"/>
              </a:ext>
            </a:extLst>
          </p:cNvPr>
          <p:cNvSpPr/>
          <p:nvPr/>
        </p:nvSpPr>
        <p:spPr>
          <a:xfrm>
            <a:off x="3704018" y="4154028"/>
            <a:ext cx="2975845" cy="829331"/>
          </a:xfrm>
          <a:prstGeom prst="roundRect">
            <a:avLst>
              <a:gd name="adj" fmla="val 4033"/>
            </a:avLst>
          </a:prstGeom>
          <a:solidFill>
            <a:srgbClr val="75E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90000"/>
              </a:lnSpc>
            </a:pPr>
            <a:r>
              <a:rPr lang="pt-BR" sz="1400" noProof="0" dirty="0">
                <a:solidFill>
                  <a:schemeClr val="bg2">
                    <a:lumMod val="10000"/>
                  </a:schemeClr>
                </a:solidFill>
              </a:rPr>
              <a:t>Incremento de </a:t>
            </a:r>
            <a:r>
              <a:rPr lang="pt-BR" sz="1400" b="1" noProof="0" dirty="0">
                <a:solidFill>
                  <a:schemeClr val="bg2">
                    <a:lumMod val="10000"/>
                  </a:schemeClr>
                </a:solidFill>
              </a:rPr>
              <a:t>% de Cobertura</a:t>
            </a:r>
            <a:r>
              <a:rPr lang="pt-BR" sz="1400" noProof="0" dirty="0">
                <a:solidFill>
                  <a:schemeClr val="bg2">
                    <a:lumMod val="10000"/>
                  </a:schemeClr>
                </a:solidFill>
              </a:rPr>
              <a:t> </a:t>
            </a:r>
            <a:br>
              <a:rPr lang="pt-BR" sz="1400" noProof="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pt-BR" sz="1400" noProof="0" dirty="0">
                <a:solidFill>
                  <a:schemeClr val="bg2">
                    <a:lumMod val="10000"/>
                  </a:schemeClr>
                </a:solidFill>
              </a:rPr>
              <a:t>Água e Esgoto e </a:t>
            </a:r>
            <a:r>
              <a:rPr lang="pt-BR" sz="1400" b="1" noProof="0" dirty="0">
                <a:solidFill>
                  <a:schemeClr val="bg2">
                    <a:lumMod val="10000"/>
                  </a:schemeClr>
                </a:solidFill>
              </a:rPr>
              <a:t>% Economias </a:t>
            </a:r>
            <a:br>
              <a:rPr lang="pt-BR" sz="1400" b="1" noProof="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pt-BR" sz="1400" b="1" noProof="0" dirty="0">
                <a:solidFill>
                  <a:schemeClr val="bg2">
                    <a:lumMod val="10000"/>
                  </a:schemeClr>
                </a:solidFill>
              </a:rPr>
              <a:t>para Tratamento</a:t>
            </a:r>
            <a:endParaRPr lang="pt-BR" sz="1050" noProof="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21" name="Conector reto 54">
            <a:extLst>
              <a:ext uri="{FF2B5EF4-FFF2-40B4-BE49-F238E27FC236}">
                <a16:creationId xmlns:a16="http://schemas.microsoft.com/office/drawing/2014/main" id="{24A3C098-8BCB-47CC-80C8-7BF17AE1E023}"/>
              </a:ext>
            </a:extLst>
          </p:cNvPr>
          <p:cNvCxnSpPr>
            <a:cxnSpLocks/>
          </p:cNvCxnSpPr>
          <p:nvPr/>
        </p:nvCxnSpPr>
        <p:spPr>
          <a:xfrm>
            <a:off x="-231494" y="4037127"/>
            <a:ext cx="10720200" cy="0"/>
          </a:xfrm>
          <a:prstGeom prst="line">
            <a:avLst/>
          </a:prstGeom>
          <a:ln w="44450">
            <a:solidFill>
              <a:srgbClr val="003854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ângulo: Cantos Arredondados 55">
            <a:extLst>
              <a:ext uri="{FF2B5EF4-FFF2-40B4-BE49-F238E27FC236}">
                <a16:creationId xmlns:a16="http://schemas.microsoft.com/office/drawing/2014/main" id="{07E25AB4-24F7-4B50-B860-17366DE379D0}"/>
              </a:ext>
            </a:extLst>
          </p:cNvPr>
          <p:cNvSpPr/>
          <p:nvPr/>
        </p:nvSpPr>
        <p:spPr>
          <a:xfrm>
            <a:off x="10200818" y="2710844"/>
            <a:ext cx="1660983" cy="2674082"/>
          </a:xfrm>
          <a:prstGeom prst="roundRect">
            <a:avLst>
              <a:gd name="adj" fmla="val 3278"/>
            </a:avLst>
          </a:prstGeom>
          <a:solidFill>
            <a:srgbClr val="00A3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90000"/>
              </a:lnSpc>
            </a:pPr>
            <a:r>
              <a:rPr lang="pt-BR" sz="1600" b="1" noProof="0" dirty="0">
                <a:solidFill>
                  <a:schemeClr val="bg1"/>
                </a:solidFill>
              </a:rPr>
              <a:t>REDEFINIÇÃO </a:t>
            </a:r>
          </a:p>
          <a:p>
            <a:pPr algn="ctr">
              <a:lnSpc>
                <a:spcPct val="90000"/>
              </a:lnSpc>
            </a:pPr>
            <a:r>
              <a:rPr lang="pt-BR" sz="1600" b="1" noProof="0" dirty="0">
                <a:solidFill>
                  <a:schemeClr val="bg1"/>
                </a:solidFill>
              </a:rPr>
              <a:t>DAS METAS</a:t>
            </a:r>
            <a:br>
              <a:rPr lang="pt-BR" sz="1600" b="1" u="sng" noProof="0" dirty="0">
                <a:solidFill>
                  <a:schemeClr val="bg1"/>
                </a:solidFill>
              </a:rPr>
            </a:br>
            <a:endParaRPr lang="pt-BR" sz="1600" b="1" u="sng" noProof="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pt-BR" sz="1400" noProof="0" dirty="0">
                <a:solidFill>
                  <a:schemeClr val="bg1"/>
                </a:solidFill>
              </a:rPr>
              <a:t>(Incorporação </a:t>
            </a:r>
            <a:br>
              <a:rPr lang="pt-BR" sz="1400" noProof="0" dirty="0">
                <a:solidFill>
                  <a:schemeClr val="bg1"/>
                </a:solidFill>
              </a:rPr>
            </a:br>
            <a:r>
              <a:rPr lang="pt-BR" sz="1400" noProof="0" dirty="0">
                <a:solidFill>
                  <a:schemeClr val="bg1"/>
                </a:solidFill>
              </a:rPr>
              <a:t>de Novo </a:t>
            </a:r>
            <a:br>
              <a:rPr lang="pt-BR" sz="1400" noProof="0" dirty="0">
                <a:solidFill>
                  <a:schemeClr val="bg1"/>
                </a:solidFill>
              </a:rPr>
            </a:br>
            <a:r>
              <a:rPr lang="pt-BR" sz="1400" b="1" noProof="0" dirty="0">
                <a:solidFill>
                  <a:schemeClr val="bg1"/>
                </a:solidFill>
              </a:rPr>
              <a:t>CENSO RURAL </a:t>
            </a:r>
            <a:br>
              <a:rPr lang="pt-BR" sz="1400" b="1" noProof="0" dirty="0">
                <a:solidFill>
                  <a:schemeClr val="bg1"/>
                </a:solidFill>
              </a:rPr>
            </a:br>
            <a:r>
              <a:rPr lang="pt-BR" sz="1400" noProof="0" dirty="0">
                <a:solidFill>
                  <a:schemeClr val="bg1"/>
                </a:solidFill>
              </a:rPr>
              <a:t>e novas projeções Informal e Urbano)</a:t>
            </a:r>
          </a:p>
        </p:txBody>
      </p:sp>
      <p:sp>
        <p:nvSpPr>
          <p:cNvPr id="23" name="Retângulo: Cantos Arredondados 56">
            <a:extLst>
              <a:ext uri="{FF2B5EF4-FFF2-40B4-BE49-F238E27FC236}">
                <a16:creationId xmlns:a16="http://schemas.microsoft.com/office/drawing/2014/main" id="{6490BB71-2195-4C7B-B74E-B850E529D837}"/>
              </a:ext>
            </a:extLst>
          </p:cNvPr>
          <p:cNvSpPr/>
          <p:nvPr/>
        </p:nvSpPr>
        <p:spPr>
          <a:xfrm>
            <a:off x="6767679" y="4154028"/>
            <a:ext cx="3093930" cy="819562"/>
          </a:xfrm>
          <a:prstGeom prst="roundRect">
            <a:avLst>
              <a:gd name="adj" fmla="val 5045"/>
            </a:avLst>
          </a:prstGeom>
          <a:solidFill>
            <a:srgbClr val="75E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>
              <a:lnSpc>
                <a:spcPct val="90000"/>
              </a:lnSpc>
            </a:pPr>
            <a:r>
              <a:rPr lang="pt-BR" sz="1400" b="1" noProof="0" dirty="0">
                <a:solidFill>
                  <a:schemeClr val="bg2">
                    <a:lumMod val="10000"/>
                  </a:schemeClr>
                </a:solidFill>
              </a:rPr>
              <a:t>Metas (% Cobertura e Tratamento): </a:t>
            </a:r>
          </a:p>
          <a:p>
            <a:pPr algn="just">
              <a:lnSpc>
                <a:spcPct val="90000"/>
              </a:lnSpc>
            </a:pPr>
            <a:r>
              <a:rPr lang="pt-BR" sz="1400" noProof="0" dirty="0">
                <a:solidFill>
                  <a:schemeClr val="bg2">
                    <a:lumMod val="10000"/>
                  </a:schemeClr>
                </a:solidFill>
              </a:rPr>
              <a:t>Global por </a:t>
            </a:r>
            <a:r>
              <a:rPr lang="pt-BR" sz="1400" u="sng" noProof="0" dirty="0">
                <a:solidFill>
                  <a:schemeClr val="bg2">
                    <a:lumMod val="10000"/>
                  </a:schemeClr>
                </a:solidFill>
              </a:rPr>
              <a:t>MUNICÍPIO</a:t>
            </a:r>
            <a:endParaRPr lang="pt-BR" sz="1600" noProof="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" name="Retângulo: Cantos Arredondados 57">
            <a:extLst>
              <a:ext uri="{FF2B5EF4-FFF2-40B4-BE49-F238E27FC236}">
                <a16:creationId xmlns:a16="http://schemas.microsoft.com/office/drawing/2014/main" id="{A1696A21-7E2E-4E25-9484-75B6E17AA4FC}"/>
              </a:ext>
            </a:extLst>
          </p:cNvPr>
          <p:cNvSpPr/>
          <p:nvPr/>
        </p:nvSpPr>
        <p:spPr>
          <a:xfrm>
            <a:off x="6760075" y="5087641"/>
            <a:ext cx="3093929" cy="937996"/>
          </a:xfrm>
          <a:prstGeom prst="roundRect">
            <a:avLst>
              <a:gd name="adj" fmla="val 7369"/>
            </a:avLst>
          </a:prstGeom>
          <a:solidFill>
            <a:srgbClr val="75E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>
              <a:lnSpc>
                <a:spcPct val="90000"/>
              </a:lnSpc>
            </a:pPr>
            <a:r>
              <a:rPr lang="pt-BR" sz="1400" b="1" noProof="0" dirty="0">
                <a:solidFill>
                  <a:schemeClr val="bg2">
                    <a:lumMod val="10000"/>
                  </a:schemeClr>
                </a:solidFill>
              </a:rPr>
              <a:t>Metas (% Cobertura e Tratamento): </a:t>
            </a:r>
          </a:p>
          <a:p>
            <a:pPr algn="just">
              <a:lnSpc>
                <a:spcPct val="90000"/>
              </a:lnSpc>
            </a:pPr>
            <a:r>
              <a:rPr lang="pt-BR" sz="1400" noProof="0" dirty="0">
                <a:solidFill>
                  <a:schemeClr val="bg2">
                    <a:lumMod val="10000"/>
                  </a:schemeClr>
                </a:solidFill>
              </a:rPr>
              <a:t>Recortes </a:t>
            </a:r>
            <a:r>
              <a:rPr lang="pt-BR" sz="1400" u="sng" noProof="0" dirty="0">
                <a:solidFill>
                  <a:schemeClr val="bg2">
                    <a:lumMod val="10000"/>
                  </a:schemeClr>
                </a:solidFill>
              </a:rPr>
              <a:t>MUNICÍPIO</a:t>
            </a:r>
            <a:endParaRPr lang="pt-BR" sz="1400" noProof="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5" name="Retângulo: Cantos Arredondados 59">
            <a:extLst>
              <a:ext uri="{FF2B5EF4-FFF2-40B4-BE49-F238E27FC236}">
                <a16:creationId xmlns:a16="http://schemas.microsoft.com/office/drawing/2014/main" id="{C4E48F90-0766-4555-A059-7D41EB87861A}"/>
              </a:ext>
            </a:extLst>
          </p:cNvPr>
          <p:cNvSpPr/>
          <p:nvPr/>
        </p:nvSpPr>
        <p:spPr>
          <a:xfrm>
            <a:off x="3696414" y="3067713"/>
            <a:ext cx="2975845" cy="862836"/>
          </a:xfrm>
          <a:prstGeom prst="roundRect">
            <a:avLst>
              <a:gd name="adj" fmla="val 6732"/>
            </a:avLst>
          </a:prstGeom>
          <a:solidFill>
            <a:srgbClr val="75E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90000"/>
              </a:lnSpc>
            </a:pPr>
            <a:r>
              <a:rPr lang="pt-BR" sz="1400" noProof="0" dirty="0">
                <a:solidFill>
                  <a:schemeClr val="bg2">
                    <a:lumMod val="10000"/>
                  </a:schemeClr>
                </a:solidFill>
              </a:rPr>
              <a:t>Incremento de </a:t>
            </a:r>
            <a:r>
              <a:rPr lang="pt-BR" sz="1400" b="1" noProof="0" dirty="0">
                <a:solidFill>
                  <a:schemeClr val="bg2">
                    <a:lumMod val="10000"/>
                  </a:schemeClr>
                </a:solidFill>
              </a:rPr>
              <a:t>Economias de Cobertura </a:t>
            </a:r>
            <a:r>
              <a:rPr lang="pt-BR" sz="1400" noProof="0" dirty="0">
                <a:solidFill>
                  <a:schemeClr val="bg2">
                    <a:lumMod val="10000"/>
                  </a:schemeClr>
                </a:solidFill>
              </a:rPr>
              <a:t>Água e Esgoto, e </a:t>
            </a:r>
            <a:r>
              <a:rPr lang="pt-BR" sz="1400" b="1" noProof="0" dirty="0">
                <a:solidFill>
                  <a:schemeClr val="bg2">
                    <a:lumMod val="10000"/>
                  </a:schemeClr>
                </a:solidFill>
              </a:rPr>
              <a:t>Economias para Tratamento</a:t>
            </a:r>
            <a:endParaRPr lang="pt-BR" sz="1050" noProof="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Retângulo: Cantos Arredondados 60">
            <a:extLst>
              <a:ext uri="{FF2B5EF4-FFF2-40B4-BE49-F238E27FC236}">
                <a16:creationId xmlns:a16="http://schemas.microsoft.com/office/drawing/2014/main" id="{DA0324DF-A61C-4666-A749-5D2D70CE2739}"/>
              </a:ext>
            </a:extLst>
          </p:cNvPr>
          <p:cNvSpPr/>
          <p:nvPr/>
        </p:nvSpPr>
        <p:spPr>
          <a:xfrm>
            <a:off x="3696416" y="5077741"/>
            <a:ext cx="2975845" cy="955124"/>
          </a:xfrm>
          <a:prstGeom prst="roundRect">
            <a:avLst>
              <a:gd name="adj" fmla="val 4112"/>
            </a:avLst>
          </a:prstGeom>
          <a:solidFill>
            <a:srgbClr val="75E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90000"/>
              </a:lnSpc>
            </a:pPr>
            <a:r>
              <a:rPr lang="pt-BR" sz="1400" noProof="0" dirty="0">
                <a:solidFill>
                  <a:schemeClr val="bg2">
                    <a:lumMod val="10000"/>
                  </a:schemeClr>
                </a:solidFill>
              </a:rPr>
              <a:t>Incremento de </a:t>
            </a:r>
            <a:r>
              <a:rPr lang="pt-BR" sz="1400" b="1" noProof="0" dirty="0">
                <a:solidFill>
                  <a:schemeClr val="bg2">
                    <a:lumMod val="10000"/>
                  </a:schemeClr>
                </a:solidFill>
              </a:rPr>
              <a:t>% de Cobertura</a:t>
            </a:r>
            <a:r>
              <a:rPr lang="pt-BR" sz="1400" noProof="0" dirty="0">
                <a:solidFill>
                  <a:schemeClr val="bg2">
                    <a:lumMod val="10000"/>
                  </a:schemeClr>
                </a:solidFill>
              </a:rPr>
              <a:t> </a:t>
            </a:r>
            <a:br>
              <a:rPr lang="pt-BR" sz="1400" noProof="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pt-BR" sz="1400" noProof="0" dirty="0">
                <a:solidFill>
                  <a:schemeClr val="bg2">
                    <a:lumMod val="10000"/>
                  </a:schemeClr>
                </a:solidFill>
              </a:rPr>
              <a:t>Água e Esgoto e </a:t>
            </a:r>
            <a:r>
              <a:rPr lang="pt-BR" sz="1400" b="1" noProof="0" dirty="0">
                <a:solidFill>
                  <a:schemeClr val="bg2">
                    <a:lumMod val="10000"/>
                  </a:schemeClr>
                </a:solidFill>
              </a:rPr>
              <a:t>% Economias </a:t>
            </a:r>
            <a:br>
              <a:rPr lang="pt-BR" sz="1400" b="1" noProof="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pt-BR" sz="1400" b="1" noProof="0" dirty="0">
                <a:solidFill>
                  <a:schemeClr val="bg2">
                    <a:lumMod val="10000"/>
                  </a:schemeClr>
                </a:solidFill>
              </a:rPr>
              <a:t>para Tratamento</a:t>
            </a:r>
            <a:endParaRPr lang="pt-BR" sz="1050" noProof="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8" name="Seta: para a Direita 29">
            <a:extLst>
              <a:ext uri="{FF2B5EF4-FFF2-40B4-BE49-F238E27FC236}">
                <a16:creationId xmlns:a16="http://schemas.microsoft.com/office/drawing/2014/main" id="{A10A2632-A5D2-49BE-9673-687792D60886}"/>
              </a:ext>
            </a:extLst>
          </p:cNvPr>
          <p:cNvSpPr/>
          <p:nvPr/>
        </p:nvSpPr>
        <p:spPr>
          <a:xfrm>
            <a:off x="3114341" y="2333045"/>
            <a:ext cx="415937" cy="367476"/>
          </a:xfrm>
          <a:prstGeom prst="rightArrow">
            <a:avLst/>
          </a:prstGeom>
          <a:solidFill>
            <a:srgbClr val="00A3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pt-BR" noProof="0" dirty="0"/>
          </a:p>
        </p:txBody>
      </p:sp>
      <p:sp>
        <p:nvSpPr>
          <p:cNvPr id="29" name="Seta: para a Direita 29">
            <a:extLst>
              <a:ext uri="{FF2B5EF4-FFF2-40B4-BE49-F238E27FC236}">
                <a16:creationId xmlns:a16="http://schemas.microsoft.com/office/drawing/2014/main" id="{C504C294-8015-425B-B37B-5EE6810C42FD}"/>
              </a:ext>
            </a:extLst>
          </p:cNvPr>
          <p:cNvSpPr/>
          <p:nvPr/>
        </p:nvSpPr>
        <p:spPr>
          <a:xfrm>
            <a:off x="3114341" y="3315393"/>
            <a:ext cx="415937" cy="367476"/>
          </a:xfrm>
          <a:prstGeom prst="rightArrow">
            <a:avLst/>
          </a:prstGeom>
          <a:solidFill>
            <a:srgbClr val="00A3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pt-BR" noProof="0" dirty="0"/>
          </a:p>
        </p:txBody>
      </p:sp>
      <p:sp>
        <p:nvSpPr>
          <p:cNvPr id="30" name="Seta: para a Direita 29">
            <a:extLst>
              <a:ext uri="{FF2B5EF4-FFF2-40B4-BE49-F238E27FC236}">
                <a16:creationId xmlns:a16="http://schemas.microsoft.com/office/drawing/2014/main" id="{952FAAE3-37C2-4401-A738-FB0EE238E1EF}"/>
              </a:ext>
            </a:extLst>
          </p:cNvPr>
          <p:cNvSpPr/>
          <p:nvPr/>
        </p:nvSpPr>
        <p:spPr>
          <a:xfrm>
            <a:off x="3117706" y="4384955"/>
            <a:ext cx="415937" cy="367476"/>
          </a:xfrm>
          <a:prstGeom prst="rightArrow">
            <a:avLst/>
          </a:prstGeom>
          <a:solidFill>
            <a:srgbClr val="00A3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pt-BR" noProof="0" dirty="0"/>
          </a:p>
        </p:txBody>
      </p:sp>
      <p:sp>
        <p:nvSpPr>
          <p:cNvPr id="31" name="Seta: para a Direita 29">
            <a:extLst>
              <a:ext uri="{FF2B5EF4-FFF2-40B4-BE49-F238E27FC236}">
                <a16:creationId xmlns:a16="http://schemas.microsoft.com/office/drawing/2014/main" id="{75147F2F-C0E7-4D33-BAAD-7DC52664B1C4}"/>
              </a:ext>
            </a:extLst>
          </p:cNvPr>
          <p:cNvSpPr/>
          <p:nvPr/>
        </p:nvSpPr>
        <p:spPr>
          <a:xfrm>
            <a:off x="3114341" y="5371565"/>
            <a:ext cx="415937" cy="367476"/>
          </a:xfrm>
          <a:prstGeom prst="rightArrow">
            <a:avLst/>
          </a:prstGeom>
          <a:solidFill>
            <a:srgbClr val="00A3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pt-BR" noProof="0" dirty="0"/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D2DC7B03-BC1E-4764-AE62-D50F8C8A75A3}"/>
              </a:ext>
            </a:extLst>
          </p:cNvPr>
          <p:cNvSpPr txBox="1"/>
          <p:nvPr/>
        </p:nvSpPr>
        <p:spPr>
          <a:xfrm>
            <a:off x="0" y="149903"/>
            <a:ext cx="12283331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 algn="ctr">
              <a:defRPr/>
            </a:pPr>
            <a:r>
              <a:rPr lang="pt-BR" sz="2000" b="1" noProof="0" dirty="0">
                <a:solidFill>
                  <a:srgbClr val="FF824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NOVO CONTRATO – METAS E INDICADORES</a:t>
            </a:r>
          </a:p>
        </p:txBody>
      </p:sp>
      <p:sp>
        <p:nvSpPr>
          <p:cNvPr id="33" name="TextBox 3">
            <a:extLst>
              <a:ext uri="{FF2B5EF4-FFF2-40B4-BE49-F238E27FC236}">
                <a16:creationId xmlns:a16="http://schemas.microsoft.com/office/drawing/2014/main" id="{08B69602-E449-4104-94D3-F079A16F8AE4}"/>
              </a:ext>
            </a:extLst>
          </p:cNvPr>
          <p:cNvSpPr txBox="1"/>
          <p:nvPr/>
        </p:nvSpPr>
        <p:spPr>
          <a:xfrm>
            <a:off x="738955" y="750223"/>
            <a:ext cx="9253943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noProof="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Organização Conceitual da Nova Proposta de Metas e Indicadores</a:t>
            </a:r>
          </a:p>
        </p:txBody>
      </p:sp>
      <p:sp>
        <p:nvSpPr>
          <p:cNvPr id="34" name="TextBox 3">
            <a:extLst>
              <a:ext uri="{FF2B5EF4-FFF2-40B4-BE49-F238E27FC236}">
                <a16:creationId xmlns:a16="http://schemas.microsoft.com/office/drawing/2014/main" id="{D104D779-47D3-40F3-98C8-4FD65D977786}"/>
              </a:ext>
            </a:extLst>
          </p:cNvPr>
          <p:cNvSpPr txBox="1"/>
          <p:nvPr/>
        </p:nvSpPr>
        <p:spPr>
          <a:xfrm>
            <a:off x="471788" y="1019281"/>
            <a:ext cx="11248424" cy="46487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noProof="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 estrutura das metas varia ao longo dos anos visando universalização em 2029, </a:t>
            </a:r>
            <a:r>
              <a:rPr lang="pt-BR" b="1" noProof="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com investimentos de R$ 70 bilhões</a:t>
            </a:r>
          </a:p>
        </p:txBody>
      </p:sp>
      <p:sp>
        <p:nvSpPr>
          <p:cNvPr id="4" name="Google Shape;425;p5">
            <a:extLst>
              <a:ext uri="{FF2B5EF4-FFF2-40B4-BE49-F238E27FC236}">
                <a16:creationId xmlns:a16="http://schemas.microsoft.com/office/drawing/2014/main" id="{9D3C1D90-6247-84E3-43F5-9E9D9B74C3F3}"/>
              </a:ext>
            </a:extLst>
          </p:cNvPr>
          <p:cNvSpPr txBox="1"/>
          <p:nvPr/>
        </p:nvSpPr>
        <p:spPr>
          <a:xfrm>
            <a:off x="9975145" y="149903"/>
            <a:ext cx="2208300" cy="351609"/>
          </a:xfrm>
          <a:prstGeom prst="roundRect">
            <a:avLst>
              <a:gd name="adj" fmla="val 7766"/>
            </a:avLst>
          </a:prstGeom>
          <a:solidFill>
            <a:srgbClr val="F68A1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600" b="1" noProof="0" dirty="0">
                <a:solidFill>
                  <a:schemeClr val="lt1"/>
                </a:solidFill>
                <a:ea typeface="Inter SemiBold"/>
                <a:cs typeface="Inter SemiBold"/>
                <a:sym typeface="Inter SemiBold"/>
              </a:rPr>
              <a:t>Investir 50 anos em 5</a:t>
            </a:r>
            <a:endParaRPr lang="pt-BR" sz="1600" b="1" i="0" u="none" strike="noStrike" cap="none" noProof="0" dirty="0">
              <a:solidFill>
                <a:schemeClr val="lt1"/>
              </a:solidFill>
              <a:ea typeface="Inter SemiBold"/>
              <a:cs typeface="Inter SemiBold"/>
              <a:sym typeface="Inter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315528268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5"/>
          <p:cNvPicPr preferRelativeResize="0"/>
          <p:nvPr/>
        </p:nvPicPr>
        <p:blipFill rotWithShape="1">
          <a:blip r:embed="rId3">
            <a:alphaModFix/>
          </a:blip>
          <a:srcRect l="16943"/>
          <a:stretch/>
        </p:blipFill>
        <p:spPr>
          <a:xfrm>
            <a:off x="7887050" y="0"/>
            <a:ext cx="430495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"/>
          <p:cNvSpPr txBox="1"/>
          <p:nvPr/>
        </p:nvSpPr>
        <p:spPr>
          <a:xfrm>
            <a:off x="1076203" y="1878268"/>
            <a:ext cx="51633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3200" b="1" dirty="0">
                <a:solidFill>
                  <a:srgbClr val="F68A1F"/>
                </a:solidFill>
                <a:ea typeface="Inter ExtraBold"/>
                <a:cs typeface="Inter ExtraBold"/>
                <a:sym typeface="Inter ExtraBold"/>
              </a:rPr>
              <a:t>E</a:t>
            </a:r>
            <a:r>
              <a:rPr lang="pt-BR" sz="3200" b="1" noProof="0" dirty="0" err="1">
                <a:solidFill>
                  <a:srgbClr val="F68A1F"/>
                </a:solidFill>
                <a:ea typeface="Inter ExtraBold"/>
                <a:cs typeface="Inter ExtraBold"/>
                <a:sym typeface="Inter ExtraBold"/>
              </a:rPr>
              <a:t>xecução</a:t>
            </a:r>
            <a:r>
              <a:rPr lang="pt-BR" sz="3200" b="1" dirty="0">
                <a:solidFill>
                  <a:srgbClr val="F68A1F"/>
                </a:solidFill>
                <a:ea typeface="Inter ExtraBold"/>
                <a:cs typeface="Inter ExtraBold"/>
                <a:sym typeface="Inter ExtraBold"/>
              </a:rPr>
              <a:t> </a:t>
            </a:r>
            <a:r>
              <a:rPr lang="pt-BR" sz="3200" b="1" noProof="0" dirty="0">
                <a:solidFill>
                  <a:srgbClr val="F68A1F"/>
                </a:solidFill>
                <a:ea typeface="Inter ExtraBold"/>
                <a:cs typeface="Inter ExtraBold"/>
                <a:sym typeface="Inter ExtraBold"/>
              </a:rPr>
              <a:t>acelerada</a:t>
            </a:r>
            <a:endParaRPr lang="pt-BR" sz="2400" b="1" i="0" strike="noStrike" cap="none" noProof="0" dirty="0">
              <a:solidFill>
                <a:srgbClr val="F68A1F"/>
              </a:solidFill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416" name="Google Shape;416;p5"/>
          <p:cNvSpPr txBox="1"/>
          <p:nvPr/>
        </p:nvSpPr>
        <p:spPr>
          <a:xfrm>
            <a:off x="1076203" y="3783905"/>
            <a:ext cx="22083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i="0" u="none" strike="noStrike" cap="none" noProof="0" dirty="0">
                <a:solidFill>
                  <a:srgbClr val="585858"/>
                </a:solidFill>
                <a:ea typeface="Inter Light"/>
                <a:cs typeface="Inter Light"/>
                <a:sym typeface="Inter Light"/>
              </a:rPr>
              <a:t>investidos em 2024</a:t>
            </a:r>
          </a:p>
        </p:txBody>
      </p:sp>
      <p:sp>
        <p:nvSpPr>
          <p:cNvPr id="417" name="Google Shape;417;p5"/>
          <p:cNvSpPr txBox="1"/>
          <p:nvPr/>
        </p:nvSpPr>
        <p:spPr>
          <a:xfrm>
            <a:off x="1076203" y="2902231"/>
            <a:ext cx="3414600" cy="941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1" i="0" strike="noStrike" cap="none" noProof="0" dirty="0">
                <a:solidFill>
                  <a:srgbClr val="12A000"/>
                </a:solidFill>
                <a:ea typeface="Inter ExtraBold"/>
                <a:cs typeface="Inter ExtraBold"/>
                <a:sym typeface="Inter ExtraBold"/>
              </a:rPr>
              <a:t>R$ 6,9</a:t>
            </a:r>
          </a:p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1" i="0" strike="noStrike" cap="none" noProof="0" dirty="0">
                <a:solidFill>
                  <a:srgbClr val="12A000"/>
                </a:solidFill>
                <a:ea typeface="Inter ExtraBold"/>
                <a:cs typeface="Inter ExtraBold"/>
                <a:sym typeface="Inter ExtraBold"/>
              </a:rPr>
              <a:t>BILHÕES</a:t>
            </a:r>
            <a:endParaRPr lang="pt-BR" sz="1400" b="1" i="0" strike="noStrike" cap="none" noProof="0" dirty="0">
              <a:solidFill>
                <a:srgbClr val="12A000"/>
              </a:solidFill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418" name="Google Shape;418;p5"/>
          <p:cNvSpPr txBox="1"/>
          <p:nvPr/>
        </p:nvSpPr>
        <p:spPr>
          <a:xfrm>
            <a:off x="1076203" y="2325964"/>
            <a:ext cx="51633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600" i="0" u="none" strike="noStrike" cap="none" noProof="0" dirty="0">
                <a:solidFill>
                  <a:srgbClr val="003854"/>
                </a:solidFill>
                <a:ea typeface="Inter Medium"/>
                <a:cs typeface="Inter Medium"/>
                <a:sym typeface="Inter Medium"/>
              </a:rPr>
              <a:t>Agilidade e compromisso com o futuro</a:t>
            </a:r>
          </a:p>
        </p:txBody>
      </p:sp>
      <p:pic>
        <p:nvPicPr>
          <p:cNvPr id="419" name="Google Shape;419;p5"/>
          <p:cNvPicPr preferRelativeResize="0"/>
          <p:nvPr/>
        </p:nvPicPr>
        <p:blipFill rotWithShape="1">
          <a:blip r:embed="rId4">
            <a:alphaModFix/>
          </a:blip>
          <a:srcRect r="77375"/>
          <a:stretch/>
        </p:blipFill>
        <p:spPr>
          <a:xfrm>
            <a:off x="11651298" y="6328592"/>
            <a:ext cx="372225" cy="344936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5"/>
          <p:cNvSpPr txBox="1"/>
          <p:nvPr/>
        </p:nvSpPr>
        <p:spPr>
          <a:xfrm>
            <a:off x="2232053" y="4501398"/>
            <a:ext cx="19047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noProof="0" dirty="0">
                <a:solidFill>
                  <a:srgbClr val="585858"/>
                </a:solidFill>
                <a:ea typeface="Inter Light"/>
                <a:cs typeface="Inter Light"/>
                <a:sym typeface="Inter Light"/>
              </a:rPr>
              <a:t>do investimento previsto até 2029 </a:t>
            </a:r>
            <a:endParaRPr lang="pt-BR" i="0" u="none" strike="noStrike" cap="none" noProof="0" dirty="0">
              <a:solidFill>
                <a:srgbClr val="585858"/>
              </a:solidFill>
              <a:ea typeface="Inter Light"/>
              <a:cs typeface="Inter Light"/>
              <a:sym typeface="Inter Light"/>
            </a:endParaRPr>
          </a:p>
        </p:txBody>
      </p:sp>
      <p:sp>
        <p:nvSpPr>
          <p:cNvPr id="421" name="Google Shape;421;p5"/>
          <p:cNvSpPr txBox="1"/>
          <p:nvPr/>
        </p:nvSpPr>
        <p:spPr>
          <a:xfrm>
            <a:off x="1076203" y="4411706"/>
            <a:ext cx="14367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800" b="1" i="0" strike="noStrike" cap="none" noProof="0">
                <a:solidFill>
                  <a:srgbClr val="12A000"/>
                </a:solidFill>
                <a:ea typeface="Inter ExtraBold"/>
                <a:cs typeface="Inter ExtraBold"/>
                <a:sym typeface="Inter ExtraBold"/>
              </a:rPr>
              <a:t>56</a:t>
            </a:r>
            <a:r>
              <a:rPr lang="pt-BR" sz="4800" b="1" noProof="0">
                <a:solidFill>
                  <a:srgbClr val="12A000"/>
                </a:solidFill>
                <a:ea typeface="Inter ExtraBold"/>
                <a:cs typeface="Inter ExtraBold"/>
                <a:sym typeface="Inter ExtraBold"/>
              </a:rPr>
              <a:t>%</a:t>
            </a:r>
            <a:endParaRPr lang="pt-BR" sz="2000" b="1" i="0" strike="noStrike" cap="none" noProof="0" dirty="0">
              <a:solidFill>
                <a:srgbClr val="12A000"/>
              </a:solidFill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422" name="Google Shape;422;p5"/>
          <p:cNvSpPr txBox="1"/>
          <p:nvPr/>
        </p:nvSpPr>
        <p:spPr>
          <a:xfrm>
            <a:off x="1076203" y="4979871"/>
            <a:ext cx="41184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000" b="1" noProof="0" dirty="0">
                <a:solidFill>
                  <a:srgbClr val="12A000"/>
                </a:solidFill>
                <a:ea typeface="Inter ExtraBold"/>
                <a:cs typeface="Inter ExtraBold"/>
                <a:sym typeface="Inter ExtraBold"/>
              </a:rPr>
              <a:t>JÁ CONTRATADO</a:t>
            </a:r>
            <a:endParaRPr lang="pt-BR" sz="1600" b="1" i="0" strike="noStrike" cap="none" noProof="0" dirty="0">
              <a:solidFill>
                <a:srgbClr val="12A000"/>
              </a:solidFill>
              <a:ea typeface="Inter ExtraBold"/>
              <a:cs typeface="Inter ExtraBold"/>
              <a:sym typeface="Inter ExtraBold"/>
            </a:endParaRPr>
          </a:p>
        </p:txBody>
      </p:sp>
      <p:pic>
        <p:nvPicPr>
          <p:cNvPr id="424" name="Google Shape;424;p5" title="Artboard 1.png"/>
          <p:cNvPicPr preferRelativeResize="0"/>
          <p:nvPr/>
        </p:nvPicPr>
        <p:blipFill rotWithShape="1">
          <a:blip r:embed="rId5">
            <a:alphaModFix/>
          </a:blip>
          <a:srcRect l="3706" t="-6457" r="-9920" b="59867"/>
          <a:stretch/>
        </p:blipFill>
        <p:spPr>
          <a:xfrm flipH="1">
            <a:off x="4160450" y="4793278"/>
            <a:ext cx="6309474" cy="2351548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5"/>
          <p:cNvSpPr txBox="1"/>
          <p:nvPr/>
        </p:nvSpPr>
        <p:spPr>
          <a:xfrm>
            <a:off x="1076204" y="1164921"/>
            <a:ext cx="2208300" cy="351609"/>
          </a:xfrm>
          <a:prstGeom prst="roundRect">
            <a:avLst>
              <a:gd name="adj" fmla="val 7766"/>
            </a:avLst>
          </a:prstGeom>
          <a:solidFill>
            <a:srgbClr val="F68A1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600" b="1" noProof="0" dirty="0">
                <a:solidFill>
                  <a:schemeClr val="lt1"/>
                </a:solidFill>
                <a:ea typeface="Inter SemiBold"/>
                <a:cs typeface="Inter SemiBold"/>
                <a:sym typeface="Inter SemiBold"/>
              </a:rPr>
              <a:t>Investir 50 anos em 5</a:t>
            </a:r>
            <a:endParaRPr lang="pt-BR" sz="1600" b="1" i="0" u="none" strike="noStrike" cap="none" noProof="0" dirty="0">
              <a:solidFill>
                <a:schemeClr val="lt1"/>
              </a:solidFill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26" name="Google Shape;426;p5"/>
          <p:cNvSpPr txBox="1"/>
          <p:nvPr/>
        </p:nvSpPr>
        <p:spPr>
          <a:xfrm>
            <a:off x="1076203" y="641436"/>
            <a:ext cx="61211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noProof="0" dirty="0">
                <a:solidFill>
                  <a:srgbClr val="12D0FF"/>
                </a:solidFill>
                <a:ea typeface="Inter ExtraBold"/>
                <a:cs typeface="Inter ExtraBold"/>
                <a:sym typeface="Inter ExtraBold"/>
              </a:rPr>
              <a:t>INVESTIMENTOS EM ALTA ESCALA </a:t>
            </a:r>
          </a:p>
        </p:txBody>
      </p:sp>
      <p:grpSp>
        <p:nvGrpSpPr>
          <p:cNvPr id="428" name="Google Shape;428;p5"/>
          <p:cNvGrpSpPr/>
          <p:nvPr/>
        </p:nvGrpSpPr>
        <p:grpSpPr>
          <a:xfrm>
            <a:off x="0" y="0"/>
            <a:ext cx="1904777" cy="1618525"/>
            <a:chOff x="0" y="0"/>
            <a:chExt cx="1904777" cy="1618525"/>
          </a:xfrm>
        </p:grpSpPr>
        <p:sp>
          <p:nvSpPr>
            <p:cNvPr id="429" name="Google Shape;429;p5"/>
            <p:cNvSpPr/>
            <p:nvPr/>
          </p:nvSpPr>
          <p:spPr>
            <a:xfrm>
              <a:off x="733484" y="0"/>
              <a:ext cx="1171293" cy="464785"/>
            </a:xfrm>
            <a:custGeom>
              <a:avLst/>
              <a:gdLst/>
              <a:ahLst/>
              <a:cxnLst/>
              <a:rect l="l" t="t" r="r" b="b"/>
              <a:pathLst>
                <a:path w="1171293" h="464785" extrusionOk="0">
                  <a:moveTo>
                    <a:pt x="1171294" y="0"/>
                  </a:moveTo>
                  <a:cubicBezTo>
                    <a:pt x="1155642" y="18221"/>
                    <a:pt x="1141257" y="37833"/>
                    <a:pt x="1122057" y="50613"/>
                  </a:cubicBezTo>
                  <a:cubicBezTo>
                    <a:pt x="1029159" y="112423"/>
                    <a:pt x="927897" y="162909"/>
                    <a:pt x="840069" y="230856"/>
                  </a:cubicBezTo>
                  <a:cubicBezTo>
                    <a:pt x="721698" y="322528"/>
                    <a:pt x="585774" y="374849"/>
                    <a:pt x="446111" y="409266"/>
                  </a:cubicBezTo>
                  <a:cubicBezTo>
                    <a:pt x="300301" y="445201"/>
                    <a:pt x="151133" y="479744"/>
                    <a:pt x="0" y="458044"/>
                  </a:cubicBezTo>
                  <a:cubicBezTo>
                    <a:pt x="90933" y="312532"/>
                    <a:pt x="177304" y="164744"/>
                    <a:pt x="230153" y="0"/>
                  </a:cubicBezTo>
                  <a:lnTo>
                    <a:pt x="1171294" y="0"/>
                  </a:lnTo>
                  <a:close/>
                </a:path>
              </a:pathLst>
            </a:custGeom>
            <a:solidFill>
              <a:srgbClr val="FFC7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t-BR" sz="1800" b="0" i="0" u="none" strike="noStrike" cap="none" noProof="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0" y="63012"/>
              <a:ext cx="733484" cy="1555513"/>
            </a:xfrm>
            <a:custGeom>
              <a:avLst/>
              <a:gdLst/>
              <a:ahLst/>
              <a:cxnLst/>
              <a:rect l="l" t="t" r="r" b="b"/>
              <a:pathLst>
                <a:path w="733484" h="1555513" extrusionOk="0">
                  <a:moveTo>
                    <a:pt x="733484" y="395031"/>
                  </a:moveTo>
                  <a:cubicBezTo>
                    <a:pt x="673095" y="491638"/>
                    <a:pt x="610741" y="587232"/>
                    <a:pt x="554850" y="686116"/>
                  </a:cubicBezTo>
                  <a:cubicBezTo>
                    <a:pt x="504472" y="775131"/>
                    <a:pt x="474816" y="875787"/>
                    <a:pt x="424629" y="964928"/>
                  </a:cubicBezTo>
                  <a:cubicBezTo>
                    <a:pt x="350045" y="1097407"/>
                    <a:pt x="271405" y="1228367"/>
                    <a:pt x="183450" y="1352241"/>
                  </a:cubicBezTo>
                  <a:cubicBezTo>
                    <a:pt x="130982" y="1426072"/>
                    <a:pt x="62481" y="1488515"/>
                    <a:pt x="0" y="1555513"/>
                  </a:cubicBezTo>
                  <a:lnTo>
                    <a:pt x="0" y="0"/>
                  </a:lnTo>
                  <a:cubicBezTo>
                    <a:pt x="29403" y="18410"/>
                    <a:pt x="58742" y="36947"/>
                    <a:pt x="86307" y="57762"/>
                  </a:cubicBezTo>
                  <a:cubicBezTo>
                    <a:pt x="122807" y="85345"/>
                    <a:pt x="152844" y="121407"/>
                    <a:pt x="189344" y="148927"/>
                  </a:cubicBezTo>
                  <a:cubicBezTo>
                    <a:pt x="228505" y="178472"/>
                    <a:pt x="271595" y="203020"/>
                    <a:pt x="313608" y="228579"/>
                  </a:cubicBezTo>
                  <a:cubicBezTo>
                    <a:pt x="370703" y="263249"/>
                    <a:pt x="425896" y="303106"/>
                    <a:pt x="487046" y="327906"/>
                  </a:cubicBezTo>
                  <a:cubicBezTo>
                    <a:pt x="512837" y="338408"/>
                    <a:pt x="538755" y="380796"/>
                    <a:pt x="580958" y="348278"/>
                  </a:cubicBezTo>
                  <a:cubicBezTo>
                    <a:pt x="589766" y="341445"/>
                    <a:pt x="621893" y="368523"/>
                    <a:pt x="644642" y="375419"/>
                  </a:cubicBezTo>
                  <a:cubicBezTo>
                    <a:pt x="674299" y="384402"/>
                    <a:pt x="703955" y="390729"/>
                    <a:pt x="733484" y="395031"/>
                  </a:cubicBezTo>
                  <a:close/>
                </a:path>
              </a:pathLst>
            </a:custGeom>
            <a:solidFill>
              <a:srgbClr val="12D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t-BR" sz="1800" b="0" i="0" u="none" strike="noStrike" cap="none" noProof="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0" y="0"/>
              <a:ext cx="963636" cy="458043"/>
            </a:xfrm>
            <a:custGeom>
              <a:avLst/>
              <a:gdLst/>
              <a:ahLst/>
              <a:cxnLst/>
              <a:rect l="l" t="t" r="r" b="b"/>
              <a:pathLst>
                <a:path w="963636" h="458043" extrusionOk="0">
                  <a:moveTo>
                    <a:pt x="963637" y="0"/>
                  </a:moveTo>
                  <a:cubicBezTo>
                    <a:pt x="910788" y="164744"/>
                    <a:pt x="824417" y="312532"/>
                    <a:pt x="733484" y="458044"/>
                  </a:cubicBezTo>
                  <a:cubicBezTo>
                    <a:pt x="703955" y="453741"/>
                    <a:pt x="674299" y="447415"/>
                    <a:pt x="644642" y="438431"/>
                  </a:cubicBezTo>
                  <a:cubicBezTo>
                    <a:pt x="621893" y="431535"/>
                    <a:pt x="589766" y="404458"/>
                    <a:pt x="580958" y="411290"/>
                  </a:cubicBezTo>
                  <a:cubicBezTo>
                    <a:pt x="538755" y="443809"/>
                    <a:pt x="512837" y="401421"/>
                    <a:pt x="487046" y="390919"/>
                  </a:cubicBezTo>
                  <a:cubicBezTo>
                    <a:pt x="425896" y="366119"/>
                    <a:pt x="370703" y="326261"/>
                    <a:pt x="313608" y="291592"/>
                  </a:cubicBezTo>
                  <a:cubicBezTo>
                    <a:pt x="271595" y="266032"/>
                    <a:pt x="228505" y="241485"/>
                    <a:pt x="189344" y="211940"/>
                  </a:cubicBezTo>
                  <a:cubicBezTo>
                    <a:pt x="152844" y="184419"/>
                    <a:pt x="122807" y="148358"/>
                    <a:pt x="86307" y="120774"/>
                  </a:cubicBezTo>
                  <a:cubicBezTo>
                    <a:pt x="58742" y="99960"/>
                    <a:pt x="29403" y="81423"/>
                    <a:pt x="0" y="63013"/>
                  </a:cubicBezTo>
                  <a:lnTo>
                    <a:pt x="0" y="0"/>
                  </a:lnTo>
                  <a:lnTo>
                    <a:pt x="963637" y="0"/>
                  </a:ln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t-BR" sz="1800" b="0" i="0" u="none" strike="noStrike" cap="none" noProof="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63404244-6645-4F87-994C-1ED3A1A574C8}"/>
              </a:ext>
            </a:extLst>
          </p:cNvPr>
          <p:cNvSpPr txBox="1"/>
          <p:nvPr/>
        </p:nvSpPr>
        <p:spPr>
          <a:xfrm>
            <a:off x="3960523" y="3175864"/>
            <a:ext cx="416177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4800" b="1" noProof="0" dirty="0">
                <a:solidFill>
                  <a:srgbClr val="CBAE01"/>
                </a:solidFill>
              </a:rPr>
              <a:t>Saneamento para todos</a:t>
            </a:r>
          </a:p>
        </p:txBody>
      </p:sp>
    </p:spTree>
    <p:extLst>
      <p:ext uri="{BB962C8B-B14F-4D97-AF65-F5344CB8AC3E}">
        <p14:creationId xmlns:p14="http://schemas.microsoft.com/office/powerpoint/2010/main" val="810655394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2481</TotalTime>
  <Words>1308</Words>
  <Application>Microsoft Macintosh PowerPoint</Application>
  <PresentationFormat>Widescreen</PresentationFormat>
  <Paragraphs>225</Paragraphs>
  <Slides>26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42" baseType="lpstr">
      <vt:lpstr>Aptos</vt:lpstr>
      <vt:lpstr>Arial</vt:lpstr>
      <vt:lpstr>Barlow</vt:lpstr>
      <vt:lpstr>Calibri</vt:lpstr>
      <vt:lpstr>Calibri Light</vt:lpstr>
      <vt:lpstr>Futura Bold</vt:lpstr>
      <vt:lpstr>Inter</vt:lpstr>
      <vt:lpstr>Inter ExtraBold</vt:lpstr>
      <vt:lpstr>Inter Light</vt:lpstr>
      <vt:lpstr>Inter Medium</vt:lpstr>
      <vt:lpstr>Inter SemiBold</vt:lpstr>
      <vt:lpstr>Lato</vt:lpstr>
      <vt:lpstr>Tahoma</vt:lpstr>
      <vt:lpstr>Tahoma Bold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Dias Peralva de Almeida</dc:creator>
  <cp:lastModifiedBy>Samanta Ivonete Salvador Tavares de Souza</cp:lastModifiedBy>
  <cp:revision>395</cp:revision>
  <dcterms:created xsi:type="dcterms:W3CDTF">2025-07-20T22:05:01Z</dcterms:created>
  <dcterms:modified xsi:type="dcterms:W3CDTF">2025-10-14T11:45:01Z</dcterms:modified>
</cp:coreProperties>
</file>