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9" r:id="rId2"/>
    <p:sldId id="332" r:id="rId3"/>
    <p:sldId id="343" r:id="rId4"/>
    <p:sldId id="344" r:id="rId5"/>
    <p:sldId id="345" r:id="rId6"/>
    <p:sldId id="354" r:id="rId7"/>
    <p:sldId id="355" r:id="rId8"/>
    <p:sldId id="342" r:id="rId9"/>
    <p:sldId id="334" r:id="rId10"/>
    <p:sldId id="346" r:id="rId11"/>
    <p:sldId id="335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4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E807F-C235-41CF-88A6-72B7F44FDB3C}" type="datetimeFigureOut">
              <a:rPr lang="pt-BR" smtClean="0"/>
              <a:pPr/>
              <a:t>07/05/2015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33060-A888-4C06-B842-50BF4B61522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993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33060-A888-4C06-B842-50BF4B615223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99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9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9.em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Documents and Settings\ROSE\Meus documentos\04 CNA\Apresentação SENADORA 0112\FOTOS AGRO\BOVINOCULTURA - 0804_resize.JPG"/>
          <p:cNvPicPr>
            <a:picLocks noChangeAspect="1" noChangeArrowheads="1"/>
          </p:cNvPicPr>
          <p:nvPr userDrawn="1"/>
        </p:nvPicPr>
        <p:blipFill>
          <a:blip r:embed="rId2">
            <a:lum bright="18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8688"/>
            <a:ext cx="1746250" cy="280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Café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1" t="35020" r="41528" b="10481"/>
          <a:stretch>
            <a:fillRect/>
          </a:stretch>
        </p:blipFill>
        <p:spPr bwMode="auto">
          <a:xfrm>
            <a:off x="1730375" y="1428750"/>
            <a:ext cx="1484313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14" descr="_MG_0341_resiz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490663"/>
            <a:ext cx="14287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C:\Documents and Settings\ROSE\Meus documentos\04 CNA\Apresentação SENADORA 0112\FOTOS AGRO\ARROZ - 024_resize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785938"/>
            <a:ext cx="1493837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Milho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13" t="25676" r="28561" b="20270"/>
          <a:stretch>
            <a:fillRect/>
          </a:stretch>
        </p:blipFill>
        <p:spPr bwMode="auto">
          <a:xfrm>
            <a:off x="6072188" y="1857375"/>
            <a:ext cx="1576387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C:\Documents and Settings\ROSE\Meus documentos\04 CNA\Apresentação SENADORA 0112\FOTOS AGRO\IMG_2903_resize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143125"/>
            <a:ext cx="1503362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rma livre 9"/>
          <p:cNvSpPr>
            <a:spLocks/>
          </p:cNvSpPr>
          <p:nvPr userDrawn="1"/>
        </p:nvSpPr>
        <p:spPr bwMode="auto">
          <a:xfrm rot="10800000">
            <a:off x="0" y="0"/>
            <a:ext cx="9144000" cy="236695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>
            <a:off x="0" y="2643182"/>
            <a:ext cx="9144000" cy="42148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riângulo retângulo 11"/>
          <p:cNvSpPr/>
          <p:nvPr userDrawn="1"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75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963" y="273050"/>
            <a:ext cx="141128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ixaDeTexto 95"/>
          <p:cNvSpPr txBox="1">
            <a:spLocks noChangeArrowheads="1"/>
          </p:cNvSpPr>
          <p:nvPr userDrawn="1"/>
        </p:nvSpPr>
        <p:spPr bwMode="auto">
          <a:xfrm>
            <a:off x="214313" y="395288"/>
            <a:ext cx="7072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Confederação da Agricultura e Pecuária do Brasil 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1500" y="3959239"/>
            <a:ext cx="777240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5778" y="5715016"/>
            <a:ext cx="6400800" cy="500066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52717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52722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96063" y="207963"/>
            <a:ext cx="2090737" cy="56753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23850" y="207963"/>
            <a:ext cx="6119813" cy="56753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46453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323850" y="207963"/>
            <a:ext cx="8362950" cy="567531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29254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750" y="207963"/>
            <a:ext cx="725805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323850" y="1052513"/>
            <a:ext cx="8229600" cy="4830762"/>
          </a:xfrm>
        </p:spPr>
        <p:txBody>
          <a:bodyPr/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03269214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750" y="207963"/>
            <a:ext cx="725805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323850" y="1052513"/>
            <a:ext cx="4038600" cy="483076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514850" y="1052513"/>
            <a:ext cx="4038600" cy="233838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14850" y="3543300"/>
            <a:ext cx="4038600" cy="23399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69098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e texto em cima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7429500" cy="11398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323850" y="1571625"/>
            <a:ext cx="8534400" cy="242411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23850" y="4148138"/>
            <a:ext cx="8534400" cy="242411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751125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2263" y="65088"/>
            <a:ext cx="8353425" cy="9159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360363" y="1412875"/>
            <a:ext cx="4189412" cy="460851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02175" y="1412875"/>
            <a:ext cx="4191000" cy="460851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343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a livre 1"/>
          <p:cNvSpPr>
            <a:spLocks/>
          </p:cNvSpPr>
          <p:nvPr userDrawn="1"/>
        </p:nvSpPr>
        <p:spPr bwMode="auto">
          <a:xfrm rot="10800000">
            <a:off x="0" y="-25400"/>
            <a:ext cx="9144000" cy="403046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7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013" y="115888"/>
            <a:ext cx="1300162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95"/>
          <p:cNvSpPr txBox="1">
            <a:spLocks noChangeArrowheads="1"/>
          </p:cNvSpPr>
          <p:nvPr userDrawn="1"/>
        </p:nvSpPr>
        <p:spPr bwMode="auto">
          <a:xfrm>
            <a:off x="2025650" y="1725613"/>
            <a:ext cx="7072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Arial Narrow" pitchFamily="34" charset="0"/>
                <a:cs typeface="Times New Roman" pitchFamily="18" charset="0"/>
              </a:rPr>
              <a:t>Confederação da Agricultura e Pecuária do Brasil </a:t>
            </a:r>
          </a:p>
        </p:txBody>
      </p:sp>
      <p:grpSp>
        <p:nvGrpSpPr>
          <p:cNvPr id="5" name="Grupo 16"/>
          <p:cNvGrpSpPr>
            <a:grpSpLocks/>
          </p:cNvGrpSpPr>
          <p:nvPr userDrawn="1"/>
        </p:nvGrpSpPr>
        <p:grpSpPr bwMode="auto">
          <a:xfrm>
            <a:off x="-15875" y="2276475"/>
            <a:ext cx="9159875" cy="2520950"/>
            <a:chOff x="-15876" y="2563976"/>
            <a:chExt cx="9159876" cy="2521208"/>
          </a:xfrm>
        </p:grpSpPr>
        <p:pic>
          <p:nvPicPr>
            <p:cNvPr id="6" name="Picture 6" descr="C:\Documents and Settings\ROSE\Meus documentos\04 CNA\Apresentação SENADORA 0112\FOTOS AGRO\BOVINOCULTURA - 0804_resize.JPG"/>
            <p:cNvPicPr>
              <a:picLocks noChangeAspect="1" noChangeArrowheads="1"/>
            </p:cNvPicPr>
            <p:nvPr userDrawn="1"/>
          </p:nvPicPr>
          <p:blipFill>
            <a:blip r:embed="rId4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-15876" y="2568104"/>
              <a:ext cx="2019337" cy="2517080"/>
            </a:xfrm>
            <a:prstGeom prst="rec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  <p:pic>
          <p:nvPicPr>
            <p:cNvPr id="7" name="Picture 14" descr="Café"/>
            <p:cNvPicPr>
              <a:picLocks noChangeAspect="1" noChangeArrowheads="1"/>
            </p:cNvPicPr>
            <p:nvPr userDrawn="1"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 l="25771" t="35020" r="41528" b="10481"/>
            <a:stretch>
              <a:fillRect/>
            </a:stretch>
          </p:blipFill>
          <p:spPr bwMode="auto">
            <a:xfrm>
              <a:off x="1475656" y="2563976"/>
              <a:ext cx="2039628" cy="2521208"/>
            </a:xfrm>
            <a:prstGeom prst="flowChartInputOutpu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  <p:pic>
          <p:nvPicPr>
            <p:cNvPr id="8" name="Imagem 7" descr="_MG_0341_resize.JPG"/>
            <p:cNvPicPr>
              <a:picLocks noChangeAspect="1"/>
            </p:cNvPicPr>
            <p:nvPr userDrawn="1"/>
          </p:nvPicPr>
          <p:blipFill>
            <a:blip r:embed="rId6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3059832" y="2563976"/>
              <a:ext cx="1741968" cy="2521208"/>
            </a:xfrm>
            <a:prstGeom prst="flowChartInputOutpu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  <p:pic>
          <p:nvPicPr>
            <p:cNvPr id="9" name="Picture 7" descr="C:\Documents and Settings\ROSE\Meus documentos\04 CNA\Apresentação SENADORA 0112\FOTOS AGRO\ARROZ - 024_resize.JPG"/>
            <p:cNvPicPr>
              <a:picLocks noChangeAspect="1" noChangeArrowheads="1"/>
            </p:cNvPicPr>
            <p:nvPr userDrawn="1"/>
          </p:nvPicPr>
          <p:blipFill>
            <a:blip r:embed="rId7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4283968" y="2563976"/>
              <a:ext cx="1924913" cy="2521208"/>
            </a:xfrm>
            <a:prstGeom prst="flowChartInputOutpu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  <p:pic>
          <p:nvPicPr>
            <p:cNvPr id="10" name="Picture 11" descr="Milho"/>
            <p:cNvPicPr>
              <a:picLocks noChangeAspect="1" noChangeArrowheads="1"/>
            </p:cNvPicPr>
            <p:nvPr userDrawn="1"/>
          </p:nvPicPr>
          <p:blipFill>
            <a:blip r:embed="rId8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 l="22113" t="25676" r="28561" b="20270"/>
            <a:stretch>
              <a:fillRect/>
            </a:stretch>
          </p:blipFill>
          <p:spPr bwMode="auto">
            <a:xfrm>
              <a:off x="5792178" y="2563976"/>
              <a:ext cx="2027734" cy="2521208"/>
            </a:xfrm>
            <a:prstGeom prst="flowChartInputOutpu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  <p:pic>
          <p:nvPicPr>
            <p:cNvPr id="11" name="Picture 10" descr="C:\Documents and Settings\ROSE\Meus documentos\04 CNA\Apresentação SENADORA 0112\FOTOS AGRO\IMG_2903_resize.jpg"/>
            <p:cNvPicPr>
              <a:picLocks noChangeAspect="1" noChangeArrowheads="1"/>
            </p:cNvPicPr>
            <p:nvPr userDrawn="1"/>
          </p:nvPicPr>
          <p:blipFill>
            <a:blip r:embed="rId9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7397491" y="2563976"/>
              <a:ext cx="1746509" cy="2521208"/>
            </a:xfrm>
            <a:prstGeom prst="rect">
              <a:avLst/>
            </a:prstGeom>
            <a:solidFill>
              <a:srgbClr val="FFFFFF"/>
            </a:solidFill>
            <a:ln w="76200" cap="sq">
              <a:noFill/>
              <a:miter lim="800000"/>
            </a:ln>
            <a:effectLst>
              <a:reflection blurRad="12700" stA="2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7916353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2193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426439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23850" y="1052513"/>
            <a:ext cx="4038600" cy="4830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14850" y="1052513"/>
            <a:ext cx="4038600" cy="4830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4409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94860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3917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1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8494724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2333806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71625"/>
            <a:ext cx="85344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smtClean="0"/>
          </a:p>
        </p:txBody>
      </p:sp>
      <p:grpSp>
        <p:nvGrpSpPr>
          <p:cNvPr id="6147" name="Grupo 18"/>
          <p:cNvGrpSpPr>
            <a:grpSpLocks/>
          </p:cNvGrpSpPr>
          <p:nvPr userDrawn="1"/>
        </p:nvGrpSpPr>
        <p:grpSpPr bwMode="auto">
          <a:xfrm rot="10800000">
            <a:off x="4643438" y="0"/>
            <a:ext cx="4572000" cy="1870075"/>
            <a:chOff x="-53561" y="5001993"/>
            <a:chExt cx="4572000" cy="1870128"/>
          </a:xfrm>
        </p:grpSpPr>
        <p:sp>
          <p:nvSpPr>
            <p:cNvPr id="12" name="Forma livre 11"/>
            <p:cNvSpPr>
              <a:spLocks/>
            </p:cNvSpPr>
            <p:nvPr userDrawn="1"/>
          </p:nvSpPr>
          <p:spPr bwMode="auto">
            <a:xfrm>
              <a:off x="724314" y="5009930"/>
              <a:ext cx="3802063" cy="144307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-329" y="347"/>
                  </a:moveTo>
                  <a:lnTo>
                    <a:pt x="7156" y="682"/>
                  </a:lnTo>
                  <a:lnTo>
                    <a:pt x="5229" y="682"/>
                  </a:lnTo>
                  <a:lnTo>
                    <a:pt x="-328" y="345"/>
                  </a:lnTo>
                </a:path>
              </a:pathLst>
            </a:custGeom>
            <a:solidFill>
              <a:schemeClr val="bg2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grpSp>
          <p:nvGrpSpPr>
            <p:cNvPr id="6151" name="Grupo 17"/>
            <p:cNvGrpSpPr>
              <a:grpSpLocks/>
            </p:cNvGrpSpPr>
            <p:nvPr userDrawn="1"/>
          </p:nvGrpSpPr>
          <p:grpSpPr bwMode="auto">
            <a:xfrm>
              <a:off x="-53561" y="5785023"/>
              <a:ext cx="3802003" cy="1087098"/>
              <a:chOff x="-53561" y="5785023"/>
              <a:chExt cx="3802003" cy="1087098"/>
            </a:xfrm>
          </p:grpSpPr>
          <p:sp>
            <p:nvSpPr>
              <p:cNvPr id="13" name="Forma livre 12"/>
              <p:cNvSpPr>
                <a:spLocks/>
              </p:cNvSpPr>
              <p:nvPr userDrawn="1"/>
            </p:nvSpPr>
            <p:spPr bwMode="auto">
              <a:xfrm>
                <a:off x="-45623" y="5784652"/>
                <a:ext cx="3802062" cy="838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5760" y="0"/>
                  </a:cxn>
                  <a:cxn ang="0">
                    <a:pos x="5760" y="528"/>
                  </a:cxn>
                  <a:cxn ang="0">
                    <a:pos x="48" y="0"/>
                  </a:cxn>
                </a:cxnLst>
                <a:rect l="0" t="0" r="0" b="0"/>
                <a:pathLst>
                  <a:path w="5760" h="528">
                    <a:moveTo>
                      <a:pt x="817" y="97"/>
                    </a:moveTo>
                    <a:lnTo>
                      <a:pt x="6408" y="682"/>
                    </a:lnTo>
                    <a:lnTo>
                      <a:pt x="5232" y="685"/>
                    </a:lnTo>
                    <a:lnTo>
                      <a:pt x="829" y="101"/>
                    </a:ln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extLst/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4" name="Triângulo retângulo 13"/>
              <p:cNvSpPr>
                <a:spLocks/>
              </p:cNvSpPr>
              <p:nvPr userDrawn="1"/>
            </p:nvSpPr>
            <p:spPr bwMode="auto">
              <a:xfrm>
                <a:off x="-6042" y="5791253"/>
                <a:ext cx="3402314" cy="1080868"/>
              </a:xfrm>
              <a:prstGeom prst="rtTriangle">
                <a:avLst/>
              </a:prstGeom>
              <a:blipFill>
                <a:blip r:embed="rId19">
                  <a:alphaModFix amt="50000"/>
                </a:blip>
                <a:tile tx="0" ty="0" sx="50000" sy="50000" flip="none" algn="t"/>
              </a:blipFill>
              <a:ln w="12700" cap="rnd" cmpd="thickThin" algn="ctr">
                <a:noFill/>
                <a:prstDash val="solid"/>
              </a:ln>
              <a:effectLst>
                <a:fillOverlay blend="mult">
                  <a:gradFill flip="none" rotWithShape="1">
                    <a:gsLst>
                      <a:gs pos="0">
                        <a:schemeClr val="accent1">
                          <a:shade val="20000"/>
                          <a:satMod val="176000"/>
                          <a:alpha val="100000"/>
                        </a:schemeClr>
                      </a:gs>
                      <a:gs pos="18000">
                        <a:schemeClr val="accent1">
                          <a:shade val="48000"/>
                          <a:satMod val="153000"/>
                          <a:alpha val="100000"/>
                        </a:schemeClr>
                      </a:gs>
                      <a:gs pos="43000">
                        <a:schemeClr val="accent1">
                          <a:tint val="86000"/>
                          <a:satMod val="149000"/>
                          <a:alpha val="100000"/>
                        </a:schemeClr>
                      </a:gs>
                      <a:gs pos="45000">
                        <a:schemeClr val="accent1">
                          <a:tint val="85000"/>
                          <a:satMod val="150000"/>
                          <a:alpha val="100000"/>
                        </a:schemeClr>
                      </a:gs>
                      <a:gs pos="50000">
                        <a:schemeClr val="accent1">
                          <a:tint val="86000"/>
                          <a:satMod val="149000"/>
                          <a:alpha val="100000"/>
                        </a:schemeClr>
                      </a:gs>
                      <a:gs pos="79000">
                        <a:schemeClr val="accent1">
                          <a:shade val="53000"/>
                          <a:satMod val="150000"/>
                          <a:alpha val="100000"/>
                        </a:schemeClr>
                      </a:gs>
                      <a:gs pos="100000">
                        <a:schemeClr val="accent1">
                          <a:shade val="25000"/>
                          <a:satMod val="170000"/>
                          <a:alpha val="100000"/>
                        </a:schemeClr>
                      </a:gs>
                    </a:gsLst>
                    <a:lin ang="450000" scaled="1"/>
                    <a:tileRect/>
                  </a:gradFill>
                </a:fillOverlay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extLst/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pic>
        <p:nvPicPr>
          <p:cNvPr id="16" name="Picture 4" descr="LOGOMARCA CNA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7858125" y="266700"/>
            <a:ext cx="928688" cy="1162050"/>
          </a:xfrm>
          <a:prstGeom prst="rect">
            <a:avLst/>
          </a:prstGeom>
          <a:ln>
            <a:noFill/>
          </a:ln>
          <a:effectLst>
            <a:outerShdw blurRad="254000" dist="177800" dir="2820000" sx="101000" sy="101000" algn="tl" rotWithShape="0">
              <a:schemeClr val="bg2">
                <a:lumMod val="25000"/>
                <a:alpha val="72000"/>
              </a:schemeClr>
            </a:outerShdw>
          </a:effectLst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5750" y="274638"/>
            <a:ext cx="74295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04604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DAEB5C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DAEB5C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DAEB5C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DAEB5C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5" name="Rectangle 4"/>
          <p:cNvSpPr>
            <a:spLocks noChangeArrowheads="1"/>
          </p:cNvSpPr>
          <p:nvPr/>
        </p:nvSpPr>
        <p:spPr bwMode="auto">
          <a:xfrm>
            <a:off x="468313" y="4581525"/>
            <a:ext cx="714375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pt-BR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black">
          <a:xfrm>
            <a:off x="1768475" y="5956527"/>
            <a:ext cx="737552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pt-BR" altLang="pt-BR" sz="2400" b="1" i="1" dirty="0" smtClean="0">
                <a:latin typeface="Arial Narrow" pitchFamily="34" charset="0"/>
                <a:cs typeface="Arial" charset="0"/>
              </a:rPr>
              <a:t>Tania Lyra</a:t>
            </a:r>
            <a:endParaRPr lang="pt-BR" altLang="pt-BR" sz="2400" b="1" i="1" dirty="0">
              <a:latin typeface="Arial Narrow" pitchFamily="34" charset="0"/>
              <a:cs typeface="Arial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pt-BR" altLang="pt-BR" sz="2400" i="1" dirty="0" smtClean="0">
                <a:latin typeface="Arial Narrow" pitchFamily="34" charset="0"/>
                <a:cs typeface="Arial" charset="0"/>
              </a:rPr>
              <a:t>Consultora em Defesa Agropecuária</a:t>
            </a:r>
            <a:endParaRPr lang="pt-BR" altLang="pt-BR" sz="2400" i="1" dirty="0">
              <a:latin typeface="Arial Narrow" pitchFamily="34" charset="0"/>
              <a:cs typeface="Arial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black">
          <a:xfrm>
            <a:off x="679365" y="5013176"/>
            <a:ext cx="814531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pt-BR" altLang="pt-BR" b="1" i="1" dirty="0" smtClean="0">
                <a:solidFill>
                  <a:srgbClr val="00B050"/>
                </a:solidFill>
                <a:latin typeface="Verdana" pitchFamily="34" charset="0"/>
                <a:cs typeface="Arial" charset="0"/>
              </a:rPr>
              <a:t>Medicamentos genéricos para a Agropecuária</a:t>
            </a:r>
            <a:endParaRPr lang="pt-BR" altLang="pt-BR" b="1" i="1" dirty="0">
              <a:solidFill>
                <a:srgbClr val="00B05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547813" y="107950"/>
            <a:ext cx="56515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Superintendência Técnica</a:t>
            </a:r>
            <a:endParaRPr lang="pt-BR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413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dirty="0" smtClean="0"/>
              <a:t>IV </a:t>
            </a:r>
            <a:r>
              <a:rPr lang="pt-BR" sz="2000" dirty="0"/>
              <a:t>- </a:t>
            </a:r>
            <a:r>
              <a:rPr lang="pt-BR" sz="2000" b="1" dirty="0"/>
              <a:t>medicamento genérico de uso veterinário</a:t>
            </a:r>
            <a:r>
              <a:rPr lang="pt-BR" sz="2000" dirty="0" smtClean="0"/>
              <a:t>: </a:t>
            </a:r>
            <a:r>
              <a:rPr lang="pt-BR" sz="2000" dirty="0"/>
              <a:t>mesmos </a:t>
            </a:r>
            <a:r>
              <a:rPr lang="pt-BR" sz="2000" b="1" dirty="0"/>
              <a:t>princípios ativos </a:t>
            </a:r>
            <a:r>
              <a:rPr lang="pt-BR" sz="2000" dirty="0"/>
              <a:t>do medicamento de referência de uso veterinário</a:t>
            </a:r>
            <a:r>
              <a:rPr lang="pt-BR" sz="2000" dirty="0" smtClean="0"/>
              <a:t>, </a:t>
            </a:r>
            <a:r>
              <a:rPr lang="pt-BR" sz="2000" b="1" dirty="0"/>
              <a:t>mesma concentração</a:t>
            </a:r>
            <a:r>
              <a:rPr lang="pt-BR" sz="2000" dirty="0"/>
              <a:t>, forma farmacêutica, via de administração, posologia e indicação terapêutica, podendo ser com este intercambiável, permitindo-se diferir apenas em características relativas ao tamanho, formato, prazo de validade, embalagem, rotulagem, excipientes e veículos do produto, geralmente produzido após a expiração ou a renúncia da proteção </a:t>
            </a:r>
            <a:r>
              <a:rPr lang="pt-BR" sz="2000" dirty="0" err="1"/>
              <a:t>patentária</a:t>
            </a:r>
            <a:r>
              <a:rPr lang="pt-BR" sz="2000" dirty="0"/>
              <a:t> ou de outros direitos de exclusividade, </a:t>
            </a:r>
            <a:r>
              <a:rPr lang="pt-BR" sz="2000" b="1" dirty="0"/>
              <a:t>comprovada suas bioequivalência, eficácia e segurança </a:t>
            </a:r>
            <a:r>
              <a:rPr lang="pt-BR" sz="2000" dirty="0"/>
              <a:t>por meio de estudos farmacêuticos, devendo sempre ser designado pela Denominação Comum Brasileira - DCB ou, na sua ausência, pela Denominação Comum Internacional </a:t>
            </a:r>
            <a:r>
              <a:rPr lang="pt-BR" sz="2000" dirty="0" smtClean="0"/>
              <a:t>– DCI.  </a:t>
            </a:r>
          </a:p>
        </p:txBody>
      </p:sp>
    </p:spTree>
    <p:extLst>
      <p:ext uri="{BB962C8B-B14F-4D97-AF65-F5344CB8AC3E}">
        <p14:creationId xmlns:p14="http://schemas.microsoft.com/office/powerpoint/2010/main" val="72772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700808"/>
            <a:ext cx="8534400" cy="4871442"/>
          </a:xfrm>
        </p:spPr>
        <p:txBody>
          <a:bodyPr/>
          <a:lstStyle/>
          <a:p>
            <a:pPr algn="just"/>
            <a:r>
              <a:rPr lang="pt-BR" sz="2000" dirty="0" smtClean="0"/>
              <a:t>V - Denominação </a:t>
            </a:r>
            <a:r>
              <a:rPr lang="pt-BR" sz="2000" dirty="0"/>
              <a:t>Comum Brasileira - DCB: denominação do fármaco ou princípio farmacologicamente ativo aprovada pelo órgão federal competente; </a:t>
            </a:r>
          </a:p>
          <a:p>
            <a:pPr algn="just"/>
            <a:r>
              <a:rPr lang="pt-BR" sz="2000" dirty="0" smtClean="0"/>
              <a:t>VI - </a:t>
            </a:r>
            <a:r>
              <a:rPr lang="pt-BR" sz="2000" dirty="0"/>
              <a:t>Denominação Comum Internacional - DCI: denominação do fármaco ou princípio farmacologicamente ativo recomendada pela Organização Mundial da Saúde - OMS ou, na sua falta, a denominação reconhecida pela comunidade científica internacional; </a:t>
            </a:r>
          </a:p>
          <a:p>
            <a:pPr algn="just"/>
            <a:r>
              <a:rPr lang="pt-BR" sz="2000" dirty="0"/>
              <a:t>VII - </a:t>
            </a:r>
            <a:r>
              <a:rPr lang="pt-BR" sz="2000" b="1" dirty="0"/>
              <a:t>biodisponibilidade</a:t>
            </a:r>
            <a:r>
              <a:rPr lang="pt-BR" sz="2000" dirty="0"/>
              <a:t>: </a:t>
            </a:r>
            <a:r>
              <a:rPr lang="pt-BR" sz="2000" dirty="0" smtClean="0"/>
              <a:t>indica </a:t>
            </a:r>
            <a:r>
              <a:rPr lang="pt-BR" sz="2000" dirty="0"/>
              <a:t>velocidade </a:t>
            </a:r>
            <a:r>
              <a:rPr lang="pt-BR" sz="2000" dirty="0" smtClean="0"/>
              <a:t>e </a:t>
            </a:r>
            <a:r>
              <a:rPr lang="pt-BR" sz="2000" dirty="0"/>
              <a:t>grau com que uma substância ativa ou a sua forma </a:t>
            </a:r>
            <a:r>
              <a:rPr lang="pt-BR" sz="2000" dirty="0" smtClean="0"/>
              <a:t>molecular terapeuticamente </a:t>
            </a:r>
            <a:r>
              <a:rPr lang="pt-BR" sz="2000" dirty="0"/>
              <a:t>ativa é absorvida a partir de um medicamento e se torna disponível no local de ação;  </a:t>
            </a:r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37800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988840"/>
            <a:ext cx="8534400" cy="4583410"/>
          </a:xfrm>
        </p:spPr>
        <p:txBody>
          <a:bodyPr/>
          <a:lstStyle/>
          <a:p>
            <a:pPr algn="just"/>
            <a:r>
              <a:rPr lang="pt-BR" sz="2400" dirty="0" smtClean="0"/>
              <a:t>VIII </a:t>
            </a:r>
            <a:r>
              <a:rPr lang="pt-BR" sz="2400" dirty="0"/>
              <a:t>- </a:t>
            </a:r>
            <a:r>
              <a:rPr lang="pt-BR" sz="2400" b="1" dirty="0"/>
              <a:t>bioequivalência</a:t>
            </a:r>
            <a:r>
              <a:rPr lang="pt-BR" sz="2400" dirty="0"/>
              <a:t>: equivalência farmacêutica entre produtos apresentados sob a mesma forma farmacêutica, contendo idêntica composição qualitativa e quantitativa de princípios ativos, e que tenham comparável biodisponibilidade quando estudados sob um mesmo desenho experimental, nas mesmas espécies animais;  </a:t>
            </a:r>
          </a:p>
          <a:p>
            <a:pPr algn="just"/>
            <a:r>
              <a:rPr lang="pt-BR" sz="2400" dirty="0"/>
              <a:t>IX - </a:t>
            </a:r>
            <a:r>
              <a:rPr lang="pt-BR" sz="2400" b="1" dirty="0"/>
              <a:t>equivalência terapêutica</a:t>
            </a:r>
            <a:r>
              <a:rPr lang="pt-BR" sz="2400" dirty="0"/>
              <a:t>: quando a administração, na mesma dose, de medicamentos veterinários terapeuticamente equivalentes gera efeitos iguais quanto à eficácia, à segurança e, no caso de animais de produção, ao período de carência, avaliados por meio de ensaios clínicos nas mesmas espécies animais.” (NR) 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41448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412776"/>
            <a:ext cx="8534400" cy="5159474"/>
          </a:xfrm>
        </p:spPr>
        <p:txBody>
          <a:bodyPr/>
          <a:lstStyle/>
          <a:p>
            <a:pPr algn="just"/>
            <a:r>
              <a:rPr lang="pt-BR" sz="2400" dirty="0"/>
              <a:t>“Art. 3º-A.  Para fins de registro de medicamento genérico de uso veterinário no Ministério da Agricultura, Pecuária e Abastecimento, o interessado deverá comprovar, cumulativamente: </a:t>
            </a:r>
          </a:p>
          <a:p>
            <a:pPr algn="just"/>
            <a:r>
              <a:rPr lang="pt-BR" sz="2400" dirty="0" smtClean="0"/>
              <a:t>I </a:t>
            </a:r>
            <a:r>
              <a:rPr lang="pt-BR" sz="2400" dirty="0"/>
              <a:t>- bioequivalência em relação ao medicamento de referência de uso veterinário; </a:t>
            </a:r>
          </a:p>
          <a:p>
            <a:pPr algn="just"/>
            <a:r>
              <a:rPr lang="pt-BR" sz="2400" dirty="0" smtClean="0"/>
              <a:t>II </a:t>
            </a:r>
            <a:r>
              <a:rPr lang="pt-BR" sz="2400" dirty="0"/>
              <a:t>- equivalência terapêutica nas espécies animais a que se destina; </a:t>
            </a:r>
          </a:p>
          <a:p>
            <a:pPr algn="just"/>
            <a:r>
              <a:rPr lang="pt-BR" sz="2400" dirty="0"/>
              <a:t>III - taxa de excreção, determinação de resíduos e período de carência equivalentes aos do medicamento de referência de uso veterinário, quando destinados a animais de consumo e exigidos no regulamento deste Decreto-Lei.” </a:t>
            </a:r>
          </a:p>
          <a:p>
            <a:pPr algn="just"/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58177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0768"/>
            <a:ext cx="8534400" cy="5231482"/>
          </a:xfrm>
        </p:spPr>
        <p:txBody>
          <a:bodyPr/>
          <a:lstStyle/>
          <a:p>
            <a:pPr algn="just"/>
            <a:r>
              <a:rPr lang="pt-BR" sz="2000" dirty="0" smtClean="0"/>
              <a:t>“</a:t>
            </a:r>
            <a:r>
              <a:rPr lang="pt-BR" sz="2000" dirty="0"/>
              <a:t>Art. 3º-B.  Os medicamentos de referência e similares de uso veterinário </a:t>
            </a:r>
            <a:r>
              <a:rPr lang="pt-BR" sz="2000" b="1" dirty="0" smtClean="0"/>
              <a:t>ostentarão </a:t>
            </a:r>
            <a:r>
              <a:rPr lang="pt-BR" sz="2000" b="1" dirty="0"/>
              <a:t>obrigatoriamente</a:t>
            </a:r>
            <a:r>
              <a:rPr lang="pt-BR" sz="2000" dirty="0"/>
              <a:t>, com o mesmo destaque e de forma legível, nas embalagens, nos rótulos, nas bulas, nos impressos, nos prospectos e nos materiais promocionais, a </a:t>
            </a:r>
            <a:r>
              <a:rPr lang="pt-BR" sz="2000" b="1" dirty="0"/>
              <a:t>DCB</a:t>
            </a:r>
            <a:r>
              <a:rPr lang="pt-BR" sz="2000" dirty="0"/>
              <a:t> ou, na sua falta, a </a:t>
            </a:r>
            <a:r>
              <a:rPr lang="pt-BR" sz="2000" b="1" dirty="0"/>
              <a:t>DCI</a:t>
            </a:r>
            <a:r>
              <a:rPr lang="pt-BR" sz="2000" dirty="0"/>
              <a:t>. </a:t>
            </a:r>
          </a:p>
          <a:p>
            <a:pPr algn="just"/>
            <a:r>
              <a:rPr lang="pt-BR" sz="2000" dirty="0"/>
              <a:t>Parágrafo único.  A DCB e a DCI deverão ser grafadas em letras ou em caracteres cujo tamanho não seja inferior a 2 (duas) vezes o tamanho das letras e caracteres do nome comercial ou da marca.” </a:t>
            </a:r>
            <a:endParaRPr lang="pt-BR" sz="2000" dirty="0" smtClean="0"/>
          </a:p>
          <a:p>
            <a:pPr algn="just"/>
            <a:r>
              <a:rPr lang="pt-BR" sz="2000" dirty="0"/>
              <a:t>Art. 3º-C.  O Ministério da Agricultura, Pecuária e </a:t>
            </a:r>
            <a:r>
              <a:rPr lang="pt-BR" sz="2000" dirty="0" smtClean="0"/>
              <a:t> Abastecimento </a:t>
            </a:r>
            <a:r>
              <a:rPr lang="pt-BR" sz="2000" dirty="0"/>
              <a:t>fará </a:t>
            </a:r>
            <a:r>
              <a:rPr lang="pt-BR" sz="2000" b="1" dirty="0"/>
              <a:t>análise fiscal </a:t>
            </a:r>
            <a:r>
              <a:rPr lang="pt-BR" sz="2000" dirty="0"/>
              <a:t>do medicamento genérico de uso veterinário, mediante coleta de amostras do produto na indústria e no COMÉRCIO, para confirmação da bioequivalência.” </a:t>
            </a:r>
          </a:p>
          <a:p>
            <a:pPr algn="just"/>
            <a:r>
              <a:rPr lang="pt-BR" sz="2000" dirty="0"/>
              <a:t>§ </a:t>
            </a:r>
            <a:r>
              <a:rPr lang="pt-BR" sz="2000" dirty="0" smtClean="0"/>
              <a:t>3º  </a:t>
            </a:r>
            <a:r>
              <a:rPr lang="pt-BR" sz="2000" dirty="0"/>
              <a:t>O Ministério da Agricultura, Pecuária e Abastecimento editará, periodicamente, relação dos medicamentos de uso veterinário no País, segundo a DCB ou, na sua falta, a DCI, seguida dos nomes comerciais e das respectivas empresas fabricantes</a:t>
            </a:r>
            <a:r>
              <a:rPr lang="pt-BR" sz="2400" dirty="0"/>
              <a:t>. </a:t>
            </a:r>
          </a:p>
          <a:p>
            <a:pPr marL="0" indent="0">
              <a:buNone/>
            </a:pPr>
            <a:r>
              <a:rPr lang="pt-BR" sz="2400" dirty="0" smtClean="0"/>
              <a:t> </a:t>
            </a:r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81985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0768"/>
            <a:ext cx="8534400" cy="5231482"/>
          </a:xfrm>
        </p:spPr>
        <p:txBody>
          <a:bodyPr/>
          <a:lstStyle/>
          <a:p>
            <a:pPr algn="just"/>
            <a:r>
              <a:rPr lang="pt-BR" sz="2400" dirty="0" smtClean="0"/>
              <a:t>Art</a:t>
            </a:r>
            <a:r>
              <a:rPr lang="pt-BR" sz="2400" dirty="0"/>
              <a:t>. </a:t>
            </a:r>
            <a:r>
              <a:rPr lang="pt-BR" sz="2400" dirty="0" smtClean="0"/>
              <a:t>4º  </a:t>
            </a:r>
            <a:r>
              <a:rPr lang="pt-BR" sz="2400" dirty="0"/>
              <a:t>O Ministério da Agricultura, Pecuária e Abastecimento promoverá </a:t>
            </a:r>
            <a:r>
              <a:rPr lang="pt-BR" sz="2400" b="1" dirty="0"/>
              <a:t>programas de apoio ao desenvolvimento técnico-científico aplicado à melhoria da qualidade dos produtos de uso veterinário </a:t>
            </a:r>
            <a:r>
              <a:rPr lang="pt-BR" sz="2400" dirty="0"/>
              <a:t>e de incentivo à cooperação técnica de instituições nacionais e internacionais relacionadas com a aferição da qualidade e da eficácia de produtos farmacêuticos de uso veterinário. </a:t>
            </a:r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50389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0768"/>
            <a:ext cx="8534400" cy="5231482"/>
          </a:xfrm>
        </p:spPr>
        <p:txBody>
          <a:bodyPr/>
          <a:lstStyle/>
          <a:p>
            <a:pPr algn="just"/>
            <a:r>
              <a:rPr lang="pt-BR" sz="2400" dirty="0" smtClean="0"/>
              <a:t>Art</a:t>
            </a:r>
            <a:r>
              <a:rPr lang="pt-BR" sz="2400" dirty="0"/>
              <a:t>. </a:t>
            </a:r>
            <a:r>
              <a:rPr lang="pt-BR" sz="2400" dirty="0" smtClean="0"/>
              <a:t>6º  </a:t>
            </a:r>
            <a:r>
              <a:rPr lang="pt-BR" sz="2400" dirty="0"/>
              <a:t>O regulamento desta Lei estabelecerá, entre outros aspectos relativos aos medicamentos genéricos de uso veterinário, condições, critérios, parâmetros e procedimentos relativos: </a:t>
            </a:r>
            <a:endParaRPr lang="pt-BR" sz="2400" dirty="0" smtClean="0"/>
          </a:p>
          <a:p>
            <a:pPr algn="just"/>
            <a:r>
              <a:rPr lang="pt-BR" sz="2400" dirty="0"/>
              <a:t>I - ao registro e ao controle de qualidade desses produtos; </a:t>
            </a:r>
          </a:p>
          <a:p>
            <a:pPr algn="just"/>
            <a:r>
              <a:rPr lang="pt-BR" sz="2400" dirty="0"/>
              <a:t>II - às provas de biodisponibilidade, bioequivalência, equivalência terapêutica, taxa de excreção e determinação de resíduos; </a:t>
            </a:r>
          </a:p>
          <a:p>
            <a:pPr algn="just"/>
            <a:r>
              <a:rPr lang="pt-BR" sz="2400" dirty="0"/>
              <a:t>III - à dispensação desses produtos nos serviços públicos e privados de medicina veterinária, ressalvados os casos de recomendação expressa de não </a:t>
            </a:r>
            <a:r>
              <a:rPr lang="pt-BR" sz="2400" dirty="0" err="1"/>
              <a:t>intercambialidade</a:t>
            </a:r>
            <a:r>
              <a:rPr lang="pt-BR" sz="2400" dirty="0"/>
              <a:t>, por parte do profissional </a:t>
            </a:r>
            <a:r>
              <a:rPr lang="pt-BR" sz="2400" dirty="0" err="1"/>
              <a:t>prescritor</a:t>
            </a:r>
            <a:r>
              <a:rPr lang="pt-BR" sz="2400" dirty="0"/>
              <a:t>. </a:t>
            </a: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00250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i="1" dirty="0"/>
              <a:t>CONSIDERAÇÕES FINAIS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0768"/>
            <a:ext cx="8534400" cy="5231482"/>
          </a:xfrm>
        </p:spPr>
        <p:txBody>
          <a:bodyPr/>
          <a:lstStyle/>
          <a:p>
            <a:pPr algn="just"/>
            <a:r>
              <a:rPr lang="pt-BR" sz="2400" dirty="0" smtClean="0"/>
              <a:t> </a:t>
            </a:r>
            <a:r>
              <a:rPr lang="pt-BR" sz="2400" dirty="0"/>
              <a:t>a evolução dos aspectos técnicos da regulamentação</a:t>
            </a:r>
          </a:p>
          <a:p>
            <a:pPr algn="just"/>
            <a:r>
              <a:rPr lang="pt-BR" sz="2400" dirty="0"/>
              <a:t>brasileira na área de medicamentos, tendo como base princípios </a:t>
            </a:r>
            <a:r>
              <a:rPr lang="pt-BR" sz="2400" dirty="0" smtClean="0"/>
              <a:t>científicos =&gt; </a:t>
            </a:r>
            <a:r>
              <a:rPr lang="pt-BR" sz="2400" b="1" i="1" u="sng" dirty="0" smtClean="0"/>
              <a:t> inquestionável</a:t>
            </a:r>
            <a:r>
              <a:rPr lang="pt-BR" sz="2400" dirty="0"/>
              <a:t>. </a:t>
            </a:r>
            <a:endParaRPr lang="pt-BR" sz="2400" dirty="0" smtClean="0"/>
          </a:p>
          <a:p>
            <a:pPr algn="just"/>
            <a:r>
              <a:rPr lang="pt-BR" sz="2400" dirty="0" smtClean="0"/>
              <a:t>A </a:t>
            </a:r>
            <a:r>
              <a:rPr lang="pt-BR" sz="2400" dirty="0"/>
              <a:t>implantação dos medicamentos </a:t>
            </a:r>
            <a:r>
              <a:rPr lang="pt-BR" sz="2400" dirty="0" smtClean="0"/>
              <a:t>genéricos =&gt; </a:t>
            </a:r>
            <a:r>
              <a:rPr lang="pt-BR" sz="2400" dirty="0"/>
              <a:t>aprimoramento da fabricação e garantia de qualidade dos medicamentos </a:t>
            </a:r>
            <a:r>
              <a:rPr lang="pt-BR" sz="2400" dirty="0" smtClean="0"/>
              <a:t>no país</a:t>
            </a:r>
            <a:r>
              <a:rPr lang="pt-BR" sz="2400" dirty="0"/>
              <a:t>, introduzindo conceitos tais </a:t>
            </a:r>
            <a:r>
              <a:rPr lang="pt-BR" sz="2400" dirty="0" smtClean="0"/>
              <a:t>como: </a:t>
            </a:r>
            <a:r>
              <a:rPr lang="pt-BR" sz="2400" b="1" dirty="0"/>
              <a:t>equivalência farmacêutica</a:t>
            </a:r>
            <a:r>
              <a:rPr lang="pt-BR" sz="2400" b="1" dirty="0" smtClean="0"/>
              <a:t>, biodisponibilidade </a:t>
            </a:r>
            <a:r>
              <a:rPr lang="pt-BR" sz="2400" b="1" dirty="0"/>
              <a:t>e bioequivalência</a:t>
            </a:r>
            <a:r>
              <a:rPr lang="pt-BR" sz="2400" dirty="0"/>
              <a:t>.</a:t>
            </a:r>
          </a:p>
          <a:p>
            <a:pPr algn="just"/>
            <a:r>
              <a:rPr lang="pt-BR" sz="2400" dirty="0" smtClean="0"/>
              <a:t>perspectivas reais de consolidação dos mecanismos de</a:t>
            </a:r>
            <a:endParaRPr lang="pt-BR" sz="2400" dirty="0"/>
          </a:p>
          <a:p>
            <a:pPr algn="just"/>
            <a:r>
              <a:rPr lang="pt-BR" sz="2400" dirty="0"/>
              <a:t>transformação do </a:t>
            </a:r>
            <a:r>
              <a:rPr lang="pt-BR" sz="2400" b="1" i="1" dirty="0"/>
              <a:t>mercado farmacêutico </a:t>
            </a:r>
            <a:r>
              <a:rPr lang="pt-BR" sz="2400" b="1" i="1" dirty="0" smtClean="0"/>
              <a:t>nacional </a:t>
            </a:r>
            <a:r>
              <a:rPr lang="pt-BR" sz="2400" dirty="0" smtClean="0"/>
              <a:t>=&gt; </a:t>
            </a:r>
            <a:endParaRPr lang="pt-BR" sz="2400" dirty="0"/>
          </a:p>
          <a:p>
            <a:pPr algn="just"/>
            <a:r>
              <a:rPr lang="pt-BR" sz="2400" dirty="0" smtClean="0"/>
              <a:t> </a:t>
            </a:r>
            <a:r>
              <a:rPr lang="pt-BR" sz="2400" dirty="0"/>
              <a:t>garantir à população o acesso a medicamentos de qualidade assegurada </a:t>
            </a:r>
            <a:r>
              <a:rPr lang="pt-BR" sz="2400" dirty="0" smtClean="0"/>
              <a:t>a custos </a:t>
            </a:r>
            <a:r>
              <a:rPr lang="pt-BR" sz="2400" dirty="0"/>
              <a:t>compatíveis.</a:t>
            </a:r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05195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i="1" dirty="0"/>
              <a:t>CONSIDERAÇÕES FINAIS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0768"/>
            <a:ext cx="8534400" cy="5231482"/>
          </a:xfrm>
        </p:spPr>
        <p:txBody>
          <a:bodyPr/>
          <a:lstStyle/>
          <a:p>
            <a:pPr algn="just"/>
            <a:r>
              <a:rPr lang="pt-BR" sz="2400" dirty="0" smtClean="0"/>
              <a:t> custo menor </a:t>
            </a:r>
            <a:r>
              <a:rPr lang="pt-BR" sz="2400" dirty="0"/>
              <a:t>que os chamados "de referência</a:t>
            </a:r>
            <a:r>
              <a:rPr lang="pt-BR" sz="2400" dirty="0" smtClean="0"/>
              <a:t>". </a:t>
            </a:r>
          </a:p>
          <a:p>
            <a:pPr algn="just"/>
            <a:r>
              <a:rPr lang="pt-BR" sz="2400" smtClean="0"/>
              <a:t>As </a:t>
            </a:r>
            <a:r>
              <a:rPr lang="pt-BR" sz="2400" dirty="0"/>
              <a:t>características da indústria farmacêutica no mundo e os aspectos mercadológicos desse segmento no Brasil deixam evidentes a dependência externa e a </a:t>
            </a:r>
            <a:r>
              <a:rPr lang="pt-BR" sz="2400" dirty="0" err="1"/>
              <a:t>oligopolização</a:t>
            </a:r>
            <a:r>
              <a:rPr lang="pt-BR" sz="2400" dirty="0"/>
              <a:t>, com predomínio de empresas de caráter </a:t>
            </a:r>
            <a:r>
              <a:rPr lang="pt-BR" sz="2400" dirty="0" err="1"/>
              <a:t>mutinacional</a:t>
            </a:r>
            <a:r>
              <a:rPr lang="pt-BR" sz="2400" dirty="0"/>
              <a:t>, refletindo uma tendência mundial. </a:t>
            </a:r>
            <a:endParaRPr lang="pt-BR" sz="2400" dirty="0" smtClean="0"/>
          </a:p>
          <a:p>
            <a:pPr algn="just"/>
            <a:r>
              <a:rPr lang="pt-BR" sz="2400" dirty="0"/>
              <a:t>medicamentos </a:t>
            </a:r>
            <a:r>
              <a:rPr lang="pt-BR" sz="2400" dirty="0" smtClean="0"/>
              <a:t>genéricos =&gt; </a:t>
            </a:r>
            <a:r>
              <a:rPr lang="pt-BR" sz="2400" dirty="0"/>
              <a:t>alternativa viável para o mercado brasileiro. </a:t>
            </a:r>
            <a:endParaRPr lang="pt-BR" sz="2400" dirty="0" smtClean="0"/>
          </a:p>
          <a:p>
            <a:pPr algn="just"/>
            <a:r>
              <a:rPr lang="pt-BR" sz="2400" dirty="0" smtClean="0"/>
              <a:t> reduz o </a:t>
            </a:r>
            <a:r>
              <a:rPr lang="pt-BR" sz="2400" dirty="0"/>
              <a:t>superfaturamento de matérias-primas evidenciada pelos denominados "preços de </a:t>
            </a:r>
            <a:r>
              <a:rPr lang="pt-BR" sz="2400" dirty="0" smtClean="0"/>
              <a:t>transferência“.</a:t>
            </a:r>
          </a:p>
          <a:p>
            <a:pPr algn="just"/>
            <a:r>
              <a:rPr lang="pt-BR" sz="2400" b="1" i="1" u="sng" dirty="0" smtClean="0">
                <a:solidFill>
                  <a:srgbClr val="FF0000"/>
                </a:solidFill>
              </a:rPr>
              <a:t>mecanismo </a:t>
            </a:r>
            <a:r>
              <a:rPr lang="pt-BR" sz="2400" b="1" i="1" u="sng" dirty="0">
                <a:solidFill>
                  <a:srgbClr val="FF0000"/>
                </a:solidFill>
              </a:rPr>
              <a:t>de regulação do mercado </a:t>
            </a:r>
            <a:r>
              <a:rPr lang="pt-BR" sz="2400" b="1" i="1" u="sng" dirty="0" smtClean="0">
                <a:solidFill>
                  <a:srgbClr val="FF0000"/>
                </a:solidFill>
              </a:rPr>
              <a:t>brasileiro de medicamentos e insumos.</a:t>
            </a:r>
            <a:endParaRPr lang="pt-BR" sz="2400" b="1" i="1" u="sng" dirty="0">
              <a:solidFill>
                <a:srgbClr val="FF0000"/>
              </a:solidFill>
            </a:endParaRPr>
          </a:p>
          <a:p>
            <a:pPr algn="just"/>
            <a:endParaRPr lang="pt-BR" sz="2400" b="1" i="1" u="sng" dirty="0">
              <a:solidFill>
                <a:srgbClr val="FF0000"/>
              </a:solidFill>
            </a:endParaRPr>
          </a:p>
          <a:p>
            <a:pPr algn="just"/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569993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Obrigada!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395536" y="5517232"/>
            <a:ext cx="6400800" cy="500066"/>
          </a:xfrm>
        </p:spPr>
        <p:txBody>
          <a:bodyPr/>
          <a:lstStyle/>
          <a:p>
            <a:r>
              <a:rPr lang="pt-BR" u="sng" dirty="0" smtClean="0"/>
              <a:t>tania.lyra@cna.org.br</a:t>
            </a:r>
          </a:p>
          <a:p>
            <a:r>
              <a:rPr lang="pt-BR" dirty="0" smtClean="0"/>
              <a:t>(61) 2109-4117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6042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058566"/>
            <a:ext cx="8534400" cy="3962722"/>
          </a:xfrm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 b="1" i="1" dirty="0" smtClean="0"/>
              <a:t>Breve histórico:</a:t>
            </a:r>
          </a:p>
          <a:p>
            <a:pPr marL="0" indent="0">
              <a:buNone/>
            </a:pPr>
            <a:endParaRPr lang="pt-BR" sz="1000" dirty="0"/>
          </a:p>
          <a:p>
            <a:r>
              <a:rPr lang="pt-BR" sz="2000" dirty="0" smtClean="0"/>
              <a:t> </a:t>
            </a:r>
            <a:r>
              <a:rPr lang="pt-BR" sz="2000" dirty="0"/>
              <a:t>política de medicamentos </a:t>
            </a:r>
            <a:r>
              <a:rPr lang="pt-BR" sz="2000" dirty="0" smtClean="0"/>
              <a:t>genéricos </a:t>
            </a:r>
            <a:r>
              <a:rPr lang="pt-BR" sz="2000" dirty="0"/>
              <a:t>-</a:t>
            </a:r>
            <a:r>
              <a:rPr lang="pt-BR" sz="2000" dirty="0" smtClean="0"/>
              <a:t> </a:t>
            </a:r>
            <a:r>
              <a:rPr lang="pt-BR" sz="2000" dirty="0"/>
              <a:t>1999 </a:t>
            </a:r>
            <a:r>
              <a:rPr lang="pt-BR" sz="2000" dirty="0" smtClean="0"/>
              <a:t>=&gt;   </a:t>
            </a:r>
            <a:r>
              <a:rPr lang="pt-BR" sz="2000" dirty="0"/>
              <a:t>estimular a </a:t>
            </a:r>
            <a:r>
              <a:rPr lang="pt-BR" sz="2000" b="1" dirty="0" smtClean="0"/>
              <a:t>concorrência comercial</a:t>
            </a:r>
            <a:r>
              <a:rPr lang="pt-BR" sz="2000" dirty="0"/>
              <a:t>, </a:t>
            </a:r>
            <a:r>
              <a:rPr lang="pt-BR" sz="2000" b="1" dirty="0"/>
              <a:t>melhorar a qualidade dos medicamentos</a:t>
            </a:r>
            <a:r>
              <a:rPr lang="pt-BR" sz="2000" dirty="0"/>
              <a:t> e </a:t>
            </a:r>
            <a:r>
              <a:rPr lang="pt-BR" sz="2000" b="1" dirty="0" smtClean="0"/>
              <a:t>facilitar o </a:t>
            </a:r>
            <a:r>
              <a:rPr lang="pt-BR" sz="2000" b="1" dirty="0"/>
              <a:t>acesso </a:t>
            </a:r>
            <a:r>
              <a:rPr lang="pt-BR" sz="2000" dirty="0"/>
              <a:t>da população ao tratamento medicamentoso</a:t>
            </a:r>
            <a:r>
              <a:rPr lang="pt-BR" sz="2000" dirty="0" smtClean="0"/>
              <a:t>.</a:t>
            </a:r>
            <a:endParaRPr lang="pt-BR" sz="2000" dirty="0"/>
          </a:p>
          <a:p>
            <a:r>
              <a:rPr lang="pt-BR" sz="2000" dirty="0" smtClean="0"/>
              <a:t> introdução da </a:t>
            </a:r>
            <a:r>
              <a:rPr lang="pt-BR" sz="2000" dirty="0"/>
              <a:t>discussão de </a:t>
            </a:r>
            <a:r>
              <a:rPr lang="pt-BR" sz="2000" dirty="0" smtClean="0"/>
              <a:t>novos conceitos para o </a:t>
            </a:r>
            <a:r>
              <a:rPr lang="pt-BR" sz="2000" dirty="0"/>
              <a:t>registro de medicamentos no Brasil: </a:t>
            </a:r>
            <a:r>
              <a:rPr lang="pt-BR" sz="2000" b="1" dirty="0"/>
              <a:t>biodisponibilidade</a:t>
            </a:r>
            <a:r>
              <a:rPr lang="pt-BR" sz="2000" b="1" dirty="0" smtClean="0"/>
              <a:t>, bioequivalência</a:t>
            </a:r>
            <a:r>
              <a:rPr lang="pt-BR" sz="2000" b="1" dirty="0"/>
              <a:t>, equivalência </a:t>
            </a:r>
            <a:r>
              <a:rPr lang="pt-BR" sz="2000" b="1" dirty="0" smtClean="0"/>
              <a:t>farmacêutica.</a:t>
            </a:r>
          </a:p>
          <a:p>
            <a:r>
              <a:rPr lang="pt-BR" sz="2000" dirty="0" smtClean="0"/>
              <a:t> reconhecimento </a:t>
            </a:r>
            <a:r>
              <a:rPr lang="pt-BR" sz="2000" dirty="0"/>
              <a:t>que </a:t>
            </a:r>
            <a:r>
              <a:rPr lang="pt-BR" sz="2000" dirty="0" smtClean="0"/>
              <a:t>as denominações </a:t>
            </a:r>
            <a:r>
              <a:rPr lang="pt-BR" sz="2000" dirty="0"/>
              <a:t>genéricas constitui um dos </a:t>
            </a:r>
            <a:r>
              <a:rPr lang="pt-BR" sz="2000" dirty="0" smtClean="0"/>
              <a:t>mecanismos de </a:t>
            </a:r>
            <a:r>
              <a:rPr lang="pt-BR" sz="2000" b="1" dirty="0"/>
              <a:t>regulação de preços dos </a:t>
            </a:r>
            <a:r>
              <a:rPr lang="pt-BR" sz="2000" b="1" dirty="0" smtClean="0"/>
              <a:t>medicamentos </a:t>
            </a:r>
            <a:r>
              <a:rPr lang="pt-BR" sz="2000" dirty="0" smtClean="0"/>
              <a:t>=&gt; </a:t>
            </a:r>
            <a:r>
              <a:rPr lang="pt-BR" sz="2000" dirty="0" smtClean="0"/>
              <a:t>adoção </a:t>
            </a:r>
            <a:r>
              <a:rPr lang="pt-BR" sz="2000" dirty="0"/>
              <a:t>dos medicamentos genéricos </a:t>
            </a:r>
            <a:r>
              <a:rPr lang="pt-BR" sz="2000" dirty="0" smtClean="0"/>
              <a:t>como </a:t>
            </a:r>
            <a:r>
              <a:rPr lang="pt-BR" sz="2000" b="1" dirty="0" smtClean="0"/>
              <a:t>política </a:t>
            </a:r>
            <a:r>
              <a:rPr lang="pt-BR" sz="2000" b="1" dirty="0"/>
              <a:t>do setor de saúde e de economia</a:t>
            </a:r>
            <a:r>
              <a:rPr lang="pt-BR" sz="2000" dirty="0"/>
              <a:t> do </a:t>
            </a:r>
            <a:r>
              <a:rPr lang="pt-BR" sz="2000" dirty="0" smtClean="0"/>
              <a:t>governo brasileiro.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44622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772816"/>
            <a:ext cx="8534400" cy="4799434"/>
          </a:xfrm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 b="1" i="1" dirty="0" smtClean="0"/>
              <a:t>Breve histórico:</a:t>
            </a:r>
          </a:p>
          <a:p>
            <a:pPr marL="0" indent="0">
              <a:buNone/>
            </a:pPr>
            <a:endParaRPr lang="pt-BR" sz="1000" dirty="0"/>
          </a:p>
          <a:p>
            <a:r>
              <a:rPr lang="pt-BR" sz="2000" dirty="0" smtClean="0"/>
              <a:t>Obrigatório o </a:t>
            </a:r>
            <a:r>
              <a:rPr lang="pt-BR" sz="2000" dirty="0"/>
              <a:t>uso da Denominação Comum Brasileira (DCB) para</a:t>
            </a:r>
          </a:p>
          <a:p>
            <a:r>
              <a:rPr lang="pt-BR" sz="2000" dirty="0"/>
              <a:t>todos os medicamentos ou Denominação Comum Internacional </a:t>
            </a:r>
            <a:r>
              <a:rPr lang="pt-BR" sz="2000" dirty="0" smtClean="0"/>
              <a:t>– DCI e, </a:t>
            </a:r>
            <a:r>
              <a:rPr lang="pt-BR" sz="2000" dirty="0"/>
              <a:t>da Nomenclatura </a:t>
            </a:r>
            <a:r>
              <a:rPr lang="pt-BR" sz="2000" dirty="0" smtClean="0"/>
              <a:t>Comum do </a:t>
            </a:r>
            <a:r>
              <a:rPr lang="pt-BR" sz="2000" dirty="0"/>
              <a:t>Mercosul (NCM) no caso da importação de </a:t>
            </a:r>
            <a:r>
              <a:rPr lang="pt-BR" sz="2000" dirty="0" smtClean="0"/>
              <a:t>produtos e </a:t>
            </a:r>
            <a:r>
              <a:rPr lang="pt-BR" sz="2000" dirty="0"/>
              <a:t>insumos farmacêuticos</a:t>
            </a:r>
            <a:r>
              <a:rPr lang="pt-BR" sz="2000" dirty="0" smtClean="0"/>
              <a:t>.</a:t>
            </a:r>
          </a:p>
          <a:p>
            <a:r>
              <a:rPr lang="pt-BR" sz="2000" dirty="0" smtClean="0"/>
              <a:t>  Regulamentação </a:t>
            </a:r>
            <a:r>
              <a:rPr lang="pt-BR" sz="2000" dirty="0"/>
              <a:t>da Lei dos </a:t>
            </a:r>
            <a:r>
              <a:rPr lang="pt-BR" sz="2000" dirty="0" smtClean="0"/>
              <a:t>Genéricos =&gt; </a:t>
            </a:r>
            <a:r>
              <a:rPr lang="pt-BR" sz="2000" dirty="0"/>
              <a:t>Resolução da Diretoria Colegiada da </a:t>
            </a:r>
            <a:r>
              <a:rPr lang="pt-BR" sz="2000" dirty="0" smtClean="0"/>
              <a:t>Agência Nacional </a:t>
            </a:r>
            <a:r>
              <a:rPr lang="pt-BR" sz="2000" dirty="0"/>
              <a:t>de Vigilância Sanitária (ANVISA</a:t>
            </a:r>
            <a:r>
              <a:rPr lang="pt-BR" sz="2000" dirty="0" smtClean="0"/>
              <a:t>), </a:t>
            </a:r>
            <a:r>
              <a:rPr lang="pt-BR" sz="2000" dirty="0"/>
              <a:t>em</a:t>
            </a:r>
          </a:p>
          <a:p>
            <a:r>
              <a:rPr lang="pt-BR" sz="2000" dirty="0"/>
              <a:t>1999, </a:t>
            </a:r>
            <a:r>
              <a:rPr lang="pt-BR" sz="2000" dirty="0" smtClean="0"/>
              <a:t>possibilitou-  </a:t>
            </a:r>
            <a:r>
              <a:rPr lang="pt-BR" sz="2000" dirty="0"/>
              <a:t>introdução </a:t>
            </a:r>
            <a:r>
              <a:rPr lang="pt-BR" sz="2000" dirty="0" smtClean="0"/>
              <a:t>de novos conceitos </a:t>
            </a:r>
            <a:r>
              <a:rPr lang="pt-BR" sz="2000" dirty="0"/>
              <a:t>para o registro </a:t>
            </a:r>
            <a:r>
              <a:rPr lang="pt-BR" sz="2000" dirty="0" smtClean="0"/>
              <a:t>de um </a:t>
            </a:r>
            <a:r>
              <a:rPr lang="pt-BR" sz="2000" dirty="0"/>
              <a:t>medicamento no </a:t>
            </a:r>
            <a:r>
              <a:rPr lang="pt-BR" sz="2000" dirty="0" smtClean="0"/>
              <a:t>Brasil. </a:t>
            </a:r>
            <a:endParaRPr lang="pt-BR" sz="2000" dirty="0"/>
          </a:p>
          <a:p>
            <a:r>
              <a:rPr lang="pt-BR" sz="2000" dirty="0">
                <a:solidFill>
                  <a:srgbClr val="FF0000"/>
                </a:solidFill>
              </a:rPr>
              <a:t>equivalência farmacêutica </a:t>
            </a:r>
            <a:r>
              <a:rPr lang="pt-BR" sz="2000" dirty="0"/>
              <a:t>(comprovada por ensaios </a:t>
            </a:r>
            <a:r>
              <a:rPr lang="pt-BR" sz="2000" dirty="0" smtClean="0"/>
              <a:t>in vitro</a:t>
            </a:r>
            <a:r>
              <a:rPr lang="pt-BR" sz="2000" dirty="0"/>
              <a:t>) e a </a:t>
            </a:r>
            <a:r>
              <a:rPr lang="pt-BR" sz="2000" dirty="0">
                <a:solidFill>
                  <a:srgbClr val="FF0000"/>
                </a:solidFill>
              </a:rPr>
              <a:t>bioequivalência</a:t>
            </a:r>
            <a:r>
              <a:rPr lang="pt-BR" sz="2000" dirty="0"/>
              <a:t> (comprovada por ensaios </a:t>
            </a:r>
            <a:r>
              <a:rPr lang="pt-BR" sz="2000" dirty="0" smtClean="0"/>
              <a:t>in vivo) =&gt;  </a:t>
            </a:r>
            <a:r>
              <a:rPr lang="pt-BR" sz="2000" dirty="0"/>
              <a:t>Lei dos Genéricos estabeleceu </a:t>
            </a:r>
            <a:r>
              <a:rPr lang="pt-BR" sz="2000" dirty="0" smtClean="0"/>
              <a:t>um novo </a:t>
            </a:r>
            <a:r>
              <a:rPr lang="pt-BR" sz="2000" dirty="0"/>
              <a:t>padrão para o desenvolvimento e o registro de medicamentos no país.</a:t>
            </a:r>
          </a:p>
          <a:p>
            <a:pPr marL="0" indent="0">
              <a:buNone/>
            </a:pP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97784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772816"/>
            <a:ext cx="8534400" cy="4799434"/>
          </a:xfrm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 b="1" i="1" dirty="0" smtClean="0"/>
              <a:t>Definições:</a:t>
            </a:r>
          </a:p>
          <a:p>
            <a:pPr marL="0" indent="0">
              <a:buNone/>
            </a:pPr>
            <a:endParaRPr lang="pt-BR" sz="1000" dirty="0"/>
          </a:p>
          <a:p>
            <a:r>
              <a:rPr lang="pt-BR" sz="2000" dirty="0"/>
              <a:t>A Lei dos Genéricos (lei 9 787 de 10 de fevereiro </a:t>
            </a:r>
            <a:r>
              <a:rPr lang="pt-BR" sz="2000" dirty="0" smtClean="0"/>
              <a:t>de 1999) - </a:t>
            </a:r>
            <a:r>
              <a:rPr lang="pt-BR" sz="2000" dirty="0">
                <a:solidFill>
                  <a:srgbClr val="FF0000"/>
                </a:solidFill>
              </a:rPr>
              <a:t>genérico é um medicamento </a:t>
            </a:r>
            <a:r>
              <a:rPr lang="pt-BR" sz="2000" dirty="0" smtClean="0">
                <a:solidFill>
                  <a:srgbClr val="FF0000"/>
                </a:solidFill>
              </a:rPr>
              <a:t>similar e </a:t>
            </a:r>
            <a:r>
              <a:rPr lang="pt-BR" sz="2000" dirty="0">
                <a:solidFill>
                  <a:srgbClr val="FF0000"/>
                </a:solidFill>
              </a:rPr>
              <a:t>intercambiável com um produto de </a:t>
            </a:r>
            <a:r>
              <a:rPr lang="pt-BR" sz="2000" dirty="0" smtClean="0">
                <a:solidFill>
                  <a:srgbClr val="FF0000"/>
                </a:solidFill>
              </a:rPr>
              <a:t>referência ou </a:t>
            </a:r>
            <a:r>
              <a:rPr lang="pt-BR" sz="2000" dirty="0">
                <a:solidFill>
                  <a:srgbClr val="FF0000"/>
                </a:solidFill>
              </a:rPr>
              <a:t>inovador</a:t>
            </a:r>
            <a:r>
              <a:rPr lang="pt-BR" sz="2000" dirty="0"/>
              <a:t>. O medicamento inovador é o </a:t>
            </a:r>
            <a:r>
              <a:rPr lang="pt-BR" sz="2000" dirty="0" smtClean="0"/>
              <a:t>primeiro produto </a:t>
            </a:r>
            <a:r>
              <a:rPr lang="pt-BR" sz="2000" dirty="0"/>
              <a:t>registrado e detentor da patente, sendo </a:t>
            </a:r>
            <a:r>
              <a:rPr lang="pt-BR" sz="2000" dirty="0" smtClean="0"/>
              <a:t>normalmente indicado </a:t>
            </a:r>
            <a:r>
              <a:rPr lang="pt-BR" sz="2000" dirty="0"/>
              <a:t>como medicamento </a:t>
            </a:r>
            <a:r>
              <a:rPr lang="pt-BR" sz="2000" dirty="0" smtClean="0"/>
              <a:t>de referência.</a:t>
            </a:r>
          </a:p>
          <a:p>
            <a:r>
              <a:rPr lang="pt-BR" sz="2000" dirty="0" smtClean="0"/>
              <a:t> </a:t>
            </a:r>
            <a:r>
              <a:rPr lang="pt-BR" sz="2000" dirty="0"/>
              <a:t>normalmente </a:t>
            </a:r>
            <a:r>
              <a:rPr lang="pt-BR" sz="2000" dirty="0" smtClean="0"/>
              <a:t>é produzido </a:t>
            </a:r>
            <a:r>
              <a:rPr lang="pt-BR" sz="2000" dirty="0"/>
              <a:t>após expiração </a:t>
            </a:r>
            <a:r>
              <a:rPr lang="pt-BR" sz="2000" dirty="0" smtClean="0"/>
              <a:t>ou renúncia </a:t>
            </a:r>
            <a:r>
              <a:rPr lang="pt-BR" sz="2000" dirty="0"/>
              <a:t>da proteção </a:t>
            </a:r>
            <a:r>
              <a:rPr lang="pt-BR" sz="2000" dirty="0" err="1"/>
              <a:t>patentária</a:t>
            </a:r>
            <a:r>
              <a:rPr lang="pt-BR" sz="2000" dirty="0"/>
              <a:t> ou </a:t>
            </a:r>
            <a:r>
              <a:rPr lang="pt-BR" sz="2000" dirty="0" smtClean="0"/>
              <a:t>outros direitos de </a:t>
            </a:r>
            <a:r>
              <a:rPr lang="pt-BR" sz="2000" dirty="0"/>
              <a:t>exclusividade, devendo ter sua eficácia, </a:t>
            </a:r>
            <a:r>
              <a:rPr lang="pt-BR" sz="2000" dirty="0" smtClean="0"/>
              <a:t>segurança e </a:t>
            </a:r>
            <a:r>
              <a:rPr lang="pt-BR" sz="2000" dirty="0"/>
              <a:t>qualidade </a:t>
            </a:r>
            <a:r>
              <a:rPr lang="pt-BR" sz="2000" dirty="0" smtClean="0"/>
              <a:t>comprovadas. </a:t>
            </a:r>
          </a:p>
          <a:p>
            <a:r>
              <a:rPr lang="pt-BR" sz="2000" dirty="0" smtClean="0"/>
              <a:t> possibilidade </a:t>
            </a:r>
            <a:r>
              <a:rPr lang="pt-BR" sz="2000" dirty="0"/>
              <a:t>de produção de </a:t>
            </a:r>
            <a:r>
              <a:rPr lang="pt-BR" sz="2000" dirty="0" smtClean="0"/>
              <a:t>genéricos durante </a:t>
            </a:r>
            <a:r>
              <a:rPr lang="pt-BR" sz="2000" dirty="0"/>
              <a:t>proteção </a:t>
            </a:r>
            <a:r>
              <a:rPr lang="pt-BR" sz="2000" dirty="0" err="1"/>
              <a:t>patentária</a:t>
            </a:r>
            <a:r>
              <a:rPr lang="pt-BR" sz="2000" dirty="0"/>
              <a:t> </a:t>
            </a:r>
            <a:r>
              <a:rPr lang="pt-BR" sz="2000" dirty="0" smtClean="0"/>
              <a:t>–  </a:t>
            </a:r>
            <a:r>
              <a:rPr lang="pt-BR" sz="2000" dirty="0"/>
              <a:t>licença </a:t>
            </a:r>
            <a:r>
              <a:rPr lang="pt-BR" sz="2000" dirty="0" smtClean="0"/>
              <a:t>compulsória</a:t>
            </a:r>
            <a:r>
              <a:rPr lang="pt-BR" sz="2000" dirty="0"/>
              <a:t> </a:t>
            </a:r>
            <a:r>
              <a:rPr lang="pt-BR" sz="2000" dirty="0" smtClean="0"/>
              <a:t>-  garantir fornecimento </a:t>
            </a:r>
            <a:r>
              <a:rPr lang="pt-BR" sz="2000" dirty="0"/>
              <a:t>ao mercado de produtos essenciais </a:t>
            </a:r>
            <a:r>
              <a:rPr lang="pt-BR" sz="2000" dirty="0" smtClean="0"/>
              <a:t>em casos </a:t>
            </a:r>
            <a:r>
              <a:rPr lang="pt-BR" sz="2000" dirty="0"/>
              <a:t>extremos, nos quais as empresas detentoras </a:t>
            </a:r>
            <a:r>
              <a:rPr lang="pt-BR" sz="2000" dirty="0" smtClean="0"/>
              <a:t>das patentes </a:t>
            </a:r>
            <a:r>
              <a:rPr lang="pt-BR" sz="2000" dirty="0"/>
              <a:t>não consigam suprir o mercado, não </a:t>
            </a:r>
            <a:r>
              <a:rPr lang="pt-BR" sz="2000" dirty="0" smtClean="0"/>
              <a:t>fabriquem o </a:t>
            </a:r>
            <a:r>
              <a:rPr lang="pt-BR" sz="2000" dirty="0"/>
              <a:t>produto ou se neguem a </a:t>
            </a:r>
            <a:r>
              <a:rPr lang="pt-BR" sz="2000" dirty="0" smtClean="0"/>
              <a:t>licenciá-lo.</a:t>
            </a:r>
          </a:p>
          <a:p>
            <a:pPr marL="0" indent="0">
              <a:buNone/>
            </a:pP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69034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772816"/>
            <a:ext cx="8534400" cy="4799434"/>
          </a:xfrm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 b="1" i="1" dirty="0" smtClean="0"/>
              <a:t>Definições:</a:t>
            </a:r>
          </a:p>
          <a:p>
            <a:pPr marL="0" indent="0">
              <a:buNone/>
            </a:pPr>
            <a:endParaRPr lang="pt-BR" sz="1000" dirty="0"/>
          </a:p>
          <a:p>
            <a:pPr algn="just"/>
            <a:r>
              <a:rPr lang="pt-BR" sz="2000" b="1" dirty="0"/>
              <a:t>equivalentes </a:t>
            </a:r>
            <a:r>
              <a:rPr lang="pt-BR" sz="2000" b="1" dirty="0" smtClean="0"/>
              <a:t>farmacêuticos </a:t>
            </a:r>
            <a:r>
              <a:rPr lang="pt-BR" sz="2000" dirty="0" smtClean="0"/>
              <a:t>são </a:t>
            </a:r>
            <a:r>
              <a:rPr lang="pt-BR" sz="2000" dirty="0"/>
              <a:t>medicamentos que contém o </a:t>
            </a:r>
            <a:r>
              <a:rPr lang="pt-BR" sz="2000" b="1" dirty="0"/>
              <a:t>mesmo fármaco</a:t>
            </a:r>
            <a:r>
              <a:rPr lang="pt-BR" sz="2000" dirty="0"/>
              <a:t>, </a:t>
            </a:r>
            <a:r>
              <a:rPr lang="pt-BR" sz="2000" dirty="0" smtClean="0"/>
              <a:t>isto é</a:t>
            </a:r>
            <a:r>
              <a:rPr lang="pt-BR" sz="2000" dirty="0"/>
              <a:t>, mesmo sal ou éster da mesma molécula </a:t>
            </a:r>
            <a:r>
              <a:rPr lang="pt-BR" sz="2000" dirty="0" smtClean="0"/>
              <a:t>  terapeuticamente ativa</a:t>
            </a:r>
            <a:r>
              <a:rPr lang="pt-BR" sz="2000" dirty="0"/>
              <a:t>, na mesma quantidade e forma </a:t>
            </a:r>
            <a:r>
              <a:rPr lang="pt-BR" sz="2000" dirty="0" smtClean="0"/>
              <a:t>farmacêutica, podendo </a:t>
            </a:r>
            <a:r>
              <a:rPr lang="pt-BR" sz="2000" dirty="0"/>
              <a:t>ou não conter excipientes idênticos</a:t>
            </a:r>
            <a:r>
              <a:rPr lang="pt-BR" sz="2000" dirty="0" smtClean="0"/>
              <a:t>.</a:t>
            </a:r>
          </a:p>
          <a:p>
            <a:pPr algn="just"/>
            <a:r>
              <a:rPr lang="pt-BR" sz="2000" b="1" dirty="0" smtClean="0"/>
              <a:t>Bioequivalência-  </a:t>
            </a:r>
            <a:r>
              <a:rPr lang="pt-BR" sz="2000" dirty="0" smtClean="0"/>
              <a:t>mesma biodisponibilidade- em </a:t>
            </a:r>
            <a:r>
              <a:rPr lang="pt-BR" sz="2000" dirty="0"/>
              <a:t>relação ao medicamento de </a:t>
            </a:r>
            <a:r>
              <a:rPr lang="pt-BR" sz="2000" dirty="0" smtClean="0"/>
              <a:t>referência</a:t>
            </a:r>
            <a:r>
              <a:rPr lang="pt-BR" sz="2000" dirty="0"/>
              <a:t>. expressa em termos da quantidade absorvida </a:t>
            </a:r>
            <a:r>
              <a:rPr lang="pt-BR" sz="2000" dirty="0" smtClean="0"/>
              <a:t>do fármaco</a:t>
            </a:r>
            <a:r>
              <a:rPr lang="pt-BR" sz="2000" dirty="0"/>
              <a:t>, a partir da forma farmacêutica administrada, e da velocidade do </a:t>
            </a:r>
            <a:r>
              <a:rPr lang="pt-BR" sz="2000" dirty="0" smtClean="0"/>
              <a:t>processo de </a:t>
            </a:r>
            <a:r>
              <a:rPr lang="pt-BR" sz="2000" dirty="0"/>
              <a:t>absorção</a:t>
            </a:r>
          </a:p>
        </p:txBody>
      </p:sp>
    </p:spTree>
    <p:extLst>
      <p:ext uri="{BB962C8B-B14F-4D97-AF65-F5344CB8AC3E}">
        <p14:creationId xmlns:p14="http://schemas.microsoft.com/office/powerpoint/2010/main" val="698184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 </a:t>
            </a:r>
            <a:r>
              <a:rPr lang="pt-BR" sz="2800" dirty="0" smtClean="0"/>
              <a:t>- Decreto 5.981/2006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484784"/>
            <a:ext cx="8534400" cy="5087466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pt-BR" sz="2000" dirty="0" smtClean="0"/>
              <a:t> </a:t>
            </a:r>
            <a:r>
              <a:rPr lang="pt-BR" sz="2000" dirty="0"/>
              <a:t>admite o registro, produção, importação, exportação, comercialização e utilização de defensivos agrícolas genéricos no Brasil. Hoje temos quase 500 (quinhentos) </a:t>
            </a:r>
            <a:r>
              <a:rPr lang="pt-BR" sz="2000" dirty="0" smtClean="0"/>
              <a:t>produtos  </a:t>
            </a:r>
            <a:r>
              <a:rPr lang="pt-BR" sz="2000" dirty="0"/>
              <a:t>genéricos registrados(herbicidas, inseticidas, fungicidas e outros) para diversas culturas agrícolas, principalmente soja, milho, cana-de-açúcar, algodão, pastagens, etc.</a:t>
            </a:r>
          </a:p>
          <a:p>
            <a:r>
              <a:rPr lang="pt-BR" sz="2000" dirty="0" smtClean="0"/>
              <a:t>O </a:t>
            </a:r>
            <a:r>
              <a:rPr lang="pt-BR" sz="2000" dirty="0"/>
              <a:t>registro é mais simplificado quando o defensivos agrícolas genéricos é equivalente ao produto de referência( produto que perdeu a patente).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06397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 </a:t>
            </a:r>
            <a:r>
              <a:rPr lang="pt-BR" sz="2800" dirty="0" smtClean="0"/>
              <a:t>- Decreto 5.981/2006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484784"/>
            <a:ext cx="8534400" cy="5087466"/>
          </a:xfrm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t-BR" sz="2000"/>
              <a:t>Dá nova redação e inclui dispositivos ao Decreto no 4.074, de 4 de janeiro de 2002, que regulamenta a Lei no 7.802, de 11 de julho de 1989, que dispõe sobre a pesquisa, a experimentação, a produção, a embalagem e rotulagem, o transporte, o armazenamento, a comercialização, a propaganda comercial, a utilização, a importação, a exportação, o destino final dos resíduos e embalagens, o registro, a classificação, o controle, a inspeção e a fiscalização de agrotóxicos, seus componentes e afins.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356672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Medicamentos Genéricos para Agropecuária: Amparo legal</a:t>
            </a:r>
            <a:r>
              <a:rPr lang="pt-BR" sz="2800" dirty="0" smtClean="0"/>
              <a:t>: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412776"/>
            <a:ext cx="8534400" cy="5159474"/>
          </a:xfrm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just"/>
            <a:r>
              <a:rPr lang="pt-BR" sz="2000" b="1" dirty="0" smtClean="0"/>
              <a:t>LEI nº 12.689, de 19 de julho de 2012</a:t>
            </a:r>
            <a:r>
              <a:rPr lang="pt-BR" sz="2000" dirty="0" smtClean="0"/>
              <a:t>.</a:t>
            </a:r>
          </a:p>
          <a:p>
            <a:pPr algn="just"/>
            <a:r>
              <a:rPr lang="pt-BR" sz="2000" dirty="0"/>
              <a:t>produto de uso veterinário: </a:t>
            </a:r>
            <a:r>
              <a:rPr lang="pt-BR" sz="2000" dirty="0" smtClean="0"/>
              <a:t> </a:t>
            </a:r>
            <a:r>
              <a:rPr lang="pt-BR" sz="2000" dirty="0"/>
              <a:t>substância química, biológica, biotecnológica ou preparação manufaturada </a:t>
            </a:r>
            <a:r>
              <a:rPr lang="pt-BR" sz="2000" dirty="0" smtClean="0"/>
              <a:t>=&gt; administração </a:t>
            </a:r>
            <a:r>
              <a:rPr lang="pt-BR" sz="2000" dirty="0"/>
              <a:t>de forma individual ou coletiva, direta ou misturada com os alimentos, destinada à prevenção, ao diagnóstico, à cura ou ao tratamento das doenças dos animais, incluindo os aditivos, suprimentos promotores, melhoradores da produção animal, medicamentos, vacinas, antissépticos, desinfetantes de uso ambiental ou equipamentos, </a:t>
            </a:r>
            <a:r>
              <a:rPr lang="pt-BR" sz="2000" b="1" dirty="0">
                <a:solidFill>
                  <a:srgbClr val="FF0000"/>
                </a:solidFill>
              </a:rPr>
              <a:t>pesticidas e todos os produtos que, utilizados nos animais ou no seu habitat</a:t>
            </a:r>
            <a:r>
              <a:rPr lang="pt-BR" sz="2000" dirty="0"/>
              <a:t>, protejam, restaurem ou modifiquem suas funções orgânicas e fisiológicas, bem como os produtos destinados ao embelezamento dos animais; </a:t>
            </a:r>
          </a:p>
        </p:txBody>
      </p:sp>
    </p:spTree>
    <p:extLst>
      <p:ext uri="{BB962C8B-B14F-4D97-AF65-F5344CB8AC3E}">
        <p14:creationId xmlns:p14="http://schemas.microsoft.com/office/powerpoint/2010/main" val="3313103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LEI nº 12.689, de 19 de julho de 2012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dirty="0" smtClean="0"/>
              <a:t> </a:t>
            </a:r>
            <a:r>
              <a:rPr lang="pt-BR" sz="2000" dirty="0"/>
              <a:t>medicamento de referência de uso veterinário: medicamento veterinário inovador registrado no órgão </a:t>
            </a:r>
            <a:r>
              <a:rPr lang="pt-BR" sz="2000" dirty="0" smtClean="0"/>
              <a:t>federal </a:t>
            </a:r>
            <a:r>
              <a:rPr lang="pt-BR" sz="2000" dirty="0"/>
              <a:t>e comercializado no </a:t>
            </a:r>
            <a:r>
              <a:rPr lang="pt-BR" sz="2000" dirty="0" smtClean="0"/>
              <a:t>País</a:t>
            </a:r>
            <a:r>
              <a:rPr lang="pt-BR" sz="2000" dirty="0"/>
              <a:t> </a:t>
            </a:r>
            <a:r>
              <a:rPr lang="pt-BR" sz="2000" dirty="0" smtClean="0"/>
              <a:t>=&gt; </a:t>
            </a:r>
            <a:r>
              <a:rPr lang="pt-BR" sz="2000" dirty="0"/>
              <a:t>eficácia, segurança e </a:t>
            </a:r>
            <a:r>
              <a:rPr lang="pt-BR" sz="2000" dirty="0" smtClean="0"/>
              <a:t>qualidade </a:t>
            </a:r>
            <a:r>
              <a:rPr lang="pt-BR" sz="2000" dirty="0"/>
              <a:t>comprovadas </a:t>
            </a:r>
            <a:r>
              <a:rPr lang="pt-BR" sz="2000" dirty="0" smtClean="0"/>
              <a:t>cientificamente, </a:t>
            </a:r>
            <a:r>
              <a:rPr lang="pt-BR" sz="2000" dirty="0"/>
              <a:t>por ocasião do registro; </a:t>
            </a:r>
            <a:endParaRPr lang="pt-BR" sz="2000" dirty="0" smtClean="0"/>
          </a:p>
          <a:p>
            <a:pPr algn="just"/>
            <a:r>
              <a:rPr lang="pt-BR" sz="2000" b="1" dirty="0"/>
              <a:t>medicamento similar de uso veterinário</a:t>
            </a:r>
            <a:r>
              <a:rPr lang="pt-BR" sz="2000" dirty="0"/>
              <a:t>: </a:t>
            </a:r>
            <a:r>
              <a:rPr lang="pt-BR" sz="2000" dirty="0" smtClean="0"/>
              <a:t>medicamento que </a:t>
            </a:r>
            <a:r>
              <a:rPr lang="pt-BR" sz="2000" dirty="0"/>
              <a:t>contém o mesmo princípio ativo do medicamento de referência de uso veterinário registrado no órgão </a:t>
            </a:r>
            <a:r>
              <a:rPr lang="pt-BR" sz="2000" dirty="0" smtClean="0"/>
              <a:t>federal, </a:t>
            </a:r>
            <a:r>
              <a:rPr lang="pt-BR" sz="2000" dirty="0"/>
              <a:t>com a mesma concentração e forma farmacêutica, mas cujos excipientes podem ou não ser </a:t>
            </a:r>
            <a:r>
              <a:rPr lang="pt-BR" sz="2000" dirty="0" smtClean="0"/>
              <a:t>idênticos=&gt; atender </a:t>
            </a:r>
            <a:r>
              <a:rPr lang="pt-BR" sz="2000" dirty="0"/>
              <a:t>às mesmas especificações das farmacopeias autorizadas </a:t>
            </a:r>
            <a:r>
              <a:rPr lang="pt-BR" sz="2000" dirty="0" smtClean="0"/>
              <a:t>e </a:t>
            </a:r>
            <a:r>
              <a:rPr lang="pt-BR" sz="2000" dirty="0"/>
              <a:t>padrões de qualidade pertinentes </a:t>
            </a:r>
            <a:r>
              <a:rPr lang="pt-BR" sz="2000" dirty="0" smtClean="0"/>
              <a:t>e </a:t>
            </a:r>
            <a:r>
              <a:rPr lang="pt-BR" sz="2000" dirty="0"/>
              <a:t>ser identificado por nome comercial ou marca; </a:t>
            </a:r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401373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Slides de apresentação de exemplo">
  <a:themeElements>
    <a:clrScheme name="">
      <a:dk1>
        <a:srgbClr val="0F4334"/>
      </a:dk1>
      <a:lt1>
        <a:srgbClr val="FFFFFF"/>
      </a:lt1>
      <a:dk2>
        <a:srgbClr val="43BD4C"/>
      </a:dk2>
      <a:lt2>
        <a:srgbClr val="F0F7BD"/>
      </a:lt2>
      <a:accent1>
        <a:srgbClr val="B2B838"/>
      </a:accent1>
      <a:accent2>
        <a:srgbClr val="E68B30"/>
      </a:accent2>
      <a:accent3>
        <a:srgbClr val="FFFFFF"/>
      </a:accent3>
      <a:accent4>
        <a:srgbClr val="0B382B"/>
      </a:accent4>
      <a:accent5>
        <a:srgbClr val="D5D8AE"/>
      </a:accent5>
      <a:accent6>
        <a:srgbClr val="D07D2A"/>
      </a:accent6>
      <a:hlink>
        <a:srgbClr val="3FB180"/>
      </a:hlink>
      <a:folHlink>
        <a:srgbClr val="3BA7E3"/>
      </a:folHlink>
    </a:clrScheme>
    <a:fontScheme name="Slides de apresentação de exemp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0" tIns="45703" rIns="91410" bIns="45703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0" tIns="45703" rIns="91410" bIns="45703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des de apresentação de exemplo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 apresentação de exemplo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de apresentação de exemplo 3">
        <a:dk1>
          <a:srgbClr val="152A83"/>
        </a:dk1>
        <a:lt1>
          <a:srgbClr val="FFFFFF"/>
        </a:lt1>
        <a:dk2>
          <a:srgbClr val="0066CC"/>
        </a:dk2>
        <a:lt2>
          <a:srgbClr val="9CD5F4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4319</TotalTime>
  <Words>1843</Words>
  <Application>Microsoft Office PowerPoint</Application>
  <PresentationFormat>Apresentação na tela (4:3)</PresentationFormat>
  <Paragraphs>95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5_Slides de apresentação de exemplo</vt:lpstr>
      <vt:lpstr>Apresentação do PowerPoint</vt:lpstr>
      <vt:lpstr>Medicamentos Genéricos para Agropecuária</vt:lpstr>
      <vt:lpstr>Medicamentos Genéricos para Agropecuária</vt:lpstr>
      <vt:lpstr>Medicamentos Genéricos para Agropecuária</vt:lpstr>
      <vt:lpstr>Medicamentos Genéricos para Agropecuária</vt:lpstr>
      <vt:lpstr>Medicamentos Genéricos para Agropecuária - Decreto 5.981/2006 </vt:lpstr>
      <vt:lpstr>Medicamentos Genéricos para Agropecuária - Decreto 5.981/2006 </vt:lpstr>
      <vt:lpstr>Medicamentos Genéricos para Agropecuária: Amparo legal:</vt:lpstr>
      <vt:lpstr>LEI nº 12.689, de 19 de julho de 2012.</vt:lpstr>
      <vt:lpstr>LEI nº 12.689, de 19 de julho de 2012.</vt:lpstr>
      <vt:lpstr>LEI nº 12.689, de 19 de julho de 2012.</vt:lpstr>
      <vt:lpstr>LEI nº 12.689, de 19 de julho de 2012.</vt:lpstr>
      <vt:lpstr>LEI nº 12.689, de 19 de julho de 2012.</vt:lpstr>
      <vt:lpstr>LEI nº 12.689, de 19 de julho de 2012.</vt:lpstr>
      <vt:lpstr>LEI nº 12.689, de 19 de julho de 2012.</vt:lpstr>
      <vt:lpstr>LEI nº 12.689, de 19 de julho de 2012.</vt:lpstr>
      <vt:lpstr>CONSIDERAÇÕES FINAIS</vt:lpstr>
      <vt:lpstr>CONSIDERAÇÕES FINAIS</vt:lpstr>
      <vt:lpstr>Obrigada!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Barcelos Lucchi</dc:creator>
  <cp:lastModifiedBy>Tania Maria de Paula Lyra</cp:lastModifiedBy>
  <cp:revision>118</cp:revision>
  <dcterms:created xsi:type="dcterms:W3CDTF">2014-08-11T21:52:09Z</dcterms:created>
  <dcterms:modified xsi:type="dcterms:W3CDTF">2015-05-07T10:48:42Z</dcterms:modified>
</cp:coreProperties>
</file>