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7" r:id="rId4"/>
    <p:sldId id="288" r:id="rId5"/>
    <p:sldId id="290" r:id="rId6"/>
    <p:sldId id="291" r:id="rId7"/>
    <p:sldId id="292" r:id="rId8"/>
    <p:sldId id="293" r:id="rId9"/>
    <p:sldId id="294" r:id="rId10"/>
    <p:sldId id="297" r:id="rId11"/>
    <p:sldId id="295" r:id="rId12"/>
    <p:sldId id="296" r:id="rId13"/>
    <p:sldId id="286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5768"/>
  </p:normalViewPr>
  <p:slideViewPr>
    <p:cSldViewPr>
      <p:cViewPr varScale="1">
        <p:scale>
          <a:sx n="92" d="100"/>
          <a:sy n="92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C2353-158B-9543-B096-7F86572D87C8}" type="datetimeFigureOut">
              <a:rPr lang="pt-BR" smtClean="0"/>
              <a:t>27/11/2019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BD2F9-1528-8843-A9AD-CC43BCB836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92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78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6610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80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228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89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046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24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05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68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28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90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CC324-6687-41E6-AD2D-57AF4EAE8B48}" type="datetimeFigureOut">
              <a:rPr lang="pt-BR" smtClean="0"/>
              <a:pPr/>
              <a:t>27/11/2019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9A54-26CE-47AA-99B0-A9D9189635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2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4005064"/>
            <a:ext cx="7772400" cy="1470025"/>
          </a:xfrm>
        </p:spPr>
        <p:txBody>
          <a:bodyPr/>
          <a:lstStyle/>
          <a:p>
            <a:r>
              <a:rPr lang="en-US" i="1" dirty="0" smtClean="0"/>
              <a:t>Advocacy</a:t>
            </a:r>
            <a:r>
              <a:rPr lang="en-US" dirty="0" smtClean="0"/>
              <a:t> Diabetes</a:t>
            </a:r>
            <a:endParaRPr lang="pt-BR" dirty="0"/>
          </a:p>
        </p:txBody>
      </p:sp>
      <p:sp>
        <p:nvSpPr>
          <p:cNvPr id="16386" name="AutoShape 2" descr="Clique para obter Opções"/>
          <p:cNvSpPr>
            <a:spLocks noChangeAspect="1" noChangeArrowheads="1"/>
          </p:cNvSpPr>
          <p:nvPr/>
        </p:nvSpPr>
        <p:spPr bwMode="auto">
          <a:xfrm>
            <a:off x="0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410" y="792163"/>
            <a:ext cx="4584700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55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57138" y="218875"/>
            <a:ext cx="8229600" cy="1143000"/>
          </a:xfrm>
        </p:spPr>
        <p:txBody>
          <a:bodyPr/>
          <a:lstStyle/>
          <a:p>
            <a:r>
              <a:rPr lang="pt-BR" dirty="0" smtClean="0"/>
              <a:t>Análogas de ação rápida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consulta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Lei de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Informação</a:t>
            </a:r>
            <a:r>
              <a:rPr lang="en-US" dirty="0" smtClean="0"/>
              <a:t>, no </a:t>
            </a:r>
            <a:r>
              <a:rPr lang="en-US" b="1" dirty="0" smtClean="0"/>
              <a:t>final do </a:t>
            </a:r>
            <a:r>
              <a:rPr lang="en-US" b="1" dirty="0" err="1" smtClean="0"/>
              <a:t>primeiro</a:t>
            </a:r>
            <a:r>
              <a:rPr lang="en-US" b="1" dirty="0" smtClean="0"/>
              <a:t> </a:t>
            </a:r>
            <a:r>
              <a:rPr lang="en-US" b="1" dirty="0" err="1" smtClean="0"/>
              <a:t>semestre</a:t>
            </a:r>
            <a:r>
              <a:rPr lang="en-US" b="1" dirty="0" smtClean="0"/>
              <a:t> </a:t>
            </a:r>
            <a:r>
              <a:rPr lang="en-US" dirty="0" smtClean="0"/>
              <a:t>de 2019:</a:t>
            </a:r>
          </a:p>
          <a:p>
            <a:pPr algn="just"/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Entregas</a:t>
            </a:r>
            <a:r>
              <a:rPr lang="en-US" dirty="0" smtClean="0"/>
              <a:t> de </a:t>
            </a:r>
            <a:r>
              <a:rPr lang="en-US" dirty="0" err="1" smtClean="0"/>
              <a:t>outubro</a:t>
            </a:r>
            <a:r>
              <a:rPr lang="en-US" dirty="0" smtClean="0"/>
              <a:t>, </a:t>
            </a:r>
            <a:r>
              <a:rPr lang="en-US" dirty="0" err="1" smtClean="0"/>
              <a:t>dezembro</a:t>
            </a:r>
            <a:r>
              <a:rPr lang="en-US" dirty="0" smtClean="0"/>
              <a:t> e </a:t>
            </a:r>
            <a:r>
              <a:rPr lang="en-US" dirty="0" err="1" smtClean="0"/>
              <a:t>março</a:t>
            </a:r>
            <a:r>
              <a:rPr lang="en-US" dirty="0" smtClean="0"/>
              <a:t> </a:t>
            </a:r>
            <a:r>
              <a:rPr lang="en-US" dirty="0" err="1" smtClean="0"/>
              <a:t>somam</a:t>
            </a:r>
            <a:r>
              <a:rPr lang="en-US" dirty="0" smtClean="0"/>
              <a:t> </a:t>
            </a:r>
            <a:r>
              <a:rPr lang="en-US" b="1" dirty="0" smtClean="0"/>
              <a:t>3,9 </a:t>
            </a:r>
            <a:r>
              <a:rPr lang="en-US" b="1" dirty="0" err="1" smtClean="0"/>
              <a:t>milhões</a:t>
            </a:r>
            <a:r>
              <a:rPr lang="en-US" b="1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canetas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Estoque</a:t>
            </a:r>
            <a:r>
              <a:rPr lang="en-US" dirty="0" smtClean="0"/>
              <a:t> </a:t>
            </a:r>
            <a:r>
              <a:rPr lang="en-US" dirty="0" err="1" smtClean="0"/>
              <a:t>ainda</a:t>
            </a:r>
            <a:r>
              <a:rPr lang="en-US" dirty="0" smtClean="0"/>
              <a:t> com </a:t>
            </a:r>
            <a:r>
              <a:rPr lang="en-US" b="1" dirty="0" smtClean="0"/>
              <a:t>2,9 </a:t>
            </a:r>
            <a:r>
              <a:rPr lang="en-US" b="1" dirty="0" err="1" smtClean="0"/>
              <a:t>milhões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algn="just"/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consultas</a:t>
            </a:r>
            <a:r>
              <a:rPr lang="en-US" dirty="0" smtClean="0"/>
              <a:t> </a:t>
            </a:r>
            <a:r>
              <a:rPr lang="en-US" dirty="0" err="1" smtClean="0"/>
              <a:t>recentes</a:t>
            </a:r>
            <a:r>
              <a:rPr lang="en-US" dirty="0" smtClean="0"/>
              <a:t>, </a:t>
            </a:r>
            <a:r>
              <a:rPr lang="en-US" dirty="0" err="1" smtClean="0"/>
              <a:t>estimativa</a:t>
            </a:r>
            <a:r>
              <a:rPr lang="en-US" dirty="0" smtClean="0"/>
              <a:t> de </a:t>
            </a:r>
            <a:r>
              <a:rPr lang="en-US" b="1" dirty="0" smtClean="0"/>
              <a:t>2,5 </a:t>
            </a:r>
            <a:r>
              <a:rPr lang="en-US" b="1" dirty="0" err="1" smtClean="0"/>
              <a:t>milhões</a:t>
            </a:r>
            <a:r>
              <a:rPr lang="en-US" dirty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estoque</a:t>
            </a:r>
            <a:r>
              <a:rPr lang="en-US" dirty="0" smtClean="0"/>
              <a:t> </a:t>
            </a:r>
            <a:r>
              <a:rPr lang="en-US" dirty="0" err="1" smtClean="0"/>
              <a:t>hoje</a:t>
            </a:r>
            <a:r>
              <a:rPr lang="en-US" dirty="0" smtClean="0"/>
              <a:t>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57138" y="56864"/>
            <a:ext cx="8229600" cy="1143000"/>
          </a:xfrm>
        </p:spPr>
        <p:txBody>
          <a:bodyPr/>
          <a:lstStyle/>
          <a:p>
            <a:r>
              <a:rPr lang="pt-BR" dirty="0" smtClean="0"/>
              <a:t>Análogas de ação rápida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92661"/>
            <a:ext cx="8229600" cy="532548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Dificuldade</a:t>
            </a:r>
            <a:r>
              <a:rPr lang="en-US" dirty="0" smtClean="0"/>
              <a:t> de </a:t>
            </a:r>
            <a:r>
              <a:rPr lang="en-US" dirty="0" err="1" smtClean="0"/>
              <a:t>escoamento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13 </a:t>
            </a:r>
            <a:r>
              <a:rPr lang="en-US" dirty="0" err="1" smtClean="0"/>
              <a:t>unidades</a:t>
            </a:r>
            <a:r>
              <a:rPr lang="en-US" dirty="0" smtClean="0"/>
              <a:t> </a:t>
            </a:r>
            <a:r>
              <a:rPr lang="en-US" dirty="0" err="1" smtClean="0"/>
              <a:t>federativas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Autonomia</a:t>
            </a:r>
            <a:r>
              <a:rPr lang="en-US" dirty="0" smtClean="0"/>
              <a:t> dos </a:t>
            </a:r>
            <a:r>
              <a:rPr lang="en-US" dirty="0" err="1" smtClean="0"/>
              <a:t>estados</a:t>
            </a:r>
            <a:r>
              <a:rPr lang="en-US" dirty="0" smtClean="0"/>
              <a:t> para </a:t>
            </a:r>
            <a:r>
              <a:rPr lang="en-US" dirty="0" err="1" smtClean="0"/>
              <a:t>definir</a:t>
            </a:r>
            <a:r>
              <a:rPr lang="en-US" dirty="0" smtClean="0"/>
              <a:t> a </a:t>
            </a:r>
            <a:r>
              <a:rPr lang="en-US" dirty="0" err="1" smtClean="0"/>
              <a:t>dispensação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Manejo</a:t>
            </a:r>
            <a:r>
              <a:rPr lang="en-US" dirty="0" smtClean="0"/>
              <a:t> do DM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Atenção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r>
              <a:rPr lang="en-US" dirty="0" smtClean="0"/>
              <a:t> e </a:t>
            </a:r>
            <a:r>
              <a:rPr lang="en-US" dirty="0" err="1" smtClean="0"/>
              <a:t>medicamento</a:t>
            </a:r>
            <a:r>
              <a:rPr lang="en-US" dirty="0" smtClean="0"/>
              <a:t> no CEAF;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Exigência</a:t>
            </a:r>
            <a:r>
              <a:rPr lang="en-US" dirty="0" smtClean="0"/>
              <a:t> de </a:t>
            </a:r>
            <a:r>
              <a:rPr lang="en-US" dirty="0" err="1" smtClean="0"/>
              <a:t>endocrinologista</a:t>
            </a:r>
            <a:r>
              <a:rPr lang="en-US" dirty="0" smtClean="0"/>
              <a:t> para </a:t>
            </a:r>
            <a:r>
              <a:rPr lang="en-US" dirty="0" err="1" smtClean="0"/>
              <a:t>primeira</a:t>
            </a:r>
            <a:r>
              <a:rPr lang="en-US" dirty="0" smtClean="0"/>
              <a:t> </a:t>
            </a:r>
            <a:r>
              <a:rPr lang="en-US" dirty="0" err="1" smtClean="0"/>
              <a:t>prescrição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 smtClean="0"/>
              <a:t>especialistas</a:t>
            </a:r>
            <a:r>
              <a:rPr lang="en-US" dirty="0" smtClean="0"/>
              <a:t> </a:t>
            </a:r>
            <a:r>
              <a:rPr lang="en-US" dirty="0"/>
              <a:t>para </a:t>
            </a:r>
            <a:r>
              <a:rPr lang="en-US" dirty="0" err="1"/>
              <a:t>atender</a:t>
            </a:r>
            <a:r>
              <a:rPr lang="en-US" dirty="0"/>
              <a:t> a </a:t>
            </a:r>
            <a:r>
              <a:rPr lang="en-US" dirty="0" err="1"/>
              <a:t>demanda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Burocracia</a:t>
            </a:r>
            <a:r>
              <a:rPr lang="en-US" dirty="0" smtClean="0"/>
              <a:t> </a:t>
            </a:r>
            <a:r>
              <a:rPr lang="en-US" dirty="0" err="1" smtClean="0"/>
              <a:t>excessiva</a:t>
            </a:r>
            <a:r>
              <a:rPr lang="en-US" dirty="0" smtClean="0"/>
              <a:t> para a </a:t>
            </a:r>
            <a:r>
              <a:rPr lang="en-US" dirty="0" err="1" smtClean="0"/>
              <a:t>prescrição</a:t>
            </a:r>
            <a:r>
              <a:rPr lang="en-US" dirty="0" smtClean="0"/>
              <a:t> </a:t>
            </a:r>
            <a:r>
              <a:rPr lang="en-US" dirty="0" err="1" smtClean="0"/>
              <a:t>insulinas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Falta</a:t>
            </a:r>
            <a:r>
              <a:rPr lang="en-US" dirty="0" smtClean="0"/>
              <a:t> de local para </a:t>
            </a:r>
            <a:r>
              <a:rPr lang="en-US" dirty="0" err="1" smtClean="0"/>
              <a:t>armazenamento</a:t>
            </a:r>
            <a:r>
              <a:rPr lang="en-US" dirty="0" smtClean="0"/>
              <a:t> e </a:t>
            </a:r>
            <a:r>
              <a:rPr lang="en-US" dirty="0" err="1" smtClean="0"/>
              <a:t>disponibilização</a:t>
            </a:r>
            <a:r>
              <a:rPr lang="en-US" dirty="0" smtClean="0"/>
              <a:t> do </a:t>
            </a:r>
            <a:r>
              <a:rPr lang="en-US" dirty="0" err="1" smtClean="0"/>
              <a:t>medicamento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Estrutura</a:t>
            </a:r>
            <a:r>
              <a:rPr lang="en-US" dirty="0" smtClean="0"/>
              <a:t> </a:t>
            </a:r>
            <a:r>
              <a:rPr lang="en-US" dirty="0" err="1" smtClean="0"/>
              <a:t>física</a:t>
            </a:r>
            <a:r>
              <a:rPr lang="en-US" dirty="0" smtClean="0"/>
              <a:t> e </a:t>
            </a:r>
            <a:r>
              <a:rPr lang="en-US" dirty="0" err="1" smtClean="0"/>
              <a:t>humana</a:t>
            </a:r>
            <a:r>
              <a:rPr lang="en-US" dirty="0" smtClean="0"/>
              <a:t> </a:t>
            </a:r>
            <a:r>
              <a:rPr lang="en-US" dirty="0" err="1" smtClean="0"/>
              <a:t>insuficiente</a:t>
            </a:r>
            <a:r>
              <a:rPr lang="en-US" dirty="0" smtClean="0"/>
              <a:t> para </a:t>
            </a:r>
            <a:r>
              <a:rPr lang="en-US" dirty="0" err="1" smtClean="0"/>
              <a:t>intermediação</a:t>
            </a:r>
            <a:r>
              <a:rPr lang="en-US" dirty="0" smtClean="0"/>
              <a:t> do CEAF junto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municípios</a:t>
            </a:r>
            <a:r>
              <a:rPr lang="en-US" dirty="0" smtClean="0"/>
              <a:t>;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62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57138" y="218875"/>
            <a:ext cx="8229600" cy="1143000"/>
          </a:xfrm>
        </p:spPr>
        <p:txBody>
          <a:bodyPr/>
          <a:lstStyle/>
          <a:p>
            <a:r>
              <a:rPr lang="pt-BR" dirty="0" smtClean="0"/>
              <a:t>Análogas de ação rápida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Formas</a:t>
            </a:r>
            <a:r>
              <a:rPr lang="en-US" dirty="0" smtClean="0"/>
              <a:t> de </a:t>
            </a:r>
            <a:r>
              <a:rPr lang="en-US" dirty="0" err="1" smtClean="0"/>
              <a:t>aquisição</a:t>
            </a:r>
            <a:r>
              <a:rPr lang="en-US" dirty="0" smtClean="0"/>
              <a:t> das </a:t>
            </a:r>
            <a:r>
              <a:rPr lang="en-US" dirty="0" err="1" smtClean="0"/>
              <a:t>insulinas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Protocolo</a:t>
            </a:r>
            <a:r>
              <a:rPr lang="en-US" dirty="0" smtClean="0"/>
              <a:t> </a:t>
            </a:r>
            <a:r>
              <a:rPr lang="en-US" dirty="0" err="1" smtClean="0"/>
              <a:t>estadual</a:t>
            </a:r>
            <a:r>
              <a:rPr lang="en-US" dirty="0" smtClean="0"/>
              <a:t>: 54%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Demanda</a:t>
            </a:r>
            <a:r>
              <a:rPr lang="en-US" dirty="0" smtClean="0"/>
              <a:t> judicial: 66%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administrativa</a:t>
            </a:r>
            <a:r>
              <a:rPr lang="en-US" dirty="0" smtClean="0"/>
              <a:t>: 33%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algn="just"/>
            <a:r>
              <a:rPr lang="en-US" dirty="0" err="1" smtClean="0"/>
              <a:t>Consequências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Ineficiência</a:t>
            </a:r>
            <a:r>
              <a:rPr lang="en-US" dirty="0"/>
              <a:t>;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Interpretação</a:t>
            </a:r>
            <a:r>
              <a:rPr lang="en-US" dirty="0" smtClean="0"/>
              <a:t> </a:t>
            </a:r>
            <a:r>
              <a:rPr lang="en-US" dirty="0" err="1" smtClean="0"/>
              <a:t>equivocada</a:t>
            </a:r>
            <a:r>
              <a:rPr lang="en-US" dirty="0" smtClean="0"/>
              <a:t> a </a:t>
            </a:r>
            <a:r>
              <a:rPr lang="en-US" dirty="0" err="1" smtClean="0"/>
              <a:t>respeito</a:t>
            </a:r>
            <a:r>
              <a:rPr lang="en-US" dirty="0" smtClean="0"/>
              <a:t> da </a:t>
            </a:r>
            <a:r>
              <a:rPr lang="en-US" dirty="0" err="1" smtClean="0"/>
              <a:t>demanda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Vencimento</a:t>
            </a:r>
            <a:r>
              <a:rPr lang="en-US" dirty="0" smtClean="0"/>
              <a:t>?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77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9151" y="3963789"/>
            <a:ext cx="8229600" cy="1143000"/>
          </a:xfrm>
        </p:spPr>
        <p:txBody>
          <a:bodyPr/>
          <a:lstStyle/>
          <a:p>
            <a:r>
              <a:rPr lang="pt-BR" smtClean="0"/>
              <a:t>Obrigado!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endParaRPr lang="pt-BR" dirty="0" smtClean="0"/>
          </a:p>
          <a:p>
            <a:pPr>
              <a:spcBef>
                <a:spcPts val="0"/>
              </a:spcBef>
              <a:defRPr/>
            </a:pPr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75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A ADJ </a:t>
            </a:r>
            <a:r>
              <a:rPr lang="pt-BR" dirty="0" smtClean="0"/>
              <a:t>- Diabetes </a:t>
            </a:r>
            <a:r>
              <a:rPr lang="pt-BR" dirty="0"/>
              <a:t>Brasil, entidade fundada há quase quarenta anos por um grupo de pais de crianças e adolescentes com diabetes, na cidade de São Paulo, conta hoje com mais de 12.800 pessoas cadastradas em todo o </a:t>
            </a:r>
            <a:r>
              <a:rPr lang="pt-BR" dirty="0" smtClean="0"/>
              <a:t>Brasil</a:t>
            </a:r>
            <a:r>
              <a:rPr lang="pt-BR" dirty="0"/>
              <a:t>;</a:t>
            </a:r>
            <a:endParaRPr lang="pt-BR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Tem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/>
              <a:t>missão</a:t>
            </a:r>
            <a:r>
              <a:rPr lang="en-US" dirty="0"/>
              <a:t> </a:t>
            </a:r>
            <a:r>
              <a:rPr lang="en-US" dirty="0" err="1"/>
              <a:t>levar</a:t>
            </a:r>
            <a:r>
              <a:rPr lang="en-US" dirty="0"/>
              <a:t> </a:t>
            </a:r>
            <a:r>
              <a:rPr lang="en-US" dirty="0" err="1"/>
              <a:t>informação</a:t>
            </a:r>
            <a:r>
              <a:rPr lang="en-US" dirty="0"/>
              <a:t> </a:t>
            </a:r>
            <a:r>
              <a:rPr lang="en-US" dirty="0" err="1"/>
              <a:t>relevante</a:t>
            </a:r>
            <a:r>
              <a:rPr lang="en-US" dirty="0"/>
              <a:t> e de </a:t>
            </a:r>
            <a:r>
              <a:rPr lang="en-US" dirty="0" err="1"/>
              <a:t>qualidade</a:t>
            </a:r>
            <a:r>
              <a:rPr lang="en-US" dirty="0"/>
              <a:t> a </a:t>
            </a:r>
            <a:r>
              <a:rPr lang="en-US" dirty="0" err="1"/>
              <a:t>pessoas</a:t>
            </a:r>
            <a:r>
              <a:rPr lang="en-US" dirty="0"/>
              <a:t> com diabetes, </a:t>
            </a:r>
            <a:r>
              <a:rPr lang="en-US" dirty="0" err="1" smtClean="0"/>
              <a:t>ajudá</a:t>
            </a:r>
            <a:r>
              <a:rPr lang="en-US" dirty="0" smtClean="0"/>
              <a:t>-las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prevenção</a:t>
            </a:r>
            <a:r>
              <a:rPr lang="en-US" dirty="0" smtClean="0"/>
              <a:t> de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/>
              <a:t>principais</a:t>
            </a:r>
            <a:r>
              <a:rPr lang="en-US" dirty="0"/>
              <a:t> </a:t>
            </a:r>
            <a:r>
              <a:rPr lang="en-US" dirty="0" err="1"/>
              <a:t>complicações</a:t>
            </a:r>
            <a:r>
              <a:rPr lang="en-US" dirty="0"/>
              <a:t> e a </a:t>
            </a:r>
            <a:r>
              <a:rPr lang="en-US" dirty="0" err="1" smtClean="0"/>
              <a:t>desfrutar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plena e </a:t>
            </a:r>
            <a:r>
              <a:rPr lang="en-US" dirty="0" err="1" smtClean="0"/>
              <a:t>autônoma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Atua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defesa</a:t>
            </a:r>
            <a:r>
              <a:rPr lang="en-US" dirty="0" smtClean="0"/>
              <a:t> dos </a:t>
            </a:r>
            <a:r>
              <a:rPr lang="en-US" dirty="0" err="1" smtClean="0"/>
              <a:t>direitos</a:t>
            </a:r>
            <a:r>
              <a:rPr lang="en-US" dirty="0" smtClean="0"/>
              <a:t> dos </a:t>
            </a:r>
            <a:r>
              <a:rPr lang="en-US" dirty="0" err="1" smtClean="0"/>
              <a:t>pacientes</a:t>
            </a:r>
            <a:r>
              <a:rPr lang="en-US" dirty="0" smtClean="0"/>
              <a:t> com diabetes</a:t>
            </a:r>
            <a:r>
              <a:rPr lang="en-US" i="1" dirty="0" smtClean="0"/>
              <a:t>.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6864"/>
            <a:ext cx="8229600" cy="1143000"/>
          </a:xfrm>
        </p:spPr>
        <p:txBody>
          <a:bodyPr/>
          <a:lstStyle/>
          <a:p>
            <a:r>
              <a:rPr lang="pt-BR" dirty="0" smtClean="0"/>
              <a:t>Lei 13.895/19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5374"/>
            <a:ext cx="8229600" cy="540398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6800" dirty="0" err="1" smtClean="0"/>
              <a:t>Institui</a:t>
            </a:r>
            <a:r>
              <a:rPr lang="en-US" sz="6800" dirty="0" smtClean="0"/>
              <a:t> a </a:t>
            </a:r>
            <a:r>
              <a:rPr lang="en-US" sz="6800" dirty="0" err="1" smtClean="0"/>
              <a:t>Política</a:t>
            </a:r>
            <a:r>
              <a:rPr lang="en-US" sz="6800" dirty="0" smtClean="0"/>
              <a:t> Nacional de </a:t>
            </a:r>
            <a:r>
              <a:rPr lang="en-US" sz="6800" dirty="0" err="1" smtClean="0"/>
              <a:t>Prevenção</a:t>
            </a:r>
            <a:r>
              <a:rPr lang="en-US" sz="6800" dirty="0" smtClean="0"/>
              <a:t> </a:t>
            </a:r>
            <a:r>
              <a:rPr lang="en-US" sz="6800" dirty="0" err="1" smtClean="0"/>
              <a:t>ao</a:t>
            </a:r>
            <a:r>
              <a:rPr lang="en-US" sz="6800" dirty="0" smtClean="0"/>
              <a:t> Diabetes e de </a:t>
            </a:r>
            <a:r>
              <a:rPr lang="en-US" sz="6800" dirty="0" err="1" smtClean="0"/>
              <a:t>Assistência</a:t>
            </a:r>
            <a:r>
              <a:rPr lang="en-US" sz="6800" dirty="0" smtClean="0"/>
              <a:t> Integral </a:t>
            </a:r>
            <a:r>
              <a:rPr lang="en-US" sz="6800" dirty="0" err="1" smtClean="0"/>
              <a:t>à</a:t>
            </a:r>
            <a:r>
              <a:rPr lang="en-US" sz="6800" dirty="0" smtClean="0"/>
              <a:t> Pessoa </a:t>
            </a:r>
            <a:r>
              <a:rPr lang="en-US" sz="6800" dirty="0" err="1" smtClean="0"/>
              <a:t>Diabética</a:t>
            </a:r>
            <a:r>
              <a:rPr lang="en-US" sz="6800" dirty="0" smtClean="0"/>
              <a:t>.</a:t>
            </a:r>
          </a:p>
          <a:p>
            <a:pPr algn="just"/>
            <a:endParaRPr lang="en-US" sz="6800" dirty="0" smtClean="0"/>
          </a:p>
          <a:p>
            <a:pPr algn="just"/>
            <a:r>
              <a:rPr lang="en-US" sz="6800" dirty="0" err="1" smtClean="0"/>
              <a:t>Diretrizes</a:t>
            </a:r>
            <a:r>
              <a:rPr lang="en-US" sz="6800" dirty="0" smtClean="0"/>
              <a:t> </a:t>
            </a:r>
            <a:r>
              <a:rPr lang="en-US" sz="6800" dirty="0" err="1" smtClean="0"/>
              <a:t>expostas</a:t>
            </a:r>
            <a:r>
              <a:rPr lang="en-US" sz="6800" dirty="0" smtClean="0"/>
              <a:t> </a:t>
            </a:r>
            <a:r>
              <a:rPr lang="en-US" sz="6800" dirty="0" err="1" smtClean="0"/>
              <a:t>em</a:t>
            </a:r>
            <a:r>
              <a:rPr lang="en-US" sz="6800" dirty="0" smtClean="0"/>
              <a:t> </a:t>
            </a:r>
            <a:r>
              <a:rPr lang="en-US" sz="6800" dirty="0" err="1" smtClean="0"/>
              <a:t>seu</a:t>
            </a:r>
            <a:r>
              <a:rPr lang="en-US" sz="6800" dirty="0" smtClean="0"/>
              <a:t> Art 2º: </a:t>
            </a:r>
          </a:p>
          <a:p>
            <a:pPr algn="just"/>
            <a:endParaRPr lang="en-US" sz="6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800" dirty="0" smtClean="0"/>
              <a:t>I </a:t>
            </a:r>
            <a:r>
              <a:rPr lang="mr-IN" sz="6800" dirty="0" smtClean="0"/>
              <a:t>–</a:t>
            </a:r>
            <a:r>
              <a:rPr lang="en-US" sz="6800" dirty="0" smtClean="0"/>
              <a:t> </a:t>
            </a:r>
            <a:r>
              <a:rPr lang="en-US" sz="6800" dirty="0"/>
              <a:t>a </a:t>
            </a:r>
            <a:r>
              <a:rPr lang="en-US" sz="6800" dirty="0" err="1"/>
              <a:t>universalidade</a:t>
            </a:r>
            <a:r>
              <a:rPr lang="en-US" sz="6800" dirty="0"/>
              <a:t>, a </a:t>
            </a:r>
            <a:r>
              <a:rPr lang="en-US" sz="6800" dirty="0" err="1"/>
              <a:t>integralidade</a:t>
            </a:r>
            <a:r>
              <a:rPr lang="en-US" sz="6800" dirty="0"/>
              <a:t>, a </a:t>
            </a:r>
            <a:r>
              <a:rPr lang="en-US" sz="6800" dirty="0" err="1"/>
              <a:t>equidade</a:t>
            </a:r>
            <a:r>
              <a:rPr lang="en-US" sz="6800" dirty="0"/>
              <a:t>, a </a:t>
            </a:r>
            <a:r>
              <a:rPr lang="en-US" sz="6800" dirty="0" err="1"/>
              <a:t>descentralização</a:t>
            </a:r>
            <a:r>
              <a:rPr lang="en-US" sz="6800" dirty="0"/>
              <a:t> e a </a:t>
            </a:r>
            <a:r>
              <a:rPr lang="en-US" sz="6800" b="1" dirty="0" err="1"/>
              <a:t>participação</a:t>
            </a:r>
            <a:r>
              <a:rPr lang="en-US" sz="6800" b="1" dirty="0"/>
              <a:t> da </a:t>
            </a:r>
            <a:r>
              <a:rPr lang="en-US" sz="6800" b="1" dirty="0" err="1"/>
              <a:t>sociedade</a:t>
            </a:r>
            <a:r>
              <a:rPr lang="en-US" sz="6800" b="1" dirty="0"/>
              <a:t> </a:t>
            </a:r>
            <a:r>
              <a:rPr lang="en-US" sz="6800" dirty="0" err="1"/>
              <a:t>na</a:t>
            </a:r>
            <a:r>
              <a:rPr lang="en-US" sz="6800" dirty="0"/>
              <a:t> </a:t>
            </a:r>
            <a:r>
              <a:rPr lang="en-US" sz="6800" dirty="0" err="1"/>
              <a:t>definição</a:t>
            </a:r>
            <a:r>
              <a:rPr lang="en-US" sz="6800" dirty="0"/>
              <a:t> e no </a:t>
            </a:r>
            <a:r>
              <a:rPr lang="en-US" sz="6800" dirty="0" err="1"/>
              <a:t>controle</a:t>
            </a:r>
            <a:r>
              <a:rPr lang="en-US" sz="6800" dirty="0"/>
              <a:t> das </a:t>
            </a:r>
            <a:r>
              <a:rPr lang="en-US" sz="6800" dirty="0" err="1"/>
              <a:t>ações</a:t>
            </a:r>
            <a:r>
              <a:rPr lang="en-US" sz="6800" dirty="0"/>
              <a:t> e dos </a:t>
            </a:r>
            <a:r>
              <a:rPr lang="en-US" sz="6800" dirty="0" err="1"/>
              <a:t>serviços</a:t>
            </a:r>
            <a:r>
              <a:rPr lang="en-US" sz="6800" dirty="0"/>
              <a:t> de </a:t>
            </a:r>
            <a:r>
              <a:rPr lang="en-US" sz="6800" dirty="0" err="1"/>
              <a:t>saúde</a:t>
            </a:r>
            <a:r>
              <a:rPr lang="en-US" sz="6800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800" dirty="0" smtClean="0"/>
              <a:t>II - </a:t>
            </a:r>
            <a:r>
              <a:rPr lang="en-US" sz="6800" dirty="0"/>
              <a:t>a </a:t>
            </a:r>
            <a:r>
              <a:rPr lang="en-US" sz="6800" b="1" dirty="0" err="1"/>
              <a:t>ênfase</a:t>
            </a:r>
            <a:r>
              <a:rPr lang="en-US" sz="6800" b="1" dirty="0"/>
              <a:t> </a:t>
            </a:r>
            <a:r>
              <a:rPr lang="en-US" sz="6800" b="1" dirty="0" err="1"/>
              <a:t>nas</a:t>
            </a:r>
            <a:r>
              <a:rPr lang="en-US" sz="6800" b="1" dirty="0"/>
              <a:t> </a:t>
            </a:r>
            <a:r>
              <a:rPr lang="en-US" sz="6800" b="1" dirty="0" err="1"/>
              <a:t>ações</a:t>
            </a:r>
            <a:r>
              <a:rPr lang="en-US" sz="6800" b="1" dirty="0"/>
              <a:t> </a:t>
            </a:r>
            <a:r>
              <a:rPr lang="en-US" sz="6800" b="1" dirty="0" err="1"/>
              <a:t>coletivas</a:t>
            </a:r>
            <a:r>
              <a:rPr lang="en-US" sz="6800" b="1" dirty="0"/>
              <a:t> e </a:t>
            </a:r>
            <a:r>
              <a:rPr lang="en-US" sz="6800" b="1" dirty="0" err="1"/>
              <a:t>preventivas</a:t>
            </a:r>
            <a:r>
              <a:rPr lang="en-US" sz="6800" dirty="0"/>
              <a:t>, </a:t>
            </a:r>
            <a:r>
              <a:rPr lang="en-US" sz="6800" dirty="0" err="1"/>
              <a:t>na</a:t>
            </a:r>
            <a:r>
              <a:rPr lang="en-US" sz="6800" dirty="0"/>
              <a:t> </a:t>
            </a:r>
            <a:r>
              <a:rPr lang="en-US" sz="6800" dirty="0" err="1"/>
              <a:t>promoção</a:t>
            </a:r>
            <a:r>
              <a:rPr lang="en-US" sz="6800" dirty="0"/>
              <a:t> da </a:t>
            </a:r>
            <a:r>
              <a:rPr lang="en-US" sz="6800" dirty="0" err="1"/>
              <a:t>saúde</a:t>
            </a:r>
            <a:r>
              <a:rPr lang="en-US" sz="6800" dirty="0"/>
              <a:t> e da </a:t>
            </a:r>
            <a:r>
              <a:rPr lang="en-US" sz="6800" dirty="0" err="1"/>
              <a:t>qualidade</a:t>
            </a:r>
            <a:r>
              <a:rPr lang="en-US" sz="6800" dirty="0"/>
              <a:t> de </a:t>
            </a:r>
            <a:r>
              <a:rPr lang="en-US" sz="6800" dirty="0" err="1"/>
              <a:t>vida</a:t>
            </a:r>
            <a:r>
              <a:rPr lang="en-US" sz="6800" dirty="0"/>
              <a:t>, </a:t>
            </a:r>
            <a:r>
              <a:rPr lang="en-US" sz="6800" dirty="0" err="1"/>
              <a:t>na</a:t>
            </a:r>
            <a:r>
              <a:rPr lang="en-US" sz="6800" dirty="0"/>
              <a:t> </a:t>
            </a:r>
            <a:r>
              <a:rPr lang="en-US" sz="6800" dirty="0" err="1"/>
              <a:t>multidisciplinaridade</a:t>
            </a:r>
            <a:r>
              <a:rPr lang="en-US" sz="6800" dirty="0"/>
              <a:t> e no </a:t>
            </a:r>
            <a:r>
              <a:rPr lang="en-US" sz="6800" dirty="0" err="1"/>
              <a:t>trabalho</a:t>
            </a:r>
            <a:r>
              <a:rPr lang="en-US" sz="6800" dirty="0"/>
              <a:t> </a:t>
            </a:r>
            <a:r>
              <a:rPr lang="en-US" sz="6800" dirty="0" err="1"/>
              <a:t>intersetorial</a:t>
            </a:r>
            <a:r>
              <a:rPr lang="en-US" sz="6800" dirty="0"/>
              <a:t> </a:t>
            </a:r>
            <a:r>
              <a:rPr lang="en-US" sz="6800" dirty="0" err="1"/>
              <a:t>em</a:t>
            </a:r>
            <a:r>
              <a:rPr lang="en-US" sz="6800" dirty="0"/>
              <a:t> </a:t>
            </a:r>
            <a:r>
              <a:rPr lang="en-US" sz="6800" dirty="0" err="1"/>
              <a:t>equipe</a:t>
            </a:r>
            <a:r>
              <a:rPr lang="en-US" sz="6800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8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6800" dirty="0" smtClean="0"/>
              <a:t>III </a:t>
            </a:r>
            <a:r>
              <a:rPr lang="en-US" sz="6800" dirty="0"/>
              <a:t>- o </a:t>
            </a:r>
            <a:r>
              <a:rPr lang="en-US" sz="6800" dirty="0" err="1"/>
              <a:t>desenvolvimento</a:t>
            </a:r>
            <a:r>
              <a:rPr lang="en-US" sz="6800" dirty="0"/>
              <a:t> de </a:t>
            </a:r>
            <a:r>
              <a:rPr lang="en-US" sz="6800" dirty="0" err="1"/>
              <a:t>instrumentos</a:t>
            </a:r>
            <a:r>
              <a:rPr lang="en-US" sz="6800" dirty="0"/>
              <a:t> de </a:t>
            </a:r>
            <a:r>
              <a:rPr lang="en-US" sz="6800" dirty="0" err="1"/>
              <a:t>informação</a:t>
            </a:r>
            <a:r>
              <a:rPr lang="en-US" sz="6800" dirty="0"/>
              <a:t>, </a:t>
            </a:r>
            <a:r>
              <a:rPr lang="en-US" sz="6800" dirty="0" err="1"/>
              <a:t>análise</a:t>
            </a:r>
            <a:r>
              <a:rPr lang="en-US" sz="6800" dirty="0"/>
              <a:t>, </a:t>
            </a:r>
            <a:r>
              <a:rPr lang="en-US" sz="6800" dirty="0" err="1"/>
              <a:t>avaliação</a:t>
            </a:r>
            <a:r>
              <a:rPr lang="en-US" sz="6800" dirty="0"/>
              <a:t> e </a:t>
            </a:r>
            <a:r>
              <a:rPr lang="en-US" sz="6800" dirty="0" err="1"/>
              <a:t>controle</a:t>
            </a:r>
            <a:r>
              <a:rPr lang="en-US" sz="6800" dirty="0"/>
              <a:t> </a:t>
            </a:r>
            <a:r>
              <a:rPr lang="en-US" sz="6800" dirty="0" err="1"/>
              <a:t>por</a:t>
            </a:r>
            <a:r>
              <a:rPr lang="en-US" sz="6800" dirty="0"/>
              <a:t> parte dos </a:t>
            </a:r>
            <a:r>
              <a:rPr lang="en-US" sz="6800" dirty="0" err="1"/>
              <a:t>serviços</a:t>
            </a:r>
            <a:r>
              <a:rPr lang="en-US" sz="6800" dirty="0"/>
              <a:t> de </a:t>
            </a:r>
            <a:r>
              <a:rPr lang="en-US" sz="6800" dirty="0" err="1"/>
              <a:t>saúde</a:t>
            </a:r>
            <a:r>
              <a:rPr lang="en-US" sz="6800" dirty="0"/>
              <a:t>, </a:t>
            </a:r>
            <a:r>
              <a:rPr lang="en-US" sz="6800" b="1" dirty="0" err="1"/>
              <a:t>abertos</a:t>
            </a:r>
            <a:r>
              <a:rPr lang="en-US" sz="6800" b="1" dirty="0"/>
              <a:t> </a:t>
            </a:r>
            <a:r>
              <a:rPr lang="en-US" sz="6800" b="1" dirty="0" err="1"/>
              <a:t>à</a:t>
            </a:r>
            <a:r>
              <a:rPr lang="en-US" sz="6800" b="1" dirty="0"/>
              <a:t> </a:t>
            </a:r>
            <a:r>
              <a:rPr lang="en-US" sz="6800" b="1" dirty="0" err="1"/>
              <a:t>participação</a:t>
            </a:r>
            <a:r>
              <a:rPr lang="en-US" sz="6800" b="1" dirty="0"/>
              <a:t> da </a:t>
            </a:r>
            <a:r>
              <a:rPr lang="en-US" sz="6800" b="1" dirty="0" err="1"/>
              <a:t>sociedade</a:t>
            </a:r>
            <a:r>
              <a:rPr lang="en-US" sz="6800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800" dirty="0" smtClean="0"/>
              <a:t>IV </a:t>
            </a:r>
            <a:r>
              <a:rPr lang="mr-IN" sz="6800" dirty="0" smtClean="0"/>
              <a:t>–</a:t>
            </a:r>
            <a:r>
              <a:rPr lang="en-US" sz="6800" dirty="0"/>
              <a:t> o </a:t>
            </a:r>
            <a:r>
              <a:rPr lang="en-US" sz="6800" dirty="0" err="1"/>
              <a:t>apoio</a:t>
            </a:r>
            <a:r>
              <a:rPr lang="en-US" sz="6800" dirty="0"/>
              <a:t> </a:t>
            </a:r>
            <a:r>
              <a:rPr lang="en-US" sz="6800" dirty="0" err="1"/>
              <a:t>ao</a:t>
            </a:r>
            <a:r>
              <a:rPr lang="en-US" sz="6800" dirty="0"/>
              <a:t> </a:t>
            </a:r>
            <a:r>
              <a:rPr lang="en-US" sz="6800" dirty="0" err="1"/>
              <a:t>desenvolvimento</a:t>
            </a:r>
            <a:r>
              <a:rPr lang="en-US" sz="6800" dirty="0"/>
              <a:t> </a:t>
            </a:r>
            <a:r>
              <a:rPr lang="en-US" sz="6800" dirty="0" err="1"/>
              <a:t>científico</a:t>
            </a:r>
            <a:r>
              <a:rPr lang="en-US" sz="6800" dirty="0"/>
              <a:t> e </a:t>
            </a:r>
            <a:r>
              <a:rPr lang="en-US" sz="6800" dirty="0" err="1"/>
              <a:t>tecnológico</a:t>
            </a:r>
            <a:r>
              <a:rPr lang="en-US" sz="6800" dirty="0"/>
              <a:t> </a:t>
            </a:r>
            <a:r>
              <a:rPr lang="en-US" sz="6800" dirty="0" err="1"/>
              <a:t>voltado</a:t>
            </a:r>
            <a:r>
              <a:rPr lang="en-US" sz="6800" dirty="0"/>
              <a:t> para o </a:t>
            </a:r>
            <a:r>
              <a:rPr lang="en-US" sz="6800" dirty="0" err="1"/>
              <a:t>enfrentamento</a:t>
            </a:r>
            <a:r>
              <a:rPr lang="en-US" sz="6800" dirty="0"/>
              <a:t> e o </a:t>
            </a:r>
            <a:r>
              <a:rPr lang="en-US" sz="6800" dirty="0" err="1"/>
              <a:t>controle</a:t>
            </a:r>
            <a:r>
              <a:rPr lang="en-US" sz="6800" dirty="0"/>
              <a:t> do diabetes, dos </a:t>
            </a:r>
            <a:r>
              <a:rPr lang="en-US" sz="6800" dirty="0" err="1"/>
              <a:t>problemas</a:t>
            </a:r>
            <a:r>
              <a:rPr lang="en-US" sz="6800" dirty="0"/>
              <a:t> com </a:t>
            </a:r>
            <a:r>
              <a:rPr lang="en-US" sz="6800" dirty="0" err="1"/>
              <a:t>ele</a:t>
            </a:r>
            <a:r>
              <a:rPr lang="en-US" sz="6800" dirty="0"/>
              <a:t> </a:t>
            </a:r>
            <a:r>
              <a:rPr lang="en-US" sz="6800" dirty="0" err="1"/>
              <a:t>relacionados</a:t>
            </a:r>
            <a:r>
              <a:rPr lang="en-US" sz="6800" dirty="0"/>
              <a:t> e de </a:t>
            </a:r>
            <a:r>
              <a:rPr lang="en-US" sz="6800" dirty="0" err="1"/>
              <a:t>seus</a:t>
            </a:r>
            <a:r>
              <a:rPr lang="en-US" sz="6800" dirty="0"/>
              <a:t> </a:t>
            </a:r>
            <a:r>
              <a:rPr lang="en-US" sz="6800" dirty="0" err="1"/>
              <a:t>determinantes</a:t>
            </a:r>
            <a:r>
              <a:rPr lang="en-US" sz="6800" dirty="0"/>
              <a:t>, </a:t>
            </a:r>
            <a:r>
              <a:rPr lang="en-US" sz="6800" dirty="0" err="1"/>
              <a:t>assim</a:t>
            </a:r>
            <a:r>
              <a:rPr lang="en-US" sz="6800" dirty="0"/>
              <a:t> </a:t>
            </a:r>
            <a:r>
              <a:rPr lang="en-US" sz="6800" dirty="0" err="1"/>
              <a:t>como</a:t>
            </a:r>
            <a:r>
              <a:rPr lang="en-US" sz="6800" dirty="0"/>
              <a:t> </a:t>
            </a:r>
            <a:r>
              <a:rPr lang="en-US" sz="6800" dirty="0" err="1"/>
              <a:t>à</a:t>
            </a:r>
            <a:r>
              <a:rPr lang="en-US" sz="6800" dirty="0"/>
              <a:t> </a:t>
            </a:r>
            <a:r>
              <a:rPr lang="en-US" sz="6800" b="1" dirty="0" err="1"/>
              <a:t>formação</a:t>
            </a:r>
            <a:r>
              <a:rPr lang="en-US" sz="6800" b="1" dirty="0"/>
              <a:t> </a:t>
            </a:r>
            <a:r>
              <a:rPr lang="en-US" sz="6800" b="1" dirty="0" err="1"/>
              <a:t>permanente</a:t>
            </a:r>
            <a:r>
              <a:rPr lang="en-US" sz="6800" b="1" dirty="0"/>
              <a:t> dos </a:t>
            </a:r>
            <a:r>
              <a:rPr lang="en-US" sz="6800" b="1" dirty="0" err="1"/>
              <a:t>trabalhadores</a:t>
            </a:r>
            <a:r>
              <a:rPr lang="en-US" sz="6800" b="1" dirty="0"/>
              <a:t> da </a:t>
            </a:r>
            <a:r>
              <a:rPr lang="en-US" sz="6800" b="1" dirty="0" err="1"/>
              <a:t>rede</a:t>
            </a:r>
            <a:r>
              <a:rPr lang="en-US" sz="6800" b="1" dirty="0"/>
              <a:t> de </a:t>
            </a:r>
            <a:r>
              <a:rPr lang="en-US" sz="6800" b="1" dirty="0" err="1"/>
              <a:t>serviços</a:t>
            </a:r>
            <a:r>
              <a:rPr lang="en-US" sz="6800" b="1" dirty="0"/>
              <a:t> de </a:t>
            </a:r>
            <a:r>
              <a:rPr lang="en-US" sz="6800" b="1" dirty="0" err="1"/>
              <a:t>saúde</a:t>
            </a:r>
            <a:r>
              <a:rPr lang="en-US" sz="6800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800" dirty="0" smtClean="0"/>
              <a:t>V </a:t>
            </a:r>
            <a:r>
              <a:rPr lang="en-US" sz="6800" dirty="0"/>
              <a:t>- a </a:t>
            </a:r>
            <a:r>
              <a:rPr lang="en-US" sz="6800" b="1" dirty="0" err="1"/>
              <a:t>formação</a:t>
            </a:r>
            <a:r>
              <a:rPr lang="en-US" sz="6800" b="1" dirty="0"/>
              <a:t> e </a:t>
            </a:r>
            <a:r>
              <a:rPr lang="en-US" sz="6800" b="1" dirty="0" err="1"/>
              <a:t>educação</a:t>
            </a:r>
            <a:r>
              <a:rPr lang="en-US" sz="6800" b="1" dirty="0"/>
              <a:t> </a:t>
            </a:r>
            <a:r>
              <a:rPr lang="en-US" sz="6800" b="1" dirty="0" err="1"/>
              <a:t>continuada</a:t>
            </a:r>
            <a:r>
              <a:rPr lang="en-US" sz="6800" b="1" dirty="0"/>
              <a:t> </a:t>
            </a:r>
            <a:r>
              <a:rPr lang="en-US" sz="6800" dirty="0"/>
              <a:t>de </a:t>
            </a:r>
            <a:r>
              <a:rPr lang="en-US" sz="6800" dirty="0" err="1"/>
              <a:t>profissionais</a:t>
            </a:r>
            <a:r>
              <a:rPr lang="en-US" sz="6800" dirty="0"/>
              <a:t>, </a:t>
            </a:r>
            <a:r>
              <a:rPr lang="en-US" sz="6800" dirty="0" err="1"/>
              <a:t>pacientes</a:t>
            </a:r>
            <a:r>
              <a:rPr lang="en-US" sz="6800" dirty="0"/>
              <a:t>, </a:t>
            </a:r>
            <a:r>
              <a:rPr lang="en-US" sz="6800" dirty="0" err="1"/>
              <a:t>familiares</a:t>
            </a:r>
            <a:r>
              <a:rPr lang="en-US" sz="6800" dirty="0"/>
              <a:t> e </a:t>
            </a:r>
            <a:r>
              <a:rPr lang="en-US" sz="6800" dirty="0" err="1"/>
              <a:t>cuidadores</a:t>
            </a:r>
            <a:r>
              <a:rPr lang="en-US" sz="6800" dirty="0"/>
              <a:t>, com vistas </a:t>
            </a:r>
            <a:r>
              <a:rPr lang="en-US" sz="6800" dirty="0" err="1"/>
              <a:t>ao</a:t>
            </a:r>
            <a:r>
              <a:rPr lang="en-US" sz="6800" dirty="0"/>
              <a:t> </a:t>
            </a:r>
            <a:r>
              <a:rPr lang="en-US" sz="6800" dirty="0" err="1"/>
              <a:t>melhor</a:t>
            </a:r>
            <a:r>
              <a:rPr lang="en-US" sz="6800" dirty="0"/>
              <a:t> </a:t>
            </a:r>
            <a:r>
              <a:rPr lang="en-US" sz="6800" dirty="0" err="1"/>
              <a:t>controle</a:t>
            </a:r>
            <a:r>
              <a:rPr lang="en-US" sz="6800" dirty="0"/>
              <a:t> da </a:t>
            </a:r>
            <a:r>
              <a:rPr lang="en-US" sz="6800" dirty="0" err="1"/>
              <a:t>enfermidade</a:t>
            </a:r>
            <a:r>
              <a:rPr lang="en-US" sz="6800" dirty="0"/>
              <a:t> e </a:t>
            </a:r>
            <a:r>
              <a:rPr lang="en-US" sz="6800" dirty="0" err="1"/>
              <a:t>à</a:t>
            </a:r>
            <a:r>
              <a:rPr lang="en-US" sz="6800" dirty="0"/>
              <a:t> </a:t>
            </a:r>
            <a:r>
              <a:rPr lang="en-US" sz="6800" dirty="0" err="1"/>
              <a:t>prevenção</a:t>
            </a:r>
            <a:r>
              <a:rPr lang="en-US" sz="6800" dirty="0"/>
              <a:t> de </a:t>
            </a:r>
            <a:r>
              <a:rPr lang="en-US" sz="6800" dirty="0" err="1"/>
              <a:t>complicações</a:t>
            </a:r>
            <a:endParaRPr lang="en-US" sz="6800" dirty="0"/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algn="just"/>
            <a:endParaRPr lang="en-US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1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2366" y="0"/>
            <a:ext cx="8229600" cy="1143000"/>
          </a:xfrm>
        </p:spPr>
        <p:txBody>
          <a:bodyPr/>
          <a:lstStyle/>
          <a:p>
            <a:r>
              <a:rPr lang="pt-BR" dirty="0" smtClean="0"/>
              <a:t>PL 9966/2018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0745" y="1140106"/>
            <a:ext cx="8229600" cy="463711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6000" dirty="0" err="1" smtClean="0"/>
              <a:t>Dispõe</a:t>
            </a:r>
            <a:r>
              <a:rPr lang="en-US" sz="6000" dirty="0" smtClean="0"/>
              <a:t> </a:t>
            </a:r>
            <a:r>
              <a:rPr lang="en-US" sz="6000" dirty="0" err="1" smtClean="0"/>
              <a:t>sobre</a:t>
            </a:r>
            <a:r>
              <a:rPr lang="en-US" sz="6000" dirty="0" smtClean="0"/>
              <a:t> a </a:t>
            </a:r>
            <a:r>
              <a:rPr lang="en-US" sz="6000" dirty="0" err="1" smtClean="0"/>
              <a:t>assistência</a:t>
            </a:r>
            <a:r>
              <a:rPr lang="en-US" sz="6000" dirty="0" smtClean="0"/>
              <a:t> </a:t>
            </a:r>
            <a:r>
              <a:rPr lang="en-US" sz="6000" dirty="0" err="1" smtClean="0"/>
              <a:t>ao</a:t>
            </a:r>
            <a:r>
              <a:rPr lang="en-US" sz="6000" dirty="0" smtClean="0"/>
              <a:t> </a:t>
            </a:r>
            <a:r>
              <a:rPr lang="en-US" sz="6000" dirty="0" err="1" smtClean="0"/>
              <a:t>paciente</a:t>
            </a:r>
            <a:r>
              <a:rPr lang="en-US" sz="6000" dirty="0" smtClean="0"/>
              <a:t> com diabetes </a:t>
            </a:r>
            <a:r>
              <a:rPr lang="en-US" sz="6000" dirty="0"/>
              <a:t>m</a:t>
            </a:r>
            <a:r>
              <a:rPr lang="en-US" sz="6000" dirty="0" smtClean="0"/>
              <a:t>ellitus no </a:t>
            </a:r>
            <a:r>
              <a:rPr lang="en-US" sz="6000" dirty="0" err="1" smtClean="0"/>
              <a:t>âmbito</a:t>
            </a:r>
            <a:r>
              <a:rPr lang="en-US" sz="6000" dirty="0" smtClean="0"/>
              <a:t> do Sistema Universal de </a:t>
            </a:r>
            <a:r>
              <a:rPr lang="en-US" sz="6000" dirty="0" err="1" smtClean="0"/>
              <a:t>Saúde</a:t>
            </a:r>
            <a:r>
              <a:rPr lang="en-US" sz="6000" dirty="0" smtClean="0"/>
              <a:t> (SUS)</a:t>
            </a:r>
          </a:p>
          <a:p>
            <a:pPr algn="just"/>
            <a:endParaRPr lang="en-US" sz="6000" dirty="0" smtClean="0"/>
          </a:p>
          <a:p>
            <a:pPr algn="just"/>
            <a:r>
              <a:rPr lang="en-US" sz="6000" dirty="0"/>
              <a:t>Art. </a:t>
            </a:r>
            <a:r>
              <a:rPr lang="en-US" sz="6000" dirty="0" smtClean="0"/>
              <a:t>4º </a:t>
            </a:r>
            <a:r>
              <a:rPr lang="en-US" sz="6000" dirty="0" err="1"/>
              <a:t>Os</a:t>
            </a:r>
            <a:r>
              <a:rPr lang="en-US" sz="6000" dirty="0"/>
              <a:t> </a:t>
            </a:r>
            <a:r>
              <a:rPr lang="en-US" sz="6000" dirty="0" err="1"/>
              <a:t>princípios</a:t>
            </a:r>
            <a:r>
              <a:rPr lang="en-US" sz="6000" dirty="0"/>
              <a:t> </a:t>
            </a:r>
            <a:r>
              <a:rPr lang="en-US" sz="6000" dirty="0" err="1"/>
              <a:t>referidos</a:t>
            </a:r>
            <a:r>
              <a:rPr lang="en-US" sz="6000" dirty="0"/>
              <a:t> no art. </a:t>
            </a:r>
            <a:r>
              <a:rPr lang="en-US" sz="6000" dirty="0" smtClean="0"/>
              <a:t>1º </a:t>
            </a:r>
            <a:r>
              <a:rPr lang="en-US" sz="6000" dirty="0" err="1"/>
              <a:t>desta</a:t>
            </a:r>
            <a:r>
              <a:rPr lang="en-US" sz="6000" dirty="0"/>
              <a:t> Lei </a:t>
            </a:r>
            <a:r>
              <a:rPr lang="en-US" sz="6000" dirty="0" err="1"/>
              <a:t>serão</a:t>
            </a:r>
            <a:r>
              <a:rPr lang="en-US" sz="6000" dirty="0"/>
              <a:t> </a:t>
            </a:r>
            <a:r>
              <a:rPr lang="en-US" sz="6000" dirty="0" err="1"/>
              <a:t>consolidados</a:t>
            </a:r>
            <a:r>
              <a:rPr lang="en-US" sz="6000" dirty="0"/>
              <a:t> </a:t>
            </a:r>
            <a:r>
              <a:rPr lang="en-US" sz="6000" dirty="0" err="1"/>
              <a:t>mediante</a:t>
            </a:r>
            <a:r>
              <a:rPr lang="en-US" sz="6000" dirty="0"/>
              <a:t> a </a:t>
            </a:r>
            <a:r>
              <a:rPr lang="en-US" sz="6000" b="1" dirty="0" err="1"/>
              <a:t>instalação</a:t>
            </a:r>
            <a:r>
              <a:rPr lang="en-US" sz="6000" b="1" dirty="0"/>
              <a:t> de </a:t>
            </a:r>
            <a:r>
              <a:rPr lang="en-US" sz="6000" b="1" dirty="0" err="1"/>
              <a:t>centros</a:t>
            </a:r>
            <a:r>
              <a:rPr lang="en-US" sz="6000" b="1" dirty="0"/>
              <a:t> </a:t>
            </a:r>
            <a:r>
              <a:rPr lang="en-US" sz="6000" b="1" dirty="0" err="1"/>
              <a:t>especializados</a:t>
            </a:r>
            <a:r>
              <a:rPr lang="en-US" sz="6000" dirty="0"/>
              <a:t> </a:t>
            </a:r>
            <a:r>
              <a:rPr lang="en-US" sz="6000" dirty="0" err="1"/>
              <a:t>em</a:t>
            </a:r>
            <a:r>
              <a:rPr lang="en-US" sz="6000" dirty="0"/>
              <a:t> diabetes mellitus </a:t>
            </a:r>
            <a:r>
              <a:rPr lang="en-US" sz="6000" dirty="0" err="1"/>
              <a:t>distribuídos</a:t>
            </a:r>
            <a:r>
              <a:rPr lang="en-US" sz="6000" dirty="0"/>
              <a:t> </a:t>
            </a:r>
            <a:r>
              <a:rPr lang="en-US" sz="6000" dirty="0" err="1"/>
              <a:t>territorialmente</a:t>
            </a:r>
            <a:r>
              <a:rPr lang="en-US" sz="6000" dirty="0"/>
              <a:t>, </a:t>
            </a:r>
            <a:r>
              <a:rPr lang="en-US" sz="6000" dirty="0" err="1"/>
              <a:t>conforme</a:t>
            </a:r>
            <a:r>
              <a:rPr lang="en-US" sz="6000" dirty="0"/>
              <a:t> o </a:t>
            </a:r>
            <a:r>
              <a:rPr lang="en-US" sz="6000" b="1" dirty="0" err="1"/>
              <a:t>perfil</a:t>
            </a:r>
            <a:r>
              <a:rPr lang="en-US" sz="6000" b="1" dirty="0"/>
              <a:t> </a:t>
            </a:r>
            <a:r>
              <a:rPr lang="en-US" sz="6000" b="1" dirty="0" err="1"/>
              <a:t>epidemiológico</a:t>
            </a:r>
            <a:r>
              <a:rPr lang="en-US" sz="6000" b="1" dirty="0"/>
              <a:t> de </a:t>
            </a:r>
            <a:r>
              <a:rPr lang="en-US" sz="6000" b="1" dirty="0" err="1"/>
              <a:t>cada</a:t>
            </a:r>
            <a:r>
              <a:rPr lang="en-US" sz="6000" b="1" dirty="0"/>
              <a:t> </a:t>
            </a:r>
            <a:r>
              <a:rPr lang="en-US" sz="6000" b="1" dirty="0" err="1"/>
              <a:t>localidade</a:t>
            </a:r>
            <a:r>
              <a:rPr lang="en-US" sz="6000" b="1" dirty="0"/>
              <a:t> do </a:t>
            </a:r>
            <a:r>
              <a:rPr lang="en-US" sz="6000" b="1" dirty="0" err="1"/>
              <a:t>Brasil</a:t>
            </a:r>
            <a:r>
              <a:rPr lang="en-US" sz="6000" b="1" dirty="0"/>
              <a:t>. </a:t>
            </a:r>
            <a:endParaRPr lang="en-US" sz="6000" b="1" dirty="0" smtClean="0"/>
          </a:p>
          <a:p>
            <a:pPr marL="0" indent="0" algn="just">
              <a:buNone/>
            </a:pPr>
            <a:r>
              <a:rPr lang="en-US" sz="6000" dirty="0" smtClean="0"/>
              <a:t>        </a:t>
            </a:r>
            <a:r>
              <a:rPr lang="en-US" sz="6000" dirty="0" err="1" smtClean="0"/>
              <a:t>Parágrafo</a:t>
            </a:r>
            <a:r>
              <a:rPr lang="en-US" sz="6000" dirty="0" smtClean="0"/>
              <a:t> </a:t>
            </a:r>
            <a:r>
              <a:rPr lang="en-US" sz="6000" dirty="0" err="1" smtClean="0"/>
              <a:t>Único</a:t>
            </a:r>
            <a:r>
              <a:rPr lang="en-US" sz="6000" dirty="0" smtClean="0"/>
              <a:t>. </a:t>
            </a:r>
            <a:r>
              <a:rPr lang="en-US" sz="6000" dirty="0" err="1" smtClean="0"/>
              <a:t>Os</a:t>
            </a:r>
            <a:r>
              <a:rPr lang="en-US" sz="6000" dirty="0" smtClean="0"/>
              <a:t> </a:t>
            </a:r>
            <a:r>
              <a:rPr lang="en-US" sz="6000" dirty="0" err="1" smtClean="0"/>
              <a:t>centros</a:t>
            </a:r>
            <a:r>
              <a:rPr lang="en-US" sz="6000" dirty="0" smtClean="0"/>
              <a:t> de que </a:t>
            </a:r>
            <a:r>
              <a:rPr lang="en-US" sz="6000" dirty="0" err="1" smtClean="0"/>
              <a:t>trata</a:t>
            </a:r>
            <a:r>
              <a:rPr lang="en-US" sz="6000" dirty="0" smtClean="0"/>
              <a:t> o caput </a:t>
            </a:r>
            <a:r>
              <a:rPr lang="en-US" sz="6000" dirty="0" err="1" smtClean="0"/>
              <a:t>deverão</a:t>
            </a:r>
            <a:r>
              <a:rPr lang="en-US" sz="6000" dirty="0" smtClean="0"/>
              <a:t>: </a:t>
            </a:r>
          </a:p>
          <a:p>
            <a:pPr marL="0" indent="0" algn="just">
              <a:buNone/>
            </a:pPr>
            <a:endParaRPr lang="en-US" sz="60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000" dirty="0" smtClean="0"/>
              <a:t>I - </a:t>
            </a:r>
            <a:r>
              <a:rPr lang="en-US" sz="6000" dirty="0" err="1" smtClean="0"/>
              <a:t>dispor</a:t>
            </a:r>
            <a:r>
              <a:rPr lang="en-US" sz="6000" dirty="0" smtClean="0"/>
              <a:t> </a:t>
            </a:r>
            <a:r>
              <a:rPr lang="en-US" sz="6000" dirty="0"/>
              <a:t>de </a:t>
            </a:r>
            <a:r>
              <a:rPr lang="en-US" sz="6000" dirty="0" err="1"/>
              <a:t>atendimento</a:t>
            </a:r>
            <a:r>
              <a:rPr lang="en-US" sz="6000" dirty="0"/>
              <a:t> </a:t>
            </a:r>
            <a:r>
              <a:rPr lang="en-US" sz="6000" dirty="0" err="1"/>
              <a:t>médico</a:t>
            </a:r>
            <a:r>
              <a:rPr lang="en-US" sz="6000" dirty="0"/>
              <a:t> </a:t>
            </a:r>
            <a:r>
              <a:rPr lang="en-US" sz="6000" dirty="0" err="1"/>
              <a:t>em</a:t>
            </a:r>
            <a:r>
              <a:rPr lang="en-US" sz="6000" dirty="0"/>
              <a:t> </a:t>
            </a:r>
            <a:r>
              <a:rPr lang="en-US" sz="6000" dirty="0" err="1"/>
              <a:t>todas</a:t>
            </a:r>
            <a:r>
              <a:rPr lang="en-US" sz="6000" dirty="0"/>
              <a:t> as </a:t>
            </a:r>
            <a:r>
              <a:rPr lang="en-US" sz="6000" dirty="0" err="1"/>
              <a:t>especialidades</a:t>
            </a:r>
            <a:r>
              <a:rPr lang="en-US" sz="6000" dirty="0"/>
              <a:t> </a:t>
            </a:r>
            <a:r>
              <a:rPr lang="en-US" sz="6000" dirty="0" err="1"/>
              <a:t>envolvidas</a:t>
            </a:r>
            <a:r>
              <a:rPr lang="en-US" sz="6000" dirty="0"/>
              <a:t> </a:t>
            </a:r>
            <a:r>
              <a:rPr lang="en-US" sz="6000" dirty="0" err="1"/>
              <a:t>na</a:t>
            </a:r>
            <a:r>
              <a:rPr lang="en-US" sz="6000" dirty="0"/>
              <a:t> </a:t>
            </a:r>
            <a:r>
              <a:rPr lang="en-US" sz="6000" dirty="0" err="1"/>
              <a:t>prevenção</a:t>
            </a:r>
            <a:r>
              <a:rPr lang="en-US" sz="6000" dirty="0"/>
              <a:t>, no </a:t>
            </a:r>
            <a:r>
              <a:rPr lang="en-US" sz="6000" dirty="0" err="1" smtClean="0"/>
              <a:t>diagnostico</a:t>
            </a:r>
            <a:r>
              <a:rPr lang="en-US" sz="6000" dirty="0" smtClean="0"/>
              <a:t> </a:t>
            </a:r>
            <a:r>
              <a:rPr lang="en-US" sz="6000" dirty="0"/>
              <a:t>e no </a:t>
            </a:r>
            <a:r>
              <a:rPr lang="en-US" sz="6000" dirty="0" err="1"/>
              <a:t>tratamento</a:t>
            </a:r>
            <a:r>
              <a:rPr lang="en-US" sz="6000" dirty="0"/>
              <a:t> do diabetes mellitus e de </a:t>
            </a:r>
            <a:r>
              <a:rPr lang="en-US" sz="6000" dirty="0" err="1"/>
              <a:t>suas</a:t>
            </a:r>
            <a:r>
              <a:rPr lang="en-US" sz="6000" dirty="0"/>
              <a:t> </a:t>
            </a:r>
            <a:r>
              <a:rPr lang="en-US" sz="6000" dirty="0" err="1"/>
              <a:t>complicações</a:t>
            </a:r>
            <a:r>
              <a:rPr lang="en-US" sz="6000" dirty="0"/>
              <a:t>, </a:t>
            </a:r>
            <a:r>
              <a:rPr lang="en-US" sz="6000" dirty="0" err="1"/>
              <a:t>bem</a:t>
            </a:r>
            <a:r>
              <a:rPr lang="en-US" sz="6000" dirty="0"/>
              <a:t> </a:t>
            </a:r>
            <a:r>
              <a:rPr lang="en-US" sz="6000" dirty="0" err="1"/>
              <a:t>como</a:t>
            </a:r>
            <a:r>
              <a:rPr lang="en-US" sz="6000" dirty="0"/>
              <a:t>, </a:t>
            </a:r>
            <a:r>
              <a:rPr lang="en-US" sz="6000" dirty="0" err="1"/>
              <a:t>quando</a:t>
            </a:r>
            <a:r>
              <a:rPr lang="en-US" sz="6000" dirty="0"/>
              <a:t> </a:t>
            </a:r>
            <a:r>
              <a:rPr lang="en-US" sz="6000" dirty="0" err="1"/>
              <a:t>necessário</a:t>
            </a:r>
            <a:r>
              <a:rPr lang="en-US" sz="6000" dirty="0"/>
              <a:t>, </a:t>
            </a:r>
            <a:r>
              <a:rPr lang="en-US" sz="6000" dirty="0" err="1"/>
              <a:t>oferecer</a:t>
            </a:r>
            <a:r>
              <a:rPr lang="en-US" sz="6000" dirty="0"/>
              <a:t> </a:t>
            </a:r>
            <a:r>
              <a:rPr lang="en-US" sz="6000" dirty="0" err="1"/>
              <a:t>serviços</a:t>
            </a:r>
            <a:r>
              <a:rPr lang="en-US" sz="6000" dirty="0"/>
              <a:t> de outros </a:t>
            </a:r>
            <a:r>
              <a:rPr lang="en-US" sz="6000" dirty="0" err="1"/>
              <a:t>profissionais</a:t>
            </a:r>
            <a:r>
              <a:rPr lang="en-US" sz="6000" dirty="0"/>
              <a:t> de </a:t>
            </a:r>
            <a:r>
              <a:rPr lang="en-US" sz="6000" dirty="0" err="1"/>
              <a:t>apoio</a:t>
            </a:r>
            <a:r>
              <a:rPr lang="en-US" sz="6000" dirty="0"/>
              <a:t>; </a:t>
            </a:r>
            <a:endParaRPr lang="en-US" sz="60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60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6000" dirty="0" smtClean="0"/>
              <a:t>II - </a:t>
            </a:r>
            <a:r>
              <a:rPr lang="en-US" sz="6000" dirty="0" err="1"/>
              <a:t>assegurar</a:t>
            </a:r>
            <a:r>
              <a:rPr lang="en-US" sz="6000" dirty="0"/>
              <a:t> </a:t>
            </a:r>
            <a:r>
              <a:rPr lang="en-US" sz="6000" dirty="0" err="1"/>
              <a:t>acesso</a:t>
            </a:r>
            <a:r>
              <a:rPr lang="en-US" sz="6000" dirty="0"/>
              <a:t> </a:t>
            </a:r>
            <a:r>
              <a:rPr lang="en-US" sz="6000" dirty="0" err="1"/>
              <a:t>aos</a:t>
            </a:r>
            <a:r>
              <a:rPr lang="en-US" sz="6000" dirty="0"/>
              <a:t> </a:t>
            </a:r>
            <a:r>
              <a:rPr lang="en-US" sz="6000" dirty="0" err="1"/>
              <a:t>medicamentos</a:t>
            </a:r>
            <a:r>
              <a:rPr lang="en-US" sz="6000" dirty="0"/>
              <a:t> e </a:t>
            </a:r>
            <a:r>
              <a:rPr lang="en-US" sz="6000" dirty="0" err="1"/>
              <a:t>aos</a:t>
            </a:r>
            <a:r>
              <a:rPr lang="en-US" sz="6000" dirty="0"/>
              <a:t> </a:t>
            </a:r>
            <a:r>
              <a:rPr lang="en-US" sz="6000" dirty="0" err="1"/>
              <a:t>insumos</a:t>
            </a:r>
            <a:r>
              <a:rPr lang="en-US" sz="6000" dirty="0"/>
              <a:t> </a:t>
            </a:r>
            <a:r>
              <a:rPr lang="en-US" sz="6000" dirty="0" err="1"/>
              <a:t>necessários</a:t>
            </a:r>
            <a:r>
              <a:rPr lang="en-US" sz="6000" dirty="0"/>
              <a:t> para </a:t>
            </a:r>
            <a:r>
              <a:rPr lang="en-US" sz="6000" dirty="0" err="1"/>
              <a:t>assegurar</a:t>
            </a:r>
            <a:r>
              <a:rPr lang="en-US" sz="6000" dirty="0"/>
              <a:t> </a:t>
            </a:r>
            <a:r>
              <a:rPr lang="en-US" sz="6000" dirty="0" err="1"/>
              <a:t>efetivo</a:t>
            </a:r>
            <a:r>
              <a:rPr lang="en-US" sz="6000" dirty="0"/>
              <a:t> </a:t>
            </a:r>
            <a:r>
              <a:rPr lang="en-US" sz="6000" dirty="0" err="1"/>
              <a:t>tratamento</a:t>
            </a:r>
            <a:r>
              <a:rPr lang="en-US" sz="6000" dirty="0"/>
              <a:t> </a:t>
            </a:r>
            <a:r>
              <a:rPr lang="en-US" sz="6000" dirty="0" err="1"/>
              <a:t>ao</a:t>
            </a:r>
            <a:r>
              <a:rPr lang="en-US" sz="6000" dirty="0"/>
              <a:t> </a:t>
            </a:r>
            <a:r>
              <a:rPr lang="en-US" sz="6000" dirty="0" err="1"/>
              <a:t>paciente</a:t>
            </a:r>
            <a:r>
              <a:rPr lang="en-US" sz="6000" dirty="0"/>
              <a:t>;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0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000" dirty="0" smtClean="0"/>
              <a:t>III - </a:t>
            </a:r>
            <a:r>
              <a:rPr lang="en-US" sz="6000" dirty="0" err="1"/>
              <a:t>assegurar</a:t>
            </a:r>
            <a:r>
              <a:rPr lang="en-US" sz="6000" dirty="0"/>
              <a:t> </a:t>
            </a:r>
            <a:r>
              <a:rPr lang="en-US" sz="6000" dirty="0" err="1"/>
              <a:t>acesso</a:t>
            </a:r>
            <a:r>
              <a:rPr lang="en-US" sz="6000" dirty="0"/>
              <a:t> </a:t>
            </a:r>
            <a:r>
              <a:rPr lang="en-US" sz="6000" dirty="0" err="1"/>
              <a:t>ao</a:t>
            </a:r>
            <a:r>
              <a:rPr lang="en-US" sz="6000" dirty="0"/>
              <a:t> </a:t>
            </a:r>
            <a:r>
              <a:rPr lang="en-US" sz="6000" dirty="0" err="1"/>
              <a:t>tratamento</a:t>
            </a:r>
            <a:r>
              <a:rPr lang="en-US" sz="6000" dirty="0"/>
              <a:t> das </a:t>
            </a:r>
            <a:r>
              <a:rPr lang="en-US" sz="6000" dirty="0" err="1"/>
              <a:t>complicações</a:t>
            </a:r>
            <a:r>
              <a:rPr lang="en-US" sz="6000" dirty="0"/>
              <a:t> </a:t>
            </a:r>
            <a:r>
              <a:rPr lang="en-US" sz="6000" dirty="0" err="1"/>
              <a:t>agudas</a:t>
            </a:r>
            <a:r>
              <a:rPr lang="en-US" sz="6000" dirty="0"/>
              <a:t> e </a:t>
            </a:r>
            <a:r>
              <a:rPr lang="en-US" sz="6000" dirty="0" err="1"/>
              <a:t>crônicas</a:t>
            </a:r>
            <a:r>
              <a:rPr lang="en-US" sz="6000" dirty="0"/>
              <a:t> do diabetes mellitus;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0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000" dirty="0" smtClean="0"/>
              <a:t>IV - </a:t>
            </a:r>
            <a:r>
              <a:rPr lang="en-US" sz="6000" dirty="0" err="1"/>
              <a:t>servir</a:t>
            </a:r>
            <a:r>
              <a:rPr lang="en-US" sz="6000" dirty="0"/>
              <a:t> </a:t>
            </a:r>
            <a:r>
              <a:rPr lang="en-US" sz="6000" dirty="0" err="1"/>
              <a:t>como</a:t>
            </a:r>
            <a:r>
              <a:rPr lang="en-US" sz="6000" dirty="0"/>
              <a:t> </a:t>
            </a:r>
            <a:r>
              <a:rPr lang="en-US" sz="6000" dirty="0" err="1"/>
              <a:t>referência</a:t>
            </a:r>
            <a:r>
              <a:rPr lang="en-US" sz="6000" dirty="0"/>
              <a:t> </a:t>
            </a:r>
            <a:r>
              <a:rPr lang="en-US" sz="6000" dirty="0" err="1"/>
              <a:t>assistencial</a:t>
            </a:r>
            <a:r>
              <a:rPr lang="en-US" sz="6000" dirty="0"/>
              <a:t> para as </a:t>
            </a:r>
            <a:r>
              <a:rPr lang="en-US" sz="6000" dirty="0" err="1"/>
              <a:t>unidades</a:t>
            </a:r>
            <a:r>
              <a:rPr lang="en-US" sz="6000" dirty="0"/>
              <a:t> </a:t>
            </a:r>
            <a:r>
              <a:rPr lang="en-US" sz="6000" dirty="0" err="1"/>
              <a:t>básicas</a:t>
            </a:r>
            <a:r>
              <a:rPr lang="en-US" sz="6000" dirty="0"/>
              <a:t> de </a:t>
            </a:r>
            <a:r>
              <a:rPr lang="en-US" sz="6000" dirty="0" err="1"/>
              <a:t>saúde</a:t>
            </a:r>
            <a:r>
              <a:rPr lang="en-US" sz="6000" dirty="0"/>
              <a:t> </a:t>
            </a:r>
            <a:r>
              <a:rPr lang="en-US" sz="6000" dirty="0" err="1"/>
              <a:t>localizadas</a:t>
            </a:r>
            <a:r>
              <a:rPr lang="en-US" sz="6000" dirty="0"/>
              <a:t> </a:t>
            </a:r>
            <a:r>
              <a:rPr lang="en-US" sz="6000" dirty="0" err="1"/>
              <a:t>em</a:t>
            </a:r>
            <a:r>
              <a:rPr lang="en-US" sz="6000" dirty="0"/>
              <a:t> </a:t>
            </a:r>
            <a:r>
              <a:rPr lang="en-US" sz="6000" dirty="0" err="1"/>
              <a:t>sua</a:t>
            </a:r>
            <a:r>
              <a:rPr lang="en-US" sz="6000" dirty="0"/>
              <a:t> </a:t>
            </a:r>
            <a:r>
              <a:rPr lang="en-US" sz="6000" dirty="0" err="1"/>
              <a:t>área</a:t>
            </a:r>
            <a:r>
              <a:rPr lang="en-US" sz="6000" dirty="0"/>
              <a:t> de </a:t>
            </a:r>
            <a:r>
              <a:rPr lang="en-US" sz="6000" dirty="0" err="1"/>
              <a:t>abrangência</a:t>
            </a:r>
            <a:r>
              <a:rPr lang="en-US" sz="6000" dirty="0"/>
              <a:t> territorial;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0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000" dirty="0" smtClean="0"/>
              <a:t>V - </a:t>
            </a:r>
            <a:r>
              <a:rPr lang="en-US" sz="6000" b="1" dirty="0" err="1"/>
              <a:t>oferecer</a:t>
            </a:r>
            <a:r>
              <a:rPr lang="en-US" sz="6000" b="1" dirty="0"/>
              <a:t> </a:t>
            </a:r>
            <a:r>
              <a:rPr lang="en-US" sz="6000" b="1" dirty="0" err="1"/>
              <a:t>cursos</a:t>
            </a:r>
            <a:r>
              <a:rPr lang="en-US" sz="6000" b="1" dirty="0"/>
              <a:t> de </a:t>
            </a:r>
            <a:r>
              <a:rPr lang="en-US" sz="6000" b="1" dirty="0" err="1"/>
              <a:t>educação</a:t>
            </a:r>
            <a:r>
              <a:rPr lang="en-US" sz="6000" b="1" dirty="0"/>
              <a:t> </a:t>
            </a:r>
            <a:r>
              <a:rPr lang="en-US" sz="6000" b="1" dirty="0" err="1"/>
              <a:t>continuada</a:t>
            </a:r>
            <a:r>
              <a:rPr lang="en-US" sz="6000" b="1" dirty="0"/>
              <a:t> </a:t>
            </a:r>
            <a:r>
              <a:rPr lang="en-US" sz="6000" dirty="0" err="1"/>
              <a:t>sobre</a:t>
            </a:r>
            <a:r>
              <a:rPr lang="en-US" sz="6000" dirty="0"/>
              <a:t> diabetes mellitus </a:t>
            </a:r>
            <a:r>
              <a:rPr lang="en-US" sz="6000" dirty="0" err="1"/>
              <a:t>aos</a:t>
            </a:r>
            <a:r>
              <a:rPr lang="en-US" sz="6000" dirty="0"/>
              <a:t> </a:t>
            </a:r>
            <a:r>
              <a:rPr lang="en-US" sz="6000" dirty="0" err="1"/>
              <a:t>médicos</a:t>
            </a:r>
            <a:r>
              <a:rPr lang="en-US" sz="6000" dirty="0"/>
              <a:t> e </a:t>
            </a:r>
            <a:r>
              <a:rPr lang="en-US" sz="6000" dirty="0" err="1"/>
              <a:t>aos</a:t>
            </a:r>
            <a:r>
              <a:rPr lang="en-US" sz="6000" dirty="0"/>
              <a:t> </a:t>
            </a:r>
            <a:r>
              <a:rPr lang="en-US" sz="6000" dirty="0" err="1"/>
              <a:t>demais</a:t>
            </a:r>
            <a:r>
              <a:rPr lang="en-US" sz="6000" dirty="0"/>
              <a:t> </a:t>
            </a:r>
            <a:r>
              <a:rPr lang="en-US" sz="6000" dirty="0" err="1"/>
              <a:t>profissionais</a:t>
            </a:r>
            <a:r>
              <a:rPr lang="en-US" sz="6000" dirty="0"/>
              <a:t> das </a:t>
            </a:r>
            <a:r>
              <a:rPr lang="en-US" sz="6000" dirty="0" err="1"/>
              <a:t>unidades</a:t>
            </a:r>
            <a:r>
              <a:rPr lang="en-US" sz="6000" dirty="0"/>
              <a:t> </a:t>
            </a:r>
            <a:r>
              <a:rPr lang="en-US" sz="6000" dirty="0" err="1"/>
              <a:t>básicas</a:t>
            </a:r>
            <a:r>
              <a:rPr lang="en-US" sz="6000" dirty="0"/>
              <a:t> de </a:t>
            </a:r>
            <a:r>
              <a:rPr lang="en-US" sz="6000" dirty="0" err="1"/>
              <a:t>saúde</a:t>
            </a:r>
            <a:r>
              <a:rPr lang="en-US" sz="6000" dirty="0"/>
              <a:t> </a:t>
            </a:r>
            <a:r>
              <a:rPr lang="en-US" sz="6000" dirty="0" err="1"/>
              <a:t>localizadas</a:t>
            </a:r>
            <a:r>
              <a:rPr lang="en-US" sz="6000" dirty="0"/>
              <a:t> </a:t>
            </a:r>
            <a:r>
              <a:rPr lang="en-US" sz="6000" dirty="0" err="1"/>
              <a:t>em</a:t>
            </a:r>
            <a:r>
              <a:rPr lang="en-US" sz="6000" dirty="0"/>
              <a:t> </a:t>
            </a:r>
            <a:r>
              <a:rPr lang="en-US" sz="6000" dirty="0" err="1"/>
              <a:t>sua</a:t>
            </a:r>
            <a:r>
              <a:rPr lang="en-US" sz="6000" dirty="0"/>
              <a:t> </a:t>
            </a:r>
            <a:r>
              <a:rPr lang="en-US" sz="6000" dirty="0" err="1"/>
              <a:t>área</a:t>
            </a:r>
            <a:r>
              <a:rPr lang="en-US" sz="6000" dirty="0"/>
              <a:t> de </a:t>
            </a:r>
            <a:r>
              <a:rPr lang="en-US" sz="6000" dirty="0" err="1"/>
              <a:t>abrangência</a:t>
            </a:r>
            <a:r>
              <a:rPr lang="en-US" sz="6000" dirty="0"/>
              <a:t> territorial;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60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6000" dirty="0" smtClean="0"/>
              <a:t>VI - </a:t>
            </a:r>
            <a:r>
              <a:rPr lang="en-US" sz="6000" dirty="0" err="1"/>
              <a:t>manter</a:t>
            </a:r>
            <a:r>
              <a:rPr lang="en-US" sz="6000" dirty="0"/>
              <a:t> </a:t>
            </a:r>
            <a:r>
              <a:rPr lang="en-US" sz="6000" b="1" dirty="0"/>
              <a:t>banco de dados </a:t>
            </a:r>
            <a:r>
              <a:rPr lang="en-US" sz="6000" b="1" dirty="0" err="1"/>
              <a:t>atualizado</a:t>
            </a:r>
            <a:r>
              <a:rPr lang="en-US" sz="6000" b="1" dirty="0"/>
              <a:t> e </a:t>
            </a:r>
            <a:r>
              <a:rPr lang="en-US" sz="6000" b="1" dirty="0" err="1"/>
              <a:t>amplamente</a:t>
            </a:r>
            <a:r>
              <a:rPr lang="en-US" sz="6000" b="1" dirty="0"/>
              <a:t> </a:t>
            </a:r>
            <a:r>
              <a:rPr lang="en-US" sz="6000" b="1" dirty="0" err="1"/>
              <a:t>divulgado</a:t>
            </a:r>
            <a:r>
              <a:rPr lang="en-US" sz="6000" dirty="0"/>
              <a:t> </a:t>
            </a:r>
            <a:r>
              <a:rPr lang="en-US" sz="6000" dirty="0" err="1"/>
              <a:t>contendo</a:t>
            </a:r>
            <a:r>
              <a:rPr lang="en-US" sz="6000" dirty="0"/>
              <a:t> </a:t>
            </a:r>
            <a:r>
              <a:rPr lang="en-US" sz="6000" dirty="0" err="1"/>
              <a:t>informações</a:t>
            </a:r>
            <a:r>
              <a:rPr lang="en-US" sz="6000" dirty="0"/>
              <a:t> </a:t>
            </a:r>
            <a:r>
              <a:rPr lang="en-US" sz="6000" dirty="0" err="1"/>
              <a:t>sobre</a:t>
            </a:r>
            <a:r>
              <a:rPr lang="en-US" sz="6000" dirty="0"/>
              <a:t> </a:t>
            </a:r>
            <a:r>
              <a:rPr lang="en-US" sz="6000" dirty="0" err="1"/>
              <a:t>aspectos</a:t>
            </a:r>
            <a:r>
              <a:rPr lang="en-US" sz="6000" dirty="0"/>
              <a:t> </a:t>
            </a:r>
            <a:r>
              <a:rPr lang="en-US" sz="6000" dirty="0" err="1"/>
              <a:t>nosológicos</a:t>
            </a:r>
            <a:r>
              <a:rPr lang="en-US" sz="6000" dirty="0"/>
              <a:t> e </a:t>
            </a:r>
            <a:r>
              <a:rPr lang="en-US" sz="6000" dirty="0" err="1"/>
              <a:t>epidemiológicos</a:t>
            </a:r>
            <a:r>
              <a:rPr lang="en-US" sz="6000" dirty="0"/>
              <a:t> dos </a:t>
            </a:r>
            <a:r>
              <a:rPr lang="en-US" sz="6000" dirty="0" err="1"/>
              <a:t>atendimentos</a:t>
            </a:r>
            <a:r>
              <a:rPr lang="en-US" sz="6000" dirty="0"/>
              <a:t> </a:t>
            </a:r>
            <a:r>
              <a:rPr lang="en-US" sz="6000" dirty="0" err="1"/>
              <a:t>realizados</a:t>
            </a:r>
            <a:r>
              <a:rPr lang="en-US" sz="6000" dirty="0" smtClean="0"/>
              <a:t>.</a:t>
            </a:r>
            <a:endParaRPr lang="en-US" sz="6000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3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63262" y="164453"/>
            <a:ext cx="8229600" cy="1143000"/>
          </a:xfrm>
        </p:spPr>
        <p:txBody>
          <a:bodyPr/>
          <a:lstStyle/>
          <a:p>
            <a:r>
              <a:rPr lang="pt-BR" smtClean="0"/>
              <a:t>Novembro Diabetes </a:t>
            </a:r>
            <a:r>
              <a:rPr lang="pt-BR" dirty="0" smtClean="0"/>
              <a:t>Azul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OMS define </a:t>
            </a:r>
            <a:r>
              <a:rPr lang="en-US" dirty="0" err="1" smtClean="0"/>
              <a:t>em</a:t>
            </a:r>
            <a:r>
              <a:rPr lang="en-US" dirty="0" smtClean="0"/>
              <a:t> 1991 o 14 de </a:t>
            </a:r>
            <a:r>
              <a:rPr lang="en-US" dirty="0" err="1" smtClean="0"/>
              <a:t>novembro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Mundial do Diabetes e o </a:t>
            </a:r>
            <a:r>
              <a:rPr lang="en-US" dirty="0" err="1" smtClean="0"/>
              <a:t>azul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cor</a:t>
            </a:r>
            <a:r>
              <a:rPr lang="en-US" dirty="0" smtClean="0"/>
              <a:t> </a:t>
            </a:r>
            <a:r>
              <a:rPr lang="en-US" dirty="0" err="1" smtClean="0"/>
              <a:t>oficial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Blue September;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Movember</a:t>
            </a:r>
            <a:r>
              <a:rPr lang="en-US" dirty="0" smtClean="0"/>
              <a:t>: </a:t>
            </a:r>
            <a:r>
              <a:rPr lang="en-US" dirty="0" err="1" smtClean="0"/>
              <a:t>bigode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símbolo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Em</a:t>
            </a:r>
            <a:r>
              <a:rPr lang="en-US" dirty="0" smtClean="0"/>
              <a:t> 2008, </a:t>
            </a:r>
            <a:r>
              <a:rPr lang="en-US" dirty="0" err="1" smtClean="0"/>
              <a:t>criação</a:t>
            </a:r>
            <a:r>
              <a:rPr lang="en-US" dirty="0" smtClean="0"/>
              <a:t> do </a:t>
            </a:r>
            <a:r>
              <a:rPr lang="en-US" dirty="0" err="1" smtClean="0"/>
              <a:t>Novembro</a:t>
            </a:r>
            <a:r>
              <a:rPr lang="en-US" dirty="0" smtClean="0"/>
              <a:t> Azul do </a:t>
            </a:r>
            <a:r>
              <a:rPr lang="en-US" dirty="0" err="1" smtClean="0"/>
              <a:t>Câncer</a:t>
            </a:r>
            <a:r>
              <a:rPr lang="en-US" dirty="0" smtClean="0"/>
              <a:t> de </a:t>
            </a:r>
            <a:r>
              <a:rPr lang="en-US" dirty="0" err="1" smtClean="0"/>
              <a:t>Próstata</a:t>
            </a:r>
            <a:r>
              <a:rPr lang="en-US" dirty="0" smtClean="0"/>
              <a:t>;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Reinserção</a:t>
            </a:r>
            <a:r>
              <a:rPr lang="en-US" dirty="0" smtClean="0"/>
              <a:t> do </a:t>
            </a:r>
            <a:r>
              <a:rPr lang="en-US" dirty="0" err="1" smtClean="0"/>
              <a:t>Novembro</a:t>
            </a:r>
            <a:r>
              <a:rPr lang="en-US" dirty="0" smtClean="0"/>
              <a:t> Diabetes Azul no </a:t>
            </a:r>
            <a:r>
              <a:rPr lang="en-US" dirty="0" err="1" smtClean="0"/>
              <a:t>calendário</a:t>
            </a:r>
            <a:r>
              <a:rPr lang="en-US" dirty="0" smtClean="0"/>
              <a:t> </a:t>
            </a:r>
            <a:r>
              <a:rPr lang="en-US" dirty="0" err="1" smtClean="0"/>
              <a:t>oficial</a:t>
            </a:r>
            <a:r>
              <a:rPr lang="en-US" dirty="0" smtClean="0"/>
              <a:t> do </a:t>
            </a:r>
            <a:r>
              <a:rPr lang="en-US" dirty="0" err="1" smtClean="0"/>
              <a:t>Ministério</a:t>
            </a:r>
            <a:r>
              <a:rPr lang="en-US" dirty="0" smtClean="0"/>
              <a:t> da </a:t>
            </a:r>
            <a:r>
              <a:rPr lang="en-US" dirty="0" err="1" smtClean="0"/>
              <a:t>Saúde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2018;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Atividades</a:t>
            </a:r>
            <a:r>
              <a:rPr lang="en-US" dirty="0" smtClean="0"/>
              <a:t> </a:t>
            </a:r>
            <a:r>
              <a:rPr lang="en-US" dirty="0" err="1" smtClean="0"/>
              <a:t>conjuntas</a:t>
            </a:r>
            <a:r>
              <a:rPr lang="en-US" dirty="0" smtClean="0"/>
              <a:t>?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96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6864"/>
            <a:ext cx="8229600" cy="1143000"/>
          </a:xfrm>
        </p:spPr>
        <p:txBody>
          <a:bodyPr/>
          <a:lstStyle/>
          <a:p>
            <a:r>
              <a:rPr lang="pt-BR" dirty="0" smtClean="0"/>
              <a:t>Educando Educadores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85024"/>
            <a:ext cx="8229600" cy="499715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7200" dirty="0" err="1" smtClean="0"/>
              <a:t>Parceria</a:t>
            </a:r>
            <a:r>
              <a:rPr lang="en-US" sz="7200" dirty="0" smtClean="0"/>
              <a:t> ADJ </a:t>
            </a:r>
            <a:r>
              <a:rPr lang="mr-IN" sz="7200" dirty="0" smtClean="0"/>
              <a:t>–</a:t>
            </a:r>
            <a:r>
              <a:rPr lang="en-US" sz="7200" dirty="0" smtClean="0"/>
              <a:t> Diabetes </a:t>
            </a:r>
            <a:r>
              <a:rPr lang="en-US" sz="7200" dirty="0" err="1" smtClean="0"/>
              <a:t>Brasil</a:t>
            </a:r>
            <a:r>
              <a:rPr lang="en-US" sz="7200" dirty="0" smtClean="0"/>
              <a:t> e </a:t>
            </a:r>
            <a:r>
              <a:rPr lang="en-US" sz="7200" dirty="0" err="1" smtClean="0"/>
              <a:t>Sociedade</a:t>
            </a:r>
            <a:r>
              <a:rPr lang="en-US" sz="7200" dirty="0" smtClean="0"/>
              <a:t> </a:t>
            </a:r>
            <a:r>
              <a:rPr lang="en-US" sz="7200" dirty="0" err="1" smtClean="0"/>
              <a:t>Brasileira</a:t>
            </a:r>
            <a:r>
              <a:rPr lang="en-US" sz="7200" dirty="0" smtClean="0"/>
              <a:t> de Diabetes;</a:t>
            </a:r>
          </a:p>
          <a:p>
            <a:pPr algn="just"/>
            <a:endParaRPr lang="en-US" sz="7200" dirty="0"/>
          </a:p>
          <a:p>
            <a:pPr algn="just"/>
            <a:r>
              <a:rPr lang="en-US" sz="7200" dirty="0" err="1" smtClean="0"/>
              <a:t>Realizado</a:t>
            </a:r>
            <a:r>
              <a:rPr lang="en-US" sz="7200" dirty="0" smtClean="0"/>
              <a:t> </a:t>
            </a:r>
            <a:r>
              <a:rPr lang="en-US" sz="7200" dirty="0" err="1" smtClean="0"/>
              <a:t>desde</a:t>
            </a:r>
            <a:r>
              <a:rPr lang="en-US" sz="7200" dirty="0" smtClean="0"/>
              <a:t> 2008;</a:t>
            </a:r>
          </a:p>
          <a:p>
            <a:pPr algn="just"/>
            <a:endParaRPr lang="en-US" sz="7200" dirty="0"/>
          </a:p>
          <a:p>
            <a:pPr algn="just"/>
            <a:r>
              <a:rPr lang="en-US" sz="7200" dirty="0" err="1"/>
              <a:t>Mais</a:t>
            </a:r>
            <a:r>
              <a:rPr lang="en-US" sz="7200" dirty="0"/>
              <a:t> de 30 </a:t>
            </a:r>
            <a:r>
              <a:rPr lang="en-US" sz="7200" dirty="0" err="1"/>
              <a:t>edições</a:t>
            </a:r>
            <a:r>
              <a:rPr lang="en-US" sz="7200" dirty="0"/>
              <a:t> </a:t>
            </a:r>
            <a:r>
              <a:rPr lang="en-US" sz="7200" dirty="0" err="1"/>
              <a:t>em</a:t>
            </a:r>
            <a:r>
              <a:rPr lang="en-US" sz="7200" dirty="0"/>
              <a:t> </a:t>
            </a:r>
            <a:r>
              <a:rPr lang="en-US" sz="7200" dirty="0" err="1"/>
              <a:t>distintas</a:t>
            </a:r>
            <a:r>
              <a:rPr lang="en-US" sz="7200" dirty="0"/>
              <a:t> </a:t>
            </a:r>
            <a:r>
              <a:rPr lang="en-US" sz="7200" dirty="0" err="1"/>
              <a:t>regiões</a:t>
            </a:r>
            <a:r>
              <a:rPr lang="en-US" sz="7200" dirty="0"/>
              <a:t> do </a:t>
            </a:r>
            <a:r>
              <a:rPr lang="en-US" sz="7200" dirty="0" err="1"/>
              <a:t>país</a:t>
            </a:r>
            <a:r>
              <a:rPr lang="en-US" sz="7200" dirty="0" smtClean="0"/>
              <a:t>;</a:t>
            </a:r>
          </a:p>
          <a:p>
            <a:pPr algn="just"/>
            <a:endParaRPr lang="en-US" sz="7200" dirty="0"/>
          </a:p>
          <a:p>
            <a:pPr algn="just"/>
            <a:r>
              <a:rPr lang="en-US" sz="7200" dirty="0" err="1" smtClean="0"/>
              <a:t>Único</a:t>
            </a:r>
            <a:r>
              <a:rPr lang="en-US" sz="7200" dirty="0" smtClean="0"/>
              <a:t> </a:t>
            </a:r>
            <a:r>
              <a:rPr lang="en-US" sz="7200" dirty="0" err="1" smtClean="0"/>
              <a:t>curso</a:t>
            </a:r>
            <a:r>
              <a:rPr lang="en-US" sz="7200" dirty="0" smtClean="0"/>
              <a:t> </a:t>
            </a:r>
            <a:r>
              <a:rPr lang="en-US" sz="7200" dirty="0"/>
              <a:t>de </a:t>
            </a:r>
            <a:r>
              <a:rPr lang="en-US" sz="7200" dirty="0" err="1"/>
              <a:t>qualificação</a:t>
            </a:r>
            <a:r>
              <a:rPr lang="en-US" sz="7200" dirty="0"/>
              <a:t> </a:t>
            </a:r>
            <a:r>
              <a:rPr lang="en-US" sz="7200" dirty="0" err="1"/>
              <a:t>em</a:t>
            </a:r>
            <a:r>
              <a:rPr lang="en-US" sz="7200" dirty="0"/>
              <a:t> </a:t>
            </a:r>
            <a:r>
              <a:rPr lang="en-US" sz="7200" dirty="0" err="1"/>
              <a:t>educação</a:t>
            </a:r>
            <a:r>
              <a:rPr lang="en-US" sz="7200" dirty="0"/>
              <a:t> </a:t>
            </a:r>
            <a:r>
              <a:rPr lang="en-US" sz="7200" dirty="0" err="1"/>
              <a:t>em</a:t>
            </a:r>
            <a:r>
              <a:rPr lang="en-US" sz="7200" dirty="0"/>
              <a:t> diabetes no </a:t>
            </a:r>
            <a:r>
              <a:rPr lang="en-US" sz="7200" dirty="0" err="1"/>
              <a:t>Brasil</a:t>
            </a:r>
            <a:r>
              <a:rPr lang="en-US" sz="7200" dirty="0"/>
              <a:t> </a:t>
            </a:r>
            <a:r>
              <a:rPr lang="en-US" sz="7200" dirty="0" err="1"/>
              <a:t>certificado</a:t>
            </a:r>
            <a:r>
              <a:rPr lang="en-US" sz="7200" dirty="0"/>
              <a:t> pela IDF-SACA (International Diabetes Federation – South and Central America</a:t>
            </a:r>
            <a:r>
              <a:rPr lang="en-US" sz="7200" dirty="0" smtClean="0"/>
              <a:t>);</a:t>
            </a:r>
          </a:p>
          <a:p>
            <a:pPr algn="just"/>
            <a:endParaRPr lang="en-US" sz="7200" dirty="0"/>
          </a:p>
          <a:p>
            <a:pPr algn="just"/>
            <a:r>
              <a:rPr lang="en-US" sz="7200" dirty="0" err="1" smtClean="0"/>
              <a:t>Capacitados</a:t>
            </a:r>
            <a:r>
              <a:rPr lang="en-US" sz="7200" dirty="0" smtClean="0"/>
              <a:t> </a:t>
            </a:r>
            <a:r>
              <a:rPr lang="en-US" sz="7200" dirty="0" err="1" smtClean="0"/>
              <a:t>mais</a:t>
            </a:r>
            <a:r>
              <a:rPr lang="en-US" sz="7200" dirty="0" smtClean="0"/>
              <a:t> de 1500 </a:t>
            </a:r>
            <a:r>
              <a:rPr lang="en-US" sz="7200" dirty="0" err="1" smtClean="0"/>
              <a:t>profissionais</a:t>
            </a:r>
            <a:r>
              <a:rPr lang="en-US" sz="7200" dirty="0" smtClean="0"/>
              <a:t> </a:t>
            </a:r>
            <a:r>
              <a:rPr lang="en-US" sz="7200" dirty="0"/>
              <a:t>de </a:t>
            </a:r>
            <a:r>
              <a:rPr lang="en-US" sz="7200" dirty="0" err="1" smtClean="0"/>
              <a:t>saúde</a:t>
            </a:r>
            <a:r>
              <a:rPr lang="en-US" sz="7200" dirty="0" smtClean="0"/>
              <a:t> </a:t>
            </a:r>
            <a:r>
              <a:rPr lang="en-US" sz="7200" dirty="0"/>
              <a:t>das </a:t>
            </a:r>
            <a:r>
              <a:rPr lang="en-US" sz="7200" dirty="0" err="1"/>
              <a:t>áreas</a:t>
            </a:r>
            <a:r>
              <a:rPr lang="en-US" sz="7200" dirty="0"/>
              <a:t> de </a:t>
            </a:r>
            <a:r>
              <a:rPr lang="en-US" sz="7200" dirty="0" err="1"/>
              <a:t>enfermagem</a:t>
            </a:r>
            <a:r>
              <a:rPr lang="en-US" sz="7200" dirty="0"/>
              <a:t>, </a:t>
            </a:r>
            <a:r>
              <a:rPr lang="en-US" sz="7200" dirty="0" err="1"/>
              <a:t>nutrição</a:t>
            </a:r>
            <a:r>
              <a:rPr lang="en-US" sz="7200" dirty="0"/>
              <a:t>, </a:t>
            </a:r>
            <a:r>
              <a:rPr lang="en-US" sz="7200" dirty="0" err="1"/>
              <a:t>medicina</a:t>
            </a:r>
            <a:r>
              <a:rPr lang="en-US" sz="7200" dirty="0"/>
              <a:t>, </a:t>
            </a:r>
            <a:r>
              <a:rPr lang="en-US" sz="7200" dirty="0" err="1"/>
              <a:t>farmácia</a:t>
            </a:r>
            <a:r>
              <a:rPr lang="en-US" sz="7200" dirty="0"/>
              <a:t>, </a:t>
            </a:r>
            <a:r>
              <a:rPr lang="en-US" sz="7200" dirty="0" err="1" smtClean="0"/>
              <a:t>psicologia</a:t>
            </a:r>
            <a:r>
              <a:rPr lang="en-US" sz="7200" dirty="0"/>
              <a:t>,</a:t>
            </a:r>
            <a:r>
              <a:rPr lang="en-US" sz="7200" dirty="0" smtClean="0"/>
              <a:t> </a:t>
            </a:r>
            <a:r>
              <a:rPr lang="en-US" sz="7200" dirty="0" err="1"/>
              <a:t>educação</a:t>
            </a:r>
            <a:r>
              <a:rPr lang="en-US" sz="7200" dirty="0"/>
              <a:t> </a:t>
            </a:r>
            <a:r>
              <a:rPr lang="en-US" sz="7200" dirty="0" err="1" smtClean="0"/>
              <a:t>física</a:t>
            </a:r>
            <a:r>
              <a:rPr lang="en-US" sz="7200" dirty="0" smtClean="0"/>
              <a:t> e </a:t>
            </a:r>
            <a:r>
              <a:rPr lang="en-US" sz="7200" dirty="0" err="1" smtClean="0"/>
              <a:t>outras</a:t>
            </a:r>
            <a:r>
              <a:rPr lang="en-US" sz="7200" dirty="0" smtClean="0"/>
              <a:t> </a:t>
            </a:r>
            <a:r>
              <a:rPr lang="en-US" sz="7200" dirty="0" err="1"/>
              <a:t>categorias</a:t>
            </a:r>
            <a:r>
              <a:rPr lang="en-US" sz="7200" dirty="0"/>
              <a:t> da </a:t>
            </a:r>
            <a:r>
              <a:rPr lang="en-US" sz="7200" dirty="0" err="1"/>
              <a:t>área</a:t>
            </a:r>
            <a:r>
              <a:rPr lang="en-US" sz="7200" dirty="0"/>
              <a:t> de </a:t>
            </a:r>
            <a:r>
              <a:rPr lang="en-US" sz="7200" dirty="0" err="1"/>
              <a:t>saúde</a:t>
            </a:r>
            <a:r>
              <a:rPr lang="en-US" sz="7200" dirty="0" smtClean="0"/>
              <a:t>;</a:t>
            </a:r>
          </a:p>
          <a:p>
            <a:pPr algn="just"/>
            <a:endParaRPr lang="en-US" sz="7200" dirty="0"/>
          </a:p>
          <a:p>
            <a:pPr algn="just"/>
            <a:r>
              <a:rPr lang="en-US" sz="7200" dirty="0"/>
              <a:t>C</a:t>
            </a:r>
            <a:r>
              <a:rPr lang="en-US" sz="7200" dirty="0" smtClean="0"/>
              <a:t>omo </a:t>
            </a:r>
            <a:r>
              <a:rPr lang="en-US" sz="7200" dirty="0" err="1"/>
              <a:t>critério</a:t>
            </a:r>
            <a:r>
              <a:rPr lang="en-US" sz="7200" dirty="0"/>
              <a:t> para </a:t>
            </a:r>
            <a:r>
              <a:rPr lang="en-US" sz="7200" dirty="0" err="1"/>
              <a:t>certificação</a:t>
            </a:r>
            <a:r>
              <a:rPr lang="en-US" sz="7200" dirty="0"/>
              <a:t> do </a:t>
            </a:r>
            <a:r>
              <a:rPr lang="en-US" sz="7200" dirty="0" err="1"/>
              <a:t>aluno</a:t>
            </a:r>
            <a:r>
              <a:rPr lang="en-US" sz="7200" dirty="0"/>
              <a:t>, a </a:t>
            </a:r>
            <a:r>
              <a:rPr lang="en-US" sz="7200" dirty="0" err="1"/>
              <a:t>elaboração</a:t>
            </a:r>
            <a:r>
              <a:rPr lang="en-US" sz="7200" dirty="0"/>
              <a:t> e </a:t>
            </a:r>
            <a:r>
              <a:rPr lang="en-US" sz="7200" dirty="0" err="1"/>
              <a:t>conclusão</a:t>
            </a:r>
            <a:r>
              <a:rPr lang="en-US" sz="7200" dirty="0"/>
              <a:t> de um </a:t>
            </a:r>
            <a:r>
              <a:rPr lang="en-US" sz="7200" dirty="0" err="1"/>
              <a:t>Projeto</a:t>
            </a:r>
            <a:r>
              <a:rPr lang="en-US" sz="7200" dirty="0"/>
              <a:t> de </a:t>
            </a:r>
            <a:r>
              <a:rPr lang="en-US" sz="7200" dirty="0" err="1"/>
              <a:t>Educação</a:t>
            </a:r>
            <a:r>
              <a:rPr lang="en-US" sz="7200" dirty="0"/>
              <a:t> </a:t>
            </a:r>
            <a:r>
              <a:rPr lang="en-US" sz="7200" dirty="0" err="1"/>
              <a:t>em</a:t>
            </a:r>
            <a:r>
              <a:rPr lang="en-US" sz="7200" dirty="0"/>
              <a:t> Diabetes a </a:t>
            </a:r>
            <a:r>
              <a:rPr lang="en-US" sz="7200" dirty="0" err="1"/>
              <a:t>ser</a:t>
            </a:r>
            <a:r>
              <a:rPr lang="en-US" sz="7200" dirty="0"/>
              <a:t> </a:t>
            </a:r>
            <a:r>
              <a:rPr lang="en-US" sz="7200" dirty="0" err="1"/>
              <a:t>aplicado</a:t>
            </a:r>
            <a:r>
              <a:rPr lang="en-US" sz="7200" dirty="0"/>
              <a:t> </a:t>
            </a:r>
            <a:r>
              <a:rPr lang="en-US" sz="7200" dirty="0" err="1"/>
              <a:t>nas</a:t>
            </a:r>
            <a:r>
              <a:rPr lang="en-US" sz="7200" dirty="0"/>
              <a:t> </a:t>
            </a:r>
            <a:r>
              <a:rPr lang="en-US" sz="7200" dirty="0" err="1"/>
              <a:t>respectivas</a:t>
            </a:r>
            <a:r>
              <a:rPr lang="en-US" sz="7200" dirty="0"/>
              <a:t> </a:t>
            </a:r>
            <a:r>
              <a:rPr lang="en-US" sz="7200" dirty="0" err="1" smtClean="0"/>
              <a:t>regiões</a:t>
            </a:r>
            <a:r>
              <a:rPr lang="en-US" sz="7200" dirty="0" smtClean="0"/>
              <a:t> </a:t>
            </a:r>
            <a:r>
              <a:rPr lang="en-US" sz="7200" dirty="0"/>
              <a:t>e </a:t>
            </a:r>
            <a:r>
              <a:rPr lang="en-US" sz="7200" dirty="0" err="1" smtClean="0"/>
              <a:t>áreas</a:t>
            </a:r>
            <a:r>
              <a:rPr lang="en-US" sz="7200" dirty="0" smtClean="0"/>
              <a:t> </a:t>
            </a:r>
            <a:r>
              <a:rPr lang="en-US" sz="7200" dirty="0"/>
              <a:t>de </a:t>
            </a:r>
            <a:r>
              <a:rPr lang="en-US" sz="7200" dirty="0" err="1" smtClean="0"/>
              <a:t>atuação</a:t>
            </a:r>
            <a:r>
              <a:rPr lang="en-US" sz="7200" dirty="0" smtClean="0"/>
              <a:t>;</a:t>
            </a:r>
          </a:p>
          <a:p>
            <a:pPr algn="just"/>
            <a:endParaRPr lang="en-US" sz="7200" dirty="0"/>
          </a:p>
          <a:p>
            <a:pPr algn="just"/>
            <a:r>
              <a:rPr lang="en-US" sz="7200" dirty="0" err="1" smtClean="0"/>
              <a:t>Desdobramentos</a:t>
            </a:r>
            <a:r>
              <a:rPr lang="en-US" sz="7200" dirty="0" smtClean="0"/>
              <a:t>: EE </a:t>
            </a:r>
            <a:r>
              <a:rPr lang="en-US" sz="7200" dirty="0" err="1" smtClean="0"/>
              <a:t>Sem</a:t>
            </a:r>
            <a:r>
              <a:rPr lang="en-US" sz="7200" dirty="0" smtClean="0"/>
              <a:t> </a:t>
            </a:r>
            <a:r>
              <a:rPr lang="en-US" sz="7200" dirty="0" err="1" smtClean="0"/>
              <a:t>Fronteiras</a:t>
            </a:r>
            <a:r>
              <a:rPr lang="en-US" sz="7200" dirty="0" smtClean="0"/>
              <a:t>, </a:t>
            </a:r>
            <a:r>
              <a:rPr lang="en-US" sz="7200" dirty="0" err="1" smtClean="0"/>
              <a:t>Curso</a:t>
            </a:r>
            <a:r>
              <a:rPr lang="en-US" sz="7200" dirty="0" smtClean="0"/>
              <a:t> </a:t>
            </a:r>
            <a:r>
              <a:rPr lang="en-US" sz="7200" dirty="0" err="1" smtClean="0"/>
              <a:t>Avançado</a:t>
            </a:r>
            <a:r>
              <a:rPr lang="en-US" sz="7200" dirty="0" smtClean="0"/>
              <a:t> </a:t>
            </a:r>
            <a:r>
              <a:rPr lang="en-US" sz="7200" dirty="0" err="1" smtClean="0"/>
              <a:t>em</a:t>
            </a:r>
            <a:r>
              <a:rPr lang="en-US" sz="7200" dirty="0" smtClean="0"/>
              <a:t> DM1, </a:t>
            </a:r>
            <a:r>
              <a:rPr lang="en-US" sz="7200" dirty="0" err="1" smtClean="0"/>
              <a:t>Curso</a:t>
            </a:r>
            <a:r>
              <a:rPr lang="en-US" sz="7200" dirty="0" smtClean="0"/>
              <a:t> de </a:t>
            </a:r>
            <a:r>
              <a:rPr lang="en-US" sz="7200" dirty="0" err="1" smtClean="0"/>
              <a:t>Imersão</a:t>
            </a:r>
            <a:r>
              <a:rPr lang="en-US" sz="7200" dirty="0" smtClean="0"/>
              <a:t> </a:t>
            </a:r>
            <a:r>
              <a:rPr lang="en-US" sz="7200" dirty="0" err="1" smtClean="0"/>
              <a:t>em</a:t>
            </a:r>
            <a:r>
              <a:rPr lang="en-US" sz="7200" dirty="0" smtClean="0"/>
              <a:t> DM1</a:t>
            </a:r>
            <a:r>
              <a:rPr lang="mr-IN" sz="7200" dirty="0" smtClean="0"/>
              <a:t>…</a:t>
            </a:r>
            <a:endParaRPr lang="en-US" sz="7200" dirty="0" smtClean="0"/>
          </a:p>
          <a:p>
            <a:pPr algn="just"/>
            <a:endParaRPr lang="en-US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96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64453"/>
            <a:ext cx="8229600" cy="1143000"/>
          </a:xfrm>
        </p:spPr>
        <p:txBody>
          <a:bodyPr/>
          <a:lstStyle/>
          <a:p>
            <a:r>
              <a:rPr lang="pt-BR" dirty="0" smtClean="0"/>
              <a:t>Projeto </a:t>
            </a:r>
            <a:r>
              <a:rPr lang="pt-BR" dirty="0" err="1" smtClean="0"/>
              <a:t>Glicosímetros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Acordo</a:t>
            </a:r>
            <a:r>
              <a:rPr lang="en-US" dirty="0" smtClean="0"/>
              <a:t> de </a:t>
            </a:r>
            <a:r>
              <a:rPr lang="en-US" dirty="0" err="1" smtClean="0"/>
              <a:t>Cooperação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r>
              <a:rPr lang="en-US" dirty="0" smtClean="0"/>
              <a:t> nº 3/2019 ANVISA, </a:t>
            </a:r>
            <a:r>
              <a:rPr lang="en-US" dirty="0" err="1" smtClean="0"/>
              <a:t>Julho</a:t>
            </a:r>
            <a:r>
              <a:rPr lang="en-US" dirty="0" smtClean="0"/>
              <a:t> de 2019;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Anvisa</a:t>
            </a:r>
            <a:r>
              <a:rPr lang="en-US" dirty="0" smtClean="0"/>
              <a:t> e </a:t>
            </a:r>
            <a:r>
              <a:rPr lang="en-US" dirty="0" err="1" smtClean="0"/>
              <a:t>Instituto</a:t>
            </a:r>
            <a:r>
              <a:rPr lang="en-US" dirty="0" smtClean="0"/>
              <a:t> Nacional de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Qualidade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Saúde</a:t>
            </a:r>
            <a:r>
              <a:rPr lang="en-US" dirty="0" smtClean="0"/>
              <a:t> (INCQS);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Realização</a:t>
            </a:r>
            <a:r>
              <a:rPr lang="en-US" dirty="0" smtClean="0"/>
              <a:t> de </a:t>
            </a:r>
            <a:r>
              <a:rPr lang="en-US" dirty="0" err="1" smtClean="0"/>
              <a:t>ensaios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análises</a:t>
            </a:r>
            <a:r>
              <a:rPr lang="en-US" dirty="0"/>
              <a:t> </a:t>
            </a:r>
            <a:r>
              <a:rPr lang="en-US" dirty="0" err="1"/>
              <a:t>laboratoriais</a:t>
            </a:r>
            <a:r>
              <a:rPr lang="en-US" dirty="0"/>
              <a:t> </a:t>
            </a:r>
            <a:r>
              <a:rPr lang="en-US" dirty="0" err="1"/>
              <a:t>previstas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legislac</a:t>
            </a:r>
            <a:r>
              <a:rPr lang="en-US" dirty="0" err="1" smtClean="0"/>
              <a:t>̧ão</a:t>
            </a:r>
            <a:r>
              <a:rPr lang="en-US" dirty="0" smtClean="0"/>
              <a:t> </a:t>
            </a:r>
            <a:r>
              <a:rPr lang="en-US" dirty="0" err="1"/>
              <a:t>sanitária</a:t>
            </a:r>
            <a:r>
              <a:rPr lang="en-US" dirty="0"/>
              <a:t> para </a:t>
            </a:r>
            <a:r>
              <a:rPr lang="en-US" dirty="0" err="1"/>
              <a:t>verificar</a:t>
            </a:r>
            <a:r>
              <a:rPr lang="en-US" dirty="0"/>
              <a:t> a </a:t>
            </a:r>
            <a:r>
              <a:rPr lang="en-US" dirty="0" err="1"/>
              <a:t>qualidade</a:t>
            </a:r>
            <a:r>
              <a:rPr lang="en-US" dirty="0"/>
              <a:t>, a </a:t>
            </a:r>
            <a:r>
              <a:rPr lang="en-US" dirty="0" err="1"/>
              <a:t>segurança</a:t>
            </a:r>
            <a:r>
              <a:rPr lang="en-US" dirty="0"/>
              <a:t> e </a:t>
            </a:r>
            <a:r>
              <a:rPr lang="en-US" dirty="0" err="1"/>
              <a:t>eficácia</a:t>
            </a:r>
            <a:r>
              <a:rPr lang="en-US" dirty="0"/>
              <a:t> de </a:t>
            </a:r>
            <a:r>
              <a:rPr lang="en-US" dirty="0" err="1"/>
              <a:t>sistemas</a:t>
            </a:r>
            <a:r>
              <a:rPr lang="en-US" dirty="0"/>
              <a:t> </a:t>
            </a:r>
            <a:r>
              <a:rPr lang="en-US" dirty="0" err="1"/>
              <a:t>analíticos</a:t>
            </a:r>
            <a:r>
              <a:rPr lang="en-US" dirty="0"/>
              <a:t> de </a:t>
            </a:r>
            <a:r>
              <a:rPr lang="en-US" dirty="0" err="1" smtClean="0"/>
              <a:t>glicosímetros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Hoje</a:t>
            </a:r>
            <a:r>
              <a:rPr lang="en-US" dirty="0" smtClean="0"/>
              <a:t>, </a:t>
            </a:r>
            <a:r>
              <a:rPr lang="en-US" dirty="0" err="1" smtClean="0"/>
              <a:t>análise</a:t>
            </a:r>
            <a:r>
              <a:rPr lang="en-US" dirty="0" smtClean="0"/>
              <a:t> de </a:t>
            </a:r>
            <a:r>
              <a:rPr lang="en-US" dirty="0" err="1" smtClean="0"/>
              <a:t>implementação</a:t>
            </a:r>
            <a:r>
              <a:rPr lang="en-US" dirty="0" smtClean="0"/>
              <a:t> de </a:t>
            </a:r>
            <a:r>
              <a:rPr lang="en-US" dirty="0" err="1" smtClean="0"/>
              <a:t>tecnologia</a:t>
            </a:r>
            <a:r>
              <a:rPr lang="en-US" dirty="0" smtClean="0"/>
              <a:t>;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Próximo</a:t>
            </a:r>
            <a:r>
              <a:rPr lang="en-US" dirty="0" smtClean="0"/>
              <a:t> </a:t>
            </a:r>
            <a:r>
              <a:rPr lang="en-US" dirty="0" err="1" smtClean="0"/>
              <a:t>ano</a:t>
            </a:r>
            <a:r>
              <a:rPr lang="en-US" dirty="0" smtClean="0"/>
              <a:t>, </a:t>
            </a:r>
            <a:r>
              <a:rPr lang="en-US" dirty="0" err="1" smtClean="0"/>
              <a:t>análise</a:t>
            </a:r>
            <a:r>
              <a:rPr lang="en-US" dirty="0" smtClean="0"/>
              <a:t> fiscal.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CONITEC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/>
              <a:t>Comissão</a:t>
            </a:r>
            <a:r>
              <a:rPr lang="en-US" dirty="0" smtClean="0"/>
              <a:t> Nacional de </a:t>
            </a:r>
            <a:r>
              <a:rPr lang="en-US" dirty="0" err="1" smtClean="0"/>
              <a:t>Incorporação</a:t>
            </a:r>
            <a:r>
              <a:rPr lang="en-US" dirty="0" smtClean="0"/>
              <a:t> de </a:t>
            </a:r>
            <a:r>
              <a:rPr lang="en-US" dirty="0" err="1" smtClean="0"/>
              <a:t>Tecnologias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SUS;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Secretaria</a:t>
            </a:r>
            <a:r>
              <a:rPr lang="en-US" dirty="0" smtClean="0"/>
              <a:t> </a:t>
            </a:r>
            <a:r>
              <a:rPr lang="en-US" dirty="0" err="1" smtClean="0"/>
              <a:t>Executiva</a:t>
            </a:r>
            <a:r>
              <a:rPr lang="en-US" dirty="0" smtClean="0"/>
              <a:t>: </a:t>
            </a:r>
            <a:r>
              <a:rPr lang="en-US" dirty="0" err="1" smtClean="0"/>
              <a:t>Departamento</a:t>
            </a:r>
            <a:r>
              <a:rPr lang="en-US" dirty="0" smtClean="0"/>
              <a:t> de </a:t>
            </a:r>
            <a:r>
              <a:rPr lang="en-US" dirty="0" err="1" smtClean="0"/>
              <a:t>Gestão</a:t>
            </a:r>
            <a:r>
              <a:rPr lang="en-US" dirty="0" smtClean="0"/>
              <a:t> e </a:t>
            </a:r>
            <a:r>
              <a:rPr lang="en-US" dirty="0" err="1" smtClean="0"/>
              <a:t>Incorporação</a:t>
            </a:r>
            <a:r>
              <a:rPr lang="en-US" dirty="0" smtClean="0"/>
              <a:t> de </a:t>
            </a:r>
            <a:r>
              <a:rPr lang="en-US" dirty="0" err="1" smtClean="0"/>
              <a:t>Tecnologias</a:t>
            </a:r>
            <a:r>
              <a:rPr lang="en-US" dirty="0" smtClean="0"/>
              <a:t> e </a:t>
            </a:r>
            <a:r>
              <a:rPr lang="en-US" dirty="0" err="1" smtClean="0"/>
              <a:t>Inovação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Saúde</a:t>
            </a:r>
            <a:r>
              <a:rPr lang="en-US" dirty="0" smtClean="0"/>
              <a:t>;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Composição</a:t>
            </a:r>
            <a:r>
              <a:rPr lang="en-US" dirty="0" smtClean="0"/>
              <a:t> do </a:t>
            </a:r>
            <a:r>
              <a:rPr lang="en-US" dirty="0" err="1" smtClean="0"/>
              <a:t>Plenário</a:t>
            </a:r>
            <a:r>
              <a:rPr lang="en-US" dirty="0" smtClean="0"/>
              <a:t>: </a:t>
            </a:r>
          </a:p>
          <a:p>
            <a:pPr algn="just"/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Representantes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secretaria</a:t>
            </a:r>
            <a:r>
              <a:rPr lang="en-US" dirty="0" smtClean="0"/>
              <a:t> do MS;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CFM;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CNS;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CONASS;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CONASEMS;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ANS;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ANVISA.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Reformulação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Transparência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Participação</a:t>
            </a:r>
            <a:r>
              <a:rPr lang="en-US" dirty="0" smtClean="0"/>
              <a:t>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1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57138" y="242024"/>
            <a:ext cx="8229600" cy="1143000"/>
          </a:xfrm>
        </p:spPr>
        <p:txBody>
          <a:bodyPr/>
          <a:lstStyle/>
          <a:p>
            <a:r>
              <a:rPr lang="pt-BR" dirty="0" smtClean="0"/>
              <a:t>Análogas de ação rápida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Fev</a:t>
            </a:r>
            <a:r>
              <a:rPr lang="en-US" dirty="0" smtClean="0"/>
              <a:t>/2017, </a:t>
            </a:r>
            <a:r>
              <a:rPr lang="en-US" dirty="0" err="1" smtClean="0"/>
              <a:t>Incorporação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Mar/2018, PCDT;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Set/2018, </a:t>
            </a:r>
            <a:r>
              <a:rPr lang="en-US" dirty="0" err="1" smtClean="0"/>
              <a:t>Regulamentação</a:t>
            </a:r>
            <a:r>
              <a:rPr lang="en-US" dirty="0" smtClean="0"/>
              <a:t> via Nota </a:t>
            </a:r>
            <a:r>
              <a:rPr lang="en-US" dirty="0" err="1" smtClean="0"/>
              <a:t>Técnica</a:t>
            </a:r>
            <a:r>
              <a:rPr lang="en-US" dirty="0" smtClean="0"/>
              <a:t> 424/18 CGCEAF/DAF/SCTIE;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Out/2018, </a:t>
            </a:r>
            <a:r>
              <a:rPr lang="en-US" dirty="0" err="1" smtClean="0"/>
              <a:t>Execução</a:t>
            </a:r>
            <a:r>
              <a:rPr lang="en-US" dirty="0" smtClean="0"/>
              <a:t>;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242024"/>
            <a:ext cx="1992412" cy="7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40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5336</TotalTime>
  <Words>1010</Words>
  <Application>Microsoft Office PowerPoint</Application>
  <PresentationFormat>Apresentação na tela (4:3)</PresentationFormat>
  <Paragraphs>137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Mangal</vt:lpstr>
      <vt:lpstr>Tema do Office</vt:lpstr>
      <vt:lpstr>Advocacy Diabetes</vt:lpstr>
      <vt:lpstr>Apresentação do PowerPoint</vt:lpstr>
      <vt:lpstr>Lei 13.895/19</vt:lpstr>
      <vt:lpstr>PL 9966/2018</vt:lpstr>
      <vt:lpstr>Novembro Diabetes Azul</vt:lpstr>
      <vt:lpstr>Educando Educadores</vt:lpstr>
      <vt:lpstr>Projeto Glicosímetros</vt:lpstr>
      <vt:lpstr>CONITEC</vt:lpstr>
      <vt:lpstr>Análogas de ação rápida </vt:lpstr>
      <vt:lpstr>Análogas de ação rápida </vt:lpstr>
      <vt:lpstr>Análogas de ação rápida </vt:lpstr>
      <vt:lpstr>Análogas de ação rápida 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hp</dc:creator>
  <cp:lastModifiedBy>Saulo Kleber Rodrigues Ribeiro</cp:lastModifiedBy>
  <cp:revision>81</cp:revision>
  <dcterms:created xsi:type="dcterms:W3CDTF">2015-06-23T13:50:05Z</dcterms:created>
  <dcterms:modified xsi:type="dcterms:W3CDTF">2019-11-27T12:38:10Z</dcterms:modified>
</cp:coreProperties>
</file>