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402" r:id="rId2"/>
    <p:sldId id="525" r:id="rId3"/>
    <p:sldId id="532" r:id="rId4"/>
    <p:sldId id="533" r:id="rId5"/>
    <p:sldId id="531" r:id="rId6"/>
  </p:sldIdLst>
  <p:sldSz cx="9144000" cy="6858000" type="screen4x3"/>
  <p:notesSz cx="6805613" cy="9939338"/>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8D3F4"/>
    <a:srgbClr val="E5F3F7"/>
    <a:srgbClr val="D8D3E0"/>
    <a:srgbClr val="D0D8E8"/>
    <a:srgbClr val="5A5EB1"/>
    <a:srgbClr val="E9EDF4"/>
    <a:srgbClr val="4BACC6"/>
    <a:srgbClr val="508CBF"/>
    <a:srgbClr val="5572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713" autoAdjust="0"/>
  </p:normalViewPr>
  <p:slideViewPr>
    <p:cSldViewPr>
      <p:cViewPr varScale="1">
        <p:scale>
          <a:sx n="106" d="100"/>
          <a:sy n="106" d="100"/>
        </p:scale>
        <p:origin x="171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2949099" cy="496967"/>
          </a:xfrm>
          <a:prstGeom prst="rect">
            <a:avLst/>
          </a:prstGeom>
        </p:spPr>
        <p:txBody>
          <a:bodyPr vert="horz" lIns="95680" tIns="47840" rIns="95680" bIns="47840" rtlCol="0"/>
          <a:lstStyle>
            <a:lvl1pPr algn="l">
              <a:defRPr sz="1300"/>
            </a:lvl1pPr>
          </a:lstStyle>
          <a:p>
            <a:endParaRPr lang="pt-BR"/>
          </a:p>
        </p:txBody>
      </p:sp>
      <p:sp>
        <p:nvSpPr>
          <p:cNvPr id="3" name="Espaço Reservado para Data 2"/>
          <p:cNvSpPr>
            <a:spLocks noGrp="1"/>
          </p:cNvSpPr>
          <p:nvPr>
            <p:ph type="dt" sz="quarter" idx="1"/>
          </p:nvPr>
        </p:nvSpPr>
        <p:spPr>
          <a:xfrm>
            <a:off x="3854940" y="1"/>
            <a:ext cx="2949099" cy="496967"/>
          </a:xfrm>
          <a:prstGeom prst="rect">
            <a:avLst/>
          </a:prstGeom>
        </p:spPr>
        <p:txBody>
          <a:bodyPr vert="horz" lIns="95680" tIns="47840" rIns="95680" bIns="47840" rtlCol="0"/>
          <a:lstStyle>
            <a:lvl1pPr algn="r">
              <a:defRPr sz="1300"/>
            </a:lvl1pPr>
          </a:lstStyle>
          <a:p>
            <a:fld id="{5C38F893-67C8-45D0-B06C-BE4D87E2A245}" type="datetimeFigureOut">
              <a:rPr lang="pt-BR" smtClean="0"/>
              <a:pPr/>
              <a:t>04/05/2015</a:t>
            </a:fld>
            <a:endParaRPr lang="pt-BR"/>
          </a:p>
        </p:txBody>
      </p:sp>
      <p:sp>
        <p:nvSpPr>
          <p:cNvPr id="4" name="Espaço Reservado para Rodapé 3"/>
          <p:cNvSpPr>
            <a:spLocks noGrp="1"/>
          </p:cNvSpPr>
          <p:nvPr>
            <p:ph type="ftr" sz="quarter" idx="2"/>
          </p:nvPr>
        </p:nvSpPr>
        <p:spPr>
          <a:xfrm>
            <a:off x="0" y="9440647"/>
            <a:ext cx="2949099" cy="496967"/>
          </a:xfrm>
          <a:prstGeom prst="rect">
            <a:avLst/>
          </a:prstGeom>
        </p:spPr>
        <p:txBody>
          <a:bodyPr vert="horz" lIns="95680" tIns="47840" rIns="95680" bIns="47840" rtlCol="0" anchor="b"/>
          <a:lstStyle>
            <a:lvl1pPr algn="l">
              <a:defRPr sz="1300"/>
            </a:lvl1pPr>
          </a:lstStyle>
          <a:p>
            <a:endParaRPr lang="pt-BR"/>
          </a:p>
        </p:txBody>
      </p:sp>
      <p:sp>
        <p:nvSpPr>
          <p:cNvPr id="5" name="Espaço Reservado para Número de Slide 4"/>
          <p:cNvSpPr>
            <a:spLocks noGrp="1"/>
          </p:cNvSpPr>
          <p:nvPr>
            <p:ph type="sldNum" sz="quarter" idx="3"/>
          </p:nvPr>
        </p:nvSpPr>
        <p:spPr>
          <a:xfrm>
            <a:off x="3854940" y="9440647"/>
            <a:ext cx="2949099" cy="496967"/>
          </a:xfrm>
          <a:prstGeom prst="rect">
            <a:avLst/>
          </a:prstGeom>
        </p:spPr>
        <p:txBody>
          <a:bodyPr vert="horz" lIns="95680" tIns="47840" rIns="95680" bIns="47840" rtlCol="0" anchor="b"/>
          <a:lstStyle>
            <a:lvl1pPr algn="r">
              <a:defRPr sz="1300"/>
            </a:lvl1pPr>
          </a:lstStyle>
          <a:p>
            <a:fld id="{EF61726F-45AE-4714-942F-1D94FA0AA3FE}" type="slidenum">
              <a:rPr lang="pt-BR" smtClean="0"/>
              <a:pPr/>
              <a:t>‹nº›</a:t>
            </a:fld>
            <a:endParaRPr lang="pt-BR"/>
          </a:p>
        </p:txBody>
      </p:sp>
    </p:spTree>
    <p:extLst>
      <p:ext uri="{BB962C8B-B14F-4D97-AF65-F5344CB8AC3E}">
        <p14:creationId xmlns:p14="http://schemas.microsoft.com/office/powerpoint/2010/main" val="3570437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2949099" cy="496967"/>
          </a:xfrm>
          <a:prstGeom prst="rect">
            <a:avLst/>
          </a:prstGeom>
        </p:spPr>
        <p:txBody>
          <a:bodyPr vert="horz" lIns="95680" tIns="47840" rIns="95680" bIns="47840" rtlCol="0"/>
          <a:lstStyle>
            <a:lvl1pPr algn="l">
              <a:defRPr sz="1300"/>
            </a:lvl1pPr>
          </a:lstStyle>
          <a:p>
            <a:endParaRPr lang="pt-BR"/>
          </a:p>
        </p:txBody>
      </p:sp>
      <p:sp>
        <p:nvSpPr>
          <p:cNvPr id="3" name="Espaço Reservado para Data 2"/>
          <p:cNvSpPr>
            <a:spLocks noGrp="1"/>
          </p:cNvSpPr>
          <p:nvPr>
            <p:ph type="dt" idx="1"/>
          </p:nvPr>
        </p:nvSpPr>
        <p:spPr>
          <a:xfrm>
            <a:off x="3854940" y="1"/>
            <a:ext cx="2949099" cy="496967"/>
          </a:xfrm>
          <a:prstGeom prst="rect">
            <a:avLst/>
          </a:prstGeom>
        </p:spPr>
        <p:txBody>
          <a:bodyPr vert="horz" lIns="95680" tIns="47840" rIns="95680" bIns="47840" rtlCol="0"/>
          <a:lstStyle>
            <a:lvl1pPr algn="r">
              <a:defRPr sz="1300"/>
            </a:lvl1pPr>
          </a:lstStyle>
          <a:p>
            <a:fld id="{DA5D1F43-F409-48F1-8243-79586C9EFC6D}" type="datetimeFigureOut">
              <a:rPr lang="pt-BR" smtClean="0"/>
              <a:pPr/>
              <a:t>04/05/2015</a:t>
            </a:fld>
            <a:endParaRPr lang="pt-BR"/>
          </a:p>
        </p:txBody>
      </p:sp>
      <p:sp>
        <p:nvSpPr>
          <p:cNvPr id="4" name="Espaço Reservado para Imagem de Slide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95680" tIns="47840" rIns="95680" bIns="47840" rtlCol="0" anchor="ctr"/>
          <a:lstStyle/>
          <a:p>
            <a:endParaRPr lang="pt-BR"/>
          </a:p>
        </p:txBody>
      </p:sp>
      <p:sp>
        <p:nvSpPr>
          <p:cNvPr id="5" name="Espaço Reservado para Anotações 4"/>
          <p:cNvSpPr>
            <a:spLocks noGrp="1"/>
          </p:cNvSpPr>
          <p:nvPr>
            <p:ph type="body" sz="quarter" idx="3"/>
          </p:nvPr>
        </p:nvSpPr>
        <p:spPr>
          <a:xfrm>
            <a:off x="680562" y="4721186"/>
            <a:ext cx="5444490" cy="4472702"/>
          </a:xfrm>
          <a:prstGeom prst="rect">
            <a:avLst/>
          </a:prstGeom>
        </p:spPr>
        <p:txBody>
          <a:bodyPr vert="horz" lIns="95680" tIns="47840" rIns="95680" bIns="4784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440647"/>
            <a:ext cx="2949099" cy="496967"/>
          </a:xfrm>
          <a:prstGeom prst="rect">
            <a:avLst/>
          </a:prstGeom>
        </p:spPr>
        <p:txBody>
          <a:bodyPr vert="horz" lIns="95680" tIns="47840" rIns="95680" bIns="47840" rtlCol="0" anchor="b"/>
          <a:lstStyle>
            <a:lvl1pPr algn="l">
              <a:defRPr sz="1300"/>
            </a:lvl1pPr>
          </a:lstStyle>
          <a:p>
            <a:endParaRPr lang="pt-BR"/>
          </a:p>
        </p:txBody>
      </p:sp>
      <p:sp>
        <p:nvSpPr>
          <p:cNvPr id="7" name="Espaço Reservado para Número de Slide 6"/>
          <p:cNvSpPr>
            <a:spLocks noGrp="1"/>
          </p:cNvSpPr>
          <p:nvPr>
            <p:ph type="sldNum" sz="quarter" idx="5"/>
          </p:nvPr>
        </p:nvSpPr>
        <p:spPr>
          <a:xfrm>
            <a:off x="3854940" y="9440647"/>
            <a:ext cx="2949099" cy="496967"/>
          </a:xfrm>
          <a:prstGeom prst="rect">
            <a:avLst/>
          </a:prstGeom>
        </p:spPr>
        <p:txBody>
          <a:bodyPr vert="horz" lIns="95680" tIns="47840" rIns="95680" bIns="47840" rtlCol="0" anchor="b"/>
          <a:lstStyle>
            <a:lvl1pPr algn="r">
              <a:defRPr sz="1300"/>
            </a:lvl1pPr>
          </a:lstStyle>
          <a:p>
            <a:fld id="{1E5C2222-4A69-4E2F-ABC7-FBFD0B8CAC8E}" type="slidenum">
              <a:rPr lang="pt-BR" smtClean="0"/>
              <a:pPr/>
              <a:t>‹nº›</a:t>
            </a:fld>
            <a:endParaRPr lang="pt-BR"/>
          </a:p>
        </p:txBody>
      </p:sp>
    </p:spTree>
    <p:extLst>
      <p:ext uri="{BB962C8B-B14F-4D97-AF65-F5344CB8AC3E}">
        <p14:creationId xmlns:p14="http://schemas.microsoft.com/office/powerpoint/2010/main" val="605683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4063005-ABA4-4A7C-A826-E0DFCACC88AF}" type="datetimeFigureOut">
              <a:rPr lang="pt-BR"/>
              <a:pPr>
                <a:defRPr/>
              </a:pPr>
              <a:t>04/05/2015</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B4F4990-9DBD-4D38-A4F9-EB5207376EAA}"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3874774-C6FD-415F-BC5F-AD347BBA94CD}" type="datetimeFigureOut">
              <a:rPr lang="pt-BR"/>
              <a:pPr>
                <a:defRPr/>
              </a:pPr>
              <a:t>04/05/2015</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E5A454C-6DF5-4DFF-99E2-E0FCC5A48232}"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8D9725D-2DFF-4E3F-99DA-0CBE4131764F}" type="datetimeFigureOut">
              <a:rPr lang="pt-BR"/>
              <a:pPr>
                <a:defRPr/>
              </a:pPr>
              <a:t>04/05/2015</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B29E22A-E90A-40BE-ACBB-0B36A8BDE3B5}"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9292881-0C53-4476-B864-6AA5081058D7}" type="datetimeFigureOut">
              <a:rPr lang="pt-BR"/>
              <a:pPr>
                <a:defRPr/>
              </a:pPr>
              <a:t>04/05/2015</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FEC6905-0386-4C60-AF9B-88B4F7959D67}"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C5D7DC9-71A9-47E4-8EB8-9B0FA534390E}" type="datetimeFigureOut">
              <a:rPr lang="pt-BR"/>
              <a:pPr>
                <a:defRPr/>
              </a:pPr>
              <a:t>04/05/2015</a:t>
            </a:fld>
            <a:endParaRPr lang="pt-BR"/>
          </a:p>
        </p:txBody>
      </p:sp>
      <p:sp>
        <p:nvSpPr>
          <p:cNvPr id="5" name="Espaço Reservado para Rodapé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6" name="Espaço Reservado para Número de Slide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B433FB4-9813-4FC6-AAF8-446734424CC5}"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4BBB049-AE24-4AFD-B363-88D729F10F39}" type="datetimeFigureOut">
              <a:rPr lang="pt-BR"/>
              <a:pPr>
                <a:defRPr/>
              </a:pPr>
              <a:t>04/05/2015</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819DDCF-F3B1-4717-A0F7-58DF6B3D7558}"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A7F94D9-2D87-46F4-A335-BE7FCC801C14}" type="datetimeFigureOut">
              <a:rPr lang="pt-BR"/>
              <a:pPr>
                <a:defRPr/>
              </a:pPr>
              <a:t>04/05/2015</a:t>
            </a:fld>
            <a:endParaRPr lang="pt-BR"/>
          </a:p>
        </p:txBody>
      </p:sp>
      <p:sp>
        <p:nvSpPr>
          <p:cNvPr id="8" name="Espaço Reservado para Rodapé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9" name="Espaço Reservado para Número de Slide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299A0B2-6398-4946-AF47-0374D118FE56}"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2DBB3E4-842E-4285-8976-D71A32454482}" type="datetimeFigureOut">
              <a:rPr lang="pt-BR"/>
              <a:pPr>
                <a:defRPr/>
              </a:pPr>
              <a:t>04/05/2015</a:t>
            </a:fld>
            <a:endParaRPr lang="pt-BR"/>
          </a:p>
        </p:txBody>
      </p:sp>
      <p:sp>
        <p:nvSpPr>
          <p:cNvPr id="4" name="Espaço Reservado para Rodapé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5" name="Espaço Reservado para Número de Slide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92334E1-2B60-4006-8B55-2CD0563D3E58}"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8946AD4-9F2B-47CC-B483-D305BA1B16E6}" type="datetimeFigureOut">
              <a:rPr lang="pt-BR"/>
              <a:pPr>
                <a:defRPr/>
              </a:pPr>
              <a:t>04/05/2015</a:t>
            </a:fld>
            <a:endParaRPr lang="pt-BR"/>
          </a:p>
        </p:txBody>
      </p:sp>
      <p:sp>
        <p:nvSpPr>
          <p:cNvPr id="3" name="Espaço Reservado para Rodapé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4" name="Espaço Reservado para Número de Slide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879783D-BE4E-47D5-8C25-64C42A8FA0C8}"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73E9625A-5633-4287-9AC0-FE290E942CA3}" type="datetimeFigureOut">
              <a:rPr lang="pt-BR"/>
              <a:pPr>
                <a:defRPr/>
              </a:pPr>
              <a:t>04/05/2015</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C7BAD6E-1E50-486C-A821-7C8C6B6FC608}"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003689-EA77-4723-8997-C52D5894AF6C}" type="datetimeFigureOut">
              <a:rPr lang="pt-BR"/>
              <a:pPr>
                <a:defRPr/>
              </a:pPr>
              <a:t>04/05/2015</a:t>
            </a:fld>
            <a:endParaRPr lang="pt-BR"/>
          </a:p>
        </p:txBody>
      </p:sp>
      <p:sp>
        <p:nvSpPr>
          <p:cNvPr id="6" name="Espaço Reservado para Rodapé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pt-BR"/>
          </a:p>
        </p:txBody>
      </p:sp>
      <p:sp>
        <p:nvSpPr>
          <p:cNvPr id="7" name="Espaço Reservado para Número de Slide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8A0C8F-ABD8-4FA2-B651-3D0B4BE37E48}"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2000" r="-2000"/>
          </a:stretch>
        </a:blip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1138238"/>
            <a:ext cx="8229600" cy="635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Título</a:t>
            </a:r>
          </a:p>
        </p:txBody>
      </p:sp>
      <p:sp>
        <p:nvSpPr>
          <p:cNvPr id="1027" name="Espaço Reservado para Texto 2"/>
          <p:cNvSpPr>
            <a:spLocks noGrp="1"/>
          </p:cNvSpPr>
          <p:nvPr>
            <p:ph type="body" idx="1"/>
          </p:nvPr>
        </p:nvSpPr>
        <p:spPr bwMode="auto">
          <a:xfrm>
            <a:off x="468313" y="2205038"/>
            <a:ext cx="8229600" cy="1612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Texto</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rtl="0" fontAlgn="base">
        <a:spcBef>
          <a:spcPct val="0"/>
        </a:spcBef>
        <a:spcAft>
          <a:spcPct val="0"/>
        </a:spcAft>
        <a:defRPr sz="3600" kern="1200">
          <a:solidFill>
            <a:srgbClr val="0072BC"/>
          </a:solidFill>
          <a:latin typeface="+mj-lt"/>
          <a:ea typeface="+mj-ea"/>
          <a:cs typeface="+mj-cs"/>
        </a:defRPr>
      </a:lvl1pPr>
      <a:lvl2pPr algn="l" rtl="0" fontAlgn="base">
        <a:spcBef>
          <a:spcPct val="0"/>
        </a:spcBef>
        <a:spcAft>
          <a:spcPct val="0"/>
        </a:spcAft>
        <a:defRPr sz="3600">
          <a:solidFill>
            <a:srgbClr val="0072BC"/>
          </a:solidFill>
          <a:latin typeface="Calibri" pitchFamily="34" charset="0"/>
        </a:defRPr>
      </a:lvl2pPr>
      <a:lvl3pPr algn="l" rtl="0" fontAlgn="base">
        <a:spcBef>
          <a:spcPct val="0"/>
        </a:spcBef>
        <a:spcAft>
          <a:spcPct val="0"/>
        </a:spcAft>
        <a:defRPr sz="3600">
          <a:solidFill>
            <a:srgbClr val="0072BC"/>
          </a:solidFill>
          <a:latin typeface="Calibri" pitchFamily="34" charset="0"/>
        </a:defRPr>
      </a:lvl3pPr>
      <a:lvl4pPr algn="l" rtl="0" fontAlgn="base">
        <a:spcBef>
          <a:spcPct val="0"/>
        </a:spcBef>
        <a:spcAft>
          <a:spcPct val="0"/>
        </a:spcAft>
        <a:defRPr sz="3600">
          <a:solidFill>
            <a:srgbClr val="0072BC"/>
          </a:solidFill>
          <a:latin typeface="Calibri" pitchFamily="34" charset="0"/>
        </a:defRPr>
      </a:lvl4pPr>
      <a:lvl5pPr algn="l" rtl="0" fontAlgn="base">
        <a:spcBef>
          <a:spcPct val="0"/>
        </a:spcBef>
        <a:spcAft>
          <a:spcPct val="0"/>
        </a:spcAft>
        <a:defRPr sz="3600">
          <a:solidFill>
            <a:srgbClr val="0072BC"/>
          </a:solidFill>
          <a:latin typeface="Calibri" pitchFamily="34" charset="0"/>
        </a:defRPr>
      </a:lvl5pPr>
      <a:lvl6pPr marL="457200" algn="l" rtl="0" fontAlgn="base">
        <a:spcBef>
          <a:spcPct val="0"/>
        </a:spcBef>
        <a:spcAft>
          <a:spcPct val="0"/>
        </a:spcAft>
        <a:defRPr sz="3600">
          <a:solidFill>
            <a:srgbClr val="0072BC"/>
          </a:solidFill>
          <a:latin typeface="Calibri" pitchFamily="34" charset="0"/>
        </a:defRPr>
      </a:lvl6pPr>
      <a:lvl7pPr marL="914400" algn="l" rtl="0" fontAlgn="base">
        <a:spcBef>
          <a:spcPct val="0"/>
        </a:spcBef>
        <a:spcAft>
          <a:spcPct val="0"/>
        </a:spcAft>
        <a:defRPr sz="3600">
          <a:solidFill>
            <a:srgbClr val="0072BC"/>
          </a:solidFill>
          <a:latin typeface="Calibri" pitchFamily="34" charset="0"/>
        </a:defRPr>
      </a:lvl7pPr>
      <a:lvl8pPr marL="1371600" algn="l" rtl="0" fontAlgn="base">
        <a:spcBef>
          <a:spcPct val="0"/>
        </a:spcBef>
        <a:spcAft>
          <a:spcPct val="0"/>
        </a:spcAft>
        <a:defRPr sz="3600">
          <a:solidFill>
            <a:srgbClr val="0072BC"/>
          </a:solidFill>
          <a:latin typeface="Calibri" pitchFamily="34" charset="0"/>
        </a:defRPr>
      </a:lvl8pPr>
      <a:lvl9pPr marL="1828800" algn="l" rtl="0" fontAlgn="base">
        <a:spcBef>
          <a:spcPct val="0"/>
        </a:spcBef>
        <a:spcAft>
          <a:spcPct val="0"/>
        </a:spcAft>
        <a:defRPr sz="3600">
          <a:solidFill>
            <a:srgbClr val="0072BC"/>
          </a:solidFill>
          <a:latin typeface="Calibri" pitchFamily="34" charset="0"/>
        </a:defRPr>
      </a:lvl9pPr>
    </p:titleStyle>
    <p:bodyStyle>
      <a:lvl1pPr marL="342900" algn="l" rtl="0" fontAlgn="base">
        <a:spcBef>
          <a:spcPct val="0"/>
        </a:spcBef>
        <a:spcAft>
          <a:spcPct val="0"/>
        </a:spcAft>
        <a:buFont typeface="Arial" charset="0"/>
        <a:defRPr sz="2800" kern="1200">
          <a:solidFill>
            <a:srgbClr val="0072BC"/>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 descr="capas template sistema OCB_capa.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0944"/>
            <a:ext cx="9143391" cy="6857543"/>
          </a:xfrm>
          <a:prstGeom prst="rect">
            <a:avLst/>
          </a:prstGeom>
        </p:spPr>
      </p:pic>
      <p:sp>
        <p:nvSpPr>
          <p:cNvPr id="11" name="CaixaDeTexto 10"/>
          <p:cNvSpPr txBox="1"/>
          <p:nvPr/>
        </p:nvSpPr>
        <p:spPr>
          <a:xfrm>
            <a:off x="323528" y="2852936"/>
            <a:ext cx="8352928" cy="646331"/>
          </a:xfrm>
          <a:prstGeom prst="rect">
            <a:avLst/>
          </a:prstGeom>
          <a:noFill/>
        </p:spPr>
        <p:txBody>
          <a:bodyPr wrap="square" rtlCol="0">
            <a:spAutoFit/>
          </a:bodyPr>
          <a:lstStyle/>
          <a:p>
            <a:pPr algn="ctr"/>
            <a:r>
              <a:rPr lang="pt-BR" sz="3600" b="1" dirty="0" smtClean="0">
                <a:solidFill>
                  <a:schemeClr val="bg1"/>
                </a:solidFill>
                <a:latin typeface="+mn-lt"/>
              </a:rPr>
              <a:t>Audiência Pública - Senado Federal</a:t>
            </a:r>
            <a:endParaRPr lang="pt-BR" sz="3200" dirty="0">
              <a:solidFill>
                <a:schemeClr val="bg1"/>
              </a:solidFill>
              <a:latin typeface="+mn-lt"/>
            </a:endParaRPr>
          </a:p>
        </p:txBody>
      </p:sp>
      <p:sp>
        <p:nvSpPr>
          <p:cNvPr id="4" name="CaixaDeTexto 3"/>
          <p:cNvSpPr txBox="1"/>
          <p:nvPr/>
        </p:nvSpPr>
        <p:spPr>
          <a:xfrm>
            <a:off x="971600" y="4005064"/>
            <a:ext cx="7416824" cy="461665"/>
          </a:xfrm>
          <a:prstGeom prst="rect">
            <a:avLst/>
          </a:prstGeom>
          <a:noFill/>
        </p:spPr>
        <p:txBody>
          <a:bodyPr wrap="square" rtlCol="0">
            <a:spAutoFit/>
          </a:bodyPr>
          <a:lstStyle/>
          <a:p>
            <a:pPr algn="ctr"/>
            <a:r>
              <a:rPr lang="pt-BR" sz="2400" dirty="0" smtClean="0">
                <a:solidFill>
                  <a:schemeClr val="bg1"/>
                </a:solidFill>
                <a:latin typeface="+mn-lt"/>
              </a:rPr>
              <a:t>Registro e licenciamento anual de máquinas agrícolas</a:t>
            </a:r>
            <a:endParaRPr lang="pt-BR" sz="2000" dirty="0">
              <a:solidFill>
                <a:schemeClr val="bg1"/>
              </a:solidFill>
              <a:latin typeface="+mn-lt"/>
            </a:endParaRPr>
          </a:p>
        </p:txBody>
      </p:sp>
      <p:sp>
        <p:nvSpPr>
          <p:cNvPr id="5" name="CaixaDeTexto 4"/>
          <p:cNvSpPr txBox="1"/>
          <p:nvPr/>
        </p:nvSpPr>
        <p:spPr>
          <a:xfrm>
            <a:off x="1331640" y="5302949"/>
            <a:ext cx="7416824" cy="646331"/>
          </a:xfrm>
          <a:prstGeom prst="rect">
            <a:avLst/>
          </a:prstGeom>
          <a:noFill/>
        </p:spPr>
        <p:txBody>
          <a:bodyPr wrap="square" rtlCol="0">
            <a:spAutoFit/>
          </a:bodyPr>
          <a:lstStyle/>
          <a:p>
            <a:pPr algn="r"/>
            <a:r>
              <a:rPr lang="pt-BR" dirty="0" smtClean="0">
                <a:solidFill>
                  <a:schemeClr val="bg1"/>
                </a:solidFill>
                <a:latin typeface="+mn-lt"/>
              </a:rPr>
              <a:t>Paulo César Dias Júnior</a:t>
            </a:r>
          </a:p>
          <a:p>
            <a:pPr algn="r"/>
            <a:r>
              <a:rPr lang="pt-BR" dirty="0" smtClean="0">
                <a:solidFill>
                  <a:schemeClr val="bg1"/>
                </a:solidFill>
                <a:latin typeface="+mn-lt"/>
              </a:rPr>
              <a:t>Ramo Agropecuário do Sistema OCB</a:t>
            </a:r>
            <a:endParaRPr lang="pt-BR" dirty="0">
              <a:solidFill>
                <a:schemeClr val="bg1"/>
              </a:solidFill>
              <a:latin typeface="+mn-lt"/>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4"/>
          <p:cNvSpPr txBox="1">
            <a:spLocks noChangeArrowheads="1"/>
          </p:cNvSpPr>
          <p:nvPr/>
        </p:nvSpPr>
        <p:spPr bwMode="auto">
          <a:xfrm>
            <a:off x="395536" y="425696"/>
            <a:ext cx="4315220" cy="461665"/>
          </a:xfrm>
          <a:prstGeom prst="rect">
            <a:avLst/>
          </a:prstGeom>
          <a:noFill/>
          <a:ln w="9525">
            <a:noFill/>
            <a:miter lim="800000"/>
            <a:headEnd/>
            <a:tailEnd/>
          </a:ln>
        </p:spPr>
        <p:txBody>
          <a:bodyPr wrap="none">
            <a:spAutoFit/>
          </a:bodyPr>
          <a:lstStyle/>
          <a:p>
            <a:r>
              <a:rPr lang="pt-BR" sz="2400" dirty="0" smtClean="0">
                <a:latin typeface="+mn-lt"/>
                <a:ea typeface="+mj-ea"/>
                <a:cs typeface="+mj-cs"/>
              </a:rPr>
              <a:t>Breve Histórico - atos </a:t>
            </a:r>
            <a:r>
              <a:rPr lang="pt-BR" sz="2400" dirty="0">
                <a:latin typeface="+mn-lt"/>
                <a:ea typeface="+mj-ea"/>
                <a:cs typeface="+mj-cs"/>
              </a:rPr>
              <a:t>n</a:t>
            </a:r>
            <a:r>
              <a:rPr lang="pt-BR" sz="2400" dirty="0" smtClean="0">
                <a:latin typeface="+mn-lt"/>
                <a:ea typeface="+mj-ea"/>
                <a:cs typeface="+mj-cs"/>
              </a:rPr>
              <a:t>ormativos</a:t>
            </a:r>
          </a:p>
        </p:txBody>
      </p:sp>
      <p:cxnSp>
        <p:nvCxnSpPr>
          <p:cNvPr id="12" name="Conector reto 11"/>
          <p:cNvCxnSpPr/>
          <p:nvPr/>
        </p:nvCxnSpPr>
        <p:spPr>
          <a:xfrm>
            <a:off x="16180" y="1268760"/>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13" name="Retângulo de cantos arredondados 12"/>
          <p:cNvSpPr/>
          <p:nvPr/>
        </p:nvSpPr>
        <p:spPr>
          <a:xfrm>
            <a:off x="611560" y="5013176"/>
            <a:ext cx="7920880" cy="1080120"/>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Retângulo 1"/>
          <p:cNvSpPr/>
          <p:nvPr/>
        </p:nvSpPr>
        <p:spPr>
          <a:xfrm>
            <a:off x="0" y="1268760"/>
            <a:ext cx="8784976" cy="5012141"/>
          </a:xfrm>
          <a:prstGeom prst="rect">
            <a:avLst/>
          </a:prstGeom>
        </p:spPr>
        <p:txBody>
          <a:bodyPr wrap="square">
            <a:spAutoFit/>
          </a:bodyPr>
          <a:lstStyle/>
          <a:p>
            <a:pPr marL="712788" lvl="1" indent="-255588" algn="just">
              <a:lnSpc>
                <a:spcPct val="115000"/>
              </a:lnSpc>
              <a:spcAft>
                <a:spcPts val="0"/>
              </a:spcAft>
              <a:buClr>
                <a:srgbClr val="000000"/>
              </a:buClr>
              <a:buFont typeface="+mj-lt"/>
              <a:buAutoNum type="arabicPeriod"/>
            </a:pPr>
            <a:r>
              <a:rPr lang="pt-BR" b="1" dirty="0">
                <a:latin typeface="Calibri" panose="020F0502020204030204" pitchFamily="34" charset="0"/>
                <a:ea typeface="Calibri" panose="020F0502020204030204" pitchFamily="34" charset="0"/>
                <a:cs typeface="Calibri" panose="020F0502020204030204" pitchFamily="34" charset="0"/>
              </a:rPr>
              <a:t>Código de Trânsito Brasileiro (CTB), lei n° </a:t>
            </a:r>
            <a:r>
              <a:rPr lang="pt-BR" b="1" dirty="0" smtClean="0">
                <a:latin typeface="Calibri" panose="020F0502020204030204" pitchFamily="34" charset="0"/>
                <a:ea typeface="Calibri" panose="020F0502020204030204" pitchFamily="34" charset="0"/>
                <a:cs typeface="Calibri" panose="020F0502020204030204" pitchFamily="34" charset="0"/>
              </a:rPr>
              <a:t>9.503/1997.</a:t>
            </a:r>
            <a:endParaRPr lang="pt-BR" b="1" dirty="0">
              <a:latin typeface="Calibri" panose="020F0502020204030204" pitchFamily="34" charset="0"/>
              <a:ea typeface="Calibri" panose="020F0502020204030204" pitchFamily="34" charset="0"/>
              <a:cs typeface="Times New Roman" panose="02020603050405020304" pitchFamily="18" charset="0"/>
            </a:endParaRPr>
          </a:p>
          <a:p>
            <a:pPr marL="712788" lvl="1" indent="-255588" algn="just">
              <a:lnSpc>
                <a:spcPct val="115000"/>
              </a:lnSpc>
              <a:spcAft>
                <a:spcPts val="0"/>
              </a:spcAft>
              <a:buClr>
                <a:srgbClr val="000000"/>
              </a:buClr>
              <a:buFont typeface="+mj-lt"/>
              <a:buAutoNum type="arabicPeriod"/>
            </a:pPr>
            <a:r>
              <a:rPr lang="pt-BR" b="1" dirty="0">
                <a:latin typeface="Calibri" panose="020F0502020204030204" pitchFamily="34" charset="0"/>
                <a:ea typeface="Calibri" panose="020F0502020204030204" pitchFamily="34" charset="0"/>
                <a:cs typeface="Calibri" panose="020F0502020204030204" pitchFamily="34" charset="0"/>
              </a:rPr>
              <a:t>Resolução Contran n°429 - dez/2012 e n°434 - </a:t>
            </a:r>
            <a:r>
              <a:rPr lang="pt-BR" b="1" dirty="0" err="1" smtClean="0">
                <a:latin typeface="Calibri" panose="020F0502020204030204" pitchFamily="34" charset="0"/>
                <a:ea typeface="Calibri" panose="020F0502020204030204" pitchFamily="34" charset="0"/>
                <a:cs typeface="Calibri" panose="020F0502020204030204" pitchFamily="34" charset="0"/>
              </a:rPr>
              <a:t>jan</a:t>
            </a:r>
            <a:r>
              <a:rPr lang="pt-BR" b="1" dirty="0" smtClean="0">
                <a:latin typeface="Calibri" panose="020F0502020204030204" pitchFamily="34" charset="0"/>
                <a:ea typeface="Calibri" panose="020F0502020204030204" pitchFamily="34" charset="0"/>
                <a:cs typeface="Calibri" panose="020F0502020204030204" pitchFamily="34" charset="0"/>
              </a:rPr>
              <a:t>/2013.</a:t>
            </a:r>
            <a:endParaRPr lang="pt-BR" b="1" dirty="0" smtClean="0">
              <a:latin typeface="Calibri" panose="020F0502020204030204" pitchFamily="34" charset="0"/>
              <a:ea typeface="Calibri" panose="020F0502020204030204" pitchFamily="34" charset="0"/>
              <a:cs typeface="Calibri" panose="020F0502020204030204" pitchFamily="34" charset="0"/>
            </a:endParaRPr>
          </a:p>
          <a:p>
            <a:pPr marL="712788" lvl="1" algn="just">
              <a:lnSpc>
                <a:spcPct val="115000"/>
              </a:lnSpc>
              <a:spcAft>
                <a:spcPts val="0"/>
              </a:spcAft>
              <a:buClr>
                <a:srgbClr val="000000"/>
              </a:buClr>
            </a:pPr>
            <a:r>
              <a:rPr lang="pt-BR" sz="1400" dirty="0" smtClean="0">
                <a:solidFill>
                  <a:srgbClr val="0000FF"/>
                </a:solidFill>
                <a:latin typeface="Calibri" panose="020F0502020204030204" pitchFamily="34" charset="0"/>
                <a:ea typeface="Calibri" panose="020F0502020204030204" pitchFamily="34" charset="0"/>
                <a:cs typeface="Calibri" panose="020F0502020204030204" pitchFamily="34" charset="0"/>
              </a:rPr>
              <a:t>Estabeleceu os critérios para o registro e licenciamento de tratores destinados a puxar ou arrastar maquinaria agrícola de qualquer natureza.</a:t>
            </a:r>
          </a:p>
          <a:p>
            <a:pPr marL="712788" lvl="1" algn="just">
              <a:lnSpc>
                <a:spcPct val="115000"/>
              </a:lnSpc>
              <a:spcAft>
                <a:spcPts val="0"/>
              </a:spcAft>
              <a:buClr>
                <a:srgbClr val="000000"/>
              </a:buClr>
            </a:pPr>
            <a:r>
              <a:rPr lang="pt-BR" sz="1400" dirty="0" smtClean="0">
                <a:solidFill>
                  <a:srgbClr val="0000FF"/>
                </a:solidFill>
                <a:latin typeface="Calibri" panose="020F0502020204030204" pitchFamily="34" charset="0"/>
                <a:ea typeface="Calibri" panose="020F0502020204030204" pitchFamily="34" charset="0"/>
                <a:cs typeface="Calibri" panose="020F0502020204030204" pitchFamily="34" charset="0"/>
              </a:rPr>
              <a:t>Início </a:t>
            </a:r>
            <a:r>
              <a:rPr lang="pt-BR" sz="1400" dirty="0">
                <a:solidFill>
                  <a:srgbClr val="0000FF"/>
                </a:solidFill>
                <a:latin typeface="Calibri" panose="020F0502020204030204" pitchFamily="34" charset="0"/>
                <a:ea typeface="Calibri" panose="020F0502020204030204" pitchFamily="34" charset="0"/>
                <a:cs typeface="Calibri" panose="020F0502020204030204" pitchFamily="34" charset="0"/>
              </a:rPr>
              <a:t>das preocupações, especialmente com os custos potencialmente vinculáveis: Registro e Licenciamento.</a:t>
            </a:r>
            <a:endParaRPr lang="pt-BR" sz="1400" dirty="0">
              <a:solidFill>
                <a:srgbClr val="0000FF"/>
              </a:solidFill>
              <a:latin typeface="Calibri" panose="020F0502020204030204" pitchFamily="34" charset="0"/>
              <a:ea typeface="Calibri" panose="020F0502020204030204" pitchFamily="34" charset="0"/>
              <a:cs typeface="Times New Roman" panose="02020603050405020304" pitchFamily="18" charset="0"/>
            </a:endParaRPr>
          </a:p>
          <a:p>
            <a:pPr marL="712788" lvl="1" indent="-255588" algn="just">
              <a:lnSpc>
                <a:spcPct val="115000"/>
              </a:lnSpc>
              <a:spcAft>
                <a:spcPts val="0"/>
              </a:spcAft>
              <a:buClr>
                <a:srgbClr val="000000"/>
              </a:buClr>
            </a:pPr>
            <a:r>
              <a:rPr lang="pt-BR" b="1" dirty="0" smtClean="0">
                <a:latin typeface="Calibri" panose="020F0502020204030204" pitchFamily="34" charset="0"/>
                <a:ea typeface="Calibri" panose="020F0502020204030204" pitchFamily="34" charset="0"/>
                <a:cs typeface="Calibri" panose="020F0502020204030204" pitchFamily="34" charset="0"/>
              </a:rPr>
              <a:t>3. PLC </a:t>
            </a:r>
            <a:r>
              <a:rPr lang="pt-BR" b="1" dirty="0">
                <a:latin typeface="Calibri" panose="020F0502020204030204" pitchFamily="34" charset="0"/>
                <a:ea typeface="Calibri" panose="020F0502020204030204" pitchFamily="34" charset="0"/>
                <a:cs typeface="Calibri" panose="020F0502020204030204" pitchFamily="34" charset="0"/>
              </a:rPr>
              <a:t>n° 57-2013 - Deputado Alceu Moreira, desobriga as máquinas agrícolas do registro e licenciamento anual. </a:t>
            </a:r>
          </a:p>
          <a:p>
            <a:pPr marL="712788" algn="just">
              <a:lnSpc>
                <a:spcPct val="115000"/>
              </a:lnSpc>
              <a:spcAft>
                <a:spcPts val="0"/>
              </a:spcAft>
            </a:pPr>
            <a:r>
              <a:rPr lang="pt-BR" sz="1400" dirty="0">
                <a:solidFill>
                  <a:srgbClr val="0000FF"/>
                </a:solidFill>
                <a:latin typeface="Calibri" panose="020F0502020204030204" pitchFamily="34" charset="0"/>
                <a:ea typeface="Calibri" panose="020F0502020204030204" pitchFamily="34" charset="0"/>
                <a:cs typeface="Calibri" panose="020F0502020204030204" pitchFamily="34" charset="0"/>
              </a:rPr>
              <a:t>Aprovado no Congresso e vetado pela Presidente Dilma Rousseff.</a:t>
            </a:r>
            <a:endParaRPr lang="pt-BR" sz="1400" dirty="0">
              <a:solidFill>
                <a:srgbClr val="0000FF"/>
              </a:solidFill>
              <a:latin typeface="Calibri" panose="020F0502020204030204" pitchFamily="34" charset="0"/>
              <a:ea typeface="Calibri" panose="020F0502020204030204" pitchFamily="34" charset="0"/>
              <a:cs typeface="Times New Roman" panose="02020603050405020304" pitchFamily="18" charset="0"/>
            </a:endParaRPr>
          </a:p>
          <a:p>
            <a:pPr marL="712788" lvl="1" indent="-255588" algn="just">
              <a:lnSpc>
                <a:spcPct val="115000"/>
              </a:lnSpc>
              <a:spcAft>
                <a:spcPts val="0"/>
              </a:spcAft>
              <a:buClr>
                <a:srgbClr val="000000"/>
              </a:buClr>
            </a:pPr>
            <a:r>
              <a:rPr lang="pt-BR" b="1" dirty="0" smtClean="0">
                <a:latin typeface="Calibri" panose="020F0502020204030204" pitchFamily="34" charset="0"/>
                <a:ea typeface="Calibri" panose="020F0502020204030204" pitchFamily="34" charset="0"/>
                <a:cs typeface="Calibri" panose="020F0502020204030204" pitchFamily="34" charset="0"/>
              </a:rPr>
              <a:t>4. MP </a:t>
            </a:r>
            <a:r>
              <a:rPr lang="pt-BR" b="1" dirty="0">
                <a:latin typeface="Calibri" panose="020F0502020204030204" pitchFamily="34" charset="0"/>
                <a:ea typeface="Calibri" panose="020F0502020204030204" pitchFamily="34" charset="0"/>
                <a:cs typeface="Calibri" panose="020F0502020204030204" pitchFamily="34" charset="0"/>
              </a:rPr>
              <a:t>n° 646, </a:t>
            </a:r>
            <a:r>
              <a:rPr lang="pt-BR" b="1" dirty="0" err="1">
                <a:latin typeface="Calibri" panose="020F0502020204030204" pitchFamily="34" charset="0"/>
                <a:ea typeface="Calibri" panose="020F0502020204030204" pitchFamily="34" charset="0"/>
                <a:cs typeface="Calibri" panose="020F0502020204030204" pitchFamily="34" charset="0"/>
              </a:rPr>
              <a:t>mai</a:t>
            </a:r>
            <a:r>
              <a:rPr lang="pt-BR" b="1" dirty="0">
                <a:latin typeface="Calibri" panose="020F0502020204030204" pitchFamily="34" charset="0"/>
                <a:ea typeface="Calibri" panose="020F0502020204030204" pitchFamily="34" charset="0"/>
                <a:cs typeface="Calibri" panose="020F0502020204030204" pitchFamily="34" charset="0"/>
              </a:rPr>
              <a:t>/2014 - objetivo de simplificar as exigências legais para a circulação de maquinário agrícola em vias públicas e garantir a segurança do tráfego nessas vias. </a:t>
            </a:r>
            <a:endParaRPr lang="pt-BR" b="1" dirty="0">
              <a:latin typeface="Calibri" panose="020F0502020204030204" pitchFamily="34" charset="0"/>
              <a:ea typeface="Calibri" panose="020F0502020204030204" pitchFamily="34" charset="0"/>
              <a:cs typeface="Times New Roman" panose="02020603050405020304" pitchFamily="18" charset="0"/>
            </a:endParaRPr>
          </a:p>
          <a:p>
            <a:pPr marL="457200" indent="255588" algn="just">
              <a:lnSpc>
                <a:spcPct val="115000"/>
              </a:lnSpc>
              <a:spcAft>
                <a:spcPts val="0"/>
              </a:spcAft>
            </a:pPr>
            <a:r>
              <a:rPr lang="pt-BR" sz="1400" dirty="0">
                <a:solidFill>
                  <a:srgbClr val="0000FF"/>
                </a:solidFill>
                <a:latin typeface="Calibri" panose="020F0502020204030204" pitchFamily="34" charset="0"/>
                <a:ea typeface="Calibri" panose="020F0502020204030204" pitchFamily="34" charset="0"/>
                <a:cs typeface="Calibri" panose="020F0502020204030204" pitchFamily="34" charset="0"/>
              </a:rPr>
              <a:t>Perdeu a validade, sua vigência foi encerrada.</a:t>
            </a:r>
            <a:endParaRPr lang="pt-BR" sz="1400" dirty="0">
              <a:solidFill>
                <a:srgbClr val="0000FF"/>
              </a:solidFill>
              <a:latin typeface="Calibri" panose="020F0502020204030204" pitchFamily="34" charset="0"/>
              <a:ea typeface="Calibri" panose="020F0502020204030204" pitchFamily="34" charset="0"/>
              <a:cs typeface="Times New Roman" panose="02020603050405020304" pitchFamily="18" charset="0"/>
            </a:endParaRPr>
          </a:p>
          <a:p>
            <a:pPr marL="712788" lvl="1" indent="-255588" algn="just">
              <a:lnSpc>
                <a:spcPct val="115000"/>
              </a:lnSpc>
              <a:spcAft>
                <a:spcPts val="0"/>
              </a:spcAft>
              <a:buClr>
                <a:srgbClr val="000000"/>
              </a:buClr>
            </a:pPr>
            <a:r>
              <a:rPr lang="pt-BR" b="1" dirty="0" smtClean="0">
                <a:latin typeface="Calibri" panose="020F0502020204030204" pitchFamily="34" charset="0"/>
                <a:ea typeface="Calibri" panose="020F0502020204030204" pitchFamily="34" charset="0"/>
                <a:cs typeface="Calibri" panose="020F0502020204030204" pitchFamily="34" charset="0"/>
              </a:rPr>
              <a:t>5. MP </a:t>
            </a:r>
            <a:r>
              <a:rPr lang="pt-BR" b="1" dirty="0">
                <a:latin typeface="Calibri" panose="020F0502020204030204" pitchFamily="34" charset="0"/>
                <a:ea typeface="Calibri" panose="020F0502020204030204" pitchFamily="34" charset="0"/>
                <a:cs typeface="Calibri" panose="020F0502020204030204" pitchFamily="34" charset="0"/>
              </a:rPr>
              <a:t>n° 656, out/2014 - objetivo de simplificar as exigências legais para a circulação de maquinário agrícola em vias públicas e garantir a segurança do tráfego nessas vias. </a:t>
            </a:r>
            <a:endParaRPr lang="pt-BR" b="1" dirty="0">
              <a:latin typeface="Calibri" panose="020F0502020204030204" pitchFamily="34" charset="0"/>
              <a:ea typeface="Calibri" panose="020F0502020204030204" pitchFamily="34" charset="0"/>
              <a:cs typeface="Times New Roman" panose="02020603050405020304" pitchFamily="18" charset="0"/>
            </a:endParaRPr>
          </a:p>
          <a:p>
            <a:pPr marL="712788" algn="just">
              <a:lnSpc>
                <a:spcPct val="115000"/>
              </a:lnSpc>
              <a:spcAft>
                <a:spcPts val="0"/>
              </a:spcAft>
            </a:pPr>
            <a:r>
              <a:rPr lang="pt-BR" sz="1400" dirty="0">
                <a:solidFill>
                  <a:srgbClr val="0000FF"/>
                </a:solidFill>
                <a:latin typeface="Calibri" panose="020F0502020204030204" pitchFamily="34" charset="0"/>
                <a:ea typeface="Calibri" panose="020F0502020204030204" pitchFamily="34" charset="0"/>
                <a:cs typeface="Calibri" panose="020F0502020204030204" pitchFamily="34" charset="0"/>
              </a:rPr>
              <a:t>Após ser aprovada pela Câmara dos Deputados e pelo Senado Federal, a emenda foi vetada pela Presidência da República.</a:t>
            </a:r>
            <a:endParaRPr lang="pt-BR" sz="14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4"/>
          <p:cNvSpPr txBox="1">
            <a:spLocks noChangeArrowheads="1"/>
          </p:cNvSpPr>
          <p:nvPr/>
        </p:nvSpPr>
        <p:spPr bwMode="auto">
          <a:xfrm>
            <a:off x="395536" y="447055"/>
            <a:ext cx="4315220" cy="461665"/>
          </a:xfrm>
          <a:prstGeom prst="rect">
            <a:avLst/>
          </a:prstGeom>
          <a:noFill/>
          <a:ln w="9525">
            <a:noFill/>
            <a:miter lim="800000"/>
            <a:headEnd/>
            <a:tailEnd/>
          </a:ln>
        </p:spPr>
        <p:txBody>
          <a:bodyPr wrap="none">
            <a:spAutoFit/>
          </a:bodyPr>
          <a:lstStyle/>
          <a:p>
            <a:r>
              <a:rPr lang="pt-BR" sz="2400" dirty="0" smtClean="0">
                <a:latin typeface="+mn-lt"/>
                <a:ea typeface="+mj-ea"/>
                <a:cs typeface="+mj-cs"/>
              </a:rPr>
              <a:t>Breve Histórico - atos </a:t>
            </a:r>
            <a:r>
              <a:rPr lang="pt-BR" sz="2400" dirty="0">
                <a:latin typeface="+mn-lt"/>
                <a:ea typeface="+mj-ea"/>
                <a:cs typeface="+mj-cs"/>
              </a:rPr>
              <a:t>n</a:t>
            </a:r>
            <a:r>
              <a:rPr lang="pt-BR" sz="2400" dirty="0" smtClean="0">
                <a:latin typeface="+mn-lt"/>
                <a:ea typeface="+mj-ea"/>
                <a:cs typeface="+mj-cs"/>
              </a:rPr>
              <a:t>ormativos</a:t>
            </a:r>
          </a:p>
        </p:txBody>
      </p:sp>
      <p:cxnSp>
        <p:nvCxnSpPr>
          <p:cNvPr id="12" name="Conector reto 11"/>
          <p:cNvCxnSpPr/>
          <p:nvPr/>
        </p:nvCxnSpPr>
        <p:spPr>
          <a:xfrm>
            <a:off x="16180" y="1268760"/>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13" name="Retângulo de cantos arredondados 12"/>
          <p:cNvSpPr/>
          <p:nvPr/>
        </p:nvSpPr>
        <p:spPr>
          <a:xfrm>
            <a:off x="611560" y="5013176"/>
            <a:ext cx="7920880" cy="1080120"/>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Retângulo 1"/>
          <p:cNvSpPr/>
          <p:nvPr/>
        </p:nvSpPr>
        <p:spPr>
          <a:xfrm>
            <a:off x="-36512" y="1531325"/>
            <a:ext cx="8784976" cy="3585597"/>
          </a:xfrm>
          <a:prstGeom prst="rect">
            <a:avLst/>
          </a:prstGeom>
        </p:spPr>
        <p:txBody>
          <a:bodyPr wrap="square">
            <a:spAutoFit/>
          </a:bodyPr>
          <a:lstStyle/>
          <a:p>
            <a:pPr lvl="1" algn="just"/>
            <a:r>
              <a:rPr lang="pt-BR" b="1" dirty="0">
                <a:latin typeface="+mn-lt"/>
              </a:rPr>
              <a:t>MP n° 673, 18/03/2015 - objetivo de simplificar as exigências legais para a circulação de maquinário agrícola em vias públicas e garantir a segurança do tráfego nessas vias</a:t>
            </a:r>
            <a:r>
              <a:rPr lang="pt-BR" b="1" dirty="0" smtClean="0">
                <a:latin typeface="+mn-lt"/>
              </a:rPr>
              <a:t>.</a:t>
            </a:r>
          </a:p>
          <a:p>
            <a:pPr lvl="1" algn="just"/>
            <a:endParaRPr lang="pt-BR" sz="1200" dirty="0" smtClean="0">
              <a:latin typeface="+mn-lt"/>
            </a:endParaRPr>
          </a:p>
          <a:p>
            <a:pPr lvl="1" algn="just"/>
            <a:r>
              <a:rPr lang="pt-BR" sz="1600" dirty="0" smtClean="0">
                <a:solidFill>
                  <a:srgbClr val="0000FF"/>
                </a:solidFill>
                <a:latin typeface="Calibri" panose="020F0502020204030204" pitchFamily="34" charset="0"/>
                <a:ea typeface="Calibri" panose="020F0502020204030204" pitchFamily="34" charset="0"/>
                <a:cs typeface="Calibri" panose="020F0502020204030204" pitchFamily="34" charset="0"/>
              </a:rPr>
              <a:t>Objeto de nossa discussão:</a:t>
            </a:r>
          </a:p>
          <a:p>
            <a:pPr lvl="1" algn="just"/>
            <a:endParaRPr lang="pt-BR" sz="1000" dirty="0">
              <a:solidFill>
                <a:srgbClr val="0000FF"/>
              </a:solidFill>
              <a:latin typeface="Calibri" panose="020F0502020204030204" pitchFamily="34" charset="0"/>
              <a:ea typeface="Calibri" panose="020F0502020204030204" pitchFamily="34" charset="0"/>
              <a:cs typeface="Times New Roman" panose="02020603050405020304" pitchFamily="18" charset="0"/>
            </a:endParaRPr>
          </a:p>
          <a:p>
            <a:pPr marL="363538" algn="just"/>
            <a:r>
              <a:rPr lang="pt-BR" sz="800" dirty="0">
                <a:latin typeface="+mn-lt"/>
              </a:rPr>
              <a:t> </a:t>
            </a:r>
            <a:r>
              <a:rPr lang="pt-BR" sz="1400" i="1" dirty="0" smtClean="0">
                <a:solidFill>
                  <a:srgbClr val="0000FF"/>
                </a:solidFill>
                <a:latin typeface="+mn-lt"/>
              </a:rPr>
              <a:t>“§ </a:t>
            </a:r>
            <a:r>
              <a:rPr lang="pt-BR" sz="1400" i="1" dirty="0">
                <a:solidFill>
                  <a:srgbClr val="0000FF"/>
                </a:solidFill>
                <a:latin typeface="+mn-lt"/>
              </a:rPr>
              <a:t>4º Os aparelhos automotores destinados a puxar ou a arrastar maquinaria de qualquer natureza ou a executar trabalhos de construção ou de pavimentação são sujeitos, se transitarem em via pública, ao registro e ao licenciamento da repartição competente</a:t>
            </a:r>
            <a:r>
              <a:rPr lang="pt-BR" sz="1400" i="1" dirty="0" smtClean="0">
                <a:solidFill>
                  <a:srgbClr val="0000FF"/>
                </a:solidFill>
                <a:latin typeface="+mn-lt"/>
              </a:rPr>
              <a:t>.</a:t>
            </a:r>
          </a:p>
          <a:p>
            <a:pPr marL="444500" algn="just"/>
            <a:endParaRPr lang="pt-BR" sz="1400" i="1" dirty="0">
              <a:solidFill>
                <a:srgbClr val="0000FF"/>
              </a:solidFill>
              <a:latin typeface="+mn-lt"/>
            </a:endParaRPr>
          </a:p>
          <a:p>
            <a:pPr marL="444500" algn="just"/>
            <a:r>
              <a:rPr lang="pt-BR" sz="1400" i="1" dirty="0">
                <a:solidFill>
                  <a:srgbClr val="0000FF"/>
                </a:solidFill>
                <a:latin typeface="+mn-lt"/>
              </a:rPr>
              <a:t>§ 4º-A Os tratores e demais aparelhos automotores destinados a puxar ou a arrastar maquinaria agrícola ou a executar trabalhos agrícolas são sujeitos ao registro único em cadastro específico da repartição competente, dispensado o licenciamento e o emplacamento</a:t>
            </a:r>
            <a:r>
              <a:rPr lang="pt-BR" sz="1400" i="1" dirty="0" smtClean="0">
                <a:solidFill>
                  <a:srgbClr val="0000FF"/>
                </a:solidFill>
                <a:latin typeface="+mn-lt"/>
              </a:rPr>
              <a:t>.</a:t>
            </a:r>
          </a:p>
          <a:p>
            <a:pPr marL="444500" algn="just"/>
            <a:endParaRPr lang="pt-BR" sz="1400" i="1" dirty="0">
              <a:solidFill>
                <a:srgbClr val="0000FF"/>
              </a:solidFill>
              <a:latin typeface="+mn-lt"/>
            </a:endParaRPr>
          </a:p>
          <a:p>
            <a:pPr marL="444500" algn="just"/>
            <a:r>
              <a:rPr lang="pt-BR" sz="1400" i="1" dirty="0">
                <a:solidFill>
                  <a:srgbClr val="0000FF"/>
                </a:solidFill>
                <a:latin typeface="+mn-lt"/>
              </a:rPr>
              <a:t>Art. 2º O registro de que trata o art. 115, § 4º-A, da Lei nº 9.503, de 1997 - Código de Trânsito Brasileiro, somente é exigível para os aparelhos ou máquinas produzidas a partir de 1º de janeiro de 2016”.</a:t>
            </a:r>
          </a:p>
          <a:p>
            <a:pPr algn="just"/>
            <a:r>
              <a:rPr lang="pt-BR" sz="700" dirty="0">
                <a:latin typeface="+mn-lt"/>
              </a:rPr>
              <a:t> </a:t>
            </a:r>
            <a:endParaRPr lang="pt-BR" sz="2000" dirty="0">
              <a:latin typeface="+mn-lt"/>
            </a:endParaRPr>
          </a:p>
        </p:txBody>
      </p:sp>
      <p:sp>
        <p:nvSpPr>
          <p:cNvPr id="3" name="Retângulo 2"/>
          <p:cNvSpPr/>
          <p:nvPr/>
        </p:nvSpPr>
        <p:spPr>
          <a:xfrm>
            <a:off x="16180" y="5188521"/>
            <a:ext cx="9020316" cy="729430"/>
          </a:xfrm>
          <a:prstGeom prst="rect">
            <a:avLst/>
          </a:prstGeom>
        </p:spPr>
        <p:txBody>
          <a:bodyPr wrap="square">
            <a:spAutoFit/>
          </a:bodyPr>
          <a:lstStyle/>
          <a:p>
            <a:pPr algn="ctr">
              <a:lnSpc>
                <a:spcPct val="115000"/>
              </a:lnSpc>
              <a:spcAft>
                <a:spcPts val="0"/>
              </a:spcAft>
            </a:pPr>
            <a:r>
              <a:rPr lang="pt-BR"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“O </a:t>
            </a:r>
            <a:r>
              <a:rPr lang="pt-BR"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Sistema OCB participou ativamente das discussões relativas ao </a:t>
            </a:r>
            <a:r>
              <a:rPr lang="pt-BR"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pleito junto a FPA e outras entidades, </a:t>
            </a:r>
            <a:r>
              <a:rPr lang="pt-BR"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acreditando que esta redação trará reflexos benéficos ao produtor rural </a:t>
            </a:r>
            <a:r>
              <a:rPr lang="pt-BR"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brasileiro”.</a:t>
            </a:r>
            <a:endParaRPr lang="pt-BR" dirty="0">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80118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Conector reto 11"/>
          <p:cNvCxnSpPr/>
          <p:nvPr/>
        </p:nvCxnSpPr>
        <p:spPr>
          <a:xfrm>
            <a:off x="16180" y="1268760"/>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13" name="Retângulo de cantos arredondados 12"/>
          <p:cNvSpPr/>
          <p:nvPr/>
        </p:nvSpPr>
        <p:spPr>
          <a:xfrm>
            <a:off x="611560" y="5013176"/>
            <a:ext cx="7920880" cy="1080120"/>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Retângulo 1"/>
          <p:cNvSpPr/>
          <p:nvPr/>
        </p:nvSpPr>
        <p:spPr>
          <a:xfrm>
            <a:off x="350023" y="1569561"/>
            <a:ext cx="8470848" cy="4431983"/>
          </a:xfrm>
          <a:prstGeom prst="rect">
            <a:avLst/>
          </a:prstGeom>
        </p:spPr>
        <p:txBody>
          <a:bodyPr wrap="square">
            <a:spAutoFit/>
          </a:bodyPr>
          <a:lstStyle/>
          <a:p>
            <a:pPr marL="363538" lvl="0" indent="-363538" algn="just">
              <a:buAutoNum type="arabicPeriod"/>
              <a:tabLst>
                <a:tab pos="363538" algn="l"/>
              </a:tabLst>
            </a:pPr>
            <a:r>
              <a:rPr lang="pt-BR" sz="1600" dirty="0" smtClean="0">
                <a:latin typeface="+mn-lt"/>
              </a:rPr>
              <a:t>A </a:t>
            </a:r>
            <a:r>
              <a:rPr lang="pt-BR" sz="1600" dirty="0">
                <a:latin typeface="+mn-lt"/>
              </a:rPr>
              <a:t>partir </a:t>
            </a:r>
            <a:r>
              <a:rPr lang="pt-BR" sz="1600" dirty="0" smtClean="0">
                <a:latin typeface="+mn-lt"/>
              </a:rPr>
              <a:t>de </a:t>
            </a:r>
            <a:r>
              <a:rPr lang="pt-BR" sz="1600" dirty="0">
                <a:latin typeface="+mn-lt"/>
              </a:rPr>
              <a:t>fortes pressões, o Executivo passa a compreender os efeitos reversos nos custos para o produtor, além das dificuldades com deslocamento aos centros urbanos para os procedimentos burocráticos. As dificuldades de adequação ao Código de Trânsito Brasileiro (CTB) em função da elevada vida média das máquinas (superior a 10 anos) também são fortes argumentos para não obrigatoriedade do licenciamento e emplacamento de máquinas agrícolas</a:t>
            </a:r>
            <a:r>
              <a:rPr lang="pt-BR" sz="1600" dirty="0" smtClean="0">
                <a:latin typeface="+mn-lt"/>
              </a:rPr>
              <a:t>.</a:t>
            </a:r>
          </a:p>
          <a:p>
            <a:pPr lvl="0" algn="just">
              <a:tabLst>
                <a:tab pos="363538" algn="l"/>
              </a:tabLst>
            </a:pPr>
            <a:endParaRPr lang="pt-BR" sz="500" dirty="0">
              <a:latin typeface="+mn-lt"/>
            </a:endParaRPr>
          </a:p>
          <a:p>
            <a:pPr marL="363538" indent="-363538" algn="just">
              <a:buAutoNum type="arabicPeriod" startAt="2"/>
              <a:tabLst>
                <a:tab pos="363538" algn="l"/>
              </a:tabLst>
            </a:pPr>
            <a:r>
              <a:rPr lang="pt-BR" sz="1600" dirty="0" smtClean="0">
                <a:latin typeface="+mn-lt"/>
              </a:rPr>
              <a:t>Com </a:t>
            </a:r>
            <a:r>
              <a:rPr lang="pt-BR" sz="1600" dirty="0">
                <a:latin typeface="+mn-lt"/>
              </a:rPr>
              <a:t>isso, publica-se a MP n° 673/2014, há relativo consenso entre os atores do Governo, Congresso e Entidades de representação dos produtores rurais, sobre os reflexos positivos da redação da MP</a:t>
            </a:r>
            <a:r>
              <a:rPr lang="pt-BR" sz="1600" dirty="0" smtClean="0">
                <a:latin typeface="+mn-lt"/>
              </a:rPr>
              <a:t>.</a:t>
            </a:r>
          </a:p>
          <a:p>
            <a:pPr algn="just">
              <a:tabLst>
                <a:tab pos="363538" algn="l"/>
              </a:tabLst>
            </a:pPr>
            <a:endParaRPr lang="pt-BR" sz="500" dirty="0" smtClean="0">
              <a:latin typeface="+mn-lt"/>
            </a:endParaRPr>
          </a:p>
          <a:p>
            <a:pPr marL="363538" indent="-363538" algn="just">
              <a:buAutoNum type="arabicPeriod" startAt="4"/>
              <a:tabLst>
                <a:tab pos="363538" algn="l"/>
              </a:tabLst>
            </a:pPr>
            <a:r>
              <a:rPr lang="pt-BR" sz="1600" dirty="0" smtClean="0">
                <a:latin typeface="+mn-lt"/>
              </a:rPr>
              <a:t>O </a:t>
            </a:r>
            <a:r>
              <a:rPr lang="pt-BR" sz="1600" dirty="0">
                <a:latin typeface="+mn-lt"/>
              </a:rPr>
              <a:t>“Registro” colabora com a segurança, especialmente no procedimento de fiscalização </a:t>
            </a:r>
            <a:r>
              <a:rPr lang="pt-BR" sz="1600" dirty="0" smtClean="0">
                <a:latin typeface="+mn-lt"/>
              </a:rPr>
              <a:t>das Polícias, </a:t>
            </a:r>
            <a:r>
              <a:rPr lang="pt-BR" sz="1600" dirty="0">
                <a:latin typeface="+mn-lt"/>
              </a:rPr>
              <a:t>permitindo identificar qual é o bem e o seu proprietário, mitigando possibilidade de furtos/roubos</a:t>
            </a:r>
            <a:r>
              <a:rPr lang="pt-BR" sz="1600" dirty="0" smtClean="0">
                <a:latin typeface="+mn-lt"/>
              </a:rPr>
              <a:t>.</a:t>
            </a:r>
          </a:p>
          <a:p>
            <a:pPr algn="just">
              <a:tabLst>
                <a:tab pos="363538" algn="l"/>
              </a:tabLst>
            </a:pPr>
            <a:endParaRPr lang="pt-BR" sz="500" dirty="0">
              <a:latin typeface="+mn-lt"/>
            </a:endParaRPr>
          </a:p>
          <a:p>
            <a:pPr marL="363538" indent="-363538" algn="just">
              <a:buAutoNum type="arabicPeriod" startAt="5"/>
              <a:tabLst>
                <a:tab pos="363538" algn="l"/>
              </a:tabLst>
            </a:pPr>
            <a:r>
              <a:rPr lang="pt-BR" sz="1600" dirty="0" smtClean="0">
                <a:latin typeface="+mn-lt"/>
              </a:rPr>
              <a:t>Redução </a:t>
            </a:r>
            <a:r>
              <a:rPr lang="pt-BR" sz="1600" dirty="0">
                <a:latin typeface="+mn-lt"/>
              </a:rPr>
              <a:t>dos custos ao produtor agropecuário, uma vez que não será realizado o licenciamento e emplacamento das máquinas agrícolas, principal custo embutido neste processo</a:t>
            </a:r>
            <a:r>
              <a:rPr lang="pt-BR" sz="1600" dirty="0" smtClean="0">
                <a:latin typeface="+mn-lt"/>
              </a:rPr>
              <a:t>.</a:t>
            </a:r>
          </a:p>
          <a:p>
            <a:pPr algn="just">
              <a:tabLst>
                <a:tab pos="363538" algn="l"/>
              </a:tabLst>
            </a:pPr>
            <a:endParaRPr lang="pt-BR" sz="500" dirty="0">
              <a:latin typeface="+mn-lt"/>
            </a:endParaRPr>
          </a:p>
          <a:p>
            <a:pPr marL="363538" indent="-363538" algn="just">
              <a:tabLst>
                <a:tab pos="363538" algn="l"/>
              </a:tabLst>
            </a:pPr>
            <a:r>
              <a:rPr lang="pt-BR" sz="1600" dirty="0" smtClean="0">
                <a:latin typeface="+mn-lt"/>
              </a:rPr>
              <a:t>6. 	Exigível </a:t>
            </a:r>
            <a:r>
              <a:rPr lang="pt-BR" sz="1600" dirty="0">
                <a:latin typeface="+mn-lt"/>
              </a:rPr>
              <a:t>para os aparelhos ou máquinas produzidas a partir de </a:t>
            </a:r>
            <a:r>
              <a:rPr lang="pt-BR" sz="1600" u="sng" dirty="0">
                <a:solidFill>
                  <a:srgbClr val="0000FF"/>
                </a:solidFill>
                <a:latin typeface="+mn-lt"/>
              </a:rPr>
              <a:t>1º de janeiro de 2016</a:t>
            </a:r>
            <a:r>
              <a:rPr lang="pt-BR" sz="1600" dirty="0">
                <a:latin typeface="+mn-lt"/>
              </a:rPr>
              <a:t>.</a:t>
            </a:r>
          </a:p>
          <a:p>
            <a:pPr algn="just"/>
            <a:r>
              <a:rPr lang="pt-BR" sz="1700" dirty="0">
                <a:latin typeface="+mn-lt"/>
              </a:rPr>
              <a:t> </a:t>
            </a:r>
          </a:p>
        </p:txBody>
      </p:sp>
      <p:sp>
        <p:nvSpPr>
          <p:cNvPr id="6" name="Text Box 4"/>
          <p:cNvSpPr txBox="1">
            <a:spLocks noChangeArrowheads="1"/>
          </p:cNvSpPr>
          <p:nvPr/>
        </p:nvSpPr>
        <p:spPr bwMode="auto">
          <a:xfrm>
            <a:off x="395536" y="447055"/>
            <a:ext cx="4824398" cy="461665"/>
          </a:xfrm>
          <a:prstGeom prst="rect">
            <a:avLst/>
          </a:prstGeom>
          <a:noFill/>
          <a:ln w="9525">
            <a:noFill/>
            <a:miter lim="800000"/>
            <a:headEnd/>
            <a:tailEnd/>
          </a:ln>
        </p:spPr>
        <p:txBody>
          <a:bodyPr wrap="none">
            <a:spAutoFit/>
          </a:bodyPr>
          <a:lstStyle/>
          <a:p>
            <a:r>
              <a:rPr lang="pt-BR" sz="2400" dirty="0">
                <a:latin typeface="+mn-lt"/>
              </a:rPr>
              <a:t>Pontos positivos e algumas </a:t>
            </a:r>
            <a:r>
              <a:rPr lang="pt-BR" sz="2400" dirty="0" smtClean="0">
                <a:latin typeface="+mn-lt"/>
              </a:rPr>
              <a:t>reflexões</a:t>
            </a:r>
            <a:endParaRPr lang="pt-BR" sz="2400" dirty="0" smtClean="0">
              <a:latin typeface="+mn-lt"/>
              <a:ea typeface="+mj-ea"/>
              <a:cs typeface="+mj-cs"/>
            </a:endParaRPr>
          </a:p>
        </p:txBody>
      </p:sp>
    </p:spTree>
    <p:extLst>
      <p:ext uri="{BB962C8B-B14F-4D97-AF65-F5344CB8AC3E}">
        <p14:creationId xmlns:p14="http://schemas.microsoft.com/office/powerpoint/2010/main" val="180739647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Conector reto 11"/>
          <p:cNvCxnSpPr/>
          <p:nvPr/>
        </p:nvCxnSpPr>
        <p:spPr>
          <a:xfrm>
            <a:off x="16180" y="1124744"/>
            <a:ext cx="9144000" cy="0"/>
          </a:xfrm>
          <a:prstGeom prst="line">
            <a:avLst/>
          </a:prstGeom>
          <a:ln w="25400">
            <a:solidFill>
              <a:srgbClr val="0072BE"/>
            </a:solidFill>
          </a:ln>
        </p:spPr>
        <p:style>
          <a:lnRef idx="2">
            <a:schemeClr val="accent1"/>
          </a:lnRef>
          <a:fillRef idx="0">
            <a:schemeClr val="accent1"/>
          </a:fillRef>
          <a:effectRef idx="1">
            <a:schemeClr val="accent1"/>
          </a:effectRef>
          <a:fontRef idx="minor">
            <a:schemeClr val="tx1"/>
          </a:fontRef>
        </p:style>
      </p:cxnSp>
      <p:sp>
        <p:nvSpPr>
          <p:cNvPr id="5" name="CaixaDeTexto 4"/>
          <p:cNvSpPr txBox="1"/>
          <p:nvPr/>
        </p:nvSpPr>
        <p:spPr>
          <a:xfrm>
            <a:off x="2771800" y="2780928"/>
            <a:ext cx="5616624" cy="1569660"/>
          </a:xfrm>
          <a:prstGeom prst="rect">
            <a:avLst/>
          </a:prstGeom>
          <a:noFill/>
        </p:spPr>
        <p:txBody>
          <a:bodyPr wrap="square" rtlCol="0">
            <a:spAutoFit/>
          </a:bodyPr>
          <a:lstStyle/>
          <a:p>
            <a:pPr algn="r"/>
            <a:r>
              <a:rPr lang="pt-BR" sz="3200" dirty="0" smtClean="0">
                <a:latin typeface="+mn-lt"/>
              </a:rPr>
              <a:t>Obrigado!</a:t>
            </a:r>
          </a:p>
          <a:p>
            <a:pPr algn="r"/>
            <a:r>
              <a:rPr lang="pt-BR" sz="3200" dirty="0" smtClean="0">
                <a:solidFill>
                  <a:schemeClr val="tx2">
                    <a:lumMod val="60000"/>
                    <a:lumOff val="40000"/>
                  </a:schemeClr>
                </a:solidFill>
                <a:latin typeface="+mn-lt"/>
              </a:rPr>
              <a:t>paulo.junior@ocb.coop.br</a:t>
            </a:r>
          </a:p>
          <a:p>
            <a:pPr algn="r"/>
            <a:r>
              <a:rPr lang="pt-BR" sz="3200" dirty="0" smtClean="0">
                <a:latin typeface="+mn-lt"/>
              </a:rPr>
              <a:t>(61) 3217-2125</a:t>
            </a:r>
            <a:endParaRPr lang="pt-BR" sz="3200" dirty="0">
              <a:latin typeface="+mn-lt"/>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6743</TotalTime>
  <Words>467</Words>
  <Application>Microsoft Office PowerPoint</Application>
  <PresentationFormat>Apresentação na tela (4:3)</PresentationFormat>
  <Paragraphs>41</Paragraphs>
  <Slides>5</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5</vt:i4>
      </vt:variant>
    </vt:vector>
  </HeadingPairs>
  <TitlesOfParts>
    <vt:vector size="10" baseType="lpstr">
      <vt:lpstr>Arial</vt:lpstr>
      <vt:lpstr>Arial Narrow</vt:lpstr>
      <vt:lpstr>Calibri</vt:lpstr>
      <vt:lpstr>Times New Roman</vt:lpstr>
      <vt:lpstr>Tema do Office</vt:lpstr>
      <vt:lpstr>Apresentação do PowerPoint</vt:lpstr>
      <vt:lpstr>Apresentação do PowerPoint</vt:lpstr>
      <vt:lpstr>Apresentação do PowerPoint</vt:lpstr>
      <vt:lpstr>Apresentação do PowerPoint</vt:lpstr>
      <vt:lpstr>Apresentação do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Sistema OCB. Você participa. Todos crescem</dc:title>
  <dc:creator>fernanda.belisario</dc:creator>
  <cp:lastModifiedBy>Paulo Cesar Dias do Nascimento Junior</cp:lastModifiedBy>
  <cp:revision>617</cp:revision>
  <dcterms:created xsi:type="dcterms:W3CDTF">2012-01-17T12:56:34Z</dcterms:created>
  <dcterms:modified xsi:type="dcterms:W3CDTF">2015-05-04T17:20:29Z</dcterms:modified>
</cp:coreProperties>
</file>