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449" r:id="rId2"/>
    <p:sldId id="502" r:id="rId3"/>
    <p:sldId id="507" r:id="rId4"/>
    <p:sldId id="582" r:id="rId5"/>
    <p:sldId id="549" r:id="rId6"/>
    <p:sldId id="569" r:id="rId7"/>
    <p:sldId id="583" r:id="rId8"/>
    <p:sldId id="576" r:id="rId9"/>
    <p:sldId id="580" r:id="rId10"/>
    <p:sldId id="581" r:id="rId11"/>
    <p:sldId id="545" r:id="rId1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sem Título" id="{C3A5B556-C1A3-473D-8B65-484F896DE061}">
          <p14:sldIdLst>
            <p14:sldId id="449"/>
            <p14:sldId id="502"/>
            <p14:sldId id="507"/>
            <p14:sldId id="582"/>
            <p14:sldId id="549"/>
            <p14:sldId id="569"/>
            <p14:sldId id="583"/>
            <p14:sldId id="576"/>
            <p14:sldId id="580"/>
            <p14:sldId id="581"/>
            <p14:sldId id="5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017" autoAdjust="0"/>
    <p:restoredTop sz="94660"/>
  </p:normalViewPr>
  <p:slideViewPr>
    <p:cSldViewPr snapToGrid="0">
      <p:cViewPr varScale="1">
        <p:scale>
          <a:sx n="90" d="100"/>
          <a:sy n="90" d="100"/>
        </p:scale>
        <p:origin x="546" y="6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4D720-E4A1-473A-8D66-37BFF741E1D3}" type="datetimeFigureOut">
              <a:rPr lang="pt-BR" smtClean="0"/>
              <a:t>17/09/2024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C3FE3A-4041-4794-9574-1A393A0BDD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7971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26" name="CustomShape 1"/>
          <p:cNvSpPr>
            <a:spLocks noChangeArrowheads="1"/>
          </p:cNvSpPr>
          <p:nvPr/>
        </p:nvSpPr>
        <p:spPr bwMode="auto">
          <a:xfrm>
            <a:off x="1588" y="0"/>
            <a:ext cx="0" cy="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027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3225" cy="4114800"/>
          </a:xfrm>
        </p:spPr>
        <p:txBody>
          <a:bodyPr wrap="none" lIns="90000" tIns="91440" rIns="90000" bIns="45000" anchor="ctr"/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26" name="CustomShape 1"/>
          <p:cNvSpPr>
            <a:spLocks noChangeArrowheads="1"/>
          </p:cNvSpPr>
          <p:nvPr/>
        </p:nvSpPr>
        <p:spPr bwMode="auto">
          <a:xfrm>
            <a:off x="1588" y="0"/>
            <a:ext cx="0" cy="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027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3225" cy="4114800"/>
          </a:xfrm>
        </p:spPr>
        <p:txBody>
          <a:bodyPr wrap="none" lIns="90000" tIns="91440" rIns="90000" bIns="45000" anchor="ctr"/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ço Reservado para Imagem de Slid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Espaço Reservado para Anotações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34820" name="Espaço Reservado para Número de Slide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6B7987BF-4716-453F-B4EE-7C01976827AB}" type="slidenum">
              <a:rPr lang="pt-BR" altLang="pt-BR" smtClean="0"/>
              <a:pPr/>
              <a:t>5</a:t>
            </a:fld>
            <a:endParaRPr lang="pt-BR" alt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1031"/>
          <p:cNvSpPr txBox="1">
            <a:spLocks noGrp="1" noChangeArrowheads="1"/>
          </p:cNvSpPr>
          <p:nvPr/>
        </p:nvSpPr>
        <p:spPr bwMode="auto">
          <a:xfrm>
            <a:off x="3649663" y="8299450"/>
            <a:ext cx="2792412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6732" tIns="43365" rIns="86732" bIns="43365" anchor="b"/>
          <a:lstStyle>
            <a:lvl1pPr defTabSz="93980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/>
            <a:fld id="{45AF37AD-91C5-4F4A-BC79-1A128CEA306B}" type="slidenum">
              <a:rPr lang="pt-BR" altLang="pt-BR" sz="1200">
                <a:latin typeface="Times New Roman" pitchFamily="18" charset="0"/>
                <a:ea typeface="MS PGothic" pitchFamily="34" charset="-128"/>
              </a:rPr>
              <a:pPr algn="r" eaLnBrk="1" hangingPunct="1"/>
              <a:t>6</a:t>
            </a:fld>
            <a:endParaRPr lang="pt-BR" altLang="pt-BR" sz="1200">
              <a:latin typeface="Times New Roman" pitchFamily="18" charset="0"/>
              <a:ea typeface="MS PGothic" pitchFamily="34" charset="-128"/>
            </a:endParaRPr>
          </a:p>
        </p:txBody>
      </p:sp>
      <p:sp>
        <p:nvSpPr>
          <p:cNvPr id="196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66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 altLang="pt-BR" sz="30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1031"/>
          <p:cNvSpPr txBox="1">
            <a:spLocks noGrp="1" noChangeArrowheads="1"/>
          </p:cNvSpPr>
          <p:nvPr/>
        </p:nvSpPr>
        <p:spPr bwMode="auto">
          <a:xfrm>
            <a:off x="3649663" y="8299450"/>
            <a:ext cx="2792412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6732" tIns="43365" rIns="86732" bIns="43365" anchor="b"/>
          <a:lstStyle>
            <a:lvl1pPr defTabSz="93980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/>
            <a:fld id="{F5ED4BCA-17E0-46B8-A44E-DCA44B917C4A}" type="slidenum">
              <a:rPr lang="pt-BR" altLang="pt-BR" sz="1200">
                <a:latin typeface="Times New Roman" pitchFamily="18" charset="0"/>
                <a:ea typeface="MS PGothic" pitchFamily="34" charset="-128"/>
              </a:rPr>
              <a:pPr algn="r" eaLnBrk="1" hangingPunct="1"/>
              <a:t>7</a:t>
            </a:fld>
            <a:endParaRPr lang="pt-BR" altLang="pt-BR" sz="1200">
              <a:latin typeface="Times New Roman" pitchFamily="18" charset="0"/>
              <a:ea typeface="MS PGothic" pitchFamily="34" charset="-128"/>
            </a:endParaRPr>
          </a:p>
        </p:txBody>
      </p:sp>
      <p:sp>
        <p:nvSpPr>
          <p:cNvPr id="204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 altLang="pt-BR" sz="30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1031"/>
          <p:cNvSpPr txBox="1">
            <a:spLocks noGrp="1" noChangeArrowheads="1"/>
          </p:cNvSpPr>
          <p:nvPr/>
        </p:nvSpPr>
        <p:spPr bwMode="auto">
          <a:xfrm>
            <a:off x="3649663" y="8299450"/>
            <a:ext cx="2792412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6732" tIns="43365" rIns="86732" bIns="43365" anchor="b"/>
          <a:lstStyle>
            <a:lvl1pPr defTabSz="93980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3980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398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398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398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39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/>
            <a:fld id="{F5ED4BCA-17E0-46B8-A44E-DCA44B917C4A}" type="slidenum">
              <a:rPr lang="pt-BR" altLang="pt-BR" sz="1200">
                <a:latin typeface="Times New Roman" pitchFamily="18" charset="0"/>
                <a:ea typeface="MS PGothic" pitchFamily="34" charset="-128"/>
              </a:rPr>
              <a:pPr algn="r" eaLnBrk="1" hangingPunct="1"/>
              <a:t>8</a:t>
            </a:fld>
            <a:endParaRPr lang="pt-BR" altLang="pt-BR" sz="1200">
              <a:latin typeface="Times New Roman" pitchFamily="18" charset="0"/>
              <a:ea typeface="MS PGothic" pitchFamily="34" charset="-128"/>
            </a:endParaRPr>
          </a:p>
        </p:txBody>
      </p:sp>
      <p:sp>
        <p:nvSpPr>
          <p:cNvPr id="204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 altLang="pt-BR" sz="30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ustomShape 1"/>
          <p:cNvSpPr>
            <a:spLocks noChangeArrowheads="1"/>
          </p:cNvSpPr>
          <p:nvPr/>
        </p:nvSpPr>
        <p:spPr bwMode="auto">
          <a:xfrm>
            <a:off x="1588" y="0"/>
            <a:ext cx="0" cy="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5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3225" cy="4114800"/>
          </a:xfrm>
        </p:spPr>
        <p:txBody>
          <a:bodyPr wrap="none" lIns="90000" tIns="91440" rIns="90000" bIns="45000" anchor="ctr"/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ustomShape 1"/>
          <p:cNvSpPr>
            <a:spLocks noChangeArrowheads="1"/>
          </p:cNvSpPr>
          <p:nvPr/>
        </p:nvSpPr>
        <p:spPr bwMode="auto">
          <a:xfrm>
            <a:off x="1588" y="0"/>
            <a:ext cx="0" cy="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5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3225" cy="4114800"/>
          </a:xfrm>
        </p:spPr>
        <p:txBody>
          <a:bodyPr wrap="none" lIns="90000" tIns="91440" rIns="90000" bIns="45000" anchor="ctr"/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ED021C-ABB5-43F1-B06B-BB8894434DE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479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D891F-71B8-47E6-A272-3675D14C3F1B}" type="datetimeFigureOut">
              <a:rPr lang="pt-BR" smtClean="0"/>
              <a:t>17/09/2024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97775-F68B-4855-A94C-964F3DB70A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1013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D891F-71B8-47E6-A272-3675D14C3F1B}" type="datetimeFigureOut">
              <a:rPr lang="pt-BR" smtClean="0"/>
              <a:t>17/09/2024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97775-F68B-4855-A94C-964F3DB70A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3799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D891F-71B8-47E6-A272-3675D14C3F1B}" type="datetimeFigureOut">
              <a:rPr lang="pt-BR" smtClean="0"/>
              <a:t>17/09/2024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97775-F68B-4855-A94C-964F3DB70A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6034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D891F-71B8-47E6-A272-3675D14C3F1B}" type="datetimeFigureOut">
              <a:rPr lang="pt-BR" smtClean="0"/>
              <a:t>17/09/2024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97775-F68B-4855-A94C-964F3DB70A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7393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D891F-71B8-47E6-A272-3675D14C3F1B}" type="datetimeFigureOut">
              <a:rPr lang="pt-BR" smtClean="0"/>
              <a:t>17/09/2024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97775-F68B-4855-A94C-964F3DB70A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985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D891F-71B8-47E6-A272-3675D14C3F1B}" type="datetimeFigureOut">
              <a:rPr lang="pt-BR" smtClean="0"/>
              <a:t>17/09/2024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97775-F68B-4855-A94C-964F3DB70A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5762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D891F-71B8-47E6-A272-3675D14C3F1B}" type="datetimeFigureOut">
              <a:rPr lang="pt-BR" smtClean="0"/>
              <a:t>17/09/2024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97775-F68B-4855-A94C-964F3DB70A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2118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D891F-71B8-47E6-A272-3675D14C3F1B}" type="datetimeFigureOut">
              <a:rPr lang="pt-BR" smtClean="0"/>
              <a:t>17/09/2024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97775-F68B-4855-A94C-964F3DB70A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1435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D891F-71B8-47E6-A272-3675D14C3F1B}" type="datetimeFigureOut">
              <a:rPr lang="pt-BR" smtClean="0"/>
              <a:t>17/09/2024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97775-F68B-4855-A94C-964F3DB70A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2028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D891F-71B8-47E6-A272-3675D14C3F1B}" type="datetimeFigureOut">
              <a:rPr lang="pt-BR" smtClean="0"/>
              <a:t>17/09/2024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97775-F68B-4855-A94C-964F3DB70A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8448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D891F-71B8-47E6-A272-3675D14C3F1B}" type="datetimeFigureOut">
              <a:rPr lang="pt-BR" smtClean="0"/>
              <a:t>17/09/2024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97775-F68B-4855-A94C-964F3DB70A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1118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5D891F-71B8-47E6-A272-3675D14C3F1B}" type="datetimeFigureOut">
              <a:rPr lang="pt-BR" smtClean="0"/>
              <a:t>17/09/2024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297775-F68B-4855-A94C-964F3DB70A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2660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lanalto.gov.br/ccivil_03/constituicao/Emendas/Emc/emc83.htm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planalto.gov.br/ccivil_03/constituicao/Emendas/Emc/emc132.htm#art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9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614271" indent="-23625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945032" indent="-18900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323045" indent="-18900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701058" indent="-18900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079071" indent="-189006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457084" indent="-189006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835097" indent="-189006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213110" indent="-189006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DA1701D-800C-4959-8BED-EE4F3DCB14E1}" type="slidenum">
              <a:rPr lang="pt-BR" altLang="pt-BR"/>
              <a:pPr eaLnBrk="1" hangingPunct="1"/>
              <a:t>1</a:t>
            </a:fld>
            <a:endParaRPr lang="pt-BR" altLang="pt-BR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1990" y="489903"/>
            <a:ext cx="8420100" cy="2387600"/>
          </a:xfrm>
        </p:spPr>
        <p:txBody>
          <a:bodyPr>
            <a:normAutofit/>
          </a:bodyPr>
          <a:lstStyle/>
          <a:p>
            <a:r>
              <a:rPr lang="pt-BR" sz="31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REGIMES ADUANEIROS ESPECIAIS, ZONA FRANCA DE MANAUS  e </a:t>
            </a:r>
            <a:r>
              <a:rPr lang="pt-BR" sz="31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ZPE</a:t>
            </a:r>
            <a:br>
              <a:rPr lang="pt-BR" sz="31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pt-BR" sz="31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pt-BR" altLang="pt-BR" sz="31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60618" y="2194560"/>
            <a:ext cx="7078582" cy="512064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endParaRPr lang="pt-BR" altLang="pt-BR" sz="17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pt-BR" altLang="pt-BR" sz="1700" b="1" dirty="0">
                <a:latin typeface="Times New Roman" pitchFamily="18" charset="0"/>
                <a:cs typeface="Times New Roman" pitchFamily="18" charset="0"/>
              </a:rPr>
              <a:t>Prof</a:t>
            </a:r>
            <a:r>
              <a:rPr lang="pt-BR" altLang="pt-BR" sz="1700" b="1" u="sng" baseline="300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pt-BR" altLang="pt-BR" sz="1700" b="1" dirty="0">
                <a:latin typeface="Times New Roman" pitchFamily="18" charset="0"/>
                <a:cs typeface="Times New Roman" pitchFamily="18" charset="0"/>
              </a:rPr>
              <a:t>. Dra. </a:t>
            </a:r>
            <a:r>
              <a:rPr lang="pt-BR" altLang="pt-BR" sz="1700" b="1" dirty="0" err="1">
                <a:latin typeface="Times New Roman" pitchFamily="18" charset="0"/>
                <a:cs typeface="Times New Roman" pitchFamily="18" charset="0"/>
              </a:rPr>
              <a:t>Liziane</a:t>
            </a:r>
            <a:r>
              <a:rPr lang="pt-BR" altLang="pt-BR" sz="1700" b="1" dirty="0">
                <a:latin typeface="Times New Roman" pitchFamily="18" charset="0"/>
                <a:cs typeface="Times New Roman" pitchFamily="18" charset="0"/>
              </a:rPr>
              <a:t> Angelotti Meira *</a:t>
            </a:r>
          </a:p>
          <a:p>
            <a:pPr eaLnBrk="1" hangingPunct="1">
              <a:lnSpc>
                <a:spcPct val="80000"/>
              </a:lnSpc>
            </a:pPr>
            <a:r>
              <a:rPr lang="pt-BR" altLang="pt-BR" sz="1700" b="1" dirty="0">
                <a:latin typeface="Times New Roman" pitchFamily="18" charset="0"/>
                <a:cs typeface="Times New Roman" pitchFamily="18" charset="0"/>
              </a:rPr>
              <a:t>Conselheira do </a:t>
            </a:r>
            <a:r>
              <a:rPr lang="pt-BR" altLang="pt-BR" sz="1700" b="1" dirty="0" err="1">
                <a:latin typeface="Times New Roman" pitchFamily="18" charset="0"/>
                <a:cs typeface="Times New Roman" pitchFamily="18" charset="0"/>
              </a:rPr>
              <a:t>CARF</a:t>
            </a:r>
            <a:r>
              <a:rPr lang="pt-BR" altLang="pt-BR" sz="1700" b="1" dirty="0">
                <a:latin typeface="Times New Roman" pitchFamily="18" charset="0"/>
                <a:cs typeface="Times New Roman" pitchFamily="18" charset="0"/>
              </a:rPr>
              <a:t>/Presidente da 2ª Seção</a:t>
            </a:r>
          </a:p>
          <a:p>
            <a:pPr eaLnBrk="1" hangingPunct="1">
              <a:lnSpc>
                <a:spcPct val="80000"/>
              </a:lnSpc>
            </a:pPr>
            <a:r>
              <a:rPr lang="pt-BR" altLang="pt-BR" sz="1700" b="1" dirty="0">
                <a:latin typeface="Times New Roman" pitchFamily="18" charset="0"/>
                <a:cs typeface="Times New Roman" pitchFamily="18" charset="0"/>
              </a:rPr>
              <a:t>Professora Doutora da Escola Políticas Públicas e de Governo da FGV </a:t>
            </a:r>
          </a:p>
          <a:p>
            <a:pPr>
              <a:lnSpc>
                <a:spcPct val="120000"/>
              </a:lnSpc>
            </a:pPr>
            <a:endParaRPr lang="pt-BR" sz="2300" b="1" dirty="0">
              <a:solidFill>
                <a:srgbClr val="00B050"/>
              </a:solidFill>
            </a:endParaRPr>
          </a:p>
          <a:p>
            <a:pPr>
              <a:lnSpc>
                <a:spcPct val="120000"/>
              </a:lnSpc>
            </a:pPr>
            <a:r>
              <a:rPr lang="pt-BR" sz="3000" b="1" dirty="0">
                <a:solidFill>
                  <a:srgbClr val="00B050"/>
                </a:solidFill>
              </a:rPr>
              <a:t>Comissão de Assuntos Econômicos</a:t>
            </a:r>
          </a:p>
          <a:p>
            <a:pPr>
              <a:lnSpc>
                <a:spcPct val="120000"/>
              </a:lnSpc>
            </a:pPr>
            <a:r>
              <a:rPr lang="pt-BR" sz="2300" b="1" dirty="0">
                <a:solidFill>
                  <a:srgbClr val="002060"/>
                </a:solidFill>
              </a:rPr>
              <a:t>SENADO FEDERAL</a:t>
            </a:r>
            <a:br>
              <a:rPr lang="pt-BR" sz="2300" b="1" dirty="0">
                <a:solidFill>
                  <a:srgbClr val="002060"/>
                </a:solidFill>
              </a:rPr>
            </a:br>
            <a:r>
              <a:rPr lang="pt-BR" sz="2300" b="1" dirty="0">
                <a:solidFill>
                  <a:srgbClr val="002060"/>
                </a:solidFill>
              </a:rPr>
              <a:t>2024</a:t>
            </a:r>
            <a:br>
              <a:rPr lang="pt-BR" sz="2300" b="1" dirty="0">
                <a:solidFill>
                  <a:srgbClr val="FF0000"/>
                </a:solidFill>
              </a:rPr>
            </a:br>
            <a:endParaRPr lang="pt-BR" sz="2300" b="1" dirty="0">
              <a:solidFill>
                <a:srgbClr val="FF0000"/>
              </a:solidFill>
            </a:endParaRPr>
          </a:p>
          <a:p>
            <a:pPr algn="r">
              <a:lnSpc>
                <a:spcPct val="120000"/>
              </a:lnSpc>
            </a:pPr>
            <a:endParaRPr lang="pt-BR" sz="1200" dirty="0"/>
          </a:p>
          <a:p>
            <a:pPr>
              <a:lnSpc>
                <a:spcPct val="120000"/>
              </a:lnSpc>
            </a:pPr>
            <a:endParaRPr lang="pt-BR" sz="23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310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ustomShape 1"/>
          <p:cNvSpPr>
            <a:spLocks noChangeArrowheads="1"/>
          </p:cNvSpPr>
          <p:nvPr/>
        </p:nvSpPr>
        <p:spPr bwMode="auto">
          <a:xfrm>
            <a:off x="780786" y="296863"/>
            <a:ext cx="8752020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91440" rIns="90000" bIns="45000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pt-BR" altLang="en-US" sz="4800" dirty="0">
                <a:solidFill>
                  <a:srgbClr val="000000"/>
                </a:solidFill>
                <a:latin typeface="Calibri" pitchFamily="34" charset="0"/>
                <a:ea typeface="SimSun" pitchFamily="2" charset="-122"/>
              </a:rPr>
              <a:t>Regimes Aduaneiros e  </a:t>
            </a:r>
            <a:r>
              <a:rPr lang="pt-BR" altLang="en-US" sz="4800" dirty="0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rPr>
              <a:t>PL 68/24 </a:t>
            </a:r>
            <a:endParaRPr lang="en-US" altLang="en-US" sz="4800" dirty="0">
              <a:cs typeface="DejaVu Sans" pitchFamily="34" charset="0"/>
            </a:endParaRPr>
          </a:p>
        </p:txBody>
      </p:sp>
      <p:sp>
        <p:nvSpPr>
          <p:cNvPr id="6147" name="CustomShape 2"/>
          <p:cNvSpPr>
            <a:spLocks noChangeArrowheads="1"/>
          </p:cNvSpPr>
          <p:nvPr/>
        </p:nvSpPr>
        <p:spPr bwMode="auto">
          <a:xfrm>
            <a:off x="1129904" y="1916113"/>
            <a:ext cx="8170730" cy="411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 altLang="en-US">
              <a:cs typeface="DejaVu Sans" pitchFamily="34" charset="0"/>
            </a:endParaRPr>
          </a:p>
          <a:p>
            <a:pPr eaLnBrk="1" hangingPunct="1"/>
            <a:endParaRPr lang="en-US" altLang="en-US">
              <a:cs typeface="DejaVu Sans" pitchFamily="34" charset="0"/>
            </a:endParaRPr>
          </a:p>
        </p:txBody>
      </p:sp>
      <p:sp>
        <p:nvSpPr>
          <p:cNvPr id="6148" name="CustomShape 3"/>
          <p:cNvSpPr>
            <a:spLocks noChangeArrowheads="1"/>
          </p:cNvSpPr>
          <p:nvPr/>
        </p:nvSpPr>
        <p:spPr bwMode="auto">
          <a:xfrm>
            <a:off x="524537" y="1146175"/>
            <a:ext cx="8874125" cy="460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pt-BR" altLang="en-US" sz="2600" dirty="0" err="1">
                <a:solidFill>
                  <a:srgbClr val="7030A0"/>
                </a:solidFill>
                <a:latin typeface="Times New Roman" pitchFamily="18" charset="0"/>
                <a:ea typeface="SimSun" pitchFamily="2" charset="-122"/>
              </a:rPr>
              <a:t>CBS</a:t>
            </a:r>
            <a:r>
              <a:rPr lang="pt-BR" altLang="en-US" sz="2600" dirty="0">
                <a:solidFill>
                  <a:srgbClr val="7030A0"/>
                </a:solidFill>
                <a:latin typeface="Times New Roman" pitchFamily="18" charset="0"/>
                <a:ea typeface="SimSun" pitchFamily="2" charset="-122"/>
              </a:rPr>
              <a:t> e </a:t>
            </a:r>
            <a:r>
              <a:rPr lang="pt-BR" altLang="en-US" sz="2600" dirty="0" err="1">
                <a:solidFill>
                  <a:srgbClr val="7030A0"/>
                </a:solidFill>
                <a:latin typeface="Times New Roman" pitchFamily="18" charset="0"/>
                <a:ea typeface="SimSun" pitchFamily="2" charset="-122"/>
              </a:rPr>
              <a:t>IBS</a:t>
            </a:r>
            <a:endParaRPr lang="pt-BR" altLang="en-US" sz="2600" dirty="0">
              <a:solidFill>
                <a:srgbClr val="7030A0"/>
              </a:solidFill>
              <a:latin typeface="Times New Roman" pitchFamily="18" charset="0"/>
              <a:ea typeface="SimSun" pitchFamily="2" charset="-122"/>
            </a:endParaRP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pt-BR" sz="2800" b="1" dirty="0"/>
              <a:t>Regime aduaneiro especial de trânsito</a:t>
            </a:r>
            <a:r>
              <a:rPr lang="pt-BR" sz="2800" dirty="0"/>
              <a:t> (art.88)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pt-BR" sz="2800" b="1" dirty="0"/>
              <a:t>Regime de depósito(art. 89) </a:t>
            </a:r>
            <a:r>
              <a:rPr lang="pt-BR" sz="2800" dirty="0"/>
              <a:t>- Lojas Francas, Depósito Aduaneiro Certificado, Entreposto Aduaneiro, Depósito Especial, Depósito Afiançado e o Depósito Franco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pt-BR" sz="2800" b="1" dirty="0"/>
              <a:t>Regime</a:t>
            </a:r>
            <a:r>
              <a:rPr lang="pt-BR" sz="2800" dirty="0"/>
              <a:t> </a:t>
            </a:r>
            <a:r>
              <a:rPr lang="pt-BR" sz="2800" b="1" dirty="0"/>
              <a:t>de permanência temporária</a:t>
            </a:r>
            <a:r>
              <a:rPr lang="pt-BR" sz="2800" dirty="0"/>
              <a:t> (artigo 91) - Regime de Admissão Temporária com suspensão total e para utilização econômica, bem como a Exportação temporária.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pt-BR" sz="2800" b="1" dirty="0"/>
              <a:t>Regime de aperfeiçoamento </a:t>
            </a:r>
            <a:r>
              <a:rPr lang="pt-BR" sz="2800" dirty="0"/>
              <a:t>(artigo 93) - </a:t>
            </a:r>
            <a:r>
              <a:rPr lang="pt-BR" sz="2800" i="1" dirty="0"/>
              <a:t>Drawback</a:t>
            </a:r>
            <a:r>
              <a:rPr lang="pt-BR" sz="2800" dirty="0"/>
              <a:t> Suspensão e ao </a:t>
            </a:r>
            <a:r>
              <a:rPr lang="pt-BR" sz="2800" dirty="0" err="1"/>
              <a:t>Recof</a:t>
            </a:r>
            <a:r>
              <a:rPr lang="pt-BR" sz="2800" dirty="0"/>
              <a:t>.</a:t>
            </a:r>
          </a:p>
          <a:p>
            <a:br>
              <a:rPr lang="pt-BR" sz="2800" dirty="0"/>
            </a:br>
            <a:r>
              <a:rPr lang="pt-BR" sz="2800" dirty="0"/>
              <a:t> </a:t>
            </a:r>
            <a:endParaRPr lang="pt-BR" altLang="en-US" sz="2600" dirty="0">
              <a:solidFill>
                <a:srgbClr val="000000"/>
              </a:solidFill>
              <a:latin typeface="Times New Roman" pitchFamily="18" charset="0"/>
              <a:ea typeface="SimSun" pitchFamily="2" charset="-122"/>
            </a:endParaRPr>
          </a:p>
          <a:p>
            <a:pPr eaLnBrk="1" hangingPunct="1"/>
            <a:endParaRPr lang="pt-BR" altLang="en-US" sz="2600" dirty="0">
              <a:solidFill>
                <a:srgbClr val="000000"/>
              </a:solidFill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6149" name="CustomShape 4"/>
          <p:cNvSpPr>
            <a:spLocks noChangeArrowheads="1"/>
          </p:cNvSpPr>
          <p:nvPr/>
        </p:nvSpPr>
        <p:spPr bwMode="auto">
          <a:xfrm>
            <a:off x="5069946" y="1265238"/>
            <a:ext cx="4349354" cy="521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54022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ítulo 1"/>
          <p:cNvSpPr>
            <a:spLocks noGrp="1"/>
          </p:cNvSpPr>
          <p:nvPr>
            <p:ph type="title" idx="4294967295"/>
          </p:nvPr>
        </p:nvSpPr>
        <p:spPr>
          <a:xfrm>
            <a:off x="681038" y="365126"/>
            <a:ext cx="8543925" cy="23082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pt-BR" altLang="en-US" b="1" dirty="0">
                <a:solidFill>
                  <a:srgbClr val="FF0000"/>
                </a:solidFill>
                <a:latin typeface="Georgia" pitchFamily="18" charset="0"/>
              </a:rPr>
              <a:t>MUITO OBRIGADA! </a:t>
            </a:r>
            <a:br>
              <a:rPr lang="pt-BR" altLang="en-US" b="1" dirty="0">
                <a:solidFill>
                  <a:srgbClr val="FF0000"/>
                </a:solidFill>
                <a:latin typeface="Georgia" pitchFamily="18" charset="0"/>
              </a:rPr>
            </a:br>
            <a:endParaRPr lang="pt-BR" altLang="en-US" dirty="0">
              <a:solidFill>
                <a:srgbClr val="FF0000"/>
              </a:solidFill>
              <a:latin typeface="Georgia" pitchFamily="18" charset="0"/>
            </a:endParaRPr>
          </a:p>
        </p:txBody>
      </p:sp>
      <p:sp>
        <p:nvSpPr>
          <p:cNvPr id="52227" name="Espaço Reservado para Conteúdo 2"/>
          <p:cNvSpPr>
            <a:spLocks noGrp="1"/>
          </p:cNvSpPr>
          <p:nvPr>
            <p:ph sz="quarter" idx="4294967295"/>
          </p:nvPr>
        </p:nvSpPr>
        <p:spPr>
          <a:xfrm>
            <a:off x="346538" y="1124745"/>
            <a:ext cx="9212925" cy="5733256"/>
          </a:xfrm>
          <a:prstGeom prst="rect">
            <a:avLst/>
          </a:prstGeom>
        </p:spPr>
        <p:txBody>
          <a:bodyPr>
            <a:normAutofit/>
          </a:bodyPr>
          <a:lstStyle/>
          <a:p>
            <a:pPr eaLnBrk="1" hangingPunct="1">
              <a:buFont typeface="Arial" pitchFamily="34" charset="0"/>
              <a:buChar char="•"/>
              <a:defRPr/>
            </a:pPr>
            <a:endParaRPr lang="en-US" dirty="0">
              <a:latin typeface="Georgia" pitchFamily="18" charset="0"/>
            </a:endParaRPr>
          </a:p>
          <a:p>
            <a:pPr eaLnBrk="1" hangingPunct="1">
              <a:buFont typeface="Wingdings 2" pitchFamily="18" charset="2"/>
              <a:buNone/>
              <a:defRPr/>
            </a:pPr>
            <a:endParaRPr lang="en-US" dirty="0">
              <a:latin typeface="Georgia" pitchFamily="18" charset="0"/>
            </a:endParaRPr>
          </a:p>
          <a:p>
            <a:pPr eaLnBrk="1" hangingPunct="1">
              <a:buFont typeface="Wingdings 2" pitchFamily="18" charset="2"/>
              <a:buNone/>
              <a:defRPr/>
            </a:pPr>
            <a:endParaRPr lang="en-US" dirty="0">
              <a:latin typeface="Georgia" pitchFamily="18" charset="0"/>
            </a:endParaRPr>
          </a:p>
          <a:p>
            <a:pPr eaLnBrk="1" hangingPunct="1">
              <a:buFont typeface="Wingdings 2" pitchFamily="18" charset="2"/>
              <a:buNone/>
              <a:defRPr/>
            </a:pPr>
            <a:endParaRPr lang="en-US" dirty="0">
              <a:latin typeface="Georgia" pitchFamily="18" charset="0"/>
            </a:endParaRPr>
          </a:p>
          <a:p>
            <a:pPr eaLnBrk="1" hangingPunct="1">
              <a:buFont typeface="Wingdings 2" pitchFamily="18" charset="2"/>
              <a:buNone/>
              <a:defRPr/>
            </a:pPr>
            <a:endParaRPr lang="en-US" dirty="0">
              <a:latin typeface="Georgia" pitchFamily="18" charset="0"/>
            </a:endParaRPr>
          </a:p>
          <a:p>
            <a:pPr algn="ctr">
              <a:buFont typeface="Arial" pitchFamily="34" charset="0"/>
              <a:buNone/>
              <a:defRPr/>
            </a:pPr>
            <a:endParaRPr lang="en-US" b="1" dirty="0">
              <a:solidFill>
                <a:srgbClr val="FFFF00"/>
              </a:solidFill>
              <a:latin typeface="Georgia" pitchFamily="18" charset="0"/>
              <a:hlinkClick r:id="" action="ppaction://noaction"/>
            </a:endParaRPr>
          </a:p>
          <a:p>
            <a:pPr algn="ctr">
              <a:buFont typeface="Arial" pitchFamily="34" charset="0"/>
              <a:buNone/>
              <a:defRPr/>
            </a:pPr>
            <a:endParaRPr lang="en-US" b="1" dirty="0">
              <a:solidFill>
                <a:srgbClr val="FFFF00"/>
              </a:solidFill>
              <a:latin typeface="Georgia" pitchFamily="18" charset="0"/>
              <a:hlinkClick r:id="" action="ppaction://noaction"/>
            </a:endParaRPr>
          </a:p>
          <a:p>
            <a:pPr algn="ctr">
              <a:buFont typeface="Arial" pitchFamily="34" charset="0"/>
              <a:buNone/>
              <a:defRPr/>
            </a:pPr>
            <a:r>
              <a:rPr lang="en-US" b="1" dirty="0">
                <a:solidFill>
                  <a:srgbClr val="FFFF00"/>
                </a:solidFill>
                <a:latin typeface="Georgia" pitchFamily="18" charset="0"/>
                <a:hlinkClick r:id="" action="ppaction://noaction"/>
              </a:rPr>
              <a:t>liziane.meira@fgv.br</a:t>
            </a:r>
            <a:endParaRPr lang="en-US" b="1" dirty="0">
              <a:solidFill>
                <a:srgbClr val="FFFF00"/>
              </a:solidFill>
              <a:latin typeface="Georgia" pitchFamily="18" charset="0"/>
            </a:endParaRPr>
          </a:p>
          <a:p>
            <a:pPr>
              <a:buNone/>
              <a:defRPr/>
            </a:pPr>
            <a:r>
              <a:rPr lang="en-US" sz="2200" dirty="0">
                <a:latin typeface="Georgia" pitchFamily="18" charset="0"/>
              </a:rPr>
              <a:t>https://www.conjur.com.br/secoes/colunas/territorio-aduaneiro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en-US" dirty="0">
              <a:latin typeface="Georgia" pitchFamily="18" charset="0"/>
            </a:endParaRPr>
          </a:p>
        </p:txBody>
      </p:sp>
      <p:sp>
        <p:nvSpPr>
          <p:cNvPr id="29700" name="AutoShape 6" descr="Resultado de imagem para MUITO OBRIGADA CHIQUE"/>
          <p:cNvSpPr>
            <a:spLocks noChangeAspect="1" noChangeArrowheads="1"/>
          </p:cNvSpPr>
          <p:nvPr/>
        </p:nvSpPr>
        <p:spPr bwMode="auto">
          <a:xfrm>
            <a:off x="4793060" y="3281363"/>
            <a:ext cx="321601" cy="296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9701" name="AutoShape 2" descr="Resultado de imagem para diplomacia mulher"/>
          <p:cNvSpPr>
            <a:spLocks noChangeAspect="1" noChangeArrowheads="1"/>
          </p:cNvSpPr>
          <p:nvPr/>
        </p:nvSpPr>
        <p:spPr bwMode="auto">
          <a:xfrm>
            <a:off x="125545" y="-144463"/>
            <a:ext cx="24765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7570" y="1556793"/>
            <a:ext cx="2306899" cy="3192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4626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79763" y="65941"/>
            <a:ext cx="8744104" cy="6609671"/>
          </a:xfrm>
          <a:prstGeom prst="rect">
            <a:avLst/>
          </a:prstGeom>
        </p:spPr>
        <p:txBody>
          <a:bodyPr wrap="square" lIns="83988" tIns="41994" rIns="83988" bIns="41994">
            <a:spAutoFit/>
          </a:bodyPr>
          <a:lstStyle/>
          <a:p>
            <a:pPr marL="542420" indent="-542420"/>
            <a:endParaRPr lang="pt-BR" altLang="pt-BR" sz="2400" b="1" dirty="0">
              <a:ea typeface="Arial Unicode MS" pitchFamily="34" charset="-128"/>
              <a:cs typeface="Arial Unicode MS" pitchFamily="34" charset="-128"/>
            </a:endParaRPr>
          </a:p>
          <a:p>
            <a:pPr marL="542420" indent="-542420"/>
            <a:r>
              <a:rPr lang="pt-BR" altLang="pt-BR" sz="2000" b="1" dirty="0">
                <a:ea typeface="Arial Unicode MS" pitchFamily="34" charset="-128"/>
                <a:cs typeface="Arial Unicode MS" pitchFamily="34" charset="-128"/>
              </a:rPr>
              <a:t>Regime Aduaneiro Comum</a:t>
            </a:r>
          </a:p>
          <a:p>
            <a:pPr marL="419938" indent="-419938">
              <a:buFont typeface="Arial" panose="020B0604020202020204" pitchFamily="34" charset="0"/>
              <a:buChar char="•"/>
            </a:pPr>
            <a:r>
              <a:rPr lang="pt-BR" sz="2000" dirty="0"/>
              <a:t> devem ser recolhidos, no início do processo de fiscalização aduaneira, os tributos incidentes sobre a importação, se devidos, e o bem é liberado para ficar de forma permanente no país; </a:t>
            </a:r>
          </a:p>
          <a:p>
            <a:pPr marL="419938" indent="-419938">
              <a:buFont typeface="Arial" panose="020B0604020202020204" pitchFamily="34" charset="0"/>
              <a:buChar char="•"/>
            </a:pPr>
            <a:r>
              <a:rPr lang="pt-BR" sz="2000" dirty="0"/>
              <a:t>ou na exportação, o bem é desembaraçado para exportação definitiva, com pagamento do imposto sobre a exportação, se devido.</a:t>
            </a:r>
            <a:endParaRPr lang="pt-BR" altLang="pt-BR" sz="2000" b="1" dirty="0">
              <a:ea typeface="Arial Unicode MS" pitchFamily="34" charset="-128"/>
              <a:cs typeface="Arial Unicode MS" pitchFamily="34" charset="-128"/>
            </a:endParaRPr>
          </a:p>
          <a:p>
            <a:pPr marL="542420" indent="-542420"/>
            <a:endParaRPr lang="pt-BR" altLang="pt-BR" sz="2000" b="1" dirty="0">
              <a:ea typeface="Arial Unicode MS" pitchFamily="34" charset="-128"/>
              <a:cs typeface="Arial Unicode MS" pitchFamily="34" charset="-128"/>
            </a:endParaRPr>
          </a:p>
          <a:p>
            <a:pPr marL="542420" indent="-542420"/>
            <a:r>
              <a:rPr lang="pt-BR" altLang="pt-BR" sz="2000" b="1" dirty="0">
                <a:ea typeface="Arial Unicode MS" pitchFamily="34" charset="-128"/>
                <a:cs typeface="Arial Unicode MS" pitchFamily="34" charset="-128"/>
              </a:rPr>
              <a:t>Regimes Aduaneiros Especiais</a:t>
            </a:r>
          </a:p>
          <a:p>
            <a:pPr marL="419938" indent="-419938">
              <a:buFont typeface="Arial" panose="020B0604020202020204" pitchFamily="34" charset="0"/>
              <a:buChar char="•"/>
            </a:pPr>
            <a:r>
              <a:rPr lang="pt-BR" sz="2000" dirty="0"/>
              <a:t>os tributos não são recolhidos, em regra, na importação, o produto é fiscalizado e desembaraçado para ficar temporariamente e sob controle aduaneiro no Brasil, </a:t>
            </a:r>
          </a:p>
          <a:p>
            <a:pPr marL="419938" indent="-419938">
              <a:buFont typeface="Arial" panose="020B0604020202020204" pitchFamily="34" charset="0"/>
              <a:buChar char="•"/>
            </a:pPr>
            <a:r>
              <a:rPr lang="pt-BR" sz="2000" dirty="0"/>
              <a:t>ou, na exportação, para sair temporariamente do território aduaneiro, sem pagamento de tributos, podendo voltar também sem oneração tributária</a:t>
            </a:r>
          </a:p>
          <a:p>
            <a:pPr marL="419938" indent="-419938">
              <a:buFont typeface="Arial" panose="020B0604020202020204" pitchFamily="34" charset="0"/>
              <a:buChar char="•"/>
            </a:pPr>
            <a:endParaRPr lang="pt-BR" altLang="pt-BR" sz="2000" dirty="0"/>
          </a:p>
          <a:p>
            <a:pPr>
              <a:buNone/>
            </a:pPr>
            <a:r>
              <a:rPr lang="pt-BR" altLang="pt-BR" sz="2000" b="1" dirty="0">
                <a:ea typeface="Arial Unicode MS" pitchFamily="34" charset="-128"/>
                <a:cs typeface="Arial Unicode MS" pitchFamily="34" charset="-128"/>
              </a:rPr>
              <a:t>Regimes Aduaneiro Aplicados em Áreas Especiais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/>
              <a:t>   são regimes especiais voltados para determinadas áreas do território nacional (Zona Franca de Manaus, Áreas de Livre Comércio e Zonas de Processamento de Exportação).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/>
              <a:t>também ocorre desoneração dos tributos incidentes na importação/exportação</a:t>
            </a:r>
            <a:endParaRPr lang="pt-BR" altLang="pt-BR" sz="2000" dirty="0"/>
          </a:p>
          <a:p>
            <a:pPr marL="419938" indent="-419938">
              <a:buFont typeface="Arial" panose="020B0604020202020204" pitchFamily="34" charset="0"/>
              <a:buChar char="•"/>
            </a:pPr>
            <a:endParaRPr lang="pt-BR" altLang="pt-BR" sz="2000" dirty="0"/>
          </a:p>
        </p:txBody>
      </p:sp>
    </p:spTree>
    <p:extLst>
      <p:ext uri="{BB962C8B-B14F-4D97-AF65-F5344CB8AC3E}">
        <p14:creationId xmlns:p14="http://schemas.microsoft.com/office/powerpoint/2010/main" val="3684345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02" name="CustomShape 1"/>
          <p:cNvSpPr>
            <a:spLocks noChangeArrowheads="1"/>
          </p:cNvSpPr>
          <p:nvPr/>
        </p:nvSpPr>
        <p:spPr bwMode="auto">
          <a:xfrm>
            <a:off x="-15240" y="304801"/>
            <a:ext cx="10253160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91440" rIns="90000" bIns="45000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pt-BR" altLang="en-US" sz="4000" dirty="0">
                <a:solidFill>
                  <a:srgbClr val="000000"/>
                </a:solidFill>
                <a:latin typeface="Calibri" pitchFamily="34" charset="0"/>
                <a:ea typeface="SimSun" pitchFamily="2" charset="-122"/>
              </a:rPr>
              <a:t>Regimes Aduaneiros Especiais</a:t>
            </a:r>
            <a:endParaRPr lang="en-US" altLang="en-US" dirty="0">
              <a:cs typeface="DejaVu Sans" pitchFamily="34" charset="0"/>
            </a:endParaRPr>
          </a:p>
        </p:txBody>
      </p:sp>
      <p:sp>
        <p:nvSpPr>
          <p:cNvPr id="512003" name="CustomShape 2"/>
          <p:cNvSpPr>
            <a:spLocks noChangeArrowheads="1"/>
          </p:cNvSpPr>
          <p:nvPr/>
        </p:nvSpPr>
        <p:spPr bwMode="auto">
          <a:xfrm>
            <a:off x="1129904" y="1916113"/>
            <a:ext cx="8170730" cy="411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 altLang="en-US">
              <a:cs typeface="DejaVu Sans" pitchFamily="34" charset="0"/>
            </a:endParaRPr>
          </a:p>
          <a:p>
            <a:pPr eaLnBrk="1" hangingPunct="1"/>
            <a:endParaRPr lang="en-US" altLang="en-US">
              <a:cs typeface="DejaVu Sans" pitchFamily="34" charset="0"/>
            </a:endParaRPr>
          </a:p>
        </p:txBody>
      </p:sp>
      <p:sp>
        <p:nvSpPr>
          <p:cNvPr id="512004" name="CustomShape 3"/>
          <p:cNvSpPr>
            <a:spLocks noChangeArrowheads="1"/>
          </p:cNvSpPr>
          <p:nvPr/>
        </p:nvSpPr>
        <p:spPr bwMode="auto">
          <a:xfrm>
            <a:off x="524537" y="1336675"/>
            <a:ext cx="4349353" cy="460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SzPct val="45000"/>
              <a:buFont typeface="StarSymbol"/>
              <a:buNone/>
            </a:pPr>
            <a:endParaRPr lang="pt-BR" altLang="en-US" sz="2600" dirty="0">
              <a:solidFill>
                <a:srgbClr val="000000"/>
              </a:solidFill>
              <a:latin typeface="Times New Roman" pitchFamily="18" charset="0"/>
              <a:ea typeface="SimSun" pitchFamily="2" charset="-122"/>
            </a:endParaRPr>
          </a:p>
          <a:p>
            <a:pPr eaLnBrk="1" hangingPunct="1">
              <a:buSzPct val="45000"/>
              <a:buFont typeface="StarSymbol"/>
              <a:buNone/>
            </a:pPr>
            <a:r>
              <a:rPr lang="pt-BR" altLang="en-US" sz="2600" dirty="0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rPr>
              <a:t>Trânsito Aduaneiro</a:t>
            </a:r>
            <a:endParaRPr lang="en-US" altLang="en-US" dirty="0">
              <a:cs typeface="DejaVu Sans" pitchFamily="34" charset="0"/>
            </a:endParaRPr>
          </a:p>
          <a:p>
            <a:pPr eaLnBrk="1" hangingPunct="1">
              <a:buSzPct val="45000"/>
              <a:buFont typeface="StarSymbol"/>
              <a:buNone/>
            </a:pPr>
            <a:r>
              <a:rPr lang="pt-BR" altLang="en-US" sz="2600" dirty="0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rPr>
              <a:t>Admissão Temporária</a:t>
            </a:r>
            <a:endParaRPr lang="en-US" altLang="en-US" dirty="0">
              <a:cs typeface="DejaVu Sans" pitchFamily="34" charset="0"/>
            </a:endParaRPr>
          </a:p>
          <a:p>
            <a:pPr eaLnBrk="1" hangingPunct="1">
              <a:buSzPct val="45000"/>
              <a:buFont typeface="StarSymbol"/>
              <a:buNone/>
            </a:pPr>
            <a:r>
              <a:rPr lang="pt-BR" altLang="en-US" sz="2600" dirty="0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rPr>
              <a:t>Admissão Temporária para Aperfeiçoamento Ativo</a:t>
            </a:r>
            <a:endParaRPr lang="en-US" altLang="en-US" dirty="0">
              <a:cs typeface="DejaVu Sans" pitchFamily="34" charset="0"/>
            </a:endParaRPr>
          </a:p>
          <a:p>
            <a:pPr eaLnBrk="1" hangingPunct="1">
              <a:buSzPct val="45000"/>
              <a:buFont typeface="StarSymbol"/>
              <a:buNone/>
            </a:pPr>
            <a:r>
              <a:rPr lang="pt-BR" altLang="en-US" sz="2600" i="1" dirty="0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rPr>
              <a:t>Drawback</a:t>
            </a:r>
            <a:endParaRPr lang="en-US" altLang="en-US" dirty="0">
              <a:cs typeface="DejaVu Sans" pitchFamily="34" charset="0"/>
            </a:endParaRPr>
          </a:p>
          <a:p>
            <a:pPr eaLnBrk="1" hangingPunct="1">
              <a:buSzPct val="45000"/>
              <a:buFont typeface="StarSymbol"/>
              <a:buNone/>
            </a:pPr>
            <a:r>
              <a:rPr lang="pt-BR" altLang="en-US" sz="2600" dirty="0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rPr>
              <a:t>Entreposto Aduaneiro</a:t>
            </a:r>
            <a:endParaRPr lang="en-US" altLang="en-US" dirty="0">
              <a:cs typeface="DejaVu Sans" pitchFamily="34" charset="0"/>
            </a:endParaRPr>
          </a:p>
          <a:p>
            <a:pPr eaLnBrk="1" hangingPunct="1">
              <a:buSzPct val="45000"/>
              <a:buFont typeface="StarSymbol"/>
              <a:buNone/>
            </a:pPr>
            <a:r>
              <a:rPr lang="pt-BR" altLang="en-US" sz="2600" dirty="0" err="1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rPr>
              <a:t>Recof</a:t>
            </a:r>
            <a:endParaRPr lang="en-US" altLang="en-US" dirty="0">
              <a:cs typeface="DejaVu Sans" pitchFamily="34" charset="0"/>
            </a:endParaRPr>
          </a:p>
          <a:p>
            <a:pPr eaLnBrk="1" hangingPunct="1">
              <a:buSzPct val="45000"/>
              <a:buFont typeface="StarSymbol"/>
              <a:buNone/>
            </a:pPr>
            <a:r>
              <a:rPr lang="pt-BR" altLang="en-US" sz="2600" dirty="0" err="1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rPr>
              <a:t>Recom</a:t>
            </a:r>
            <a:endParaRPr lang="en-US" altLang="en-US" dirty="0">
              <a:cs typeface="DejaVu Sans" pitchFamily="34" charset="0"/>
            </a:endParaRPr>
          </a:p>
          <a:p>
            <a:pPr eaLnBrk="1" hangingPunct="1">
              <a:buSzPct val="45000"/>
              <a:buFont typeface="StarSymbol"/>
              <a:buNone/>
            </a:pPr>
            <a:r>
              <a:rPr lang="pt-BR" altLang="en-US" sz="2600" dirty="0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rPr>
              <a:t>Exportação Temporária</a:t>
            </a:r>
            <a:endParaRPr lang="en-US" altLang="en-US" dirty="0">
              <a:cs typeface="DejaVu Sans" pitchFamily="34" charset="0"/>
            </a:endParaRPr>
          </a:p>
        </p:txBody>
      </p:sp>
      <p:sp>
        <p:nvSpPr>
          <p:cNvPr id="512005" name="CustomShape 4"/>
          <p:cNvSpPr>
            <a:spLocks noChangeArrowheads="1"/>
          </p:cNvSpPr>
          <p:nvPr/>
        </p:nvSpPr>
        <p:spPr bwMode="auto">
          <a:xfrm>
            <a:off x="5069946" y="1265238"/>
            <a:ext cx="4349354" cy="521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SzPct val="45000"/>
              <a:buFont typeface="StarSymbol"/>
              <a:buChar char="l"/>
            </a:pPr>
            <a:endParaRPr lang="pt-BR" altLang="en-US" sz="2400" dirty="0">
              <a:solidFill>
                <a:srgbClr val="000000"/>
              </a:solidFill>
              <a:latin typeface="Times New Roman" pitchFamily="18" charset="0"/>
              <a:ea typeface="SimSun" pitchFamily="2" charset="-122"/>
            </a:endParaRPr>
          </a:p>
          <a:p>
            <a:pPr eaLnBrk="1" hangingPunct="1">
              <a:buSzPct val="45000"/>
              <a:buFont typeface="StarSymbol"/>
              <a:buNone/>
            </a:pPr>
            <a:r>
              <a:rPr lang="pt-BR" altLang="en-US" sz="2400" dirty="0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rPr>
              <a:t>Exportação Temporária para Aperfeiçoamento Passivo</a:t>
            </a:r>
            <a:endParaRPr lang="en-US" altLang="en-US" dirty="0">
              <a:cs typeface="DejaVu Sans" pitchFamily="34" charset="0"/>
            </a:endParaRPr>
          </a:p>
          <a:p>
            <a:pPr eaLnBrk="1" hangingPunct="1">
              <a:buSzPct val="45000"/>
              <a:buFont typeface="StarSymbol"/>
              <a:buNone/>
            </a:pPr>
            <a:r>
              <a:rPr lang="pt-BR" altLang="en-US" sz="2400" dirty="0" err="1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rPr>
              <a:t>Repetro</a:t>
            </a:r>
            <a:endParaRPr lang="en-US" altLang="en-US" dirty="0">
              <a:cs typeface="DejaVu Sans" pitchFamily="34" charset="0"/>
            </a:endParaRPr>
          </a:p>
          <a:p>
            <a:pPr eaLnBrk="1" hangingPunct="1">
              <a:buSzPct val="45000"/>
              <a:buFont typeface="StarSymbol"/>
              <a:buNone/>
            </a:pPr>
            <a:r>
              <a:rPr lang="pt-BR" altLang="en-US" sz="2400" dirty="0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rPr>
              <a:t>Reporto</a:t>
            </a:r>
            <a:endParaRPr lang="en-US" altLang="en-US" dirty="0">
              <a:cs typeface="DejaVu Sans" pitchFamily="34" charset="0"/>
            </a:endParaRPr>
          </a:p>
          <a:p>
            <a:pPr eaLnBrk="1" hangingPunct="1">
              <a:buSzPct val="45000"/>
              <a:buFont typeface="StarSymbol"/>
              <a:buNone/>
            </a:pPr>
            <a:r>
              <a:rPr lang="pt-BR" altLang="en-US" sz="2400" dirty="0" err="1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rPr>
              <a:t>Repex</a:t>
            </a:r>
            <a:endParaRPr lang="en-US" altLang="en-US" dirty="0">
              <a:cs typeface="DejaVu Sans" pitchFamily="34" charset="0"/>
            </a:endParaRPr>
          </a:p>
          <a:p>
            <a:pPr eaLnBrk="1" hangingPunct="1">
              <a:buSzPct val="45000"/>
              <a:buFont typeface="StarSymbol"/>
              <a:buNone/>
            </a:pPr>
            <a:r>
              <a:rPr lang="pt-BR" altLang="en-US" sz="2400" dirty="0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rPr>
              <a:t>Loja Franca</a:t>
            </a:r>
            <a:endParaRPr lang="en-US" altLang="en-US" dirty="0">
              <a:cs typeface="DejaVu Sans" pitchFamily="34" charset="0"/>
            </a:endParaRPr>
          </a:p>
          <a:p>
            <a:pPr eaLnBrk="1" hangingPunct="1">
              <a:buSzPct val="45000"/>
              <a:buFont typeface="StarSymbol"/>
              <a:buNone/>
            </a:pPr>
            <a:r>
              <a:rPr lang="pt-BR" altLang="en-US" sz="2400" dirty="0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rPr>
              <a:t>Depósito Especial</a:t>
            </a:r>
            <a:endParaRPr lang="en-US" altLang="en-US" dirty="0">
              <a:cs typeface="DejaVu Sans" pitchFamily="34" charset="0"/>
            </a:endParaRPr>
          </a:p>
          <a:p>
            <a:pPr eaLnBrk="1" hangingPunct="1">
              <a:buSzPct val="45000"/>
              <a:buFont typeface="StarSymbol"/>
              <a:buNone/>
            </a:pPr>
            <a:r>
              <a:rPr lang="pt-BR" altLang="en-US" sz="2400" dirty="0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rPr>
              <a:t>Depósito Afiançado</a:t>
            </a:r>
            <a:endParaRPr lang="en-US" altLang="en-US" dirty="0">
              <a:cs typeface="DejaVu Sans" pitchFamily="34" charset="0"/>
            </a:endParaRPr>
          </a:p>
          <a:p>
            <a:pPr eaLnBrk="1" hangingPunct="1">
              <a:buSzPct val="45000"/>
              <a:buFont typeface="StarSymbol"/>
              <a:buNone/>
            </a:pPr>
            <a:r>
              <a:rPr lang="pt-BR" altLang="en-US" sz="2400" dirty="0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rPr>
              <a:t>Depósito Alfandegado Certificado</a:t>
            </a:r>
            <a:endParaRPr lang="en-US" altLang="en-US" dirty="0">
              <a:cs typeface="DejaVu Sans" pitchFamily="34" charset="0"/>
            </a:endParaRPr>
          </a:p>
          <a:p>
            <a:pPr eaLnBrk="1" hangingPunct="1">
              <a:buSzPct val="45000"/>
              <a:buFont typeface="StarSymbol"/>
              <a:buNone/>
            </a:pPr>
            <a:r>
              <a:rPr lang="pt-BR" altLang="en-US" sz="2400" dirty="0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rPr>
              <a:t>Depósito Franco</a:t>
            </a:r>
            <a:endParaRPr lang="en-US" altLang="en-US" dirty="0">
              <a:cs typeface="DejaVu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16738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02" name="CustomShape 1"/>
          <p:cNvSpPr>
            <a:spLocks noChangeArrowheads="1"/>
          </p:cNvSpPr>
          <p:nvPr/>
        </p:nvSpPr>
        <p:spPr bwMode="auto">
          <a:xfrm>
            <a:off x="190500" y="304801"/>
            <a:ext cx="10047420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91440" rIns="90000" bIns="45000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pt-BR" altLang="en-US" sz="4000" dirty="0">
                <a:solidFill>
                  <a:srgbClr val="000000"/>
                </a:solidFill>
                <a:latin typeface="Calibri" pitchFamily="34" charset="0"/>
                <a:ea typeface="SimSun" pitchFamily="2" charset="-122"/>
              </a:rPr>
              <a:t>Regimes Aduaneiros Aplicados em Áreas Especiais</a:t>
            </a:r>
            <a:endParaRPr lang="en-US" altLang="en-US" dirty="0">
              <a:cs typeface="DejaVu Sans" pitchFamily="34" charset="0"/>
            </a:endParaRPr>
          </a:p>
        </p:txBody>
      </p:sp>
      <p:sp>
        <p:nvSpPr>
          <p:cNvPr id="512003" name="CustomShape 2"/>
          <p:cNvSpPr>
            <a:spLocks noChangeArrowheads="1"/>
          </p:cNvSpPr>
          <p:nvPr/>
        </p:nvSpPr>
        <p:spPr bwMode="auto">
          <a:xfrm>
            <a:off x="1129904" y="1916113"/>
            <a:ext cx="8170730" cy="411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 altLang="en-US">
              <a:cs typeface="DejaVu Sans" pitchFamily="34" charset="0"/>
            </a:endParaRPr>
          </a:p>
          <a:p>
            <a:pPr eaLnBrk="1" hangingPunct="1"/>
            <a:endParaRPr lang="en-US" altLang="en-US">
              <a:cs typeface="DejaVu Sans" pitchFamily="34" charset="0"/>
            </a:endParaRPr>
          </a:p>
        </p:txBody>
      </p:sp>
      <p:sp>
        <p:nvSpPr>
          <p:cNvPr id="512004" name="CustomShape 3"/>
          <p:cNvSpPr>
            <a:spLocks noChangeArrowheads="1"/>
          </p:cNvSpPr>
          <p:nvPr/>
        </p:nvSpPr>
        <p:spPr bwMode="auto">
          <a:xfrm>
            <a:off x="524537" y="1336675"/>
            <a:ext cx="8939503" cy="460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SzPct val="45000"/>
              <a:buFont typeface="StarSymbol"/>
              <a:buNone/>
            </a:pPr>
            <a:endParaRPr lang="pt-BR" altLang="en-US" sz="2600" dirty="0">
              <a:solidFill>
                <a:srgbClr val="000000"/>
              </a:solidFill>
              <a:latin typeface="Times New Roman" pitchFamily="18" charset="0"/>
              <a:ea typeface="SimSun" pitchFamily="2" charset="-122"/>
            </a:endParaRPr>
          </a:p>
          <a:p>
            <a:pPr algn="just">
              <a:spcBef>
                <a:spcPct val="50000"/>
              </a:spcBef>
            </a:pPr>
            <a:r>
              <a:rPr lang="pt-BR" altLang="pt-BR" sz="2800" dirty="0">
                <a:solidFill>
                  <a:srgbClr val="000000"/>
                </a:solidFill>
                <a:cs typeface="Times New Roman" pitchFamily="18" charset="0"/>
              </a:rPr>
              <a:t>Zona Franca de Manaus </a:t>
            </a:r>
          </a:p>
          <a:p>
            <a:pPr algn="just">
              <a:spcBef>
                <a:spcPct val="50000"/>
              </a:spcBef>
            </a:pPr>
            <a:r>
              <a:rPr lang="pt-BR" altLang="pt-BR" sz="2800" dirty="0">
                <a:solidFill>
                  <a:srgbClr val="000000"/>
                </a:solidFill>
                <a:cs typeface="Times New Roman" pitchFamily="18" charset="0"/>
              </a:rPr>
              <a:t>Áreas de Livre Comércio </a:t>
            </a:r>
          </a:p>
          <a:p>
            <a:pPr algn="just">
              <a:spcBef>
                <a:spcPct val="50000"/>
              </a:spcBef>
            </a:pPr>
            <a:r>
              <a:rPr lang="pt-BR" altLang="pt-BR" sz="2800" dirty="0">
                <a:solidFill>
                  <a:srgbClr val="000000"/>
                </a:solidFill>
                <a:cs typeface="Times New Roman" pitchFamily="18" charset="0"/>
              </a:rPr>
              <a:t>Zonas de Processamento de Exportação</a:t>
            </a:r>
          </a:p>
        </p:txBody>
      </p:sp>
      <p:sp>
        <p:nvSpPr>
          <p:cNvPr id="512005" name="CustomShape 4"/>
          <p:cNvSpPr>
            <a:spLocks noChangeArrowheads="1"/>
          </p:cNvSpPr>
          <p:nvPr/>
        </p:nvSpPr>
        <p:spPr bwMode="auto">
          <a:xfrm>
            <a:off x="5069946" y="1265238"/>
            <a:ext cx="4349354" cy="521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SzPct val="45000"/>
              <a:buFont typeface="StarSymbol"/>
              <a:buChar char="l"/>
            </a:pPr>
            <a:endParaRPr lang="pt-BR" altLang="en-US" sz="2400" dirty="0">
              <a:solidFill>
                <a:srgbClr val="000000"/>
              </a:solidFill>
              <a:latin typeface="Times New Roman" pitchFamily="18" charset="0"/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4496616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pt-BR" altLang="pt-BR"/>
              <a:t> 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type="subTitle" idx="1"/>
          </p:nvPr>
        </p:nvSpPr>
        <p:spPr>
          <a:xfrm>
            <a:off x="421350" y="333375"/>
            <a:ext cx="9386623" cy="136683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pt-BR" altLang="pt-BR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altLang="pt-BR" sz="2800" b="1" cap="small" dirty="0">
                <a:cs typeface="Calibri" panose="020F0502020204030204" pitchFamily="34" charset="0"/>
              </a:rPr>
              <a:t>Regimes Aduaneiros Especiais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altLang="pt-BR" sz="2800" b="1" cap="small" dirty="0">
                <a:cs typeface="Calibri" panose="020F0502020204030204" pitchFamily="34" charset="0"/>
              </a:rPr>
              <a:t>Drawback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pt-BR" altLang="pt-BR" sz="2000" dirty="0">
              <a:solidFill>
                <a:schemeClr val="bg2">
                  <a:lumMod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2" panose="05000000000000000000" pitchFamily="82" charset="2"/>
              <a:buNone/>
              <a:defRPr/>
            </a:pPr>
            <a:endParaRPr lang="pt-BR" altLang="pt-BR" sz="2000" dirty="0"/>
          </a:p>
          <a:p>
            <a:pPr eaLnBrk="1" fontAlgn="auto" hangingPunct="1">
              <a:spcAft>
                <a:spcPts val="0"/>
              </a:spcAft>
              <a:buFont typeface="Wingdings 2" panose="05000000000000000000" pitchFamily="82" charset="2"/>
              <a:buNone/>
              <a:defRPr/>
            </a:pPr>
            <a:endParaRPr lang="pt-BR" altLang="pt-BR" sz="2000" dirty="0"/>
          </a:p>
          <a:p>
            <a:pPr eaLnBrk="1" fontAlgn="auto" hangingPunct="1">
              <a:spcAft>
                <a:spcPts val="0"/>
              </a:spcAft>
              <a:buFont typeface="Wingdings 2" panose="05000000000000000000" pitchFamily="82" charset="2"/>
              <a:buNone/>
              <a:defRPr/>
            </a:pPr>
            <a:endParaRPr lang="pt-BR" altLang="pt-BR" sz="2000" dirty="0"/>
          </a:p>
          <a:p>
            <a:pPr eaLnBrk="1" fontAlgn="auto" hangingPunct="1">
              <a:spcAft>
                <a:spcPts val="0"/>
              </a:spcAft>
              <a:buFont typeface="Wingdings 2" panose="05000000000000000000" pitchFamily="82" charset="2"/>
              <a:buNone/>
              <a:defRPr/>
            </a:pPr>
            <a:endParaRPr lang="pt-BR" altLang="pt-BR" sz="2000" dirty="0"/>
          </a:p>
          <a:p>
            <a:pPr eaLnBrk="1" fontAlgn="auto" hangingPunct="1">
              <a:spcAft>
                <a:spcPts val="0"/>
              </a:spcAft>
              <a:buFont typeface="Wingdings 2" panose="05000000000000000000" pitchFamily="82" charset="2"/>
              <a:buNone/>
              <a:defRPr/>
            </a:pPr>
            <a:endParaRPr lang="pt-BR" altLang="pt-BR" sz="2000" dirty="0"/>
          </a:p>
        </p:txBody>
      </p:sp>
      <p:sp>
        <p:nvSpPr>
          <p:cNvPr id="15364" name="AutoShape 6" descr="Resultado de imagem para desigualdade social foto"/>
          <p:cNvSpPr>
            <a:spLocks noChangeAspect="1" noChangeArrowheads="1"/>
          </p:cNvSpPr>
          <p:nvPr/>
        </p:nvSpPr>
        <p:spPr bwMode="auto">
          <a:xfrm>
            <a:off x="4793060" y="3281363"/>
            <a:ext cx="321601" cy="296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BR" altLang="pt-BR" sz="1800"/>
          </a:p>
        </p:txBody>
      </p:sp>
      <p:sp>
        <p:nvSpPr>
          <p:cNvPr id="15365" name="Rectangle 14"/>
          <p:cNvSpPr>
            <a:spLocks noChangeArrowheads="1"/>
          </p:cNvSpPr>
          <p:nvPr/>
        </p:nvSpPr>
        <p:spPr bwMode="auto">
          <a:xfrm>
            <a:off x="1914129" y="690563"/>
            <a:ext cx="99060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BR" altLang="pt-BR" sz="1800"/>
          </a:p>
        </p:txBody>
      </p:sp>
      <p:sp>
        <p:nvSpPr>
          <p:cNvPr id="15366" name="CaixaDeTexto 6"/>
          <p:cNvSpPr txBox="1">
            <a:spLocks noChangeArrowheads="1"/>
          </p:cNvSpPr>
          <p:nvPr/>
        </p:nvSpPr>
        <p:spPr bwMode="auto">
          <a:xfrm>
            <a:off x="196056" y="1484314"/>
            <a:ext cx="9515608" cy="691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pt-BR" altLang="pt-BR" sz="2000" dirty="0">
                <a:solidFill>
                  <a:schemeClr val="bg1"/>
                </a:solidFill>
                <a:latin typeface="Arial" pitchFamily="34" charset="0"/>
                <a:cs typeface="Times New Roman" pitchFamily="18" charset="0"/>
              </a:rPr>
              <a:t>Incentivo à exportação, aplicado nas seguintes modalidades (art. 383):</a:t>
            </a:r>
          </a:p>
          <a:p>
            <a:pPr algn="just">
              <a:spcBef>
                <a:spcPct val="50000"/>
              </a:spcBef>
            </a:pPr>
            <a:r>
              <a:rPr lang="pt-BR" altLang="pt-BR" sz="2000" b="1" u="sng" dirty="0">
                <a:latin typeface="Arial" pitchFamily="34" charset="0"/>
                <a:cs typeface="Times New Roman" pitchFamily="18" charset="0"/>
              </a:rPr>
              <a:t>Suspensão</a:t>
            </a:r>
            <a:r>
              <a:rPr lang="pt-BR" altLang="pt-BR" sz="2000" dirty="0">
                <a:latin typeface="Arial" pitchFamily="34" charset="0"/>
                <a:cs typeface="Times New Roman" pitchFamily="18" charset="0"/>
              </a:rPr>
              <a:t> do pagamento de II, IPI-imp., Contribuição para o PIS/PASEP-imp. e COFINS-</a:t>
            </a:r>
            <a:r>
              <a:rPr lang="pt-BR" altLang="pt-BR" sz="2000" dirty="0" err="1">
                <a:latin typeface="Arial" pitchFamily="34" charset="0"/>
                <a:cs typeface="Times New Roman" pitchFamily="18" charset="0"/>
              </a:rPr>
              <a:t>imp</a:t>
            </a:r>
            <a:r>
              <a:rPr lang="pt-BR" altLang="pt-BR" sz="2000" dirty="0">
                <a:latin typeface="Arial" pitchFamily="34" charset="0"/>
                <a:cs typeface="Times New Roman" pitchFamily="18" charset="0"/>
              </a:rPr>
              <a:t>, e </a:t>
            </a:r>
            <a:r>
              <a:rPr lang="pt-BR" altLang="pt-BR" sz="2000" dirty="0" err="1">
                <a:latin typeface="Arial" pitchFamily="34" charset="0"/>
                <a:cs typeface="Times New Roman" pitchFamily="18" charset="0"/>
              </a:rPr>
              <a:t>ARFMM</a:t>
            </a:r>
            <a:r>
              <a:rPr lang="pt-BR" altLang="pt-BR" sz="2000" dirty="0">
                <a:latin typeface="Arial" pitchFamily="34" charset="0"/>
                <a:cs typeface="Times New Roman" pitchFamily="18" charset="0"/>
              </a:rPr>
              <a:t>, na importação, de forma combinada ou não com a aquisição no mercado interno, de mercadoria para emprego ou consumo na industrialização de produto a ser exportado; (</a:t>
            </a:r>
            <a:r>
              <a:rPr lang="pt-BR" altLang="pt-BR" sz="2000" dirty="0">
                <a:latin typeface="Arial" pitchFamily="34" charset="0"/>
              </a:rPr>
              <a:t>art. 383, I, do RA </a:t>
            </a:r>
            <a:r>
              <a:rPr lang="pt-BR" altLang="pt-BR" sz="2000" dirty="0">
                <a:latin typeface="Arial" pitchFamily="34" charset="0"/>
                <a:cs typeface="Times New Roman" pitchFamily="18" charset="0"/>
              </a:rPr>
              <a:t>Habilitação SECEX - Portaria Secex 44/2020, art. 2o)</a:t>
            </a:r>
          </a:p>
          <a:p>
            <a:pPr algn="just">
              <a:spcBef>
                <a:spcPct val="50000"/>
              </a:spcBef>
            </a:pPr>
            <a:r>
              <a:rPr lang="pt-BR" altLang="pt-BR" sz="2000" b="1" u="sng" dirty="0">
                <a:latin typeface="Arial" pitchFamily="34" charset="0"/>
                <a:cs typeface="Times New Roman" pitchFamily="18" charset="0"/>
              </a:rPr>
              <a:t>Isenção</a:t>
            </a:r>
            <a:r>
              <a:rPr lang="pt-BR" altLang="pt-BR" sz="2000" dirty="0">
                <a:latin typeface="Arial" pitchFamily="34" charset="0"/>
                <a:cs typeface="Times New Roman" pitchFamily="18" charset="0"/>
              </a:rPr>
              <a:t> de II (red. zero demais), na importação, de forma combinada ou não com a aquisição no mercado interno, de mercadoria </a:t>
            </a:r>
            <a:r>
              <a:rPr lang="pt-BR" altLang="pt-BR" sz="2000" u="sng" dirty="0">
                <a:latin typeface="Arial" pitchFamily="34" charset="0"/>
                <a:cs typeface="Times New Roman" pitchFamily="18" charset="0"/>
              </a:rPr>
              <a:t>equivalente</a:t>
            </a:r>
            <a:r>
              <a:rPr lang="pt-BR" altLang="pt-BR" sz="2000" dirty="0">
                <a:latin typeface="Arial" pitchFamily="34" charset="0"/>
                <a:cs typeface="Times New Roman" pitchFamily="18" charset="0"/>
              </a:rPr>
              <a:t>* à empregada ou consumida na industrialização de produto exportado; e (</a:t>
            </a:r>
            <a:r>
              <a:rPr lang="pt-BR" altLang="pt-BR" sz="2000" dirty="0">
                <a:latin typeface="Arial" pitchFamily="34" charset="0"/>
              </a:rPr>
              <a:t>art. 383, II, do RA </a:t>
            </a:r>
            <a:r>
              <a:rPr lang="pt-BR" altLang="pt-BR" sz="2000" dirty="0">
                <a:latin typeface="Arial" pitchFamily="34" charset="0"/>
                <a:cs typeface="Times New Roman" pitchFamily="18" charset="0"/>
              </a:rPr>
              <a:t>Habilitação SECEX, Portaria Secex 44/2020, art. 48)</a:t>
            </a:r>
          </a:p>
          <a:p>
            <a:pPr algn="just">
              <a:spcBef>
                <a:spcPct val="50000"/>
              </a:spcBef>
            </a:pPr>
            <a:r>
              <a:rPr lang="pt-BR" altLang="pt-BR" sz="2000" b="1" u="sng" dirty="0">
                <a:latin typeface="Arial" pitchFamily="34" charset="0"/>
                <a:cs typeface="Times New Roman" pitchFamily="18" charset="0"/>
              </a:rPr>
              <a:t>Restituição</a:t>
            </a:r>
            <a:r>
              <a:rPr lang="pt-BR" altLang="pt-BR" sz="2000" dirty="0">
                <a:latin typeface="Arial" pitchFamily="34" charset="0"/>
                <a:cs typeface="Times New Roman" pitchFamily="18" charset="0"/>
              </a:rPr>
              <a:t>, </a:t>
            </a:r>
            <a:r>
              <a:rPr lang="pt-BR" altLang="pt-BR" sz="2000" dirty="0">
                <a:latin typeface="Arial" pitchFamily="34" charset="0"/>
              </a:rPr>
              <a:t>total ou parcial, dos tributos pagos na importação de mercadoria exportada após beneficiamento, ou utilizada na fabricação, complementação ou acondicionamento de outra exportada. (art. 383, </a:t>
            </a:r>
            <a:r>
              <a:rPr lang="pt-BR" altLang="pt-BR" sz="2000" dirty="0" err="1">
                <a:latin typeface="Arial" pitchFamily="34" charset="0"/>
              </a:rPr>
              <a:t>III</a:t>
            </a:r>
            <a:r>
              <a:rPr lang="pt-BR" altLang="pt-BR" sz="2000" dirty="0">
                <a:latin typeface="Arial" pitchFamily="34" charset="0"/>
              </a:rPr>
              <a:t>, do RA, IN </a:t>
            </a:r>
            <a:r>
              <a:rPr lang="pt-BR" altLang="pt-BR" sz="2000" dirty="0" err="1">
                <a:latin typeface="Arial" pitchFamily="34" charset="0"/>
              </a:rPr>
              <a:t>SRF</a:t>
            </a:r>
            <a:r>
              <a:rPr lang="pt-BR" altLang="pt-BR" sz="2000" dirty="0">
                <a:latin typeface="Arial" pitchFamily="34" charset="0"/>
              </a:rPr>
              <a:t> 30/1972)</a:t>
            </a:r>
          </a:p>
          <a:p>
            <a:pPr algn="just">
              <a:spcBef>
                <a:spcPct val="50000"/>
              </a:spcBef>
            </a:pPr>
            <a:r>
              <a:rPr lang="pt-BR" altLang="pt-BR" sz="2000" dirty="0">
                <a:latin typeface="Arial" pitchFamily="34" charset="0"/>
                <a:cs typeface="Times New Roman" pitchFamily="18" charset="0"/>
              </a:rPr>
              <a:t>*</a:t>
            </a:r>
            <a:r>
              <a:rPr lang="pt-BR" altLang="pt-BR" sz="2000" u="sng" dirty="0">
                <a:latin typeface="Arial" pitchFamily="34" charset="0"/>
                <a:cs typeface="Times New Roman" pitchFamily="18" charset="0"/>
              </a:rPr>
              <a:t>equivalente</a:t>
            </a:r>
            <a:r>
              <a:rPr lang="pt-BR" altLang="pt-BR" sz="2000" dirty="0">
                <a:latin typeface="Arial" pitchFamily="34" charset="0"/>
                <a:cs typeface="Times New Roman" pitchFamily="18" charset="0"/>
              </a:rPr>
              <a:t>: </a:t>
            </a:r>
            <a:r>
              <a:rPr lang="pt-BR" altLang="pt-BR" sz="2000" i="1" dirty="0">
                <a:latin typeface="Arial" pitchFamily="34" charset="0"/>
                <a:cs typeface="Times New Roman" pitchFamily="18" charset="0"/>
              </a:rPr>
              <a:t>mesma espécie, qualidade e quantidade da adquirida/importada sem benefício</a:t>
            </a:r>
            <a:r>
              <a:rPr lang="pt-BR" altLang="pt-BR" sz="2000" dirty="0">
                <a:latin typeface="Arial" pitchFamily="34" charset="0"/>
                <a:cs typeface="Times New Roman" pitchFamily="18" charset="0"/>
              </a:rPr>
              <a:t>. (Portaria SECEX 44/2020, art. 52).</a:t>
            </a:r>
          </a:p>
          <a:p>
            <a:pPr algn="just">
              <a:spcBef>
                <a:spcPct val="50000"/>
              </a:spcBef>
            </a:pPr>
            <a:endParaRPr lang="pt-BR" altLang="pt-BR" sz="800" dirty="0">
              <a:latin typeface="Arial" pitchFamily="34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endParaRPr lang="pt-BR" altLang="pt-BR" sz="2000" dirty="0">
              <a:latin typeface="Arial" pitchFamily="34" charset="0"/>
              <a:cs typeface="Times New Roman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pitchFamily="34" charset="0"/>
              <a:buNone/>
            </a:pPr>
            <a:endParaRPr lang="pt-BR" altLang="pt-BR" sz="2000" b="1" dirty="0"/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pitchFamily="34" charset="0"/>
              <a:buNone/>
            </a:pPr>
            <a:endParaRPr lang="pt-BR" altLang="pt-BR" sz="2000" b="1" dirty="0"/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pitchFamily="34" charset="0"/>
              <a:buNone/>
            </a:pPr>
            <a:endParaRPr lang="pt-BR" altLang="pt-BR" sz="2000" b="1" dirty="0"/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pt-BR" altLang="pt-BR" sz="2000" dirty="0">
                <a:cs typeface="Calibri" pitchFamily="34" charset="0"/>
              </a:rPr>
              <a:t>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BR" altLang="pt-BR" sz="1400" dirty="0">
                <a:solidFill>
                  <a:schemeClr val="bg1"/>
                </a:solidFill>
                <a:cs typeface="Calibri" pitchFamily="34" charset="0"/>
              </a:rPr>
              <a:t> </a:t>
            </a:r>
          </a:p>
        </p:txBody>
      </p:sp>
      <p:sp>
        <p:nvSpPr>
          <p:cNvPr id="15367" name="CaixaDeTexto 12"/>
          <p:cNvSpPr txBox="1">
            <a:spLocks noChangeArrowheads="1"/>
          </p:cNvSpPr>
          <p:nvPr/>
        </p:nvSpPr>
        <p:spPr bwMode="auto">
          <a:xfrm>
            <a:off x="5778500" y="4679951"/>
            <a:ext cx="3276204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BR" altLang="pt-BR" sz="1400">
              <a:solidFill>
                <a:schemeClr val="bg1"/>
              </a:solidFill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345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1"/>
          <p:cNvSpPr>
            <a:spLocks noChangeArrowheads="1"/>
          </p:cNvSpPr>
          <p:nvPr/>
        </p:nvSpPr>
        <p:spPr bwMode="auto">
          <a:xfrm>
            <a:off x="4030762" y="2711649"/>
            <a:ext cx="3869" cy="567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381" tIns="51191" rIns="102381" bIns="5119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 altLang="pt-BR" sz="2900">
              <a:latin typeface="Times New Roman" pitchFamily="18" charset="0"/>
              <a:ea typeface="MS PGothic" pitchFamily="34" charset="-128"/>
            </a:endParaRPr>
          </a:p>
        </p:txBody>
      </p:sp>
      <p:sp>
        <p:nvSpPr>
          <p:cNvPr id="87043" name="Rectangle 14"/>
          <p:cNvSpPr>
            <a:spLocks noChangeArrowheads="1"/>
          </p:cNvSpPr>
          <p:nvPr/>
        </p:nvSpPr>
        <p:spPr bwMode="auto">
          <a:xfrm>
            <a:off x="3974009" y="2671466"/>
            <a:ext cx="3869" cy="567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381" tIns="51191" rIns="102381" bIns="5119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 altLang="pt-BR" sz="2900">
              <a:latin typeface="Times New Roman" pitchFamily="18" charset="0"/>
              <a:ea typeface="MS PGothic" pitchFamily="34" charset="-128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247650" y="456902"/>
            <a:ext cx="9493250" cy="5342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lIns="102381" tIns="51191" rIns="102381" bIns="51191" anchor="ctr"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r" eaLnBrk="1" hangingPunct="1">
              <a:defRPr/>
            </a:pPr>
            <a:r>
              <a:rPr lang="pt-BR" altLang="pt-BR" sz="4000" b="1" dirty="0">
                <a:latin typeface="Arial" charset="0"/>
              </a:rPr>
              <a:t>ZONA FRANCA DE MANAUS</a:t>
            </a:r>
            <a:endParaRPr lang="pt-BR" altLang="pt-BR" sz="3300" b="1" dirty="0">
              <a:latin typeface="Arial" charset="0"/>
            </a:endParaRPr>
          </a:p>
        </p:txBody>
      </p:sp>
      <p:sp>
        <p:nvSpPr>
          <p:cNvPr id="87045" name="Text Box 6"/>
          <p:cNvSpPr txBox="1">
            <a:spLocks noChangeArrowheads="1"/>
          </p:cNvSpPr>
          <p:nvPr/>
        </p:nvSpPr>
        <p:spPr bwMode="auto">
          <a:xfrm>
            <a:off x="412750" y="1074540"/>
            <a:ext cx="9493250" cy="5397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381" tIns="51191" rIns="102381" bIns="51191">
            <a:spAutoFit/>
          </a:bodyPr>
          <a:lstStyle>
            <a:lvl1pPr defTabSz="47625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1085850" indent="-342900" defTabSz="4762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47625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47625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47625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76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76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76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76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pt-BR" altLang="pt-BR" sz="1600" dirty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A </a:t>
            </a:r>
            <a:r>
              <a:rPr lang="pt-BR" altLang="pt-BR" sz="1600" b="1" u="sng" dirty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Zona Franca de Manaus</a:t>
            </a:r>
            <a:r>
              <a:rPr lang="pt-BR" altLang="pt-BR" sz="1600" dirty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é uma </a:t>
            </a:r>
            <a:r>
              <a:rPr lang="pt-BR" altLang="pt-BR" sz="1600" b="1" u="sng" dirty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área de livre comércio</a:t>
            </a:r>
            <a:r>
              <a:rPr lang="pt-BR" altLang="pt-BR" sz="1600" dirty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de importação e de exportação e de incentivos fiscais especiais, estabelecida com a finalidade de criar no interior da Amazônia um centro industrial, comercial e agropecuário, dotado de condições econômicas que permitam seu desenvolvimento, em face dos fatores locais e da grande distância a que se encontram os centros consumidores de seus produtos (art. 504).</a:t>
            </a:r>
          </a:p>
          <a:p>
            <a:pPr algn="just" eaLnBrk="1" hangingPunct="1">
              <a:spcBef>
                <a:spcPct val="50000"/>
              </a:spcBef>
            </a:pPr>
            <a:r>
              <a:rPr lang="pt-BR" altLang="pt-BR" sz="1600" b="1" u="sng" dirty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Benefícios fiscais</a:t>
            </a:r>
            <a:r>
              <a:rPr lang="pt-BR" altLang="pt-BR" sz="1600" dirty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: </a:t>
            </a:r>
            <a:r>
              <a:rPr lang="pt-BR" altLang="pt-BR" sz="1600" dirty="0">
                <a:solidFill>
                  <a:srgbClr val="000000"/>
                </a:solidFill>
                <a:latin typeface="Arial" charset="0"/>
                <a:cs typeface="Arial" charset="0"/>
              </a:rPr>
              <a:t>na </a:t>
            </a:r>
            <a:r>
              <a:rPr lang="pt-BR" altLang="pt-BR" sz="1600" b="1" u="sng" dirty="0">
                <a:solidFill>
                  <a:srgbClr val="000000"/>
                </a:solidFill>
                <a:latin typeface="Arial" charset="0"/>
                <a:cs typeface="Arial" charset="0"/>
              </a:rPr>
              <a:t>entrada</a:t>
            </a:r>
            <a:r>
              <a:rPr lang="pt-BR" altLang="pt-BR" sz="1600" dirty="0">
                <a:solidFill>
                  <a:srgbClr val="000000"/>
                </a:solidFill>
                <a:latin typeface="Arial" charset="0"/>
                <a:cs typeface="Arial" charset="0"/>
              </a:rPr>
              <a:t> na </a:t>
            </a:r>
            <a:r>
              <a:rPr lang="pt-BR" altLang="pt-BR" sz="1600" dirty="0" err="1">
                <a:solidFill>
                  <a:srgbClr val="000000"/>
                </a:solidFill>
                <a:latin typeface="Arial" charset="0"/>
                <a:cs typeface="Arial" charset="0"/>
              </a:rPr>
              <a:t>ZFM</a:t>
            </a:r>
            <a:r>
              <a:rPr lang="pt-BR" altLang="pt-BR" sz="1600" dirty="0">
                <a:solidFill>
                  <a:srgbClr val="000000"/>
                </a:solidFill>
                <a:latin typeface="Arial" charset="0"/>
                <a:cs typeface="Arial" charset="0"/>
              </a:rPr>
              <a:t>; na </a:t>
            </a:r>
            <a:r>
              <a:rPr lang="pt-BR" altLang="pt-BR" sz="1600" b="1" u="sng" dirty="0">
                <a:solidFill>
                  <a:srgbClr val="000000"/>
                </a:solidFill>
                <a:latin typeface="Arial" charset="0"/>
                <a:cs typeface="Arial" charset="0"/>
              </a:rPr>
              <a:t>exportação</a:t>
            </a:r>
            <a:endParaRPr lang="pt-BR" altLang="pt-BR" sz="16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lvl="1" algn="just">
              <a:buFont typeface="Arial" charset="0"/>
              <a:buChar char="•"/>
            </a:pPr>
            <a:endParaRPr lang="pt-BR" altLang="pt-BR" sz="16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lvl="1" algn="just">
              <a:buFont typeface="Arial" charset="0"/>
              <a:buChar char="•"/>
            </a:pPr>
            <a:r>
              <a:rPr lang="pt-BR" altLang="pt-BR" sz="1600" dirty="0">
                <a:solidFill>
                  <a:srgbClr val="000000"/>
                </a:solidFill>
                <a:latin typeface="Arial" charset="0"/>
                <a:cs typeface="Arial" charset="0"/>
              </a:rPr>
              <a:t>Suspensão IPI e PIS/</a:t>
            </a:r>
            <a:r>
              <a:rPr lang="pt-BR" altLang="pt-BR" sz="1600" dirty="0" err="1">
                <a:solidFill>
                  <a:srgbClr val="000000"/>
                </a:solidFill>
                <a:latin typeface="Arial" charset="0"/>
                <a:cs typeface="Arial" charset="0"/>
              </a:rPr>
              <a:t>Cofins</a:t>
            </a:r>
            <a:r>
              <a:rPr lang="pt-BR" altLang="pt-BR" sz="1600" dirty="0">
                <a:solidFill>
                  <a:srgbClr val="000000"/>
                </a:solidFill>
                <a:latin typeface="Arial" charset="0"/>
                <a:cs typeface="Arial" charset="0"/>
              </a:rPr>
              <a:t> (alíquota zero – 18 meses)</a:t>
            </a:r>
          </a:p>
          <a:p>
            <a:pPr lvl="1" algn="just">
              <a:buFont typeface="Arial" charset="0"/>
              <a:buChar char="•"/>
            </a:pPr>
            <a:r>
              <a:rPr lang="pt-BR" altLang="pt-BR" sz="1600" dirty="0">
                <a:solidFill>
                  <a:srgbClr val="000000"/>
                </a:solidFill>
                <a:latin typeface="Arial" charset="0"/>
                <a:cs typeface="Arial" charset="0"/>
              </a:rPr>
              <a:t>Isenção de Imposto de Importação e IPI</a:t>
            </a:r>
          </a:p>
          <a:p>
            <a:pPr lvl="1" algn="just">
              <a:buFont typeface="Arial" charset="0"/>
              <a:buChar char="•"/>
            </a:pPr>
            <a:r>
              <a:rPr lang="pt-BR" altLang="pt-BR" sz="1600" dirty="0">
                <a:solidFill>
                  <a:srgbClr val="000000"/>
                </a:solidFill>
                <a:latin typeface="Arial" charset="0"/>
                <a:cs typeface="Arial" charset="0"/>
              </a:rPr>
              <a:t>Isenção/Crédito/Redução do ICMS (Convênios ICMS n° 65/88, 52/92, 49/94 e 134/19)</a:t>
            </a:r>
          </a:p>
          <a:p>
            <a:pPr lvl="1" algn="just">
              <a:buFont typeface="Arial" charset="0"/>
              <a:buChar char="•"/>
            </a:pPr>
            <a:r>
              <a:rPr lang="pt-BR" altLang="pt-BR" sz="1600" dirty="0">
                <a:solidFill>
                  <a:srgbClr val="000000"/>
                </a:solidFill>
                <a:latin typeface="Arial" charset="0"/>
                <a:cs typeface="Arial" charset="0"/>
              </a:rPr>
              <a:t>Não incidência do </a:t>
            </a:r>
            <a:r>
              <a:rPr lang="pt-BR" altLang="pt-BR" sz="1600" dirty="0" err="1">
                <a:solidFill>
                  <a:srgbClr val="000000"/>
                </a:solidFill>
                <a:latin typeface="Arial" charset="0"/>
                <a:cs typeface="Arial" charset="0"/>
              </a:rPr>
              <a:t>AFRMM</a:t>
            </a:r>
            <a:endParaRPr lang="pt-BR" altLang="pt-BR" sz="16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lvl="1" algn="just">
              <a:buFont typeface="Arial" charset="0"/>
              <a:buChar char="•"/>
            </a:pPr>
            <a:r>
              <a:rPr lang="pt-BR" altLang="pt-BR" sz="1600" dirty="0">
                <a:solidFill>
                  <a:srgbClr val="000000"/>
                </a:solidFill>
                <a:latin typeface="Arial" charset="0"/>
                <a:cs typeface="Arial" charset="0"/>
              </a:rPr>
              <a:t>Redução de 75% do IR incidente no lucro da exportação </a:t>
            </a:r>
          </a:p>
          <a:p>
            <a:pPr indent="-342900" algn="just"/>
            <a:r>
              <a:rPr lang="pt-BR" sz="1600" dirty="0"/>
              <a:t>Excetuam-se da isenção fiscal armas e munições, fumo, bebidas alcoólicas, automóveis de passageiros, petróleo, lubrificantes e combustíveis líquidos e gasosos derivados de petróleo, e alguns produtos de perfumaria ou de toucador.</a:t>
            </a:r>
          </a:p>
          <a:p>
            <a:pPr indent="-342900" algn="just"/>
            <a:r>
              <a:rPr lang="pt-BR" altLang="pt-BR" sz="1600" b="1" u="sng" dirty="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Benefícios fiscais</a:t>
            </a:r>
            <a:r>
              <a:rPr lang="pt-BR" altLang="pt-BR" sz="1600" dirty="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: </a:t>
            </a:r>
            <a:r>
              <a:rPr lang="pt-BR" altLang="pt-BR" sz="1600" dirty="0">
                <a:solidFill>
                  <a:srgbClr val="FF0000"/>
                </a:solidFill>
                <a:latin typeface="Arial" charset="0"/>
                <a:cs typeface="Arial" charset="0"/>
              </a:rPr>
              <a:t>na </a:t>
            </a:r>
            <a:r>
              <a:rPr lang="pt-BR" altLang="pt-BR" sz="1600" b="1" u="sng" dirty="0">
                <a:solidFill>
                  <a:srgbClr val="FF0000"/>
                </a:solidFill>
                <a:latin typeface="Arial" charset="0"/>
                <a:cs typeface="Arial" charset="0"/>
              </a:rPr>
              <a:t>internação</a:t>
            </a:r>
            <a:r>
              <a:rPr lang="pt-BR" altLang="pt-BR" sz="1600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</a:p>
          <a:p>
            <a:pPr algn="just">
              <a:buFont typeface="Arial" charset="0"/>
              <a:buChar char="•"/>
            </a:pPr>
            <a:r>
              <a:rPr lang="pt-BR" altLang="pt-BR" sz="1600" dirty="0">
                <a:solidFill>
                  <a:srgbClr val="FF0000"/>
                </a:solidFill>
                <a:latin typeface="Arial" charset="0"/>
                <a:cs typeface="Arial" charset="0"/>
              </a:rPr>
              <a:t>  I </a:t>
            </a:r>
            <a:r>
              <a:rPr lang="pt-BR" altLang="pt-BR" sz="1600" dirty="0" err="1">
                <a:solidFill>
                  <a:srgbClr val="FF0000"/>
                </a:solidFill>
                <a:latin typeface="Arial" charset="0"/>
                <a:cs typeface="Arial" charset="0"/>
              </a:rPr>
              <a:t>I</a:t>
            </a:r>
            <a:r>
              <a:rPr lang="pt-BR" altLang="pt-BR" sz="1600" dirty="0">
                <a:solidFill>
                  <a:srgbClr val="FF0000"/>
                </a:solidFill>
                <a:latin typeface="Arial" charset="0"/>
                <a:cs typeface="Arial" charset="0"/>
              </a:rPr>
              <a:t> - Coeficiente de redução – PPB (bens de informática e automóveis) – 88% (outros produtos) </a:t>
            </a:r>
          </a:p>
          <a:p>
            <a:pPr algn="just">
              <a:buFont typeface="Arial" charset="0"/>
              <a:buChar char="•"/>
            </a:pPr>
            <a:r>
              <a:rPr lang="pt-BR" altLang="pt-BR" sz="1600" dirty="0">
                <a:solidFill>
                  <a:srgbClr val="FF0000"/>
                </a:solidFill>
                <a:latin typeface="Arial" charset="0"/>
                <a:cs typeface="Arial" charset="0"/>
              </a:rPr>
              <a:t> Redução de PIS/</a:t>
            </a:r>
            <a:r>
              <a:rPr lang="pt-BR" altLang="pt-BR" sz="1600" dirty="0" err="1">
                <a:solidFill>
                  <a:srgbClr val="FF0000"/>
                </a:solidFill>
                <a:latin typeface="Arial" charset="0"/>
                <a:cs typeface="Arial" charset="0"/>
              </a:rPr>
              <a:t>Cofins</a:t>
            </a:r>
            <a:endParaRPr lang="pt-BR" altLang="pt-BR" sz="1600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algn="just">
              <a:buFont typeface="Arial" charset="0"/>
              <a:buChar char="•"/>
            </a:pPr>
            <a:r>
              <a:rPr lang="pt-BR" altLang="pt-BR" sz="1600" dirty="0">
                <a:solidFill>
                  <a:srgbClr val="FF0000"/>
                </a:solidFill>
                <a:latin typeface="Arial" charset="0"/>
                <a:cs typeface="Arial" charset="0"/>
              </a:rPr>
              <a:t>Isenção de IPI</a:t>
            </a:r>
          </a:p>
          <a:p>
            <a:pPr algn="just">
              <a:buFont typeface="Arial" charset="0"/>
              <a:buChar char="•"/>
            </a:pPr>
            <a:endParaRPr lang="pt-BR" altLang="pt-BR" sz="1600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algn="just"/>
            <a:endParaRPr lang="pt-BR" altLang="pt-BR" sz="1600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709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11"/>
          <p:cNvSpPr>
            <a:spLocks noChangeArrowheads="1"/>
          </p:cNvSpPr>
          <p:nvPr/>
        </p:nvSpPr>
        <p:spPr bwMode="auto">
          <a:xfrm>
            <a:off x="4030762" y="2711649"/>
            <a:ext cx="3869" cy="567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381" tIns="51191" rIns="102381" bIns="5119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 altLang="pt-BR" sz="2900">
              <a:latin typeface="Times New Roman" pitchFamily="18" charset="0"/>
              <a:ea typeface="MS PGothic" pitchFamily="34" charset="-128"/>
            </a:endParaRPr>
          </a:p>
        </p:txBody>
      </p:sp>
      <p:sp>
        <p:nvSpPr>
          <p:cNvPr id="95235" name="Rectangle 14"/>
          <p:cNvSpPr>
            <a:spLocks noChangeArrowheads="1"/>
          </p:cNvSpPr>
          <p:nvPr/>
        </p:nvSpPr>
        <p:spPr bwMode="auto">
          <a:xfrm>
            <a:off x="3974009" y="2671466"/>
            <a:ext cx="3869" cy="567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381" tIns="51191" rIns="102381" bIns="5119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 altLang="pt-BR" sz="2900">
              <a:latin typeface="Times New Roman" pitchFamily="18" charset="0"/>
              <a:ea typeface="MS PGothic" pitchFamily="34" charset="-128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247650" y="456902"/>
            <a:ext cx="9493250" cy="5342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lIns="102381" tIns="51191" rIns="102381" bIns="51191" anchor="ctr"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r" eaLnBrk="1" hangingPunct="1">
              <a:defRPr/>
            </a:pPr>
            <a:r>
              <a:rPr lang="pt-BR" altLang="pt-BR" sz="2800" b="1" dirty="0">
                <a:latin typeface="Arial" charset="0"/>
              </a:rPr>
              <a:t>ZONAS DE PROCESSAMENTO DE EXPORTAÇÃO</a:t>
            </a:r>
          </a:p>
        </p:txBody>
      </p:sp>
      <p:sp>
        <p:nvSpPr>
          <p:cNvPr id="95237" name="Text Box 6"/>
          <p:cNvSpPr txBox="1">
            <a:spLocks noChangeArrowheads="1"/>
          </p:cNvSpPr>
          <p:nvPr/>
        </p:nvSpPr>
        <p:spPr bwMode="auto">
          <a:xfrm>
            <a:off x="247650" y="1074539"/>
            <a:ext cx="9493250" cy="6489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381" tIns="51191" rIns="102381" bIns="51191">
            <a:spAutoFit/>
          </a:bodyPr>
          <a:lstStyle>
            <a:lvl1pPr defTabSz="47625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4762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47625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47625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47625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76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76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76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76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pt-BR" altLang="pt-BR" sz="1600" dirty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As </a:t>
            </a:r>
            <a:r>
              <a:rPr lang="pt-BR" altLang="pt-BR" sz="1600" b="1" u="sng" dirty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zonas de processamento de exportação</a:t>
            </a:r>
            <a:r>
              <a:rPr lang="pt-BR" altLang="pt-BR" sz="1600" dirty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caracterizam-se como </a:t>
            </a:r>
            <a:r>
              <a:rPr lang="pt-BR" altLang="pt-BR" sz="1600" b="1" u="sng" dirty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áreas de livre comércio</a:t>
            </a:r>
            <a:r>
              <a:rPr lang="pt-BR" altLang="pt-BR" sz="1600" dirty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de importação e de exportação, destinadas à instalação de empresas </a:t>
            </a:r>
            <a:r>
              <a:rPr lang="pt-BR" altLang="pt-BR" sz="1600" b="1" u="sng" dirty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voltadas para a produção de </a:t>
            </a:r>
            <a:r>
              <a:rPr lang="pt-BR" altLang="pt-BR" sz="1600" b="1" u="sng" dirty="0">
                <a:latin typeface="Arial" charset="0"/>
                <a:cs typeface="Times New Roman" pitchFamily="18" charset="0"/>
              </a:rPr>
              <a:t>bens e serviços a serem comercializados no exterior </a:t>
            </a:r>
            <a:r>
              <a:rPr lang="pt-BR" altLang="pt-BR" sz="1600" dirty="0">
                <a:latin typeface="Arial" charset="0"/>
                <a:cs typeface="Times New Roman" pitchFamily="18" charset="0"/>
              </a:rPr>
              <a:t>em regiões menos desenvolvidas com a finalidade de desenvolver a cultura exportadora, de fortalecer o balanço </a:t>
            </a:r>
            <a:r>
              <a:rPr lang="pt-BR" altLang="pt-BR" sz="1600" dirty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de pagamentos e de promover a difusão tecnológica, a redução de desequilíbrios regionais e o desenvolvimento econômico e social do País. (encadeamento produtivo)</a:t>
            </a:r>
          </a:p>
          <a:p>
            <a:pPr algn="just" eaLnBrk="1" hangingPunct="1">
              <a:spcBef>
                <a:spcPct val="50000"/>
              </a:spcBef>
            </a:pPr>
            <a:r>
              <a:rPr lang="pt-BR" altLang="pt-BR" sz="1600" b="1" u="sng" dirty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Benefícios:</a:t>
            </a:r>
          </a:p>
          <a:p>
            <a:pPr marL="285750" indent="-285750" algn="just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pt-BR" sz="1600" dirty="0"/>
              <a:t>Suspensão de tributos nas compras no mercado interno (IPI, PIS, COFINS); </a:t>
            </a:r>
          </a:p>
          <a:p>
            <a:pPr marL="285750" indent="-285750" algn="just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pt-BR" sz="1600" dirty="0"/>
              <a:t>Suspensão de tributos nas compras no mercado externo (II, IPI, PIS, COFINS e </a:t>
            </a:r>
            <a:r>
              <a:rPr lang="pt-BR" sz="1600" dirty="0" err="1"/>
              <a:t>AFRMM</a:t>
            </a:r>
            <a:r>
              <a:rPr lang="pt-BR" sz="1600" dirty="0"/>
              <a:t>);  </a:t>
            </a:r>
          </a:p>
          <a:p>
            <a:pPr marL="285750" indent="-285750" algn="just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pt-BR" sz="1600" dirty="0"/>
              <a:t>Promoção comercial (alíquota zero do IR para promoção no exterior); </a:t>
            </a:r>
          </a:p>
          <a:p>
            <a:pPr marL="285750" indent="-285750" algn="just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pt-BR" sz="1600" dirty="0"/>
              <a:t>ICMS (isenção nas saídas internas destinadas as </a:t>
            </a:r>
            <a:r>
              <a:rPr lang="pt-BR" sz="1600" dirty="0" err="1"/>
              <a:t>ZPE´s</a:t>
            </a:r>
            <a:r>
              <a:rPr lang="pt-BR" sz="1600" dirty="0"/>
              <a:t>); </a:t>
            </a:r>
          </a:p>
          <a:p>
            <a:pPr marL="285750" indent="-285750" algn="just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pt-BR" sz="1600" dirty="0"/>
              <a:t>importação de bens industriais novos ou usados (suspensão tributária suspensão quando se tratar de conjunto industrial e que seja elemento constitutivo da integralização do capital social da empresa);  </a:t>
            </a:r>
          </a:p>
          <a:p>
            <a:pPr marL="285750" indent="-285750" algn="just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pt-BR" sz="1600" dirty="0"/>
              <a:t>dispensa de licenciamento; e  </a:t>
            </a:r>
          </a:p>
          <a:p>
            <a:pPr marL="285750" indent="-285750" algn="just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pt-BR" sz="1600" dirty="0"/>
              <a:t>Segurança jurídica (benefícios assegurados por 20 anos)</a:t>
            </a:r>
          </a:p>
          <a:p>
            <a:pPr marL="285750" indent="-285750" algn="just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pt-BR" sz="1600" dirty="0"/>
              <a:t>Redução dos custos com despacho aduaneiro</a:t>
            </a:r>
          </a:p>
          <a:p>
            <a:pPr marL="285750" indent="-285750" algn="just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pt-BR" altLang="pt-BR" b="1" u="sng" dirty="0">
              <a:solidFill>
                <a:srgbClr val="000000"/>
              </a:solidFill>
              <a:latin typeface="Arial" charset="0"/>
              <a:cs typeface="Times New Roman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endParaRPr lang="pt-BR" altLang="pt-BR" b="1" u="sng" dirty="0">
              <a:solidFill>
                <a:srgbClr val="000000"/>
              </a:solidFill>
              <a:latin typeface="Arial" charset="0"/>
              <a:cs typeface="Times New Roman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endParaRPr lang="pt-BR" altLang="pt-BR" sz="2200" dirty="0">
              <a:solidFill>
                <a:srgbClr val="000000"/>
              </a:solidFill>
              <a:latin typeface="Arial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96045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11"/>
          <p:cNvSpPr>
            <a:spLocks noChangeArrowheads="1"/>
          </p:cNvSpPr>
          <p:nvPr/>
        </p:nvSpPr>
        <p:spPr bwMode="auto">
          <a:xfrm>
            <a:off x="4030762" y="2711649"/>
            <a:ext cx="3869" cy="567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381" tIns="51191" rIns="102381" bIns="5119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 altLang="pt-BR" sz="2900">
              <a:latin typeface="Times New Roman" pitchFamily="18" charset="0"/>
              <a:ea typeface="MS PGothic" pitchFamily="34" charset="-128"/>
            </a:endParaRPr>
          </a:p>
        </p:txBody>
      </p:sp>
      <p:sp>
        <p:nvSpPr>
          <p:cNvPr id="95235" name="Rectangle 14"/>
          <p:cNvSpPr>
            <a:spLocks noChangeArrowheads="1"/>
          </p:cNvSpPr>
          <p:nvPr/>
        </p:nvSpPr>
        <p:spPr bwMode="auto">
          <a:xfrm>
            <a:off x="3974009" y="2671466"/>
            <a:ext cx="3869" cy="567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381" tIns="51191" rIns="102381" bIns="51191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 altLang="pt-BR" sz="2900" dirty="0">
              <a:latin typeface="Times New Roman" pitchFamily="18" charset="0"/>
              <a:ea typeface="MS PGothic" pitchFamily="34" charset="-128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247650" y="456902"/>
            <a:ext cx="9493250" cy="5342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lIns="102381" tIns="51191" rIns="102381" bIns="51191" anchor="ctr"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r" eaLnBrk="1" hangingPunct="1">
              <a:defRPr/>
            </a:pPr>
            <a:r>
              <a:rPr lang="pt-BR" altLang="pt-BR" sz="2800" b="1" dirty="0">
                <a:latin typeface="Arial" charset="0"/>
              </a:rPr>
              <a:t>ZONAS DE PROCESSAMENTO DE EXPORTAÇÃO</a:t>
            </a:r>
          </a:p>
          <a:p>
            <a:pPr algn="r" eaLnBrk="1" hangingPunct="1">
              <a:defRPr/>
            </a:pPr>
            <a:r>
              <a:rPr lang="pt-BR" altLang="pt-BR" sz="1400" b="1" dirty="0">
                <a:latin typeface="Arial" charset="0"/>
              </a:rPr>
              <a:t>Fonte: </a:t>
            </a:r>
            <a:r>
              <a:rPr lang="pt-BR" altLang="pt-BR" sz="1400" b="1" dirty="0" err="1">
                <a:latin typeface="Arial" charset="0"/>
              </a:rPr>
              <a:t>CZPE</a:t>
            </a:r>
            <a:endParaRPr lang="pt-BR" altLang="pt-BR" sz="1400" b="1" dirty="0">
              <a:latin typeface="Arial" charset="0"/>
            </a:endParaRPr>
          </a:p>
          <a:p>
            <a:pPr algn="r" eaLnBrk="1" hangingPunct="1">
              <a:defRPr/>
            </a:pPr>
            <a:r>
              <a:rPr lang="pt-BR" altLang="pt-BR" sz="1200" b="1" dirty="0" err="1">
                <a:latin typeface="Arial" charset="0"/>
              </a:rPr>
              <a:t>Bacabeira</a:t>
            </a:r>
            <a:r>
              <a:rPr lang="pt-BR" altLang="pt-BR" sz="1200" b="1" dirty="0">
                <a:latin typeface="Arial" charset="0"/>
              </a:rPr>
              <a:t> (MA)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313" y="1013460"/>
            <a:ext cx="7191375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3488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ustomShape 1"/>
          <p:cNvSpPr>
            <a:spLocks noChangeArrowheads="1"/>
          </p:cNvSpPr>
          <p:nvPr/>
        </p:nvSpPr>
        <p:spPr bwMode="auto">
          <a:xfrm>
            <a:off x="780786" y="296863"/>
            <a:ext cx="8752020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91440" rIns="90000" bIns="45000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pt-BR" altLang="en-US" sz="3200" dirty="0">
                <a:solidFill>
                  <a:srgbClr val="000000"/>
                </a:solidFill>
                <a:latin typeface="Calibri" pitchFamily="34" charset="0"/>
                <a:ea typeface="SimSun" pitchFamily="2" charset="-122"/>
              </a:rPr>
              <a:t>Regimes Aduaneiros </a:t>
            </a:r>
            <a:r>
              <a:rPr lang="pt-BR" altLang="en-US" sz="3200" dirty="0" err="1">
                <a:solidFill>
                  <a:srgbClr val="000000"/>
                </a:solidFill>
                <a:latin typeface="Calibri" pitchFamily="34" charset="0"/>
                <a:ea typeface="SimSun" pitchFamily="2" charset="-122"/>
              </a:rPr>
              <a:t>ZFM</a:t>
            </a:r>
            <a:r>
              <a:rPr lang="pt-BR" altLang="en-US" sz="3200" dirty="0">
                <a:solidFill>
                  <a:srgbClr val="000000"/>
                </a:solidFill>
                <a:latin typeface="Calibri" pitchFamily="34" charset="0"/>
                <a:ea typeface="SimSun" pitchFamily="2" charset="-122"/>
              </a:rPr>
              <a:t> e Reforma Tributária</a:t>
            </a:r>
            <a:endParaRPr lang="en-US" altLang="en-US" sz="3200" dirty="0">
              <a:cs typeface="DejaVu Sans" pitchFamily="34" charset="0"/>
            </a:endParaRPr>
          </a:p>
        </p:txBody>
      </p:sp>
      <p:sp>
        <p:nvSpPr>
          <p:cNvPr id="6147" name="CustomShape 2"/>
          <p:cNvSpPr>
            <a:spLocks noChangeArrowheads="1"/>
          </p:cNvSpPr>
          <p:nvPr/>
        </p:nvSpPr>
        <p:spPr bwMode="auto">
          <a:xfrm>
            <a:off x="1129904" y="1916113"/>
            <a:ext cx="8170730" cy="411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 altLang="en-US">
              <a:cs typeface="DejaVu Sans" pitchFamily="34" charset="0"/>
            </a:endParaRPr>
          </a:p>
          <a:p>
            <a:pPr eaLnBrk="1" hangingPunct="1"/>
            <a:endParaRPr lang="en-US" altLang="en-US">
              <a:cs typeface="DejaVu Sans" pitchFamily="34" charset="0"/>
            </a:endParaRPr>
          </a:p>
        </p:txBody>
      </p:sp>
      <p:sp>
        <p:nvSpPr>
          <p:cNvPr id="6148" name="CustomShape 3"/>
          <p:cNvSpPr>
            <a:spLocks noChangeArrowheads="1"/>
          </p:cNvSpPr>
          <p:nvPr/>
        </p:nvSpPr>
        <p:spPr bwMode="auto">
          <a:xfrm>
            <a:off x="524537" y="867569"/>
            <a:ext cx="8874125" cy="57465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pt-BR" altLang="en-US" sz="1600" dirty="0" err="1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rPr>
              <a:t>CF</a:t>
            </a:r>
            <a:endParaRPr lang="pt-BR" altLang="en-US" sz="1600" dirty="0">
              <a:solidFill>
                <a:srgbClr val="000000"/>
              </a:solidFill>
              <a:latin typeface="Times New Roman" pitchFamily="18" charset="0"/>
              <a:ea typeface="SimSun" pitchFamily="2" charset="-122"/>
            </a:endParaRPr>
          </a:p>
          <a:p>
            <a:r>
              <a:rPr lang="pt-BR" altLang="en-US" sz="1600" dirty="0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rPr>
              <a:t>Art. 156-A. Lei complementar instituirá imposto sobre bens e serviços de competência compartilhada entre Estados, Distrito Federal e Municípios.</a:t>
            </a:r>
          </a:p>
          <a:p>
            <a:r>
              <a:rPr lang="pt-BR" altLang="en-US" sz="1600" dirty="0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rPr>
              <a:t>(…)</a:t>
            </a:r>
          </a:p>
          <a:p>
            <a:r>
              <a:rPr lang="pt-BR" altLang="en-US" sz="1600" dirty="0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rPr>
              <a:t>5º Lei complementar disporá sobre:</a:t>
            </a:r>
          </a:p>
          <a:p>
            <a:r>
              <a:rPr lang="pt-BR" altLang="en-US" sz="1600" dirty="0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rPr>
              <a:t>(…)</a:t>
            </a:r>
          </a:p>
          <a:p>
            <a:r>
              <a:rPr lang="pt-BR" altLang="en-US" sz="1600" dirty="0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rPr>
              <a:t>VI – </a:t>
            </a:r>
            <a:r>
              <a:rPr lang="pt-BR" altLang="en-US" sz="1600" b="1" dirty="0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rPr>
              <a:t>as hipóteses de diferimento e desoneração do imposto aplicáveis aos regimes aduaneiros especiais e às zonas de processamento de exportação</a:t>
            </a:r>
            <a:r>
              <a:rPr lang="pt-BR" altLang="en-US" sz="1600" u="sng" dirty="0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rPr>
              <a:t>; </a:t>
            </a:r>
          </a:p>
          <a:p>
            <a:endParaRPr lang="pt-BR" altLang="en-US" sz="1600" u="sng" dirty="0">
              <a:solidFill>
                <a:srgbClr val="000000"/>
              </a:solidFill>
              <a:latin typeface="Times New Roman" pitchFamily="18" charset="0"/>
              <a:ea typeface="SimSun" pitchFamily="2" charset="-122"/>
            </a:endParaRPr>
          </a:p>
          <a:p>
            <a:r>
              <a:rPr lang="pt-BR" altLang="en-US" sz="1600" u="sng" dirty="0" err="1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rPr>
              <a:t>ADCT</a:t>
            </a:r>
            <a:r>
              <a:rPr lang="pt-BR" altLang="en-US" sz="1600" u="sng" dirty="0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rPr>
              <a:t> </a:t>
            </a:r>
          </a:p>
          <a:p>
            <a:r>
              <a:rPr lang="pt-BR" sz="1600" dirty="0"/>
              <a:t>Art. 92-A. São acrescidos 50 (cinquenta) anos ao prazo fixado pelo art. 92 deste Ato das Disposições Constitucionais Transitórias.   </a:t>
            </a:r>
            <a:r>
              <a:rPr lang="pt-BR" sz="1600" dirty="0">
                <a:hlinkClick r:id="rId3"/>
              </a:rPr>
              <a:t>(Incluído pela Emenda Constitucional nº 83, de 2014)</a:t>
            </a:r>
            <a:r>
              <a:rPr lang="pt-BR" sz="1600" dirty="0"/>
              <a:t>  </a:t>
            </a:r>
          </a:p>
          <a:p>
            <a:endParaRPr lang="pt-BR" sz="1600" dirty="0"/>
          </a:p>
          <a:p>
            <a:pPr algn="just"/>
            <a:r>
              <a:rPr lang="pt-BR" sz="1600" dirty="0"/>
              <a:t>Art. 92-B. As leis instituidoras dos tributos previstos nos </a:t>
            </a:r>
            <a:r>
              <a:rPr lang="pt-BR" sz="1600" dirty="0" err="1"/>
              <a:t>arts</a:t>
            </a:r>
            <a:r>
              <a:rPr lang="pt-BR" sz="1600" dirty="0"/>
              <a:t>. 156-A e 195, V, da Constituição Federal estabelecerão os mecanismos necessários, com ou sem contrapartidas, para manter, em caráter geral, o diferencial competitivo assegurado à </a:t>
            </a:r>
            <a:r>
              <a:rPr lang="pt-BR" sz="1600" b="1" dirty="0"/>
              <a:t>Zona Franca de Manaus </a:t>
            </a:r>
            <a:r>
              <a:rPr lang="pt-BR" sz="1600" dirty="0"/>
              <a:t>pelos </a:t>
            </a:r>
            <a:r>
              <a:rPr lang="pt-BR" sz="1600" dirty="0" err="1"/>
              <a:t>arts</a:t>
            </a:r>
            <a:r>
              <a:rPr lang="pt-BR" sz="1600" dirty="0"/>
              <a:t>. 40 e 92-A e às áreas de livre comércio existentes em 31 de maio de 2023, nos níveis estabelecidos pela legislação relativa aos tributos extintos a que se referem os </a:t>
            </a:r>
            <a:r>
              <a:rPr lang="pt-BR" sz="1600" dirty="0" err="1"/>
              <a:t>arts</a:t>
            </a:r>
            <a:r>
              <a:rPr lang="pt-BR" sz="1600" dirty="0"/>
              <a:t>. 126 a 129, todos deste Ato das Disposições Constitucionais Transitórias.     </a:t>
            </a:r>
            <a:r>
              <a:rPr lang="pt-BR" sz="1600" dirty="0">
                <a:hlinkClick r:id="rId4"/>
              </a:rPr>
              <a:t>(Incluído pela Emenda Constitucional nº 132, de 2023)</a:t>
            </a:r>
            <a:endParaRPr lang="pt-BR" sz="1600" dirty="0"/>
          </a:p>
          <a:p>
            <a:r>
              <a:rPr lang="pt-BR" sz="1600" dirty="0"/>
              <a:t>§ 1º Para assegurar o disposto no</a:t>
            </a:r>
            <a:r>
              <a:rPr lang="pt-BR" sz="1600" b="1" dirty="0"/>
              <a:t> caput</a:t>
            </a:r>
            <a:r>
              <a:rPr lang="pt-BR" sz="1600" dirty="0"/>
              <a:t>, serão utilizados, isolada ou cumulativamente, instrumentos fiscais, econômicos ou financeiros.     </a:t>
            </a:r>
            <a:r>
              <a:rPr lang="pt-BR" sz="1600" dirty="0">
                <a:hlinkClick r:id="rId4"/>
              </a:rPr>
              <a:t>(Incluído pela Emenda Constitucional nº 132, de 2023)</a:t>
            </a:r>
            <a:endParaRPr lang="pt-BR" sz="1600" dirty="0"/>
          </a:p>
          <a:p>
            <a:br>
              <a:rPr lang="pt-BR" sz="2800" dirty="0"/>
            </a:br>
            <a:endParaRPr lang="pt-BR" altLang="en-US" sz="2600" u="sng" dirty="0">
              <a:solidFill>
                <a:srgbClr val="000000"/>
              </a:solidFill>
              <a:latin typeface="Times New Roman" pitchFamily="18" charset="0"/>
              <a:ea typeface="SimSun" pitchFamily="2" charset="-122"/>
            </a:endParaRPr>
          </a:p>
          <a:p>
            <a:endParaRPr lang="pt-BR" altLang="en-US" sz="2600" u="sng" dirty="0">
              <a:solidFill>
                <a:srgbClr val="000000"/>
              </a:solidFill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6149" name="CustomShape 4"/>
          <p:cNvSpPr>
            <a:spLocks noChangeArrowheads="1"/>
          </p:cNvSpPr>
          <p:nvPr/>
        </p:nvSpPr>
        <p:spPr bwMode="auto">
          <a:xfrm>
            <a:off x="5069946" y="1265238"/>
            <a:ext cx="4349354" cy="521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10110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3919</TotalTime>
  <Words>1267</Words>
  <Application>Microsoft Office PowerPoint</Application>
  <PresentationFormat>Papel A4 (210 x 297 mm)</PresentationFormat>
  <Paragraphs>131</Paragraphs>
  <Slides>11</Slides>
  <Notes>9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21" baseType="lpstr">
      <vt:lpstr>Arial</vt:lpstr>
      <vt:lpstr>Arial Unicode MS</vt:lpstr>
      <vt:lpstr>Calibri</vt:lpstr>
      <vt:lpstr>Calibri Light</vt:lpstr>
      <vt:lpstr>DejaVu Sans</vt:lpstr>
      <vt:lpstr>Georgia</vt:lpstr>
      <vt:lpstr>StarSymbol</vt:lpstr>
      <vt:lpstr>Times New Roman</vt:lpstr>
      <vt:lpstr>Wingdings 2</vt:lpstr>
      <vt:lpstr>Tema do Office</vt:lpstr>
      <vt:lpstr>REGIMES ADUANEIROS ESPECIAIS, ZONA FRANCA DE MANAUS  e ZPE  </vt:lpstr>
      <vt:lpstr>Apresentação do PowerPoint</vt:lpstr>
      <vt:lpstr>Apresentação do PowerPoint</vt:lpstr>
      <vt:lpstr>Apresentação do PowerPoint</vt:lpstr>
      <vt:lpstr>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MUITO OBRIGADA!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Saulo Gomes</dc:creator>
  <cp:lastModifiedBy>Juliana Soares Amorim</cp:lastModifiedBy>
  <cp:revision>85</cp:revision>
  <dcterms:created xsi:type="dcterms:W3CDTF">2018-08-20T14:12:36Z</dcterms:created>
  <dcterms:modified xsi:type="dcterms:W3CDTF">2024-09-17T12:01:52Z</dcterms:modified>
</cp:coreProperties>
</file>