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6" r:id="rId5"/>
    <p:sldId id="308" r:id="rId6"/>
    <p:sldId id="321" r:id="rId7"/>
    <p:sldId id="318" r:id="rId8"/>
    <p:sldId id="319" r:id="rId9"/>
    <p:sldId id="322" r:id="rId10"/>
    <p:sldId id="320" r:id="rId11"/>
    <p:sldId id="309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5646-C504-47F2-9443-70316A3DF706}" type="datetimeFigureOut">
              <a:rPr lang="pt-BR" smtClean="0"/>
              <a:t>29/05/2025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4F96-8EB6-426A-9D4F-EFFB8497D42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04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08BB-2991-4CD2-87EC-C937A3D677CF}" type="datetimeFigureOut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1B43E-7BEB-4A6E-923F-A85422EFDE1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54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81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18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A177-3FF1-621D-53F5-5E064426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767697-738F-ECEF-4F24-3BD954CCE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8237E8-7D61-FC05-0720-1A19BDC75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4B37C4-82CE-B60C-A1C9-6EF607E8D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5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4BB0A-8F1C-23C4-5910-47FA461F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E52168B-CE2D-78B9-654F-0E83DCBEA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F79FE6-1EFB-4780-BB07-45AEE2AA9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08E391-4E81-6401-5252-CEFD20D19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80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410D7-30D7-DA58-85FE-6E1FFF66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87FA8F-C501-22AE-4963-386C080D2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54EF7C-8964-DF93-9AC9-56F42751A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C9E1F6-33D5-FE99-6E2A-69640AED7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55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A7859-EB02-559E-1CFA-F75727C8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B2A8D3-3CF9-F73E-1C37-0AA7114A8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04EC3D-0078-5689-08B4-10895D748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5748F7-824A-B298-E9E5-888C50C9A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94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1CBC-09D3-7CD6-AB6A-441E836F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80E277-632A-63C6-104E-646ED0932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E6656C-F7B9-ABA7-0F5A-02AFCC2DE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780EED-6988-EEF8-6453-68C05F107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1B43E-7BEB-4A6E-923F-A85422EFDE1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468F44-0190-452C-99F4-9D45B43E835D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BA64EF-F5C2-4B94-BDA4-C1E672592B7D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B5363-FC9C-403B-8B02-7E3727244E3E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5507B-DF23-4EA0-A509-730DBF44FE8C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73A11-3E1D-401F-8598-3F7D904002D3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9C50E-F1CC-4AF0-9D96-24628ACA06B8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5573D3-9E31-4B9D-A40F-845A455B2047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C14B858-016A-4025-A56F-12B208AB836C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DF830C-0D4A-4406-A436-C9B2F71590BD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AD04C2D9-8B52-4B8C-9620-7C67A84A7037}" type="datetime1">
              <a:rPr lang="pt-BR" noProof="0" smtClean="0"/>
              <a:t>29/05/2025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tâ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pt-BR" dirty="0"/>
              <a:t> 		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4966" y="3376461"/>
            <a:ext cx="3749293" cy="75742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4000" b="1" dirty="0"/>
              <a:t>PLP 108/2024</a:t>
            </a:r>
          </a:p>
          <a:p>
            <a:pPr rtl="0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4E407C9C-9D28-98DE-3FCF-DDEC63E2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571" y="344156"/>
            <a:ext cx="1857502" cy="6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DD066DC4-23E3-8315-1A7A-A1AC332DFB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616" y="1853742"/>
            <a:ext cx="11368767" cy="33595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O setor da construção tem desempenhado importante papel na busca por desenvolvimento econômico e inclusão social no Brasil. Gerador intensivo de emprego e renda, com um ciclo de atividade longo, o setor tem potencial para uma contribuição ainda maior – para isso, será importante contar com previsibilidade, segurança jurídica e um ambiente de negócios mais favorável.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Nesse cenário, a parceria com o poder público na formulação e execução de políticas públicas é uma das prioridades na atuação da </a:t>
            </a:r>
            <a:r>
              <a:rPr lang="pt-BR" b="1" dirty="0">
                <a:solidFill>
                  <a:schemeClr val="tx1"/>
                </a:solidFill>
              </a:rPr>
              <a:t>Câmara Brasileira da Indústria da Construção (CBIC)</a:t>
            </a:r>
            <a:r>
              <a:rPr lang="pt-BR" dirty="0">
                <a:solidFill>
                  <a:schemeClr val="tx1"/>
                </a:solidFill>
              </a:rPr>
              <a:t>, entidade que representa institucionalmente o setor e promove a integração da cadeia produtiva da construção em âmbito nacional.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Atualmente a entidade reúne 98 sindicatos e associações patronais do setor da construção, presentes nas 27 unidades da Federação.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36850AD5-34B9-7DBA-556C-7CAAFDD56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CA794-88AC-2EBA-C75F-098505B29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B4CC2-6A5C-048E-90BF-B8394F4E1F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7814"/>
            <a:ext cx="6777038" cy="590088"/>
          </a:xfrm>
        </p:spPr>
        <p:txBody>
          <a:bodyPr rtlCol="0">
            <a:normAutofit/>
          </a:bodyPr>
          <a:lstStyle/>
          <a:p>
            <a:r>
              <a:rPr lang="pt-BR" sz="3200" dirty="0"/>
              <a:t>O ESCOPO DO PLP 108/2024</a:t>
            </a:r>
            <a:endParaRPr lang="pt-BR" sz="3200" dirty="0">
              <a:highlight>
                <a:srgbClr val="FFFF00"/>
              </a:highlight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78371FD-BC3E-8E48-3832-BAAD815F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616" y="1628111"/>
            <a:ext cx="11368767" cy="1844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Ementa:</a:t>
            </a:r>
            <a:r>
              <a:rPr lang="pt-BR" dirty="0">
                <a:solidFill>
                  <a:schemeClr val="tx1"/>
                </a:solidFill>
              </a:rPr>
              <a:t> Institui o Comitê Gestor do Imposto sobre Bens e Serviços - CG-IBS, dispõe sobre o processo administrativo tributário relativo ao lançamento de ofício do Imposto sobre Bens e Serviços - IBS, sobre a distribuição para os entes federativos do produto da arrecadação do IBS, e sobre o Imposto sobre Transmissão Causa mortis e Doação de Quaisquer Bens ou Direitos - ITCMD, e dá outras providências.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1F56A9-1003-3387-B795-9B1453009625}"/>
              </a:ext>
            </a:extLst>
          </p:cNvPr>
          <p:cNvSpPr txBox="1">
            <a:spLocks/>
          </p:cNvSpPr>
          <p:nvPr/>
        </p:nvSpPr>
        <p:spPr>
          <a:xfrm>
            <a:off x="6285474" y="3198955"/>
            <a:ext cx="5906526" cy="747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O QUE O PLP 108/2024 PREVÊ?</a:t>
            </a:r>
          </a:p>
        </p:txBody>
      </p:sp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38A83427-3AD6-B5A1-3F54-DFFACD87F27F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1616" y="4094354"/>
            <a:ext cx="747817" cy="747817"/>
          </a:xfrm>
          <a:prstGeom prst="rect">
            <a:avLst/>
          </a:prstGeom>
        </p:spPr>
      </p:pic>
      <p:sp>
        <p:nvSpPr>
          <p:cNvPr id="13" name="Retângulo 12" descr="Stopwatch">
            <a:extLst>
              <a:ext uri="{FF2B5EF4-FFF2-40B4-BE49-F238E27FC236}">
                <a16:creationId xmlns:a16="http://schemas.microsoft.com/office/drawing/2014/main" id="{9F6C48E8-2854-2A61-F89A-E8AF2440B6AB}"/>
              </a:ext>
            </a:extLst>
          </p:cNvPr>
          <p:cNvSpPr/>
          <p:nvPr/>
        </p:nvSpPr>
        <p:spPr>
          <a:xfrm>
            <a:off x="524666" y="4206090"/>
            <a:ext cx="521718" cy="52171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tângulo 13" descr="Stopwatch">
            <a:extLst>
              <a:ext uri="{FF2B5EF4-FFF2-40B4-BE49-F238E27FC236}">
                <a16:creationId xmlns:a16="http://schemas.microsoft.com/office/drawing/2014/main" id="{29C28DFC-6308-8D52-E440-463B35C278F3}"/>
              </a:ext>
            </a:extLst>
          </p:cNvPr>
          <p:cNvSpPr/>
          <p:nvPr/>
        </p:nvSpPr>
        <p:spPr>
          <a:xfrm>
            <a:off x="1283683" y="4125136"/>
            <a:ext cx="10547940" cy="104343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FATO GERADOR DO ITBI OCORRERÁ </a:t>
            </a:r>
            <a:r>
              <a:rPr lang="pt-BR" sz="2000" b="1" i="1" dirty="0">
                <a:solidFill>
                  <a:schemeClr val="tx1"/>
                </a:solidFill>
              </a:rPr>
              <a:t>“no momento da celebração do ato ou título translativo oneroso do bem imóvel ou do direito real sobre bem imóvel.” 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4F163AB-CCD5-4C8B-A362-C2877F1314C1}"/>
              </a:ext>
            </a:extLst>
          </p:cNvPr>
          <p:cNvSpPr/>
          <p:nvPr/>
        </p:nvSpPr>
        <p:spPr>
          <a:xfrm>
            <a:off x="441084" y="5168573"/>
            <a:ext cx="761892" cy="747817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16" name="Retângulo 15" descr="Moedas estrutura de tópicos">
            <a:extLst>
              <a:ext uri="{FF2B5EF4-FFF2-40B4-BE49-F238E27FC236}">
                <a16:creationId xmlns:a16="http://schemas.microsoft.com/office/drawing/2014/main" id="{E165EF48-B3C9-E7D0-FDB6-1C8EF36350E9}"/>
              </a:ext>
            </a:extLst>
          </p:cNvPr>
          <p:cNvSpPr/>
          <p:nvPr/>
        </p:nvSpPr>
        <p:spPr>
          <a:xfrm>
            <a:off x="382588" y="5255891"/>
            <a:ext cx="893839" cy="554991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43000" b="-4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tângulo 16" descr="Moedas estrutura de tópicos">
            <a:extLst>
              <a:ext uri="{FF2B5EF4-FFF2-40B4-BE49-F238E27FC236}">
                <a16:creationId xmlns:a16="http://schemas.microsoft.com/office/drawing/2014/main" id="{2051F533-3EE8-07C7-B99C-A1D08114F68F}"/>
              </a:ext>
            </a:extLst>
          </p:cNvPr>
          <p:cNvSpPr/>
          <p:nvPr/>
        </p:nvSpPr>
        <p:spPr>
          <a:xfrm>
            <a:off x="1283683" y="5207017"/>
            <a:ext cx="10445461" cy="819266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43000" b="-4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BASE DE CÁLCULO DO ITBI SERÁ </a:t>
            </a:r>
            <a:r>
              <a:rPr lang="pt-BR" sz="2000" b="1" i="1" dirty="0">
                <a:solidFill>
                  <a:schemeClr val="tx1"/>
                </a:solidFill>
              </a:rPr>
              <a:t>“o valor de referência ou o valor da transmissão, o que for maior, do bem imóvel ou dos direitos reais sobre bem imóvel.</a:t>
            </a:r>
          </a:p>
          <a:p>
            <a:endParaRPr lang="pt-BR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3FC1CD45-5A21-3136-9F96-25F90D5E9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1D84C-2B93-118E-8FE3-C72C193B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D6986-4960-0B5A-3548-4B1A77A35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477" y="967814"/>
            <a:ext cx="12191999" cy="590088"/>
          </a:xfrm>
        </p:spPr>
        <p:txBody>
          <a:bodyPr rtlCol="0">
            <a:noAutofit/>
          </a:bodyPr>
          <a:lstStyle/>
          <a:p>
            <a:r>
              <a:rPr lang="pt-BR" sz="3200" dirty="0"/>
              <a:t>MOMENTO DO FATO GERADOR DO ITBI SEGUNDO O PLP 108/2024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C9E4D0D-E13C-B13A-95FB-042EF55749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616" y="1651766"/>
            <a:ext cx="11368767" cy="4717143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Fato gerador com a celebração do negócio jurídico oneroso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Negócio jurídico (ex. venda e compra) </a:t>
            </a:r>
            <a:r>
              <a:rPr lang="pt-BR" b="1" dirty="0">
                <a:solidFill>
                  <a:schemeClr val="tx1"/>
                </a:solidFill>
              </a:rPr>
              <a:t>x</a:t>
            </a:r>
            <a:r>
              <a:rPr lang="pt-BR" dirty="0">
                <a:solidFill>
                  <a:schemeClr val="tx1"/>
                </a:solidFill>
              </a:rPr>
              <a:t> transmissão imobiliária (efetivo registro do título aquisitivo)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Contrariedade ao entendimento histórico do STJ e à Repercussão Geral do STF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STJ</a:t>
            </a:r>
            <a:r>
              <a:rPr lang="pt-BR" sz="2000" dirty="0">
                <a:solidFill>
                  <a:schemeClr val="tx1"/>
                </a:solidFill>
              </a:rPr>
              <a:t>. Precedentes desde 2007 reconhecem que </a:t>
            </a:r>
            <a:r>
              <a:rPr lang="pt-BR" sz="2000" i="1" dirty="0">
                <a:solidFill>
                  <a:schemeClr val="tx1"/>
                </a:solidFill>
              </a:rPr>
              <a:t>"O fato gerador do ITBI é o registro imobiliário da transmissão da propriedade do bem imóvel. A partir daí, portanto, é que incide o tributo em comento“ </a:t>
            </a:r>
            <a:r>
              <a:rPr lang="pt-BR" sz="2000" dirty="0">
                <a:solidFill>
                  <a:schemeClr val="tx1"/>
                </a:solidFill>
              </a:rPr>
              <a:t>(</a:t>
            </a:r>
            <a:r>
              <a:rPr lang="pt-BR" sz="2000" dirty="0" err="1">
                <a:solidFill>
                  <a:schemeClr val="tx1"/>
                </a:solidFill>
              </a:rPr>
              <a:t>AREsp</a:t>
            </a:r>
            <a:r>
              <a:rPr lang="pt-BR" sz="2000" dirty="0">
                <a:solidFill>
                  <a:schemeClr val="tx1"/>
                </a:solidFill>
              </a:rPr>
              <a:t> 215.273).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tx1"/>
                </a:solidFill>
              </a:rPr>
              <a:t>STF</a:t>
            </a:r>
            <a:r>
              <a:rPr lang="pt-BR" sz="2100" dirty="0">
                <a:solidFill>
                  <a:schemeClr val="tx1"/>
                </a:solidFill>
              </a:rPr>
              <a:t>. Tema 1124 da Repercussão Geral. O fato gerador do ITBI </a:t>
            </a:r>
            <a:r>
              <a:rPr lang="pt-BR" sz="2100" i="1" dirty="0">
                <a:solidFill>
                  <a:schemeClr val="tx1"/>
                </a:solidFill>
              </a:rPr>
              <a:t>“somente ocorre com a efetiva transferência da propriedade imobiliária, que se dá mediante o registro”. (Questão Constitucional – art. 155 da CF)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1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Não há estímulo ao não registro do bem imóvel: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tx1"/>
                </a:solidFill>
              </a:rPr>
              <a:t>Ausência de registro é exceção.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2100" dirty="0">
              <a:solidFill>
                <a:schemeClr val="tx1"/>
              </a:solidFill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chemeClr val="tx1"/>
                </a:solidFill>
              </a:rPr>
              <a:t>O não registro atrai Impactos jurídicos (impede o pleno exercício do direito contra terceiros), financeiros e econômicos (obtenção de crédito bancário, inviabiliza linhas de financiamento, dentre outros), dificulta a venda do imóvel (perda de liquidez jurídica)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2DDF685E-FD1A-3E52-1D14-E0E806B00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D4B89-C799-3D14-A00D-BD53DEF7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46071-BC36-CC5F-F242-B2AD03C488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7814"/>
            <a:ext cx="10972800" cy="590088"/>
          </a:xfrm>
        </p:spPr>
        <p:txBody>
          <a:bodyPr rtlCol="0">
            <a:normAutofit/>
          </a:bodyPr>
          <a:lstStyle/>
          <a:p>
            <a:r>
              <a:rPr lang="pt-BR" sz="3200" dirty="0"/>
              <a:t>BASE DE CÁLCULO DO ITBI SEGUNDO O PLP 108/2024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B509A03-5CF9-A588-B325-86F66D16F5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616" y="1747706"/>
            <a:ext cx="11533641" cy="4563058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Base de cálculo passa a ser a maior grandeza entre o Valor de Referência e o Valor da Transmissão. 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Imposto de Transmissão incidiria sobre valor superior à efetiva transmissão, tendo efeito confiscatório. Ex. arrematação de imóvel em hasta pública.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Contrariedade ao entendimento de Repetitivo do STJ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chemeClr val="tx1"/>
                </a:solidFill>
              </a:rPr>
              <a:t>STJ. Tema 1113. </a:t>
            </a:r>
            <a:r>
              <a:rPr lang="pt-BR" sz="2000" dirty="0">
                <a:solidFill>
                  <a:schemeClr val="tx1"/>
                </a:solidFill>
              </a:rPr>
              <a:t>A base de cálculo do ITBI </a:t>
            </a:r>
            <a:r>
              <a:rPr lang="pt-BR" sz="2000" i="1" dirty="0">
                <a:solidFill>
                  <a:schemeClr val="tx1"/>
                </a:solidFill>
              </a:rPr>
              <a:t>“é o valor do imóvel transmitido em condições normais de mercado”, o qual “goza da presunção de que é condizente com o valor de mercado, que somente pode ser afastada pelo fisco mediante a regular instauração de processo administrativo próprio (art. 148 do CTN); “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endParaRPr lang="pt-BR" sz="2100" i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3AEE9A2F-20B8-DB82-D446-96095758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A7A55-60B4-0D80-7F1D-9194F2DE7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C20A1-8D1D-514D-D58F-011609C4FF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616" y="717327"/>
            <a:ext cx="12116373" cy="957806"/>
          </a:xfrm>
        </p:spPr>
        <p:txBody>
          <a:bodyPr rtlCol="0">
            <a:noAutofit/>
          </a:bodyPr>
          <a:lstStyle/>
          <a:p>
            <a:r>
              <a:rPr lang="pt-BR" sz="3200" dirty="0"/>
              <a:t>BASE DE CÁLCULO DA CBS E DO IBS EM ALIENAÇÃO DE BEM IMÓVEL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4718D58-EA68-BD91-7334-86D2C425EA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616" y="1747706"/>
            <a:ext cx="11533641" cy="4563058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LC 214 diz no art. 255, inciso I:</a:t>
            </a:r>
          </a:p>
          <a:p>
            <a:pPr marL="475488" lvl="2" indent="0" algn="just">
              <a:buClr>
                <a:schemeClr val="tx1"/>
              </a:buClr>
              <a:buNone/>
            </a:pPr>
            <a:r>
              <a:rPr lang="pt-BR" sz="2000" i="1" dirty="0">
                <a:solidFill>
                  <a:schemeClr val="tx1"/>
                </a:solidFill>
              </a:rPr>
              <a:t>Art. 255. A base de cálculo do IBS e da CBS é o </a:t>
            </a:r>
            <a:r>
              <a:rPr lang="pt-BR" sz="2000" b="1" i="1" u="sng" dirty="0">
                <a:solidFill>
                  <a:schemeClr val="tx1"/>
                </a:solidFill>
              </a:rPr>
              <a:t>valor</a:t>
            </a:r>
            <a:r>
              <a:rPr lang="pt-BR" sz="2000" i="1" u="sng" dirty="0">
                <a:solidFill>
                  <a:schemeClr val="tx1"/>
                </a:solidFill>
              </a:rPr>
              <a:t>:</a:t>
            </a:r>
          </a:p>
          <a:p>
            <a:pPr marL="475488" lvl="2" indent="0" algn="just">
              <a:buClr>
                <a:schemeClr val="tx1"/>
              </a:buClr>
              <a:buNone/>
            </a:pPr>
            <a:r>
              <a:rPr lang="pt-BR" sz="2000" i="1" u="sng" dirty="0">
                <a:solidFill>
                  <a:schemeClr val="tx1"/>
                </a:solidFill>
              </a:rPr>
              <a:t>I - </a:t>
            </a:r>
            <a:r>
              <a:rPr lang="pt-BR" sz="2000" b="1" i="1" u="sng" dirty="0">
                <a:solidFill>
                  <a:schemeClr val="tx1"/>
                </a:solidFill>
              </a:rPr>
              <a:t>da operação </a:t>
            </a:r>
            <a:r>
              <a:rPr lang="pt-BR" sz="2000" i="1" dirty="0">
                <a:solidFill>
                  <a:schemeClr val="tx1"/>
                </a:solidFill>
              </a:rPr>
              <a:t>de alienação do bem imóvel;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LC 214 diz que o valor de referência poderá ser utilizado como meio de prova </a:t>
            </a:r>
            <a:r>
              <a:rPr lang="pt-BR" u="sng" dirty="0">
                <a:solidFill>
                  <a:schemeClr val="tx1"/>
                </a:solidFill>
              </a:rPr>
              <a:t>apenas nos casos de arbitramento do valor</a:t>
            </a:r>
            <a:r>
              <a:rPr lang="pt-BR" dirty="0">
                <a:solidFill>
                  <a:schemeClr val="tx1"/>
                </a:solidFill>
              </a:rPr>
              <a:t> (Artigo 256, § 1º, Art. 13)</a:t>
            </a:r>
            <a:endParaRPr lang="pt-BR" sz="1400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 O Valor de Referência é apenas um dos elementos de prova caso necessário o arbitramento da base de cálculo. O que não permite sua adoção como base de cálculo propriamente dita.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É fundamental manter a coerência do novo regramento tributário previsto na LC 214 com as disposições relativas ao ITBI previstas no PLP 108.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65E7B70B-46DA-34A4-64F5-A90F7BBD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94B19-50DC-AB9D-A869-878B6964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774BB-8691-6587-543D-498455F1A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7814"/>
            <a:ext cx="10972800" cy="590088"/>
          </a:xfrm>
        </p:spPr>
        <p:txBody>
          <a:bodyPr rtlCol="0">
            <a:normAutofit/>
          </a:bodyPr>
          <a:lstStyle/>
          <a:p>
            <a:r>
              <a:rPr lang="pt-BR" sz="3200" dirty="0"/>
              <a:t>PROPOSTA DE EMENDA CBIC AO PLP 108/2024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8CD4CBED-F53F-8ECE-C48F-5A3A8955B4A4}"/>
              </a:ext>
            </a:extLst>
          </p:cNvPr>
          <p:cNvSpPr txBox="1">
            <a:spLocks/>
          </p:cNvSpPr>
          <p:nvPr/>
        </p:nvSpPr>
        <p:spPr>
          <a:xfrm>
            <a:off x="249087" y="1811089"/>
            <a:ext cx="11492969" cy="235354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80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Alteração da redação do Artigo 38-A do CTN para: </a:t>
            </a:r>
          </a:p>
          <a:p>
            <a:pPr algn="just"/>
            <a:r>
              <a:rPr lang="pt-BR" sz="8000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“Art. 38-A. Considera-se valor venal, para fins do disposto no art. 38, </a:t>
            </a:r>
            <a:r>
              <a:rPr lang="pt-BR" sz="8000" b="1" i="1" u="sng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o valor da operação declarado pelo contribuinte.</a:t>
            </a:r>
          </a:p>
          <a:p>
            <a:pPr algn="just"/>
            <a:r>
              <a:rPr lang="pt-BR" sz="8000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Parágrafo único: Quando o valor da operação de que trata o caput, esteja baseado em atos, declarações ou documentos que não mereçam fé, poderá a autoridade fiscal, mediante processo regular, observado o contraditório e ampla defesa, nos termos do regulamento, iniciar procedimento administrativo para determinar o efetivo valor da operação.”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490F34-4CC1-FB1E-D15A-8535660B267F}"/>
              </a:ext>
            </a:extLst>
          </p:cNvPr>
          <p:cNvSpPr txBox="1"/>
          <p:nvPr/>
        </p:nvSpPr>
        <p:spPr>
          <a:xfrm>
            <a:off x="2082800" y="4419800"/>
            <a:ext cx="802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Consonância com o entendimento dos Tribunais Superiores (Tema 1113/STJ).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Consonância com a própria LC 214/2025 já aprovada pelo Congresso Nacional.</a:t>
            </a:r>
            <a:endParaRPr lang="pt-BR" i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Redução do contencioso judicial sobre o tema.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28C90A43-2921-0CF1-ED8C-CE3A66D9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DDBA1-A5C8-993B-85B6-D0CB688F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92641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4000" dirty="0"/>
              <a:t>Obrigado.</a:t>
            </a:r>
          </a:p>
          <a:p>
            <a:pPr algn="ctr"/>
            <a:r>
              <a:rPr lang="pt-BR" sz="2800" dirty="0"/>
              <a:t>Ricardo Lacaz Martins</a:t>
            </a:r>
          </a:p>
        </p:txBody>
      </p:sp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7087E268-5621-8776-8979-A6E1674B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6" y="220340"/>
            <a:ext cx="1014098" cy="3337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5D85F8-9F8F-6CDF-E902-C2F716659BAF}"/>
              </a:ext>
            </a:extLst>
          </p:cNvPr>
          <p:cNvSpPr txBox="1"/>
          <p:nvPr/>
        </p:nvSpPr>
        <p:spPr>
          <a:xfrm>
            <a:off x="1828552" y="4620975"/>
            <a:ext cx="8534895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150" b="1" cap="all" spc="200" dirty="0"/>
              <a:t>Câmara brasileira da indústria da construção - CBIC</a:t>
            </a:r>
          </a:p>
          <a:p>
            <a:pPr algn="just"/>
            <a:r>
              <a:rPr lang="pt-BR" sz="2000" cap="all" spc="200" dirty="0"/>
              <a:t>SETOR BANCÁRIO NORTE - Quadra 01 – Bloco I – 4º Andar Edifício Armando Monteiro Neto</a:t>
            </a:r>
          </a:p>
          <a:p>
            <a:pPr algn="just"/>
            <a:r>
              <a:rPr lang="pt-BR" sz="2000" cap="all" spc="200" dirty="0"/>
              <a:t>CEP 70.040-913 - Brasília/DF</a:t>
            </a:r>
          </a:p>
          <a:p>
            <a:pPr algn="just"/>
            <a:r>
              <a:rPr lang="pt-BR" sz="2000" cap="all" spc="200" dirty="0"/>
              <a:t>Tel.:(61) 3327-1013</a:t>
            </a:r>
          </a:p>
        </p:txBody>
      </p:sp>
    </p:spTree>
    <p:extLst>
      <p:ext uri="{BB962C8B-B14F-4D97-AF65-F5344CB8AC3E}">
        <p14:creationId xmlns:p14="http://schemas.microsoft.com/office/powerpoint/2010/main" val="3372661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12_TF11437505.potx" id="{F9C0451D-8002-4D45-914A-37C756DDA0D5}" vid="{9D1FDB6F-FCD1-4471-A418-462D1064999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{222CAF0C-D99E-40C5-BF7C-9461B489822F}tf11437505_win32</Template>
  <TotalTime>364</TotalTime>
  <Words>935</Words>
  <Application>Microsoft Office PowerPoint</Application>
  <PresentationFormat>Widescreen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Georgia Pro Cond Light</vt:lpstr>
      <vt:lpstr>Speak Pro</vt:lpstr>
      <vt:lpstr>Wingdings</vt:lpstr>
      <vt:lpstr>RetrospectVTI</vt:lpstr>
      <vt:lpstr>             </vt:lpstr>
      <vt:lpstr>Apresentação do PowerPoint</vt:lpstr>
      <vt:lpstr>O ESCOPO DO PLP 108/2024</vt:lpstr>
      <vt:lpstr>MOMENTO DO FATO GERADOR DO ITBI SEGUNDO O PLP 108/2024</vt:lpstr>
      <vt:lpstr>BASE DE CÁLCULO DO ITBI SEGUNDO O PLP 108/2024</vt:lpstr>
      <vt:lpstr>BASE DE CÁLCULO DA CBS E DO IBS EM ALIENAÇÃO DE BEM IMÓVEL</vt:lpstr>
      <vt:lpstr>PROPOSTA DE EMENDA CBIC AO PLP 108/2024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NLL - Natália Lira Lima</dc:creator>
  <cp:lastModifiedBy>foco@FOCO.local</cp:lastModifiedBy>
  <cp:revision>11</cp:revision>
  <dcterms:created xsi:type="dcterms:W3CDTF">2025-05-28T13:06:28Z</dcterms:created>
  <dcterms:modified xsi:type="dcterms:W3CDTF">2025-05-29T12:32:09Z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DocSite.WarnToSaveToDS">
    <vt:lpwstr>X</vt:lpwstr>
  </property>
</Properties>
</file>