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67" r:id="rId3"/>
    <p:sldId id="272" r:id="rId4"/>
    <p:sldId id="307" r:id="rId5"/>
    <p:sldId id="306" r:id="rId6"/>
    <p:sldId id="298" r:id="rId7"/>
    <p:sldId id="333" r:id="rId8"/>
    <p:sldId id="328" r:id="rId9"/>
    <p:sldId id="297" r:id="rId10"/>
    <p:sldId id="329" r:id="rId11"/>
    <p:sldId id="332" r:id="rId12"/>
    <p:sldId id="339" r:id="rId13"/>
    <p:sldId id="335" r:id="rId14"/>
    <p:sldId id="338" r:id="rId15"/>
    <p:sldId id="287" r:id="rId16"/>
    <p:sldId id="325" r:id="rId17"/>
    <p:sldId id="324" r:id="rId18"/>
    <p:sldId id="296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s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53" autoAdjust="0"/>
  </p:normalViewPr>
  <p:slideViewPr>
    <p:cSldViewPr snapToGrid="0" snapToObjects="1">
      <p:cViewPr varScale="1">
        <p:scale>
          <a:sx n="102" d="100"/>
          <a:sy n="102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5EB9-9026-064B-B103-B1376380B988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0EC7D-80E1-0A4D-AD27-C4346F771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1C7BA7-2B2A-9D45-8437-A77F5D92E8E5}" type="slidenum">
              <a:rPr lang="en-US"/>
              <a:pPr/>
              <a:t>19</a:t>
            </a:fld>
            <a:endParaRPr lang="en-US"/>
          </a:p>
        </p:txBody>
      </p:sp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/>
            <a:fld id="{7B91A333-853D-7042-B0C3-7D7101C04E65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endParaRPr lang="en-US" sz="120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endParaRPr lang="en-US" sz="1200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/>
            <a:endParaRPr lang="en-US" sz="1200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40E5-E7FC-3441-AABC-A68C24C7957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316E-B62A-E24D-A8B7-A3695370F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40E5-E7FC-3441-AABC-A68C24C7957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316E-B62A-E24D-A8B7-A3695370F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3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40E5-E7FC-3441-AABC-A68C24C7957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316E-B62A-E24D-A8B7-A3695370F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0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1758950" y="6245225"/>
            <a:ext cx="6153150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7F35342A-9A89-1E43-8B91-21862BACF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5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40E5-E7FC-3441-AABC-A68C24C7957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316E-B62A-E24D-A8B7-A3695370F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0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40E5-E7FC-3441-AABC-A68C24C7957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316E-B62A-E24D-A8B7-A3695370F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40E5-E7FC-3441-AABC-A68C24C7957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316E-B62A-E24D-A8B7-A3695370F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4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40E5-E7FC-3441-AABC-A68C24C7957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316E-B62A-E24D-A8B7-A3695370F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4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40E5-E7FC-3441-AABC-A68C24C7957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316E-B62A-E24D-A8B7-A3695370F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40E5-E7FC-3441-AABC-A68C24C7957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316E-B62A-E24D-A8B7-A3695370F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8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40E5-E7FC-3441-AABC-A68C24C7957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316E-B62A-E24D-A8B7-A3695370F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7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40E5-E7FC-3441-AABC-A68C24C7957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316E-B62A-E24D-A8B7-A3695370F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F40E5-E7FC-3441-AABC-A68C24C79576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1316E-B62A-E24D-A8B7-A3695370F1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CTI_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1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Relationship Id="rId3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biotic_pump.swf" TargetMode="External"/><Relationship Id="rId3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532"/>
            <a:ext cx="7772400" cy="2795531"/>
          </a:xfrm>
        </p:spPr>
        <p:txBody>
          <a:bodyPr>
            <a:noAutofit/>
          </a:bodyPr>
          <a:lstStyle/>
          <a:p>
            <a:r>
              <a:rPr lang="tr-TR" sz="4800" b="1" dirty="0" smtClean="0"/>
              <a:t>O </a:t>
            </a:r>
            <a:r>
              <a:rPr lang="tr-TR" sz="4800" b="1" dirty="0" err="1" smtClean="0"/>
              <a:t>Diagn</a:t>
            </a:r>
            <a:r>
              <a:rPr lang="tr-TR" sz="4800" b="1" dirty="0" err="1" smtClean="0"/>
              <a:t>óstico</a:t>
            </a:r>
            <a:r>
              <a:rPr lang="tr-TR" sz="4800" b="1" dirty="0" smtClean="0"/>
              <a:t> da </a:t>
            </a:r>
            <a:r>
              <a:rPr lang="tr-TR" sz="4800" b="1" dirty="0" err="1" smtClean="0"/>
              <a:t>Crise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Hídrica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no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Brasil</a:t>
            </a:r>
            <a:r>
              <a:rPr lang="tr-TR" sz="4800" b="1" dirty="0" smtClean="0"/>
              <a:t> – </a:t>
            </a:r>
            <a:br>
              <a:rPr lang="tr-TR" sz="4800" b="1" dirty="0" smtClean="0"/>
            </a:br>
            <a:r>
              <a:rPr lang="tr-TR" sz="4800" b="1" dirty="0" err="1" smtClean="0"/>
              <a:t>Dimensão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Climática</a:t>
            </a:r>
            <a:endParaRPr lang="en-US" sz="3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13064"/>
            <a:ext cx="7772400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Paulo Nobre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Instituto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Nacional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Pesquisas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Espaciais</a:t>
            </a:r>
            <a:r>
              <a:rPr lang="en-US" sz="2400" dirty="0" smtClean="0">
                <a:solidFill>
                  <a:schemeClr val="tx1"/>
                </a:solidFill>
              </a:rPr>
              <a:t> – INPE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Comiss</a:t>
            </a:r>
            <a:r>
              <a:rPr lang="en-US" sz="2400" dirty="0" err="1" smtClean="0">
                <a:solidFill>
                  <a:schemeClr val="tx1"/>
                </a:solidFill>
              </a:rPr>
              <a:t>ão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Mista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Mudanças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Climáticas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Senado</a:t>
            </a:r>
            <a:r>
              <a:rPr lang="en-US" sz="2400" dirty="0" smtClean="0">
                <a:solidFill>
                  <a:schemeClr val="tx1"/>
                </a:solidFill>
              </a:rPr>
              <a:t> Federal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Bras</a:t>
            </a:r>
            <a:r>
              <a:rPr lang="en-US" sz="2400" dirty="0" smtClean="0">
                <a:solidFill>
                  <a:schemeClr val="tx1"/>
                </a:solidFill>
              </a:rPr>
              <a:t>ília</a:t>
            </a:r>
            <a:r>
              <a:rPr lang="en-US" sz="2400" dirty="0" smtClean="0">
                <a:solidFill>
                  <a:schemeClr val="tx1"/>
                </a:solidFill>
              </a:rPr>
              <a:t>, 15 de </a:t>
            </a:r>
            <a:r>
              <a:rPr lang="en-US" sz="2400" dirty="0" err="1" smtClean="0">
                <a:solidFill>
                  <a:schemeClr val="tx1"/>
                </a:solidFill>
              </a:rPr>
              <a:t>abril</a:t>
            </a:r>
            <a:r>
              <a:rPr lang="en-US" sz="2400" dirty="0" smtClean="0">
                <a:solidFill>
                  <a:schemeClr val="tx1"/>
                </a:solidFill>
              </a:rPr>
              <a:t> de 2015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INPE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56" y="5955891"/>
            <a:ext cx="889250" cy="755863"/>
          </a:xfrm>
          <a:prstGeom prst="rect">
            <a:avLst/>
          </a:prstGeom>
        </p:spPr>
      </p:pic>
      <p:pic>
        <p:nvPicPr>
          <p:cNvPr id="5" name="Picture 4" descr="RedeCLIM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0" r="28647"/>
          <a:stretch/>
        </p:blipFill>
        <p:spPr>
          <a:xfrm>
            <a:off x="1537327" y="5927748"/>
            <a:ext cx="1053607" cy="693517"/>
          </a:xfrm>
          <a:prstGeom prst="rect">
            <a:avLst/>
          </a:prstGeom>
        </p:spPr>
      </p:pic>
      <p:pic>
        <p:nvPicPr>
          <p:cNvPr id="6" name="Picture 5" descr="Logo-CCS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85" y="5991390"/>
            <a:ext cx="1295263" cy="558582"/>
          </a:xfrm>
          <a:prstGeom prst="rect">
            <a:avLst/>
          </a:prstGeom>
        </p:spPr>
      </p:pic>
      <p:pic>
        <p:nvPicPr>
          <p:cNvPr id="7" name="Picture 6" descr="Logo-CPTE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33" y="5991389"/>
            <a:ext cx="1029886" cy="5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0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317119" y="6537132"/>
            <a:ext cx="195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CPTEC/INPE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87762" y="19050"/>
            <a:ext cx="7159121" cy="827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</a:rPr>
              <a:t>Índice</a:t>
            </a:r>
            <a:r>
              <a:rPr lang="en-US" sz="3600" dirty="0" smtClean="0">
                <a:solidFill>
                  <a:prstClr val="black"/>
                </a:solidFill>
              </a:rPr>
              <a:t> de Precipitação </a:t>
            </a:r>
            <a:r>
              <a:rPr lang="en-US" sz="3600" dirty="0" err="1" smtClean="0">
                <a:solidFill>
                  <a:prstClr val="black"/>
                </a:solidFill>
              </a:rPr>
              <a:t>Padronizado</a:t>
            </a:r>
            <a:r>
              <a:rPr lang="en-US" sz="3600" dirty="0" smtClean="0">
                <a:solidFill>
                  <a:prstClr val="black"/>
                </a:solidFill>
              </a:rPr>
              <a:t> (SPI)</a:t>
            </a:r>
          </a:p>
          <a:p>
            <a:r>
              <a:rPr lang="en-US" sz="2900" b="1" dirty="0" err="1" smtClean="0">
                <a:solidFill>
                  <a:prstClr val="black"/>
                </a:solidFill>
              </a:rPr>
              <a:t>Trimestre</a:t>
            </a:r>
            <a:r>
              <a:rPr lang="en-US" sz="2900" b="1" dirty="0" smtClean="0">
                <a:solidFill>
                  <a:prstClr val="black"/>
                </a:solidFill>
              </a:rPr>
              <a:t> DJF - 2010 a 2015</a:t>
            </a:r>
            <a:endParaRPr lang="en-US" sz="29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img0.cptec.inpe.br/%7Erclima/monitorseca/spi/spi/SPI03_2015FE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36" y="3676330"/>
            <a:ext cx="1905000" cy="24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0.cptec.inpe.br/%7Erclima/monitorseca/spi/spi/SPI03_2014FE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616" y="3676330"/>
            <a:ext cx="1905000" cy="24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0.cptec.inpe.br/%7Erclima/monitorseca/spi/spi/SPI03_2013FEB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96" y="3676330"/>
            <a:ext cx="1905000" cy="24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0.cptec.inpe.br/%7Erclima/monitorseca/spi/spi/SPI03_2012FEB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36" y="1053152"/>
            <a:ext cx="1905000" cy="24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0.cptec.inpe.br/%7Erclima/monitorseca/spi/spi/SPI03_2011FEB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616" y="1053152"/>
            <a:ext cx="1905000" cy="24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0.cptec.inpe.br/%7Erclima/monitorseca/spi/spi/SPI03_2010FEB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96" y="1053152"/>
            <a:ext cx="1905000" cy="24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lipse 27"/>
          <p:cNvSpPr/>
          <p:nvPr/>
        </p:nvSpPr>
        <p:spPr>
          <a:xfrm>
            <a:off x="4477518" y="2280717"/>
            <a:ext cx="917075" cy="69352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269744" y="2280717"/>
            <a:ext cx="917075" cy="69352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6760026" y="4999949"/>
            <a:ext cx="917075" cy="6935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2269744" y="4999949"/>
            <a:ext cx="917075" cy="69352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657894" y="2280717"/>
            <a:ext cx="917075" cy="6935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4473070" y="4999949"/>
            <a:ext cx="917075" cy="6935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1206" y="1028248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58973" y="1053152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23624" y="985612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51206" y="367844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8973" y="3628636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23624" y="3591280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8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Balan</a:t>
            </a:r>
            <a:r>
              <a:rPr lang="en-US" dirty="0" err="1" smtClean="0"/>
              <a:t>ço</a:t>
            </a:r>
            <a:r>
              <a:rPr lang="en-US" dirty="0" smtClean="0"/>
              <a:t> </a:t>
            </a:r>
            <a:r>
              <a:rPr lang="en-US" dirty="0" err="1" smtClean="0"/>
              <a:t>Pluviom</a:t>
            </a:r>
            <a:r>
              <a:rPr lang="en-US" dirty="0" err="1" smtClean="0"/>
              <a:t>étrico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Região</a:t>
            </a:r>
            <a:endParaRPr lang="en-US" dirty="0"/>
          </a:p>
        </p:txBody>
      </p:sp>
      <p:pic>
        <p:nvPicPr>
          <p:cNvPr id="5" name="Content Placeholder 4" descr="BR_region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t="9358" r="22518" b="9849"/>
          <a:stretch/>
        </p:blipFill>
        <p:spPr>
          <a:xfrm>
            <a:off x="2337388" y="1417638"/>
            <a:ext cx="4635397" cy="5280993"/>
          </a:xfrm>
        </p:spPr>
      </p:pic>
      <p:grpSp>
        <p:nvGrpSpPr>
          <p:cNvPr id="25" name="Group 24"/>
          <p:cNvGrpSpPr/>
          <p:nvPr/>
        </p:nvGrpSpPr>
        <p:grpSpPr>
          <a:xfrm>
            <a:off x="5795669" y="5756685"/>
            <a:ext cx="2011005" cy="314647"/>
            <a:chOff x="1972969" y="2766057"/>
            <a:chExt cx="2011005" cy="314647"/>
          </a:xfrm>
        </p:grpSpPr>
        <p:sp>
          <p:nvSpPr>
            <p:cNvPr id="26" name="TextBox 25"/>
            <p:cNvSpPr txBox="1"/>
            <p:nvPr/>
          </p:nvSpPr>
          <p:spPr>
            <a:xfrm>
              <a:off x="1972969" y="2770680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1970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28993" y="277292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1990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35326" y="276605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817380" y="2303979"/>
            <a:ext cx="8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99382" y="2821326"/>
            <a:ext cx="119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NORDESTE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5396814" y="4827845"/>
            <a:ext cx="2238308" cy="1020505"/>
            <a:chOff x="5396814" y="4827845"/>
            <a:chExt cx="2238308" cy="102050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t="9488" b="9223"/>
            <a:stretch/>
          </p:blipFill>
          <p:spPr>
            <a:xfrm>
              <a:off x="5489989" y="4933949"/>
              <a:ext cx="2145133" cy="91440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396814" y="4827845"/>
              <a:ext cx="31395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2</a:t>
              </a:r>
            </a:p>
            <a:p>
              <a:pPr algn="r"/>
              <a:r>
                <a:rPr lang="en-US" sz="1200" dirty="0" smtClean="0"/>
                <a:t>0</a:t>
              </a:r>
              <a:endParaRPr lang="en-US" sz="1200" dirty="0"/>
            </a:p>
            <a:p>
              <a:pPr algn="r"/>
              <a:r>
                <a:rPr lang="en-US" sz="1200" dirty="0" smtClean="0"/>
                <a:t>-2</a:t>
              </a:r>
            </a:p>
            <a:p>
              <a:pPr algn="r"/>
              <a:r>
                <a:rPr lang="en-US" sz="1200" dirty="0" smtClean="0"/>
                <a:t>-4</a:t>
              </a:r>
            </a:p>
            <a:p>
              <a:pPr algn="r"/>
              <a:r>
                <a:rPr lang="en-US" sz="1200" dirty="0" smtClean="0"/>
                <a:t>-6</a:t>
              </a:r>
              <a:endParaRPr lang="en-US" sz="12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02189" y="2305041"/>
            <a:ext cx="2381393" cy="1211483"/>
            <a:chOff x="1702189" y="2305041"/>
            <a:chExt cx="2381393" cy="1211483"/>
          </a:xfrm>
        </p:grpSpPr>
        <p:grpSp>
          <p:nvGrpSpPr>
            <p:cNvPr id="3" name="Group 2"/>
            <p:cNvGrpSpPr/>
            <p:nvPr/>
          </p:nvGrpSpPr>
          <p:grpSpPr>
            <a:xfrm>
              <a:off x="1759816" y="2408553"/>
              <a:ext cx="2323766" cy="1107971"/>
              <a:chOff x="1660208" y="1972733"/>
              <a:chExt cx="2323766" cy="110797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t="7378" b="10125"/>
              <a:stretch/>
            </p:blipFill>
            <p:spPr>
              <a:xfrm>
                <a:off x="1660208" y="1972733"/>
                <a:ext cx="2156665" cy="897467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1972969" y="2766057"/>
                <a:ext cx="2011005" cy="314647"/>
                <a:chOff x="1972969" y="2766057"/>
                <a:chExt cx="2011005" cy="314647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972969" y="2770680"/>
                  <a:ext cx="5486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1970</a:t>
                  </a:r>
                  <a:endParaRPr lang="en-US" sz="14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628993" y="2772927"/>
                  <a:ext cx="5486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1990</a:t>
                  </a:r>
                  <a:endParaRPr lang="en-US" sz="14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435326" y="2766057"/>
                  <a:ext cx="5486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2015</a:t>
                  </a:r>
                  <a:endParaRPr lang="en-US" sz="1400" dirty="0"/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1702189" y="2305041"/>
              <a:ext cx="31395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2</a:t>
              </a:r>
            </a:p>
            <a:p>
              <a:pPr algn="r"/>
              <a:r>
                <a:rPr lang="en-US" sz="1200" dirty="0" smtClean="0"/>
                <a:t>0</a:t>
              </a:r>
              <a:endParaRPr lang="en-US" sz="1200" dirty="0"/>
            </a:p>
            <a:p>
              <a:pPr algn="r"/>
              <a:r>
                <a:rPr lang="en-US" sz="1200" dirty="0" smtClean="0"/>
                <a:t>-2</a:t>
              </a:r>
            </a:p>
            <a:p>
              <a:pPr algn="r"/>
              <a:r>
                <a:rPr lang="en-US" sz="1200" dirty="0" smtClean="0"/>
                <a:t>-4</a:t>
              </a:r>
            </a:p>
            <a:p>
              <a:pPr algn="r"/>
              <a:r>
                <a:rPr lang="en-US" sz="1200" dirty="0" smtClean="0"/>
                <a:t>-6</a:t>
              </a:r>
              <a:endParaRPr lang="en-US" sz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663564" y="5580464"/>
            <a:ext cx="2368619" cy="1275490"/>
            <a:chOff x="2663564" y="5580464"/>
            <a:chExt cx="2368619" cy="1275490"/>
          </a:xfrm>
        </p:grpSpPr>
        <p:grpSp>
          <p:nvGrpSpPr>
            <p:cNvPr id="29" name="Group 28"/>
            <p:cNvGrpSpPr/>
            <p:nvPr/>
          </p:nvGrpSpPr>
          <p:grpSpPr>
            <a:xfrm>
              <a:off x="3021178" y="6541307"/>
              <a:ext cx="2011005" cy="314647"/>
              <a:chOff x="1972969" y="2766057"/>
              <a:chExt cx="2011005" cy="31464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972969" y="2770680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1970</a:t>
                </a:r>
                <a:endParaRPr lang="en-US" sz="14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628993" y="2772927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1990</a:t>
                </a:r>
                <a:endParaRPr lang="en-US" sz="14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435326" y="2766057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2015</a:t>
                </a:r>
                <a:endParaRPr lang="en-US" sz="1400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t="7964" b="10062"/>
            <a:stretch/>
          </p:blipFill>
          <p:spPr>
            <a:xfrm>
              <a:off x="2738541" y="5708650"/>
              <a:ext cx="2142409" cy="9017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663564" y="5580464"/>
              <a:ext cx="31395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2</a:t>
              </a:r>
            </a:p>
            <a:p>
              <a:pPr algn="r"/>
              <a:r>
                <a:rPr lang="en-US" sz="1200" dirty="0" smtClean="0"/>
                <a:t>0</a:t>
              </a:r>
              <a:endParaRPr lang="en-US" sz="1200" dirty="0"/>
            </a:p>
            <a:p>
              <a:pPr algn="r"/>
              <a:r>
                <a:rPr lang="en-US" sz="1200" dirty="0" smtClean="0"/>
                <a:t>-2</a:t>
              </a:r>
            </a:p>
            <a:p>
              <a:pPr algn="r"/>
              <a:r>
                <a:rPr lang="en-US" sz="1200" dirty="0" smtClean="0"/>
                <a:t>-4</a:t>
              </a:r>
            </a:p>
            <a:p>
              <a:pPr algn="r"/>
              <a:r>
                <a:rPr lang="en-US" sz="1200" dirty="0" smtClean="0"/>
                <a:t>-6</a:t>
              </a:r>
              <a:endParaRPr lang="en-US" sz="12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03973" y="3108308"/>
            <a:ext cx="2371341" cy="1218642"/>
            <a:chOff x="6103973" y="3108308"/>
            <a:chExt cx="2371341" cy="1218642"/>
          </a:xfrm>
        </p:grpSpPr>
        <p:grpSp>
          <p:nvGrpSpPr>
            <p:cNvPr id="2" name="Group 1"/>
            <p:cNvGrpSpPr/>
            <p:nvPr/>
          </p:nvGrpSpPr>
          <p:grpSpPr>
            <a:xfrm>
              <a:off x="6160871" y="3210407"/>
              <a:ext cx="2314443" cy="1116543"/>
              <a:chOff x="6123518" y="2650067"/>
              <a:chExt cx="2314443" cy="111654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/>
              <a:srcRect t="12224" b="8714"/>
              <a:stretch/>
            </p:blipFill>
            <p:spPr>
              <a:xfrm>
                <a:off x="6123518" y="2650067"/>
                <a:ext cx="2172230" cy="899584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6426956" y="3451963"/>
                <a:ext cx="2011005" cy="314647"/>
                <a:chOff x="1972969" y="2766057"/>
                <a:chExt cx="2011005" cy="314647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1972969" y="2770680"/>
                  <a:ext cx="5486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1970</a:t>
                  </a:r>
                  <a:endParaRPr lang="en-US" sz="14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628993" y="2772927"/>
                  <a:ext cx="5486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1990</a:t>
                  </a:r>
                  <a:endParaRPr lang="en-US" sz="1400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435326" y="2766057"/>
                  <a:ext cx="5486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2015</a:t>
                  </a:r>
                  <a:endParaRPr lang="en-US" sz="1400" dirty="0"/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>
              <a:off x="6103973" y="3108308"/>
              <a:ext cx="31395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2</a:t>
              </a:r>
            </a:p>
            <a:p>
              <a:pPr algn="r"/>
              <a:r>
                <a:rPr lang="en-US" sz="1200" dirty="0" smtClean="0"/>
                <a:t>0</a:t>
              </a:r>
              <a:endParaRPr lang="en-US" sz="1200" dirty="0"/>
            </a:p>
            <a:p>
              <a:pPr algn="r"/>
              <a:r>
                <a:rPr lang="en-US" sz="1200" dirty="0" smtClean="0"/>
                <a:t>-2</a:t>
              </a:r>
            </a:p>
            <a:p>
              <a:pPr algn="r"/>
              <a:r>
                <a:rPr lang="en-US" sz="1200" dirty="0" smtClean="0"/>
                <a:t>-4</a:t>
              </a:r>
            </a:p>
            <a:p>
              <a:pPr algn="r"/>
              <a:r>
                <a:rPr lang="en-US" sz="1200" dirty="0" smtClean="0"/>
                <a:t>-6</a:t>
              </a:r>
              <a:endParaRPr lang="en-US" sz="12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160980" y="3868144"/>
            <a:ext cx="3093340" cy="1438376"/>
            <a:chOff x="2160980" y="3868144"/>
            <a:chExt cx="3093340" cy="1438376"/>
          </a:xfrm>
        </p:grpSpPr>
        <p:grpSp>
          <p:nvGrpSpPr>
            <p:cNvPr id="17" name="Group 16"/>
            <p:cNvGrpSpPr/>
            <p:nvPr/>
          </p:nvGrpSpPr>
          <p:grpSpPr>
            <a:xfrm>
              <a:off x="2543806" y="4991873"/>
              <a:ext cx="2011005" cy="314647"/>
              <a:chOff x="1972969" y="2766057"/>
              <a:chExt cx="2011005" cy="31464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972969" y="2770680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1970</a:t>
                </a:r>
                <a:endParaRPr lang="en-US" sz="1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28993" y="2772927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1990</a:t>
                </a:r>
                <a:endParaRPr lang="en-US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435326" y="2766057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2015</a:t>
                </a:r>
                <a:endParaRPr lang="en-US" sz="14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233748" y="3868144"/>
              <a:ext cx="3020572" cy="1216089"/>
              <a:chOff x="2457866" y="3868144"/>
              <a:chExt cx="3020572" cy="121608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/>
              <a:srcRect t="8470" b="8356"/>
              <a:stretch/>
            </p:blipFill>
            <p:spPr>
              <a:xfrm>
                <a:off x="2457866" y="4184650"/>
                <a:ext cx="2156665" cy="899583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4074350" y="3868144"/>
                <a:ext cx="1404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CENTROESTE</a:t>
                </a:r>
                <a:endParaRPr lang="en-US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160980" y="4068570"/>
              <a:ext cx="31395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2</a:t>
              </a:r>
            </a:p>
            <a:p>
              <a:pPr algn="r"/>
              <a:r>
                <a:rPr lang="en-US" sz="1200" dirty="0" smtClean="0"/>
                <a:t>0</a:t>
              </a:r>
              <a:endParaRPr lang="en-US" sz="1200" dirty="0"/>
            </a:p>
            <a:p>
              <a:pPr algn="r"/>
              <a:r>
                <a:rPr lang="en-US" sz="1200" dirty="0" smtClean="0"/>
                <a:t>-2</a:t>
              </a:r>
            </a:p>
            <a:p>
              <a:pPr algn="r"/>
              <a:r>
                <a:rPr lang="en-US" sz="1200" dirty="0" smtClean="0"/>
                <a:t>-4</a:t>
              </a:r>
            </a:p>
            <a:p>
              <a:pPr algn="r"/>
              <a:r>
                <a:rPr lang="en-US" sz="1200" dirty="0" smtClean="0"/>
                <a:t>-6</a:t>
              </a:r>
              <a:endParaRPr lang="en-US" sz="12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173480" y="4622541"/>
            <a:ext cx="102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SUDESTE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708688" y="55239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4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 QUANTO AOS CEN</a:t>
            </a:r>
            <a:r>
              <a:rPr lang="en-US" dirty="0" smtClean="0"/>
              <a:t>ÁRIOS DE MUDANÇAS CLIMÁTICAS FUTURAS?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9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75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CEN</a:t>
            </a:r>
            <a:r>
              <a:rPr lang="en-US" sz="3200" dirty="0" smtClean="0"/>
              <a:t>ÁRIOS DE MUDANÇAS CLIMÁTICAS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/>
              <a:t>MODELO </a:t>
            </a:r>
            <a:r>
              <a:rPr lang="en-US" sz="3200" dirty="0" smtClean="0"/>
              <a:t>BRASILEIRO DO SISTEMA TERRESTRE</a:t>
            </a:r>
            <a:br>
              <a:rPr lang="en-US" sz="3200" dirty="0" smtClean="0"/>
            </a:br>
            <a:r>
              <a:rPr lang="en-US" sz="3200" b="1" dirty="0" smtClean="0"/>
              <a:t>BESM</a:t>
            </a:r>
            <a:endParaRPr lang="en-US" sz="3200" b="1" dirty="0"/>
          </a:p>
        </p:txBody>
      </p:sp>
      <p:pic>
        <p:nvPicPr>
          <p:cNvPr id="4" name="Content Placeholder 3" descr="cdd_181_203-178_200_2007-2036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7539" r="10387" b="4201"/>
          <a:stretch/>
        </p:blipFill>
        <p:spPr>
          <a:xfrm>
            <a:off x="257984" y="2303640"/>
            <a:ext cx="4284884" cy="3994014"/>
          </a:xfrm>
        </p:spPr>
      </p:pic>
      <p:pic>
        <p:nvPicPr>
          <p:cNvPr id="6" name="Content Placeholder 5" descr="r99p_181_203-178_200_2007-2036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8237" r="6633" b="4178"/>
          <a:stretch/>
        </p:blipFill>
        <p:spPr>
          <a:xfrm>
            <a:off x="4793791" y="2303640"/>
            <a:ext cx="4325729" cy="3994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924" y="1805556"/>
            <a:ext cx="280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DIAS CONSECUTIVOS SECOS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8644" y="1834692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DIAS PRECIPITA</a:t>
            </a:r>
            <a:r>
              <a:rPr lang="en-US" dirty="0" smtClean="0"/>
              <a:t>ÇÃO EXTREMA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03065" y="6112988"/>
            <a:ext cx="119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AUMENTO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917516" y="4233718"/>
            <a:ext cx="1207786" cy="64751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90554" y="4233718"/>
            <a:ext cx="1207786" cy="64751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701955" y="4694446"/>
            <a:ext cx="901110" cy="1603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793791" y="4694446"/>
            <a:ext cx="1596763" cy="1603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61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cptot_181_203-178_200_2007-2036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 b="14404"/>
          <a:stretch>
            <a:fillRect/>
          </a:stretch>
        </p:blipFill>
        <p:spPr>
          <a:xfrm>
            <a:off x="457200" y="1945537"/>
            <a:ext cx="8229600" cy="4180626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31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CENÁRIOS DE MUDANÇAS CLIMÁTICAS</a:t>
            </a:r>
            <a:br>
              <a:rPr lang="en-US" sz="3200" dirty="0"/>
            </a:br>
            <a:r>
              <a:rPr lang="en-US" sz="3200" dirty="0"/>
              <a:t> MODELO BRASILEIRO DO SISTEMA TERRESTRE</a:t>
            </a:r>
            <a:br>
              <a:rPr lang="en-US" sz="3200" dirty="0"/>
            </a:br>
            <a:r>
              <a:rPr lang="en-US" sz="3200" b="1" dirty="0"/>
              <a:t>BESM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776663" y="1508821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</a:t>
            </a:r>
            <a:r>
              <a:rPr lang="en-US" dirty="0" smtClean="0"/>
              <a:t>ÇÃO DA </a:t>
            </a:r>
            <a:r>
              <a:rPr lang="en-US" dirty="0" smtClean="0"/>
              <a:t>PRECIPITA</a:t>
            </a:r>
            <a:r>
              <a:rPr lang="en-US" dirty="0" smtClean="0"/>
              <a:t>ÇÃO TOTAL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3291" y="6112988"/>
            <a:ext cx="119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AUMENTO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10780" y="4059387"/>
            <a:ext cx="1431912" cy="148180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2814017" y="4694446"/>
            <a:ext cx="1596763" cy="1603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6791" y="4233718"/>
            <a:ext cx="140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DIMINUI</a:t>
            </a:r>
            <a:r>
              <a:rPr lang="en-US" dirty="0" smtClean="0"/>
              <a:t>ÇÃO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196123" y="2540231"/>
            <a:ext cx="2176396" cy="1220306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3"/>
            <a:endCxn id="11" idx="2"/>
          </p:cNvCxnSpPr>
          <p:nvPr/>
        </p:nvCxnSpPr>
        <p:spPr>
          <a:xfrm flipV="1">
            <a:off x="2131893" y="3150384"/>
            <a:ext cx="2064230" cy="126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0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Forestas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produzem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rios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 e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chuva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nos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continentes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5" name="Picture 4" descr="biotic_pump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73238"/>
            <a:ext cx="7129462" cy="4811712"/>
          </a:xfr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Conclusões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3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Nosso</a:t>
            </a:r>
            <a:r>
              <a:rPr lang="en-US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Desafio</a:t>
            </a:r>
            <a:r>
              <a:rPr lang="en-US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US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/>
              <a:t>Preservar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dos </a:t>
            </a:r>
            <a:r>
              <a:rPr lang="en-US" dirty="0" err="1" smtClean="0"/>
              <a:t>ecossistemas</a:t>
            </a:r>
            <a:r>
              <a:rPr lang="en-US" dirty="0" smtClean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Brasil</a:t>
            </a:r>
            <a:r>
              <a:rPr lang="en-US" dirty="0" smtClean="0"/>
              <a:t>, da </a:t>
            </a:r>
            <a:r>
              <a:rPr lang="en-US" dirty="0" err="1" smtClean="0"/>
              <a:t>Amaz</a:t>
            </a:r>
            <a:r>
              <a:rPr lang="en-US" dirty="0" err="1" smtClean="0"/>
              <a:t>ônia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Pampa</a:t>
            </a:r>
            <a:r>
              <a:rPr lang="en-US" dirty="0" smtClean="0"/>
              <a:t>, das </a:t>
            </a:r>
            <a:r>
              <a:rPr lang="en-US" dirty="0" err="1" smtClean="0"/>
              <a:t>Reservas</a:t>
            </a:r>
            <a:r>
              <a:rPr lang="en-US" dirty="0" smtClean="0"/>
              <a:t> </a:t>
            </a:r>
            <a:r>
              <a:rPr lang="en-US" dirty="0" err="1" smtClean="0"/>
              <a:t>Florestais</a:t>
            </a:r>
            <a:r>
              <a:rPr lang="en-US" dirty="0" smtClean="0"/>
              <a:t> </a:t>
            </a:r>
            <a:r>
              <a:rPr lang="en-US" dirty="0" err="1" smtClean="0"/>
              <a:t>circundando</a:t>
            </a:r>
            <a:r>
              <a:rPr lang="en-US" dirty="0" smtClean="0"/>
              <a:t> </a:t>
            </a:r>
            <a:r>
              <a:rPr lang="en-US" dirty="0" smtClean="0"/>
              <a:t>as </a:t>
            </a:r>
            <a:r>
              <a:rPr lang="en-US" dirty="0" err="1" smtClean="0"/>
              <a:t>Megacidades</a:t>
            </a:r>
            <a:r>
              <a:rPr lang="en-US" dirty="0" smtClean="0"/>
              <a:t> </a:t>
            </a:r>
            <a:r>
              <a:rPr lang="en-US" dirty="0" err="1" smtClean="0"/>
              <a:t>Brasileiras</a:t>
            </a:r>
            <a:r>
              <a:rPr lang="en-US" dirty="0" smtClean="0"/>
              <a:t>, 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Produzindo</a:t>
            </a:r>
            <a:r>
              <a:rPr lang="en-US" dirty="0" smtClean="0"/>
              <a:t> </a:t>
            </a:r>
            <a:r>
              <a:rPr lang="en-US" b="1" dirty="0" err="1" smtClean="0"/>
              <a:t>água</a:t>
            </a:r>
            <a:r>
              <a:rPr lang="en-US" b="1" dirty="0" smtClean="0"/>
              <a:t> </a:t>
            </a:r>
            <a:r>
              <a:rPr lang="en-US" b="1" dirty="0" err="1" smtClean="0"/>
              <a:t>potável</a:t>
            </a:r>
            <a:r>
              <a:rPr lang="en-US" b="1" dirty="0" smtClean="0"/>
              <a:t> e </a:t>
            </a:r>
            <a:r>
              <a:rPr lang="en-US" b="1" dirty="0" err="1" smtClean="0"/>
              <a:t>ar</a:t>
            </a:r>
            <a:r>
              <a:rPr lang="en-US" b="1" dirty="0" smtClean="0"/>
              <a:t> </a:t>
            </a:r>
            <a:r>
              <a:rPr lang="en-US" b="1" dirty="0" err="1" smtClean="0"/>
              <a:t>puro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milhões</a:t>
            </a:r>
            <a:r>
              <a:rPr lang="en-US" dirty="0" smtClean="0"/>
              <a:t> de </a:t>
            </a:r>
            <a:r>
              <a:rPr lang="en-US" dirty="0" err="1" smtClean="0"/>
              <a:t>Brasileiros</a:t>
            </a:r>
            <a:r>
              <a:rPr lang="en-US" dirty="0" smtClean="0"/>
              <a:t>,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No </a:t>
            </a:r>
            <a:r>
              <a:rPr lang="en-US" b="1" dirty="0" err="1"/>
              <a:t>P</a:t>
            </a:r>
            <a:r>
              <a:rPr lang="en-US" b="1" dirty="0" err="1" smtClean="0"/>
              <a:t>resente</a:t>
            </a:r>
            <a:r>
              <a:rPr lang="en-US" b="1" dirty="0" smtClean="0"/>
              <a:t> e no </a:t>
            </a:r>
            <a:r>
              <a:rPr lang="en-US" b="1" dirty="0" err="1" smtClean="0"/>
              <a:t>Futuro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9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eCLIM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7" y="244740"/>
            <a:ext cx="934285" cy="71361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069" y="1088571"/>
            <a:ext cx="3620332" cy="521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8401" y="1088571"/>
            <a:ext cx="3633024" cy="521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6802786" y="3117695"/>
            <a:ext cx="1487788" cy="523220"/>
            <a:chOff x="6802786" y="3117695"/>
            <a:chExt cx="1487788" cy="523220"/>
          </a:xfrm>
        </p:grpSpPr>
        <p:sp>
          <p:nvSpPr>
            <p:cNvPr id="2" name="TextBox 1"/>
            <p:cNvSpPr txBox="1"/>
            <p:nvPr/>
          </p:nvSpPr>
          <p:spPr>
            <a:xfrm>
              <a:off x="6802786" y="3379305"/>
              <a:ext cx="14877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bg1"/>
                  </a:solidFill>
                </a:rPr>
                <a:t>Mudanças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Uso</a:t>
              </a:r>
              <a:r>
                <a:rPr lang="en-US" sz="1100" dirty="0" smtClean="0">
                  <a:solidFill>
                    <a:schemeClr val="bg1"/>
                  </a:solidFill>
                </a:rPr>
                <a:t> do Solo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02786" y="3117695"/>
              <a:ext cx="12490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bg1"/>
                  </a:solidFill>
                </a:rPr>
                <a:t>Comunicações</a:t>
              </a:r>
              <a:r>
                <a:rPr lang="en-US" sz="1100" dirty="0" smtClean="0">
                  <a:solidFill>
                    <a:schemeClr val="bg1"/>
                  </a:solidFill>
                </a:rPr>
                <a:t> MC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98827" y="61722"/>
            <a:ext cx="7021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Ciência</a:t>
            </a:r>
            <a:r>
              <a:rPr lang="en-US" sz="2800" dirty="0" smtClean="0"/>
              <a:t> das </a:t>
            </a:r>
            <a:r>
              <a:rPr lang="en-US" sz="2800" dirty="0" err="1" smtClean="0"/>
              <a:t>Mudanças</a:t>
            </a:r>
            <a:r>
              <a:rPr lang="en-US" sz="2800" dirty="0" smtClean="0"/>
              <a:t> </a:t>
            </a:r>
            <a:r>
              <a:rPr lang="en-US" sz="2800" dirty="0" err="1" smtClean="0"/>
              <a:t>Climáticas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insumo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err="1" smtClean="0"/>
              <a:t>para</a:t>
            </a:r>
            <a:r>
              <a:rPr lang="en-US" sz="2800" dirty="0" smtClean="0"/>
              <a:t> a </a:t>
            </a:r>
            <a:r>
              <a:rPr lang="en-US" sz="2800" dirty="0" err="1" smtClean="0"/>
              <a:t>Criação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Políticas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773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5574" r="3867" b="71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754" t="5574" r="3867" b="71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977900"/>
            <a:ext cx="17670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Obrigado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56691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ápido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Crescimento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Eventos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Extremos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Mundialmente</a:t>
            </a:r>
            <a:endParaRPr lang="en-GB" sz="36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22" name="Content Placeholder 3" descr="disasters_ori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3919538" cy="523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 rot="-5400000">
            <a:off x="3209131" y="5268119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T</a:t>
            </a:r>
            <a:r>
              <a:rPr lang="en-US" sz="1400">
                <a:solidFill>
                  <a:srgbClr val="0000FF"/>
                </a:solidFill>
              </a:rPr>
              <a:t>he Blue Carbon Report - UNEP </a:t>
            </a:r>
            <a:endParaRPr lang="en-US" sz="1600">
              <a:solidFill>
                <a:srgbClr val="0000FF"/>
              </a:solidFill>
            </a:endParaRPr>
          </a:p>
        </p:txBody>
      </p:sp>
      <p:pic>
        <p:nvPicPr>
          <p:cNvPr id="3072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319213"/>
            <a:ext cx="3648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 rot="-5400000">
            <a:off x="7974806" y="2975769"/>
            <a:ext cx="1514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</a:rPr>
              <a:t>Hadley Centre, UK</a:t>
            </a:r>
          </a:p>
        </p:txBody>
      </p:sp>
      <p:pic>
        <p:nvPicPr>
          <p:cNvPr id="3072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4429125"/>
            <a:ext cx="325913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5940425" y="1162050"/>
            <a:ext cx="2606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Hurricane Catarina (2004)</a:t>
            </a:r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5224463" y="4094163"/>
            <a:ext cx="369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JFMA 2010: Hottest Period on Record</a:t>
            </a:r>
          </a:p>
        </p:txBody>
      </p:sp>
      <p:sp>
        <p:nvSpPr>
          <p:cNvPr id="30729" name="TextBox 4"/>
          <p:cNvSpPr txBox="1">
            <a:spLocks noChangeArrowheads="1"/>
          </p:cNvSpPr>
          <p:nvPr/>
        </p:nvSpPr>
        <p:spPr bwMode="auto">
          <a:xfrm rot="-5400000">
            <a:off x="7930357" y="5541169"/>
            <a:ext cx="172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3366FF"/>
                </a:solidFill>
                <a:latin typeface="Calibri" charset="0"/>
              </a:rPr>
              <a:t>Source: NOAA (2010)</a:t>
            </a:r>
          </a:p>
        </p:txBody>
      </p:sp>
    </p:spTree>
    <p:extLst>
      <p:ext uri="{BB962C8B-B14F-4D97-AF65-F5344CB8AC3E}">
        <p14:creationId xmlns:p14="http://schemas.microsoft.com/office/powerpoint/2010/main" val="10780028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6"/>
          <p:cNvSpPr>
            <a:spLocks noGrp="1"/>
          </p:cNvSpPr>
          <p:nvPr>
            <p:ph type="title"/>
          </p:nvPr>
        </p:nvSpPr>
        <p:spPr bwMode="auto">
          <a:xfrm>
            <a:off x="457200" y="541338"/>
            <a:ext cx="8229600" cy="7564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Variação</a:t>
            </a:r>
            <a:r>
              <a:rPr lang="en-US" sz="3600" dirty="0" smtClean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 da </a:t>
            </a:r>
            <a:r>
              <a:rPr lang="en-US" sz="3600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Temperatura</a:t>
            </a:r>
            <a:r>
              <a:rPr lang="en-US" sz="3600" dirty="0" smtClean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 do </a:t>
            </a:r>
            <a:r>
              <a:rPr lang="en-US" sz="3600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ar</a:t>
            </a:r>
            <a:r>
              <a:rPr lang="en-US" sz="3600" dirty="0" smtClean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sobre</a:t>
            </a:r>
            <a:r>
              <a:rPr lang="en-US" sz="3600" dirty="0" smtClean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 o </a:t>
            </a:r>
            <a:r>
              <a:rPr lang="en-US" sz="3600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Brasil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7110" name="TextBox 3"/>
          <p:cNvSpPr txBox="1">
            <a:spLocks noChangeArrowheads="1"/>
          </p:cNvSpPr>
          <p:nvPr/>
        </p:nvSpPr>
        <p:spPr bwMode="auto">
          <a:xfrm>
            <a:off x="7029450" y="6977063"/>
            <a:ext cx="233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From: Nobre et all (2010, pers. Comm.)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69117" y="1477214"/>
            <a:ext cx="7699999" cy="5052900"/>
            <a:chOff x="4782115" y="1994245"/>
            <a:chExt cx="4306484" cy="3230350"/>
          </a:xfrm>
        </p:grpSpPr>
        <p:pic>
          <p:nvPicPr>
            <p:cNvPr id="47112" name="Content Placeholder 3" descr="tmax_brindex_1961-90climo_mensa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15" y="1994245"/>
              <a:ext cx="4306484" cy="323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3" name="TextBox 4"/>
            <p:cNvSpPr txBox="1">
              <a:spLocks noChangeArrowheads="1"/>
            </p:cNvSpPr>
            <p:nvPr/>
          </p:nvSpPr>
          <p:spPr bwMode="auto">
            <a:xfrm>
              <a:off x="6143676" y="2000406"/>
              <a:ext cx="2005677" cy="2769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chemeClr val="bg1"/>
                  </a:solidFill>
                </a:rPr>
                <a:t>Observed Tmax Index BRAZIL</a:t>
              </a:r>
            </a:p>
          </p:txBody>
        </p:sp>
        <p:sp>
          <p:nvSpPr>
            <p:cNvPr id="47114" name="TextBox 18"/>
            <p:cNvSpPr txBox="1">
              <a:spLocks noChangeArrowheads="1"/>
            </p:cNvSpPr>
            <p:nvPr/>
          </p:nvSpPr>
          <p:spPr bwMode="auto">
            <a:xfrm rot="-5400000">
              <a:off x="4382844" y="3441995"/>
              <a:ext cx="1507557" cy="2616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Standard Deviation  (C)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22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-103654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Eventos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Extremos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impactam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a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vida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das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pessoas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7774" y="798627"/>
            <a:ext cx="8877715" cy="2946339"/>
            <a:chOff x="-638817" y="1891183"/>
            <a:chExt cx="9019472" cy="294633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506" y="1891183"/>
              <a:ext cx="4464149" cy="2946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-638817" y="1943120"/>
              <a:ext cx="4511340" cy="288360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0000"/>
                  </a:solidFill>
                </a:rPr>
                <a:t>Grandes</a:t>
              </a:r>
              <a:r>
                <a:rPr lang="en-US" sz="3200" dirty="0" smtClean="0">
                  <a:solidFill>
                    <a:srgbClr val="0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</a:rPr>
                <a:t>Secas</a:t>
              </a:r>
              <a:r>
                <a:rPr lang="en-US" sz="3200" dirty="0" smtClean="0">
                  <a:solidFill>
                    <a:srgbClr val="000000"/>
                  </a:solidFill>
                </a:rPr>
                <a:t> de 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2005</a:t>
              </a:r>
              <a:r>
                <a:rPr lang="en-US" sz="3200" dirty="0" smtClean="0">
                  <a:solidFill>
                    <a:srgbClr val="000000"/>
                  </a:solidFill>
                </a:rPr>
                <a:t> e 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2010</a:t>
              </a:r>
              <a:r>
                <a:rPr lang="en-US" sz="3200" dirty="0" smtClean="0">
                  <a:solidFill>
                    <a:srgbClr val="0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</a:rPr>
                <a:t>na</a:t>
              </a:r>
              <a:r>
                <a:rPr lang="en-US" sz="3200" dirty="0" smtClean="0">
                  <a:solidFill>
                    <a:srgbClr val="0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</a:rPr>
                <a:t>Amazônia</a:t>
              </a:r>
              <a:r>
                <a:rPr lang="en-US" sz="3200" dirty="0" smtClean="0">
                  <a:solidFill>
                    <a:srgbClr val="000000"/>
                  </a:solidFill>
                </a:rPr>
                <a:t>: </a:t>
              </a:r>
            </a:p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Tempo </a:t>
              </a:r>
              <a:r>
                <a:rPr lang="en-US" sz="3200" dirty="0" smtClean="0">
                  <a:solidFill>
                    <a:srgbClr val="000000"/>
                  </a:solidFill>
                </a:rPr>
                <a:t>de </a:t>
              </a:r>
              <a:r>
                <a:rPr lang="en-US" sz="3200" dirty="0" err="1" smtClean="0">
                  <a:solidFill>
                    <a:srgbClr val="000000"/>
                  </a:solidFill>
                </a:rPr>
                <a:t>recorrência</a:t>
              </a:r>
              <a:r>
                <a:rPr lang="en-US" sz="3200" dirty="0" smtClean="0">
                  <a:solidFill>
                    <a:srgbClr val="000000"/>
                  </a:solidFill>
                </a:rPr>
                <a:t> de </a:t>
              </a:r>
              <a:r>
                <a:rPr lang="en-US" sz="3200" dirty="0" smtClean="0">
                  <a:solidFill>
                    <a:srgbClr val="000000"/>
                  </a:solidFill>
                </a:rPr>
                <a:t>“</a:t>
              </a:r>
              <a:r>
                <a:rPr lang="en-US" sz="3200" dirty="0" smtClean="0">
                  <a:solidFill>
                    <a:srgbClr val="000000"/>
                  </a:solidFill>
                </a:rPr>
                <a:t>100 </a:t>
              </a:r>
              <a:r>
                <a:rPr lang="en-US" sz="3200" dirty="0" err="1" smtClean="0">
                  <a:solidFill>
                    <a:srgbClr val="000000"/>
                  </a:solidFill>
                </a:rPr>
                <a:t>anos</a:t>
              </a:r>
              <a:r>
                <a:rPr lang="en-US" sz="3200" dirty="0" smtClean="0">
                  <a:solidFill>
                    <a:srgbClr val="000000"/>
                  </a:solidFill>
                </a:rPr>
                <a:t>”?!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4686" y="3922950"/>
            <a:ext cx="8776021" cy="2935050"/>
            <a:chOff x="33059" y="3922950"/>
            <a:chExt cx="8776021" cy="2935050"/>
          </a:xfrm>
        </p:grpSpPr>
        <p:sp>
          <p:nvSpPr>
            <p:cNvPr id="19" name="Rectangle 18"/>
            <p:cNvSpPr/>
            <p:nvPr/>
          </p:nvSpPr>
          <p:spPr>
            <a:xfrm>
              <a:off x="4359486" y="3974396"/>
              <a:ext cx="4449594" cy="288360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</a:rPr>
                <a:t>Estiagem</a:t>
              </a:r>
              <a:r>
                <a:rPr lang="en-US" sz="3200" dirty="0" smtClean="0">
                  <a:solidFill>
                    <a:schemeClr val="tx1"/>
                  </a:solidFill>
                </a:rPr>
                <a:t> de </a:t>
              </a:r>
              <a:r>
                <a:rPr lang="en-US" sz="3200" dirty="0" smtClean="0">
                  <a:solidFill>
                    <a:schemeClr val="tx1"/>
                  </a:solidFill>
                </a:rPr>
                <a:t>2014-15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sobre</a:t>
              </a:r>
              <a:r>
                <a:rPr lang="en-US" sz="3200" dirty="0" smtClean="0">
                  <a:solidFill>
                    <a:schemeClr val="tx1"/>
                  </a:solidFill>
                </a:rPr>
                <a:t> o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Sudeste</a:t>
              </a:r>
              <a:r>
                <a:rPr lang="en-US" sz="3200" dirty="0" smtClean="0">
                  <a:solidFill>
                    <a:schemeClr val="tx1"/>
                  </a:solidFill>
                </a:rPr>
                <a:t> do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Brasil</a:t>
              </a:r>
              <a:r>
                <a:rPr lang="en-US" sz="3200" dirty="0" smtClean="0">
                  <a:solidFill>
                    <a:schemeClr val="tx1"/>
                  </a:solidFill>
                </a:rPr>
                <a:t>: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maior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seca</a:t>
              </a:r>
              <a:r>
                <a:rPr lang="en-US" sz="3200" dirty="0" smtClean="0">
                  <a:solidFill>
                    <a:schemeClr val="tx1"/>
                  </a:solidFill>
                </a:rPr>
                <a:t> no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registro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histórico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59" y="3922950"/>
              <a:ext cx="4453523" cy="289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77086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8-26 at 9.42.12 A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39482" r="2321" b="12732"/>
          <a:stretch/>
        </p:blipFill>
        <p:spPr>
          <a:xfrm>
            <a:off x="284211" y="1739523"/>
            <a:ext cx="8697159" cy="4960339"/>
          </a:xfrm>
        </p:spPr>
      </p:pic>
      <p:pic>
        <p:nvPicPr>
          <p:cNvPr id="5" name="Content Placeholder 3" descr="Screen Shot 2014-08-26 at 9.42.1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3" r="-1372" b="76694"/>
          <a:stretch/>
        </p:blipFill>
        <p:spPr>
          <a:xfrm>
            <a:off x="1242438" y="0"/>
            <a:ext cx="6874825" cy="1739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1022" y="1982356"/>
            <a:ext cx="4831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21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outubro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2014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Cantareira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3,0 %</a:t>
            </a:r>
            <a:endParaRPr lang="en-US" sz="4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37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Shot 2014-10-28 at 5.06.2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" b="39797"/>
          <a:stretch/>
        </p:blipFill>
        <p:spPr>
          <a:xfrm>
            <a:off x="457200" y="1711908"/>
            <a:ext cx="8229600" cy="1849970"/>
          </a:xfrm>
        </p:spPr>
      </p:pic>
      <p:pic>
        <p:nvPicPr>
          <p:cNvPr id="10" name="Picture 9" descr="Screen Shot 2014-10-28 at 5.07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8" y="17392"/>
            <a:ext cx="8809082" cy="1543903"/>
          </a:xfrm>
          <a:prstGeom prst="rect">
            <a:avLst/>
          </a:prstGeom>
        </p:spPr>
      </p:pic>
      <p:pic>
        <p:nvPicPr>
          <p:cNvPr id="11" name="Picture 10" descr="Screen Shot 2014-10-28 at 5.10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8" y="3713742"/>
            <a:ext cx="8809081" cy="16836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29998" y="6415791"/>
            <a:ext cx="6314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http://</a:t>
            </a:r>
            <a:r>
              <a:rPr lang="en-US" sz="1400" dirty="0" err="1" smtClean="0"/>
              <a:t>blogs.estadao.com.br</a:t>
            </a:r>
            <a:r>
              <a:rPr lang="en-US" sz="1400" dirty="0" smtClean="0"/>
              <a:t>/</a:t>
            </a:r>
            <a:r>
              <a:rPr lang="en-US" sz="1400" dirty="0" err="1" smtClean="0"/>
              <a:t>herton-escobar</a:t>
            </a:r>
            <a:r>
              <a:rPr lang="en-US" sz="1400" dirty="0" smtClean="0"/>
              <a:t>/</a:t>
            </a:r>
            <a:r>
              <a:rPr lang="en-US" sz="1400" dirty="0" err="1" smtClean="0"/>
              <a:t>seca</a:t>
            </a:r>
            <a:r>
              <a:rPr lang="en-US" sz="1400" dirty="0" smtClean="0"/>
              <a:t>-do-</a:t>
            </a:r>
            <a:r>
              <a:rPr lang="en-US" sz="1400" dirty="0" err="1" smtClean="0"/>
              <a:t>cantareira</a:t>
            </a:r>
            <a:r>
              <a:rPr lang="en-US" sz="1400" dirty="0" smtClean="0"/>
              <a:t>-e-so-o-</a:t>
            </a:r>
            <a:r>
              <a:rPr lang="en-US" sz="1400" dirty="0" err="1" smtClean="0"/>
              <a:t>comeco</a:t>
            </a:r>
            <a:r>
              <a:rPr lang="en-US" sz="1400" dirty="0" smtClean="0"/>
              <a:t>/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446872" y="5285329"/>
            <a:ext cx="2502203" cy="1034775"/>
            <a:chOff x="6460679" y="4851391"/>
            <a:chExt cx="2502203" cy="10347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115" y="5263940"/>
              <a:ext cx="1922399" cy="622226"/>
            </a:xfrm>
            <a:prstGeom prst="rect">
              <a:avLst/>
            </a:prstGeom>
          </p:spPr>
        </p:pic>
        <p:pic>
          <p:nvPicPr>
            <p:cNvPr id="16" name="Picture 15" descr="Screen Shot 2014-10-28 at 7.58.36 P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871"/>
            <a:stretch/>
          </p:blipFill>
          <p:spPr>
            <a:xfrm>
              <a:off x="6460679" y="4851391"/>
              <a:ext cx="2502203" cy="394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30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1091" y="1942528"/>
            <a:ext cx="8574429" cy="4262863"/>
            <a:chOff x="19727" y="823231"/>
            <a:chExt cx="8915794" cy="449806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7" y="823231"/>
              <a:ext cx="4844074" cy="449806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3187700" y="3060700"/>
              <a:ext cx="58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FF0000"/>
                  </a:solidFill>
                </a:rPr>
                <a:t>A</a:t>
              </a:r>
              <a:endParaRPr lang="pt-BR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412" y="1059315"/>
              <a:ext cx="4238109" cy="4025900"/>
            </a:xfrm>
            <a:prstGeom prst="rect">
              <a:avLst/>
            </a:prstGeom>
          </p:spPr>
        </p:pic>
        <p:sp>
          <p:nvSpPr>
            <p:cNvPr id="3" name="Elipse 2"/>
            <p:cNvSpPr/>
            <p:nvPr/>
          </p:nvSpPr>
          <p:spPr>
            <a:xfrm>
              <a:off x="7304314" y="2890217"/>
              <a:ext cx="1631207" cy="1141186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947028" y="3260755"/>
              <a:ext cx="58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FF0000"/>
                  </a:solidFill>
                </a:rPr>
                <a:t>A</a:t>
              </a:r>
              <a:endParaRPr lang="pt-BR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Causou</a:t>
            </a:r>
            <a:r>
              <a:rPr lang="en-US" dirty="0" smtClean="0"/>
              <a:t> a </a:t>
            </a:r>
            <a:r>
              <a:rPr lang="en-US" dirty="0" err="1" smtClean="0"/>
              <a:t>Estiagem</a:t>
            </a:r>
            <a:r>
              <a:rPr lang="en-US" dirty="0" smtClean="0"/>
              <a:t> de 2014-2015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Sudeste</a:t>
            </a:r>
            <a:r>
              <a:rPr lang="en-US" dirty="0" smtClean="0"/>
              <a:t> do </a:t>
            </a:r>
            <a:r>
              <a:rPr lang="en-US" dirty="0" err="1" smtClean="0"/>
              <a:t>Brasil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6935" y="6488668"/>
            <a:ext cx="467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Com. </a:t>
            </a:r>
            <a:r>
              <a:rPr lang="en-US" dirty="0" err="1" smtClean="0"/>
              <a:t>Pessoal</a:t>
            </a:r>
            <a:r>
              <a:rPr lang="en-US" dirty="0" smtClean="0"/>
              <a:t> Marcelo </a:t>
            </a:r>
            <a:r>
              <a:rPr lang="en-US" dirty="0" err="1" smtClean="0"/>
              <a:t>Seluchi</a:t>
            </a:r>
            <a:r>
              <a:rPr lang="en-US" dirty="0" smtClean="0"/>
              <a:t> (CEMADEN-2014)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2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Vaz</a:t>
            </a:r>
            <a:r>
              <a:rPr lang="en-US" dirty="0" err="1" smtClean="0"/>
              <a:t>ões</a:t>
            </a:r>
            <a:r>
              <a:rPr lang="en-US" dirty="0" smtClean="0"/>
              <a:t> </a:t>
            </a:r>
            <a:r>
              <a:rPr lang="en-US" dirty="0" err="1" smtClean="0"/>
              <a:t>Naturais</a:t>
            </a:r>
            <a:r>
              <a:rPr lang="en-US" dirty="0" smtClean="0"/>
              <a:t> </a:t>
            </a:r>
            <a:r>
              <a:rPr lang="en-US" dirty="0" err="1" smtClean="0"/>
              <a:t>Anuais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Bacia</a:t>
            </a:r>
            <a:r>
              <a:rPr lang="en-US" dirty="0" smtClean="0"/>
              <a:t> do </a:t>
            </a:r>
            <a:r>
              <a:rPr lang="en-US" dirty="0" err="1" smtClean="0"/>
              <a:t>Reservatório</a:t>
            </a:r>
            <a:r>
              <a:rPr lang="en-US" dirty="0" smtClean="0"/>
              <a:t> </a:t>
            </a:r>
            <a:r>
              <a:rPr lang="en-US" dirty="0" err="1" smtClean="0"/>
              <a:t>Cantareira</a:t>
            </a:r>
            <a:endParaRPr lang="en-US" dirty="0"/>
          </a:p>
        </p:txBody>
      </p:sp>
      <p:pic>
        <p:nvPicPr>
          <p:cNvPr id="4" name="Content Placeholder 3" descr="cantareira_vazo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445151" y="6487550"/>
            <a:ext cx="455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en-US" dirty="0" smtClean="0"/>
              <a:t>: C. A. Nobre et al (2015,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prepara</a:t>
            </a:r>
            <a:r>
              <a:rPr lang="en-US" dirty="0" err="1" smtClean="0"/>
              <a:t>ção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3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Totais</a:t>
            </a:r>
            <a:r>
              <a:rPr lang="en-US" dirty="0" smtClean="0"/>
              <a:t> </a:t>
            </a:r>
            <a:r>
              <a:rPr lang="en-US" dirty="0" err="1" smtClean="0"/>
              <a:t>Pluviométricos</a:t>
            </a:r>
            <a:r>
              <a:rPr lang="en-US" dirty="0" smtClean="0"/>
              <a:t> de </a:t>
            </a:r>
            <a:r>
              <a:rPr lang="en-US" dirty="0" err="1" smtClean="0"/>
              <a:t>Verão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Cantareira</a:t>
            </a:r>
            <a:endParaRPr lang="en-US" dirty="0"/>
          </a:p>
        </p:txBody>
      </p:sp>
      <p:pic>
        <p:nvPicPr>
          <p:cNvPr id="4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561112"/>
            <a:ext cx="8377916" cy="4842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2968" y="6439740"/>
            <a:ext cx="629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Seluchi</a:t>
            </a:r>
            <a:r>
              <a:rPr lang="en-US" dirty="0" smtClean="0"/>
              <a:t> e Nobre (2014): </a:t>
            </a:r>
            <a:r>
              <a:rPr lang="en-US" dirty="0" err="1" smtClean="0"/>
              <a:t>Relatório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r>
              <a:rPr lang="en-US" dirty="0" smtClean="0"/>
              <a:t> do MCTI </a:t>
            </a:r>
            <a:r>
              <a:rPr lang="en-US" dirty="0" err="1" smtClean="0"/>
              <a:t>para</a:t>
            </a:r>
            <a:r>
              <a:rPr lang="en-US" dirty="0" smtClean="0"/>
              <a:t> a SABESP.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6000" y="6013964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1960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6013964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2015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54667" y="2256725"/>
            <a:ext cx="2988412" cy="461665"/>
            <a:chOff x="1354667" y="2256725"/>
            <a:chExt cx="2988412" cy="46166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354667" y="2695222"/>
              <a:ext cx="2427111" cy="14112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73143" y="2256725"/>
              <a:ext cx="1369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1000 mm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81778" y="2724624"/>
            <a:ext cx="2709470" cy="461665"/>
            <a:chOff x="3781778" y="2724624"/>
            <a:chExt cx="2709470" cy="46166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781778" y="3143956"/>
              <a:ext cx="2610555" cy="1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150556" y="2724624"/>
              <a:ext cx="1340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900 mm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92333" y="3176180"/>
            <a:ext cx="1975693" cy="461666"/>
            <a:chOff x="6392333" y="3176180"/>
            <a:chExt cx="1975693" cy="46166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392333" y="3637845"/>
              <a:ext cx="1933223" cy="1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069667" y="3176180"/>
              <a:ext cx="1298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800 mm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8142111" y="5545667"/>
            <a:ext cx="112889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88015" y="6034117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2000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377460" y="6034117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1980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2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432</Words>
  <Application>Microsoft Macintosh PowerPoint</Application>
  <PresentationFormat>On-screen Show (4:3)</PresentationFormat>
  <Paragraphs>119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 Diagnóstico da Crise Hídrica no Brasil –  Dimensão Climática</vt:lpstr>
      <vt:lpstr>Rápido Crescimento de Eventos Extremos Mundialmente</vt:lpstr>
      <vt:lpstr>Variação da Temperatura do ar sobre o Brasil</vt:lpstr>
      <vt:lpstr>Eventos Extremos impactam a vida das pessoas</vt:lpstr>
      <vt:lpstr>PowerPoint Presentation</vt:lpstr>
      <vt:lpstr>PowerPoint Presentation</vt:lpstr>
      <vt:lpstr>O Que Causou a Estiagem de 2014-2015 sobre o Sudeste do Brasil?</vt:lpstr>
      <vt:lpstr>Vazões Naturais Anuais  Bacia do Reservatório Cantareira</vt:lpstr>
      <vt:lpstr>Totais Pluviométricos de Verão  no Sistema Cantareira</vt:lpstr>
      <vt:lpstr>PowerPoint Presentation</vt:lpstr>
      <vt:lpstr>Balanço Pluviométrico por Região</vt:lpstr>
      <vt:lpstr>E QUANTO AOS CENÁRIOS DE MUDANÇAS CLIMÁTICAS FUTURAS?</vt:lpstr>
      <vt:lpstr>CENÁRIOS DE MUDANÇAS CLIMÁTICAS  MODELO BRASILEIRO DO SISTEMA TERRESTRE BESM</vt:lpstr>
      <vt:lpstr>PowerPoint Presentation</vt:lpstr>
      <vt:lpstr>Forestas produzem rios e chuva  nos continentes. </vt:lpstr>
      <vt:lpstr>Conclusões</vt:lpstr>
      <vt:lpstr>O Nosso Desafio: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 Nobre</dc:creator>
  <cp:lastModifiedBy>Paulo Nobre</cp:lastModifiedBy>
  <cp:revision>76</cp:revision>
  <dcterms:created xsi:type="dcterms:W3CDTF">2014-10-27T20:18:02Z</dcterms:created>
  <dcterms:modified xsi:type="dcterms:W3CDTF">2015-04-15T17:15:31Z</dcterms:modified>
</cp:coreProperties>
</file>