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67" r:id="rId3"/>
    <p:sldId id="272" r:id="rId4"/>
    <p:sldId id="307" r:id="rId5"/>
    <p:sldId id="306" r:id="rId6"/>
    <p:sldId id="298" r:id="rId7"/>
    <p:sldId id="333" r:id="rId8"/>
    <p:sldId id="328" r:id="rId9"/>
    <p:sldId id="297" r:id="rId10"/>
    <p:sldId id="329" r:id="rId11"/>
    <p:sldId id="332" r:id="rId12"/>
    <p:sldId id="339" r:id="rId13"/>
    <p:sldId id="335" r:id="rId14"/>
    <p:sldId id="338" r:id="rId15"/>
    <p:sldId id="287" r:id="rId16"/>
    <p:sldId id="325" r:id="rId17"/>
    <p:sldId id="324" r:id="rId18"/>
    <p:sldId id="296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los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653" autoAdjust="0"/>
  </p:normalViewPr>
  <p:slideViewPr>
    <p:cSldViewPr snapToGrid="0" snapToObjects="1">
      <p:cViewPr varScale="1">
        <p:scale>
          <a:sx n="102" d="100"/>
          <a:sy n="102" d="100"/>
        </p:scale>
        <p:origin x="-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35EB9-9026-064B-B103-B1376380B988}" type="datetimeFigureOut">
              <a:rPr lang="en-US" smtClean="0"/>
              <a:t>4/15/15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0EC7D-80E1-0A4D-AD27-C4346F771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41C7BA7-2B2A-9D45-8437-A77F5D92E8E5}" type="slidenum">
              <a:rPr lang="en-US"/>
              <a:pPr/>
              <a:t>19</a:t>
            </a:fld>
            <a:endParaRPr lang="en-US"/>
          </a:p>
        </p:txBody>
      </p:sp>
      <p:sp>
        <p:nvSpPr>
          <p:cNvPr id="12083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r"/>
            <a:fld id="{7B91A333-853D-7042-B0C3-7D7101C04E65}" type="slidenum">
              <a:rPr lang="en-US" sz="1200"/>
              <a:pPr algn="r"/>
              <a:t>19</a:t>
            </a:fld>
            <a:endParaRPr lang="en-US" sz="1200"/>
          </a:p>
        </p:txBody>
      </p:sp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endParaRPr lang="en-US" sz="1200"/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endParaRPr lang="en-US" sz="1200"/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r"/>
            <a:endParaRPr lang="en-US" sz="1200"/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38" name="Text Box 6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2052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3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05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1758950" y="6245225"/>
            <a:ext cx="6153150" cy="4714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7F35342A-9A89-1E43-8B91-21862BACF9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5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0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3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4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4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8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7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9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F40E5-E7FC-3441-AABC-A68C24C79576}" type="datetimeFigureOut">
              <a:rPr lang="en-US" smtClean="0"/>
              <a:t>4/15/15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1316E-B62A-E24D-A8B7-A3695370F1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MCTI_LOGO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40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1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gif"/><Relationship Id="rId3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biotic_pump.swf" TargetMode="External"/><Relationship Id="rId3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7532"/>
            <a:ext cx="7772400" cy="2795531"/>
          </a:xfrm>
        </p:spPr>
        <p:txBody>
          <a:bodyPr>
            <a:noAutofit/>
          </a:bodyPr>
          <a:lstStyle/>
          <a:p>
            <a:r>
              <a:rPr lang="tr-TR" sz="4800" b="1" dirty="0" smtClean="0"/>
              <a:t>O </a:t>
            </a:r>
            <a:r>
              <a:rPr lang="tr-TR" sz="4800" b="1" dirty="0" err="1" smtClean="0"/>
              <a:t>Diagn</a:t>
            </a:r>
            <a:r>
              <a:rPr lang="tr-TR" sz="4800" b="1" dirty="0" err="1" smtClean="0"/>
              <a:t>óstico</a:t>
            </a:r>
            <a:r>
              <a:rPr lang="tr-TR" sz="4800" b="1" dirty="0" smtClean="0"/>
              <a:t> da </a:t>
            </a:r>
            <a:r>
              <a:rPr lang="tr-TR" sz="4800" b="1" dirty="0" err="1" smtClean="0"/>
              <a:t>Crise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Hídrica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no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Brasil</a:t>
            </a:r>
            <a:r>
              <a:rPr lang="tr-TR" sz="4800" b="1" dirty="0" smtClean="0"/>
              <a:t> – </a:t>
            </a:r>
            <a:br>
              <a:rPr lang="tr-TR" sz="4800" b="1" dirty="0" smtClean="0"/>
            </a:br>
            <a:r>
              <a:rPr lang="tr-TR" sz="4800" b="1" dirty="0" err="1" smtClean="0"/>
              <a:t>Dimensão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Climática</a:t>
            </a:r>
            <a:endParaRPr lang="en-US" sz="32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113064"/>
            <a:ext cx="7772400" cy="1752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Paulo Nobre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Instituto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Nacional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Pesquisas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Espaciais</a:t>
            </a:r>
            <a:r>
              <a:rPr lang="en-US" sz="2400" dirty="0" smtClean="0">
                <a:solidFill>
                  <a:schemeClr val="tx1"/>
                </a:solidFill>
              </a:rPr>
              <a:t> – INPE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err="1" smtClean="0">
                <a:solidFill>
                  <a:schemeClr val="tx1"/>
                </a:solidFill>
              </a:rPr>
              <a:t>Comiss</a:t>
            </a:r>
            <a:r>
              <a:rPr lang="en-US" sz="2400" dirty="0" err="1" smtClean="0">
                <a:solidFill>
                  <a:schemeClr val="tx1"/>
                </a:solidFill>
              </a:rPr>
              <a:t>ão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Mista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Mudanças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Climáticas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Senado</a:t>
            </a:r>
            <a:r>
              <a:rPr lang="en-US" sz="2400" dirty="0" smtClean="0">
                <a:solidFill>
                  <a:schemeClr val="tx1"/>
                </a:solidFill>
              </a:rPr>
              <a:t> Federal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Bras</a:t>
            </a:r>
            <a:r>
              <a:rPr lang="en-US" sz="2400" dirty="0" smtClean="0">
                <a:solidFill>
                  <a:schemeClr val="tx1"/>
                </a:solidFill>
              </a:rPr>
              <a:t>ília</a:t>
            </a:r>
            <a:r>
              <a:rPr lang="en-US" sz="2400" dirty="0" smtClean="0">
                <a:solidFill>
                  <a:schemeClr val="tx1"/>
                </a:solidFill>
              </a:rPr>
              <a:t>, 15 de </a:t>
            </a:r>
            <a:r>
              <a:rPr lang="en-US" sz="2400" dirty="0" err="1" smtClean="0">
                <a:solidFill>
                  <a:schemeClr val="tx1"/>
                </a:solidFill>
              </a:rPr>
              <a:t>abril</a:t>
            </a:r>
            <a:r>
              <a:rPr lang="en-US" sz="2400" dirty="0" smtClean="0">
                <a:solidFill>
                  <a:schemeClr val="tx1"/>
                </a:solidFill>
              </a:rPr>
              <a:t> de 2015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 descr="INPE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656" y="5955891"/>
            <a:ext cx="889250" cy="755863"/>
          </a:xfrm>
          <a:prstGeom prst="rect">
            <a:avLst/>
          </a:prstGeom>
        </p:spPr>
      </p:pic>
      <p:pic>
        <p:nvPicPr>
          <p:cNvPr id="5" name="Picture 4" descr="RedeCLIMA_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0" r="28647"/>
          <a:stretch/>
        </p:blipFill>
        <p:spPr>
          <a:xfrm>
            <a:off x="1537327" y="5927748"/>
            <a:ext cx="1053607" cy="693517"/>
          </a:xfrm>
          <a:prstGeom prst="rect">
            <a:avLst/>
          </a:prstGeom>
        </p:spPr>
      </p:pic>
      <p:pic>
        <p:nvPicPr>
          <p:cNvPr id="6" name="Picture 5" descr="Logo-CCST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385" y="5991390"/>
            <a:ext cx="1295263" cy="558582"/>
          </a:xfrm>
          <a:prstGeom prst="rect">
            <a:avLst/>
          </a:prstGeom>
        </p:spPr>
      </p:pic>
      <p:pic>
        <p:nvPicPr>
          <p:cNvPr id="7" name="Picture 6" descr="Logo-CPTE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733" y="5991389"/>
            <a:ext cx="1029886" cy="55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06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317119" y="6537132"/>
            <a:ext cx="1952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CPTEC/INPE</a:t>
            </a:r>
            <a:endPara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87762" y="19050"/>
            <a:ext cx="7159121" cy="827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prstClr val="black"/>
                </a:solidFill>
              </a:rPr>
              <a:t>Índice</a:t>
            </a:r>
            <a:r>
              <a:rPr lang="en-US" sz="3600" dirty="0" smtClean="0">
                <a:solidFill>
                  <a:prstClr val="black"/>
                </a:solidFill>
              </a:rPr>
              <a:t> de Precipitação </a:t>
            </a:r>
            <a:r>
              <a:rPr lang="en-US" sz="3600" dirty="0" err="1" smtClean="0">
                <a:solidFill>
                  <a:prstClr val="black"/>
                </a:solidFill>
              </a:rPr>
              <a:t>Padronizado</a:t>
            </a:r>
            <a:r>
              <a:rPr lang="en-US" sz="3600" dirty="0" smtClean="0">
                <a:solidFill>
                  <a:prstClr val="black"/>
                </a:solidFill>
              </a:rPr>
              <a:t> (SPI)</a:t>
            </a:r>
          </a:p>
          <a:p>
            <a:r>
              <a:rPr lang="en-US" sz="2900" b="1" dirty="0" err="1" smtClean="0">
                <a:solidFill>
                  <a:prstClr val="black"/>
                </a:solidFill>
              </a:rPr>
              <a:t>Trimestre</a:t>
            </a:r>
            <a:r>
              <a:rPr lang="en-US" sz="2900" b="1" dirty="0" smtClean="0">
                <a:solidFill>
                  <a:prstClr val="black"/>
                </a:solidFill>
              </a:rPr>
              <a:t> DJF - 2010 a 2015</a:t>
            </a:r>
            <a:endParaRPr lang="en-US" sz="2900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://img0.cptec.inpe.br/%7Erclima/monitorseca/spi/spi/SPI03_2015FEB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736" y="3676330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0.cptec.inpe.br/%7Erclima/monitorseca/spi/spi/SPI03_2014FEB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616" y="3676330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0.cptec.inpe.br/%7Erclima/monitorseca/spi/spi/SPI03_2013FEB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496" y="3676330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g0.cptec.inpe.br/%7Erclima/monitorseca/spi/spi/SPI03_2012FEB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736" y="1053152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g0.cptec.inpe.br/%7Erclima/monitorseca/spi/spi/SPI03_2011FEB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616" y="1053152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g0.cptec.inpe.br/%7Erclima/monitorseca/spi/spi/SPI03_2010FEB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496" y="1053152"/>
            <a:ext cx="1905000" cy="246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ipse 27"/>
          <p:cNvSpPr/>
          <p:nvPr/>
        </p:nvSpPr>
        <p:spPr>
          <a:xfrm>
            <a:off x="4477518" y="2280717"/>
            <a:ext cx="917075" cy="693521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Elipse 28"/>
          <p:cNvSpPr/>
          <p:nvPr/>
        </p:nvSpPr>
        <p:spPr>
          <a:xfrm>
            <a:off x="2269744" y="2280717"/>
            <a:ext cx="917075" cy="693521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6760026" y="4999949"/>
            <a:ext cx="917075" cy="69352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1" name="Elipse 30"/>
          <p:cNvSpPr/>
          <p:nvPr/>
        </p:nvSpPr>
        <p:spPr>
          <a:xfrm>
            <a:off x="2269744" y="4999949"/>
            <a:ext cx="917075" cy="693521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6657894" y="2280717"/>
            <a:ext cx="917075" cy="69352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4473070" y="4999949"/>
            <a:ext cx="917075" cy="69352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1206" y="1028248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958973" y="1053152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223624" y="985612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751206" y="3678444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958973" y="3628636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223624" y="3591280"/>
            <a:ext cx="65264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89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Balan</a:t>
            </a:r>
            <a:r>
              <a:rPr lang="en-US" dirty="0" err="1" smtClean="0"/>
              <a:t>ço</a:t>
            </a:r>
            <a:r>
              <a:rPr lang="en-US" dirty="0" smtClean="0"/>
              <a:t> </a:t>
            </a:r>
            <a:r>
              <a:rPr lang="en-US" dirty="0" err="1" smtClean="0"/>
              <a:t>Pluviom</a:t>
            </a:r>
            <a:r>
              <a:rPr lang="en-US" dirty="0" err="1" smtClean="0"/>
              <a:t>étrico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Região</a:t>
            </a:r>
            <a:endParaRPr lang="en-US" dirty="0"/>
          </a:p>
        </p:txBody>
      </p:sp>
      <p:pic>
        <p:nvPicPr>
          <p:cNvPr id="5" name="Content Placeholder 4" descr="BR_regions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8" t="9358" r="22518" b="9849"/>
          <a:stretch/>
        </p:blipFill>
        <p:spPr>
          <a:xfrm>
            <a:off x="2337388" y="1417638"/>
            <a:ext cx="4635397" cy="5280993"/>
          </a:xfrm>
        </p:spPr>
      </p:pic>
      <p:grpSp>
        <p:nvGrpSpPr>
          <p:cNvPr id="25" name="Group 24"/>
          <p:cNvGrpSpPr/>
          <p:nvPr/>
        </p:nvGrpSpPr>
        <p:grpSpPr>
          <a:xfrm>
            <a:off x="5795669" y="5756685"/>
            <a:ext cx="2011005" cy="314647"/>
            <a:chOff x="1972969" y="2766057"/>
            <a:chExt cx="2011005" cy="314647"/>
          </a:xfrm>
        </p:grpSpPr>
        <p:sp>
          <p:nvSpPr>
            <p:cNvPr id="26" name="TextBox 25"/>
            <p:cNvSpPr txBox="1"/>
            <p:nvPr/>
          </p:nvSpPr>
          <p:spPr>
            <a:xfrm>
              <a:off x="1972969" y="2770680"/>
              <a:ext cx="5486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1970</a:t>
              </a:r>
              <a:endParaRPr lang="en-US" sz="1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628993" y="2772927"/>
              <a:ext cx="5486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1990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35326" y="2766057"/>
              <a:ext cx="5486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2015</a:t>
              </a:r>
              <a:endParaRPr lang="en-US" sz="1400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817380" y="2303979"/>
            <a:ext cx="83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NORTE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599382" y="2821326"/>
            <a:ext cx="119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NORDESTE</a:t>
            </a:r>
            <a:endParaRPr lang="en-US" dirty="0"/>
          </a:p>
        </p:txBody>
      </p:sp>
      <p:grpSp>
        <p:nvGrpSpPr>
          <p:cNvPr id="49" name="Group 48"/>
          <p:cNvGrpSpPr/>
          <p:nvPr/>
        </p:nvGrpSpPr>
        <p:grpSpPr>
          <a:xfrm>
            <a:off x="5396814" y="4827845"/>
            <a:ext cx="2238308" cy="1020505"/>
            <a:chOff x="5396814" y="4827845"/>
            <a:chExt cx="2238308" cy="102050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/>
            <a:srcRect t="9488" b="9223"/>
            <a:stretch/>
          </p:blipFill>
          <p:spPr>
            <a:xfrm>
              <a:off x="5489989" y="4933949"/>
              <a:ext cx="2145133" cy="914401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5396814" y="4827845"/>
              <a:ext cx="313958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 smtClean="0"/>
                <a:t>2</a:t>
              </a:r>
            </a:p>
            <a:p>
              <a:pPr algn="r"/>
              <a:r>
                <a:rPr lang="en-US" sz="1200" dirty="0" smtClean="0"/>
                <a:t>0</a:t>
              </a:r>
              <a:endParaRPr lang="en-US" sz="1200" dirty="0"/>
            </a:p>
            <a:p>
              <a:pPr algn="r"/>
              <a:r>
                <a:rPr lang="en-US" sz="1200" dirty="0" smtClean="0"/>
                <a:t>-2</a:t>
              </a:r>
            </a:p>
            <a:p>
              <a:pPr algn="r"/>
              <a:r>
                <a:rPr lang="en-US" sz="1200" dirty="0" smtClean="0"/>
                <a:t>-4</a:t>
              </a:r>
            </a:p>
            <a:p>
              <a:pPr algn="r"/>
              <a:r>
                <a:rPr lang="en-US" sz="1200" dirty="0" smtClean="0"/>
                <a:t>-6</a:t>
              </a:r>
              <a:endParaRPr lang="en-US" sz="1200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702189" y="2305041"/>
            <a:ext cx="2381393" cy="1211483"/>
            <a:chOff x="1702189" y="2305041"/>
            <a:chExt cx="2381393" cy="1211483"/>
          </a:xfrm>
        </p:grpSpPr>
        <p:grpSp>
          <p:nvGrpSpPr>
            <p:cNvPr id="3" name="Group 2"/>
            <p:cNvGrpSpPr/>
            <p:nvPr/>
          </p:nvGrpSpPr>
          <p:grpSpPr>
            <a:xfrm>
              <a:off x="1759816" y="2408553"/>
              <a:ext cx="2323766" cy="1107971"/>
              <a:chOff x="1660208" y="1972733"/>
              <a:chExt cx="2323766" cy="1107971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4"/>
              <a:srcRect t="7378" b="10125"/>
              <a:stretch/>
            </p:blipFill>
            <p:spPr>
              <a:xfrm>
                <a:off x="1660208" y="1972733"/>
                <a:ext cx="2156665" cy="897467"/>
              </a:xfrm>
              <a:prstGeom prst="rect">
                <a:avLst/>
              </a:prstGeom>
            </p:spPr>
          </p:pic>
          <p:grpSp>
            <p:nvGrpSpPr>
              <p:cNvPr id="16" name="Group 15"/>
              <p:cNvGrpSpPr/>
              <p:nvPr/>
            </p:nvGrpSpPr>
            <p:grpSpPr>
              <a:xfrm>
                <a:off x="1972969" y="2766057"/>
                <a:ext cx="2011005" cy="314647"/>
                <a:chOff x="1972969" y="2766057"/>
                <a:chExt cx="2011005" cy="314647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1972969" y="2770680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1970</a:t>
                  </a:r>
                  <a:endParaRPr lang="en-US" sz="1400" dirty="0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2628993" y="2772927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1990</a:t>
                  </a:r>
                  <a:endParaRPr lang="en-US" sz="1400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3435326" y="2766057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2015</a:t>
                  </a:r>
                  <a:endParaRPr lang="en-US" sz="1400" dirty="0"/>
                </a:p>
              </p:txBody>
            </p:sp>
          </p:grpSp>
        </p:grpSp>
        <p:sp>
          <p:nvSpPr>
            <p:cNvPr id="39" name="TextBox 38"/>
            <p:cNvSpPr txBox="1"/>
            <p:nvPr/>
          </p:nvSpPr>
          <p:spPr>
            <a:xfrm>
              <a:off x="1702189" y="2305041"/>
              <a:ext cx="313958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 smtClean="0"/>
                <a:t>2</a:t>
              </a:r>
            </a:p>
            <a:p>
              <a:pPr algn="r"/>
              <a:r>
                <a:rPr lang="en-US" sz="1200" dirty="0" smtClean="0"/>
                <a:t>0</a:t>
              </a:r>
              <a:endParaRPr lang="en-US" sz="1200" dirty="0"/>
            </a:p>
            <a:p>
              <a:pPr algn="r"/>
              <a:r>
                <a:rPr lang="en-US" sz="1200" dirty="0" smtClean="0"/>
                <a:t>-2</a:t>
              </a:r>
            </a:p>
            <a:p>
              <a:pPr algn="r"/>
              <a:r>
                <a:rPr lang="en-US" sz="1200" dirty="0" smtClean="0"/>
                <a:t>-4</a:t>
              </a:r>
            </a:p>
            <a:p>
              <a:pPr algn="r"/>
              <a:r>
                <a:rPr lang="en-US" sz="1200" dirty="0" smtClean="0"/>
                <a:t>-6</a:t>
              </a:r>
              <a:endParaRPr lang="en-US" sz="12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663564" y="5580464"/>
            <a:ext cx="2368619" cy="1275490"/>
            <a:chOff x="2663564" y="5580464"/>
            <a:chExt cx="2368619" cy="1275490"/>
          </a:xfrm>
        </p:grpSpPr>
        <p:grpSp>
          <p:nvGrpSpPr>
            <p:cNvPr id="29" name="Group 28"/>
            <p:cNvGrpSpPr/>
            <p:nvPr/>
          </p:nvGrpSpPr>
          <p:grpSpPr>
            <a:xfrm>
              <a:off x="3021178" y="6541307"/>
              <a:ext cx="2011005" cy="314647"/>
              <a:chOff x="1972969" y="2766057"/>
              <a:chExt cx="2011005" cy="314647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1972969" y="2770680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1970</a:t>
                </a:r>
                <a:endParaRPr lang="en-US" sz="14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628993" y="2772927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1990</a:t>
                </a:r>
                <a:endParaRPr lang="en-US" sz="14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435326" y="2766057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2015</a:t>
                </a:r>
                <a:endParaRPr lang="en-US" sz="1400" dirty="0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/>
            <a:srcRect t="7964" b="10062"/>
            <a:stretch/>
          </p:blipFill>
          <p:spPr>
            <a:xfrm>
              <a:off x="2738541" y="5708650"/>
              <a:ext cx="2142409" cy="901700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2663564" y="5580464"/>
              <a:ext cx="313958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 smtClean="0"/>
                <a:t>2</a:t>
              </a:r>
            </a:p>
            <a:p>
              <a:pPr algn="r"/>
              <a:r>
                <a:rPr lang="en-US" sz="1200" dirty="0" smtClean="0"/>
                <a:t>0</a:t>
              </a:r>
              <a:endParaRPr lang="en-US" sz="1200" dirty="0"/>
            </a:p>
            <a:p>
              <a:pPr algn="r"/>
              <a:r>
                <a:rPr lang="en-US" sz="1200" dirty="0" smtClean="0"/>
                <a:t>-2</a:t>
              </a:r>
            </a:p>
            <a:p>
              <a:pPr algn="r"/>
              <a:r>
                <a:rPr lang="en-US" sz="1200" dirty="0" smtClean="0"/>
                <a:t>-4</a:t>
              </a:r>
            </a:p>
            <a:p>
              <a:pPr algn="r"/>
              <a:r>
                <a:rPr lang="en-US" sz="1200" dirty="0" smtClean="0"/>
                <a:t>-6</a:t>
              </a:r>
              <a:endParaRPr lang="en-US" sz="1200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03973" y="3108308"/>
            <a:ext cx="2371341" cy="1218642"/>
            <a:chOff x="6103973" y="3108308"/>
            <a:chExt cx="2371341" cy="1218642"/>
          </a:xfrm>
        </p:grpSpPr>
        <p:grpSp>
          <p:nvGrpSpPr>
            <p:cNvPr id="2" name="Group 1"/>
            <p:cNvGrpSpPr/>
            <p:nvPr/>
          </p:nvGrpSpPr>
          <p:grpSpPr>
            <a:xfrm>
              <a:off x="6160871" y="3210407"/>
              <a:ext cx="2314443" cy="1116543"/>
              <a:chOff x="6123518" y="2650067"/>
              <a:chExt cx="2314443" cy="1116543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6"/>
              <a:srcRect t="12224" b="8714"/>
              <a:stretch/>
            </p:blipFill>
            <p:spPr>
              <a:xfrm>
                <a:off x="6123518" y="2650067"/>
                <a:ext cx="2172230" cy="899584"/>
              </a:xfrm>
              <a:prstGeom prst="rect">
                <a:avLst/>
              </a:prstGeom>
            </p:spPr>
          </p:pic>
          <p:grpSp>
            <p:nvGrpSpPr>
              <p:cNvPr id="21" name="Group 20"/>
              <p:cNvGrpSpPr/>
              <p:nvPr/>
            </p:nvGrpSpPr>
            <p:grpSpPr>
              <a:xfrm>
                <a:off x="6426956" y="3451963"/>
                <a:ext cx="2011005" cy="314647"/>
                <a:chOff x="1972969" y="2766057"/>
                <a:chExt cx="2011005" cy="314647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1972969" y="2770680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1970</a:t>
                  </a:r>
                  <a:endParaRPr lang="en-US" sz="1400" dirty="0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2628993" y="2772927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1990</a:t>
                  </a:r>
                  <a:endParaRPr lang="en-US" sz="1400" dirty="0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3435326" y="2766057"/>
                  <a:ext cx="54864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2015</a:t>
                  </a:r>
                  <a:endParaRPr lang="en-US" sz="1400" dirty="0"/>
                </a:p>
              </p:txBody>
            </p:sp>
          </p:grpSp>
        </p:grpSp>
        <p:sp>
          <p:nvSpPr>
            <p:cNvPr id="42" name="TextBox 41"/>
            <p:cNvSpPr txBox="1"/>
            <p:nvPr/>
          </p:nvSpPr>
          <p:spPr>
            <a:xfrm>
              <a:off x="6103973" y="3108308"/>
              <a:ext cx="313958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 smtClean="0"/>
                <a:t>2</a:t>
              </a:r>
            </a:p>
            <a:p>
              <a:pPr algn="r"/>
              <a:r>
                <a:rPr lang="en-US" sz="1200" dirty="0" smtClean="0"/>
                <a:t>0</a:t>
              </a:r>
              <a:endParaRPr lang="en-US" sz="1200" dirty="0"/>
            </a:p>
            <a:p>
              <a:pPr algn="r"/>
              <a:r>
                <a:rPr lang="en-US" sz="1200" dirty="0" smtClean="0"/>
                <a:t>-2</a:t>
              </a:r>
            </a:p>
            <a:p>
              <a:pPr algn="r"/>
              <a:r>
                <a:rPr lang="en-US" sz="1200" dirty="0" smtClean="0"/>
                <a:t>-4</a:t>
              </a:r>
            </a:p>
            <a:p>
              <a:pPr algn="r"/>
              <a:r>
                <a:rPr lang="en-US" sz="1200" dirty="0" smtClean="0"/>
                <a:t>-6</a:t>
              </a:r>
              <a:endParaRPr lang="en-US" sz="12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160980" y="3868144"/>
            <a:ext cx="3093340" cy="1438376"/>
            <a:chOff x="2160980" y="3868144"/>
            <a:chExt cx="3093340" cy="1438376"/>
          </a:xfrm>
        </p:grpSpPr>
        <p:grpSp>
          <p:nvGrpSpPr>
            <p:cNvPr id="17" name="Group 16"/>
            <p:cNvGrpSpPr/>
            <p:nvPr/>
          </p:nvGrpSpPr>
          <p:grpSpPr>
            <a:xfrm>
              <a:off x="2543806" y="4991873"/>
              <a:ext cx="2011005" cy="314647"/>
              <a:chOff x="1972969" y="2766057"/>
              <a:chExt cx="2011005" cy="314647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972969" y="2770680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1970</a:t>
                </a:r>
                <a:endParaRPr lang="en-US" sz="14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628993" y="2772927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1990</a:t>
                </a:r>
                <a:endParaRPr lang="en-US" sz="14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435326" y="2766057"/>
                <a:ext cx="5486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2015</a:t>
                </a:r>
                <a:endParaRPr lang="en-US" sz="1400" dirty="0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233748" y="3868144"/>
              <a:ext cx="3020572" cy="1216089"/>
              <a:chOff x="2457866" y="3868144"/>
              <a:chExt cx="3020572" cy="1216089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7"/>
              <a:srcRect t="8470" b="8356"/>
              <a:stretch/>
            </p:blipFill>
            <p:spPr>
              <a:xfrm>
                <a:off x="2457866" y="4184650"/>
                <a:ext cx="2156665" cy="899583"/>
              </a:xfrm>
              <a:prstGeom prst="rect">
                <a:avLst/>
              </a:prstGeom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4074350" y="3868144"/>
                <a:ext cx="14040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CENTROESTE</a:t>
                </a:r>
                <a:endParaRPr lang="en-US" dirty="0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2160980" y="4068570"/>
              <a:ext cx="313958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 smtClean="0"/>
                <a:t>2</a:t>
              </a:r>
            </a:p>
            <a:p>
              <a:pPr algn="r"/>
              <a:r>
                <a:rPr lang="en-US" sz="1200" dirty="0" smtClean="0"/>
                <a:t>0</a:t>
              </a:r>
              <a:endParaRPr lang="en-US" sz="1200" dirty="0"/>
            </a:p>
            <a:p>
              <a:pPr algn="r"/>
              <a:r>
                <a:rPr lang="en-US" sz="1200" dirty="0" smtClean="0"/>
                <a:t>-2</a:t>
              </a:r>
            </a:p>
            <a:p>
              <a:pPr algn="r"/>
              <a:r>
                <a:rPr lang="en-US" sz="1200" dirty="0" smtClean="0"/>
                <a:t>-4</a:t>
              </a:r>
            </a:p>
            <a:p>
              <a:pPr algn="r"/>
              <a:r>
                <a:rPr lang="en-US" sz="1200" dirty="0" smtClean="0"/>
                <a:t>-6</a:t>
              </a:r>
              <a:endParaRPr lang="en-US" sz="1200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173480" y="4622541"/>
            <a:ext cx="1024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SUDESTE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4708688" y="5523984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46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 QUANTO AOS CEN</a:t>
            </a:r>
            <a:r>
              <a:rPr lang="en-US" dirty="0" smtClean="0"/>
              <a:t>ÁRIOS DE MUDANÇAS CLIMÁTICAS FUTURAS?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99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9754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CEN</a:t>
            </a:r>
            <a:r>
              <a:rPr lang="en-US" sz="3200" dirty="0" smtClean="0"/>
              <a:t>ÁRIOS DE MUDANÇAS CLIMÁTICAS</a:t>
            </a:r>
            <a:br>
              <a:rPr lang="en-US" sz="3200" dirty="0" smtClean="0"/>
            </a:br>
            <a:r>
              <a:rPr lang="en-US" sz="3200" dirty="0" smtClean="0"/>
              <a:t> </a:t>
            </a:r>
            <a:r>
              <a:rPr lang="en-US" sz="3200" dirty="0" smtClean="0"/>
              <a:t>MODELO </a:t>
            </a:r>
            <a:r>
              <a:rPr lang="en-US" sz="3200" dirty="0" smtClean="0"/>
              <a:t>BRASILEIRO DO SISTEMA TERRESTRE</a:t>
            </a:r>
            <a:br>
              <a:rPr lang="en-US" sz="3200" dirty="0" smtClean="0"/>
            </a:br>
            <a:r>
              <a:rPr lang="en-US" sz="3200" b="1" dirty="0" smtClean="0"/>
              <a:t>BESM</a:t>
            </a:r>
            <a:endParaRPr lang="en-US" sz="3200" b="1" dirty="0"/>
          </a:p>
        </p:txBody>
      </p:sp>
      <p:pic>
        <p:nvPicPr>
          <p:cNvPr id="4" name="Content Placeholder 3" descr="cdd_181_203-178_200_2007-2036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4" t="7539" r="10387" b="4201"/>
          <a:stretch/>
        </p:blipFill>
        <p:spPr>
          <a:xfrm>
            <a:off x="257984" y="2303640"/>
            <a:ext cx="4284884" cy="3994014"/>
          </a:xfrm>
        </p:spPr>
      </p:pic>
      <p:pic>
        <p:nvPicPr>
          <p:cNvPr id="6" name="Content Placeholder 5" descr="r99p_181_203-178_200_2007-2036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1" t="8237" r="6633" b="4178"/>
          <a:stretch/>
        </p:blipFill>
        <p:spPr>
          <a:xfrm>
            <a:off x="4793791" y="2303640"/>
            <a:ext cx="4325729" cy="3994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9924" y="1805556"/>
            <a:ext cx="280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DIAS CONSECUTIVOS SECOS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958644" y="1834692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DIAS PRECIPITA</a:t>
            </a:r>
            <a:r>
              <a:rPr lang="en-US" dirty="0" smtClean="0"/>
              <a:t>ÇÃO EXTREMA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03065" y="6112988"/>
            <a:ext cx="1190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AUMENTO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917516" y="4233718"/>
            <a:ext cx="1207786" cy="647510"/>
          </a:xfrm>
          <a:prstGeom prst="ellipse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90554" y="4233718"/>
            <a:ext cx="1207786" cy="647510"/>
          </a:xfrm>
          <a:prstGeom prst="ellipse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701955" y="4694446"/>
            <a:ext cx="901110" cy="1603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</p:cNvCxnSpPr>
          <p:nvPr/>
        </p:nvCxnSpPr>
        <p:spPr>
          <a:xfrm flipV="1">
            <a:off x="4793791" y="4694446"/>
            <a:ext cx="1596763" cy="1603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617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cptot_181_203-178_200_2007-2036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4" b="14404"/>
          <a:stretch>
            <a:fillRect/>
          </a:stretch>
        </p:blipFill>
        <p:spPr>
          <a:xfrm>
            <a:off x="457200" y="1945537"/>
            <a:ext cx="8229600" cy="4180626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310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CENÁRIOS DE MUDANÇAS CLIMÁTICAS</a:t>
            </a:r>
            <a:br>
              <a:rPr lang="en-US" sz="3200" dirty="0"/>
            </a:br>
            <a:r>
              <a:rPr lang="en-US" sz="3200" dirty="0"/>
              <a:t> MODELO BRASILEIRO DO SISTEMA TERRESTRE</a:t>
            </a:r>
            <a:br>
              <a:rPr lang="en-US" sz="3200" dirty="0"/>
            </a:br>
            <a:r>
              <a:rPr lang="en-US" sz="3200" b="1" dirty="0"/>
              <a:t>BESM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2776663" y="1508821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VARIA</a:t>
            </a:r>
            <a:r>
              <a:rPr lang="en-US" dirty="0" smtClean="0"/>
              <a:t>ÇÃO DA </a:t>
            </a:r>
            <a:r>
              <a:rPr lang="en-US" dirty="0" smtClean="0"/>
              <a:t>PRECIPITA</a:t>
            </a:r>
            <a:r>
              <a:rPr lang="en-US" dirty="0" smtClean="0"/>
              <a:t>ÇÃO TOTAL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23291" y="6112988"/>
            <a:ext cx="1190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AUMENTO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410780" y="4059387"/>
            <a:ext cx="1431912" cy="1481801"/>
          </a:xfrm>
          <a:prstGeom prst="ellipse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 flipV="1">
            <a:off x="2814017" y="4694446"/>
            <a:ext cx="1596763" cy="1603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26791" y="4233718"/>
            <a:ext cx="1405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DIMINUI</a:t>
            </a:r>
            <a:r>
              <a:rPr lang="en-US" dirty="0" smtClean="0"/>
              <a:t>ÇÃO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196123" y="2540231"/>
            <a:ext cx="2176396" cy="1220306"/>
          </a:xfrm>
          <a:prstGeom prst="ellipse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0" idx="3"/>
            <a:endCxn id="11" idx="2"/>
          </p:cNvCxnSpPr>
          <p:nvPr/>
        </p:nvCxnSpPr>
        <p:spPr>
          <a:xfrm flipV="1">
            <a:off x="2131893" y="3150384"/>
            <a:ext cx="2064230" cy="126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202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Forestas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produzem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rios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e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chuva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b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nos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continentes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5" name="Picture 4" descr="biotic_pump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7129462" cy="4811712"/>
          </a:xfrm>
        </p:spPr>
      </p:pic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Conclusões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33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 </a:t>
            </a:r>
            <a:r>
              <a:rPr lang="en-US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Nosso</a:t>
            </a:r>
            <a:r>
              <a:rPr lang="en-US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Desafio</a:t>
            </a:r>
            <a:r>
              <a:rPr lang="en-US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  <a:endParaRPr lang="en-US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/>
              <a:t>Preservar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serviços</a:t>
            </a:r>
            <a:r>
              <a:rPr lang="en-US" dirty="0" smtClean="0"/>
              <a:t> </a:t>
            </a:r>
            <a:r>
              <a:rPr lang="en-US" dirty="0" err="1" smtClean="0"/>
              <a:t>ambientais</a:t>
            </a:r>
            <a:r>
              <a:rPr lang="en-US" dirty="0" smtClean="0"/>
              <a:t> </a:t>
            </a:r>
          </a:p>
          <a:p>
            <a:pPr marL="0" indent="0" algn="ctr">
              <a:buNone/>
            </a:pPr>
            <a:r>
              <a:rPr lang="en-US" dirty="0" smtClean="0"/>
              <a:t>dos </a:t>
            </a:r>
            <a:r>
              <a:rPr lang="en-US" dirty="0" err="1" smtClean="0"/>
              <a:t>ecossistemas</a:t>
            </a:r>
            <a:r>
              <a:rPr lang="en-US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Brasil</a:t>
            </a:r>
            <a:r>
              <a:rPr lang="en-US" dirty="0" smtClean="0"/>
              <a:t>, da </a:t>
            </a:r>
            <a:r>
              <a:rPr lang="en-US" dirty="0" err="1" smtClean="0"/>
              <a:t>Amaz</a:t>
            </a:r>
            <a:r>
              <a:rPr lang="en-US" dirty="0" err="1" smtClean="0"/>
              <a:t>ônia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Pampa</a:t>
            </a:r>
            <a:r>
              <a:rPr lang="en-US" dirty="0" smtClean="0"/>
              <a:t>, das </a:t>
            </a:r>
            <a:r>
              <a:rPr lang="en-US" dirty="0" err="1" smtClean="0"/>
              <a:t>Reservas</a:t>
            </a:r>
            <a:r>
              <a:rPr lang="en-US" dirty="0" smtClean="0"/>
              <a:t> </a:t>
            </a:r>
            <a:r>
              <a:rPr lang="en-US" dirty="0" err="1" smtClean="0"/>
              <a:t>Florestais</a:t>
            </a:r>
            <a:r>
              <a:rPr lang="en-US" dirty="0" smtClean="0"/>
              <a:t> </a:t>
            </a:r>
            <a:r>
              <a:rPr lang="en-US" dirty="0" err="1" smtClean="0"/>
              <a:t>circundando</a:t>
            </a:r>
            <a:r>
              <a:rPr lang="en-US" dirty="0" smtClean="0"/>
              <a:t> </a:t>
            </a:r>
            <a:r>
              <a:rPr lang="en-US" dirty="0" smtClean="0"/>
              <a:t>as </a:t>
            </a:r>
            <a:r>
              <a:rPr lang="en-US" dirty="0" err="1" smtClean="0"/>
              <a:t>Megacidades</a:t>
            </a:r>
            <a:r>
              <a:rPr lang="en-US" dirty="0" smtClean="0"/>
              <a:t> </a:t>
            </a:r>
            <a:r>
              <a:rPr lang="en-US" dirty="0" err="1" smtClean="0"/>
              <a:t>Brasileiras</a:t>
            </a:r>
            <a:r>
              <a:rPr lang="en-US" dirty="0" smtClean="0"/>
              <a:t>, 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Produzindo</a:t>
            </a:r>
            <a:r>
              <a:rPr lang="en-US" dirty="0" smtClean="0"/>
              <a:t> </a:t>
            </a:r>
            <a:r>
              <a:rPr lang="en-US" b="1" dirty="0" err="1" smtClean="0"/>
              <a:t>água</a:t>
            </a:r>
            <a:r>
              <a:rPr lang="en-US" b="1" dirty="0" smtClean="0"/>
              <a:t> </a:t>
            </a:r>
            <a:r>
              <a:rPr lang="en-US" b="1" dirty="0" err="1" smtClean="0"/>
              <a:t>potável</a:t>
            </a:r>
            <a:r>
              <a:rPr lang="en-US" b="1" dirty="0" smtClean="0"/>
              <a:t> e </a:t>
            </a:r>
            <a:r>
              <a:rPr lang="en-US" b="1" dirty="0" err="1" smtClean="0"/>
              <a:t>ar</a:t>
            </a:r>
            <a:r>
              <a:rPr lang="en-US" b="1" dirty="0" smtClean="0"/>
              <a:t> </a:t>
            </a:r>
            <a:r>
              <a:rPr lang="en-US" b="1" dirty="0" err="1" smtClean="0"/>
              <a:t>puro</a:t>
            </a:r>
            <a:r>
              <a:rPr lang="en-US" dirty="0" smtClean="0"/>
              <a:t> </a:t>
            </a:r>
          </a:p>
          <a:p>
            <a:pPr marL="0" indent="0" algn="ctr">
              <a:buNone/>
            </a:pP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milhões</a:t>
            </a:r>
            <a:r>
              <a:rPr lang="en-US" dirty="0" smtClean="0"/>
              <a:t> de </a:t>
            </a:r>
            <a:r>
              <a:rPr lang="en-US" dirty="0" err="1" smtClean="0"/>
              <a:t>Brasileiros</a:t>
            </a:r>
            <a:r>
              <a:rPr lang="en-US" dirty="0" smtClean="0"/>
              <a:t>, </a:t>
            </a: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No </a:t>
            </a:r>
            <a:r>
              <a:rPr lang="en-US" b="1" dirty="0" err="1"/>
              <a:t>P</a:t>
            </a:r>
            <a:r>
              <a:rPr lang="en-US" b="1" dirty="0" err="1" smtClean="0"/>
              <a:t>resente</a:t>
            </a:r>
            <a:r>
              <a:rPr lang="en-US" b="1" dirty="0" smtClean="0"/>
              <a:t> e no </a:t>
            </a:r>
            <a:r>
              <a:rPr lang="en-US" b="1" dirty="0" err="1" smtClean="0"/>
              <a:t>Futuro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98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RedeCLIMA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7" y="244740"/>
            <a:ext cx="934285" cy="71361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8069" y="1088571"/>
            <a:ext cx="3620332" cy="521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8401" y="1088571"/>
            <a:ext cx="3633024" cy="521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6802786" y="3117695"/>
            <a:ext cx="1487788" cy="523220"/>
            <a:chOff x="6802786" y="3117695"/>
            <a:chExt cx="1487788" cy="523220"/>
          </a:xfrm>
        </p:grpSpPr>
        <p:sp>
          <p:nvSpPr>
            <p:cNvPr id="2" name="TextBox 1"/>
            <p:cNvSpPr txBox="1"/>
            <p:nvPr/>
          </p:nvSpPr>
          <p:spPr>
            <a:xfrm>
              <a:off x="6802786" y="3379305"/>
              <a:ext cx="148778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solidFill>
                    <a:schemeClr val="bg1"/>
                  </a:solidFill>
                </a:rPr>
                <a:t>Mudanças</a:t>
              </a:r>
              <a:r>
                <a:rPr lang="en-US" sz="1100" dirty="0" smtClean="0">
                  <a:solidFill>
                    <a:schemeClr val="bg1"/>
                  </a:solidFill>
                </a:rPr>
                <a:t> </a:t>
              </a:r>
              <a:r>
                <a:rPr lang="en-US" sz="1100" dirty="0" err="1" smtClean="0">
                  <a:solidFill>
                    <a:schemeClr val="bg1"/>
                  </a:solidFill>
                </a:rPr>
                <a:t>Uso</a:t>
              </a:r>
              <a:r>
                <a:rPr lang="en-US" sz="1100" dirty="0" smtClean="0">
                  <a:solidFill>
                    <a:schemeClr val="bg1"/>
                  </a:solidFill>
                </a:rPr>
                <a:t> do Solo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802786" y="3117695"/>
              <a:ext cx="12490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solidFill>
                    <a:schemeClr val="bg1"/>
                  </a:solidFill>
                </a:rPr>
                <a:t>Comunicações</a:t>
              </a:r>
              <a:r>
                <a:rPr lang="en-US" sz="1100" dirty="0" smtClean="0">
                  <a:solidFill>
                    <a:schemeClr val="bg1"/>
                  </a:solidFill>
                </a:rPr>
                <a:t> MC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98827" y="61722"/>
            <a:ext cx="70214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/>
              <a:t>Ciência</a:t>
            </a:r>
            <a:r>
              <a:rPr lang="en-US" sz="2800" dirty="0" smtClean="0"/>
              <a:t> das </a:t>
            </a:r>
            <a:r>
              <a:rPr lang="en-US" sz="2800" dirty="0" err="1" smtClean="0"/>
              <a:t>Mudanças</a:t>
            </a:r>
            <a:r>
              <a:rPr lang="en-US" sz="2800" dirty="0" smtClean="0"/>
              <a:t> </a:t>
            </a:r>
            <a:r>
              <a:rPr lang="en-US" sz="2800" dirty="0" err="1" smtClean="0"/>
              <a:t>Climáticas</a:t>
            </a:r>
            <a:r>
              <a:rPr lang="en-US" sz="2800" dirty="0" smtClean="0"/>
              <a:t> </a:t>
            </a:r>
            <a:r>
              <a:rPr lang="en-US" sz="2800" dirty="0" err="1" smtClean="0"/>
              <a:t>como</a:t>
            </a:r>
            <a:r>
              <a:rPr lang="en-US" sz="2800" dirty="0" smtClean="0"/>
              <a:t> </a:t>
            </a:r>
            <a:r>
              <a:rPr lang="en-US" sz="2800" dirty="0" err="1" smtClean="0"/>
              <a:t>insumo</a:t>
            </a:r>
            <a:r>
              <a:rPr lang="en-US" sz="2800" dirty="0" smtClean="0"/>
              <a:t> </a:t>
            </a:r>
          </a:p>
          <a:p>
            <a:pPr algn="ctr"/>
            <a:r>
              <a:rPr lang="en-US" sz="2800" dirty="0" err="1" smtClean="0"/>
              <a:t>para</a:t>
            </a:r>
            <a:r>
              <a:rPr lang="en-US" sz="2800" dirty="0" smtClean="0"/>
              <a:t> a </a:t>
            </a:r>
            <a:r>
              <a:rPr lang="en-US" sz="2800" dirty="0" err="1" smtClean="0"/>
              <a:t>Criação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Políticas</a:t>
            </a:r>
            <a:r>
              <a:rPr lang="en-US" sz="2800" dirty="0" smtClean="0"/>
              <a:t> </a:t>
            </a:r>
            <a:r>
              <a:rPr lang="en-US" sz="2800" dirty="0" err="1" smtClean="0"/>
              <a:t>Públicas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7736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" t="5574" r="3867" b="71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754" t="5574" r="3867" b="717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33800" y="977900"/>
            <a:ext cx="17670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Obrigado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56691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8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ápido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Crescimento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Eventos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Extremos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Mundialmente</a:t>
            </a:r>
            <a:endParaRPr lang="en-GB" sz="3600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0722" name="Content Placeholder 3" descr="disasters_ori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919538" cy="5238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1"/>
          <p:cNvSpPr txBox="1">
            <a:spLocks noChangeArrowheads="1"/>
          </p:cNvSpPr>
          <p:nvPr/>
        </p:nvSpPr>
        <p:spPr bwMode="auto">
          <a:xfrm rot="-5400000">
            <a:off x="3209131" y="5268119"/>
            <a:ext cx="2498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0000FF"/>
                </a:solidFill>
              </a:rPr>
              <a:t>T</a:t>
            </a:r>
            <a:r>
              <a:rPr lang="en-US" sz="1400">
                <a:solidFill>
                  <a:srgbClr val="0000FF"/>
                </a:solidFill>
              </a:rPr>
              <a:t>he Blue Carbon Report - UNEP </a:t>
            </a:r>
            <a:endParaRPr lang="en-US" sz="1600">
              <a:solidFill>
                <a:srgbClr val="0000FF"/>
              </a:solidFill>
            </a:endParaRPr>
          </a:p>
        </p:txBody>
      </p:sp>
      <p:pic>
        <p:nvPicPr>
          <p:cNvPr id="3072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1319213"/>
            <a:ext cx="36480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25" name="TextBox 6"/>
          <p:cNvSpPr txBox="1">
            <a:spLocks noChangeArrowheads="1"/>
          </p:cNvSpPr>
          <p:nvPr/>
        </p:nvSpPr>
        <p:spPr bwMode="auto">
          <a:xfrm rot="-5400000">
            <a:off x="7974806" y="2975769"/>
            <a:ext cx="15144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FF"/>
                </a:solidFill>
              </a:rPr>
              <a:t>Hadley Centre, UK</a:t>
            </a:r>
          </a:p>
        </p:txBody>
      </p:sp>
      <p:pic>
        <p:nvPicPr>
          <p:cNvPr id="30726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4429125"/>
            <a:ext cx="3259137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2"/>
          <p:cNvSpPr txBox="1">
            <a:spLocks noChangeArrowheads="1"/>
          </p:cNvSpPr>
          <p:nvPr/>
        </p:nvSpPr>
        <p:spPr bwMode="auto">
          <a:xfrm>
            <a:off x="5940425" y="1162050"/>
            <a:ext cx="2606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Hurricane Catarina (2004)</a:t>
            </a:r>
          </a:p>
        </p:txBody>
      </p:sp>
      <p:sp>
        <p:nvSpPr>
          <p:cNvPr id="30728" name="TextBox 9"/>
          <p:cNvSpPr txBox="1">
            <a:spLocks noChangeArrowheads="1"/>
          </p:cNvSpPr>
          <p:nvPr/>
        </p:nvSpPr>
        <p:spPr bwMode="auto">
          <a:xfrm>
            <a:off x="5224463" y="4094163"/>
            <a:ext cx="3694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JFMA 2010: Hottest Period on Record</a:t>
            </a:r>
          </a:p>
        </p:txBody>
      </p:sp>
      <p:sp>
        <p:nvSpPr>
          <p:cNvPr id="30729" name="TextBox 4"/>
          <p:cNvSpPr txBox="1">
            <a:spLocks noChangeArrowheads="1"/>
          </p:cNvSpPr>
          <p:nvPr/>
        </p:nvSpPr>
        <p:spPr bwMode="auto">
          <a:xfrm rot="-5400000">
            <a:off x="7930357" y="5541169"/>
            <a:ext cx="1728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3366FF"/>
                </a:solidFill>
                <a:latin typeface="Calibri" charset="0"/>
              </a:rPr>
              <a:t>Source: NOAA (2010)</a:t>
            </a:r>
          </a:p>
        </p:txBody>
      </p:sp>
    </p:spTree>
    <p:extLst>
      <p:ext uri="{BB962C8B-B14F-4D97-AF65-F5344CB8AC3E}">
        <p14:creationId xmlns:p14="http://schemas.microsoft.com/office/powerpoint/2010/main" val="107800281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6"/>
          <p:cNvSpPr>
            <a:spLocks noGrp="1"/>
          </p:cNvSpPr>
          <p:nvPr>
            <p:ph type="title"/>
          </p:nvPr>
        </p:nvSpPr>
        <p:spPr bwMode="auto">
          <a:xfrm>
            <a:off x="457200" y="541338"/>
            <a:ext cx="8229600" cy="7564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600" dirty="0" err="1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Variação</a:t>
            </a:r>
            <a:r>
              <a:rPr lang="en-US" sz="3600" dirty="0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 da </a:t>
            </a:r>
            <a:r>
              <a:rPr lang="en-US" sz="3600" dirty="0" err="1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Temperatura</a:t>
            </a:r>
            <a:r>
              <a:rPr lang="en-US" sz="3600" dirty="0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 do </a:t>
            </a:r>
            <a:r>
              <a:rPr lang="en-US" sz="3600" dirty="0" err="1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ar</a:t>
            </a:r>
            <a:r>
              <a:rPr lang="en-US" sz="3600" dirty="0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sobre</a:t>
            </a:r>
            <a:r>
              <a:rPr lang="en-US" sz="3600" dirty="0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 o </a:t>
            </a:r>
            <a:r>
              <a:rPr lang="en-US" sz="3600" dirty="0" err="1" smtClean="0">
                <a:solidFill>
                  <a:srgbClr val="FFFFFF"/>
                </a:solidFill>
                <a:latin typeface="Calibri" charset="0"/>
                <a:ea typeface="ＭＳ Ｐゴシック" charset="0"/>
              </a:rPr>
              <a:t>Brasil</a:t>
            </a:r>
            <a:endParaRPr lang="en-US" dirty="0">
              <a:solidFill>
                <a:srgbClr val="FFFFFF"/>
              </a:solidFill>
              <a:latin typeface="Calibri" charset="0"/>
              <a:ea typeface="ＭＳ Ｐゴシック" charset="0"/>
            </a:endParaRPr>
          </a:p>
        </p:txBody>
      </p:sp>
      <p:sp>
        <p:nvSpPr>
          <p:cNvPr id="47110" name="TextBox 3"/>
          <p:cNvSpPr txBox="1">
            <a:spLocks noChangeArrowheads="1"/>
          </p:cNvSpPr>
          <p:nvPr/>
        </p:nvSpPr>
        <p:spPr bwMode="auto">
          <a:xfrm>
            <a:off x="7029450" y="6977063"/>
            <a:ext cx="2336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0000"/>
                </a:solidFill>
              </a:rPr>
              <a:t>From: Nobre et all (2010, pers. Comm.)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69117" y="1477214"/>
            <a:ext cx="7699999" cy="5052900"/>
            <a:chOff x="4782115" y="1994245"/>
            <a:chExt cx="4306484" cy="3230350"/>
          </a:xfrm>
        </p:grpSpPr>
        <p:pic>
          <p:nvPicPr>
            <p:cNvPr id="47112" name="Content Placeholder 3" descr="tmax_brindex_1961-90climo_mensal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2115" y="1994245"/>
              <a:ext cx="4306484" cy="323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13" name="TextBox 4"/>
            <p:cNvSpPr txBox="1">
              <a:spLocks noChangeArrowheads="1"/>
            </p:cNvSpPr>
            <p:nvPr/>
          </p:nvSpPr>
          <p:spPr bwMode="auto">
            <a:xfrm>
              <a:off x="6143676" y="2000406"/>
              <a:ext cx="2005677" cy="2769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>
                  <a:solidFill>
                    <a:schemeClr val="bg1"/>
                  </a:solidFill>
                </a:rPr>
                <a:t>Observed Tmax Index BRAZIL</a:t>
              </a:r>
            </a:p>
          </p:txBody>
        </p:sp>
        <p:sp>
          <p:nvSpPr>
            <p:cNvPr id="47114" name="TextBox 18"/>
            <p:cNvSpPr txBox="1">
              <a:spLocks noChangeArrowheads="1"/>
            </p:cNvSpPr>
            <p:nvPr/>
          </p:nvSpPr>
          <p:spPr bwMode="auto">
            <a:xfrm rot="-5400000">
              <a:off x="4382844" y="3441995"/>
              <a:ext cx="1507557" cy="26161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100">
                  <a:solidFill>
                    <a:schemeClr val="bg1"/>
                  </a:solidFill>
                </a:rPr>
                <a:t>Standard Deviation  (C)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1221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-103654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Eventos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Extremos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impactam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a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vida</a:t>
            </a:r>
            <a:r>
              <a:rPr 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 das </a:t>
            </a:r>
            <a:r>
              <a:rPr lang="en-US" sz="36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pessoas</a:t>
            </a:r>
            <a:endParaRPr lang="en-US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7774" y="798627"/>
            <a:ext cx="8877715" cy="2946339"/>
            <a:chOff x="-638817" y="1891183"/>
            <a:chExt cx="9019472" cy="2946339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6506" y="1891183"/>
              <a:ext cx="4464149" cy="2946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-638817" y="1943120"/>
              <a:ext cx="4511340" cy="2883604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000000"/>
                  </a:solidFill>
                </a:rPr>
                <a:t>Grandes</a:t>
              </a:r>
              <a:r>
                <a:rPr lang="en-US" sz="3200" dirty="0" smtClean="0">
                  <a:solidFill>
                    <a:srgbClr val="000000"/>
                  </a:solidFill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</a:rPr>
                <a:t>Secas</a:t>
              </a:r>
              <a:r>
                <a:rPr lang="en-US" sz="3200" dirty="0" smtClean="0">
                  <a:solidFill>
                    <a:srgbClr val="000000"/>
                  </a:solidFill>
                </a:rPr>
                <a:t> de </a:t>
              </a:r>
              <a:r>
                <a:rPr lang="en-US" sz="3200" b="1" dirty="0" smtClean="0">
                  <a:solidFill>
                    <a:srgbClr val="000000"/>
                  </a:solidFill>
                </a:rPr>
                <a:t>2005</a:t>
              </a:r>
              <a:r>
                <a:rPr lang="en-US" sz="3200" dirty="0" smtClean="0">
                  <a:solidFill>
                    <a:srgbClr val="000000"/>
                  </a:solidFill>
                </a:rPr>
                <a:t> e </a:t>
              </a:r>
              <a:r>
                <a:rPr lang="en-US" sz="3200" b="1" dirty="0" smtClean="0">
                  <a:solidFill>
                    <a:srgbClr val="000000"/>
                  </a:solidFill>
                </a:rPr>
                <a:t>2010</a:t>
              </a:r>
              <a:r>
                <a:rPr lang="en-US" sz="3200" dirty="0" smtClean="0">
                  <a:solidFill>
                    <a:srgbClr val="000000"/>
                  </a:solidFill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</a:rPr>
                <a:t>na</a:t>
              </a:r>
              <a:r>
                <a:rPr lang="en-US" sz="3200" dirty="0" smtClean="0">
                  <a:solidFill>
                    <a:srgbClr val="000000"/>
                  </a:solidFill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</a:rPr>
                <a:t>Amazônia</a:t>
              </a:r>
              <a:r>
                <a:rPr lang="en-US" sz="3200" dirty="0" smtClean="0">
                  <a:solidFill>
                    <a:srgbClr val="000000"/>
                  </a:solidFill>
                </a:rPr>
                <a:t>: </a:t>
              </a:r>
            </a:p>
            <a:p>
              <a:pPr algn="ctr"/>
              <a:r>
                <a:rPr lang="en-US" sz="3200" dirty="0" smtClean="0">
                  <a:solidFill>
                    <a:srgbClr val="000000"/>
                  </a:solidFill>
                </a:rPr>
                <a:t>Tempo </a:t>
              </a:r>
              <a:r>
                <a:rPr lang="en-US" sz="3200" dirty="0" smtClean="0">
                  <a:solidFill>
                    <a:srgbClr val="000000"/>
                  </a:solidFill>
                </a:rPr>
                <a:t>de </a:t>
              </a:r>
              <a:r>
                <a:rPr lang="en-US" sz="3200" dirty="0" err="1" smtClean="0">
                  <a:solidFill>
                    <a:srgbClr val="000000"/>
                  </a:solidFill>
                </a:rPr>
                <a:t>recorrência</a:t>
              </a:r>
              <a:r>
                <a:rPr lang="en-US" sz="3200" dirty="0" smtClean="0">
                  <a:solidFill>
                    <a:srgbClr val="000000"/>
                  </a:solidFill>
                </a:rPr>
                <a:t> de </a:t>
              </a:r>
              <a:r>
                <a:rPr lang="en-US" sz="3200" dirty="0" smtClean="0">
                  <a:solidFill>
                    <a:srgbClr val="000000"/>
                  </a:solidFill>
                </a:rPr>
                <a:t>“</a:t>
              </a:r>
              <a:r>
                <a:rPr lang="en-US" sz="3200" dirty="0" smtClean="0">
                  <a:solidFill>
                    <a:srgbClr val="000000"/>
                  </a:solidFill>
                </a:rPr>
                <a:t>100 </a:t>
              </a:r>
              <a:r>
                <a:rPr lang="en-US" sz="3200" dirty="0" err="1" smtClean="0">
                  <a:solidFill>
                    <a:srgbClr val="000000"/>
                  </a:solidFill>
                </a:rPr>
                <a:t>anos</a:t>
              </a:r>
              <a:r>
                <a:rPr lang="en-US" sz="3200" dirty="0" smtClean="0">
                  <a:solidFill>
                    <a:srgbClr val="000000"/>
                  </a:solidFill>
                </a:rPr>
                <a:t>”?!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24686" y="3922950"/>
            <a:ext cx="8776021" cy="2935050"/>
            <a:chOff x="33059" y="3922950"/>
            <a:chExt cx="8776021" cy="2935050"/>
          </a:xfrm>
        </p:grpSpPr>
        <p:sp>
          <p:nvSpPr>
            <p:cNvPr id="19" name="Rectangle 18"/>
            <p:cNvSpPr/>
            <p:nvPr/>
          </p:nvSpPr>
          <p:spPr>
            <a:xfrm>
              <a:off x="4359486" y="3974396"/>
              <a:ext cx="4449594" cy="2883604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</a:rPr>
                <a:t>Estiagem</a:t>
              </a:r>
              <a:r>
                <a:rPr lang="en-US" sz="3200" dirty="0" smtClean="0">
                  <a:solidFill>
                    <a:schemeClr val="tx1"/>
                  </a:solidFill>
                </a:rPr>
                <a:t> de </a:t>
              </a:r>
              <a:r>
                <a:rPr lang="en-US" sz="3200" dirty="0" smtClean="0">
                  <a:solidFill>
                    <a:schemeClr val="tx1"/>
                  </a:solidFill>
                </a:rPr>
                <a:t>2014-15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sobre</a:t>
              </a:r>
              <a:r>
                <a:rPr lang="en-US" sz="3200" dirty="0" smtClean="0">
                  <a:solidFill>
                    <a:schemeClr val="tx1"/>
                  </a:solidFill>
                </a:rPr>
                <a:t> o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Sudeste</a:t>
              </a:r>
              <a:r>
                <a:rPr lang="en-US" sz="3200" dirty="0" smtClean="0">
                  <a:solidFill>
                    <a:schemeClr val="tx1"/>
                  </a:solidFill>
                </a:rPr>
                <a:t> do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Brasil</a:t>
              </a:r>
              <a:r>
                <a:rPr lang="en-US" sz="3200" dirty="0" smtClean="0">
                  <a:solidFill>
                    <a:schemeClr val="tx1"/>
                  </a:solidFill>
                </a:rPr>
                <a:t>: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maior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seca</a:t>
              </a:r>
              <a:r>
                <a:rPr lang="en-US" sz="3200" dirty="0" smtClean="0">
                  <a:solidFill>
                    <a:schemeClr val="tx1"/>
                  </a:solidFill>
                </a:rPr>
                <a:t> no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registro</a:t>
              </a:r>
              <a:r>
                <a:rPr lang="en-US" sz="3200" dirty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histórico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059" y="3922950"/>
              <a:ext cx="4453523" cy="28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1770868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4-08-26 at 9.42.12 AM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 t="39482" r="2321" b="12732"/>
          <a:stretch/>
        </p:blipFill>
        <p:spPr>
          <a:xfrm>
            <a:off x="284211" y="1739523"/>
            <a:ext cx="8697159" cy="4960339"/>
          </a:xfrm>
        </p:spPr>
      </p:pic>
      <p:pic>
        <p:nvPicPr>
          <p:cNvPr id="5" name="Content Placeholder 3" descr="Screen Shot 2014-08-26 at 9.42.1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3" r="-1372" b="76694"/>
          <a:stretch/>
        </p:blipFill>
        <p:spPr>
          <a:xfrm>
            <a:off x="1242438" y="0"/>
            <a:ext cx="6874825" cy="17395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1022" y="1982356"/>
            <a:ext cx="48314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21 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outubro</a:t>
            </a:r>
            <a:r>
              <a:rPr lang="en-US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2014</a:t>
            </a:r>
          </a:p>
          <a:p>
            <a:pPr algn="ctr"/>
            <a:r>
              <a:rPr lang="en-US" sz="4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Cantareira</a:t>
            </a:r>
            <a:r>
              <a:rPr lang="en-US" sz="4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</a:p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3,0 %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7371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Screen Shot 2014-10-28 at 5.06.2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9" b="39797"/>
          <a:stretch/>
        </p:blipFill>
        <p:spPr>
          <a:xfrm>
            <a:off x="457200" y="1711908"/>
            <a:ext cx="8229600" cy="1849970"/>
          </a:xfrm>
        </p:spPr>
      </p:pic>
      <p:pic>
        <p:nvPicPr>
          <p:cNvPr id="10" name="Picture 9" descr="Screen Shot 2014-10-28 at 5.07.4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18" y="17392"/>
            <a:ext cx="8809082" cy="1543903"/>
          </a:xfrm>
          <a:prstGeom prst="rect">
            <a:avLst/>
          </a:prstGeom>
        </p:spPr>
      </p:pic>
      <p:pic>
        <p:nvPicPr>
          <p:cNvPr id="11" name="Picture 10" descr="Screen Shot 2014-10-28 at 5.10.2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18" y="3713742"/>
            <a:ext cx="8809081" cy="168368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29998" y="6415791"/>
            <a:ext cx="63140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/>
              <a:t>http://</a:t>
            </a:r>
            <a:r>
              <a:rPr lang="en-US" sz="1400" dirty="0" err="1" smtClean="0"/>
              <a:t>blogs.estadao.com.br</a:t>
            </a:r>
            <a:r>
              <a:rPr lang="en-US" sz="1400" dirty="0" smtClean="0"/>
              <a:t>/</a:t>
            </a:r>
            <a:r>
              <a:rPr lang="en-US" sz="1400" dirty="0" err="1" smtClean="0"/>
              <a:t>herton-escobar</a:t>
            </a:r>
            <a:r>
              <a:rPr lang="en-US" sz="1400" dirty="0" smtClean="0"/>
              <a:t>/</a:t>
            </a:r>
            <a:r>
              <a:rPr lang="en-US" sz="1400" dirty="0" err="1" smtClean="0"/>
              <a:t>seca</a:t>
            </a:r>
            <a:r>
              <a:rPr lang="en-US" sz="1400" dirty="0" smtClean="0"/>
              <a:t>-do-</a:t>
            </a:r>
            <a:r>
              <a:rPr lang="en-US" sz="1400" dirty="0" err="1" smtClean="0"/>
              <a:t>cantareira</a:t>
            </a:r>
            <a:r>
              <a:rPr lang="en-US" sz="1400" dirty="0" smtClean="0"/>
              <a:t>-e-so-o-</a:t>
            </a:r>
            <a:r>
              <a:rPr lang="en-US" sz="1400" dirty="0" err="1" smtClean="0"/>
              <a:t>comeco</a:t>
            </a:r>
            <a:r>
              <a:rPr lang="en-US" sz="1400" dirty="0" smtClean="0"/>
              <a:t>/</a:t>
            </a:r>
            <a:endParaRPr lang="en-US" sz="14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6446872" y="5285329"/>
            <a:ext cx="2502203" cy="1034775"/>
            <a:chOff x="6460679" y="4851391"/>
            <a:chExt cx="2502203" cy="103477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1115" y="5263940"/>
              <a:ext cx="1922399" cy="622226"/>
            </a:xfrm>
            <a:prstGeom prst="rect">
              <a:avLst/>
            </a:prstGeom>
          </p:spPr>
        </p:pic>
        <p:pic>
          <p:nvPicPr>
            <p:cNvPr id="16" name="Picture 15" descr="Screen Shot 2014-10-28 at 7.58.36 PM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871"/>
            <a:stretch/>
          </p:blipFill>
          <p:spPr>
            <a:xfrm>
              <a:off x="6460679" y="4851391"/>
              <a:ext cx="2502203" cy="394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302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61091" y="1942528"/>
            <a:ext cx="8574429" cy="4262863"/>
            <a:chOff x="19727" y="823231"/>
            <a:chExt cx="8915794" cy="4498069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27" y="823231"/>
              <a:ext cx="4844074" cy="4498069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3187700" y="3060700"/>
              <a:ext cx="584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FF0000"/>
                  </a:solidFill>
                </a:rPr>
                <a:t>A</a:t>
              </a:r>
              <a:endParaRPr lang="pt-BR" sz="2000" b="1" dirty="0">
                <a:solidFill>
                  <a:srgbClr val="FF0000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7412" y="1059315"/>
              <a:ext cx="4238109" cy="4025900"/>
            </a:xfrm>
            <a:prstGeom prst="rect">
              <a:avLst/>
            </a:prstGeom>
          </p:spPr>
        </p:pic>
        <p:sp>
          <p:nvSpPr>
            <p:cNvPr id="3" name="Elipse 2"/>
            <p:cNvSpPr/>
            <p:nvPr/>
          </p:nvSpPr>
          <p:spPr>
            <a:xfrm>
              <a:off x="7304314" y="2890217"/>
              <a:ext cx="1631207" cy="1141186"/>
            </a:xfrm>
            <a:prstGeom prst="ellipse">
              <a:avLst/>
            </a:prstGeom>
            <a:solidFill>
              <a:schemeClr val="accent1">
                <a:alpha val="59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947028" y="3260755"/>
              <a:ext cx="584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FF0000"/>
                  </a:solidFill>
                </a:rPr>
                <a:t>A</a:t>
              </a:r>
              <a:endParaRPr lang="pt-BR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Causou</a:t>
            </a:r>
            <a:r>
              <a:rPr lang="en-US" dirty="0" smtClean="0"/>
              <a:t> a </a:t>
            </a:r>
            <a:r>
              <a:rPr lang="en-US" dirty="0" err="1" smtClean="0"/>
              <a:t>Estiagem</a:t>
            </a:r>
            <a:r>
              <a:rPr lang="en-US" dirty="0" smtClean="0"/>
              <a:t> de 2014-2015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Sudeste</a:t>
            </a:r>
            <a:r>
              <a:rPr lang="en-US" dirty="0" smtClean="0"/>
              <a:t> do </a:t>
            </a:r>
            <a:r>
              <a:rPr lang="en-US" dirty="0" err="1" smtClean="0"/>
              <a:t>Brasil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6935" y="6488668"/>
            <a:ext cx="4672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Com. </a:t>
            </a:r>
            <a:r>
              <a:rPr lang="en-US" dirty="0" err="1" smtClean="0"/>
              <a:t>Pessoal</a:t>
            </a:r>
            <a:r>
              <a:rPr lang="en-US" dirty="0" smtClean="0"/>
              <a:t> Marcelo </a:t>
            </a:r>
            <a:r>
              <a:rPr lang="en-US" dirty="0" err="1" smtClean="0"/>
              <a:t>Seluchi</a:t>
            </a:r>
            <a:r>
              <a:rPr lang="en-US" dirty="0" smtClean="0"/>
              <a:t> (CEMADEN-2014)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523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Vaz</a:t>
            </a:r>
            <a:r>
              <a:rPr lang="en-US" dirty="0" err="1" smtClean="0"/>
              <a:t>ões</a:t>
            </a:r>
            <a:r>
              <a:rPr lang="en-US" dirty="0" smtClean="0"/>
              <a:t> </a:t>
            </a:r>
            <a:r>
              <a:rPr lang="en-US" dirty="0" err="1" smtClean="0"/>
              <a:t>Naturais</a:t>
            </a:r>
            <a:r>
              <a:rPr lang="en-US" dirty="0" smtClean="0"/>
              <a:t> </a:t>
            </a:r>
            <a:r>
              <a:rPr lang="en-US" dirty="0" err="1" smtClean="0"/>
              <a:t>Anuais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Bacia</a:t>
            </a:r>
            <a:r>
              <a:rPr lang="en-US" dirty="0" smtClean="0"/>
              <a:t> do </a:t>
            </a:r>
            <a:r>
              <a:rPr lang="en-US" dirty="0" err="1" smtClean="0"/>
              <a:t>Reservatório</a:t>
            </a:r>
            <a:r>
              <a:rPr lang="en-US" dirty="0" smtClean="0"/>
              <a:t> </a:t>
            </a:r>
            <a:r>
              <a:rPr lang="en-US" dirty="0" err="1" smtClean="0"/>
              <a:t>Cantareira</a:t>
            </a:r>
            <a:endParaRPr lang="en-US" dirty="0"/>
          </a:p>
        </p:txBody>
      </p:sp>
      <p:pic>
        <p:nvPicPr>
          <p:cNvPr id="4" name="Content Placeholder 3" descr="cantareira_vazo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445151" y="6487550"/>
            <a:ext cx="455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C. A. Nobre et al (2015,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prepara</a:t>
            </a:r>
            <a:r>
              <a:rPr lang="en-US" dirty="0" err="1" smtClean="0"/>
              <a:t>ção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39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Totais</a:t>
            </a:r>
            <a:r>
              <a:rPr lang="en-US" dirty="0" smtClean="0"/>
              <a:t> </a:t>
            </a:r>
            <a:r>
              <a:rPr lang="en-US" dirty="0" err="1" smtClean="0"/>
              <a:t>Pluviométricos</a:t>
            </a:r>
            <a:r>
              <a:rPr lang="en-US" dirty="0" smtClean="0"/>
              <a:t> de </a:t>
            </a:r>
            <a:r>
              <a:rPr lang="en-US" dirty="0" err="1" smtClean="0"/>
              <a:t>Verão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no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Cantareira</a:t>
            </a:r>
            <a:endParaRPr lang="en-US" dirty="0"/>
          </a:p>
        </p:txBody>
      </p:sp>
      <p:pic>
        <p:nvPicPr>
          <p:cNvPr id="4" name="Imagem 9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561112"/>
            <a:ext cx="8377916" cy="48426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2968" y="6439740"/>
            <a:ext cx="6292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Seluchi</a:t>
            </a:r>
            <a:r>
              <a:rPr lang="en-US" dirty="0" smtClean="0"/>
              <a:t> e Nobre (2014): </a:t>
            </a:r>
            <a:r>
              <a:rPr lang="en-US" dirty="0" err="1" smtClean="0"/>
              <a:t>Relatório</a:t>
            </a:r>
            <a:r>
              <a:rPr lang="en-US" dirty="0" smtClean="0"/>
              <a:t> </a:t>
            </a:r>
            <a:r>
              <a:rPr lang="en-US" dirty="0" err="1" smtClean="0"/>
              <a:t>Técnico</a:t>
            </a:r>
            <a:r>
              <a:rPr lang="en-US" dirty="0" smtClean="0"/>
              <a:t> do MCTI </a:t>
            </a:r>
            <a:r>
              <a:rPr lang="en-US" dirty="0" err="1" smtClean="0"/>
              <a:t>para</a:t>
            </a:r>
            <a:r>
              <a:rPr lang="en-US" dirty="0" smtClean="0"/>
              <a:t> a SABESP.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16000" y="6013964"/>
            <a:ext cx="808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1960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772400" y="6013964"/>
            <a:ext cx="808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2015</a:t>
            </a:r>
            <a:endParaRPr lang="en-US" sz="2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1354667" y="2256725"/>
            <a:ext cx="2988412" cy="461665"/>
            <a:chOff x="1354667" y="2256725"/>
            <a:chExt cx="2988412" cy="461665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354667" y="2695222"/>
              <a:ext cx="2427111" cy="14112"/>
            </a:xfrm>
            <a:prstGeom prst="line">
              <a:avLst/>
            </a:prstGeom>
            <a:ln w="3175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973143" y="2256725"/>
              <a:ext cx="13699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1000 mm</a:t>
              </a:r>
              <a:endPara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781778" y="2724624"/>
            <a:ext cx="2709470" cy="461665"/>
            <a:chOff x="3781778" y="2724624"/>
            <a:chExt cx="2709470" cy="461665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781778" y="3143956"/>
              <a:ext cx="2610555" cy="1"/>
            </a:xfrm>
            <a:prstGeom prst="line">
              <a:avLst/>
            </a:prstGeom>
            <a:ln w="3175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150556" y="2724624"/>
              <a:ext cx="1340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900 mm</a:t>
              </a:r>
              <a:endPara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92333" y="3176180"/>
            <a:ext cx="1975693" cy="461666"/>
            <a:chOff x="6392333" y="3176180"/>
            <a:chExt cx="1975693" cy="46166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6392333" y="3637845"/>
              <a:ext cx="1933223" cy="1"/>
            </a:xfrm>
            <a:prstGeom prst="line">
              <a:avLst/>
            </a:prstGeom>
            <a:ln w="3175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069667" y="3176180"/>
              <a:ext cx="1298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800 mm</a:t>
              </a:r>
              <a:endPara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8142111" y="5545667"/>
            <a:ext cx="112889" cy="127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988015" y="6034117"/>
            <a:ext cx="808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2000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3377460" y="6034117"/>
            <a:ext cx="808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1980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620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3154</TotalTime>
  <Words>432</Words>
  <Application>Microsoft Macintosh PowerPoint</Application>
  <PresentationFormat>On-screen Show (4:3)</PresentationFormat>
  <Paragraphs>119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O Diagnóstico da Crise Hídrica no Brasil –  Dimensão Climática</vt:lpstr>
      <vt:lpstr>Rápido Crescimento de Eventos Extremos Mundialmente</vt:lpstr>
      <vt:lpstr>Variação da Temperatura do ar sobre o Brasil</vt:lpstr>
      <vt:lpstr>Eventos Extremos impactam a vida das pessoas</vt:lpstr>
      <vt:lpstr>PowerPoint Presentation</vt:lpstr>
      <vt:lpstr>PowerPoint Presentation</vt:lpstr>
      <vt:lpstr>O Que Causou a Estiagem de 2014-2015 sobre o Sudeste do Brasil?</vt:lpstr>
      <vt:lpstr>Vazões Naturais Anuais  Bacia do Reservatório Cantareira</vt:lpstr>
      <vt:lpstr>Totais Pluviométricos de Verão  no Sistema Cantareira</vt:lpstr>
      <vt:lpstr>PowerPoint Presentation</vt:lpstr>
      <vt:lpstr>Balanço Pluviométrico por Região</vt:lpstr>
      <vt:lpstr>E QUANTO AOS CENÁRIOS DE MUDANÇAS CLIMÁTICAS FUTURAS?</vt:lpstr>
      <vt:lpstr>CENÁRIOS DE MUDANÇAS CLIMÁTICAS  MODELO BRASILEIRO DO SISTEMA TERRESTRE BESM</vt:lpstr>
      <vt:lpstr>PowerPoint Presentation</vt:lpstr>
      <vt:lpstr>Forestas produzem rios e chuva  nos continentes. </vt:lpstr>
      <vt:lpstr>Conclusões</vt:lpstr>
      <vt:lpstr>O Nosso Desafio: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Paulo Nobre</dc:creator>
  <cp:lastModifiedBy>Paulo Nobre</cp:lastModifiedBy>
  <cp:revision>76</cp:revision>
  <dcterms:created xsi:type="dcterms:W3CDTF">2014-10-27T20:18:02Z</dcterms:created>
  <dcterms:modified xsi:type="dcterms:W3CDTF">2015-04-15T17:15:31Z</dcterms:modified>
</cp:coreProperties>
</file>