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33" r:id="rId2"/>
    <p:sldMasterId id="2147483778" r:id="rId3"/>
    <p:sldMasterId id="2147483802" r:id="rId4"/>
    <p:sldMasterId id="2147483810" r:id="rId5"/>
    <p:sldMasterId id="2147483815" r:id="rId6"/>
    <p:sldMasterId id="2147483822" r:id="rId7"/>
    <p:sldMasterId id="2147483835" r:id="rId8"/>
    <p:sldMasterId id="2147483854" r:id="rId9"/>
    <p:sldMasterId id="2147483861" r:id="rId10"/>
    <p:sldMasterId id="2147483875" r:id="rId11"/>
  </p:sldMasterIdLst>
  <p:notesMasterIdLst>
    <p:notesMasterId r:id="rId39"/>
  </p:notesMasterIdLst>
  <p:handoutMasterIdLst>
    <p:handoutMasterId r:id="rId40"/>
  </p:handoutMasterIdLst>
  <p:sldIdLst>
    <p:sldId id="285" r:id="rId12"/>
    <p:sldId id="295" r:id="rId13"/>
    <p:sldId id="334" r:id="rId14"/>
    <p:sldId id="298" r:id="rId15"/>
    <p:sldId id="296" r:id="rId16"/>
    <p:sldId id="328" r:id="rId17"/>
    <p:sldId id="332" r:id="rId18"/>
    <p:sldId id="289" r:id="rId19"/>
    <p:sldId id="291" r:id="rId20"/>
    <p:sldId id="349" r:id="rId21"/>
    <p:sldId id="329" r:id="rId22"/>
    <p:sldId id="292" r:id="rId23"/>
    <p:sldId id="330" r:id="rId24"/>
    <p:sldId id="331" r:id="rId25"/>
    <p:sldId id="333" r:id="rId26"/>
    <p:sldId id="350" r:id="rId27"/>
    <p:sldId id="337" r:id="rId28"/>
    <p:sldId id="335" r:id="rId29"/>
    <p:sldId id="356" r:id="rId30"/>
    <p:sldId id="357" r:id="rId31"/>
    <p:sldId id="358" r:id="rId32"/>
    <p:sldId id="362" r:id="rId33"/>
    <p:sldId id="325" r:id="rId34"/>
    <p:sldId id="267" r:id="rId35"/>
    <p:sldId id="319" r:id="rId36"/>
    <p:sldId id="348" r:id="rId37"/>
    <p:sldId id="320" r:id="rId38"/>
  </p:sldIdLst>
  <p:sldSz cx="12192000" cy="6858000"/>
  <p:notesSz cx="7315200" cy="96012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5DDCAB57-1242-8C47-89D5-9DFE4C220C73}">
          <p14:sldIdLst>
            <p14:sldId id="285"/>
            <p14:sldId id="295"/>
            <p14:sldId id="334"/>
            <p14:sldId id="298"/>
            <p14:sldId id="296"/>
            <p14:sldId id="328"/>
            <p14:sldId id="332"/>
            <p14:sldId id="289"/>
            <p14:sldId id="291"/>
            <p14:sldId id="349"/>
            <p14:sldId id="329"/>
            <p14:sldId id="292"/>
            <p14:sldId id="330"/>
            <p14:sldId id="331"/>
            <p14:sldId id="333"/>
            <p14:sldId id="350"/>
            <p14:sldId id="337"/>
            <p14:sldId id="335"/>
            <p14:sldId id="356"/>
            <p14:sldId id="357"/>
            <p14:sldId id="358"/>
            <p14:sldId id="362"/>
            <p14:sldId id="325"/>
            <p14:sldId id="267"/>
            <p14:sldId id="319"/>
            <p14:sldId id="348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pos="756" userDrawn="1">
          <p15:clr>
            <a:srgbClr val="A4A3A4"/>
          </p15:clr>
        </p15:guide>
        <p15:guide id="2" pos="4081" userDrawn="1">
          <p15:clr>
            <a:srgbClr val="A4A3A4"/>
          </p15:clr>
        </p15:guide>
        <p15:guide id="3" orient="horz" pos="2682" userDrawn="1">
          <p15:clr>
            <a:srgbClr val="A4A3A4"/>
          </p15:clr>
        </p15:guide>
        <p15:guide id="4" orient="horz" pos="14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489"/>
    <a:srgbClr val="0070C0"/>
    <a:srgbClr val="E9822C"/>
    <a:srgbClr val="384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773" autoAdjust="0"/>
    <p:restoredTop sz="92508"/>
  </p:normalViewPr>
  <p:slideViewPr>
    <p:cSldViewPr snapToGrid="0" snapToObjects="1">
      <p:cViewPr varScale="1">
        <p:scale>
          <a:sx n="70" d="100"/>
          <a:sy n="70" d="100"/>
        </p:scale>
        <p:origin x="102" y="834"/>
      </p:cViewPr>
      <p:guideLst>
        <p:guide pos="756"/>
        <p:guide pos="4081"/>
        <p:guide orient="horz" pos="2682"/>
        <p:guide orient="horz" pos="14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52" cy="4819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142924" y="0"/>
            <a:ext cx="3170551" cy="4819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62090-93CD-4984-9AFA-C597C14E0936}" type="datetimeFigureOut">
              <a:rPr lang="pt-BR" smtClean="0"/>
              <a:t>25/09/2019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119209"/>
            <a:ext cx="3170552" cy="481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142924" y="9119209"/>
            <a:ext cx="3170551" cy="481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8ADC1-704D-432A-B997-8E9858FB9C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672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998A4-5896-274A-B79D-547E2078A0C5}" type="datetimeFigureOut">
              <a:rPr lang="pt-BR" smtClean="0"/>
              <a:t>25/09/2019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B8A09-60BB-E44D-8C44-7AE875F24A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73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6075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92AB4B-67FE-4F32-8AAB-5479CD650E23}" type="slidenum">
              <a:rPr lang="pt-BR" altLang="pt-BR" smtClean="0">
                <a:solidFill>
                  <a:srgbClr val="000000"/>
                </a:solidFill>
              </a:rPr>
              <a:pPr/>
              <a:t>2</a:t>
            </a:fld>
            <a:endParaRPr lang="pt-BR" alt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29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6075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521329-88B9-4A9E-B40A-20655FC9933D}" type="slidenum">
              <a:rPr lang="pt-BR" altLang="pt-BR" smtClean="0">
                <a:solidFill>
                  <a:srgbClr val="000000"/>
                </a:solidFill>
              </a:rPr>
              <a:pPr/>
              <a:t>4</a:t>
            </a:fld>
            <a:endParaRPr lang="pt-BR" alt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73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6075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D243A8-CC0D-494C-BF44-E34266730B55}" type="slidenum">
              <a:rPr lang="pt-BR" altLang="pt-BR" smtClean="0">
                <a:solidFill>
                  <a:srgbClr val="000000"/>
                </a:solidFill>
              </a:rPr>
              <a:pPr/>
              <a:t>5</a:t>
            </a:fld>
            <a:endParaRPr lang="pt-BR" alt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70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B8A09-60BB-E44D-8C44-7AE875F24A1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372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pt-BR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2313" indent="-2762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2838" indent="-2206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58925" indent="-2206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5013" indent="-2206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2213" indent="-220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9413" indent="-220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76613" indent="-220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33813" indent="-220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837388-C211-46AF-944F-3E897915D7D0}" type="slidenum">
              <a:rPr lang="pt-BR" altLang="pt-BR">
                <a:latin typeface="Calibri" panose="020F0502020204030204" pitchFamily="34" charset="0"/>
              </a:rPr>
              <a:pPr/>
              <a:t>23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17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849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5913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152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87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59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31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03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F08E931-AACC-42E5-A677-B2A31EAF522E}" type="slidenum">
              <a:rPr lang="pt-BR" altLang="pt-BR" smtClean="0">
                <a:solidFill>
                  <a:srgbClr val="000000"/>
                </a:solidFill>
              </a:rPr>
              <a:pPr/>
              <a:t>26</a:t>
            </a:fld>
            <a:endParaRPr lang="pt-BR" alt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4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z="800" smtClean="0"/>
              <a:t>O Relatório de Acompanhamento do serviço de banda larga fixa publicado pela Anatel nesta segunda-feira, 25, atualizou para </a:t>
            </a:r>
            <a:r>
              <a:rPr lang="pt-BR" altLang="pt-BR" sz="800" b="1" smtClean="0"/>
              <a:t>3.589 o número de municípios brasileiros que contam com a presença de backhaul em fibra ótica</a:t>
            </a:r>
            <a:r>
              <a:rPr lang="pt-BR" altLang="pt-BR" sz="800" smtClean="0"/>
              <a:t>. Além de corresponder a 64,4% das cidades do País, a lista concentra 89,4% da população nacional. </a:t>
            </a:r>
            <a:r>
              <a:rPr lang="pt-BR" altLang="pt-BR" sz="800" b="1" smtClean="0"/>
              <a:t>Os outros 10,6%, por sua vez, estão espalhados nos 1.981 municípios onde a infraestrutura não está disponível</a:t>
            </a:r>
            <a:r>
              <a:rPr lang="pt-BR" altLang="pt-BR" sz="800" smtClean="0"/>
              <a:t>.</a:t>
            </a:r>
          </a:p>
          <a:p>
            <a:r>
              <a:rPr lang="pt-BR" altLang="pt-BR" sz="800" smtClean="0"/>
              <a:t>As situações mais preocupantes estão no </a:t>
            </a:r>
            <a:r>
              <a:rPr lang="pt-BR" altLang="pt-BR" sz="800" b="1" smtClean="0"/>
              <a:t>Piauí (onde só 17,9% das cidades possuem fibra), no Amazonas (37,1%) e na Paraíba (39,5%)</a:t>
            </a:r>
            <a:r>
              <a:rPr lang="pt-BR" altLang="pt-BR" sz="800" smtClean="0"/>
              <a:t>. </a:t>
            </a:r>
            <a:r>
              <a:rPr lang="pt-BR" altLang="pt-BR" sz="800" b="1" smtClean="0"/>
              <a:t>Já Distrito Federal, Paraná, Rio de Janeiro e Santa Catarina estariam com 100% dos municípios atendidos; em São Paulo, o percentual é de 90,5%</a:t>
            </a:r>
            <a:r>
              <a:rPr lang="pt-BR" altLang="pt-BR" sz="800" smtClean="0"/>
              <a:t>. Vale notar que, nacionalmente</a:t>
            </a:r>
            <a:r>
              <a:rPr lang="pt-BR" altLang="pt-BR" sz="800" b="1" smtClean="0"/>
              <a:t>, o número de cidades que receberam backhaul de fibra ótica desacelerou mais uma vez: a infraestrutura chegou em 138 municípios durante o ano passado. Em 2017, foram 226 as cidades que receberam fibra ótica, frente a 538 adicionadas em 2016</a:t>
            </a:r>
            <a:r>
              <a:rPr lang="pt-BR" altLang="pt-BR" sz="800" smtClean="0"/>
              <a:t>.</a:t>
            </a:r>
          </a:p>
          <a:p>
            <a:r>
              <a:rPr lang="pt-BR" altLang="pt-BR" sz="800" smtClean="0"/>
              <a:t>Entre as prestadoras, a de </a:t>
            </a:r>
            <a:r>
              <a:rPr lang="pt-BR" altLang="pt-BR" sz="800" b="1" smtClean="0"/>
              <a:t>maior presença nacional segue sendo a Oi, cuja infraestrutura em fibra cobre 2.235 cidades</a:t>
            </a:r>
            <a:r>
              <a:rPr lang="pt-BR" altLang="pt-BR" sz="800" smtClean="0"/>
              <a:t>, conforme o relatório da assessoria técnica da agência. Em seguida vem a </a:t>
            </a:r>
            <a:r>
              <a:rPr lang="pt-BR" altLang="pt-BR" sz="800" b="1" smtClean="0"/>
              <a:t>Vivo, com 1.214</a:t>
            </a:r>
            <a:r>
              <a:rPr lang="pt-BR" altLang="pt-BR" sz="800" smtClean="0"/>
              <a:t>, enquanto </a:t>
            </a:r>
            <a:r>
              <a:rPr lang="pt-BR" altLang="pt-BR" sz="800" b="1" smtClean="0"/>
              <a:t>provedores regionais reunidos na Abrint ou Abramult estariam presentes em 993</a:t>
            </a:r>
            <a:r>
              <a:rPr lang="pt-BR" altLang="pt-BR" sz="800" smtClean="0"/>
              <a:t>. Completam a lista Copel (385), Telebras (329), TIM (255), Brisanet (221), Algar (158), Eletronet (123), Rede Telesul (41) e Sercomtel (19). O que faz a soma dos provedores regionais ficar em 2º lugar com 1.255 cidades atendidas.</a:t>
            </a:r>
          </a:p>
          <a:p>
            <a:endParaRPr lang="pt-BR" altLang="pt-BR" sz="900" smtClean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943C3D-D8D6-42FB-93EB-2765421E69D0}" type="slidenum">
              <a:rPr lang="pt-BR" altLang="pt-BR" smtClean="0">
                <a:solidFill>
                  <a:prstClr val="black"/>
                </a:solidFill>
              </a:rPr>
              <a:pPr/>
              <a:t>27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2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-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580E021F-67E2-FB42-997F-4B0D471A77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696" y="2679650"/>
            <a:ext cx="9431867" cy="4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 baseline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defRPr>
            </a:lvl1pPr>
          </a:lstStyle>
          <a:p>
            <a:r>
              <a:rPr lang="pt-BR" dirty="0"/>
              <a:t>Título da palestra em até 3 linhas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1D92ED7-5718-1141-AB9C-ADC8D1DA76E5}"/>
              </a:ext>
            </a:extLst>
          </p:cNvPr>
          <p:cNvSpPr txBox="1"/>
          <p:nvPr userDrawn="1"/>
        </p:nvSpPr>
        <p:spPr>
          <a:xfrm>
            <a:off x="-753686" y="714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800" dirty="0"/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xmlns="" id="{3690A3A9-124E-534B-A1E8-736C4D31B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75696" y="4373015"/>
            <a:ext cx="9431867" cy="348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Nome do(a) palestrante:</a:t>
            </a:r>
          </a:p>
        </p:txBody>
      </p:sp>
      <p:sp>
        <p:nvSpPr>
          <p:cNvPr id="17" name="Espaço Reservado para Conteúdo 16">
            <a:extLst>
              <a:ext uri="{FF2B5EF4-FFF2-40B4-BE49-F238E27FC236}">
                <a16:creationId xmlns:a16="http://schemas.microsoft.com/office/drawing/2014/main" xmlns="" id="{AC65E889-CA38-2544-A64D-54B2016ADE3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76300" y="5229225"/>
            <a:ext cx="9431867" cy="340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Área:</a:t>
            </a:r>
          </a:p>
        </p:txBody>
      </p:sp>
    </p:spTree>
    <p:extLst>
      <p:ext uri="{BB962C8B-B14F-4D97-AF65-F5344CB8AC3E}">
        <p14:creationId xmlns:p14="http://schemas.microsoft.com/office/powerpoint/2010/main" val="83673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8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025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99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52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89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28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2794AA4-9FDA-734D-B0FD-53805D6660E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09305" y="2510963"/>
            <a:ext cx="8877300" cy="4108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300" b="1" i="0" baseline="0">
                <a:solidFill>
                  <a:srgbClr val="FFC000"/>
                </a:solidFill>
              </a:defRPr>
            </a:lvl1pPr>
          </a:lstStyle>
          <a:p>
            <a:r>
              <a:rPr lang="pt-BR" dirty="0"/>
              <a:t>Obrigado(a)!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C772D4A2-DA34-D841-B933-19A683585F0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09651" y="3300413"/>
            <a:ext cx="88773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Nome do palestrante: 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xmlns="" id="{6B1A6908-B7C9-1742-8B38-707BCCD9775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09305" y="4048313"/>
            <a:ext cx="88773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Contato:</a:t>
            </a:r>
          </a:p>
        </p:txBody>
      </p:sp>
    </p:spTree>
    <p:extLst>
      <p:ext uri="{BB962C8B-B14F-4D97-AF65-F5344CB8AC3E}">
        <p14:creationId xmlns:p14="http://schemas.microsoft.com/office/powerpoint/2010/main" val="1590229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45110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2178050"/>
            <a:ext cx="11216217" cy="341632"/>
          </a:xfrm>
        </p:spPr>
        <p:txBody>
          <a:bodyPr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7879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xmlns="" id="{75ACF7DF-F6AB-0249-A2C0-88A65B87701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Editar título da palestra em até 2 linhas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xmlns="" id="{08284F07-0B0E-564A-AF0C-63ED02BF34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r>
              <a:rPr lang="pt-BR" dirty="0"/>
              <a:t>Editar título + imagem</a:t>
            </a:r>
          </a:p>
        </p:txBody>
      </p:sp>
    </p:spTree>
    <p:extLst>
      <p:ext uri="{BB962C8B-B14F-4D97-AF65-F5344CB8AC3E}">
        <p14:creationId xmlns:p14="http://schemas.microsoft.com/office/powerpoint/2010/main" val="1264468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2178050"/>
            <a:ext cx="11216217" cy="431400"/>
          </a:xfrm>
        </p:spPr>
        <p:txBody>
          <a:bodyPr numCol="2" spcCol="396000"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38537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36" y="57150"/>
            <a:ext cx="6900197" cy="40821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857250"/>
            <a:ext cx="11484429" cy="5319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270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96144"/>
            <a:ext cx="10515600" cy="1966233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3189515" y="4589465"/>
            <a:ext cx="6825343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64990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245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14816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2178050"/>
            <a:ext cx="11216217" cy="341632"/>
          </a:xfrm>
        </p:spPr>
        <p:txBody>
          <a:bodyPr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37619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2178050"/>
            <a:ext cx="11216217" cy="431400"/>
          </a:xfrm>
        </p:spPr>
        <p:txBody>
          <a:bodyPr numCol="2" spcCol="396000"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24322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FA180E-49F6-417F-A4DE-17504FB22B1B}" type="datetimeFigureOut">
              <a:rPr lang="pt-BR"/>
              <a:pPr>
                <a:defRPr/>
              </a:pPr>
              <a:t>25/09/2019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713C34-5099-4E33-AC72-BA03DB0F4EC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5199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94036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2178050"/>
            <a:ext cx="11216217" cy="341632"/>
          </a:xfrm>
        </p:spPr>
        <p:txBody>
          <a:bodyPr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0458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xmlns="" id="{75ACF7DF-F6AB-0249-A2C0-88A65B87701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Editar título da palestra em até 2 linhas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xmlns="" id="{08284F07-0B0E-564A-AF0C-63ED02BF34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r>
              <a:rPr lang="pt-BR" dirty="0"/>
              <a:t>Editar título do texto</a:t>
            </a:r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xmlns="" id="{8C96EDCB-A0B3-1842-BD70-54EB1FAD3B5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1801" y="2178050"/>
            <a:ext cx="11216217" cy="341632"/>
          </a:xfrm>
        </p:spPr>
        <p:txBody>
          <a:bodyPr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r>
              <a:rPr lang="pt-BR" dirty="0"/>
              <a:t>Texto corrido em 1 COLUNA</a:t>
            </a:r>
          </a:p>
        </p:txBody>
      </p:sp>
    </p:spTree>
    <p:extLst>
      <p:ext uri="{BB962C8B-B14F-4D97-AF65-F5344CB8AC3E}">
        <p14:creationId xmlns:p14="http://schemas.microsoft.com/office/powerpoint/2010/main" val="4137108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2178050"/>
            <a:ext cx="11216217" cy="431400"/>
          </a:xfrm>
        </p:spPr>
        <p:txBody>
          <a:bodyPr numCol="2" spcCol="396000"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67188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11"/>
          <p:cNvSpPr>
            <a:spLocks noGrp="1"/>
          </p:cNvSpPr>
          <p:nvPr>
            <p:ph type="body" sz="quarter" idx="14"/>
          </p:nvPr>
        </p:nvSpPr>
        <p:spPr>
          <a:xfrm>
            <a:off x="239350" y="260648"/>
            <a:ext cx="10561173" cy="928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239350" y="1412776"/>
            <a:ext cx="10561173" cy="5040560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4" name="Espaço Reservado para Número de Slide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80775" y="6497638"/>
            <a:ext cx="671513" cy="2095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351001A-2357-49B0-9E56-2E3F85B096E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5" name="Espaço Reservado para Data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39713" y="6510338"/>
            <a:ext cx="2844800" cy="196850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45C5CB-3D50-4DC8-85E4-EB7DE07A55B1}" type="datetime1">
              <a:rPr lang="pt-BR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25/09/2019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Espaço Reservado para Rodapé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216275" y="6510338"/>
            <a:ext cx="7583488" cy="196850"/>
          </a:xfrm>
        </p:spPr>
        <p:txBody>
          <a:bodyPr/>
          <a:lstStyle>
            <a:lvl1pPr>
              <a:def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45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 userDrawn="1"/>
        </p:nvSpPr>
        <p:spPr bwMode="auto">
          <a:xfrm>
            <a:off x="11342688" y="6453188"/>
            <a:ext cx="5762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451C5D2-DE89-4C71-8110-81B59FEDF21E}" type="slidenum">
              <a:rPr lang="pt-BR" altLang="pt-BR" sz="1200">
                <a:solidFill>
                  <a:srgbClr val="002060"/>
                </a:solidFill>
              </a:rPr>
              <a:pPr>
                <a:defRPr/>
              </a:pPr>
              <a:t>‹nº›</a:t>
            </a:fld>
            <a:endParaRPr lang="pt-BR" altLang="pt-BR" sz="1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47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59E20E-8C8C-4EFD-9239-EA12D6D6CF75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98D2DC-ED2E-4474-A011-87E145FC48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91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DD525E-BD29-49A3-BC01-1A99A8E642B6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FACF5B-7930-4971-931D-8382B4EC2C7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24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D96AFF-99FC-4383-B5C5-18AD9CD06AF5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25C2AC-210F-4828-A752-BB3A31B166C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67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E4EF7C-3153-4537-9C60-93E08B5340FC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69C92F-297E-442A-9185-E86E7EA8801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13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2591D0-4E57-4F49-B8B0-03CA73955169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0B38BC-C2CA-4628-90A8-25EAA17FD02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59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224AAB-EDFD-4AF9-B117-A48DA87EA45E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4E9873-253B-43C4-87C8-5AD546CC90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3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DA5FFC-F875-4B09-B62A-450408C1EEB7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3AD84B-0EA3-4977-B8A1-4693D5656BA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xmlns="" id="{75ACF7DF-F6AB-0249-A2C0-88A65B87701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Editar título da palestra em até 2 linhas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xmlns="" id="{08284F07-0B0E-564A-AF0C-63ED02BF34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r>
              <a:rPr lang="pt-BR" dirty="0"/>
              <a:t>Editar título do texto</a:t>
            </a:r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xmlns="" id="{8C96EDCB-A0B3-1842-BD70-54EB1FAD3B5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1801" y="2178050"/>
            <a:ext cx="11216217" cy="431400"/>
          </a:xfrm>
        </p:spPr>
        <p:txBody>
          <a:bodyPr numCol="2" spcCol="396000"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r>
              <a:rPr lang="pt-BR" dirty="0"/>
              <a:t>Texto corrido em 2 COLUNAS</a:t>
            </a:r>
          </a:p>
        </p:txBody>
      </p:sp>
    </p:spTree>
    <p:extLst>
      <p:ext uri="{BB962C8B-B14F-4D97-AF65-F5344CB8AC3E}">
        <p14:creationId xmlns:p14="http://schemas.microsoft.com/office/powerpoint/2010/main" val="13519444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C6B512-A579-466F-81DB-4BEE9E53B8CB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449998-C302-4BDA-805C-839150306BF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01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1DE0EB-6035-4E94-8635-B1607A70BE0C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C91B43-D8B5-490F-B479-9BF2EFBCCE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87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A055FA-B49C-4AF3-825F-BD4A44412035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55FED0-E807-4680-BA1E-005322C68FD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61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996ED7-D9F9-4472-823C-40BA77B88352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5BDFDA-75BC-4209-BDC7-66E14FC9146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86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HA_DIVIS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62792" y="2842290"/>
            <a:ext cx="9709267" cy="540991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 b="1" i="0" baseline="0">
                <a:solidFill>
                  <a:srgbClr val="174489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58872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4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75662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4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3" y="2178050"/>
            <a:ext cx="11216217" cy="352804"/>
          </a:xfrm>
        </p:spPr>
        <p:txBody>
          <a:bodyPr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07094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4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3" y="2178051"/>
            <a:ext cx="11216217" cy="439884"/>
          </a:xfrm>
        </p:spPr>
        <p:txBody>
          <a:bodyPr numCol="2" spcCol="395912"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97723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38" y="57150"/>
            <a:ext cx="6900197" cy="40821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8" y="857252"/>
            <a:ext cx="11484429" cy="5319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098" indent="0">
              <a:buFontTx/>
              <a:buNone/>
              <a:defRPr/>
            </a:lvl2pPr>
            <a:lvl3pPr marL="914198" indent="0">
              <a:buFontTx/>
              <a:buNone/>
              <a:defRPr/>
            </a:lvl3pPr>
            <a:lvl4pPr marL="1371296" indent="0">
              <a:buFontTx/>
              <a:buNone/>
              <a:defRPr/>
            </a:lvl4pPr>
            <a:lvl5pPr marL="1828396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54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>
            <a:extLst>
              <a:ext uri="{FF2B5EF4-FFF2-40B4-BE49-F238E27FC236}"/>
            </a:extLst>
          </p:cNvPr>
          <p:cNvSpPr txBox="1">
            <a:spLocks noChangeArrowheads="1"/>
          </p:cNvSpPr>
          <p:nvPr userDrawn="1"/>
        </p:nvSpPr>
        <p:spPr bwMode="auto">
          <a:xfrm>
            <a:off x="355600" y="203200"/>
            <a:ext cx="40386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endParaRPr lang="pt-BR" altLang="pt-BR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pt-BR" altLang="pt-BR" sz="20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ítulo 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555" y="341910"/>
            <a:ext cx="7232073" cy="466725"/>
          </a:xfrm>
          <a:prstGeom prst="rect">
            <a:avLst/>
          </a:prstGeom>
        </p:spPr>
        <p:txBody>
          <a:bodyPr lIns="91420" tIns="45710" rIns="91420" bIns="45710"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43809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36" y="57150"/>
            <a:ext cx="6900197" cy="40821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857250"/>
            <a:ext cx="11484429" cy="5319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8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72342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2178050"/>
            <a:ext cx="11216217" cy="341632"/>
          </a:xfrm>
        </p:spPr>
        <p:txBody>
          <a:bodyPr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86664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2178050"/>
            <a:ext cx="11216217" cy="431400"/>
          </a:xfrm>
        </p:spPr>
        <p:txBody>
          <a:bodyPr numCol="2" spcCol="396000"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170505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36" y="57150"/>
            <a:ext cx="6900197" cy="40821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857250"/>
            <a:ext cx="11484429" cy="5319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743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 userDrawn="1"/>
        </p:nvSpPr>
        <p:spPr bwMode="auto">
          <a:xfrm>
            <a:off x="11342688" y="6453188"/>
            <a:ext cx="5762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81C47-E8FD-46DB-A7E3-BCFA62D9678D}" type="slidenum">
              <a:rPr lang="pt-BR" altLang="pt-BR" sz="1200" smtClean="0">
                <a:solidFill>
                  <a:srgbClr val="00206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sz="120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46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11"/>
          <p:cNvSpPr>
            <a:spLocks noGrp="1"/>
          </p:cNvSpPr>
          <p:nvPr>
            <p:ph type="body" sz="quarter" idx="14"/>
          </p:nvPr>
        </p:nvSpPr>
        <p:spPr>
          <a:xfrm>
            <a:off x="239350" y="260648"/>
            <a:ext cx="10561173" cy="928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239350" y="1412776"/>
            <a:ext cx="10561173" cy="5040560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5"/>
          </p:nvPr>
        </p:nvSpPr>
        <p:spPr>
          <a:xfrm>
            <a:off x="11280775" y="6497638"/>
            <a:ext cx="671513" cy="209550"/>
          </a:xfrm>
        </p:spPr>
        <p:txBody>
          <a:bodyPr anchor="t"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71C8B2C-4321-4B0C-BA71-4EECE48CF75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5" name="Espaço Reservado para Data 1"/>
          <p:cNvSpPr>
            <a:spLocks noGrp="1"/>
          </p:cNvSpPr>
          <p:nvPr>
            <p:ph type="dt" sz="half" idx="16"/>
          </p:nvPr>
        </p:nvSpPr>
        <p:spPr>
          <a:xfrm>
            <a:off x="239713" y="6510338"/>
            <a:ext cx="2844800" cy="196850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F6DC71-B3A5-4677-BD6D-E980A2EC1B16}" type="datetime1">
              <a:rPr lang="pt-BR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25/09/2019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7"/>
          </p:nvPr>
        </p:nvSpPr>
        <p:spPr>
          <a:xfrm>
            <a:off x="3216275" y="6510338"/>
            <a:ext cx="7583488" cy="196850"/>
          </a:xfrm>
        </p:spPr>
        <p:txBody>
          <a:bodyPr/>
          <a:lstStyle>
            <a:lvl1pPr>
              <a:def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91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-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580E021F-67E2-FB42-997F-4B0D471A77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696" y="2679650"/>
            <a:ext cx="9431867" cy="4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 baseline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defRPr>
            </a:lvl1pPr>
          </a:lstStyle>
          <a:p>
            <a:r>
              <a:rPr lang="pt-BR" dirty="0"/>
              <a:t>Título da palestra em até 3 linhas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1D92ED7-5718-1141-AB9C-ADC8D1DA76E5}"/>
              </a:ext>
            </a:extLst>
          </p:cNvPr>
          <p:cNvSpPr txBox="1"/>
          <p:nvPr userDrawn="1"/>
        </p:nvSpPr>
        <p:spPr>
          <a:xfrm>
            <a:off x="-753686" y="714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800" dirty="0"/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xmlns="" id="{3690A3A9-124E-534B-A1E8-736C4D31B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75696" y="4373015"/>
            <a:ext cx="9431867" cy="348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Nome do(a) palestrante:</a:t>
            </a:r>
          </a:p>
        </p:txBody>
      </p:sp>
      <p:sp>
        <p:nvSpPr>
          <p:cNvPr id="17" name="Espaço Reservado para Conteúdo 16">
            <a:extLst>
              <a:ext uri="{FF2B5EF4-FFF2-40B4-BE49-F238E27FC236}">
                <a16:creationId xmlns:a16="http://schemas.microsoft.com/office/drawing/2014/main" xmlns="" id="{AC65E889-CA38-2544-A64D-54B2016ADE3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76300" y="5229225"/>
            <a:ext cx="9431867" cy="340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Área:</a:t>
            </a:r>
          </a:p>
        </p:txBody>
      </p:sp>
    </p:spTree>
    <p:extLst>
      <p:ext uri="{BB962C8B-B14F-4D97-AF65-F5344CB8AC3E}">
        <p14:creationId xmlns:p14="http://schemas.microsoft.com/office/powerpoint/2010/main" val="1093328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4FA5049-67F8-4562-A43F-8CF522AF5D24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26F438-F6FA-4456-99E0-A7EC93F4A7F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39790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C085C1-7C34-45AB-B31C-B018AAA87C2E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29856D-482B-4EEB-A3CC-B9765E4BA93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261343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81D163-019E-42D0-A44B-4AAF3C2E47D9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AB0D0B-E9EF-4B0A-9834-26B2A400EDD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4673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016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A10042-289D-46A2-97E2-A7F1525E2796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6A6F96-58F1-4493-8A07-2BD6EF3D82C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647144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B274C0-A547-4F8F-A877-7FE7ACDB7283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3DE41C-DB5B-4DFD-A795-181E9ABB9FE9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71543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3E15B6-E931-4B7E-A3F9-B1CC5E14AA97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A354C6-905C-41CE-8690-3A94297BEF5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711811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36210CF-6C30-42CA-A929-8E4BDDF25DCA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A97BE3-CF97-466A-9FE0-8ACF4E44C40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38482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786834-A0C4-45D5-B332-ADB37394EA28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1846B0-6FD0-4FEC-951A-812D64AE03D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747301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42EA51-9ABF-4768-B5D9-6B48802B25C2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FF05B4-DDEE-4689-B57B-AC46698D6FC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04566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4E5EBA-6ED4-4F3F-A32B-17F616123672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CC5EC4-CAC3-4A58-86D5-3D80E94F0BD3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126643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DB2706-4352-48C2-83BB-846F2EBF3E3E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8F8963-4841-437F-B5BE-08EDA0B53FD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141559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HA_DIVIS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62792" y="2842290"/>
            <a:ext cx="9709267" cy="540991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 b="1" i="0" baseline="0">
                <a:solidFill>
                  <a:srgbClr val="174489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46133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86712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80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2178050"/>
            <a:ext cx="11216217" cy="341632"/>
          </a:xfrm>
        </p:spPr>
        <p:txBody>
          <a:bodyPr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643006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-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0651" y="398492"/>
            <a:ext cx="7747000" cy="341341"/>
          </a:xfrm>
        </p:spPr>
        <p:txBody>
          <a:bodyPr>
            <a:noAutofit/>
          </a:bodyPr>
          <a:lstStyle>
            <a:lvl1pPr marL="0" indent="0">
              <a:buNone/>
              <a:defRPr sz="22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Espaço Reservado para Conteúdo 9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62" y="1520825"/>
            <a:ext cx="11216639" cy="341226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Espaço Reservado para Conteúdo 11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801" y="2178050"/>
            <a:ext cx="11216217" cy="431400"/>
          </a:xfrm>
        </p:spPr>
        <p:txBody>
          <a:bodyPr numCol="2" spcCol="396000">
            <a:spAutoFit/>
          </a:bodyPr>
          <a:lstStyle>
            <a:lvl1pPr marL="0" indent="0" algn="just">
              <a:spcBef>
                <a:spcPts val="0"/>
              </a:spcBef>
              <a:spcAft>
                <a:spcPts val="700"/>
              </a:spcAft>
              <a:buNone/>
              <a:defRPr sz="1800" baseline="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778945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11"/>
          <p:cNvSpPr>
            <a:spLocks noGrp="1"/>
          </p:cNvSpPr>
          <p:nvPr>
            <p:ph type="body" sz="quarter" idx="14"/>
          </p:nvPr>
        </p:nvSpPr>
        <p:spPr>
          <a:xfrm>
            <a:off x="239350" y="260648"/>
            <a:ext cx="10561173" cy="928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239350" y="1412776"/>
            <a:ext cx="10561173" cy="5040560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4" name="Espaço Reservado para Número de Slide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80775" y="6497638"/>
            <a:ext cx="671513" cy="2095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351001A-2357-49B0-9E56-2E3F85B096E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5" name="Espaço Reservado para Data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39713" y="6510338"/>
            <a:ext cx="2844800" cy="196850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45C5CB-3D50-4DC8-85E4-EB7DE07A55B1}" type="datetime1">
              <a:rPr lang="pt-BR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25/09/2019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Espaço Reservado para Rodapé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216275" y="6510338"/>
            <a:ext cx="7583488" cy="196850"/>
          </a:xfrm>
        </p:spPr>
        <p:txBody>
          <a:bodyPr/>
          <a:lstStyle>
            <a:lvl1pPr>
              <a:def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73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 userDrawn="1"/>
        </p:nvSpPr>
        <p:spPr bwMode="auto">
          <a:xfrm>
            <a:off x="11342688" y="6453188"/>
            <a:ext cx="5762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451C5D2-DE89-4C71-8110-81B59FEDF21E}" type="slidenum">
              <a:rPr lang="pt-BR" altLang="pt-BR" sz="1200">
                <a:solidFill>
                  <a:srgbClr val="002060"/>
                </a:solidFill>
              </a:rPr>
              <a:pPr>
                <a:defRPr/>
              </a:pPr>
              <a:t>‹nº›</a:t>
            </a:fld>
            <a:endParaRPr lang="pt-BR" altLang="pt-BR" sz="1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8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8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4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E25BF0D-286E-B845-B92C-5CFDCE22A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783B194-0FB5-B34F-8F1C-2FFB71C7E1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903" y="139363"/>
            <a:ext cx="2330506" cy="87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7475D2-44F5-4687-8B11-64C760620DE6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82FE64-A823-4ECC-98C8-7AA3C273E951}" type="slidenum">
              <a:rPr lang="en-US" altLang="pt-BR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cs typeface="Arial" panose="020B0604020202020204" pitchFamily="34" charset="0"/>
            </a:endParaRPr>
          </a:p>
        </p:txBody>
      </p:sp>
      <p:pic>
        <p:nvPicPr>
          <p:cNvPr id="6150" name="Imagem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465138"/>
            <a:ext cx="16192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26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E2C21C7-D349-48B4-9AD0-8C14F78C55B7}" type="datetimeFigureOut">
              <a:rPr lang="pt-BR"/>
              <a:pPr>
                <a:defRPr/>
              </a:pPr>
              <a:t>25/09/2019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7B68FAE-62D7-4475-87AD-7D2D524C0F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1" name="Retângulo 10">
            <a:extLst>
              <a:ext uri="{FF2B5EF4-FFF2-40B4-BE49-F238E27FC236}"/>
            </a:extLst>
          </p:cNvPr>
          <p:cNvSpPr/>
          <p:nvPr userDrawn="1"/>
        </p:nvSpPr>
        <p:spPr>
          <a:xfrm>
            <a:off x="2282825" y="228600"/>
            <a:ext cx="61913" cy="619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128" name="Imagem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04800"/>
            <a:ext cx="16192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90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80" r:id="rId4"/>
    <p:sldLayoutId id="2147483881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87BB2B-685C-AA44-A1D3-8413D64494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A93BDA9-D275-804B-9C8D-DEF7B773E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 dirty="0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85B4446-293F-3F4A-808E-09DAC8743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A0D80-AF09-B346-9774-CD5FE1A6C9B1}" type="datetimeFigureOut">
              <a:rPr lang="pt-BR" smtClean="0"/>
              <a:t>25/09/2019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2B188A3-25E3-2E48-BDC9-2BD8A60E3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7B68426-B8BF-0D4F-88FC-EBAA38306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1ED72-45A9-1F43-B4C5-7ADB0F3426B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FF71AAAE-A8E7-E243-B6C3-95FFAB6BBE66}"/>
              </a:ext>
            </a:extLst>
          </p:cNvPr>
          <p:cNvSpPr/>
          <p:nvPr userDrawn="1"/>
        </p:nvSpPr>
        <p:spPr>
          <a:xfrm>
            <a:off x="2283230" y="228600"/>
            <a:ext cx="60959" cy="6192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76B7B21-08AF-DE47-89AA-0FB018CFD5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99672" y="305121"/>
            <a:ext cx="1620000" cy="60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0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5" r:id="rId3"/>
    <p:sldLayoutId id="214748380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B95F47FB-953F-E946-9F2A-1C8E2C6F5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14632"/>
          <a:stretch/>
        </p:blipFill>
        <p:spPr>
          <a:xfrm>
            <a:off x="1" y="0"/>
            <a:ext cx="12192000" cy="585453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DF98A5E-4ADD-5048-8BA2-1FF5B6097C4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546306" y="6003618"/>
            <a:ext cx="9000000" cy="68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2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45E961A4-67B4-45B5-BA22-36EEB758BF6A}" type="datetimeFigureOut">
              <a:rPr lang="pt-BR"/>
              <a:pPr>
                <a:defRPr/>
              </a:pPr>
              <a:t>25/09/2019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F8A84316-3B13-4928-A392-B885D0EA4F5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1" name="Retângulo 10">
            <a:extLst>
              <a:ext uri="{FF2B5EF4-FFF2-40B4-BE49-F238E27FC236}"/>
            </a:extLst>
          </p:cNvPr>
          <p:cNvSpPr/>
          <p:nvPr userDrawn="1"/>
        </p:nvSpPr>
        <p:spPr>
          <a:xfrm>
            <a:off x="2282825" y="228600"/>
            <a:ext cx="61913" cy="619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8200" name="Imagem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04800"/>
            <a:ext cx="16192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50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8" r:id="rId5"/>
    <p:sldLayoutId id="2147483809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57B8EAE-9E18-40A7-B5D0-60D16A359A9F}" type="datetimeFigureOut">
              <a:rPr lang="pt-BR"/>
              <a:pPr>
                <a:defRPr/>
              </a:pPr>
              <a:t>25/09/2019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882FC8-070F-4C15-842D-0D0ABF28AE75}" type="slidenum">
              <a:rPr lang="pt-BR" altLang="pt-BR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/>
            </a:extLst>
          </p:cNvPr>
          <p:cNvSpPr/>
          <p:nvPr userDrawn="1"/>
        </p:nvSpPr>
        <p:spPr>
          <a:xfrm>
            <a:off x="2282825" y="228600"/>
            <a:ext cx="61913" cy="619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2296" name="Imagem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04800"/>
            <a:ext cx="16192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68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E2C21C7-D349-48B4-9AD0-8C14F78C55B7}" type="datetimeFigureOut">
              <a:rPr lang="pt-BR"/>
              <a:pPr>
                <a:defRPr/>
              </a:pPr>
              <a:t>25/09/2019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7B68FAE-62D7-4475-87AD-7D2D524C0F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1" name="Retângulo 10">
            <a:extLst>
              <a:ext uri="{FF2B5EF4-FFF2-40B4-BE49-F238E27FC236}"/>
            </a:extLst>
          </p:cNvPr>
          <p:cNvSpPr/>
          <p:nvPr userDrawn="1"/>
        </p:nvSpPr>
        <p:spPr>
          <a:xfrm>
            <a:off x="2282825" y="228600"/>
            <a:ext cx="61913" cy="619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128" name="Imagem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04800"/>
            <a:ext cx="16192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9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20" r:id="rId4"/>
    <p:sldLayoutId id="2147483821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3C30A1E-0675-411A-B4B8-8EC2F8EA3FAB}" type="datetimeFigureOut">
              <a:rPr lang="en-US"/>
              <a:pPr>
                <a:defRPr/>
              </a:pPr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6DA02D6-6A18-45A0-ADEF-BD35C926547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pic>
        <p:nvPicPr>
          <p:cNvPr id="7174" name="Imagem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465138"/>
            <a:ext cx="16192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59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B7265AA9-2310-4887-B882-DC89C2B485AC}" type="datetimeFigureOut">
              <a:rPr lang="pt-BR"/>
              <a:pPr>
                <a:defRPr/>
              </a:pPr>
              <a:t>25/09/2019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43467-B9C3-4E34-BC47-83E137E2B10B}" type="slidenum">
              <a:rPr lang="pt-BR" altLang="pt-BR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/>
            </a:extLst>
          </p:cNvPr>
          <p:cNvSpPr/>
          <p:nvPr userDrawn="1"/>
        </p:nvSpPr>
        <p:spPr>
          <a:xfrm>
            <a:off x="2282825" y="228600"/>
            <a:ext cx="61913" cy="619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128" name="Imagem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04800"/>
            <a:ext cx="16192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28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09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19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29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39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044" indent="-228550" algn="l" defTabSz="914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42" indent="-228550" algn="l" defTabSz="914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41" indent="-228550" algn="l" defTabSz="914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40" indent="-228550" algn="l" defTabSz="914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6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6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3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2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9BC773C-2368-40C2-AED5-0DA2F2FA4C80}" type="datetimeFigureOut">
              <a:rPr lang="pt-BR"/>
              <a:pPr>
                <a:defRPr/>
              </a:pPr>
              <a:t>25/09/2019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77BB52-B9DA-4327-AAB8-310F2D1316B8}" type="slidenum">
              <a:rPr lang="pt-BR" altLang="pt-BR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/>
            </a:extLst>
          </p:cNvPr>
          <p:cNvSpPr/>
          <p:nvPr userDrawn="1"/>
        </p:nvSpPr>
        <p:spPr>
          <a:xfrm>
            <a:off x="2282825" y="228600"/>
            <a:ext cx="61913" cy="6191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080" name="Imagem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04800"/>
            <a:ext cx="16192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23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74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atel.gov.br/Portal/documentos/sala_imprensa/14-11-2018--19h37min37s-Valores_de_Referencia_produtos_de_atacado_RCD_862_14_11_18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ítulo 1"/>
          <p:cNvSpPr>
            <a:spLocks noGrp="1"/>
          </p:cNvSpPr>
          <p:nvPr>
            <p:ph type="title"/>
          </p:nvPr>
        </p:nvSpPr>
        <p:spPr bwMode="auto">
          <a:xfrm>
            <a:off x="2374099" y="183714"/>
            <a:ext cx="9706048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INFRAESTRUTURA ÓPTICA NACIONAL PARA EDUCAÇÃO, PESQUISA E INOVAÇÃO</a:t>
            </a:r>
            <a:r>
              <a:rPr lang="pt-BR" altLang="pt-BR" b="0" dirty="0" smtClean="0"/>
              <a:t> Senado Federal, CCTCI – 25/09/2019</a:t>
            </a:r>
          </a:p>
        </p:txBody>
      </p:sp>
      <p:pic>
        <p:nvPicPr>
          <p:cNvPr id="77827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7831"/>
            <a:ext cx="12192000" cy="57501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4868863"/>
            <a:ext cx="1916113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402388"/>
            <a:ext cx="13239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7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00225" y="2765425"/>
            <a:ext cx="9710738" cy="5413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+mj-lt"/>
              </a:rPr>
              <a:t>INTERIORIZAÇÃO NO NORDESTE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71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1311275"/>
            <a:ext cx="4503737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ítulo 1"/>
          <p:cNvSpPr>
            <a:spLocks noGrp="1"/>
          </p:cNvSpPr>
          <p:nvPr>
            <p:ph type="title"/>
          </p:nvPr>
        </p:nvSpPr>
        <p:spPr bwMode="auto">
          <a:xfrm>
            <a:off x="2530475" y="384175"/>
            <a:ext cx="8766175" cy="407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INTERIORIZAÇÃO DE INFRAESTRUTURA DIGITAL  NO NORDESTE </a:t>
            </a:r>
          </a:p>
        </p:txBody>
      </p:sp>
      <p:sp>
        <p:nvSpPr>
          <p:cNvPr id="13315" name="Espaço Reservado para Conteúdo 2"/>
          <p:cNvSpPr txBox="1">
            <a:spLocks/>
          </p:cNvSpPr>
          <p:nvPr/>
        </p:nvSpPr>
        <p:spPr bwMode="auto">
          <a:xfrm>
            <a:off x="180975" y="2384425"/>
            <a:ext cx="7315200" cy="4137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pt-BR" altLang="pt-BR" b="1" dirty="0" smtClean="0">
                <a:cs typeface="Arial" charset="0"/>
              </a:rPr>
              <a:t>IMPACTOS</a:t>
            </a:r>
            <a:r>
              <a:rPr lang="pt-BR" altLang="pt-BR" b="1" dirty="0">
                <a:cs typeface="Arial" charset="0"/>
              </a:rPr>
              <a:t>: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Tx/>
              <a:buAutoNum type="arabicParenBoth"/>
              <a:defRPr/>
            </a:pPr>
            <a:r>
              <a:rPr lang="pt-BR" altLang="pt-BR" dirty="0">
                <a:cs typeface="Arial" charset="0"/>
              </a:rPr>
              <a:t>Empresas </a:t>
            </a:r>
            <a:r>
              <a:rPr lang="pt-BR" altLang="pt-BR" b="1" dirty="0">
                <a:cs typeface="Arial" charset="0"/>
              </a:rPr>
              <a:t>provedores regionais e TI absorvem pessoas qualificadas </a:t>
            </a:r>
            <a:r>
              <a:rPr lang="pt-BR" altLang="pt-BR" dirty="0">
                <a:cs typeface="Arial" charset="0"/>
              </a:rPr>
              <a:t>nos campi no interior e </a:t>
            </a:r>
            <a:r>
              <a:rPr lang="pt-BR" altLang="pt-BR" b="1" dirty="0">
                <a:cs typeface="Arial" charset="0"/>
              </a:rPr>
              <a:t>fixam capacidade local </a:t>
            </a:r>
            <a:r>
              <a:rPr lang="pt-BR" altLang="pt-BR" dirty="0">
                <a:cs typeface="Arial" charset="0"/>
              </a:rPr>
              <a:t>- maior desenvolvimento em toda a cadeia privada;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Tx/>
              <a:buAutoNum type="arabicParenBoth"/>
              <a:defRPr/>
            </a:pPr>
            <a:r>
              <a:rPr lang="pt-BR" altLang="pt-BR" dirty="0">
                <a:cs typeface="Arial" charset="0"/>
              </a:rPr>
              <a:t>Nova geração da RNP para professores e alunos no interior nos </a:t>
            </a:r>
            <a:r>
              <a:rPr lang="pt-BR" altLang="pt-BR" b="1" dirty="0">
                <a:cs typeface="Arial" charset="0"/>
              </a:rPr>
              <a:t>campi de Universidades, Centros de Pesquisa, Hospitais de Ensino, Museus; 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Tx/>
              <a:buAutoNum type="arabicParenBoth"/>
              <a:defRPr/>
            </a:pPr>
            <a:r>
              <a:rPr lang="pt-BR" altLang="pt-BR" dirty="0">
                <a:cs typeface="Arial" charset="0"/>
              </a:rPr>
              <a:t>Integração de </a:t>
            </a:r>
            <a:r>
              <a:rPr lang="pt-BR" altLang="pt-BR" b="1" dirty="0">
                <a:cs typeface="Arial" charset="0"/>
              </a:rPr>
              <a:t>Parques e </a:t>
            </a:r>
            <a:r>
              <a:rPr lang="pt-BR" altLang="pt-BR" b="1" dirty="0" err="1">
                <a:cs typeface="Arial" charset="0"/>
              </a:rPr>
              <a:t>Pólos</a:t>
            </a:r>
            <a:r>
              <a:rPr lang="pt-BR" altLang="pt-BR" b="1" dirty="0">
                <a:cs typeface="Arial" charset="0"/>
              </a:rPr>
              <a:t> Tecnológicos em rede nacional </a:t>
            </a:r>
            <a:r>
              <a:rPr lang="pt-BR" altLang="pt-BR" dirty="0">
                <a:cs typeface="Arial" charset="0"/>
              </a:rPr>
              <a:t>com acesso de startups ao Sistema RNP</a:t>
            </a:r>
            <a:r>
              <a:rPr lang="pt-BR" altLang="pt-BR" b="1" dirty="0">
                <a:cs typeface="Arial" charset="0"/>
              </a:rPr>
              <a:t>;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Tx/>
              <a:buAutoNum type="arabicParenBoth"/>
              <a:defRPr/>
            </a:pPr>
            <a:r>
              <a:rPr lang="pt-BR" altLang="pt-BR" dirty="0">
                <a:cs typeface="Arial" charset="0"/>
              </a:rPr>
              <a:t>Habilita que provedores privados, Secretarias Estaduais de Educação, MEC/FNDE e RNP </a:t>
            </a:r>
            <a:r>
              <a:rPr lang="pt-BR" altLang="pt-BR" b="1" dirty="0">
                <a:cs typeface="Arial" charset="0"/>
              </a:rPr>
              <a:t>orquestrem eficiente conexão de escolas básicas urbanas em banda larga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Tx/>
              <a:buAutoNum type="arabicParenBoth"/>
              <a:defRPr/>
            </a:pPr>
            <a:r>
              <a:rPr lang="pt-BR" altLang="pt-BR" dirty="0">
                <a:cs typeface="Arial" charset="0"/>
              </a:rPr>
              <a:t>Infraestrutura </a:t>
            </a:r>
            <a:r>
              <a:rPr lang="pt-BR" altLang="pt-BR" b="1" dirty="0">
                <a:cs typeface="Arial" charset="0"/>
              </a:rPr>
              <a:t>adequada para </a:t>
            </a:r>
            <a:r>
              <a:rPr lang="pt-BR" altLang="pt-BR" b="1" dirty="0" err="1">
                <a:cs typeface="Arial" charset="0"/>
              </a:rPr>
              <a:t>telessaúde</a:t>
            </a:r>
            <a:r>
              <a:rPr lang="pt-BR" altLang="pt-BR" b="1" dirty="0">
                <a:cs typeface="Arial" charset="0"/>
              </a:rPr>
              <a:t> </a:t>
            </a:r>
            <a:r>
              <a:rPr lang="pt-BR" altLang="pt-BR" dirty="0">
                <a:cs typeface="Arial" charset="0"/>
              </a:rPr>
              <a:t>em unidades de maior complexidade: residência no interior e laudos remotos realizados via rede na capital</a:t>
            </a:r>
          </a:p>
          <a:p>
            <a:pPr>
              <a:lnSpc>
                <a:spcPct val="70000"/>
              </a:lnSpc>
              <a:spcBef>
                <a:spcPts val="1000"/>
              </a:spcBef>
              <a:defRPr/>
            </a:pPr>
            <a:endParaRPr lang="pt-BR" altLang="pt-BR" b="1" dirty="0">
              <a:cs typeface="Arial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defRPr/>
            </a:pPr>
            <a:endParaRPr lang="pt-BR" altLang="pt-BR" dirty="0">
              <a:cs typeface="Arial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 bwMode="auto">
          <a:xfrm>
            <a:off x="180975" y="1289050"/>
            <a:ext cx="7315200" cy="9271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pt-BR" altLang="pt-BR" dirty="0">
                <a:cs typeface="Arial" charset="0"/>
              </a:rPr>
              <a:t>I</a:t>
            </a:r>
            <a:r>
              <a:rPr lang="pt-BR" altLang="pt-BR" b="1" dirty="0">
                <a:cs typeface="Arial" charset="0"/>
              </a:rPr>
              <a:t>nteriorizar a Rede de Educação e Pesquisa, em parceria com os Estados, Setor Elétrico e Provedores Regionais</a:t>
            </a:r>
            <a:r>
              <a:rPr lang="pt-BR" altLang="pt-BR" dirty="0">
                <a:cs typeface="Arial" charset="0"/>
              </a:rPr>
              <a:t> e promover o suporte às políticas públicas de educação, saúde e desenvolvimento local no Nordeste.</a:t>
            </a:r>
          </a:p>
          <a:p>
            <a:pPr>
              <a:lnSpc>
                <a:spcPct val="70000"/>
              </a:lnSpc>
              <a:spcBef>
                <a:spcPts val="1000"/>
              </a:spcBef>
              <a:defRPr/>
            </a:pPr>
            <a:endParaRPr lang="pt-BR" altLang="pt-BR" b="1" dirty="0">
              <a:cs typeface="Arial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defRPr/>
            </a:pPr>
            <a:endParaRPr lang="pt-BR" altLang="pt-BR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6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 bwMode="auto">
          <a:xfrm>
            <a:off x="2638425" y="404813"/>
            <a:ext cx="9290050" cy="4079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t-BR" altLang="pt-BR" cap="all" dirty="0" smtClean="0"/>
              <a:t>INTERIORIZAÇÃO DA RNP NO NORDESTE 2019-2022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263525" y="1356520"/>
            <a:ext cx="5976938" cy="20629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lIns="91420" tIns="45710" rIns="91420" bIns="45710"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altLang="pt-BR" sz="2000" b="1" dirty="0"/>
              <a:t>Interiorização Educação e Pesquisa: 41 polos </a:t>
            </a:r>
          </a:p>
          <a:p>
            <a:pPr marL="342824" indent="-342824">
              <a:buFont typeface="Arial" panose="020B0604020202020204" pitchFamily="34" charset="0"/>
              <a:buChar char="•"/>
              <a:defRPr/>
            </a:pPr>
            <a:r>
              <a:rPr lang="pt-BR" altLang="pt-BR" sz="2000" b="1" dirty="0"/>
              <a:t>16 polos alcançáveis (alta prontidão)</a:t>
            </a:r>
            <a:r>
              <a:rPr lang="pt-BR" altLang="pt-BR" sz="2000" dirty="0"/>
              <a:t> diretamente em rotas da rede RNP-CHESF (39% do total) </a:t>
            </a:r>
          </a:p>
          <a:p>
            <a:pPr marL="342824" indent="-342824">
              <a:buFont typeface="Arial" panose="020B0604020202020204" pitchFamily="34" charset="0"/>
              <a:buChar char="•"/>
              <a:defRPr/>
            </a:pPr>
            <a:r>
              <a:rPr lang="pt-BR" altLang="pt-BR" sz="2000" b="1" dirty="0" smtClean="0"/>
              <a:t>262 </a:t>
            </a:r>
            <a:r>
              <a:rPr lang="pt-BR" altLang="pt-BR" sz="2000" dirty="0"/>
              <a:t>universidades, institutos e ICT públicas, parques e polos tecnológicos</a:t>
            </a:r>
            <a:r>
              <a:rPr lang="pt-BR" altLang="pt-BR" sz="2000" b="1" dirty="0"/>
              <a:t>; 736 </a:t>
            </a:r>
            <a:r>
              <a:rPr lang="pt-BR" altLang="pt-BR" sz="2000" dirty="0"/>
              <a:t>hospitais de ensino e </a:t>
            </a:r>
            <a:r>
              <a:rPr lang="pt-BR" altLang="pt-BR" sz="2000" dirty="0" smtClean="0"/>
              <a:t>pesquisa</a:t>
            </a:r>
          </a:p>
          <a:p>
            <a:pPr>
              <a:defRPr/>
            </a:pPr>
            <a:endParaRPr lang="pt-BR" altLang="pt-BR" sz="1600" dirty="0"/>
          </a:p>
        </p:txBody>
      </p:sp>
      <p:pic>
        <p:nvPicPr>
          <p:cNvPr id="10957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1500188"/>
            <a:ext cx="5761037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6435725" y="1185863"/>
            <a:ext cx="9775825" cy="34131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t-BR" altLang="pt-BR" sz="1800" b="1" smtClean="0"/>
              <a:t>RNP em 2019 (amarela) e 2021 (vermelho) 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254000" y="3609975"/>
            <a:ext cx="5976938" cy="3000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24" indent="-342824">
              <a:buFont typeface="Arial" panose="020B0604020202020204" pitchFamily="34" charset="0"/>
              <a:buChar char="•"/>
              <a:defRPr/>
            </a:pPr>
            <a:r>
              <a:rPr lang="pt-BR" altLang="pt-BR" sz="2000" dirty="0" smtClean="0"/>
              <a:t>Aporte </a:t>
            </a:r>
            <a:r>
              <a:rPr lang="pt-BR" altLang="pt-BR" sz="2000" dirty="0"/>
              <a:t>setor privado: </a:t>
            </a:r>
            <a:r>
              <a:rPr lang="pt-BR" altLang="pt-BR" sz="2000" b="1" dirty="0"/>
              <a:t>293M</a:t>
            </a:r>
          </a:p>
          <a:p>
            <a:pPr marL="1028472" lvl="1" indent="-457098">
              <a:buFont typeface="+mj-lt"/>
              <a:buAutoNum type="arabicPeriod"/>
              <a:defRPr/>
            </a:pPr>
            <a:r>
              <a:rPr lang="pt-BR" sz="1600" b="1" dirty="0"/>
              <a:t>Cessão não onerosa de fibras </a:t>
            </a:r>
            <a:r>
              <a:rPr lang="pt-BR" sz="1600" dirty="0"/>
              <a:t>pelo setor elétrico (</a:t>
            </a:r>
            <a:r>
              <a:rPr lang="pt-BR" sz="1600" i="1" dirty="0"/>
              <a:t>in </a:t>
            </a:r>
            <a:r>
              <a:rPr lang="pt-BR" sz="1600" i="1" dirty="0" err="1"/>
              <a:t>kind</a:t>
            </a:r>
            <a:r>
              <a:rPr lang="pt-BR" sz="1600" dirty="0"/>
              <a:t>)</a:t>
            </a:r>
          </a:p>
          <a:p>
            <a:pPr marL="1028472" lvl="1" indent="-457098">
              <a:buFont typeface="+mj-lt"/>
              <a:buAutoNum type="arabicPeriod"/>
              <a:defRPr/>
            </a:pPr>
            <a:r>
              <a:rPr lang="pt-BR" sz="1600" b="1" dirty="0"/>
              <a:t>Permuta de fibras com os provedores </a:t>
            </a:r>
            <a:r>
              <a:rPr lang="pt-BR" sz="1600" dirty="0"/>
              <a:t>regionais privados</a:t>
            </a:r>
          </a:p>
          <a:p>
            <a:pPr marL="1028472" lvl="1" indent="-457098">
              <a:buFont typeface="+mj-lt"/>
              <a:buAutoNum type="arabicPeriod"/>
              <a:defRPr/>
            </a:pPr>
            <a:r>
              <a:rPr lang="pt-BR" sz="1600" b="1" dirty="0"/>
              <a:t>Desoneração de direitos </a:t>
            </a:r>
            <a:r>
              <a:rPr lang="pt-BR" sz="1600" dirty="0"/>
              <a:t>em vias, dutos, postes (direitos de passagem)</a:t>
            </a:r>
          </a:p>
          <a:p>
            <a:pPr marL="342824" indent="-342824">
              <a:buFont typeface="Arial" panose="020B0604020202020204" pitchFamily="34" charset="0"/>
              <a:buChar char="•"/>
              <a:defRPr/>
            </a:pPr>
            <a:r>
              <a:rPr lang="pt-BR" altLang="pt-BR" sz="2000" dirty="0" smtClean="0"/>
              <a:t>Recursos </a:t>
            </a:r>
            <a:r>
              <a:rPr lang="pt-BR" altLang="pt-BR" sz="2000" dirty="0"/>
              <a:t>públicos para o investimento: </a:t>
            </a:r>
            <a:r>
              <a:rPr lang="pt-BR" altLang="pt-BR" sz="2000" b="1" dirty="0" smtClean="0"/>
              <a:t>105,8M</a:t>
            </a:r>
            <a:endParaRPr lang="pt-BR" altLang="pt-BR" sz="2000" b="1" dirty="0"/>
          </a:p>
          <a:p>
            <a:pPr marL="1028472" lvl="1" indent="-457098">
              <a:buFont typeface="+mj-lt"/>
              <a:buAutoNum type="arabicPeriod"/>
              <a:defRPr/>
            </a:pPr>
            <a:r>
              <a:rPr lang="pt-BR" altLang="pt-BR" sz="1600" dirty="0" smtClean="0"/>
              <a:t>Investidos pelo MEC na primeira etapa (amarelo) em operação, </a:t>
            </a:r>
            <a:r>
              <a:rPr lang="pt-BR" altLang="pt-BR" sz="1600" b="1" dirty="0" smtClean="0"/>
              <a:t>25M </a:t>
            </a:r>
            <a:r>
              <a:rPr lang="pt-BR" altLang="pt-BR" sz="1600" dirty="0" smtClean="0"/>
              <a:t>(2017)</a:t>
            </a:r>
          </a:p>
          <a:p>
            <a:pPr marL="1028472" lvl="1" indent="-457098">
              <a:buFont typeface="+mj-lt"/>
              <a:buAutoNum type="arabicPeriod"/>
              <a:defRPr/>
            </a:pPr>
            <a:r>
              <a:rPr lang="pt-BR" altLang="pt-BR" sz="1600" dirty="0" smtClean="0"/>
              <a:t>A segunda </a:t>
            </a:r>
            <a:r>
              <a:rPr lang="pt-BR" altLang="pt-BR" sz="1600" dirty="0"/>
              <a:t>etapa (vermelho) </a:t>
            </a:r>
            <a:r>
              <a:rPr lang="pt-BR" altLang="pt-BR" sz="1600" dirty="0" smtClean="0"/>
              <a:t>será iniciada com recursos do MCTIC/CC, </a:t>
            </a:r>
            <a:r>
              <a:rPr lang="pt-BR" altLang="pt-BR" sz="1600" b="1" dirty="0" smtClean="0"/>
              <a:t>80,8M</a:t>
            </a:r>
            <a:r>
              <a:rPr lang="pt-BR" altLang="pt-BR" sz="1600" dirty="0" smtClean="0"/>
              <a:t>, até 2020.</a:t>
            </a:r>
            <a:endParaRPr lang="pt-BR" altLang="pt-BR" sz="1600" dirty="0"/>
          </a:p>
        </p:txBody>
      </p:sp>
    </p:spTree>
    <p:extLst>
      <p:ext uri="{BB962C8B-B14F-4D97-AF65-F5344CB8AC3E}">
        <p14:creationId xmlns:p14="http://schemas.microsoft.com/office/powerpoint/2010/main" val="141140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 bwMode="auto">
          <a:xfrm>
            <a:off x="2424113" y="357188"/>
            <a:ext cx="7778750" cy="4079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altLang="pt-BR" cap="all" dirty="0" smtClean="0"/>
              <a:t>Polos regionais e Estados com parceria  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688975" y="1268413"/>
            <a:ext cx="4537075" cy="5400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BR" altLang="pt-BR" sz="2400" b="1" dirty="0" smtClean="0"/>
              <a:t>Abrangência RNP: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altLang="pt-BR" sz="2400" b="1" dirty="0" smtClean="0">
                <a:solidFill>
                  <a:srgbClr val="0070C0"/>
                </a:solidFill>
              </a:rPr>
              <a:t>16 polos desta fase</a:t>
            </a:r>
            <a:endParaRPr lang="pt-BR" altLang="pt-BR" sz="2400" b="1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altLang="pt-BR" sz="2400" b="1" dirty="0" smtClean="0"/>
              <a:t>42 cidades adicionais alcançáveis com parcerias com BA, RN, PE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altLang="pt-BR" sz="2400" dirty="0" smtClean="0"/>
              <a:t>25 outros polos: a serem alcançados em novas fases com o setor privado no MA, PI, AL, SE, MG e ES</a:t>
            </a:r>
          </a:p>
          <a:p>
            <a:pPr lvl="1">
              <a:defRPr/>
            </a:pPr>
            <a:endParaRPr lang="pt-BR" altLang="pt-BR" dirty="0" smtClean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5880100" y="1268413"/>
            <a:ext cx="5903913" cy="5184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altLang="pt-BR" sz="2400" b="1" dirty="0" smtClean="0"/>
              <a:t>Polos interligados com Redes nas Cidades: educação, governo, provedores.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altLang="pt-BR" sz="2400" b="1" dirty="0" smtClean="0"/>
              <a:t>CE: </a:t>
            </a:r>
            <a:r>
              <a:rPr lang="pt-BR" altLang="pt-BR" sz="2400" b="1" dirty="0" err="1" smtClean="0">
                <a:solidFill>
                  <a:srgbClr val="0070C0"/>
                </a:solidFill>
              </a:rPr>
              <a:t>Crateus</a:t>
            </a:r>
            <a:r>
              <a:rPr lang="pt-BR" altLang="pt-BR" sz="2400" b="1" dirty="0" smtClean="0">
                <a:solidFill>
                  <a:srgbClr val="0070C0"/>
                </a:solidFill>
              </a:rPr>
              <a:t>, Iguatu, Juazeiro do Norte, Quixadá, Sobral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altLang="pt-BR" sz="2400" b="1" dirty="0" smtClean="0"/>
              <a:t>RN: </a:t>
            </a:r>
            <a:r>
              <a:rPr lang="pt-BR" altLang="pt-BR" sz="2400" b="1" dirty="0" smtClean="0">
                <a:solidFill>
                  <a:srgbClr val="0070C0"/>
                </a:solidFill>
              </a:rPr>
              <a:t>Caicó, Mossoró</a:t>
            </a:r>
            <a:r>
              <a:rPr lang="pt-BR" altLang="pt-BR" sz="2400" b="1" dirty="0"/>
              <a:t> </a:t>
            </a:r>
            <a:r>
              <a:rPr lang="pt-BR" altLang="pt-BR" sz="2400" dirty="0" smtClean="0"/>
              <a:t>(</a:t>
            </a:r>
            <a:r>
              <a:rPr lang="pt-BR" altLang="pt-BR" sz="2400" b="1" dirty="0" smtClean="0"/>
              <a:t>+7 </a:t>
            </a:r>
            <a:r>
              <a:rPr lang="pt-BR" altLang="pt-BR" sz="2400" dirty="0" smtClean="0"/>
              <a:t>com o Estado)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altLang="pt-BR" sz="2400" b="1" dirty="0" smtClean="0"/>
              <a:t>PB: </a:t>
            </a:r>
            <a:r>
              <a:rPr lang="pt-BR" altLang="pt-BR" sz="2400" b="1" dirty="0" smtClean="0">
                <a:solidFill>
                  <a:srgbClr val="0070C0"/>
                </a:solidFill>
              </a:rPr>
              <a:t>Campina Grande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altLang="pt-BR" sz="2400" b="1" dirty="0" smtClean="0"/>
              <a:t>PE: </a:t>
            </a:r>
            <a:r>
              <a:rPr lang="pt-BR" altLang="pt-BR" sz="2400" b="1" dirty="0" smtClean="0">
                <a:solidFill>
                  <a:srgbClr val="0070C0"/>
                </a:solidFill>
              </a:rPr>
              <a:t>Caruaru, Petrolina, Serra Talhada</a:t>
            </a:r>
            <a:r>
              <a:rPr lang="pt-BR" altLang="pt-BR" sz="2400" dirty="0" smtClean="0">
                <a:solidFill>
                  <a:srgbClr val="0070C0"/>
                </a:solidFill>
              </a:rPr>
              <a:t>, </a:t>
            </a:r>
            <a:r>
              <a:rPr lang="pt-BR" altLang="pt-BR" sz="2400" dirty="0" smtClean="0"/>
              <a:t>(</a:t>
            </a:r>
            <a:r>
              <a:rPr lang="pt-BR" altLang="pt-BR" sz="2400" b="1" dirty="0" smtClean="0"/>
              <a:t>+16 </a:t>
            </a:r>
            <a:r>
              <a:rPr lang="pt-BR" altLang="pt-BR" sz="2400" dirty="0" smtClean="0"/>
              <a:t>com o Estado)</a:t>
            </a:r>
            <a:endParaRPr lang="pt-BR" altLang="pt-BR" sz="2400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altLang="pt-BR" sz="2400" b="1" dirty="0" smtClean="0"/>
              <a:t>BA: </a:t>
            </a:r>
            <a:r>
              <a:rPr lang="pt-BR" altLang="pt-BR" sz="2400" b="1" dirty="0" smtClean="0">
                <a:solidFill>
                  <a:srgbClr val="0070C0"/>
                </a:solidFill>
              </a:rPr>
              <a:t>Barreiras, Irecê, Juazeiro, Paulo Afonso, Santo Antônio de Jesus,</a:t>
            </a:r>
            <a:r>
              <a:rPr lang="pt-BR" altLang="pt-BR" sz="2400" b="1" dirty="0" smtClean="0"/>
              <a:t> </a:t>
            </a:r>
            <a:r>
              <a:rPr lang="pt-BR" altLang="pt-BR" sz="2400" dirty="0" smtClean="0"/>
              <a:t>(</a:t>
            </a:r>
            <a:r>
              <a:rPr lang="pt-BR" altLang="pt-BR" sz="2400" b="1" dirty="0" smtClean="0"/>
              <a:t>+19 </a:t>
            </a:r>
            <a:r>
              <a:rPr lang="pt-BR" altLang="pt-BR" sz="2400" dirty="0" smtClean="0"/>
              <a:t>com o Estado)</a:t>
            </a:r>
          </a:p>
          <a:p>
            <a:pPr>
              <a:defRPr/>
            </a:pPr>
            <a:endParaRPr lang="pt-BR" altLang="pt-BR" sz="2400" dirty="0" smtClean="0"/>
          </a:p>
          <a:p>
            <a:pPr>
              <a:defRPr/>
            </a:pPr>
            <a:endParaRPr lang="pt-BR" altLang="pt-BR" sz="2400" dirty="0" smtClean="0"/>
          </a:p>
          <a:p>
            <a:pPr lvl="1">
              <a:defRPr/>
            </a:pPr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218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 bwMode="auto">
          <a:xfrm>
            <a:off x="2566988" y="333375"/>
            <a:ext cx="7993062" cy="407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MODELO DE IMPLANTAÇÃO E SUSTENTAÇÃO</a:t>
            </a:r>
          </a:p>
        </p:txBody>
      </p:sp>
      <p:sp>
        <p:nvSpPr>
          <p:cNvPr id="8195" name="Espaço Reservado para Conteúdo 2"/>
          <p:cNvSpPr>
            <a:spLocks noGrp="1"/>
          </p:cNvSpPr>
          <p:nvPr>
            <p:ph idx="1"/>
          </p:nvPr>
        </p:nvSpPr>
        <p:spPr>
          <a:xfrm>
            <a:off x="2257425" y="1244600"/>
            <a:ext cx="9864725" cy="4403725"/>
          </a:xfrm>
          <a:solidFill>
            <a:schemeClr val="bg1"/>
          </a:solidFill>
          <a:extLst/>
        </p:spPr>
        <p:txBody>
          <a:bodyPr>
            <a:normAutofit/>
          </a:bodyPr>
          <a:lstStyle/>
          <a:p>
            <a:pPr marL="0" lvl="1">
              <a:spcBef>
                <a:spcPts val="1000"/>
              </a:spcBef>
              <a:defRPr/>
            </a:pPr>
            <a:r>
              <a:rPr lang="pt-BR" altLang="pt-BR" sz="2800" dirty="0" smtClean="0"/>
              <a:t>Infraestrutura: provedor regional, parceria de até 10 anos</a:t>
            </a:r>
            <a:endParaRPr lang="pt-BR" altLang="pt-BR" sz="2800" dirty="0"/>
          </a:p>
          <a:p>
            <a:pPr marL="457200" indent="-457200">
              <a:buFont typeface="Calibri" panose="020F0502020204030204" pitchFamily="34" charset="0"/>
              <a:buChar char="↘"/>
              <a:defRPr/>
            </a:pPr>
            <a:r>
              <a:rPr lang="pt-BR" altLang="pt-BR" dirty="0" smtClean="0"/>
              <a:t>Redes metropolitanas</a:t>
            </a:r>
            <a:r>
              <a:rPr lang="pt-BR" altLang="pt-BR" dirty="0"/>
              <a:t> </a:t>
            </a:r>
            <a:r>
              <a:rPr lang="pt-BR" altLang="pt-BR" dirty="0" smtClean="0"/>
              <a:t>(nas cidades)</a:t>
            </a:r>
          </a:p>
          <a:p>
            <a:pPr marL="914298" lvl="1" indent="-457200">
              <a:buFont typeface="Wingdings" panose="05000000000000000000" pitchFamily="2" charset="2"/>
              <a:buChar char="§"/>
              <a:defRPr/>
            </a:pPr>
            <a:r>
              <a:rPr lang="pt-BR" altLang="pt-BR" dirty="0" smtClean="0"/>
              <a:t>Com extensão da infraestrutura de banda larga até as escolas públicas urbanas alcançáveis </a:t>
            </a:r>
          </a:p>
          <a:p>
            <a:pPr marL="457200" indent="-457200">
              <a:buFont typeface="Calibri" panose="020F0502020204030204" pitchFamily="34" charset="0"/>
              <a:buChar char="↘"/>
              <a:defRPr/>
            </a:pPr>
            <a:r>
              <a:rPr lang="pt-BR" altLang="pt-BR" i="1" dirty="0" err="1" smtClean="0"/>
              <a:t>Backhaul</a:t>
            </a:r>
            <a:r>
              <a:rPr lang="pt-BR" altLang="pt-BR" i="1" dirty="0" smtClean="0"/>
              <a:t> </a:t>
            </a:r>
            <a:r>
              <a:rPr lang="pt-BR" altLang="pt-BR" dirty="0" smtClean="0"/>
              <a:t>(das cidades até a troncal)</a:t>
            </a:r>
            <a:endParaRPr lang="pt-BR" altLang="pt-BR" dirty="0"/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pt-BR" altLang="pt-BR" dirty="0" smtClean="0"/>
              <a:t>O </a:t>
            </a:r>
            <a:r>
              <a:rPr lang="pt-BR" altLang="pt-BR" dirty="0"/>
              <a:t>tráfego segregado na </a:t>
            </a:r>
            <a:r>
              <a:rPr lang="pt-BR" altLang="pt-BR" dirty="0" smtClean="0"/>
              <a:t>troncal ou na capital </a:t>
            </a:r>
            <a:r>
              <a:rPr lang="pt-BR" altLang="pt-BR" dirty="0"/>
              <a:t>é entregue ao Provedor de Serviços (público ou privado</a:t>
            </a:r>
            <a:r>
              <a:rPr lang="pt-BR" altLang="pt-BR" dirty="0" smtClean="0"/>
              <a:t>)</a:t>
            </a:r>
          </a:p>
          <a:p>
            <a:pPr marL="457200" indent="-457200">
              <a:buFont typeface="Calibri" panose="020F0502020204030204" pitchFamily="34" charset="0"/>
              <a:buChar char="↘"/>
              <a:defRPr/>
            </a:pPr>
            <a:r>
              <a:rPr lang="pt-BR" altLang="pt-BR" dirty="0" smtClean="0"/>
              <a:t>Internet (serviços de valor adicionado): </a:t>
            </a:r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pt-BR" altLang="pt-BR" dirty="0" smtClean="0"/>
              <a:t>RNP </a:t>
            </a:r>
            <a:r>
              <a:rPr lang="pt-BR" altLang="pt-BR" dirty="0"/>
              <a:t>atende seus clientes acadêmicos e de </a:t>
            </a:r>
            <a:r>
              <a:rPr lang="pt-BR" altLang="pt-BR" dirty="0" smtClean="0"/>
              <a:t>inovação</a:t>
            </a:r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pt-BR" altLang="pt-BR" dirty="0" smtClean="0"/>
              <a:t>Estado </a:t>
            </a:r>
            <a:r>
              <a:rPr lang="pt-BR" altLang="pt-BR" dirty="0"/>
              <a:t>atende seus órgãos (gestão própria</a:t>
            </a:r>
            <a:r>
              <a:rPr lang="pt-BR" altLang="pt-BR" dirty="0" smtClean="0"/>
              <a:t>)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7591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7"/>
          <p:cNvSpPr>
            <a:spLocks noGrp="1"/>
          </p:cNvSpPr>
          <p:nvPr>
            <p:ph type="title"/>
          </p:nvPr>
        </p:nvSpPr>
        <p:spPr bwMode="auto">
          <a:xfrm>
            <a:off x="2495550" y="333375"/>
            <a:ext cx="8280400" cy="407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NOVOS CASOS DE SUCESSO: REPEPE e INFOVIA POTIGUAR</a:t>
            </a:r>
          </a:p>
        </p:txBody>
      </p:sp>
      <p:pic>
        <p:nvPicPr>
          <p:cNvPr id="40963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550"/>
            <a:ext cx="6326188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1125538"/>
            <a:ext cx="5891212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3532188"/>
            <a:ext cx="5865812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14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00225" y="2765425"/>
            <a:ext cx="9710738" cy="5413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+mj-lt"/>
              </a:rPr>
              <a:t>INTERIORIZAÇÃO NO NORTE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93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quarter" idx="13"/>
          </p:nvPr>
        </p:nvSpPr>
        <p:spPr>
          <a:xfrm>
            <a:off x="142875" y="1225696"/>
            <a:ext cx="1841500" cy="433657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>
              <a:spcBef>
                <a:spcPct val="20000"/>
              </a:spcBef>
              <a:buFontTx/>
              <a:buNone/>
              <a:defRPr/>
            </a:pPr>
            <a:r>
              <a:rPr lang="pt-BR" sz="1400" kern="0" dirty="0" smtClean="0">
                <a:solidFill>
                  <a:srgbClr val="023F88"/>
                </a:solidFill>
              </a:rPr>
              <a:t>UFOPA – Santarém</a:t>
            </a:r>
          </a:p>
          <a:p>
            <a:pPr marL="0" indent="0">
              <a:spcBef>
                <a:spcPct val="20000"/>
              </a:spcBef>
              <a:buFontTx/>
              <a:buNone/>
              <a:defRPr/>
            </a:pPr>
            <a:r>
              <a:rPr lang="pt-BR" sz="1400" kern="0" dirty="0" smtClean="0">
                <a:solidFill>
                  <a:srgbClr val="023F88"/>
                </a:solidFill>
              </a:rPr>
              <a:t>Universidade Federal do Oeste do Pará</a:t>
            </a:r>
          </a:p>
          <a:p>
            <a:pPr marL="0" indent="0">
              <a:spcBef>
                <a:spcPct val="20000"/>
              </a:spcBef>
              <a:buFontTx/>
              <a:buNone/>
              <a:defRPr/>
            </a:pPr>
            <a:endParaRPr lang="pt-BR" sz="1400" kern="0" dirty="0">
              <a:solidFill>
                <a:srgbClr val="023F88"/>
              </a:solidFill>
            </a:endParaRPr>
          </a:p>
          <a:p>
            <a:pPr marL="0" indent="0">
              <a:spcBef>
                <a:spcPct val="20000"/>
              </a:spcBef>
              <a:buFontTx/>
              <a:buNone/>
              <a:defRPr/>
            </a:pPr>
            <a:endParaRPr lang="pt-BR" sz="1400" kern="0" dirty="0" smtClean="0">
              <a:solidFill>
                <a:srgbClr val="023F88"/>
              </a:solidFill>
            </a:endParaRPr>
          </a:p>
          <a:p>
            <a:pPr marL="0" indent="0">
              <a:spcBef>
                <a:spcPct val="20000"/>
              </a:spcBef>
              <a:buFontTx/>
              <a:buNone/>
              <a:defRPr/>
            </a:pPr>
            <a:r>
              <a:rPr lang="pt-BR" sz="1400" kern="0" dirty="0" err="1" smtClean="0">
                <a:solidFill>
                  <a:srgbClr val="023F88"/>
                </a:solidFill>
              </a:rPr>
              <a:t>Infovias</a:t>
            </a:r>
            <a:r>
              <a:rPr lang="pt-BR" sz="1400" kern="0" dirty="0" smtClean="0">
                <a:solidFill>
                  <a:srgbClr val="023F88"/>
                </a:solidFill>
              </a:rPr>
              <a:t> </a:t>
            </a:r>
            <a:r>
              <a:rPr lang="pt-BR" sz="1400" kern="0" dirty="0" err="1" smtClean="0">
                <a:solidFill>
                  <a:srgbClr val="023F88"/>
                </a:solidFill>
              </a:rPr>
              <a:t>Subfluviais</a:t>
            </a:r>
            <a:r>
              <a:rPr lang="pt-BR" sz="1400" kern="0" dirty="0" smtClean="0">
                <a:solidFill>
                  <a:srgbClr val="023F88"/>
                </a:solidFill>
              </a:rPr>
              <a:t> </a:t>
            </a:r>
          </a:p>
          <a:p>
            <a:pPr marL="0" indent="0">
              <a:spcBef>
                <a:spcPct val="20000"/>
              </a:spcBef>
              <a:buFontTx/>
              <a:buNone/>
              <a:defRPr/>
            </a:pPr>
            <a:endParaRPr lang="pt-BR" sz="1400" kern="0" dirty="0" smtClean="0">
              <a:solidFill>
                <a:srgbClr val="023F88"/>
              </a:solidFill>
            </a:endParaRPr>
          </a:p>
          <a:p>
            <a:pPr marL="0" indent="0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rgbClr val="023F88"/>
                </a:solidFill>
              </a:rPr>
              <a:t>Monte Alegre-</a:t>
            </a:r>
            <a:r>
              <a:rPr lang="en-US" sz="1400" kern="0" dirty="0" err="1" smtClean="0">
                <a:solidFill>
                  <a:srgbClr val="023F88"/>
                </a:solidFill>
              </a:rPr>
              <a:t>Santarém</a:t>
            </a:r>
            <a:r>
              <a:rPr lang="en-US" sz="1400" kern="0" dirty="0" smtClean="0">
                <a:solidFill>
                  <a:srgbClr val="023F88"/>
                </a:solidFill>
              </a:rPr>
              <a:t>-</a:t>
            </a:r>
            <a:r>
              <a:rPr lang="en-US" sz="1400" kern="0" dirty="0" err="1" smtClean="0">
                <a:solidFill>
                  <a:srgbClr val="023F88"/>
                </a:solidFill>
              </a:rPr>
              <a:t>Alenquer</a:t>
            </a:r>
            <a:r>
              <a:rPr lang="en-US" sz="1400" kern="0" dirty="0" smtClean="0">
                <a:solidFill>
                  <a:srgbClr val="023F88"/>
                </a:solidFill>
              </a:rPr>
              <a:t> (Sub-</a:t>
            </a:r>
            <a:r>
              <a:rPr lang="en-US" sz="1400" kern="0" dirty="0" err="1" smtClean="0">
                <a:solidFill>
                  <a:srgbClr val="023F88"/>
                </a:solidFill>
              </a:rPr>
              <a:t>leste</a:t>
            </a:r>
            <a:r>
              <a:rPr lang="en-US" sz="1400" kern="0" dirty="0" smtClean="0">
                <a:solidFill>
                  <a:srgbClr val="023F88"/>
                </a:solidFill>
              </a:rPr>
              <a:t>)</a:t>
            </a:r>
            <a:r>
              <a:rPr lang="en-US" sz="1400" b="0" kern="0" dirty="0" smtClean="0">
                <a:solidFill>
                  <a:srgbClr val="023F88"/>
                </a:solidFill>
              </a:rPr>
              <a:t> </a:t>
            </a:r>
            <a:endParaRPr lang="en-US" sz="1400" b="0" kern="0" dirty="0">
              <a:solidFill>
                <a:srgbClr val="023F88"/>
              </a:solidFill>
            </a:endParaRPr>
          </a:p>
          <a:p>
            <a:pPr marL="0" indent="0">
              <a:spcBef>
                <a:spcPct val="20000"/>
              </a:spcBef>
              <a:defRPr/>
            </a:pPr>
            <a:r>
              <a:rPr lang="en-US" sz="1400" b="0" kern="0" dirty="0" smtClean="0">
                <a:solidFill>
                  <a:srgbClr val="023F88"/>
                </a:solidFill>
              </a:rPr>
              <a:t>216 km</a:t>
            </a:r>
            <a:endParaRPr lang="en-US" sz="1400" kern="0" dirty="0" smtClean="0">
              <a:solidFill>
                <a:srgbClr val="023F88"/>
              </a:solidFill>
            </a:endParaRPr>
          </a:p>
          <a:p>
            <a:pPr marL="0" indent="0">
              <a:spcBef>
                <a:spcPct val="20000"/>
              </a:spcBef>
              <a:defRPr/>
            </a:pPr>
            <a:r>
              <a:rPr lang="en-US" sz="1400" b="0" kern="0" dirty="0" smtClean="0">
                <a:solidFill>
                  <a:srgbClr val="023F88"/>
                </a:solidFill>
              </a:rPr>
              <a:t>	</a:t>
            </a:r>
          </a:p>
          <a:p>
            <a:pPr marL="0" indent="0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rgbClr val="023F88"/>
                </a:solidFill>
              </a:rPr>
              <a:t>Santarém-Óbidos</a:t>
            </a:r>
            <a:r>
              <a:rPr lang="en-US" sz="1400" kern="0" dirty="0" smtClean="0">
                <a:solidFill>
                  <a:srgbClr val="023F88"/>
                </a:solidFill>
              </a:rPr>
              <a:t>- </a:t>
            </a:r>
            <a:r>
              <a:rPr lang="en-US" sz="1400" kern="0" dirty="0" err="1" smtClean="0">
                <a:solidFill>
                  <a:srgbClr val="023F88"/>
                </a:solidFill>
              </a:rPr>
              <a:t>Oriximiná</a:t>
            </a:r>
            <a:r>
              <a:rPr lang="en-US" sz="1400" kern="0" dirty="0" smtClean="0">
                <a:solidFill>
                  <a:srgbClr val="023F88"/>
                </a:solidFill>
              </a:rPr>
              <a:t> (Sub-</a:t>
            </a:r>
            <a:r>
              <a:rPr lang="en-US" sz="1400" kern="0" dirty="0" err="1" smtClean="0">
                <a:solidFill>
                  <a:srgbClr val="023F88"/>
                </a:solidFill>
              </a:rPr>
              <a:t>oeste</a:t>
            </a:r>
            <a:r>
              <a:rPr lang="en-US" sz="1400" kern="0" dirty="0" smtClean="0">
                <a:solidFill>
                  <a:srgbClr val="023F88"/>
                </a:solidFill>
              </a:rPr>
              <a:t>)</a:t>
            </a:r>
          </a:p>
          <a:p>
            <a:pPr marL="0" indent="0">
              <a:spcBef>
                <a:spcPct val="20000"/>
              </a:spcBef>
              <a:defRPr/>
            </a:pPr>
            <a:r>
              <a:rPr lang="en-US" sz="1400" b="0" kern="0" dirty="0" smtClean="0">
                <a:solidFill>
                  <a:srgbClr val="023F88"/>
                </a:solidFill>
              </a:rPr>
              <a:t>102 km</a:t>
            </a:r>
            <a:endParaRPr lang="en-US" sz="1400" b="0" kern="0" dirty="0">
              <a:solidFill>
                <a:srgbClr val="023F88"/>
              </a:solidFill>
            </a:endParaRPr>
          </a:p>
          <a:p>
            <a:pPr marL="0" indent="0">
              <a:spcBef>
                <a:spcPct val="20000"/>
              </a:spcBef>
              <a:defRPr/>
            </a:pPr>
            <a:endParaRPr lang="pt-BR" sz="1400" kern="0" dirty="0">
              <a:solidFill>
                <a:srgbClr val="023F88"/>
              </a:solidFill>
            </a:endParaRPr>
          </a:p>
          <a:p>
            <a:pPr marL="0" indent="0">
              <a:spcBef>
                <a:spcPct val="20000"/>
              </a:spcBef>
              <a:defRPr/>
            </a:pPr>
            <a:r>
              <a:rPr lang="pt-BR" sz="1400" kern="0" dirty="0" smtClean="0">
                <a:solidFill>
                  <a:srgbClr val="023F88"/>
                </a:solidFill>
              </a:rPr>
              <a:t>Santarém-Itaituba (</a:t>
            </a:r>
            <a:r>
              <a:rPr lang="pt-BR" sz="1400" kern="0" dirty="0" err="1" smtClean="0">
                <a:solidFill>
                  <a:srgbClr val="023F88"/>
                </a:solidFill>
              </a:rPr>
              <a:t>Sub-sul</a:t>
            </a:r>
            <a:r>
              <a:rPr lang="pt-BR" sz="1400" kern="0" dirty="0" smtClean="0">
                <a:solidFill>
                  <a:srgbClr val="023F88"/>
                </a:solidFill>
              </a:rPr>
              <a:t>)</a:t>
            </a:r>
          </a:p>
          <a:p>
            <a:pPr marL="0" indent="0">
              <a:spcBef>
                <a:spcPct val="20000"/>
              </a:spcBef>
              <a:defRPr/>
            </a:pPr>
            <a:r>
              <a:rPr lang="en-US" sz="1400" b="0" kern="0" dirty="0" smtClean="0">
                <a:solidFill>
                  <a:srgbClr val="023F88"/>
                </a:solidFill>
              </a:rPr>
              <a:t>274 km</a:t>
            </a:r>
          </a:p>
        </p:txBody>
      </p:sp>
      <p:sp>
        <p:nvSpPr>
          <p:cNvPr id="18435" name="Espaço Reservado para Número de Slide 1"/>
          <p:cNvSpPr>
            <a:spLocks noGrp="1"/>
          </p:cNvSpPr>
          <p:nvPr>
            <p:ph type="sldNum" sz="quarter" idx="15"/>
          </p:nvPr>
        </p:nvSpPr>
        <p:spPr bwMode="auto">
          <a:xfrm>
            <a:off x="3216275" y="6510338"/>
            <a:ext cx="7583488" cy="19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64C343-65D2-4D64-8875-6A556D2E0BA3}" type="slidenum">
              <a:rPr lang="pt-BR" altLang="pt-BR">
                <a:latin typeface="Calibri" panose="020F0502020204030204" pitchFamily="34" charset="0"/>
              </a:rPr>
              <a:pPr/>
              <a:t>17</a:t>
            </a:fld>
            <a:endParaRPr lang="pt-BR" altLang="pt-BR">
              <a:latin typeface="Calibri" panose="020F0502020204030204" pitchFamily="34" charset="0"/>
            </a:endParaRPr>
          </a:p>
        </p:txBody>
      </p:sp>
      <p:pic>
        <p:nvPicPr>
          <p:cNvPr id="1843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225696"/>
            <a:ext cx="100584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10668000" y="44450"/>
            <a:ext cx="1524000" cy="4333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2423560" y="314180"/>
            <a:ext cx="10475912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defRPr sz="24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lnSpc>
                <a:spcPct val="90000"/>
              </a:lnSpc>
              <a:defRPr sz="4400">
                <a:latin typeface="Calibri Light" panose="020F0302020204030204" pitchFamily="34" charset="0"/>
              </a:defRPr>
            </a:lvl2pPr>
            <a:lvl3pPr>
              <a:lnSpc>
                <a:spcPct val="90000"/>
              </a:lnSpc>
              <a:defRPr sz="4400">
                <a:latin typeface="Calibri Light" panose="020F0302020204030204" pitchFamily="34" charset="0"/>
              </a:defRPr>
            </a:lvl3pPr>
            <a:lvl4pPr>
              <a:lnSpc>
                <a:spcPct val="90000"/>
              </a:lnSpc>
              <a:defRPr sz="4400">
                <a:latin typeface="Calibri Light" panose="020F0302020204030204" pitchFamily="34" charset="0"/>
              </a:defRPr>
            </a:lvl4pPr>
            <a:lvl5pPr>
              <a:lnSpc>
                <a:spcPct val="90000"/>
              </a:lnSpc>
              <a:defRPr sz="4400">
                <a:latin typeface="Calibri Light" panose="020F0302020204030204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r>
              <a:rPr lang="en-US" altLang="pt-BR" dirty="0" err="1" smtClean="0"/>
              <a:t>Exemplo</a:t>
            </a:r>
            <a:r>
              <a:rPr lang="en-US" altLang="pt-BR" dirty="0" smtClean="0"/>
              <a:t>: </a:t>
            </a:r>
            <a:r>
              <a:rPr lang="en-US" altLang="pt-BR" dirty="0" err="1" smtClean="0"/>
              <a:t>os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campi</a:t>
            </a:r>
            <a:r>
              <a:rPr lang="en-US" altLang="pt-BR" dirty="0" smtClean="0"/>
              <a:t> da </a:t>
            </a:r>
            <a:r>
              <a:rPr lang="en-US" altLang="pt-BR" dirty="0" err="1" smtClean="0"/>
              <a:t>ufopa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372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194" y="1132655"/>
            <a:ext cx="5200339" cy="2871465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7" y="1412408"/>
            <a:ext cx="690245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258" y="4004120"/>
            <a:ext cx="5182049" cy="2621507"/>
          </a:xfrm>
          <a:prstGeom prst="rect">
            <a:avLst/>
          </a:prstGeom>
        </p:spPr>
      </p:pic>
      <p:sp>
        <p:nvSpPr>
          <p:cNvPr id="8" name="Espaço Reservado para Texto 2"/>
          <p:cNvSpPr txBox="1">
            <a:spLocks/>
          </p:cNvSpPr>
          <p:nvPr/>
        </p:nvSpPr>
        <p:spPr>
          <a:xfrm>
            <a:off x="2461495" y="390526"/>
            <a:ext cx="9444038" cy="47148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BASEADO NO CONHECIMENTO DAQUELES QUE NOS PRECEDERAM</a:t>
            </a:r>
            <a:endParaRPr lang="pt-BR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31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 bwMode="auto">
          <a:xfrm>
            <a:off x="2509183" y="354013"/>
            <a:ext cx="91440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pt-BR" cap="all" dirty="0" smtClean="0"/>
              <a:t>COMPONENTES ESTRATÉGICOS</a:t>
            </a:r>
            <a:endParaRPr lang="pt-BR" altLang="pt-BR" cap="all" dirty="0" smtClean="0"/>
          </a:p>
        </p:txBody>
      </p:sp>
      <p:sp>
        <p:nvSpPr>
          <p:cNvPr id="34819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3752850" y="1319213"/>
            <a:ext cx="8044703" cy="5744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sz="2200" dirty="0" smtClean="0"/>
              <a:t>Promover o </a:t>
            </a:r>
            <a:r>
              <a:rPr lang="pt-BR" altLang="pt-BR" sz="2200" b="1" dirty="0" smtClean="0"/>
              <a:t>desenvolvimento da Amazônia por meio do acesso à Informação e ao Conhecimento </a:t>
            </a:r>
            <a:r>
              <a:rPr lang="pt-BR" altLang="pt-BR" sz="2200" dirty="0" smtClean="0"/>
              <a:t>interiorizando em alta velocidade a Rede Nacional de Ensino e Pesquisa.</a:t>
            </a:r>
          </a:p>
          <a:p>
            <a:pPr>
              <a:defRPr/>
            </a:pPr>
            <a:endParaRPr lang="pt-BR" altLang="pt-BR" sz="22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pt-BR" altLang="pt-BR" sz="2200" b="1" dirty="0" smtClean="0"/>
              <a:t>Interligar os alunos, professores e pesquisadores </a:t>
            </a:r>
            <a:r>
              <a:rPr lang="pt-BR" altLang="pt-BR" sz="2200" dirty="0" smtClean="0"/>
              <a:t>das universidades, centros de pesquisa, hospitais de ensino e polos de inovação das principais cidades da Amazônia;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pt-BR" altLang="pt-BR" sz="2200" dirty="0" smtClean="0"/>
              <a:t>Desenvolver a primeira etapa do </a:t>
            </a:r>
            <a:r>
              <a:rPr lang="pt-BR" altLang="pt-BR" sz="2200" b="1" dirty="0" smtClean="0"/>
              <a:t>Projeto Amazônia Integrada e Sustentável (PAIS) </a:t>
            </a:r>
            <a:r>
              <a:rPr lang="pt-BR" altLang="pt-BR" sz="2200" dirty="0" smtClean="0"/>
              <a:t>pela interligação </a:t>
            </a:r>
            <a:r>
              <a:rPr lang="pt-BR" altLang="pt-BR" sz="2200" dirty="0" err="1" smtClean="0"/>
              <a:t>subfluvial</a:t>
            </a:r>
            <a:r>
              <a:rPr lang="pt-BR" altLang="pt-BR" sz="2200" dirty="0" smtClean="0"/>
              <a:t> dos polos ribeirinhos na Amazônia em </a:t>
            </a:r>
            <a:r>
              <a:rPr lang="pt-BR" altLang="pt-BR" sz="2200" b="1" dirty="0" smtClean="0"/>
              <a:t>apoio </a:t>
            </a:r>
            <a:r>
              <a:rPr lang="pt-BR" altLang="pt-BR" sz="2200" b="1" dirty="0"/>
              <a:t>à</a:t>
            </a:r>
            <a:r>
              <a:rPr lang="pt-BR" altLang="pt-BR" sz="2200" b="1" dirty="0" smtClean="0"/>
              <a:t>s políticas públicas de educação, saúde e segurança (redes essenciais públicas)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pt-BR" altLang="pt-BR" sz="2200" dirty="0" smtClean="0"/>
              <a:t>Compartilhar infraestrutura com o setor privado para </a:t>
            </a:r>
            <a:r>
              <a:rPr lang="pt-BR" altLang="pt-BR" sz="2200" b="1" dirty="0" smtClean="0"/>
              <a:t>reduzir o custo da banda larga nessas localidades e ampliar o acesso aos cidadãos</a:t>
            </a:r>
            <a:r>
              <a:rPr lang="pt-BR" altLang="pt-BR" sz="2200" dirty="0" smtClean="0"/>
              <a:t>.</a:t>
            </a:r>
          </a:p>
          <a:p>
            <a:pPr lvl="1">
              <a:defRPr/>
            </a:pPr>
            <a:endParaRPr lang="pt-BR" altLang="pt-BR" sz="2200" dirty="0" smtClean="0"/>
          </a:p>
        </p:txBody>
      </p:sp>
      <p:sp>
        <p:nvSpPr>
          <p:cNvPr id="10244" name="CaixaDeTexto 4"/>
          <p:cNvSpPr txBox="1">
            <a:spLocks noChangeArrowheads="1"/>
          </p:cNvSpPr>
          <p:nvPr/>
        </p:nvSpPr>
        <p:spPr bwMode="auto">
          <a:xfrm>
            <a:off x="781983" y="1354511"/>
            <a:ext cx="1446867" cy="338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PROPÓSITO</a:t>
            </a:r>
            <a:endParaRPr lang="pt-BR" altLang="pt-BR" sz="16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245" name="CaixaDeTexto 4"/>
          <p:cNvSpPr txBox="1">
            <a:spLocks noChangeArrowheads="1"/>
          </p:cNvSpPr>
          <p:nvPr/>
        </p:nvSpPr>
        <p:spPr bwMode="auto">
          <a:xfrm>
            <a:off x="781983" y="2645614"/>
            <a:ext cx="1446867" cy="338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OBJETIVOS</a:t>
            </a:r>
            <a:endParaRPr lang="pt-BR" altLang="pt-BR" sz="16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20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ixaDeTexto 4"/>
          <p:cNvSpPr txBox="1">
            <a:spLocks noChangeArrowheads="1"/>
          </p:cNvSpPr>
          <p:nvPr/>
        </p:nvSpPr>
        <p:spPr bwMode="auto">
          <a:xfrm>
            <a:off x="2458964" y="283973"/>
            <a:ext cx="6903149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FFFFFF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Quem somos?</a:t>
            </a:r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1679575" y="1271495"/>
            <a:ext cx="10225088" cy="3516312"/>
          </a:xfrm>
          <a:extLst/>
        </p:spPr>
        <p:txBody>
          <a:bodyPr/>
          <a:lstStyle/>
          <a:p>
            <a:pPr>
              <a:defRPr/>
            </a:pPr>
            <a:r>
              <a:rPr lang="pt-BR" altLang="pt-BR" sz="2400" dirty="0" smtClean="0"/>
              <a:t>Organização social criada pela comunidade científica em 1989 como um projeto do CNPq.</a:t>
            </a:r>
          </a:p>
          <a:p>
            <a:pPr marL="269875" indent="-269875">
              <a:defRPr/>
            </a:pPr>
            <a:r>
              <a:rPr lang="pt-BR" altLang="pt-BR" sz="2400" dirty="0" smtClean="0"/>
              <a:t>800 instituições em 1.500 campi de universidades, institutos federais, unidades de pesquisa, museus e hospitais universitários;</a:t>
            </a:r>
          </a:p>
          <a:p>
            <a:pPr marL="0" lvl="1">
              <a:defRPr/>
            </a:pPr>
            <a:endParaRPr lang="pt-BR" altLang="pt-BR" dirty="0" smtClean="0">
              <a:solidFill>
                <a:srgbClr val="023F88"/>
              </a:solidFill>
            </a:endParaRPr>
          </a:p>
          <a:p>
            <a:pPr marL="1160463" lvl="1">
              <a:defRPr/>
            </a:pPr>
            <a:r>
              <a:rPr lang="pt-BR" altLang="pt-BR" dirty="0" smtClean="0">
                <a:solidFill>
                  <a:srgbClr val="023F88"/>
                </a:solidFill>
              </a:rPr>
              <a:t>4 milhões de alunos e professores;</a:t>
            </a:r>
          </a:p>
          <a:p>
            <a:pPr marL="1160463" lvl="1">
              <a:defRPr/>
            </a:pPr>
            <a:r>
              <a:rPr lang="pt-BR" altLang="pt-BR" dirty="0" smtClean="0">
                <a:solidFill>
                  <a:srgbClr val="023F88"/>
                </a:solidFill>
              </a:rPr>
              <a:t>180.000 pesquisadores;</a:t>
            </a:r>
          </a:p>
          <a:p>
            <a:pPr marL="1160463" lvl="1">
              <a:defRPr/>
            </a:pPr>
            <a:r>
              <a:rPr lang="pt-BR" altLang="pt-BR" dirty="0" smtClean="0">
                <a:solidFill>
                  <a:srgbClr val="023F88"/>
                </a:solidFill>
              </a:rPr>
              <a:t>3.881 programas de pós-graduação;</a:t>
            </a:r>
          </a:p>
          <a:p>
            <a:pPr marL="1160463" lvl="1">
              <a:defRPr/>
            </a:pPr>
            <a:r>
              <a:rPr lang="pt-BR" altLang="pt-BR" dirty="0" smtClean="0">
                <a:solidFill>
                  <a:srgbClr val="023F88"/>
                </a:solidFill>
              </a:rPr>
              <a:t>grandes projetos de ciência, redes temáticas, universidade aberta;</a:t>
            </a:r>
          </a:p>
          <a:p>
            <a:pPr marL="0" lvl="1">
              <a:defRPr/>
            </a:pPr>
            <a:endParaRPr lang="pt-BR" altLang="pt-BR" dirty="0" smtClean="0">
              <a:solidFill>
                <a:srgbClr val="023F88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679575" y="5075239"/>
            <a:ext cx="10225088" cy="13446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defRPr/>
            </a:pPr>
            <a:r>
              <a:rPr lang="pt-BR" altLang="pt-BR" dirty="0" smtClean="0"/>
              <a:t>5 ministérios compõem o Programa Interministerial RNP (PRO-RNP): </a:t>
            </a:r>
          </a:p>
          <a:p>
            <a:pPr marL="1160463" lvl="1">
              <a:defRPr/>
            </a:pPr>
            <a:r>
              <a:rPr lang="pt-BR" altLang="pt-BR" dirty="0" smtClean="0">
                <a:solidFill>
                  <a:srgbClr val="023F88"/>
                </a:solidFill>
              </a:rPr>
              <a:t>MCTIC, MEC, MINC, MS, MD</a:t>
            </a:r>
          </a:p>
          <a:p>
            <a:pPr marL="1160463" lvl="1">
              <a:defRPr/>
            </a:pPr>
            <a:r>
              <a:rPr lang="en-US" altLang="pt-BR" dirty="0" err="1" smtClean="0">
                <a:solidFill>
                  <a:srgbClr val="023F88"/>
                </a:solidFill>
              </a:rPr>
              <a:t>Fomento</a:t>
            </a:r>
            <a:r>
              <a:rPr lang="en-US" altLang="pt-BR" dirty="0" smtClean="0">
                <a:solidFill>
                  <a:srgbClr val="023F88"/>
                </a:solidFill>
              </a:rPr>
              <a:t> </a:t>
            </a:r>
            <a:r>
              <a:rPr lang="en-US" altLang="pt-BR" dirty="0" err="1" smtClean="0">
                <a:solidFill>
                  <a:srgbClr val="023F88"/>
                </a:solidFill>
              </a:rPr>
              <a:t>anual</a:t>
            </a:r>
            <a:r>
              <a:rPr lang="en-US" altLang="pt-BR" dirty="0" smtClean="0">
                <a:solidFill>
                  <a:srgbClr val="023F88"/>
                </a:solidFill>
              </a:rPr>
              <a:t>: R$160 – R$250 </a:t>
            </a:r>
            <a:r>
              <a:rPr lang="en-US" altLang="pt-BR" dirty="0" err="1" smtClean="0">
                <a:solidFill>
                  <a:srgbClr val="023F88"/>
                </a:solidFill>
              </a:rPr>
              <a:t>milhões</a:t>
            </a:r>
            <a:endParaRPr lang="pt-BR" altLang="pt-BR" dirty="0">
              <a:solidFill>
                <a:srgbClr val="023F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 bwMode="auto">
          <a:xfrm>
            <a:off x="2509838" y="313205"/>
            <a:ext cx="91440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pt-BR" cap="all" dirty="0" err="1" smtClean="0"/>
              <a:t>Infovia</a:t>
            </a:r>
            <a:r>
              <a:rPr lang="en-US" altLang="pt-BR" cap="all" dirty="0" smtClean="0"/>
              <a:t> </a:t>
            </a:r>
            <a:r>
              <a:rPr lang="en-US" altLang="pt-BR" cap="all" dirty="0" err="1" smtClean="0"/>
              <a:t>macapá-santarém</a:t>
            </a:r>
            <a:r>
              <a:rPr lang="en-US" altLang="pt-BR" cap="all" dirty="0" smtClean="0"/>
              <a:t>: ATORES</a:t>
            </a:r>
            <a:endParaRPr lang="pt-BR" altLang="pt-BR" dirty="0" smtClean="0"/>
          </a:p>
        </p:txBody>
      </p:sp>
      <p:sp>
        <p:nvSpPr>
          <p:cNvPr id="12291" name="CaixaDeTexto 4"/>
          <p:cNvSpPr txBox="1">
            <a:spLocks noChangeArrowheads="1"/>
          </p:cNvSpPr>
          <p:nvPr/>
        </p:nvSpPr>
        <p:spPr bwMode="auto">
          <a:xfrm>
            <a:off x="695325" y="5300194"/>
            <a:ext cx="1727200" cy="338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APOIADORES</a:t>
            </a:r>
            <a:endParaRPr lang="pt-BR" altLang="pt-BR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292" name="CaixaDeTexto 4"/>
          <p:cNvSpPr txBox="1">
            <a:spLocks noChangeArrowheads="1"/>
          </p:cNvSpPr>
          <p:nvPr/>
        </p:nvSpPr>
        <p:spPr bwMode="auto">
          <a:xfrm>
            <a:off x="695325" y="5714060"/>
            <a:ext cx="1727200" cy="338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PARCEIROS</a:t>
            </a:r>
            <a:endParaRPr lang="pt-BR" altLang="pt-BR" sz="16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294" name="CaixaDeTexto 7"/>
          <p:cNvSpPr txBox="1">
            <a:spLocks noChangeArrowheads="1"/>
          </p:cNvSpPr>
          <p:nvPr/>
        </p:nvSpPr>
        <p:spPr bwMode="auto">
          <a:xfrm>
            <a:off x="3359150" y="5352157"/>
            <a:ext cx="6605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pt-BR" dirty="0" smtClean="0"/>
              <a:t>SENADO FEDERAL, PRO-RNP (MCTIC, MEC, MS, MD), CNJ</a:t>
            </a:r>
            <a:endParaRPr lang="pt-BR" altLang="pt-BR" dirty="0"/>
          </a:p>
        </p:txBody>
      </p:sp>
      <p:sp>
        <p:nvSpPr>
          <p:cNvPr id="12295" name="CaixaDeTexto 10"/>
          <p:cNvSpPr txBox="1">
            <a:spLocks noChangeArrowheads="1"/>
          </p:cNvSpPr>
          <p:nvPr/>
        </p:nvSpPr>
        <p:spPr bwMode="auto">
          <a:xfrm>
            <a:off x="3360738" y="5776447"/>
            <a:ext cx="85849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pt-BR" dirty="0"/>
              <a:t>IBAMA, ANATEL, SECT-AP, SECT-PA, SECT-AM, ANDIFES, CONIF, </a:t>
            </a:r>
            <a:r>
              <a:rPr lang="en-US" altLang="pt-BR" dirty="0" smtClean="0"/>
              <a:t>EMPRESAS</a:t>
            </a:r>
            <a:endParaRPr lang="pt-BR" altLang="pt-BR" dirty="0"/>
          </a:p>
        </p:txBody>
      </p:sp>
      <p:sp>
        <p:nvSpPr>
          <p:cNvPr id="12296" name="CaixaDeTexto 11"/>
          <p:cNvSpPr txBox="1">
            <a:spLocks noChangeArrowheads="1"/>
          </p:cNvSpPr>
          <p:nvPr/>
        </p:nvSpPr>
        <p:spPr bwMode="auto">
          <a:xfrm>
            <a:off x="695325" y="6163794"/>
            <a:ext cx="1727200" cy="338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EXECUTORES</a:t>
            </a:r>
            <a:endParaRPr lang="pt-BR" altLang="pt-BR" sz="16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297" name="CaixaDeTexto 12"/>
          <p:cNvSpPr txBox="1">
            <a:spLocks noChangeArrowheads="1"/>
          </p:cNvSpPr>
          <p:nvPr/>
        </p:nvSpPr>
        <p:spPr bwMode="auto">
          <a:xfrm>
            <a:off x="3359150" y="6172195"/>
            <a:ext cx="107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pt-BR" dirty="0"/>
              <a:t>RNP, EB</a:t>
            </a:r>
            <a:endParaRPr lang="pt-BR" altLang="pt-BR" dirty="0"/>
          </a:p>
        </p:txBody>
      </p:sp>
      <p:pic>
        <p:nvPicPr>
          <p:cNvPr id="23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5" y="1240161"/>
            <a:ext cx="9028112" cy="3852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orma livre 23"/>
          <p:cNvSpPr/>
          <p:nvPr/>
        </p:nvSpPr>
        <p:spPr>
          <a:xfrm>
            <a:off x="5668307" y="1774310"/>
            <a:ext cx="3122613" cy="2151063"/>
          </a:xfrm>
          <a:custGeom>
            <a:avLst/>
            <a:gdLst>
              <a:gd name="connsiteX0" fmla="*/ 3123590 w 3123590"/>
              <a:gd name="connsiteY0" fmla="*/ 0 h 2150669"/>
              <a:gd name="connsiteX1" fmla="*/ 2677363 w 3123590"/>
              <a:gd name="connsiteY1" fmla="*/ 672999 h 2150669"/>
              <a:gd name="connsiteX2" fmla="*/ 2648102 w 3123590"/>
              <a:gd name="connsiteY2" fmla="*/ 958291 h 2150669"/>
              <a:gd name="connsiteX3" fmla="*/ 2443276 w 3123590"/>
              <a:gd name="connsiteY3" fmla="*/ 1038759 h 2150669"/>
              <a:gd name="connsiteX4" fmla="*/ 2472537 w 3123590"/>
              <a:gd name="connsiteY4" fmla="*/ 1163117 h 2150669"/>
              <a:gd name="connsiteX5" fmla="*/ 2296972 w 3123590"/>
              <a:gd name="connsiteY5" fmla="*/ 1280160 h 2150669"/>
              <a:gd name="connsiteX6" fmla="*/ 1755648 w 3123590"/>
              <a:gd name="connsiteY6" fmla="*/ 1397203 h 2150669"/>
              <a:gd name="connsiteX7" fmla="*/ 1602028 w 3123590"/>
              <a:gd name="connsiteY7" fmla="*/ 1404519 h 2150669"/>
              <a:gd name="connsiteX8" fmla="*/ 1514246 w 3123590"/>
              <a:gd name="connsiteY8" fmla="*/ 1543507 h 2150669"/>
              <a:gd name="connsiteX9" fmla="*/ 804672 w 3123590"/>
              <a:gd name="connsiteY9" fmla="*/ 1704442 h 2150669"/>
              <a:gd name="connsiteX10" fmla="*/ 460857 w 3123590"/>
              <a:gd name="connsiteY10" fmla="*/ 1967789 h 2150669"/>
              <a:gd name="connsiteX11" fmla="*/ 0 w 3123590"/>
              <a:gd name="connsiteY11" fmla="*/ 2150669 h 215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3590" h="2150669">
                <a:moveTo>
                  <a:pt x="3123590" y="0"/>
                </a:moveTo>
                <a:cubicBezTo>
                  <a:pt x="2940100" y="256642"/>
                  <a:pt x="2756611" y="513284"/>
                  <a:pt x="2677363" y="672999"/>
                </a:cubicBezTo>
                <a:cubicBezTo>
                  <a:pt x="2598115" y="832714"/>
                  <a:pt x="2687116" y="897331"/>
                  <a:pt x="2648102" y="958291"/>
                </a:cubicBezTo>
                <a:cubicBezTo>
                  <a:pt x="2609088" y="1019251"/>
                  <a:pt x="2472537" y="1004621"/>
                  <a:pt x="2443276" y="1038759"/>
                </a:cubicBezTo>
                <a:cubicBezTo>
                  <a:pt x="2414015" y="1072897"/>
                  <a:pt x="2496921" y="1122883"/>
                  <a:pt x="2472537" y="1163117"/>
                </a:cubicBezTo>
                <a:cubicBezTo>
                  <a:pt x="2448153" y="1203351"/>
                  <a:pt x="2416454" y="1241146"/>
                  <a:pt x="2296972" y="1280160"/>
                </a:cubicBezTo>
                <a:cubicBezTo>
                  <a:pt x="2177490" y="1319174"/>
                  <a:pt x="1871472" y="1376477"/>
                  <a:pt x="1755648" y="1397203"/>
                </a:cubicBezTo>
                <a:cubicBezTo>
                  <a:pt x="1639824" y="1417929"/>
                  <a:pt x="1642262" y="1380135"/>
                  <a:pt x="1602028" y="1404519"/>
                </a:cubicBezTo>
                <a:cubicBezTo>
                  <a:pt x="1561794" y="1428903"/>
                  <a:pt x="1647139" y="1493520"/>
                  <a:pt x="1514246" y="1543507"/>
                </a:cubicBezTo>
                <a:cubicBezTo>
                  <a:pt x="1381353" y="1593494"/>
                  <a:pt x="980237" y="1633728"/>
                  <a:pt x="804672" y="1704442"/>
                </a:cubicBezTo>
                <a:cubicBezTo>
                  <a:pt x="629107" y="1775156"/>
                  <a:pt x="594969" y="1893418"/>
                  <a:pt x="460857" y="1967789"/>
                </a:cubicBezTo>
                <a:cubicBezTo>
                  <a:pt x="326745" y="2042160"/>
                  <a:pt x="97536" y="2110435"/>
                  <a:pt x="0" y="2150669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Forma livre 25"/>
          <p:cNvSpPr/>
          <p:nvPr/>
        </p:nvSpPr>
        <p:spPr>
          <a:xfrm>
            <a:off x="986770" y="3385623"/>
            <a:ext cx="4645025" cy="1336675"/>
          </a:xfrm>
          <a:custGeom>
            <a:avLst/>
            <a:gdLst>
              <a:gd name="connsiteX0" fmla="*/ 4645152 w 4645152"/>
              <a:gd name="connsiteY0" fmla="*/ 546345 h 1336528"/>
              <a:gd name="connsiteX1" fmla="*/ 4615891 w 4645152"/>
              <a:gd name="connsiteY1" fmla="*/ 129379 h 1336528"/>
              <a:gd name="connsiteX2" fmla="*/ 4484217 w 4645152"/>
              <a:gd name="connsiteY2" fmla="*/ 122064 h 1336528"/>
              <a:gd name="connsiteX3" fmla="*/ 4264761 w 4645152"/>
              <a:gd name="connsiteY3" fmla="*/ 282998 h 1336528"/>
              <a:gd name="connsiteX4" fmla="*/ 3884371 w 4645152"/>
              <a:gd name="connsiteY4" fmla="*/ 100118 h 1336528"/>
              <a:gd name="connsiteX5" fmla="*/ 3591763 w 4645152"/>
              <a:gd name="connsiteY5" fmla="*/ 34281 h 1336528"/>
              <a:gd name="connsiteX6" fmla="*/ 2830982 w 4645152"/>
              <a:gd name="connsiteY6" fmla="*/ 648758 h 1336528"/>
              <a:gd name="connsiteX7" fmla="*/ 2487168 w 4645152"/>
              <a:gd name="connsiteY7" fmla="*/ 721910 h 1336528"/>
              <a:gd name="connsiteX8" fmla="*/ 2311603 w 4645152"/>
              <a:gd name="connsiteY8" fmla="*/ 568291 h 1336528"/>
              <a:gd name="connsiteX9" fmla="*/ 2150668 w 4645152"/>
              <a:gd name="connsiteY9" fmla="*/ 531715 h 1336528"/>
              <a:gd name="connsiteX10" fmla="*/ 1945843 w 4645152"/>
              <a:gd name="connsiteY10" fmla="*/ 809692 h 1336528"/>
              <a:gd name="connsiteX11" fmla="*/ 1704441 w 4645152"/>
              <a:gd name="connsiteY11" fmla="*/ 875529 h 1336528"/>
              <a:gd name="connsiteX12" fmla="*/ 1543507 w 4645152"/>
              <a:gd name="connsiteY12" fmla="*/ 1182768 h 1336528"/>
              <a:gd name="connsiteX13" fmla="*/ 1338681 w 4645152"/>
              <a:gd name="connsiteY13" fmla="*/ 1182768 h 1336528"/>
              <a:gd name="connsiteX14" fmla="*/ 1243584 w 4645152"/>
              <a:gd name="connsiteY14" fmla="*/ 1329072 h 1336528"/>
              <a:gd name="connsiteX15" fmla="*/ 914400 w 4645152"/>
              <a:gd name="connsiteY15" fmla="*/ 1299811 h 1336528"/>
              <a:gd name="connsiteX16" fmla="*/ 358444 w 4645152"/>
              <a:gd name="connsiteY16" fmla="*/ 1168137 h 1336528"/>
              <a:gd name="connsiteX17" fmla="*/ 146304 w 4645152"/>
              <a:gd name="connsiteY17" fmla="*/ 1153507 h 1336528"/>
              <a:gd name="connsiteX18" fmla="*/ 0 w 4645152"/>
              <a:gd name="connsiteY18" fmla="*/ 1153507 h 133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645152" h="1336528">
                <a:moveTo>
                  <a:pt x="4645152" y="546345"/>
                </a:moveTo>
                <a:cubicBezTo>
                  <a:pt x="4643932" y="373218"/>
                  <a:pt x="4642713" y="200092"/>
                  <a:pt x="4615891" y="129379"/>
                </a:cubicBezTo>
                <a:cubicBezTo>
                  <a:pt x="4589068" y="58665"/>
                  <a:pt x="4542739" y="96461"/>
                  <a:pt x="4484217" y="122064"/>
                </a:cubicBezTo>
                <a:cubicBezTo>
                  <a:pt x="4425695" y="147667"/>
                  <a:pt x="4364735" y="286656"/>
                  <a:pt x="4264761" y="282998"/>
                </a:cubicBezTo>
                <a:cubicBezTo>
                  <a:pt x="4164787" y="279340"/>
                  <a:pt x="3996537" y="141571"/>
                  <a:pt x="3884371" y="100118"/>
                </a:cubicBezTo>
                <a:cubicBezTo>
                  <a:pt x="3772205" y="58665"/>
                  <a:pt x="3767328" y="-57159"/>
                  <a:pt x="3591763" y="34281"/>
                </a:cubicBezTo>
                <a:cubicBezTo>
                  <a:pt x="3416198" y="125721"/>
                  <a:pt x="3015081" y="534153"/>
                  <a:pt x="2830982" y="648758"/>
                </a:cubicBezTo>
                <a:cubicBezTo>
                  <a:pt x="2646883" y="763363"/>
                  <a:pt x="2573731" y="735321"/>
                  <a:pt x="2487168" y="721910"/>
                </a:cubicBezTo>
                <a:cubicBezTo>
                  <a:pt x="2400605" y="708499"/>
                  <a:pt x="2367686" y="599990"/>
                  <a:pt x="2311603" y="568291"/>
                </a:cubicBezTo>
                <a:cubicBezTo>
                  <a:pt x="2255520" y="536592"/>
                  <a:pt x="2211628" y="491481"/>
                  <a:pt x="2150668" y="531715"/>
                </a:cubicBezTo>
                <a:cubicBezTo>
                  <a:pt x="2089708" y="571949"/>
                  <a:pt x="2020214" y="752390"/>
                  <a:pt x="1945843" y="809692"/>
                </a:cubicBezTo>
                <a:cubicBezTo>
                  <a:pt x="1871472" y="866994"/>
                  <a:pt x="1771497" y="813350"/>
                  <a:pt x="1704441" y="875529"/>
                </a:cubicBezTo>
                <a:cubicBezTo>
                  <a:pt x="1637385" y="937708"/>
                  <a:pt x="1604467" y="1131561"/>
                  <a:pt x="1543507" y="1182768"/>
                </a:cubicBezTo>
                <a:cubicBezTo>
                  <a:pt x="1482547" y="1233975"/>
                  <a:pt x="1388668" y="1158384"/>
                  <a:pt x="1338681" y="1182768"/>
                </a:cubicBezTo>
                <a:cubicBezTo>
                  <a:pt x="1288694" y="1207152"/>
                  <a:pt x="1314298" y="1309565"/>
                  <a:pt x="1243584" y="1329072"/>
                </a:cubicBezTo>
                <a:cubicBezTo>
                  <a:pt x="1172870" y="1348579"/>
                  <a:pt x="1061923" y="1326634"/>
                  <a:pt x="914400" y="1299811"/>
                </a:cubicBezTo>
                <a:cubicBezTo>
                  <a:pt x="766877" y="1272989"/>
                  <a:pt x="486460" y="1192521"/>
                  <a:pt x="358444" y="1168137"/>
                </a:cubicBezTo>
                <a:cubicBezTo>
                  <a:pt x="230428" y="1143753"/>
                  <a:pt x="206045" y="1155945"/>
                  <a:pt x="146304" y="1153507"/>
                </a:cubicBezTo>
                <a:cubicBezTo>
                  <a:pt x="86563" y="1151069"/>
                  <a:pt x="43281" y="1152288"/>
                  <a:pt x="0" y="1153507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" name="CaixaDeTexto 17"/>
          <p:cNvSpPr txBox="1">
            <a:spLocks noChangeArrowheads="1"/>
          </p:cNvSpPr>
          <p:nvPr/>
        </p:nvSpPr>
        <p:spPr bwMode="auto">
          <a:xfrm>
            <a:off x="2485370" y="1308379"/>
            <a:ext cx="11592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pt-BR" sz="1100" dirty="0">
                <a:solidFill>
                  <a:srgbClr val="FFC000"/>
                </a:solidFill>
              </a:rPr>
              <a:t>Total ~1605 km</a:t>
            </a:r>
            <a:endParaRPr lang="pt-BR" altLang="pt-BR" sz="1100" dirty="0">
              <a:solidFill>
                <a:srgbClr val="FFC000"/>
              </a:solidFill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5587068" y="1308379"/>
            <a:ext cx="25167" cy="20165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>
            <a:off x="8846992" y="1308379"/>
            <a:ext cx="0" cy="3387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2" name="CaixaDeTexto 17"/>
          <p:cNvSpPr txBox="1">
            <a:spLocks noChangeArrowheads="1"/>
          </p:cNvSpPr>
          <p:nvPr/>
        </p:nvSpPr>
        <p:spPr bwMode="auto">
          <a:xfrm>
            <a:off x="5668307" y="1318368"/>
            <a:ext cx="3122613" cy="26161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pt-BR" sz="1100" dirty="0" err="1" smtClean="0">
                <a:solidFill>
                  <a:srgbClr val="FFC000"/>
                </a:solidFill>
              </a:rPr>
              <a:t>Santarém-Macapá</a:t>
            </a:r>
            <a:r>
              <a:rPr lang="en-US" altLang="pt-BR" sz="1100" dirty="0">
                <a:solidFill>
                  <a:srgbClr val="FFC000"/>
                </a:solidFill>
              </a:rPr>
              <a:t> ~ </a:t>
            </a:r>
            <a:r>
              <a:rPr lang="en-US" altLang="pt-BR" sz="1100" dirty="0" smtClean="0">
                <a:solidFill>
                  <a:srgbClr val="FFC000"/>
                </a:solidFill>
              </a:rPr>
              <a:t>648 </a:t>
            </a:r>
            <a:r>
              <a:rPr lang="en-US" altLang="pt-BR" sz="1100" dirty="0">
                <a:solidFill>
                  <a:srgbClr val="FFC000"/>
                </a:solidFill>
              </a:rPr>
              <a:t>km</a:t>
            </a:r>
            <a:endParaRPr lang="pt-BR" altLang="pt-BR" sz="1100" dirty="0">
              <a:solidFill>
                <a:srgbClr val="FFC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824" y="3092576"/>
            <a:ext cx="3552800" cy="1720552"/>
          </a:xfrm>
          <a:prstGeom prst="rect">
            <a:avLst/>
          </a:prstGeom>
        </p:spPr>
      </p:pic>
      <p:sp>
        <p:nvSpPr>
          <p:cNvPr id="17" name="CaixaDeTexto 7"/>
          <p:cNvSpPr txBox="1">
            <a:spLocks noChangeArrowheads="1"/>
          </p:cNvSpPr>
          <p:nvPr/>
        </p:nvSpPr>
        <p:spPr bwMode="auto">
          <a:xfrm>
            <a:off x="9577987" y="1308379"/>
            <a:ext cx="182464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pt-BR" b="1" dirty="0" err="1" smtClean="0"/>
              <a:t>Cidades</a:t>
            </a:r>
            <a:r>
              <a:rPr lang="en-US" altLang="pt-BR" b="1" dirty="0" smtClean="0"/>
              <a:t>-polo: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pt-BR" dirty="0" err="1" smtClean="0"/>
              <a:t>Macapá</a:t>
            </a:r>
            <a:endParaRPr lang="en-US" alt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pt-BR" dirty="0" err="1" smtClean="0"/>
              <a:t>Almerim</a:t>
            </a:r>
            <a:endParaRPr lang="en-US" alt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pt-BR" dirty="0" err="1" smtClean="0"/>
              <a:t>Santarém</a:t>
            </a:r>
            <a:endParaRPr lang="en-US" alt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pt-BR" dirty="0" err="1" smtClean="0"/>
              <a:t>Alenquer</a:t>
            </a:r>
            <a:endParaRPr lang="pt-BR" altLang="pt-BR" dirty="0"/>
          </a:p>
        </p:txBody>
      </p:sp>
      <p:sp>
        <p:nvSpPr>
          <p:cNvPr id="2" name="Elipse 1"/>
          <p:cNvSpPr/>
          <p:nvPr/>
        </p:nvSpPr>
        <p:spPr>
          <a:xfrm>
            <a:off x="5612235" y="3925373"/>
            <a:ext cx="56072" cy="457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5555625" y="3485599"/>
            <a:ext cx="56072" cy="457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7510699" y="3124184"/>
            <a:ext cx="56072" cy="457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8777793" y="1743873"/>
            <a:ext cx="56072" cy="457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51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 bwMode="auto">
          <a:xfrm>
            <a:off x="2464936" y="354013"/>
            <a:ext cx="91440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pt-BR" cap="all" dirty="0" smtClean="0"/>
              <a:t>MODELO DE </a:t>
            </a:r>
            <a:r>
              <a:rPr lang="en-US" altLang="pt-BR" cap="all" dirty="0" err="1" smtClean="0"/>
              <a:t>implantação</a:t>
            </a:r>
            <a:r>
              <a:rPr lang="en-US" altLang="pt-BR" cap="all" dirty="0" smtClean="0"/>
              <a:t> e </a:t>
            </a:r>
            <a:r>
              <a:rPr lang="en-US" altLang="pt-BR" cap="all" dirty="0" err="1" smtClean="0"/>
              <a:t>sustentação</a:t>
            </a:r>
            <a:endParaRPr lang="pt-BR" altLang="pt-BR" cap="all" dirty="0" smtClean="0"/>
          </a:p>
        </p:txBody>
      </p:sp>
      <p:sp>
        <p:nvSpPr>
          <p:cNvPr id="34819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3606800" y="1196975"/>
            <a:ext cx="8263622" cy="5400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dirty="0" smtClean="0"/>
              <a:t>A </a:t>
            </a:r>
            <a:r>
              <a:rPr lang="pt-BR" altLang="pt-BR" b="1" dirty="0" err="1" smtClean="0"/>
              <a:t>Infovia</a:t>
            </a:r>
            <a:r>
              <a:rPr lang="pt-BR" altLang="pt-BR" b="1" dirty="0" smtClean="0"/>
              <a:t> Macapá-Santarém interligará o PoP da RNP do AP </a:t>
            </a:r>
            <a:r>
              <a:rPr lang="pt-BR" altLang="pt-BR" dirty="0" smtClean="0"/>
              <a:t>e as principais cidades polo na rota;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pt-BR" altLang="pt-BR" dirty="0" smtClean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b="1" dirty="0" smtClean="0"/>
              <a:t>A RNP atuará como detentor dos direitos de uso na forma de uma infraestrutura aberta e neutra</a:t>
            </a:r>
            <a:r>
              <a:rPr lang="pt-BR" altLang="pt-BR" dirty="0" smtClean="0"/>
              <a:t>, podendo estabelecer os acordos de compartilhamento com o setor privado de forma isonômica;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dirty="0" smtClean="0"/>
              <a:t>Haverá um </a:t>
            </a:r>
            <a:r>
              <a:rPr lang="pt-BR" altLang="pt-BR" b="1" dirty="0" smtClean="0"/>
              <a:t>operador neutro, sob contrato com a RNP</a:t>
            </a:r>
            <a:r>
              <a:rPr lang="pt-BR" altLang="pt-BR" dirty="0" smtClean="0"/>
              <a:t>, para oferecer os </a:t>
            </a:r>
            <a:r>
              <a:rPr lang="pt-BR" altLang="pt-BR" b="1" dirty="0" smtClean="0"/>
              <a:t>serviços de atacado (transporte) nos PoP </a:t>
            </a:r>
            <a:r>
              <a:rPr lang="pt-BR" altLang="pt-BR" dirty="0" smtClean="0"/>
              <a:t>nas cidades polo;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dirty="0" smtClean="0"/>
              <a:t>Os </a:t>
            </a:r>
            <a:r>
              <a:rPr lang="pt-BR" altLang="pt-BR" b="1" dirty="0" smtClean="0"/>
              <a:t>provedores locais </a:t>
            </a:r>
            <a:r>
              <a:rPr lang="pt-BR" altLang="pt-BR" b="1" dirty="0"/>
              <a:t>atenderão </a:t>
            </a:r>
            <a:r>
              <a:rPr lang="pt-BR" altLang="pt-BR" b="1" dirty="0" smtClean="0"/>
              <a:t>empresas</a:t>
            </a:r>
            <a:r>
              <a:rPr lang="pt-BR" altLang="pt-BR" b="1" dirty="0"/>
              <a:t>, as </a:t>
            </a:r>
            <a:r>
              <a:rPr lang="pt-BR" altLang="pt-BR" b="1" dirty="0" smtClean="0"/>
              <a:t>instituições </a:t>
            </a:r>
            <a:r>
              <a:rPr lang="pt-BR" altLang="pt-BR" dirty="0" smtClean="0"/>
              <a:t>(ex. escolas, postos saúde) </a:t>
            </a:r>
            <a:r>
              <a:rPr lang="pt-BR" altLang="pt-BR" b="1" dirty="0" smtClean="0"/>
              <a:t>e pessoas</a:t>
            </a:r>
            <a:r>
              <a:rPr lang="pt-BR" altLang="pt-BR" dirty="0" smtClean="0"/>
              <a:t>;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dirty="0" smtClean="0"/>
              <a:t>O operador da </a:t>
            </a:r>
            <a:r>
              <a:rPr lang="pt-BR" altLang="pt-BR" dirty="0" err="1" smtClean="0"/>
              <a:t>infovia</a:t>
            </a:r>
            <a:r>
              <a:rPr lang="pt-BR" altLang="pt-BR" dirty="0" smtClean="0"/>
              <a:t> implanta e opera nas cidades um PoP </a:t>
            </a:r>
            <a:r>
              <a:rPr lang="pt-BR" altLang="pt-BR" b="1" dirty="0" smtClean="0"/>
              <a:t>de forma aberta</a:t>
            </a:r>
            <a:r>
              <a:rPr lang="pt-BR" altLang="pt-BR" dirty="0" smtClean="0"/>
              <a:t> para </a:t>
            </a:r>
            <a:r>
              <a:rPr lang="pt-BR" altLang="pt-BR" b="1" dirty="0" smtClean="0"/>
              <a:t>acesso e trânsito </a:t>
            </a:r>
            <a:r>
              <a:rPr lang="pt-BR" altLang="pt-BR" dirty="0" smtClean="0"/>
              <a:t>para qualquer provedor de interesse coletivo, privado ou público, de forma </a:t>
            </a:r>
            <a:r>
              <a:rPr lang="pt-BR" altLang="pt-BR" b="1" dirty="0" smtClean="0"/>
              <a:t>isonômica e onerosa</a:t>
            </a:r>
            <a:r>
              <a:rPr lang="pt-BR" altLang="pt-BR" dirty="0" smtClean="0"/>
              <a:t>;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b="1" dirty="0" smtClean="0"/>
              <a:t>A </a:t>
            </a:r>
            <a:r>
              <a:rPr lang="pt-BR" altLang="pt-BR" b="1" dirty="0" err="1" smtClean="0"/>
              <a:t>Infovia</a:t>
            </a:r>
            <a:r>
              <a:rPr lang="pt-BR" altLang="pt-BR" b="1" dirty="0" smtClean="0"/>
              <a:t> deve se </a:t>
            </a:r>
            <a:r>
              <a:rPr lang="pt-BR" altLang="pt-BR" b="1" dirty="0" err="1" smtClean="0"/>
              <a:t>autosustentar</a:t>
            </a:r>
            <a:r>
              <a:rPr lang="pt-BR" altLang="pt-BR" dirty="0" smtClean="0"/>
              <a:t>: os custos de manutenção da </a:t>
            </a:r>
            <a:r>
              <a:rPr lang="pt-BR" altLang="pt-BR" dirty="0" err="1" smtClean="0"/>
              <a:t>Infovia</a:t>
            </a:r>
            <a:r>
              <a:rPr lang="pt-BR" altLang="pt-BR" dirty="0" smtClean="0"/>
              <a:t> Macapá-Manaus serão providos pela receita de sua operação e compartilhamento.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pt-BR" altLang="pt-BR" dirty="0" smtClean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pt-BR" altLang="pt-BR" dirty="0" smtClean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pt-BR" altLang="pt-BR" dirty="0" smtClean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pt-BR" altLang="pt-BR" dirty="0" smtClean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pt-BR" altLang="pt-BR" dirty="0" smtClean="0"/>
          </a:p>
          <a:p>
            <a:pPr lvl="1">
              <a:defRPr/>
            </a:pPr>
            <a:endParaRPr lang="pt-BR" altLang="pt-BR" dirty="0" smtClean="0"/>
          </a:p>
          <a:p>
            <a:pPr>
              <a:defRPr/>
            </a:pPr>
            <a:endParaRPr lang="pt-BR" altLang="pt-BR" dirty="0" smtClean="0"/>
          </a:p>
          <a:p>
            <a:pPr lvl="1">
              <a:defRPr/>
            </a:pPr>
            <a:endParaRPr lang="pt-BR" altLang="pt-BR" dirty="0" smtClean="0"/>
          </a:p>
        </p:txBody>
      </p:sp>
      <p:grpSp>
        <p:nvGrpSpPr>
          <p:cNvPr id="2" name="Grupo 1"/>
          <p:cNvGrpSpPr/>
          <p:nvPr/>
        </p:nvGrpSpPr>
        <p:grpSpPr>
          <a:xfrm>
            <a:off x="390525" y="1864133"/>
            <a:ext cx="2563812" cy="1223963"/>
            <a:chOff x="192088" y="765175"/>
            <a:chExt cx="2563812" cy="1223963"/>
          </a:xfrm>
        </p:grpSpPr>
        <p:sp>
          <p:nvSpPr>
            <p:cNvPr id="3" name="Forma livre 2"/>
            <p:cNvSpPr/>
            <p:nvPr/>
          </p:nvSpPr>
          <p:spPr>
            <a:xfrm>
              <a:off x="430213" y="1265238"/>
              <a:ext cx="2065337" cy="363537"/>
            </a:xfrm>
            <a:custGeom>
              <a:avLst/>
              <a:gdLst>
                <a:gd name="connsiteX0" fmla="*/ 0 w 2064929"/>
                <a:gd name="connsiteY0" fmla="*/ 283240 h 364045"/>
                <a:gd name="connsiteX1" fmla="*/ 806823 w 2064929"/>
                <a:gd name="connsiteY1" fmla="*/ 852 h 364045"/>
                <a:gd name="connsiteX2" fmla="*/ 1344706 w 2064929"/>
                <a:gd name="connsiteY2" fmla="*/ 363922 h 364045"/>
                <a:gd name="connsiteX3" fmla="*/ 2017059 w 2064929"/>
                <a:gd name="connsiteY3" fmla="*/ 41193 h 364045"/>
                <a:gd name="connsiteX4" fmla="*/ 2017059 w 2064929"/>
                <a:gd name="connsiteY4" fmla="*/ 852 h 36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4929" h="364045">
                  <a:moveTo>
                    <a:pt x="0" y="283240"/>
                  </a:moveTo>
                  <a:cubicBezTo>
                    <a:pt x="291352" y="135322"/>
                    <a:pt x="582705" y="-12595"/>
                    <a:pt x="806823" y="852"/>
                  </a:cubicBezTo>
                  <a:cubicBezTo>
                    <a:pt x="1030941" y="14299"/>
                    <a:pt x="1143000" y="357199"/>
                    <a:pt x="1344706" y="363922"/>
                  </a:cubicBezTo>
                  <a:cubicBezTo>
                    <a:pt x="1546412" y="370646"/>
                    <a:pt x="1905000" y="101705"/>
                    <a:pt x="2017059" y="41193"/>
                  </a:cubicBezTo>
                  <a:cubicBezTo>
                    <a:pt x="2129118" y="-19319"/>
                    <a:pt x="2008094" y="9817"/>
                    <a:pt x="2017059" y="852"/>
                  </a:cubicBez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" name="Elipse 5"/>
            <p:cNvSpPr/>
            <p:nvPr/>
          </p:nvSpPr>
          <p:spPr>
            <a:xfrm>
              <a:off x="390525" y="1484313"/>
              <a:ext cx="88900" cy="825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Elipse 9"/>
            <p:cNvSpPr/>
            <p:nvPr/>
          </p:nvSpPr>
          <p:spPr>
            <a:xfrm>
              <a:off x="1470025" y="1412875"/>
              <a:ext cx="88900" cy="809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Elipse 10"/>
            <p:cNvSpPr/>
            <p:nvPr/>
          </p:nvSpPr>
          <p:spPr>
            <a:xfrm>
              <a:off x="2478088" y="1196975"/>
              <a:ext cx="88900" cy="809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320" name="CaixaDeTexto 11"/>
            <p:cNvSpPr txBox="1">
              <a:spLocks noChangeArrowheads="1"/>
            </p:cNvSpPr>
            <p:nvPr/>
          </p:nvSpPr>
          <p:spPr bwMode="auto">
            <a:xfrm>
              <a:off x="192088" y="1651000"/>
              <a:ext cx="574675" cy="33813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t-BR" sz="1600" dirty="0" smtClean="0">
                  <a:solidFill>
                    <a:srgbClr val="003399"/>
                  </a:solidFill>
                </a:rPr>
                <a:t>PoP</a:t>
              </a:r>
              <a:endParaRPr lang="pt-BR" altLang="pt-BR" sz="1600" dirty="0">
                <a:solidFill>
                  <a:srgbClr val="003399"/>
                </a:solidFill>
              </a:endParaRPr>
            </a:p>
          </p:txBody>
        </p:sp>
        <p:sp>
          <p:nvSpPr>
            <p:cNvPr id="13321" name="CaixaDeTexto 12"/>
            <p:cNvSpPr txBox="1">
              <a:spLocks noChangeArrowheads="1"/>
            </p:cNvSpPr>
            <p:nvPr/>
          </p:nvSpPr>
          <p:spPr bwMode="auto">
            <a:xfrm>
              <a:off x="2181225" y="765175"/>
              <a:ext cx="574675" cy="33813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t-BR" sz="1600" dirty="0" smtClean="0">
                  <a:solidFill>
                    <a:srgbClr val="003399"/>
                  </a:solidFill>
                </a:rPr>
                <a:t>PoP</a:t>
              </a:r>
              <a:endParaRPr lang="pt-BR" altLang="pt-BR" sz="1600" dirty="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 bwMode="auto">
          <a:xfrm>
            <a:off x="2473325" y="354013"/>
            <a:ext cx="91440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pt-BR" cap="all" dirty="0" smtClean="0"/>
              <a:t>MODELO DE GOVERNANÇA </a:t>
            </a:r>
            <a:endParaRPr lang="pt-BR" altLang="pt-BR" cap="all" dirty="0" smtClean="0"/>
          </a:p>
        </p:txBody>
      </p:sp>
      <p:sp>
        <p:nvSpPr>
          <p:cNvPr id="34819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3352975" y="1304925"/>
            <a:ext cx="7632700" cy="5400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pt-BR" dirty="0" err="1" smtClean="0"/>
              <a:t>Comitê</a:t>
            </a:r>
            <a:r>
              <a:rPr lang="en-US" altLang="pt-BR" dirty="0" smtClean="0"/>
              <a:t> Gestor RNP (</a:t>
            </a:r>
            <a:r>
              <a:rPr lang="en-US" altLang="pt-BR" dirty="0" err="1" smtClean="0"/>
              <a:t>Nivel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Estratégico</a:t>
            </a:r>
            <a:r>
              <a:rPr lang="en-US" altLang="pt-BR" dirty="0" smtClean="0"/>
              <a:t>):</a:t>
            </a:r>
            <a:endParaRPr lang="en-US" altLang="pt-BR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pt-BR" dirty="0" err="1" smtClean="0"/>
              <a:t>Comitê</a:t>
            </a:r>
            <a:r>
              <a:rPr lang="en-US" altLang="pt-BR" dirty="0" smtClean="0"/>
              <a:t> Gestor RNP (MCTIC)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pt-BR" dirty="0" err="1" smtClean="0"/>
              <a:t>Câmara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Temática</a:t>
            </a:r>
            <a:r>
              <a:rPr lang="en-US" altLang="pt-BR" dirty="0" smtClean="0"/>
              <a:t> do CG-RNP</a:t>
            </a:r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en-US" altLang="pt-BR" dirty="0" smtClean="0"/>
              <a:t>MCTIC, MEC, MS, MD/EB, CNJ</a:t>
            </a:r>
            <a:r>
              <a:rPr lang="en-US" altLang="pt-BR" dirty="0"/>
              <a:t>, </a:t>
            </a:r>
            <a:r>
              <a:rPr lang="en-US" altLang="pt-BR" dirty="0" smtClean="0"/>
              <a:t>SECT-</a:t>
            </a:r>
            <a:r>
              <a:rPr lang="en-US" altLang="pt-BR" dirty="0" err="1" smtClean="0"/>
              <a:t>Estados</a:t>
            </a:r>
            <a:r>
              <a:rPr lang="en-US" altLang="pt-BR" dirty="0" smtClean="0"/>
              <a:t>, SENADO</a:t>
            </a:r>
          </a:p>
          <a:p>
            <a:pPr lvl="1">
              <a:defRPr/>
            </a:pPr>
            <a:endParaRPr lang="en-US" altLang="pt-BR" dirty="0"/>
          </a:p>
          <a:p>
            <a:pPr>
              <a:defRPr/>
            </a:pPr>
            <a:r>
              <a:rPr lang="en-US" altLang="pt-BR" dirty="0" smtClean="0"/>
              <a:t>RNP-OS (</a:t>
            </a:r>
            <a:r>
              <a:rPr lang="en-US" altLang="pt-BR" dirty="0" err="1" smtClean="0"/>
              <a:t>Nivel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Técnico</a:t>
            </a:r>
            <a:r>
              <a:rPr lang="en-US" altLang="pt-BR" dirty="0" smtClean="0"/>
              <a:t>):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pt-BR" dirty="0" err="1" smtClean="0"/>
              <a:t>Comitê</a:t>
            </a:r>
            <a:r>
              <a:rPr lang="en-US" altLang="pt-BR" dirty="0" smtClean="0"/>
              <a:t> </a:t>
            </a:r>
            <a:r>
              <a:rPr lang="en-US" altLang="pt-BR" dirty="0"/>
              <a:t>de </a:t>
            </a:r>
            <a:r>
              <a:rPr lang="en-US" altLang="pt-BR" dirty="0" err="1"/>
              <a:t>Coordenação</a:t>
            </a:r>
            <a:r>
              <a:rPr lang="en-US" altLang="pt-BR" dirty="0"/>
              <a:t> </a:t>
            </a:r>
            <a:r>
              <a:rPr lang="en-US" altLang="pt-BR" dirty="0" smtClean="0"/>
              <a:t>do PAIS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dirty="0" smtClean="0"/>
              <a:t>Força-tarefa de cabos subaquáticos</a:t>
            </a:r>
          </a:p>
          <a:p>
            <a:pPr>
              <a:defRPr/>
            </a:pPr>
            <a:endParaRPr lang="pt-BR" altLang="pt-BR" dirty="0" smtClean="0"/>
          </a:p>
          <a:p>
            <a:pPr>
              <a:defRPr/>
            </a:pPr>
            <a:endParaRPr lang="pt-BR" altLang="pt-BR" dirty="0" smtClean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pt-BR" altLang="pt-BR" dirty="0" smtClean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pt-BR" altLang="pt-BR" dirty="0" smtClean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pt-BR" altLang="pt-BR" dirty="0" smtClean="0"/>
          </a:p>
          <a:p>
            <a:pPr lvl="1">
              <a:defRPr/>
            </a:pPr>
            <a:endParaRPr lang="pt-BR" altLang="pt-BR" dirty="0" smtClean="0"/>
          </a:p>
          <a:p>
            <a:pPr>
              <a:defRPr/>
            </a:pPr>
            <a:endParaRPr lang="pt-BR" altLang="pt-BR" dirty="0" smtClean="0"/>
          </a:p>
          <a:p>
            <a:pPr lvl="1">
              <a:defRPr/>
            </a:pPr>
            <a:endParaRPr lang="pt-BR" altLang="pt-BR" dirty="0" smtClean="0"/>
          </a:p>
        </p:txBody>
      </p:sp>
      <p:sp>
        <p:nvSpPr>
          <p:cNvPr id="19461" name="CaixaDeTexto 4"/>
          <p:cNvSpPr txBox="1">
            <a:spLocks noChangeArrowheads="1"/>
          </p:cNvSpPr>
          <p:nvPr/>
        </p:nvSpPr>
        <p:spPr bwMode="auto">
          <a:xfrm>
            <a:off x="842002" y="1421453"/>
            <a:ext cx="1727200" cy="3381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GOVERNANÇA</a:t>
            </a:r>
            <a:endParaRPr lang="pt-BR" altLang="pt-BR" sz="16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1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1230313"/>
            <a:ext cx="6888162" cy="542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07988" y="1341438"/>
            <a:ext cx="4344987" cy="49244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pt-BR" sz="2000" b="1" kern="0" dirty="0" smtClean="0">
                <a:solidFill>
                  <a:srgbClr val="023F88"/>
                </a:solidFill>
                <a:latin typeface="Arial"/>
              </a:rPr>
              <a:t>Há um século, os principais recursos críticos </a:t>
            </a:r>
            <a:r>
              <a:rPr lang="pt-BR" sz="2000" kern="0" dirty="0" smtClean="0">
                <a:solidFill>
                  <a:srgbClr val="023F88"/>
                </a:solidFill>
                <a:latin typeface="Arial"/>
              </a:rPr>
              <a:t>para que uma cidade se qualificasse para alcançar </a:t>
            </a:r>
            <a:r>
              <a:rPr lang="pt-BR" sz="2000" b="1" kern="0" dirty="0" smtClean="0">
                <a:solidFill>
                  <a:srgbClr val="023F88"/>
                </a:solidFill>
                <a:latin typeface="Arial"/>
              </a:rPr>
              <a:t>desenvolvimento econômico e social sustentável </a:t>
            </a:r>
            <a:r>
              <a:rPr lang="pt-BR" sz="2000" kern="0" dirty="0" smtClean="0">
                <a:solidFill>
                  <a:srgbClr val="023F88"/>
                </a:solidFill>
                <a:latin typeface="Arial"/>
              </a:rPr>
              <a:t>nos próximos 100 anos, seriam: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pt-BR" sz="2000" kern="0" dirty="0" smtClean="0">
                <a:solidFill>
                  <a:srgbClr val="F68B1F"/>
                </a:solidFill>
                <a:latin typeface="Arial"/>
              </a:rPr>
              <a:t>Infraestrutura pública de água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pt-BR" sz="2000" kern="0" dirty="0" smtClean="0">
                <a:solidFill>
                  <a:srgbClr val="F68B1F"/>
                </a:solidFill>
                <a:latin typeface="Arial"/>
              </a:rPr>
              <a:t>Rede pública de energia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pt-BR" sz="2000" kern="0" dirty="0" smtClean="0">
                <a:solidFill>
                  <a:srgbClr val="F68B1F"/>
                </a:solidFill>
                <a:latin typeface="Arial"/>
              </a:rPr>
              <a:t>Espaço para um aeroporto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pt-BR" sz="2000" kern="0" dirty="0" smtClean="0">
                <a:solidFill>
                  <a:srgbClr val="F68B1F"/>
                </a:solidFill>
                <a:latin typeface="Arial"/>
              </a:rPr>
              <a:t>Centro de logística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pt-BR" sz="2000" kern="0" dirty="0" smtClean="0">
                <a:solidFill>
                  <a:srgbClr val="F68B1F"/>
                </a:solidFill>
                <a:latin typeface="Arial"/>
              </a:rPr>
              <a:t>Universidade</a:t>
            </a:r>
          </a:p>
          <a:p>
            <a:pPr>
              <a:spcBef>
                <a:spcPct val="20000"/>
              </a:spcBef>
              <a:defRPr/>
            </a:pPr>
            <a:r>
              <a:rPr lang="pt-BR" sz="2000" kern="0" dirty="0" smtClean="0">
                <a:solidFill>
                  <a:srgbClr val="023F88"/>
                </a:solidFill>
                <a:latin typeface="Arial"/>
              </a:rPr>
              <a:t>Hoje, é preciso incluir: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pt-BR" sz="2000" kern="0" dirty="0" smtClean="0">
                <a:solidFill>
                  <a:srgbClr val="F68B1F"/>
                </a:solidFill>
                <a:latin typeface="Arial"/>
              </a:rPr>
              <a:t>Capacidade de rede acessível e abundante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pt-BR" sz="2000" kern="0" dirty="0" smtClean="0">
                <a:solidFill>
                  <a:srgbClr val="F68B1F"/>
                </a:solidFill>
                <a:latin typeface="Arial"/>
              </a:rPr>
              <a:t>Pessoas educadas </a:t>
            </a:r>
          </a:p>
        </p:txBody>
      </p:sp>
      <p:sp>
        <p:nvSpPr>
          <p:cNvPr id="8" name="Espaço Reservado para Texto 2"/>
          <p:cNvSpPr txBox="1">
            <a:spLocks/>
          </p:cNvSpPr>
          <p:nvPr/>
        </p:nvSpPr>
        <p:spPr>
          <a:xfrm>
            <a:off x="2555875" y="404813"/>
            <a:ext cx="9444038" cy="47148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 QUE PRECISA UMA CIDADE PARA PROSPERAR NOS PRÓXIMOS 100 ANOS?</a:t>
            </a:r>
            <a:endParaRPr lang="pt-BR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6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514CB3E7-D4BF-C346-B135-D086CAD059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9305" y="1280040"/>
            <a:ext cx="8877300" cy="1751249"/>
          </a:xfrm>
        </p:spPr>
        <p:txBody>
          <a:bodyPr/>
          <a:lstStyle/>
          <a:p>
            <a:r>
              <a:rPr lang="pt-BR" dirty="0" smtClean="0">
                <a:latin typeface="+mj-lt"/>
              </a:rPr>
              <a:t>Obrigado!</a:t>
            </a:r>
          </a:p>
          <a:p>
            <a:endParaRPr lang="pt-BR" b="0" dirty="0">
              <a:latin typeface="+mj-lt"/>
            </a:endParaRPr>
          </a:p>
          <a:p>
            <a:r>
              <a:rPr lang="pt-BR" b="0" i="1" dirty="0" smtClean="0">
                <a:latin typeface="+mj-lt"/>
              </a:rPr>
              <a:t>Nelson Simões</a:t>
            </a:r>
          </a:p>
          <a:p>
            <a:r>
              <a:rPr lang="pt-BR" b="0" dirty="0" smtClean="0">
                <a:latin typeface="+mj-lt"/>
              </a:rPr>
              <a:t>Diretor-geral</a:t>
            </a:r>
          </a:p>
        </p:txBody>
      </p:sp>
    </p:spTree>
    <p:extLst>
      <p:ext uri="{BB962C8B-B14F-4D97-AF65-F5344CB8AC3E}">
        <p14:creationId xmlns:p14="http://schemas.microsoft.com/office/powerpoint/2010/main" val="6923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Conteúdo 4"/>
          <p:cNvSpPr>
            <a:spLocks noGrp="1"/>
          </p:cNvSpPr>
          <p:nvPr>
            <p:ph sz="quarter" idx="10"/>
          </p:nvPr>
        </p:nvSpPr>
        <p:spPr bwMode="auto">
          <a:xfrm>
            <a:off x="1343025" y="2636838"/>
            <a:ext cx="9642475" cy="541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mtClean="0"/>
              <a:t>EXTRAS</a:t>
            </a:r>
          </a:p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01531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aixaDeTexto 4"/>
          <p:cNvSpPr txBox="1">
            <a:spLocks noChangeArrowheads="1"/>
          </p:cNvSpPr>
          <p:nvPr/>
        </p:nvSpPr>
        <p:spPr bwMode="auto">
          <a:xfrm>
            <a:off x="2557463" y="273050"/>
            <a:ext cx="9391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mtClean="0">
                <a:solidFill>
                  <a:srgbClr val="FFFFFF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Valor e Impacto dos Resultados 2011-2017</a:t>
            </a: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07988" y="1876425"/>
            <a:ext cx="10728325" cy="2416175"/>
          </a:xfrm>
        </p:spPr>
        <p:txBody>
          <a:bodyPr rtlCol="0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000" b="1" dirty="0" smtClean="0"/>
              <a:t>Outros resultados do ciclo 2011-2017</a:t>
            </a:r>
            <a:r>
              <a:rPr lang="pt-BR" altLang="pt-BR" sz="2000" dirty="0" smtClean="0"/>
              <a:t>: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altLang="pt-BR" sz="2000" b="1" dirty="0"/>
              <a:t>Serviços avançados </a:t>
            </a:r>
            <a:r>
              <a:rPr lang="pt-BR" altLang="pt-BR" sz="2000" dirty="0"/>
              <a:t>de qualidade (ex. </a:t>
            </a:r>
            <a:r>
              <a:rPr lang="pt-BR" altLang="pt-BR" sz="2000" dirty="0" err="1"/>
              <a:t>videocolaboração</a:t>
            </a:r>
            <a:r>
              <a:rPr lang="pt-BR" altLang="pt-BR" sz="2000" dirty="0"/>
              <a:t>), nacionais e internacionais e, atendimento a </a:t>
            </a:r>
            <a:r>
              <a:rPr lang="pt-BR" altLang="pt-BR" sz="2000" b="1" dirty="0"/>
              <a:t>grandes projetos </a:t>
            </a:r>
            <a:r>
              <a:rPr lang="pt-BR" altLang="pt-BR" sz="2000" dirty="0"/>
              <a:t>demandantes de TIC (ex. PAD, HEP, LNLS, Astro, Biodiversidade, Clima, </a:t>
            </a:r>
            <a:r>
              <a:rPr lang="pt-BR" altLang="pt-BR" sz="2000" dirty="0" err="1"/>
              <a:t>etc</a:t>
            </a:r>
            <a:r>
              <a:rPr lang="pt-BR" altLang="pt-BR" sz="2000" dirty="0"/>
              <a:t>); 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pt-BR" sz="2000" b="1" dirty="0" err="1"/>
              <a:t>Redes</a:t>
            </a:r>
            <a:r>
              <a:rPr lang="en-US" altLang="pt-BR" sz="2000" b="1" dirty="0"/>
              <a:t> de </a:t>
            </a:r>
            <a:r>
              <a:rPr lang="en-US" altLang="pt-BR" sz="2000" b="1" dirty="0" err="1"/>
              <a:t>colaboração</a:t>
            </a:r>
            <a:r>
              <a:rPr lang="en-US" altLang="pt-BR" sz="2000" b="1" dirty="0"/>
              <a:t> </a:t>
            </a:r>
            <a:r>
              <a:rPr lang="en-US" altLang="pt-BR" sz="2000" dirty="0"/>
              <a:t>para </a:t>
            </a:r>
            <a:r>
              <a:rPr lang="en-US" altLang="pt-BR" sz="2000" dirty="0" err="1"/>
              <a:t>educação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continuada</a:t>
            </a:r>
            <a:r>
              <a:rPr lang="en-US" altLang="pt-BR" sz="2000" dirty="0"/>
              <a:t> e </a:t>
            </a:r>
            <a:r>
              <a:rPr lang="en-US" altLang="pt-BR" sz="2000" dirty="0" err="1"/>
              <a:t>formulação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políticas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públicas</a:t>
            </a:r>
            <a:r>
              <a:rPr lang="en-US" altLang="pt-BR" sz="2000" dirty="0"/>
              <a:t>: </a:t>
            </a:r>
            <a:r>
              <a:rPr lang="en-US" altLang="pt-BR" sz="2000" b="1" dirty="0" err="1"/>
              <a:t>Rede</a:t>
            </a:r>
            <a:r>
              <a:rPr lang="en-US" altLang="pt-BR" sz="2000" b="1" dirty="0"/>
              <a:t> </a:t>
            </a:r>
            <a:r>
              <a:rPr lang="en-US" altLang="pt-BR" sz="2000" b="1" dirty="0" err="1"/>
              <a:t>Universitária</a:t>
            </a:r>
            <a:r>
              <a:rPr lang="en-US" altLang="pt-BR" sz="2000" b="1" dirty="0"/>
              <a:t> de </a:t>
            </a:r>
            <a:r>
              <a:rPr lang="en-US" altLang="pt-BR" sz="2000" b="1" dirty="0" err="1"/>
              <a:t>Telemedicina</a:t>
            </a:r>
            <a:r>
              <a:rPr lang="en-US" altLang="pt-BR" sz="2000" b="1" dirty="0"/>
              <a:t> (RUTE) com +120 </a:t>
            </a:r>
            <a:r>
              <a:rPr lang="en-US" altLang="pt-BR" sz="2000" b="1" dirty="0" err="1"/>
              <a:t>hospitais</a:t>
            </a:r>
            <a:endParaRPr lang="pt-BR" altLang="pt-BR" sz="2000" b="1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altLang="pt-BR" sz="2000" b="1" dirty="0" smtClean="0"/>
              <a:t>Inovação aberta </a:t>
            </a:r>
            <a:r>
              <a:rPr lang="pt-BR" altLang="pt-BR" sz="2000" dirty="0" smtClean="0"/>
              <a:t>em aplicações de rede e redes experimentais: </a:t>
            </a:r>
            <a:r>
              <a:rPr lang="pt-BR" altLang="pt-BR" sz="2000" b="1" dirty="0" smtClean="0"/>
              <a:t>10 </a:t>
            </a:r>
            <a:r>
              <a:rPr lang="pt-BR" altLang="pt-BR" sz="2000" b="1" dirty="0" err="1" smtClean="0"/>
              <a:t>spinoffs</a:t>
            </a:r>
            <a:r>
              <a:rPr lang="pt-BR" altLang="pt-BR" sz="2000" dirty="0" smtClean="0"/>
              <a:t>;</a:t>
            </a:r>
          </a:p>
        </p:txBody>
      </p:sp>
      <p:sp>
        <p:nvSpPr>
          <p:cNvPr id="83972" name="CaixaDeTexto 9"/>
          <p:cNvSpPr txBox="1">
            <a:spLocks noChangeArrowheads="1"/>
          </p:cNvSpPr>
          <p:nvPr/>
        </p:nvSpPr>
        <p:spPr bwMode="auto">
          <a:xfrm>
            <a:off x="192088" y="6237288"/>
            <a:ext cx="4197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400" baseline="30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pt-BR" altLang="pt-BR" sz="1200" b="1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RNP: Relatório Anual 2015 da Comissão de Avaliação</a:t>
            </a:r>
            <a:endParaRPr lang="pt-BR" altLang="pt-BR" sz="1400" b="1" i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3" name="CaixaDeTexto 9"/>
          <p:cNvSpPr txBox="1">
            <a:spLocks noChangeArrowheads="1"/>
          </p:cNvSpPr>
          <p:nvPr/>
        </p:nvSpPr>
        <p:spPr bwMode="auto">
          <a:xfrm>
            <a:off x="192088" y="6035675"/>
            <a:ext cx="4922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200" b="1" i="1" baseline="30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pt-BR" altLang="pt-BR" sz="1200" b="1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realizada pela Unicamp - Instituto de Economia (2011)</a:t>
            </a:r>
          </a:p>
        </p:txBody>
      </p:sp>
      <p:sp>
        <p:nvSpPr>
          <p:cNvPr id="83974" name="CaixaDeTexto 9"/>
          <p:cNvSpPr txBox="1">
            <a:spLocks noChangeArrowheads="1"/>
          </p:cNvSpPr>
          <p:nvPr/>
        </p:nvSpPr>
        <p:spPr bwMode="auto">
          <a:xfrm>
            <a:off x="5448300" y="6070600"/>
            <a:ext cx="64357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100" b="1" i="1" baseline="30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pt-BR" altLang="pt-BR" sz="1100" b="1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ANATEL, 2018: </a:t>
            </a:r>
            <a:r>
              <a:rPr lang="pt-BR" altLang="pt-BR" sz="1100" b="1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Valores de Referência –Atacado: Análise de Replicabilidade – PGMC (Slide 9)</a:t>
            </a:r>
            <a:endParaRPr lang="pt-BR" altLang="pt-BR" sz="1200" b="1" i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407988" y="4292600"/>
            <a:ext cx="10728325" cy="1585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pt-BR" altLang="pt-BR" sz="2000" b="1" dirty="0" smtClean="0">
                <a:solidFill>
                  <a:prstClr val="black"/>
                </a:solidFill>
              </a:rPr>
              <a:t>Economia de escala </a:t>
            </a:r>
            <a:r>
              <a:rPr lang="pt-BR" altLang="pt-BR" sz="2000" dirty="0" smtClean="0">
                <a:solidFill>
                  <a:prstClr val="black"/>
                </a:solidFill>
              </a:rPr>
              <a:t>no uso de TIC para o país: +</a:t>
            </a:r>
            <a:r>
              <a:rPr lang="pt-BR" altLang="pt-BR" sz="2000" b="1" dirty="0" smtClean="0">
                <a:solidFill>
                  <a:prstClr val="black"/>
                </a:solidFill>
              </a:rPr>
              <a:t>R$ 119 milhões </a:t>
            </a:r>
            <a:r>
              <a:rPr lang="pt-BR" altLang="pt-BR" sz="2000" dirty="0" smtClean="0">
                <a:solidFill>
                  <a:prstClr val="black"/>
                </a:solidFill>
              </a:rPr>
              <a:t>em 2015;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pt-BR" altLang="pt-BR" sz="2000" b="1" dirty="0" smtClean="0">
                <a:solidFill>
                  <a:prstClr val="black"/>
                </a:solidFill>
              </a:rPr>
              <a:t>Impacto na cadeia de TIC</a:t>
            </a:r>
            <a:r>
              <a:rPr lang="pt-BR" altLang="pt-BR" sz="2000" dirty="0" smtClean="0">
                <a:solidFill>
                  <a:prstClr val="black"/>
                </a:solidFill>
              </a:rPr>
              <a:t>: </a:t>
            </a:r>
            <a:r>
              <a:rPr lang="pt-BR" altLang="pt-BR" sz="2000" b="1" dirty="0" smtClean="0">
                <a:solidFill>
                  <a:prstClr val="black"/>
                </a:solidFill>
              </a:rPr>
              <a:t>R$1</a:t>
            </a:r>
            <a:r>
              <a:rPr lang="pt-BR" altLang="pt-BR" sz="2000" dirty="0" smtClean="0">
                <a:solidFill>
                  <a:prstClr val="black"/>
                </a:solidFill>
              </a:rPr>
              <a:t> investido produz </a:t>
            </a:r>
            <a:r>
              <a:rPr lang="pt-BR" altLang="pt-BR" sz="2000" b="1" dirty="0" smtClean="0">
                <a:solidFill>
                  <a:prstClr val="black"/>
                </a:solidFill>
              </a:rPr>
              <a:t>R$1,95 na cadeia</a:t>
            </a:r>
            <a:r>
              <a:rPr lang="pt-BR" altLang="pt-BR" sz="2000" dirty="0" smtClean="0">
                <a:solidFill>
                  <a:prstClr val="black"/>
                </a:solidFill>
              </a:rPr>
              <a:t>; 1 emprego, produz 8; 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pt-BR" altLang="pt-BR" sz="2000" b="1" dirty="0" smtClean="0">
                <a:solidFill>
                  <a:prstClr val="black"/>
                </a:solidFill>
              </a:rPr>
              <a:t>Economicidade em relação ao mercado </a:t>
            </a:r>
            <a:r>
              <a:rPr lang="pt-BR" altLang="pt-BR" sz="2000" dirty="0" smtClean="0">
                <a:solidFill>
                  <a:prstClr val="black"/>
                </a:solidFill>
              </a:rPr>
              <a:t>para a comunicação de clientes: </a:t>
            </a:r>
            <a:r>
              <a:rPr lang="pt-BR" altLang="pt-BR" sz="2000" b="1" dirty="0" smtClean="0">
                <a:solidFill>
                  <a:prstClr val="black"/>
                </a:solidFill>
              </a:rPr>
              <a:t>6,8 vezes</a:t>
            </a:r>
            <a:endParaRPr lang="pt-BR" altLang="pt-BR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pt-BR" altLang="pt-BR" sz="2000" b="1" dirty="0" smtClean="0">
                <a:solidFill>
                  <a:prstClr val="black"/>
                </a:solidFill>
              </a:rPr>
              <a:t>Custo evitado em relação ao mercado </a:t>
            </a:r>
            <a:r>
              <a:rPr lang="pt-BR" altLang="pt-BR" sz="2000" dirty="0" smtClean="0">
                <a:solidFill>
                  <a:prstClr val="black"/>
                </a:solidFill>
              </a:rPr>
              <a:t>para a serviços de TIC de clientes: </a:t>
            </a:r>
            <a:r>
              <a:rPr lang="pt-BR" altLang="pt-BR" sz="2000" b="1" dirty="0" smtClean="0">
                <a:solidFill>
                  <a:prstClr val="black"/>
                </a:solidFill>
              </a:rPr>
              <a:t>4,9 vezes</a:t>
            </a:r>
            <a:endParaRPr lang="pt-BR" altLang="pt-BR" sz="2000" baseline="30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6" name="CaixaDeTexto 9"/>
          <p:cNvSpPr txBox="1">
            <a:spLocks noChangeArrowheads="1"/>
          </p:cNvSpPr>
          <p:nvPr/>
        </p:nvSpPr>
        <p:spPr bwMode="auto">
          <a:xfrm>
            <a:off x="5448300" y="6319838"/>
            <a:ext cx="6140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altLang="pt-BR" sz="1400" b="1" baseline="30000" smtClean="0">
                <a:solidFill>
                  <a:srgbClr val="000000"/>
                </a:solidFill>
                <a:cs typeface="Arial" panose="020B0604020202020204" pitchFamily="34" charset="0"/>
              </a:rPr>
              <a:t>7</a:t>
            </a:r>
            <a:r>
              <a:rPr lang="pt-BR" altLang="pt-BR" sz="1400" baseline="30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200" b="1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RNP: Valores de Serviços de TIC no Mercado: Relatório de Gestão Anual 2018</a:t>
            </a:r>
            <a:endParaRPr lang="pt-BR" altLang="pt-BR" sz="1400" b="1" i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 bwMode="auto">
          <a:xfrm>
            <a:off x="1558925" y="1320800"/>
            <a:ext cx="8561388" cy="369888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000" b="1" dirty="0" smtClean="0">
                <a:solidFill>
                  <a:srgbClr val="4472C4">
                    <a:lumMod val="50000"/>
                  </a:srgbClr>
                </a:solidFill>
              </a:rPr>
              <a:t>1.500 campi em todo território:  80% conectados de 100 Mbps à 10 </a:t>
            </a:r>
            <a:r>
              <a:rPr lang="pt-BR" altLang="pt-BR" sz="2000" b="1" dirty="0" err="1" smtClean="0">
                <a:solidFill>
                  <a:srgbClr val="4472C4">
                    <a:lumMod val="50000"/>
                  </a:srgbClr>
                </a:solidFill>
              </a:rPr>
              <a:t>Gbps</a:t>
            </a:r>
            <a:endParaRPr lang="pt-BR" altLang="pt-BR" sz="2000" b="1" dirty="0" smtClean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3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1"/>
          <p:cNvSpPr>
            <a:spLocks noGrp="1"/>
          </p:cNvSpPr>
          <p:nvPr>
            <p:ph type="title"/>
          </p:nvPr>
        </p:nvSpPr>
        <p:spPr bwMode="auto">
          <a:xfrm>
            <a:off x="2424113" y="360363"/>
            <a:ext cx="9696450" cy="547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pt-BR" smtClean="0"/>
              <a:t> ROTAS TIC:  TRONCAL (Backbone), VEREDAS (Backhaul), ACESSOS (Metro)</a:t>
            </a:r>
            <a:endParaRPr lang="pt-BR" altLang="pt-BR" smtClean="0"/>
          </a:p>
        </p:txBody>
      </p:sp>
      <p:sp>
        <p:nvSpPr>
          <p:cNvPr id="13315" name="Espaço Reservado para Conteúdo 2"/>
          <p:cNvSpPr>
            <a:spLocks noGrp="1"/>
          </p:cNvSpPr>
          <p:nvPr>
            <p:ph idx="1"/>
          </p:nvPr>
        </p:nvSpPr>
        <p:spPr>
          <a:xfrm>
            <a:off x="5951538" y="1341438"/>
            <a:ext cx="6024562" cy="509746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2400" dirty="0" smtClean="0"/>
              <a:t>Retrato da Banda Larga Fixa (2019)</a:t>
            </a:r>
          </a:p>
          <a:p>
            <a:pPr marL="381000" lvl="1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2000" dirty="0" smtClean="0"/>
              <a:t>1.981 municípios (10,6%) sem </a:t>
            </a:r>
            <a:r>
              <a:rPr lang="pt-BR" altLang="pt-BR" sz="2000" dirty="0" err="1" smtClean="0"/>
              <a:t>backhaul</a:t>
            </a:r>
            <a:r>
              <a:rPr lang="pt-BR" altLang="pt-BR" sz="2000" dirty="0" smtClean="0"/>
              <a:t> fibra</a:t>
            </a:r>
          </a:p>
          <a:p>
            <a:pPr marL="381000" lvl="1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2000" dirty="0" smtClean="0"/>
              <a:t>Qual a </a:t>
            </a:r>
            <a:r>
              <a:rPr lang="pt-BR" altLang="pt-BR" sz="2000" b="1" dirty="0" smtClean="0"/>
              <a:t>taxa de conexão </a:t>
            </a:r>
            <a:r>
              <a:rPr lang="pt-BR" altLang="pt-BR" sz="2000" dirty="0" smtClean="0"/>
              <a:t>dessas localidades? Decrescente: +538 (2016), +226 (2017), +138 (2018)</a:t>
            </a:r>
          </a:p>
          <a:p>
            <a:pPr marL="381000" lvl="1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2000" dirty="0" smtClean="0"/>
              <a:t>Quem são os </a:t>
            </a:r>
            <a:r>
              <a:rPr lang="pt-BR" altLang="pt-BR" sz="2000" b="1" dirty="0" smtClean="0"/>
              <a:t>maiores provedores</a:t>
            </a:r>
            <a:r>
              <a:rPr lang="pt-BR" altLang="pt-BR" sz="2000" dirty="0" smtClean="0"/>
              <a:t>: OI (2.235), VIVO (1.214), </a:t>
            </a:r>
            <a:r>
              <a:rPr lang="pt-BR" altLang="pt-BR" sz="2000" u="sng" dirty="0" smtClean="0"/>
              <a:t>REGIONAIS</a:t>
            </a:r>
            <a:r>
              <a:rPr lang="pt-BR" altLang="pt-BR" sz="2000" dirty="0" smtClean="0"/>
              <a:t> (993), COPEL (385), TELEBRAS (329), TIM (255), </a:t>
            </a:r>
            <a:r>
              <a:rPr lang="pt-BR" altLang="pt-BR" sz="2000" u="sng" dirty="0" smtClean="0"/>
              <a:t>BRISANET</a:t>
            </a:r>
            <a:r>
              <a:rPr lang="pt-BR" altLang="pt-BR" sz="2000" dirty="0" smtClean="0"/>
              <a:t> (221), ALGAR (158), ELETRONET (123), </a:t>
            </a:r>
            <a:r>
              <a:rPr lang="pt-BR" altLang="pt-BR" sz="2000" u="sng" dirty="0" smtClean="0"/>
              <a:t>REDE TELESUL</a:t>
            </a:r>
            <a:r>
              <a:rPr lang="pt-BR" altLang="pt-BR" sz="2000" dirty="0" smtClean="0"/>
              <a:t> (41), SERCOMTEL (19)</a:t>
            </a:r>
          </a:p>
          <a:p>
            <a:pPr marL="381000" lvl="1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2000" dirty="0" smtClean="0"/>
              <a:t>Qual a </a:t>
            </a:r>
            <a:r>
              <a:rPr lang="pt-BR" altLang="pt-BR" sz="2000" b="1" dirty="0" smtClean="0"/>
              <a:t>tecnologia nos acessos</a:t>
            </a:r>
            <a:r>
              <a:rPr lang="pt-BR" altLang="pt-BR" sz="2000" dirty="0" smtClean="0"/>
              <a:t>? </a:t>
            </a:r>
            <a:r>
              <a:rPr lang="pt-BR" altLang="pt-BR" sz="2000" dirty="0"/>
              <a:t>c</a:t>
            </a:r>
            <a:r>
              <a:rPr lang="pt-BR" altLang="pt-BR" sz="2000" dirty="0" smtClean="0"/>
              <a:t>abo coaxial predomina; há 10 anos fibra óptica passou de 0,5% para 18,5%, mas crescimento lento</a:t>
            </a:r>
          </a:p>
          <a:p>
            <a:pPr marL="381000" lvl="1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2000" dirty="0" smtClean="0"/>
              <a:t>Qual a </a:t>
            </a:r>
            <a:r>
              <a:rPr lang="pt-BR" altLang="pt-BR" sz="2000" b="1" dirty="0" smtClean="0"/>
              <a:t>velocidade média (Mbps</a:t>
            </a:r>
            <a:r>
              <a:rPr lang="pt-BR" altLang="pt-BR" sz="2000" u="sng" dirty="0" smtClean="0"/>
              <a:t>)</a:t>
            </a:r>
            <a:r>
              <a:rPr lang="pt-BR" altLang="pt-BR" sz="2000" dirty="0" smtClean="0"/>
              <a:t> nos Estados? SP (30,39), DF (27,61), CE (27,23), PI (25,29), PE (25), RJ (24,84), </a:t>
            </a:r>
            <a:r>
              <a:rPr lang="pt-BR" altLang="pt-BR" sz="2000" u="sng" dirty="0" smtClean="0"/>
              <a:t>BR (24,62</a:t>
            </a:r>
            <a:r>
              <a:rPr lang="pt-BR" altLang="pt-BR" sz="2000" dirty="0" smtClean="0"/>
              <a:t>), AL(24,39) [...], TO (11,91), RO (11,13), AP (8,7), RR (7,88)  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altLang="pt-BR" sz="24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pt-BR" altLang="pt-BR" sz="2400" dirty="0" smtClean="0"/>
          </a:p>
          <a:p>
            <a:pPr marL="0" lvl="1" eaLnBrk="1" fontAlgn="auto" hangingPunct="1">
              <a:spcAft>
                <a:spcPts val="0"/>
              </a:spcAft>
              <a:defRPr/>
            </a:pPr>
            <a:endParaRPr lang="pt-BR" altLang="pt-BR" dirty="0" smtClean="0">
              <a:solidFill>
                <a:srgbClr val="023F88"/>
              </a:solidFill>
            </a:endParaRPr>
          </a:p>
        </p:txBody>
      </p:sp>
      <p:pic>
        <p:nvPicPr>
          <p:cNvPr id="52228" name="Imagem 3" descr="https://i2.wp.com/teletime.com.br/wp-content/uploads/2019/03/cidades-fib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268413"/>
            <a:ext cx="55149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25"/>
            <a:ext cx="9418638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9087" r="4257" b="1791"/>
          <a:stretch>
            <a:fillRect/>
          </a:stretch>
        </p:blipFill>
        <p:spPr bwMode="auto">
          <a:xfrm>
            <a:off x="0" y="1190625"/>
            <a:ext cx="424815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9"/>
          <a:stretch>
            <a:fillRect/>
          </a:stretch>
        </p:blipFill>
        <p:spPr bwMode="auto">
          <a:xfrm>
            <a:off x="7369175" y="1214438"/>
            <a:ext cx="482282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 descr="Resultado de imagem para Cinemas em re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r="2676"/>
          <a:stretch>
            <a:fillRect/>
          </a:stretch>
        </p:blipFill>
        <p:spPr bwMode="auto">
          <a:xfrm>
            <a:off x="0" y="3905250"/>
            <a:ext cx="49720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 descr="Resultado de imagem para rnp pesquisa telescop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/>
          <a:stretch>
            <a:fillRect/>
          </a:stretch>
        </p:blipFill>
        <p:spPr bwMode="auto">
          <a:xfrm>
            <a:off x="6838950" y="4332288"/>
            <a:ext cx="53530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" descr="Resultado de imagem para Cinemas em re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0013"/>
            <a:ext cx="1682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2408630" y="267196"/>
            <a:ext cx="117506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FFFF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Uma rede pública essencial: educação, pesquisa e inovação</a:t>
            </a:r>
            <a:endParaRPr lang="pt-BR" altLang="pt-BR" b="1" dirty="0">
              <a:solidFill>
                <a:srgbClr val="FFFFFF"/>
              </a:solidFill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CaixaDeTexto 4"/>
          <p:cNvSpPr txBox="1">
            <a:spLocks noChangeArrowheads="1"/>
          </p:cNvSpPr>
          <p:nvPr/>
        </p:nvSpPr>
        <p:spPr bwMode="auto">
          <a:xfrm>
            <a:off x="2400242" y="283974"/>
            <a:ext cx="117506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FFFFFF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Classes de organizações usuárias</a:t>
            </a:r>
          </a:p>
        </p:txBody>
      </p:sp>
      <p:sp>
        <p:nvSpPr>
          <p:cNvPr id="2" name="Retângulo 1">
            <a:extLst>
              <a:ext uri="{FF2B5EF4-FFF2-40B4-BE49-F238E27FC236}"/>
            </a:extLst>
          </p:cNvPr>
          <p:cNvSpPr/>
          <p:nvPr/>
        </p:nvSpPr>
        <p:spPr>
          <a:xfrm>
            <a:off x="63501" y="1331981"/>
            <a:ext cx="30416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Instituições de </a:t>
            </a:r>
            <a:r>
              <a:rPr lang="pt-BR" altLang="pt-BR" b="1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educação superior ou de pesquisa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altLang="pt-BR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b="1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Agências de fomento e apoio </a:t>
            </a:r>
            <a:r>
              <a:rPr lang="pt-BR" altLang="pt-BR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a educação e pesquisa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altLang="pt-BR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b="1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Hospitais de Ensino </a:t>
            </a:r>
            <a:r>
              <a:rPr lang="pt-BR" altLang="pt-BR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ou de Pesquisa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altLang="pt-BR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Museus e instituições com </a:t>
            </a:r>
            <a:r>
              <a:rPr lang="pt-BR" altLang="pt-BR" b="1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acervos memoriais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altLang="pt-BR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b="1" dirty="0" smtClean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Ambientes promotores de inovação </a:t>
            </a:r>
            <a:r>
              <a:rPr lang="pt-BR" altLang="pt-BR" dirty="0" smtClean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(parques, polos)</a:t>
            </a:r>
            <a:endParaRPr lang="pt-BR" altLang="pt-BR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altLang="pt-BR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b="1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Empresas inovadoras</a:t>
            </a:r>
            <a:r>
              <a:rPr lang="pt-BR" altLang="pt-BR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, que necessitem participar do Sistema RNP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60" y="1438275"/>
            <a:ext cx="914734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aixaDeTexto 4"/>
          <p:cNvSpPr txBox="1">
            <a:spLocks noChangeArrowheads="1"/>
          </p:cNvSpPr>
          <p:nvPr/>
        </p:nvSpPr>
        <p:spPr bwMode="auto">
          <a:xfrm>
            <a:off x="2410000" y="245203"/>
            <a:ext cx="11750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FFFF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Interligar pessoas e instituições globalmente</a:t>
            </a:r>
            <a:endParaRPr lang="pt-BR" altLang="pt-BR" b="1" dirty="0">
              <a:solidFill>
                <a:srgbClr val="FFFFFF"/>
              </a:solidFill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b="1" dirty="0">
              <a:solidFill>
                <a:srgbClr val="FFFFFF"/>
              </a:solidFill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8372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5"/>
          <a:stretch>
            <a:fillRect/>
          </a:stretch>
        </p:blipFill>
        <p:spPr bwMode="auto">
          <a:xfrm>
            <a:off x="3540125" y="1400175"/>
            <a:ext cx="8651875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71475" y="2085975"/>
            <a:ext cx="2916238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4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Uma rede de </a:t>
            </a:r>
            <a:r>
              <a:rPr lang="pt-BR" altLang="pt-BR" sz="2400" dirty="0" smtClean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Educação e Pesquisa </a:t>
            </a:r>
            <a:r>
              <a:rPr lang="pt-BR" altLang="pt-BR" sz="24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torna as </a:t>
            </a:r>
            <a:r>
              <a:rPr lang="pt-BR" altLang="pt-BR" sz="2400" b="1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oportunidades iguais </a:t>
            </a:r>
            <a:r>
              <a:rPr lang="pt-BR" altLang="pt-BR" sz="24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para pessoas e instituições, </a:t>
            </a:r>
            <a:r>
              <a:rPr lang="pt-BR" altLang="pt-BR" sz="2400" b="1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independentemente da localização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6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 bwMode="auto">
          <a:xfrm>
            <a:off x="2424112" y="404813"/>
            <a:ext cx="9329737" cy="407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INTERIORIZAÇÃO DE INFRAESTRUTURA DIGITAL  NO NORDESTE e NORTE </a:t>
            </a:r>
          </a:p>
        </p:txBody>
      </p:sp>
      <p:sp>
        <p:nvSpPr>
          <p:cNvPr id="8195" name="Espaço Reservado para Conteúdo 2"/>
          <p:cNvSpPr>
            <a:spLocks noGrp="1"/>
          </p:cNvSpPr>
          <p:nvPr>
            <p:ph idx="1"/>
          </p:nvPr>
        </p:nvSpPr>
        <p:spPr>
          <a:xfrm>
            <a:off x="2114549" y="1241426"/>
            <a:ext cx="9639300" cy="3036887"/>
          </a:xfrm>
          <a:solidFill>
            <a:schemeClr val="bg1"/>
          </a:solidFill>
          <a:extLst/>
        </p:spPr>
        <p:txBody>
          <a:bodyPr anchor="t"/>
          <a:lstStyle/>
          <a:p>
            <a:pPr algn="just">
              <a:defRPr/>
            </a:pPr>
            <a:r>
              <a:rPr lang="pt-BR" altLang="pt-BR" sz="2400" dirty="0" smtClean="0"/>
              <a:t>Ao </a:t>
            </a:r>
            <a:r>
              <a:rPr lang="pt-BR" altLang="pt-BR" sz="2400" b="1" dirty="0" smtClean="0"/>
              <a:t>interiorizar a Rede de Educação e Pesquisa, em parceria com os Estados e os provedores regionais</a:t>
            </a:r>
            <a:r>
              <a:rPr lang="pt-BR" altLang="pt-BR" sz="2400" dirty="0" smtClean="0"/>
              <a:t>, promover o suporte às políticas públicas de educação, saúde e desenvolvimento local no Nordeste e Norte.</a:t>
            </a:r>
          </a:p>
          <a:p>
            <a:pPr algn="just">
              <a:defRPr/>
            </a:pPr>
            <a:endParaRPr lang="pt-BR" altLang="pt-BR" sz="2400" dirty="0" smtClean="0"/>
          </a:p>
          <a:p>
            <a:pPr algn="just">
              <a:defRPr/>
            </a:pPr>
            <a:r>
              <a:rPr lang="pt-BR" altLang="pt-BR" sz="2400" b="1" dirty="0" smtClean="0"/>
              <a:t>Propósito:</a:t>
            </a:r>
            <a:endParaRPr lang="pt-BR" altLang="pt-BR" sz="2400" b="1" dirty="0"/>
          </a:p>
          <a:p>
            <a:pPr marL="457200" indent="-457200">
              <a:buFont typeface="Calibri" panose="020F0502020204030204" pitchFamily="34" charset="0"/>
              <a:buChar char="↘"/>
              <a:defRPr/>
            </a:pPr>
            <a:r>
              <a:rPr lang="pt-BR" altLang="pt-BR" sz="2400" dirty="0"/>
              <a:t>Formar e fixar </a:t>
            </a:r>
            <a:r>
              <a:rPr lang="pt-BR" altLang="pt-BR" sz="2400" b="1" dirty="0"/>
              <a:t>recursos humanos </a:t>
            </a:r>
            <a:r>
              <a:rPr lang="pt-BR" altLang="pt-BR" sz="2400" b="1" dirty="0" smtClean="0"/>
              <a:t>qualificados </a:t>
            </a:r>
            <a:r>
              <a:rPr lang="pt-BR" altLang="pt-BR" sz="2400" dirty="0" smtClean="0"/>
              <a:t>no território</a:t>
            </a:r>
            <a:endParaRPr lang="pt-BR" altLang="pt-BR" sz="2400" dirty="0"/>
          </a:p>
          <a:p>
            <a:pPr marL="457200" indent="-457200">
              <a:buFont typeface="Calibri" panose="020F0502020204030204" pitchFamily="34" charset="0"/>
              <a:buChar char="↘"/>
              <a:defRPr/>
            </a:pPr>
            <a:r>
              <a:rPr lang="pt-BR" altLang="pt-BR" sz="2400" dirty="0" smtClean="0"/>
              <a:t>Fortalecer e induzir </a:t>
            </a:r>
            <a:r>
              <a:rPr lang="pt-BR" altLang="pt-BR" sz="2400" b="1" dirty="0"/>
              <a:t>arranjos produtivos locais</a:t>
            </a:r>
          </a:p>
          <a:p>
            <a:pPr>
              <a:defRPr/>
            </a:pPr>
            <a:endParaRPr lang="pt-BR" altLang="pt-BR" sz="2400" dirty="0" smtClean="0"/>
          </a:p>
          <a:p>
            <a:pPr>
              <a:defRPr/>
            </a:pPr>
            <a:endParaRPr lang="pt-BR" altLang="pt-BR" sz="2400" b="1" dirty="0" smtClean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 bwMode="auto">
          <a:xfrm>
            <a:off x="2114549" y="4511676"/>
            <a:ext cx="9639300" cy="1820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8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98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96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96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44" indent="-228550" algn="l" defTabSz="9141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42" indent="-228550" algn="l" defTabSz="9141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41" indent="-228550" algn="l" defTabSz="9141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40" indent="-228550" algn="l" defTabSz="9141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altLang="pt-BR" sz="2400" b="1" dirty="0" smtClean="0"/>
              <a:t>Objetivo:</a:t>
            </a:r>
          </a:p>
          <a:p>
            <a:pPr marL="457200" indent="-457200">
              <a:buFont typeface="Calibri" panose="020F0502020204030204" pitchFamily="34" charset="0"/>
              <a:buChar char="↘"/>
              <a:defRPr/>
            </a:pPr>
            <a:r>
              <a:rPr lang="pt-BR" altLang="pt-BR" sz="2400" dirty="0" smtClean="0"/>
              <a:t>Levar infraestrutura de </a:t>
            </a:r>
            <a:r>
              <a:rPr lang="pt-BR" altLang="pt-BR" sz="2400" b="1" dirty="0" smtClean="0"/>
              <a:t>fibra óptica às áreas urbanas das cidades polo </a:t>
            </a:r>
            <a:r>
              <a:rPr lang="pt-BR" altLang="pt-BR" sz="2400" dirty="0" smtClean="0"/>
              <a:t>em parceria com </a:t>
            </a:r>
            <a:r>
              <a:rPr lang="pt-BR" altLang="pt-BR" sz="2400" b="1" dirty="0" smtClean="0"/>
              <a:t>provedores regionais e setor elétrico</a:t>
            </a:r>
          </a:p>
          <a:p>
            <a:pPr marL="457200" indent="-457200">
              <a:buFont typeface="Calibri" panose="020F0502020204030204" pitchFamily="34" charset="0"/>
              <a:buChar char="↘"/>
              <a:defRPr/>
            </a:pPr>
            <a:r>
              <a:rPr lang="pt-BR" altLang="pt-BR" sz="2400" b="1" dirty="0" smtClean="0"/>
              <a:t>Compartilhar infraestrutura com o Estado e provedores</a:t>
            </a:r>
          </a:p>
        </p:txBody>
      </p:sp>
    </p:spTree>
    <p:extLst>
      <p:ext uri="{BB962C8B-B14F-4D97-AF65-F5344CB8AC3E}">
        <p14:creationId xmlns:p14="http://schemas.microsoft.com/office/powerpoint/2010/main" val="294461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 bwMode="auto">
          <a:xfrm>
            <a:off x="2424113" y="333375"/>
            <a:ext cx="8280400" cy="407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PARCEIROS ESTRATÉGICOS NA INTERIORIZAÇÃO</a:t>
            </a:r>
          </a:p>
        </p:txBody>
      </p:sp>
      <p:sp>
        <p:nvSpPr>
          <p:cNvPr id="8195" name="Espaço Reservado para Conteúdo 2"/>
          <p:cNvSpPr>
            <a:spLocks noGrp="1"/>
          </p:cNvSpPr>
          <p:nvPr>
            <p:ph idx="1"/>
          </p:nvPr>
        </p:nvSpPr>
        <p:spPr>
          <a:xfrm>
            <a:off x="2036763" y="1349375"/>
            <a:ext cx="10155237" cy="5184775"/>
          </a:xfrm>
          <a:extLst/>
        </p:spPr>
        <p:txBody>
          <a:bodyPr anchor="t"/>
          <a:lstStyle/>
          <a:p>
            <a:pPr marL="457200" indent="-457200">
              <a:buFont typeface="Calibri" panose="020F0502020204030204" pitchFamily="34" charset="0"/>
              <a:buChar char="↘"/>
              <a:defRPr/>
            </a:pPr>
            <a:r>
              <a:rPr lang="pt-BR" altLang="pt-BR" b="1" dirty="0" smtClean="0"/>
              <a:t>RNP e Estados (SECT) </a:t>
            </a:r>
            <a:r>
              <a:rPr lang="pt-BR" altLang="pt-BR" dirty="0" smtClean="0"/>
              <a:t>com recursos para interiorização em </a:t>
            </a:r>
            <a:r>
              <a:rPr lang="pt-BR" altLang="pt-BR" dirty="0" err="1" smtClean="0"/>
              <a:t>infovias</a:t>
            </a:r>
            <a:r>
              <a:rPr lang="pt-BR" altLang="pt-BR" dirty="0" smtClean="0"/>
              <a:t>: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pt-BR" altLang="pt-BR" dirty="0" smtClean="0"/>
              <a:t>Ceará (CDC, ETICE), Rio Grande do Norte (</a:t>
            </a:r>
            <a:r>
              <a:rPr lang="pt-BR" altLang="pt-BR" dirty="0" err="1" smtClean="0"/>
              <a:t>Infovia</a:t>
            </a:r>
            <a:r>
              <a:rPr lang="pt-BR" altLang="pt-BR" dirty="0" smtClean="0"/>
              <a:t> Potiguar, UFRN), Paraíba (SECTI, FAPESQPB), Pernambuco (SECTI, REPEPE), Bahia (SECTI) 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pt-BR" altLang="pt-BR" dirty="0"/>
              <a:t>Maranhão (PPP em desenho), </a:t>
            </a:r>
            <a:r>
              <a:rPr lang="pt-BR" altLang="pt-BR" dirty="0" smtClean="0"/>
              <a:t>Piauí </a:t>
            </a:r>
            <a:r>
              <a:rPr lang="pt-BR" altLang="pt-BR" dirty="0"/>
              <a:t>(PPP em implantação)</a:t>
            </a:r>
          </a:p>
          <a:p>
            <a:pPr marL="457200" indent="-457200">
              <a:buFont typeface="Calibri" panose="020F0502020204030204" pitchFamily="34" charset="0"/>
              <a:buChar char="↘"/>
              <a:defRPr/>
            </a:pPr>
            <a:r>
              <a:rPr lang="pt-BR" altLang="pt-BR" b="1" dirty="0" smtClean="0"/>
              <a:t>Setor elétrico de transmissão e distribuição</a:t>
            </a:r>
            <a:r>
              <a:rPr lang="pt-BR" altLang="pt-BR" dirty="0" smtClean="0"/>
              <a:t>: cessão de direitos de passagem</a:t>
            </a:r>
          </a:p>
          <a:p>
            <a:pPr marL="457200" indent="-457200">
              <a:buFont typeface="Calibri" panose="020F0502020204030204" pitchFamily="34" charset="0"/>
              <a:buChar char="↘"/>
              <a:defRPr/>
            </a:pPr>
            <a:r>
              <a:rPr lang="pt-BR" altLang="pt-BR" b="1" dirty="0"/>
              <a:t>Provedores regionais</a:t>
            </a:r>
            <a:r>
              <a:rPr lang="pt-BR" altLang="pt-BR" dirty="0"/>
              <a:t>: construção, permuta e manutenção</a:t>
            </a:r>
          </a:p>
          <a:p>
            <a:pPr marL="457200" indent="-457200">
              <a:buFont typeface="Calibri" panose="020F0502020204030204" pitchFamily="34" charset="0"/>
              <a:buChar char="↘"/>
              <a:defRPr/>
            </a:pPr>
            <a:r>
              <a:rPr lang="pt-BR" altLang="pt-BR" dirty="0" smtClean="0"/>
              <a:t>Prefeituras nas </a:t>
            </a:r>
            <a:r>
              <a:rPr lang="pt-BR" altLang="pt-BR" b="1" dirty="0" smtClean="0"/>
              <a:t>Cidades Digitais/Inteligentes </a:t>
            </a:r>
            <a:r>
              <a:rPr lang="pt-BR" altLang="pt-BR" dirty="0" smtClean="0"/>
              <a:t>(MCTIC)</a:t>
            </a:r>
          </a:p>
        </p:txBody>
      </p:sp>
    </p:spTree>
    <p:extLst>
      <p:ext uri="{BB962C8B-B14F-4D97-AF65-F5344CB8AC3E}">
        <p14:creationId xmlns:p14="http://schemas.microsoft.com/office/powerpoint/2010/main" val="39236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122" y="3486150"/>
            <a:ext cx="3834066" cy="33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http://ozildoalves.com.br/media/upload/img_publicacoes/%7B71448405-FB10-4735-91DB-370EA35B30AB%7D_che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704" y="1517344"/>
            <a:ext cx="10382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0" y="3374416"/>
            <a:ext cx="706438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0" y="4021626"/>
            <a:ext cx="4016769" cy="2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" y="1489075"/>
            <a:ext cx="6715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CaixaDeTexto 16"/>
          <p:cNvSpPr txBox="1">
            <a:spLocks noChangeArrowheads="1"/>
          </p:cNvSpPr>
          <p:nvPr/>
        </p:nvSpPr>
        <p:spPr bwMode="auto">
          <a:xfrm>
            <a:off x="619766" y="1517344"/>
            <a:ext cx="113665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600" b="1" dirty="0">
                <a:solidFill>
                  <a:srgbClr val="00B050"/>
                </a:solidFill>
              </a:rPr>
              <a:t>Exército</a:t>
            </a:r>
            <a:r>
              <a:rPr lang="pt-BR" altLang="pt-BR" b="1" dirty="0">
                <a:solidFill>
                  <a:srgbClr val="00B050"/>
                </a:solidFill>
              </a:rPr>
              <a:t> </a:t>
            </a:r>
          </a:p>
          <a:p>
            <a:r>
              <a:rPr lang="pt-BR" altLang="pt-BR" b="1" dirty="0">
                <a:solidFill>
                  <a:srgbClr val="00B050"/>
                </a:solidFill>
              </a:rPr>
              <a:t>Brasileiro</a:t>
            </a:r>
          </a:p>
          <a:p>
            <a:endParaRPr lang="pt-BR" altLang="pt-BR" b="1" dirty="0"/>
          </a:p>
        </p:txBody>
      </p:sp>
      <p:sp>
        <p:nvSpPr>
          <p:cNvPr id="25609" name="Rectangle 2" descr="Papel jornal"/>
          <p:cNvSpPr txBox="1">
            <a:spLocks noChangeArrowheads="1"/>
          </p:cNvSpPr>
          <p:nvPr/>
        </p:nvSpPr>
        <p:spPr bwMode="auto">
          <a:xfrm>
            <a:off x="2371881" y="339976"/>
            <a:ext cx="914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t-BR" altLang="pt-BR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INFRAESTRUTURA ÓPTICA NACIONAL </a:t>
            </a:r>
          </a:p>
        </p:txBody>
      </p:sp>
      <p:pic>
        <p:nvPicPr>
          <p:cNvPr id="25610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3" y="4021626"/>
            <a:ext cx="2611252" cy="27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Image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8" y="3315678"/>
            <a:ext cx="15081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Imagem 6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2" t="17021" r="5865"/>
          <a:stretch>
            <a:fillRect/>
          </a:stretch>
        </p:blipFill>
        <p:spPr bwMode="auto">
          <a:xfrm>
            <a:off x="5831847" y="2110583"/>
            <a:ext cx="3444082" cy="305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97" y="1118030"/>
            <a:ext cx="40449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2"/>
          <p:cNvSpPr>
            <a:spLocks noGrp="1" noChangeArrowheads="1"/>
          </p:cNvSpPr>
          <p:nvPr>
            <p:ph type="title"/>
          </p:nvPr>
        </p:nvSpPr>
        <p:spPr>
          <a:xfrm>
            <a:off x="633413" y="1268413"/>
            <a:ext cx="4598987" cy="5400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1000"/>
              </a:spcBef>
              <a:defRPr/>
            </a:pPr>
            <a:r>
              <a:rPr lang="pt-BR" sz="2000" b="1" dirty="0">
                <a:latin typeface="+mn-lt"/>
                <a:ea typeface="+mn-ea"/>
                <a:cs typeface="+mn-cs"/>
              </a:rPr>
              <a:t>2020:  </a:t>
            </a:r>
            <a:r>
              <a:rPr lang="pt-BR" sz="2000" dirty="0">
                <a:latin typeface="+mn-lt"/>
                <a:ea typeface="+mn-ea"/>
                <a:cs typeface="+mn-cs"/>
              </a:rPr>
              <a:t>em todos os estados com </a:t>
            </a:r>
            <a:r>
              <a:rPr lang="pt-BR" sz="2000" b="1" dirty="0">
                <a:latin typeface="+mn-lt"/>
                <a:ea typeface="+mn-ea"/>
                <a:cs typeface="+mn-cs"/>
              </a:rPr>
              <a:t>100 Gb/s </a:t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b="1" dirty="0">
                <a:latin typeface="+mn-lt"/>
                <a:ea typeface="+mn-ea"/>
                <a:cs typeface="+mn-cs"/>
              </a:rPr>
              <a:t/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b="1" dirty="0">
                <a:latin typeface="+mn-lt"/>
                <a:ea typeface="+mn-ea"/>
                <a:cs typeface="+mn-cs"/>
              </a:rPr>
              <a:t>_infraestrutura óptica nacional </a:t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dirty="0">
                <a:latin typeface="+mn-lt"/>
                <a:ea typeface="+mn-ea"/>
                <a:cs typeface="+mn-cs"/>
              </a:rPr>
              <a:t>parceiros privados, redução de despesas de </a:t>
            </a:r>
            <a:r>
              <a:rPr lang="pt-BR" sz="2000" dirty="0" err="1">
                <a:latin typeface="+mn-lt"/>
                <a:ea typeface="+mn-ea"/>
                <a:cs typeface="+mn-cs"/>
              </a:rPr>
              <a:t>telecom</a:t>
            </a:r>
            <a:r>
              <a:rPr lang="pt-BR" sz="2000" b="1" dirty="0">
                <a:latin typeface="+mn-lt"/>
                <a:ea typeface="+mn-ea"/>
                <a:cs typeface="+mn-cs"/>
              </a:rPr>
              <a:t/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b="1" dirty="0">
                <a:latin typeface="+mn-lt"/>
                <a:ea typeface="+mn-ea"/>
                <a:cs typeface="+mn-cs"/>
              </a:rPr>
              <a:t/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b="1" dirty="0">
                <a:latin typeface="+mn-lt"/>
                <a:ea typeface="+mn-ea"/>
                <a:cs typeface="+mn-cs"/>
              </a:rPr>
              <a:t>_escalável e segura</a:t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dirty="0">
                <a:latin typeface="+mn-lt"/>
                <a:ea typeface="+mn-ea"/>
                <a:cs typeface="+mn-cs"/>
              </a:rPr>
              <a:t>segregada em fibras ópticas do setor elétrico, cresce com custos marginais</a:t>
            </a:r>
            <a:r>
              <a:rPr lang="pt-BR" sz="2000" b="1" dirty="0">
                <a:latin typeface="+mn-lt"/>
                <a:ea typeface="+mn-ea"/>
                <a:cs typeface="+mn-cs"/>
              </a:rPr>
              <a:t/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b="1" dirty="0">
                <a:latin typeface="+mn-lt"/>
                <a:ea typeface="+mn-ea"/>
                <a:cs typeface="+mn-cs"/>
              </a:rPr>
              <a:t/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b="1" dirty="0">
                <a:latin typeface="+mn-lt"/>
                <a:ea typeface="+mn-ea"/>
                <a:cs typeface="+mn-cs"/>
              </a:rPr>
              <a:t>_interiorizada em 1 Gb/s</a:t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dirty="0">
                <a:latin typeface="+mn-lt"/>
                <a:ea typeface="+mn-ea"/>
                <a:cs typeface="+mn-cs"/>
              </a:rPr>
              <a:t>alcança campi de IFES e IF, ambientes de inovação, hospitais de ensino, onde é mais carente e necessário (EAD)</a:t>
            </a:r>
            <a:r>
              <a:rPr lang="pt-BR" sz="2000" b="1" dirty="0">
                <a:latin typeface="+mn-lt"/>
                <a:ea typeface="+mn-ea"/>
                <a:cs typeface="+mn-cs"/>
              </a:rPr>
              <a:t/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b="1" dirty="0">
                <a:latin typeface="+mn-lt"/>
                <a:ea typeface="+mn-ea"/>
                <a:cs typeface="+mn-cs"/>
              </a:rPr>
              <a:t/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b="1" dirty="0">
                <a:latin typeface="+mn-lt"/>
                <a:ea typeface="+mn-ea"/>
                <a:cs typeface="+mn-cs"/>
              </a:rPr>
              <a:t>_</a:t>
            </a:r>
            <a:r>
              <a:rPr lang="pt-BR" sz="2000" b="1" dirty="0" err="1">
                <a:latin typeface="+mn-lt"/>
                <a:ea typeface="+mn-ea"/>
                <a:cs typeface="+mn-cs"/>
              </a:rPr>
              <a:t>ciberinfraestrutura</a:t>
            </a:r>
            <a:r>
              <a:rPr lang="pt-BR" sz="2000" b="1" dirty="0">
                <a:latin typeface="+mn-lt"/>
                <a:ea typeface="+mn-ea"/>
                <a:cs typeface="+mn-cs"/>
              </a:rPr>
              <a:t> e nuvem</a:t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r>
              <a:rPr lang="pt-BR" sz="2000" dirty="0">
                <a:latin typeface="+mn-lt"/>
                <a:ea typeface="+mn-ea"/>
                <a:cs typeface="+mn-cs"/>
              </a:rPr>
              <a:t>simplificar a oferta de soluções digitais, públicas e privadas, em um </a:t>
            </a:r>
            <a:r>
              <a:rPr lang="pt-BR" sz="2000" dirty="0" err="1">
                <a:latin typeface="+mn-lt"/>
                <a:ea typeface="+mn-ea"/>
                <a:cs typeface="+mn-cs"/>
              </a:rPr>
              <a:t>marketplace</a:t>
            </a:r>
            <a:r>
              <a:rPr lang="pt-BR" sz="2000" dirty="0">
                <a:latin typeface="+mn-lt"/>
                <a:ea typeface="+mn-ea"/>
                <a:cs typeface="+mn-cs"/>
              </a:rPr>
              <a:t> próprio (</a:t>
            </a:r>
            <a:r>
              <a:rPr lang="pt-BR" sz="2000" dirty="0" err="1">
                <a:latin typeface="+mn-lt"/>
                <a:ea typeface="+mn-ea"/>
                <a:cs typeface="+mn-cs"/>
              </a:rPr>
              <a:t>broker</a:t>
            </a:r>
            <a:r>
              <a:rPr lang="pt-BR" sz="2000" dirty="0">
                <a:latin typeface="+mn-lt"/>
                <a:ea typeface="+mn-ea"/>
                <a:cs typeface="+mn-cs"/>
              </a:rPr>
              <a:t>) </a:t>
            </a:r>
            <a:r>
              <a:rPr lang="pt-BR" sz="2000" b="1" dirty="0">
                <a:latin typeface="+mn-lt"/>
                <a:ea typeface="+mn-ea"/>
                <a:cs typeface="+mn-cs"/>
              </a:rPr>
              <a:t/>
            </a:r>
            <a:br>
              <a:rPr lang="pt-BR" sz="2000" b="1" dirty="0">
                <a:latin typeface="+mn-lt"/>
                <a:ea typeface="+mn-ea"/>
                <a:cs typeface="+mn-cs"/>
              </a:rPr>
            </a:br>
            <a:endParaRPr lang="pt-BR" altLang="pt-BR" sz="20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89091" name="Image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1125538"/>
            <a:ext cx="651827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Espaço Reservado para Conteúdo 1"/>
          <p:cNvSpPr txBox="1">
            <a:spLocks/>
          </p:cNvSpPr>
          <p:nvPr/>
        </p:nvSpPr>
        <p:spPr bwMode="auto">
          <a:xfrm>
            <a:off x="2495550" y="333375"/>
            <a:ext cx="83534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altLang="pt-BR" sz="22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NOVA PLATAFORMA DIGITAL NACIONAL PARA EDUCAÇÃO E PESQUISA</a:t>
            </a:r>
          </a:p>
        </p:txBody>
      </p:sp>
    </p:spTree>
    <p:extLst>
      <p:ext uri="{BB962C8B-B14F-4D97-AF65-F5344CB8AC3E}">
        <p14:creationId xmlns:p14="http://schemas.microsoft.com/office/powerpoint/2010/main" val="24773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g-VND.OPENXMLFORMATS-OFFICEDOCUMENT.PRESENTATIONML.PRESENTATION-61419 [Somente leitura]" id="{4515E32C-0E5B-44E2-85C1-ED3BD7ECD2BA}" vid="{CECF7BB6-D7C6-4F9B-8B1E-F2EAF7BA6AF8}"/>
    </a:ext>
  </a:extLst>
</a:theme>
</file>

<file path=ppt/theme/theme10.xml><?xml version="1.0" encoding="utf-8"?>
<a:theme xmlns:a="http://schemas.openxmlformats.org/drawingml/2006/main" name="9_Personalizar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g-VND.OPENXMLFORMATS-OFFICEDOCUMENT.PRESENTATIONML.PRESENTATION-80764 [Somente leitura]" id="{71838DF5-6C07-4FF8-AA4D-6A21F53A0C8E}" vid="{CC7B30FD-94BA-4773-A673-9D30F6F73103}"/>
    </a:ext>
  </a:extLst>
</a:theme>
</file>

<file path=ppt/theme/theme11.xml><?xml version="1.0" encoding="utf-8"?>
<a:theme xmlns:a="http://schemas.openxmlformats.org/drawingml/2006/main" name="10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g-VND.OPENXMLFORMATS-OFFICEDOCUMENT.PRESENTATIONML.PRESENTATION-61419 [Somente leitura]" id="{4515E32C-0E5B-44E2-85C1-ED3BD7ECD2BA}" vid="{2C306E81-D641-4068-87A7-8F26D7DA11C9}"/>
    </a:ext>
  </a:extLst>
</a:theme>
</file>

<file path=ppt/theme/theme3.xml><?xml version="1.0" encoding="utf-8"?>
<a:theme xmlns:a="http://schemas.openxmlformats.org/drawingml/2006/main" name="5_Personalizar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g-VND.OPENXMLFORMATS-OFFICEDOCUMENT.PRESENTATIONML.PRESENTATION-61419 [Somente leitura]" id="{4515E32C-0E5B-44E2-85C1-ED3BD7ECD2BA}" vid="{F255AAA6-5EB3-42DE-8B24-3E2BD890E387}"/>
    </a:ext>
  </a:extLst>
</a:theme>
</file>

<file path=ppt/theme/theme4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g-VND.OPENXMLFORMATS-OFFICEDOCUMENT.PRESENTATIONML.PRESENTATION-61419 [Somente leitura]" id="{4515E32C-0E5B-44E2-85C1-ED3BD7ECD2BA}" vid="{2C306E81-D641-4068-87A7-8F26D7DA11C9}"/>
    </a:ext>
  </a:extLst>
</a:theme>
</file>

<file path=ppt/theme/theme5.xml><?xml version="1.0" encoding="utf-8"?>
<a:theme xmlns:a="http://schemas.openxmlformats.org/drawingml/2006/main" name="7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g-VND.OPENXMLFORMATS-OFFICEDOCUMENT.PRESENTATIONML.PRESENTATION-61419 [Somente leitura]" id="{4515E32C-0E5B-44E2-85C1-ED3BD7ECD2BA}" vid="{2C306E81-D641-4068-87A7-8F26D7DA11C9}"/>
    </a:ext>
  </a:extLst>
</a:theme>
</file>

<file path=ppt/theme/theme6.xml><?xml version="1.0" encoding="utf-8"?>
<a:theme xmlns:a="http://schemas.openxmlformats.org/drawingml/2006/main" name="3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Personalizar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g-VND.OPENXMLFORMATS-OFFICEDOCUMENT.PRESENTATIONML.PRESENTATION-61419 [Somente leitura]" id="{4515E32C-0E5B-44E2-85C1-ED3BD7ECD2BA}" vid="{C69C4F60-5A0A-4AE1-A66C-5B2F3F3FAE3A}"/>
    </a:ext>
  </a:extLst>
</a:theme>
</file>

<file path=ppt/theme/theme8.xml><?xml version="1.0" encoding="utf-8"?>
<a:theme xmlns:a="http://schemas.openxmlformats.org/drawingml/2006/main" name="4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g-VND.OPENXMLFORMATS-OFFICEDOCUMENT.PRESENTATIONML.PRESENTATION-80764 [Somente leitura]" id="{71838DF5-6C07-4FF8-AA4D-6A21F53A0C8E}" vid="{32DAB00A-51F0-46BF-8C02-FDE123480C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RNP 2019 wide white</Template>
  <TotalTime>443</TotalTime>
  <Words>2112</Words>
  <Application>Microsoft Office PowerPoint</Application>
  <PresentationFormat>Widescreen</PresentationFormat>
  <Paragraphs>210</Paragraphs>
  <Slides>27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11</vt:i4>
      </vt:variant>
      <vt:variant>
        <vt:lpstr>Títulos de slides</vt:lpstr>
      </vt:variant>
      <vt:variant>
        <vt:i4>27</vt:i4>
      </vt:variant>
    </vt:vector>
  </HeadingPairs>
  <TitlesOfParts>
    <vt:vector size="43" baseType="lpstr">
      <vt:lpstr>Arial</vt:lpstr>
      <vt:lpstr>Calibri</vt:lpstr>
      <vt:lpstr>Calibri Light</vt:lpstr>
      <vt:lpstr>Verdana</vt:lpstr>
      <vt:lpstr>Wingdings</vt:lpstr>
      <vt:lpstr>CAPA</vt:lpstr>
      <vt:lpstr>1_Personalizar design</vt:lpstr>
      <vt:lpstr>5_Personalizar design</vt:lpstr>
      <vt:lpstr>2_Personalizar design</vt:lpstr>
      <vt:lpstr>7_Personalizar design</vt:lpstr>
      <vt:lpstr>3_Personalizar design</vt:lpstr>
      <vt:lpstr>6_Personalizar design</vt:lpstr>
      <vt:lpstr>4_Personalizar design</vt:lpstr>
      <vt:lpstr>8_Personalizar design</vt:lpstr>
      <vt:lpstr>9_Personalizar design</vt:lpstr>
      <vt:lpstr>10_Personalizar design</vt:lpstr>
      <vt:lpstr>INFRAESTRUTURA ÓPTICA NACIONAL PARA EDUCAÇÃO, PESQUISA E INOVAÇÃO Senado Federal, CCTCI – 25/09/2019</vt:lpstr>
      <vt:lpstr>Apresentação do PowerPoint</vt:lpstr>
      <vt:lpstr>Apresentação do PowerPoint</vt:lpstr>
      <vt:lpstr>Apresentação do PowerPoint</vt:lpstr>
      <vt:lpstr>Apresentação do PowerPoint</vt:lpstr>
      <vt:lpstr>INTERIORIZAÇÃO DE INFRAESTRUTURA DIGITAL  NO NORDESTE e NORTE </vt:lpstr>
      <vt:lpstr>PARCEIROS ESTRATÉGICOS NA INTERIORIZAÇÃO</vt:lpstr>
      <vt:lpstr>Apresentação do PowerPoint</vt:lpstr>
      <vt:lpstr>2020:  em todos os estados com 100 Gb/s   _infraestrutura óptica nacional  parceiros privados, redução de despesas de telecom  _escalável e segura segregada em fibras ópticas do setor elétrico, cresce com custos marginais  _interiorizada em 1 Gb/s alcança campi de IFES e IF, ambientes de inovação, hospitais de ensino, onde é mais carente e necessário (EAD)  _ciberinfraestrutura e nuvem simplificar a oferta de soluções digitais, públicas e privadas, em um marketplace próprio (broker)  </vt:lpstr>
      <vt:lpstr>Apresentação do PowerPoint</vt:lpstr>
      <vt:lpstr>INTERIORIZAÇÃO DE INFRAESTRUTURA DIGITAL  NO NORDESTE </vt:lpstr>
      <vt:lpstr>INTERIORIZAÇÃO DA RNP NO NORDESTE 2019-2022</vt:lpstr>
      <vt:lpstr>Polos regionais e Estados com parceria  </vt:lpstr>
      <vt:lpstr>MODELO DE IMPLANTAÇÃO E SUSTENTAÇÃO</vt:lpstr>
      <vt:lpstr>NOVOS CASOS DE SUCESSO: REPEPE e INFOVIA POTIGUAR</vt:lpstr>
      <vt:lpstr>Apresentação do PowerPoint</vt:lpstr>
      <vt:lpstr>Apresentação do PowerPoint</vt:lpstr>
      <vt:lpstr>Apresentação do PowerPoint</vt:lpstr>
      <vt:lpstr>COMPONENTES ESTRATÉGICOS</vt:lpstr>
      <vt:lpstr>Infovia macapá-santarém: ATORES</vt:lpstr>
      <vt:lpstr>MODELO DE implantação e sustentação</vt:lpstr>
      <vt:lpstr>MODELO DE GOVERNANÇA </vt:lpstr>
      <vt:lpstr>Apresentação do PowerPoint</vt:lpstr>
      <vt:lpstr>Apresentação do PowerPoint</vt:lpstr>
      <vt:lpstr>Apresentação do PowerPoint</vt:lpstr>
      <vt:lpstr>Apresentação do PowerPoint</vt:lpstr>
      <vt:lpstr> ROTAS TIC:  TRONCAL (Backbone), VEREDAS (Backhaul), ACESSOS (Metro)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Nelson Simoes da Silva</dc:creator>
  <cp:lastModifiedBy>Nelson Simoes da Silva</cp:lastModifiedBy>
  <cp:revision>44</cp:revision>
  <cp:lastPrinted>2019-09-17T14:29:26Z</cp:lastPrinted>
  <dcterms:created xsi:type="dcterms:W3CDTF">2019-09-02T11:57:24Z</dcterms:created>
  <dcterms:modified xsi:type="dcterms:W3CDTF">2019-09-25T10:41:47Z</dcterms:modified>
</cp:coreProperties>
</file>