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494" r:id="rId3"/>
    <p:sldId id="2496" r:id="rId4"/>
    <p:sldId id="2497" r:id="rId5"/>
    <p:sldId id="2419" r:id="rId6"/>
    <p:sldId id="2489" r:id="rId7"/>
    <p:sldId id="2490" r:id="rId8"/>
    <p:sldId id="2491" r:id="rId9"/>
    <p:sldId id="2499" r:id="rId10"/>
    <p:sldId id="2498" r:id="rId11"/>
    <p:sldId id="261" r:id="rId12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FF"/>
    <a:srgbClr val="33CC33"/>
    <a:srgbClr val="FFD300"/>
    <a:srgbClr val="00C900"/>
    <a:srgbClr val="00B050"/>
    <a:srgbClr val="0000FF"/>
    <a:srgbClr val="002060"/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33" autoAdjust="0"/>
    <p:restoredTop sz="96357" autoAdjust="0"/>
  </p:normalViewPr>
  <p:slideViewPr>
    <p:cSldViewPr snapToGrid="0">
      <p:cViewPr varScale="1">
        <p:scale>
          <a:sx n="82" d="100"/>
          <a:sy n="82" d="100"/>
        </p:scale>
        <p:origin x="389" y="72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efazrsgov-my.sharepoint.com/personal/giovannis_sefaz_rs_gov_br/Documents/DEVOLVE%20ICMS/CALCULOS%20EFEITO%20CESTA%20B&#193;SICA/CALCULOS%20CARGA%20CESTA%20B&#193;SICA%20COM%20DEMANDA%20AJUSTADA%20POR%20BENEFICIO%20PARCIAL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COMPARATIVOS!$B$7</c:f>
              <c:strCache>
                <c:ptCount val="1"/>
                <c:pt idx="0">
                  <c:v>PRESSAO SEM CB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28575">
                <a:solidFill>
                  <a:srgbClr val="FF0000"/>
                </a:solidFill>
              </a:ln>
              <a:effectLst/>
            </c:spPr>
          </c:marker>
          <c:cat>
            <c:strRef>
              <c:f>COMPARATIVOS!$C$5:$L$5</c:f>
              <c:strCache>
                <c:ptCount val="10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  <c:pt idx="7">
                  <c:v>D8</c:v>
                </c:pt>
                <c:pt idx="8">
                  <c:v>D9</c:v>
                </c:pt>
                <c:pt idx="9">
                  <c:v>D10</c:v>
                </c:pt>
              </c:strCache>
            </c:strRef>
          </c:cat>
          <c:val>
            <c:numRef>
              <c:f>COMPARATIVOS!$C$7:$L$7</c:f>
              <c:numCache>
                <c:formatCode>0.00%</c:formatCode>
                <c:ptCount val="10"/>
                <c:pt idx="0">
                  <c:v>0.11365472154401725</c:v>
                </c:pt>
                <c:pt idx="1">
                  <c:v>8.6354471336228644E-2</c:v>
                </c:pt>
                <c:pt idx="2">
                  <c:v>8.1768315512916315E-2</c:v>
                </c:pt>
                <c:pt idx="3">
                  <c:v>7.9644942027588608E-2</c:v>
                </c:pt>
                <c:pt idx="4">
                  <c:v>7.6327539492011071E-2</c:v>
                </c:pt>
                <c:pt idx="5">
                  <c:v>7.319572292444089E-2</c:v>
                </c:pt>
                <c:pt idx="6">
                  <c:v>6.5952686934383886E-2</c:v>
                </c:pt>
                <c:pt idx="7">
                  <c:v>6.5955066068206489E-2</c:v>
                </c:pt>
                <c:pt idx="8">
                  <c:v>5.6456055953672646E-2</c:v>
                </c:pt>
                <c:pt idx="9">
                  <c:v>3.835010292377803E-2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C1-44B4-BA38-0E633E930040}"/>
            </c:ext>
          </c:extLst>
        </c:ser>
        <c:ser>
          <c:idx val="2"/>
          <c:order val="2"/>
          <c:tx>
            <c:strRef>
              <c:f>COMPARATIVOS!$B$8</c:f>
              <c:strCache>
                <c:ptCount val="1"/>
                <c:pt idx="0">
                  <c:v>PRESSAO COM CB INTEGRAL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28575">
                <a:solidFill>
                  <a:srgbClr val="FFC000"/>
                </a:solidFill>
              </a:ln>
              <a:effectLst/>
            </c:spPr>
          </c:marker>
          <c:cat>
            <c:strRef>
              <c:f>COMPARATIVOS!$C$5:$L$5</c:f>
              <c:strCache>
                <c:ptCount val="10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  <c:pt idx="7">
                  <c:v>D8</c:v>
                </c:pt>
                <c:pt idx="8">
                  <c:v>D9</c:v>
                </c:pt>
                <c:pt idx="9">
                  <c:v>D10</c:v>
                </c:pt>
              </c:strCache>
            </c:strRef>
          </c:cat>
          <c:val>
            <c:numRef>
              <c:f>COMPARATIVOS!$C$8:$L$8</c:f>
              <c:numCache>
                <c:formatCode>0.00%</c:formatCode>
                <c:ptCount val="10"/>
                <c:pt idx="0">
                  <c:v>0.10533687109371162</c:v>
                </c:pt>
                <c:pt idx="1">
                  <c:v>8.0038615997631166E-2</c:v>
                </c:pt>
                <c:pt idx="2">
                  <c:v>7.5976720001453293E-2</c:v>
                </c:pt>
                <c:pt idx="3">
                  <c:v>7.4129241174740318E-2</c:v>
                </c:pt>
                <c:pt idx="4">
                  <c:v>7.1641831882199941E-2</c:v>
                </c:pt>
                <c:pt idx="5">
                  <c:v>6.9575350134281663E-2</c:v>
                </c:pt>
                <c:pt idx="6">
                  <c:v>6.2831121262185943E-2</c:v>
                </c:pt>
                <c:pt idx="7">
                  <c:v>6.2946955684877223E-2</c:v>
                </c:pt>
                <c:pt idx="8">
                  <c:v>5.3947574599884494E-2</c:v>
                </c:pt>
                <c:pt idx="9">
                  <c:v>3.6915081872973377E-2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C1-44B4-BA38-0E633E930040}"/>
            </c:ext>
          </c:extLst>
        </c:ser>
        <c:ser>
          <c:idx val="3"/>
          <c:order val="3"/>
          <c:tx>
            <c:strRef>
              <c:f>COMPARATIVOS!$B$9</c:f>
              <c:strCache>
                <c:ptCount val="1"/>
                <c:pt idx="0">
                  <c:v>PRESSAO COM DEVOLUÇÕES</c:v>
                </c:pt>
              </c:strCache>
            </c:strRef>
          </c:tx>
          <c:spPr>
            <a:ln w="28575" cap="rnd">
              <a:solidFill>
                <a:srgbClr val="1F4E79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28575">
                <a:solidFill>
                  <a:schemeClr val="tx2">
                    <a:lumMod val="50000"/>
                  </a:schemeClr>
                </a:solidFill>
              </a:ln>
              <a:effectLst/>
            </c:spPr>
          </c:marker>
          <c:cat>
            <c:strRef>
              <c:f>COMPARATIVOS!$C$5:$L$5</c:f>
              <c:strCache>
                <c:ptCount val="10"/>
                <c:pt idx="0">
                  <c:v>D1</c:v>
                </c:pt>
                <c:pt idx="1">
                  <c:v>D2</c:v>
                </c:pt>
                <c:pt idx="2">
                  <c:v>D3</c:v>
                </c:pt>
                <c:pt idx="3">
                  <c:v>D4</c:v>
                </c:pt>
                <c:pt idx="4">
                  <c:v>D5</c:v>
                </c:pt>
                <c:pt idx="5">
                  <c:v>D6</c:v>
                </c:pt>
                <c:pt idx="6">
                  <c:v>D7</c:v>
                </c:pt>
                <c:pt idx="7">
                  <c:v>D8</c:v>
                </c:pt>
                <c:pt idx="8">
                  <c:v>D9</c:v>
                </c:pt>
                <c:pt idx="9">
                  <c:v>D10</c:v>
                </c:pt>
              </c:strCache>
            </c:strRef>
          </c:cat>
          <c:val>
            <c:numRef>
              <c:f>COMPARATIVOS!$C$9:$L$9</c:f>
              <c:numCache>
                <c:formatCode>0.00%</c:formatCode>
                <c:ptCount val="10"/>
                <c:pt idx="0">
                  <c:v>5.5582089552238811E-2</c:v>
                </c:pt>
                <c:pt idx="1">
                  <c:v>6.140487804878049E-2</c:v>
                </c:pt>
                <c:pt idx="2">
                  <c:v>5.67E-2</c:v>
                </c:pt>
                <c:pt idx="3">
                  <c:v>7.1129241174740315E-2</c:v>
                </c:pt>
                <c:pt idx="4">
                  <c:v>7.1641831882199941E-2</c:v>
                </c:pt>
                <c:pt idx="5">
                  <c:v>6.9575350134281663E-2</c:v>
                </c:pt>
                <c:pt idx="6">
                  <c:v>6.2831121262185943E-2</c:v>
                </c:pt>
                <c:pt idx="7">
                  <c:v>6.2946955684877223E-2</c:v>
                </c:pt>
                <c:pt idx="8">
                  <c:v>5.3947574599884494E-2</c:v>
                </c:pt>
                <c:pt idx="9">
                  <c:v>3.6915081872973377E-2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C1-44B4-BA38-0E633E930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831919"/>
        <c:axId val="202840895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COMPARATIVOS!$B$6</c15:sqref>
                        </c15:formulaRef>
                      </c:ext>
                    </c:extLst>
                    <c:strCache>
                      <c:ptCount val="1"/>
                      <c:pt idx="0">
                        <c:v>PRESSAO COM CB </c:v>
                      </c:pt>
                    </c:strCache>
                  </c:strRef>
                </c:tx>
                <c:spPr>
                  <a:ln w="3810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COMPARATIVOS!$C$5:$L$5</c15:sqref>
                        </c15:formulaRef>
                      </c:ext>
                    </c:extLst>
                    <c:strCache>
                      <c:ptCount val="10"/>
                      <c:pt idx="0">
                        <c:v>D1</c:v>
                      </c:pt>
                      <c:pt idx="1">
                        <c:v>D2</c:v>
                      </c:pt>
                      <c:pt idx="2">
                        <c:v>D3</c:v>
                      </c:pt>
                      <c:pt idx="3">
                        <c:v>D4</c:v>
                      </c:pt>
                      <c:pt idx="4">
                        <c:v>D5</c:v>
                      </c:pt>
                      <c:pt idx="5">
                        <c:v>D6</c:v>
                      </c:pt>
                      <c:pt idx="6">
                        <c:v>D7</c:v>
                      </c:pt>
                      <c:pt idx="7">
                        <c:v>D8</c:v>
                      </c:pt>
                      <c:pt idx="8">
                        <c:v>D9</c:v>
                      </c:pt>
                      <c:pt idx="9">
                        <c:v>D10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COMPARATIVOS!$C$6:$L$6</c15:sqref>
                        </c15:formulaRef>
                      </c:ext>
                    </c:extLst>
                    <c:numCache>
                      <c:formatCode>0.00%</c:formatCode>
                      <c:ptCount val="10"/>
                      <c:pt idx="0">
                        <c:v>0.10356981274599272</c:v>
                      </c:pt>
                      <c:pt idx="1">
                        <c:v>7.8615342362954713E-2</c:v>
                      </c:pt>
                      <c:pt idx="2">
                        <c:v>7.4569927748774398E-2</c:v>
                      </c:pt>
                      <c:pt idx="3">
                        <c:v>7.27196990801319E-2</c:v>
                      </c:pt>
                      <c:pt idx="4">
                        <c:v>7.0494126216613731E-2</c:v>
                      </c:pt>
                      <c:pt idx="5">
                        <c:v>6.8605259575351379E-2</c:v>
                      </c:pt>
                      <c:pt idx="6">
                        <c:v>6.2038343656420525E-2</c:v>
                      </c:pt>
                      <c:pt idx="7">
                        <c:v>6.2184773744204745E-2</c:v>
                      </c:pt>
                      <c:pt idx="8">
                        <c:v>5.3313067402441031E-2</c:v>
                      </c:pt>
                      <c:pt idx="9">
                        <c:v>3.6566156186377152E-2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3-D4C1-44B4-BA38-0E633E930040}"/>
                  </c:ext>
                </c:extLst>
              </c15:ser>
            </c15:filteredLineSeries>
          </c:ext>
        </c:extLst>
      </c:lineChart>
      <c:catAx>
        <c:axId val="202831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2840895"/>
        <c:crosses val="autoZero"/>
        <c:auto val="1"/>
        <c:lblAlgn val="ctr"/>
        <c:lblOffset val="100"/>
        <c:noMultiLvlLbl val="0"/>
      </c:catAx>
      <c:valAx>
        <c:axId val="2028408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2831919"/>
        <c:crosses val="autoZero"/>
        <c:crossBetween val="between"/>
        <c:majorUnit val="1.0000000000000002E-2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12BC3D3-E8DD-C945-A501-EA295936FBA3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0C7B3A0-F598-BD40-8E88-4A8AB45430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2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833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  <a:endParaRPr lang="pt-BR" sz="1400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cia.fpagropecuaria.org.br/2023/07/06/nota-oficial-reforma-tributaria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31D637E-88BD-0309-A533-B2020F1EEFB7}"/>
              </a:ext>
            </a:extLst>
          </p:cNvPr>
          <p:cNvSpPr txBox="1"/>
          <p:nvPr/>
        </p:nvSpPr>
        <p:spPr>
          <a:xfrm>
            <a:off x="1390261" y="4249726"/>
            <a:ext cx="103792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1800" b="0" i="0" u="none" strike="noStrike" baseline="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Montserrat" panose="00000500000000000000" pitchFamily="2" charset="0"/>
              </a:rPr>
              <a:t> </a:t>
            </a:r>
            <a:r>
              <a:rPr lang="pt-BR" sz="1800" b="1" i="0" u="none" strike="noStrike" baseline="0" dirty="0">
                <a:solidFill>
                  <a:srgbClr val="1F3863"/>
                </a:solidFill>
                <a:latin typeface="Montserrat" panose="00000500000000000000" pitchFamily="2" charset="0"/>
              </a:rPr>
              <a:t>Audiência Pública – Comissão de Constituição, Justiça e Cidadania – Senado Federal</a:t>
            </a:r>
          </a:p>
          <a:p>
            <a:r>
              <a:rPr lang="pt-BR" sz="1800" b="1" i="0" u="none" strike="noStrike" baseline="0" dirty="0">
                <a:solidFill>
                  <a:srgbClr val="1F3863"/>
                </a:solidFill>
                <a:latin typeface="Montserrat" panose="00000500000000000000" pitchFamily="2" charset="0"/>
              </a:rPr>
              <a:t> </a:t>
            </a:r>
          </a:p>
          <a:p>
            <a:pPr algn="r">
              <a:spcAft>
                <a:spcPts val="600"/>
              </a:spcAft>
            </a:pPr>
            <a:r>
              <a:rPr lang="pt-B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Brasília, 20 de setembro de 2023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E9FA2D-170B-E87B-6B45-2C6FF3E59A9F}"/>
              </a:ext>
            </a:extLst>
          </p:cNvPr>
          <p:cNvSpPr txBox="1"/>
          <p:nvPr/>
        </p:nvSpPr>
        <p:spPr>
          <a:xfrm>
            <a:off x="2188397" y="1941402"/>
            <a:ext cx="94878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800" b="1" dirty="0">
                <a:solidFill>
                  <a:srgbClr val="183EFF"/>
                </a:solidFill>
                <a:latin typeface="Montserrat Bold" panose="00000800000000000000" pitchFamily="2" charset="0"/>
              </a:rPr>
              <a:t>Setor Agropecuário, Desoneração da Cesta Básica e Cashback</a:t>
            </a:r>
          </a:p>
        </p:txBody>
      </p:sp>
      <p:pic>
        <p:nvPicPr>
          <p:cNvPr id="4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23223AA1-677E-B0B7-3EE0-073B1114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464" y="6032584"/>
            <a:ext cx="2812149" cy="8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24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Conclusão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3564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Diversas demandas do setor já foram contempladas na Reforma Tributária.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Cashback pode ter papel importante na redução da pobreza e desigualdade e na diminuição da regressividade do sistema tributário brasileiro </a:t>
            </a: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839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8A6761BE-0AAF-2BE9-40CA-A716AD0F3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268" y="2442741"/>
            <a:ext cx="5251568" cy="154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AC3E7E2-B30C-2B88-F308-E6AF99BFF1AC}"/>
              </a:ext>
            </a:extLst>
          </p:cNvPr>
          <p:cNvSpPr txBox="1"/>
          <p:nvPr/>
        </p:nvSpPr>
        <p:spPr>
          <a:xfrm>
            <a:off x="482727" y="5397392"/>
            <a:ext cx="571908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Nelson Leitão Paes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Secretaria Extraordinária da Reforma Tributária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Ministério da Fazenda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EF1194C-F00D-BC61-92DB-9E68DF0680CA}"/>
              </a:ext>
            </a:extLst>
          </p:cNvPr>
          <p:cNvSpPr txBox="1"/>
          <p:nvPr/>
        </p:nvSpPr>
        <p:spPr>
          <a:xfrm>
            <a:off x="482727" y="4336838"/>
            <a:ext cx="3918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highlight>
                  <a:srgbClr val="808080"/>
                </a:highlight>
              </a:rPr>
              <a:t>Muito Obrigado!</a:t>
            </a:r>
          </a:p>
        </p:txBody>
      </p:sp>
    </p:spTree>
    <p:extLst>
      <p:ext uri="{BB962C8B-B14F-4D97-AF65-F5344CB8AC3E}">
        <p14:creationId xmlns:p14="http://schemas.microsoft.com/office/powerpoint/2010/main" val="193317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AGROPECUÁRIO NA REFORMA TRIBUTÁRIA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4518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Alíquota zero dos produtos da cesta básica;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Alíquota de insumos e produtos do Agro reduzida em 60% da alíquota-padrão. Isto é, será 40% da alíquota-padrão, sendo, ademais, excluída limitação feita à lei 10.925;.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Produtor rural, seja pessoa física, ou pessoa jurídica, que fature até R$ 3,6 milhões por ano, poderá optar por ser ou não contribuinte dos tributos, e, caso opte por não ser, está assegurado crédito presumido aos adquirentes de seus produtos/serviços.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 Haverá direito ao crédito presumido nas operações com produtores não contribuintes. O crédito presumido será definido em lei complementar;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323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AGROPECUÁRIO NA REFORMA TRIBUTÁRIA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3718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Previsão de tratamento específico para cooperativas;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A produção de biocombustíveis seguirá o que foi aprovado na Emenda Constitucional 123/2022 com a exclusão do termo “consumo final”. Também será garantido o direito aos créditos dos tributos incidentes nos insumos da produção de biocombustíveis.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O IPVA não incidirá sobre aeronaves e máquinas agrícolas;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Não incidência do Imposto Seletivo sobre todos os bens e serviços abrangidos pela alíquota reduzida da CBS e do IBS.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406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-186612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AGROPECUÁRIO NA REFORMA TRIBUTÁRIA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2764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O produtor integrado, definido como tal pela lei ordinária, também não será considerado contribuinte. 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Nota Oficial Reforma Tributária Frente Parlamentar Agropecuária (FPA)  -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  <a:hlinkClick r:id="rId3"/>
              </a:rPr>
              <a:t>https://agencia.fpagropecuaria.org.br/2023/07/06/nota-oficial-reforma-tributaria/</a:t>
            </a: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731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DESONERAÇÃO DA CESTA BÁSICA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4504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Produtos Essenciais 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Baixa Elasticidade Demanda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A desoneração tem pouco impacto nos preços (literatura econômica aponta que o repasse é parcial, mesmo no Brasil)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Beneficia a todos os consumidores – ausência de focalização.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Desoneração da Cesta Básica não é um instrumento adequado para reduzir a pobreza e o acesso a alimentos das famílias de menor renda. </a:t>
            </a: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236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RESTITUIÇÃO DO IMPOSTO (“CASHBACK”)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3993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Restituição do Imposto Pago pelas famílias de menor renda (CASHBACK)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Não é novidade. A restituição já existe no Brasil, na América Latina e no Canadá. Está em funcionamento no Rio Grande do Sul de forma híbrida.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Maior focalização nas pessoas de menor renda que podem usar o dinheiro da forma que quiserem.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06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RESTITUIÇÃO DO IMPOSTO (“CASHBACK”)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5392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Tem potencial para mitigar fortemente a regressividade da tributação sobre o consumo.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Pode representar um incentivo à formalização das empresas.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É possível que parte substancial dos recursos do cashback seja utilizada na aquisição de produtos essenciais como os da cesta básica.</a:t>
            </a:r>
          </a:p>
          <a:p>
            <a:pPr marL="285750" indent="-285750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663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RESTITUIÇÃO DO IMPOSTO (“CASHBACK”)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52186" y="205573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DDD0F1-6195-29E9-AB9A-9943C178EE73}"/>
              </a:ext>
            </a:extLst>
          </p:cNvPr>
          <p:cNvSpPr txBox="1"/>
          <p:nvPr/>
        </p:nvSpPr>
        <p:spPr>
          <a:xfrm>
            <a:off x="559594" y="1113924"/>
            <a:ext cx="10306877" cy="4124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Mesmo com a desoneração da cesta básica, o cashback ainda pode ter papel importante, principalmente se os produtos incluídos para efeito de desoneração forem bem focados.</a:t>
            </a:r>
          </a:p>
          <a:p>
            <a:pPr marL="285750" indent="-285750" algn="just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Há limites, entretanto, haja vista a premissa da reforma de manter a carga tributária neutra.</a:t>
            </a: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Aft>
                <a:spcPts val="1200"/>
              </a:spcAft>
              <a:buClr>
                <a:srgbClr val="00C900"/>
              </a:buClr>
              <a:buFont typeface="Arial" panose="020B0604020202020204" pitchFamily="34" charset="0"/>
              <a:buChar char="•"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275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1052176" y="347216"/>
            <a:ext cx="10193872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PRESSÃO FISCAL ICMS-RS / 2023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46654" y="278327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 dirty="0"/>
              <a:t>     </a:t>
            </a:r>
          </a:p>
        </p:txBody>
      </p:sp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BF66461-D18C-2B0F-98EC-99C12FB6EC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7834934"/>
              </p:ext>
            </p:extLst>
          </p:nvPr>
        </p:nvGraphicFramePr>
        <p:xfrm>
          <a:off x="653142" y="1072503"/>
          <a:ext cx="10895391" cy="483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D2B36E09-2EE6-1A74-110A-D1560565DB56}"/>
              </a:ext>
            </a:extLst>
          </p:cNvPr>
          <p:cNvSpPr txBox="1"/>
          <p:nvPr/>
        </p:nvSpPr>
        <p:spPr>
          <a:xfrm>
            <a:off x="2545081" y="1351357"/>
            <a:ext cx="1739901" cy="2074606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Forma Livre: Forma 7">
            <a:extLst>
              <a:ext uri="{FF2B5EF4-FFF2-40B4-BE49-F238E27FC236}">
                <a16:creationId xmlns:a16="http://schemas.microsoft.com/office/drawing/2014/main" id="{EA4D2086-CF7B-141E-7D6C-71E63868CACF}"/>
              </a:ext>
            </a:extLst>
          </p:cNvPr>
          <p:cNvSpPr/>
          <p:nvPr/>
        </p:nvSpPr>
        <p:spPr>
          <a:xfrm>
            <a:off x="2977707" y="1597758"/>
            <a:ext cx="3604260" cy="1729740"/>
          </a:xfrm>
          <a:custGeom>
            <a:avLst/>
            <a:gdLst>
              <a:gd name="connsiteX0" fmla="*/ 0 w 3604260"/>
              <a:gd name="connsiteY0" fmla="*/ 0 h 1729740"/>
              <a:gd name="connsiteX1" fmla="*/ 0 w 3604260"/>
              <a:gd name="connsiteY1" fmla="*/ 0 h 1729740"/>
              <a:gd name="connsiteX2" fmla="*/ 7620 w 3604260"/>
              <a:gd name="connsiteY2" fmla="*/ 114300 h 1729740"/>
              <a:gd name="connsiteX3" fmla="*/ 0 w 3604260"/>
              <a:gd name="connsiteY3" fmla="*/ 1729740 h 1729740"/>
              <a:gd name="connsiteX4" fmla="*/ 899160 w 3604260"/>
              <a:gd name="connsiteY4" fmla="*/ 1516380 h 1729740"/>
              <a:gd name="connsiteX5" fmla="*/ 1783080 w 3604260"/>
              <a:gd name="connsiteY5" fmla="*/ 1691640 h 1729740"/>
              <a:gd name="connsiteX6" fmla="*/ 2682240 w 3604260"/>
              <a:gd name="connsiteY6" fmla="*/ 1173480 h 1729740"/>
              <a:gd name="connsiteX7" fmla="*/ 3604260 w 3604260"/>
              <a:gd name="connsiteY7" fmla="*/ 1165860 h 1729740"/>
              <a:gd name="connsiteX8" fmla="*/ 2674620 w 3604260"/>
              <a:gd name="connsiteY8" fmla="*/ 1082040 h 1729740"/>
              <a:gd name="connsiteX9" fmla="*/ 1783080 w 3604260"/>
              <a:gd name="connsiteY9" fmla="*/ 1013460 h 1729740"/>
              <a:gd name="connsiteX10" fmla="*/ 883920 w 3604260"/>
              <a:gd name="connsiteY10" fmla="*/ 876300 h 1729740"/>
              <a:gd name="connsiteX11" fmla="*/ 0 w 3604260"/>
              <a:gd name="connsiteY11" fmla="*/ 0 h 1729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04260" h="1729740">
                <a:moveTo>
                  <a:pt x="0" y="0"/>
                </a:moveTo>
                <a:lnTo>
                  <a:pt x="0" y="0"/>
                </a:lnTo>
                <a:lnTo>
                  <a:pt x="7620" y="114300"/>
                </a:lnTo>
                <a:lnTo>
                  <a:pt x="0" y="1729740"/>
                </a:lnTo>
                <a:lnTo>
                  <a:pt x="899160" y="1516380"/>
                </a:lnTo>
                <a:lnTo>
                  <a:pt x="1783080" y="1691640"/>
                </a:lnTo>
                <a:lnTo>
                  <a:pt x="2682240" y="1173480"/>
                </a:lnTo>
                <a:lnTo>
                  <a:pt x="3604260" y="1165860"/>
                </a:lnTo>
                <a:lnTo>
                  <a:pt x="2674620" y="1082040"/>
                </a:lnTo>
                <a:lnTo>
                  <a:pt x="1783080" y="1013460"/>
                </a:lnTo>
                <a:lnTo>
                  <a:pt x="883920" y="876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8824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Balão de Fala: Retângulo 8">
            <a:extLst>
              <a:ext uri="{FF2B5EF4-FFF2-40B4-BE49-F238E27FC236}">
                <a16:creationId xmlns:a16="http://schemas.microsoft.com/office/drawing/2014/main" id="{4680EC9C-A267-863A-7D18-2E1E3698A3A1}"/>
              </a:ext>
            </a:extLst>
          </p:cNvPr>
          <p:cNvSpPr/>
          <p:nvPr/>
        </p:nvSpPr>
        <p:spPr>
          <a:xfrm>
            <a:off x="4494752" y="1495032"/>
            <a:ext cx="1391478" cy="638087"/>
          </a:xfrm>
          <a:prstGeom prst="wedgeRectCallout">
            <a:avLst>
              <a:gd name="adj1" fmla="val -41547"/>
              <a:gd name="adj2" fmla="val 933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FF0000"/>
                </a:solidFill>
              </a:rPr>
              <a:t>Sem desoneração da cesta básica</a:t>
            </a:r>
          </a:p>
        </p:txBody>
      </p:sp>
      <p:sp>
        <p:nvSpPr>
          <p:cNvPr id="12" name="Balão de Fala: Retângulo 11">
            <a:extLst>
              <a:ext uri="{FF2B5EF4-FFF2-40B4-BE49-F238E27FC236}">
                <a16:creationId xmlns:a16="http://schemas.microsoft.com/office/drawing/2014/main" id="{BFEA453E-A057-56C5-3032-7A577FD16961}"/>
              </a:ext>
            </a:extLst>
          </p:cNvPr>
          <p:cNvSpPr/>
          <p:nvPr/>
        </p:nvSpPr>
        <p:spPr>
          <a:xfrm>
            <a:off x="6096000" y="1638454"/>
            <a:ext cx="1391478" cy="750206"/>
          </a:xfrm>
          <a:prstGeom prst="wedgeRectCallout">
            <a:avLst>
              <a:gd name="adj1" fmla="val -76547"/>
              <a:gd name="adj2" fmla="val 86193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FFC000"/>
                </a:solidFill>
              </a:rPr>
              <a:t>Com desoneração da cesta básica</a:t>
            </a:r>
          </a:p>
        </p:txBody>
      </p:sp>
      <p:sp>
        <p:nvSpPr>
          <p:cNvPr id="13" name="Balão de Fala: Retângulo 12">
            <a:extLst>
              <a:ext uri="{FF2B5EF4-FFF2-40B4-BE49-F238E27FC236}">
                <a16:creationId xmlns:a16="http://schemas.microsoft.com/office/drawing/2014/main" id="{2396080F-627A-B333-A52B-31C093553EDE}"/>
              </a:ext>
            </a:extLst>
          </p:cNvPr>
          <p:cNvSpPr/>
          <p:nvPr/>
        </p:nvSpPr>
        <p:spPr>
          <a:xfrm>
            <a:off x="5400261" y="3614866"/>
            <a:ext cx="1391478" cy="750206"/>
          </a:xfrm>
          <a:prstGeom prst="wedgeRectCallout">
            <a:avLst>
              <a:gd name="adj1" fmla="val -82976"/>
              <a:gd name="adj2" fmla="val -90841"/>
            </a:avLst>
          </a:prstGeom>
          <a:noFill/>
          <a:ln>
            <a:solidFill>
              <a:srgbClr val="0068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687F"/>
                </a:solidFill>
              </a:rPr>
              <a:t>Com DEVOLVE ICMS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DEEE086-B92B-D5CB-FF45-E75772464AC4}"/>
              </a:ext>
            </a:extLst>
          </p:cNvPr>
          <p:cNvSpPr txBox="1"/>
          <p:nvPr/>
        </p:nvSpPr>
        <p:spPr>
          <a:xfrm>
            <a:off x="653142" y="5906278"/>
            <a:ext cx="488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Secretaria de Fazenda do Rio Grande do Sul</a:t>
            </a:r>
          </a:p>
        </p:txBody>
      </p:sp>
    </p:spTree>
    <p:extLst>
      <p:ext uri="{BB962C8B-B14F-4D97-AF65-F5344CB8AC3E}">
        <p14:creationId xmlns:p14="http://schemas.microsoft.com/office/powerpoint/2010/main" val="356808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59317</TotalTime>
  <Words>596</Words>
  <Application>Microsoft Office PowerPoint</Application>
  <PresentationFormat>Widescreen</PresentationFormat>
  <Paragraphs>57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Montserrat</vt:lpstr>
      <vt:lpstr>Montserrat Bold</vt:lpstr>
      <vt:lpstr>Montserrat ExtraBold</vt:lpstr>
      <vt:lpstr>Montserrat Light</vt:lpstr>
      <vt:lpstr>Segoe UI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Nelson Leitao Paes</cp:lastModifiedBy>
  <cp:revision>113</cp:revision>
  <cp:lastPrinted>2023-07-18T22:21:22Z</cp:lastPrinted>
  <dcterms:created xsi:type="dcterms:W3CDTF">2019-01-08T13:56:17Z</dcterms:created>
  <dcterms:modified xsi:type="dcterms:W3CDTF">2023-09-20T17:00:47Z</dcterms:modified>
</cp:coreProperties>
</file>