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5"/>
  </p:sldMasterIdLst>
  <p:notesMasterIdLst>
    <p:notesMasterId r:id="rId8"/>
  </p:notesMasterIdLst>
  <p:handoutMasterIdLst>
    <p:handoutMasterId r:id="rId9"/>
  </p:handoutMasterIdLst>
  <p:sldIdLst>
    <p:sldId id="2147375055" r:id="rId6"/>
    <p:sldId id="2147375100" r:id="rId7"/>
  </p:sldIdLst>
  <p:sldSz cx="17559338" cy="9875838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3111">
          <p15:clr>
            <a:srgbClr val="A4A3A4"/>
          </p15:clr>
        </p15:guide>
        <p15:guide id="3" orient="horz" pos="6219">
          <p15:clr>
            <a:srgbClr val="A4A3A4"/>
          </p15:clr>
        </p15:guide>
        <p15:guide id="4" orient="horz" pos="5382">
          <p15:clr>
            <a:srgbClr val="A4A3A4"/>
          </p15:clr>
        </p15:guide>
        <p15:guide id="5" orient="horz" pos="472">
          <p15:clr>
            <a:srgbClr val="A4A3A4"/>
          </p15:clr>
        </p15:guide>
        <p15:guide id="6" orient="horz" pos="2099">
          <p15:clr>
            <a:srgbClr val="A4A3A4"/>
          </p15:clr>
        </p15:guide>
        <p15:guide id="7" orient="horz" pos="3506">
          <p15:clr>
            <a:srgbClr val="A4A3A4"/>
          </p15:clr>
        </p15:guide>
        <p15:guide id="8" orient="horz" pos="4952">
          <p15:clr>
            <a:srgbClr val="A4A3A4"/>
          </p15:clr>
        </p15:guide>
        <p15:guide id="9" orient="horz" pos="4508">
          <p15:clr>
            <a:srgbClr val="A4A3A4"/>
          </p15:clr>
        </p15:guide>
        <p15:guide id="10" orient="horz" pos="4036">
          <p15:clr>
            <a:srgbClr val="A4A3A4"/>
          </p15:clr>
        </p15:guide>
        <p15:guide id="11" orient="horz" pos="3537">
          <p15:clr>
            <a:srgbClr val="A4A3A4"/>
          </p15:clr>
        </p15:guide>
        <p15:guide id="12" orient="horz" pos="3036">
          <p15:clr>
            <a:srgbClr val="A4A3A4"/>
          </p15:clr>
        </p15:guide>
        <p15:guide id="13" orient="horz" pos="2536">
          <p15:clr>
            <a:srgbClr val="A4A3A4"/>
          </p15:clr>
        </p15:guide>
        <p15:guide id="14" orient="horz" pos="1574">
          <p15:clr>
            <a:srgbClr val="A4A3A4"/>
          </p15:clr>
        </p15:guide>
        <p15:guide id="15" orient="horz" pos="5827">
          <p15:clr>
            <a:srgbClr val="A4A3A4"/>
          </p15:clr>
        </p15:guide>
        <p15:guide id="16" orient="horz" pos="4906">
          <p15:clr>
            <a:srgbClr val="A4A3A4"/>
          </p15:clr>
        </p15:guide>
        <p15:guide id="17">
          <p15:clr>
            <a:srgbClr val="A4A3A4"/>
          </p15:clr>
        </p15:guide>
        <p15:guide id="18" pos="5531">
          <p15:clr>
            <a:srgbClr val="A4A3A4"/>
          </p15:clr>
        </p15:guide>
        <p15:guide id="19" pos="11059">
          <p15:clr>
            <a:srgbClr val="A4A3A4"/>
          </p15:clr>
        </p15:guide>
        <p15:guide id="20" pos="4542">
          <p15:clr>
            <a:srgbClr val="A4A3A4"/>
          </p15:clr>
        </p15:guide>
        <p15:guide id="21" pos="6239">
          <p15:clr>
            <a:srgbClr val="A4A3A4"/>
          </p15:clr>
        </p15:guide>
        <p15:guide id="22" pos="48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90EED4-6FEC-4E34-D4AF-C01DC5FAA814}" name="BTC - Bruno Toledo Checchia" initials="BBTC" userId="S::bruno.checchia@bicharalaw.com.br::044c17f6-eed8-42d6-a880-156d8a23d30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JA - Raissa Juliana de Araujo Machado" initials="R-RJdAM" lastIdx="15" clrIdx="0"/>
  <p:cmAuthor id="2" name="MEA - Murillo Estevam Allevato Neto" initials="M-MEA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F2F2F2"/>
    <a:srgbClr val="F8A14C"/>
    <a:srgbClr val="FBE5D6"/>
    <a:srgbClr val="ED7D31"/>
    <a:srgbClr val="C55A11"/>
    <a:srgbClr val="FFFFFF"/>
    <a:srgbClr val="F37435"/>
    <a:srgbClr val="FF3209"/>
    <a:srgbClr val="F3B29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4" autoAdjust="0"/>
    <p:restoredTop sz="94605"/>
  </p:normalViewPr>
  <p:slideViewPr>
    <p:cSldViewPr snapToGrid="0">
      <p:cViewPr varScale="1">
        <p:scale>
          <a:sx n="61" d="100"/>
          <a:sy n="61" d="100"/>
        </p:scale>
        <p:origin x="996" y="78"/>
      </p:cViewPr>
      <p:guideLst>
        <p:guide orient="horz"/>
        <p:guide orient="horz" pos="3111"/>
        <p:guide orient="horz" pos="6219"/>
        <p:guide orient="horz" pos="5382"/>
        <p:guide orient="horz" pos="472"/>
        <p:guide orient="horz" pos="2099"/>
        <p:guide orient="horz" pos="3506"/>
        <p:guide orient="horz" pos="4952"/>
        <p:guide orient="horz" pos="4508"/>
        <p:guide orient="horz" pos="4036"/>
        <p:guide orient="horz" pos="3537"/>
        <p:guide orient="horz" pos="3036"/>
        <p:guide orient="horz" pos="2536"/>
        <p:guide orient="horz" pos="1574"/>
        <p:guide orient="horz" pos="5827"/>
        <p:guide orient="horz" pos="4906"/>
        <p:guide/>
        <p:guide pos="5531"/>
        <p:guide pos="11059"/>
        <p:guide pos="4542"/>
        <p:guide pos="6239"/>
        <p:guide pos="487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8/10/relationships/authors" Target="authors.xml"/><Relationship Id="rId10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2D1B79DA-CE29-4CD1-A540-1403C87791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74BF05ED-8867-4126-B31A-D7F470AD8D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CBDAB43-1A90-446E-B785-06740E067193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D71C9868-0E35-41B0-96FB-D5FDEFF887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C3297243-0FFD-44A1-B52C-13345D1590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954B3D-255E-4661-9DB1-7FDD44FC0A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8170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2A187A-9E05-964C-A4CA-3DBC0BC1C857}" type="datetimeFigureOut">
              <a:rPr lang="en-US" smtClean="0"/>
              <a:pPr/>
              <a:t>9/19/2023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2129E9A-FD1A-9D40-B596-0E8C8B4E631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70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84071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368143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2052216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736287" algn="l" defTabSz="684071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3420358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4104429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788503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472574" algn="l" defTabSz="68407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29E9A-FD1A-9D40-B596-0E8C8B4E63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522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29E9A-FD1A-9D40-B596-0E8C8B4E631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079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7B680DD-C013-2322-43F3-783E3792D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D4FA0C8-A3E1-ACCE-1C95-897D6E333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016180D-B82F-748F-9033-3125EDF93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450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06915DA-3B46-CF90-A51C-59729901E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525463"/>
            <a:ext cx="15146338" cy="190976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0D4C230A-2A21-27B6-D1C5-F1C6C3D81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06500" y="2628900"/>
            <a:ext cx="15146338" cy="62658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2085CED-A51E-7746-A607-839D06D5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DCA950D-0018-3F3A-04F2-C056FCE98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60B9592-1D8C-42D2-FBD0-EDFB032A2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4236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22BF5254-1E85-D983-BACF-D451F5ED1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2566650" y="525463"/>
            <a:ext cx="3786188" cy="8369300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F4BC125-CA4F-F60D-AD53-693A31A49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06500" y="525463"/>
            <a:ext cx="11207750" cy="83693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2D3C928-9E0E-DBBA-4510-95B39ABD2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18FE2E6-7A34-E65D-51D7-48C7AE76B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F1FC763-9A43-44B5-A888-65521DEE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618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6840180"/>
      </p:ext>
    </p:extLst>
  </p:cSld>
  <p:clrMapOvr>
    <a:masterClrMapping/>
  </p:clrMapOvr>
  <p:transition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FE74DB-1B5A-6E9F-A805-9EB1C6D9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525463"/>
            <a:ext cx="15146338" cy="190976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C39B4B1-B867-27C5-1FC5-E96C52669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500" y="2628900"/>
            <a:ext cx="15146338" cy="62658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43BA264-F0A4-7B08-CD07-9CDF77496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7F55442-47E7-EA51-4C85-F803E9603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FA0AFFD-4B4F-9A10-F478-01A1F93BE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864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1AA67D-A7E1-05CC-635E-DB3C022D1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563" y="2462213"/>
            <a:ext cx="15144750" cy="41084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65C0BDC-30E2-3F41-1D3F-46D620379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8563" y="6608763"/>
            <a:ext cx="15144750" cy="2160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82D450A-2DA0-B8C9-CB52-15CE2C8D9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5DAEF51-D83C-A76B-CEED-F56FB1AB6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B439FE1-54AF-8BDE-250D-867926ED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070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705678-814C-468E-0DCB-0C8FB65AB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525463"/>
            <a:ext cx="15146338" cy="190976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0BCE5C7-3643-2441-58A3-0B5DF39825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06500" y="2628900"/>
            <a:ext cx="7496175" cy="62658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146445D-5785-8DB8-4B10-DD5F0EF89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55075" y="2628900"/>
            <a:ext cx="7497763" cy="62658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E71FA09-70FE-C5E3-AD94-2871C582E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6682199-462D-E6BD-A641-5A606277E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EC9E227-5DEC-13CC-FF11-890334A9A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4194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7F7A65-258A-312F-BB8E-4B6A46FD8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675" y="525463"/>
            <a:ext cx="15144750" cy="190976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3C4EE0B-1221-DA03-86B9-BC210DBFD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9675" y="2420938"/>
            <a:ext cx="7427913" cy="11858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2EE1E20-0F47-25C2-028C-60CFB01E4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09675" y="3606800"/>
            <a:ext cx="7427913" cy="5307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6E2F188-003A-1A33-68A5-81A76E848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890000" y="2420938"/>
            <a:ext cx="7464425" cy="11858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DC5E20A6-503D-3909-87F4-6AC3666898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890000" y="3606800"/>
            <a:ext cx="7464425" cy="5307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598A7CDF-33E1-89AC-6622-D4CE5A02B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0AB55347-87FB-8352-5AD9-1A34B99A7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AD2E58B0-704E-CF98-A9AC-028DE8911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96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FEAAF2C-DC2D-EE41-3A3C-00AC4097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525463"/>
            <a:ext cx="15146338" cy="190976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832F4CDB-5D7E-E229-4F96-71AFC000C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3620B0A-19E0-A628-9505-E1DDE2D34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A2F94A9-5FB5-C9D9-B3E9-117CFCB95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44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F792BB8F-41D2-702C-0186-4B07EF153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01B19CA-216E-44CA-72AE-EC6F57881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5FC0579-64D3-D3E8-DCB9-C736F066D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400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5EF4B8-5E4A-B01A-6E9A-1C3F0C98F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675" y="658813"/>
            <a:ext cx="5662613" cy="2303462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0403D4D-6AEC-E033-B681-9C21BA1C1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25" y="1422400"/>
            <a:ext cx="8890000" cy="701833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9CC3C1C-7685-344C-98C8-8520CC0BF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9675" y="2962275"/>
            <a:ext cx="5662613" cy="5489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B87B907-8E31-0C3F-37F0-31BDA51A2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A724456-AEF7-20B9-B60A-00A8ADE6F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6B9AA2F-BBB4-7334-0BFF-02FA4E808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484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4A7FC6-A1C9-850E-E0CD-E74CBE94E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675" y="658813"/>
            <a:ext cx="5662613" cy="2303462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5012C0DE-204C-B02A-9CCD-BEE92F52B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64425" y="1422400"/>
            <a:ext cx="8890000" cy="7018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A605901-CDF0-515D-7791-075C97FB6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9675" y="2962275"/>
            <a:ext cx="5662613" cy="5489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6640178B-53FE-E591-DE6D-1CEDF69B4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27BF7CE-87EE-96ED-41EE-935BD7856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7291793-C886-D3C4-EB5E-9ADA0F2B6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5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49664A4-A323-C9F0-6931-7787CFCB23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06500" y="9153525"/>
            <a:ext cx="3951288" cy="525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DD742-9E1F-4B1B-9A3E-FE3A0BD5794C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8F470FB-0DF1-608A-D90A-5A991C340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6600" y="9153525"/>
            <a:ext cx="5926138" cy="525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D982B7D-7E09-91B3-6ECD-B59E14CA1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01550" y="9153525"/>
            <a:ext cx="3951288" cy="525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2A625-597A-42B7-9D10-0E157B254D32}" type="slidenum">
              <a:rPr lang="pt-BR" smtClean="0"/>
              <a:t>‹nº›</a:t>
            </a:fld>
            <a:endParaRPr lang="pt-BR"/>
          </a:p>
        </p:txBody>
      </p:sp>
      <p:pic>
        <p:nvPicPr>
          <p:cNvPr id="2050" name="Picture 2" descr="CFOAB-1 – OAB/DF">
            <a:extLst>
              <a:ext uri="{FF2B5EF4-FFF2-40B4-BE49-F238E27FC236}">
                <a16:creationId xmlns:a16="http://schemas.microsoft.com/office/drawing/2014/main" xmlns="" id="{D1F4AD82-82D4-321A-2DB2-5A350B844D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7694"/>
            <a:ext cx="17559337" cy="11071782"/>
          </a:xfrm>
          <a:prstGeom prst="rect">
            <a:avLst/>
          </a:prstGeom>
          <a:noFill/>
          <a:effectLst>
            <a:innerShdw blurRad="12700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962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0" descr="ABEEólica - Associação Brasileira de Energia Eólica">
            <a:extLst>
              <a:ext uri="{FF2B5EF4-FFF2-40B4-BE49-F238E27FC236}">
                <a16:creationId xmlns:a16="http://schemas.microsoft.com/office/drawing/2014/main" xmlns="" id="{5CB5B8AF-223A-CFE7-726D-0E7DECEE6F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827375" y="7292126"/>
            <a:ext cx="263525" cy="26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A888277-4DBA-F4BF-1FA4-0F52E337A2C9}"/>
              </a:ext>
            </a:extLst>
          </p:cNvPr>
          <p:cNvSpPr txBox="1"/>
          <p:nvPr/>
        </p:nvSpPr>
        <p:spPr>
          <a:xfrm>
            <a:off x="15356681" y="9342118"/>
            <a:ext cx="146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19.09.2023</a:t>
            </a:r>
          </a:p>
        </p:txBody>
      </p:sp>
      <p:pic>
        <p:nvPicPr>
          <p:cNvPr id="3" name="Picture 2" descr="OAB | Ordem dos Advogados do Brasil | Conselho Federal">
            <a:extLst>
              <a:ext uri="{FF2B5EF4-FFF2-40B4-BE49-F238E27FC236}">
                <a16:creationId xmlns:a16="http://schemas.microsoft.com/office/drawing/2014/main" xmlns="" id="{12AE5CAD-697F-425A-C7D2-9526FEA12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217" y="4745277"/>
            <a:ext cx="5424904" cy="257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55BF359-57DB-89A0-D7E8-44831BDC7D7D}"/>
              </a:ext>
            </a:extLst>
          </p:cNvPr>
          <p:cNvSpPr txBox="1"/>
          <p:nvPr/>
        </p:nvSpPr>
        <p:spPr>
          <a:xfrm>
            <a:off x="404948" y="288306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Poppins ExtraBold" pitchFamily="2" charset="0"/>
                <a:cs typeface="Poppins ExtraBold" pitchFamily="2" charset="0"/>
              </a:rPr>
              <a:t>SENADO FEDERAL</a:t>
            </a:r>
          </a:p>
          <a:p>
            <a:r>
              <a:rPr lang="pt-BR" sz="3200" b="1" dirty="0">
                <a:latin typeface="Poppins ExtraBold" pitchFamily="2" charset="0"/>
                <a:cs typeface="Poppins ExtraBold" pitchFamily="2" charset="0"/>
              </a:rPr>
              <a:t>COMISSÃO DE CONSTITUIÇÃO E JUSTIÇA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012B1259-53DF-D294-0D22-C8ED88A1300C}"/>
              </a:ext>
            </a:extLst>
          </p:cNvPr>
          <p:cNvSpPr txBox="1"/>
          <p:nvPr/>
        </p:nvSpPr>
        <p:spPr>
          <a:xfrm>
            <a:off x="4584871" y="6726017"/>
            <a:ext cx="83895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000" u="sng" dirty="0">
              <a:latin typeface="Poppins ExtraBold" pitchFamily="2" charset="0"/>
              <a:cs typeface="Poppins ExtraBold" pitchFamily="2" charset="0"/>
            </a:endParaRPr>
          </a:p>
          <a:p>
            <a:pPr algn="ctr"/>
            <a:endParaRPr lang="pt-BR" sz="4000" u="sng" dirty="0">
              <a:latin typeface="Poppins ExtraBold" pitchFamily="2" charset="0"/>
              <a:cs typeface="Poppins ExtraBold" pitchFamily="2" charset="0"/>
            </a:endParaRPr>
          </a:p>
          <a:p>
            <a:pPr algn="ctr"/>
            <a:r>
              <a:rPr lang="pt-BR" sz="2400" dirty="0">
                <a:latin typeface="Arial Nova" panose="020B0604020202020204" pitchFamily="34" charset="0"/>
                <a:cs typeface="Poppins ExtraBold" pitchFamily="2" charset="0"/>
              </a:rPr>
              <a:t>Luiz Gustavo Bichara </a:t>
            </a:r>
          </a:p>
          <a:p>
            <a:pPr algn="ctr"/>
            <a:endParaRPr lang="pt-BR" sz="2400" dirty="0">
              <a:latin typeface="Arial Nova" panose="020B0604020202020204" pitchFamily="34" charset="0"/>
              <a:cs typeface="Poppins ExtraBold" pitchFamily="2" charset="0"/>
            </a:endParaRPr>
          </a:p>
          <a:p>
            <a:pPr algn="ctr"/>
            <a:r>
              <a:rPr lang="pt-BR" sz="2400" dirty="0">
                <a:latin typeface="Arial Nova" panose="020B0604020202020204" pitchFamily="34" charset="0"/>
                <a:cs typeface="Poppins ExtraBold" pitchFamily="2" charset="0"/>
              </a:rPr>
              <a:t>Procurador Tributário do Conselho Federal da Ordem dos Advogados do Brasil - CFOAB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3F3ECE7-7621-2417-CF62-3351AC6C433C}"/>
              </a:ext>
            </a:extLst>
          </p:cNvPr>
          <p:cNvSpPr txBox="1"/>
          <p:nvPr/>
        </p:nvSpPr>
        <p:spPr>
          <a:xfrm>
            <a:off x="2702522" y="2329793"/>
            <a:ext cx="1219199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200" dirty="0">
              <a:latin typeface="Poppins ExtraBold" pitchFamily="2" charset="0"/>
              <a:cs typeface="Poppins ExtraBold" pitchFamily="2" charset="0"/>
            </a:endParaRPr>
          </a:p>
          <a:p>
            <a:pPr algn="ctr"/>
            <a:r>
              <a:rPr lang="pt-BR" sz="3600" dirty="0">
                <a:latin typeface="Poppins ExtraBold" pitchFamily="2" charset="0"/>
                <a:cs typeface="Poppins ExtraBold" pitchFamily="2" charset="0"/>
              </a:rPr>
              <a:t>Audiência Pública </a:t>
            </a:r>
          </a:p>
          <a:p>
            <a:pPr algn="ctr"/>
            <a:r>
              <a:rPr lang="pt-BR" sz="3600" dirty="0">
                <a:latin typeface="Poppins ExtraBold" pitchFamily="2" charset="0"/>
                <a:cs typeface="Poppins ExtraBold" pitchFamily="2" charset="0"/>
              </a:rPr>
              <a:t>Reforma Tributária - Serviços</a:t>
            </a:r>
          </a:p>
          <a:p>
            <a:pPr algn="l"/>
            <a:endParaRPr lang="pt-BR" sz="4000" u="sng" dirty="0">
              <a:latin typeface="Poppins ExtraBold" pitchFamily="2" charset="0"/>
              <a:cs typeface="Poppins ExtraBold" pitchFamily="2" charset="0"/>
            </a:endParaRPr>
          </a:p>
          <a:p>
            <a:pPr algn="l"/>
            <a:endParaRPr lang="pt-BR" sz="4000" u="sng" dirty="0">
              <a:latin typeface="Poppins ExtraBold" pitchFamily="2" charset="0"/>
              <a:cs typeface="Poppins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45919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0" y="876823"/>
            <a:ext cx="17559338" cy="899901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85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1822625" cy="988742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7559338" cy="876823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776" y="1861125"/>
            <a:ext cx="4082196" cy="6153588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362" y="1861124"/>
            <a:ext cx="4860726" cy="694324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9" y="1893446"/>
            <a:ext cx="3757571" cy="5316837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6859" y="1893447"/>
            <a:ext cx="3966930" cy="555238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15000"/>
              </a:prstClr>
            </a:outerShdw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067A72E-E2EB-54D2-4556-0CEC88716B80}"/>
              </a:ext>
            </a:extLst>
          </p:cNvPr>
          <p:cNvSpPr txBox="1"/>
          <p:nvPr/>
        </p:nvSpPr>
        <p:spPr>
          <a:xfrm>
            <a:off x="5679982" y="104565"/>
            <a:ext cx="6199374" cy="686958"/>
          </a:xfrm>
          <a:prstGeom prst="rect">
            <a:avLst/>
          </a:prstGeom>
          <a:noFill/>
        </p:spPr>
        <p:txBody>
          <a:bodyPr wrap="square" lIns="131674" tIns="65837" rIns="131674" bIns="65837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REGRAS DE TRANSIÇÃO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5C337948-3C44-DC20-B0AD-9B39CCC72C82}"/>
              </a:ext>
            </a:extLst>
          </p:cNvPr>
          <p:cNvSpPr/>
          <p:nvPr/>
        </p:nvSpPr>
        <p:spPr>
          <a:xfrm>
            <a:off x="423399" y="4083668"/>
            <a:ext cx="3427603" cy="258532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latin typeface="Century Gothic" panose="020B0502020202020204" pitchFamily="34" charset="0"/>
              </a:rPr>
              <a:t>CBS à alíquota de 0,9% </a:t>
            </a:r>
          </a:p>
          <a:p>
            <a:pPr algn="ctr"/>
            <a:r>
              <a:rPr lang="pt-BR" dirty="0">
                <a:latin typeface="Century Gothic" panose="020B0502020202020204" pitchFamily="34" charset="0"/>
              </a:rPr>
              <a:t>IBS à alíquota de 0,1%</a:t>
            </a:r>
          </a:p>
          <a:p>
            <a:pPr algn="ctr"/>
            <a:endParaRPr lang="pt-BR" dirty="0">
              <a:latin typeface="Century Gothic" panose="020B0502020202020204" pitchFamily="34" charset="0"/>
            </a:endParaRPr>
          </a:p>
          <a:p>
            <a:pPr algn="ctr"/>
            <a:r>
              <a:rPr lang="pt-BR" dirty="0">
                <a:latin typeface="Century Gothic" panose="020B0502020202020204" pitchFamily="34" charset="0"/>
              </a:rPr>
              <a:t>Ambos dedutíveis de PIS/COFINS ou outro tributo federal.</a:t>
            </a:r>
          </a:p>
          <a:p>
            <a:pPr algn="ctr"/>
            <a:endParaRPr lang="pt-BR" dirty="0">
              <a:latin typeface="Century Gothic" panose="020B0502020202020204" pitchFamily="34" charset="0"/>
            </a:endParaRPr>
          </a:p>
          <a:p>
            <a:pPr algn="ctr"/>
            <a:r>
              <a:rPr lang="pt-BR" dirty="0">
                <a:latin typeface="Century Gothic" panose="020B0502020202020204" pitchFamily="34" charset="0"/>
              </a:rPr>
              <a:t>Possível ressarcimento, mediante requerimento.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3B94137D-EF8F-45C1-FFA3-8CAD2D62494A}"/>
              </a:ext>
            </a:extLst>
          </p:cNvPr>
          <p:cNvSpPr/>
          <p:nvPr/>
        </p:nvSpPr>
        <p:spPr>
          <a:xfrm>
            <a:off x="4242215" y="3851419"/>
            <a:ext cx="3766454" cy="424731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latin typeface="Century Gothic" panose="020B0502020202020204" pitchFamily="34" charset="0"/>
              </a:rPr>
              <a:t>Extinção do IPI, PIS e COFINS</a:t>
            </a:r>
          </a:p>
          <a:p>
            <a:pPr algn="ctr"/>
            <a:endParaRPr lang="pt-BR" dirty="0">
              <a:latin typeface="Century Gothic" panose="020B0502020202020204" pitchFamily="34" charset="0"/>
            </a:endParaRPr>
          </a:p>
          <a:p>
            <a:pPr algn="ctr"/>
            <a:r>
              <a:rPr lang="pt-BR" dirty="0">
                <a:latin typeface="Century Gothic" panose="020B0502020202020204" pitchFamily="34" charset="0"/>
              </a:rPr>
              <a:t>Aplicação da CBS com alíquota cheia, definida em Resolução do Senado Federal</a:t>
            </a:r>
          </a:p>
          <a:p>
            <a:pPr algn="ctr"/>
            <a:endParaRPr lang="pt-BR" dirty="0">
              <a:latin typeface="Century Gothic" panose="020B0502020202020204" pitchFamily="34" charset="0"/>
            </a:endParaRPr>
          </a:p>
          <a:p>
            <a:pPr algn="ctr"/>
            <a:r>
              <a:rPr lang="pt-BR" dirty="0">
                <a:latin typeface="Century Gothic" panose="020B0502020202020204" pitchFamily="34" charset="0"/>
              </a:rPr>
              <a:t>IBS continua à alíquota de 0,1% no biênio</a:t>
            </a:r>
          </a:p>
          <a:p>
            <a:pPr algn="ctr"/>
            <a:endParaRPr lang="pt-BR" dirty="0">
              <a:latin typeface="Century Gothic" panose="020B0502020202020204" pitchFamily="34" charset="0"/>
            </a:endParaRPr>
          </a:p>
          <a:p>
            <a:pPr algn="ctr"/>
            <a:r>
              <a:rPr lang="pt-BR" dirty="0">
                <a:latin typeface="Century Gothic" panose="020B0502020202020204" pitchFamily="34" charset="0"/>
              </a:rPr>
              <a:t>Redução a zero da alíquota do IPI, exceto em relação aos bens que também tenham industrialização na ZFM, em 31/12/2026.</a:t>
            </a:r>
          </a:p>
          <a:p>
            <a:pPr algn="ctr"/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D7330E3E-1C86-F707-CEDF-4450727179DE}"/>
              </a:ext>
            </a:extLst>
          </p:cNvPr>
          <p:cNvSpPr/>
          <p:nvPr/>
        </p:nvSpPr>
        <p:spPr>
          <a:xfrm>
            <a:off x="8316499" y="3851419"/>
            <a:ext cx="4860726" cy="501675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algn="just">
              <a:buClr>
                <a:srgbClr val="F37435"/>
              </a:buClr>
            </a:pPr>
            <a:r>
              <a:rPr lang="pt-BR" dirty="0">
                <a:latin typeface="Century Gothic" panose="020B0502020202020204" pitchFamily="34" charset="0"/>
              </a:rPr>
              <a:t>ICMS e ISS sofrerão gradual redução, com alíquotas fixadas nas seguintes proporções:</a:t>
            </a:r>
          </a:p>
          <a:p>
            <a:pPr marL="815975" indent="-45720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dirty="0">
                <a:latin typeface="Century Gothic" panose="020B0502020202020204" pitchFamily="34" charset="0"/>
              </a:rPr>
              <a:t>90% em 2029; </a:t>
            </a:r>
          </a:p>
          <a:p>
            <a:pPr marL="815975" indent="-45720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dirty="0">
                <a:latin typeface="Century Gothic" panose="020B0502020202020204" pitchFamily="34" charset="0"/>
              </a:rPr>
              <a:t>80%  em 2030; </a:t>
            </a:r>
          </a:p>
          <a:p>
            <a:pPr marL="815975" indent="-45720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dirty="0">
                <a:latin typeface="Century Gothic" panose="020B0502020202020204" pitchFamily="34" charset="0"/>
              </a:rPr>
              <a:t>70% em 2031;</a:t>
            </a:r>
          </a:p>
          <a:p>
            <a:pPr marL="815975" indent="-45720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dirty="0">
                <a:latin typeface="Century Gothic" panose="020B0502020202020204" pitchFamily="34" charset="0"/>
              </a:rPr>
              <a:t>60% em 2032</a:t>
            </a:r>
          </a:p>
          <a:p>
            <a:pPr marL="815975" indent="-45720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endParaRPr lang="pt-BR" dirty="0">
              <a:latin typeface="Century Gothic" panose="020B0502020202020204" pitchFamily="34" charset="0"/>
            </a:endParaRPr>
          </a:p>
          <a:p>
            <a:pPr marL="358775" algn="just">
              <a:buClr>
                <a:srgbClr val="F37435"/>
              </a:buClr>
            </a:pPr>
            <a:r>
              <a:rPr lang="pt-BR" dirty="0">
                <a:latin typeface="Century Gothic" panose="020B0502020202020204" pitchFamily="34" charset="0"/>
              </a:rPr>
              <a:t>Em 2033, ICMS, ISS e IPI serão extintos e IBS será cobrado na alíquota cheia.</a:t>
            </a:r>
          </a:p>
          <a:p>
            <a:pPr marL="358775" algn="just">
              <a:buClr>
                <a:srgbClr val="F37435"/>
              </a:buClr>
            </a:pPr>
            <a:endParaRPr lang="pt-BR" dirty="0">
              <a:latin typeface="Century Gothic" panose="020B0502020202020204" pitchFamily="34" charset="0"/>
            </a:endParaRPr>
          </a:p>
          <a:p>
            <a:pPr marL="358775" algn="just">
              <a:buClr>
                <a:srgbClr val="F37435"/>
              </a:buClr>
            </a:pPr>
            <a:r>
              <a:rPr lang="pt-BR" dirty="0">
                <a:latin typeface="Century Gothic" panose="020B0502020202020204" pitchFamily="34" charset="0"/>
              </a:rPr>
              <a:t>Alíquotas na transição serão fixadas por Resolução do Senado.</a:t>
            </a:r>
          </a:p>
          <a:p>
            <a:pPr marL="358775" algn="just">
              <a:buClr>
                <a:srgbClr val="F37435"/>
              </a:buClr>
            </a:pPr>
            <a:endParaRPr lang="pt-BR" dirty="0">
              <a:latin typeface="Century Gothic" panose="020B0502020202020204" pitchFamily="34" charset="0"/>
            </a:endParaRPr>
          </a:p>
          <a:p>
            <a:pPr marL="358775" algn="just">
              <a:buClr>
                <a:srgbClr val="F37435"/>
              </a:buClr>
            </a:pPr>
            <a:r>
              <a:rPr lang="pt-BR" dirty="0">
                <a:latin typeface="Century Gothic" panose="020B0502020202020204" pitchFamily="34" charset="0"/>
              </a:rPr>
              <a:t>Benefícios fiscais de ICMS e ISS serão reduzidos na mesma proporção.</a:t>
            </a:r>
          </a:p>
          <a:p>
            <a:pPr marL="815975" indent="-45720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358775" algn="just">
              <a:buClr>
                <a:srgbClr val="F37435"/>
              </a:buClr>
            </a:pP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CaixaDeTexto 7">
            <a:extLst>
              <a:ext uri="{FF2B5EF4-FFF2-40B4-BE49-F238E27FC236}">
                <a16:creationId xmlns:a16="http://schemas.microsoft.com/office/drawing/2014/main" xmlns="" id="{F98F3EAA-DA55-21F3-8BBC-BCE9BD82F17A}"/>
              </a:ext>
            </a:extLst>
          </p:cNvPr>
          <p:cNvSpPr txBox="1"/>
          <p:nvPr/>
        </p:nvSpPr>
        <p:spPr>
          <a:xfrm>
            <a:off x="13322951" y="3888738"/>
            <a:ext cx="396693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algn="just">
              <a:buClr>
                <a:srgbClr val="F37435"/>
              </a:buClr>
            </a:pPr>
            <a:r>
              <a:rPr lang="pt-BR" dirty="0">
                <a:latin typeface="Century Gothic" panose="020B0502020202020204" pitchFamily="34" charset="0"/>
              </a:rPr>
              <a:t>Podem ser compensados com o IBS desde que homologados pelo Estado:</a:t>
            </a:r>
          </a:p>
          <a:p>
            <a:pPr marL="701675" indent="-342900" algn="just">
              <a:buClr>
                <a:srgbClr val="F37435"/>
              </a:buClr>
              <a:buFont typeface="+mj-lt"/>
              <a:buAutoNum type="arabicPeriod"/>
            </a:pPr>
            <a:endParaRPr lang="pt-BR" dirty="0">
              <a:latin typeface="Century Gothic" panose="020B0502020202020204" pitchFamily="34" charset="0"/>
            </a:endParaRPr>
          </a:p>
          <a:p>
            <a:pPr marL="627063" lvl="1" indent="-34290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dirty="0">
                <a:latin typeface="Century Gothic" panose="020B0502020202020204" pitchFamily="34" charset="0"/>
              </a:rPr>
              <a:t>No prazo remanescente de 48 parcelas mensais, no caso de bens do ativo fixo;</a:t>
            </a:r>
          </a:p>
          <a:p>
            <a:pPr marL="627063" lvl="1" indent="-34290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endParaRPr lang="pt-BR" dirty="0">
              <a:latin typeface="Century Gothic" panose="020B0502020202020204" pitchFamily="34" charset="0"/>
            </a:endParaRPr>
          </a:p>
          <a:p>
            <a:pPr marL="627063" lvl="1" indent="-342900" algn="just">
              <a:buClr>
                <a:srgbClr val="F37435"/>
              </a:buClr>
              <a:buFont typeface="Arial" panose="020B0604020202020204" pitchFamily="34" charset="0"/>
              <a:buChar char="•"/>
            </a:pPr>
            <a:r>
              <a:rPr lang="pt-BR" dirty="0">
                <a:latin typeface="Century Gothic" panose="020B0502020202020204" pitchFamily="34" charset="0"/>
              </a:rPr>
              <a:t>Em 240 parcelas mensais (20 anos) nos demais casos, corrigidas pelo IPCA.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40165" y="1170731"/>
            <a:ext cx="3780777" cy="2587375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4124364" y="1170358"/>
            <a:ext cx="4075273" cy="2587375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8389361" y="1163852"/>
            <a:ext cx="4860726" cy="2587375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3439811" y="1159848"/>
            <a:ext cx="3963978" cy="2587375"/>
          </a:xfrm>
          <a:prstGeom prst="rect">
            <a:avLst/>
          </a:prstGeom>
        </p:spPr>
      </p:pic>
      <p:pic>
        <p:nvPicPr>
          <p:cNvPr id="24" name="Picture 2" descr="design de símbolo de sinal de ícone de calendário 10161178 PNG">
            <a:extLst>
              <a:ext uri="{FF2B5EF4-FFF2-40B4-BE49-F238E27FC236}">
                <a16:creationId xmlns:a16="http://schemas.microsoft.com/office/drawing/2014/main" xmlns="" id="{6F3BDE94-CB6E-395D-39F5-2357EFD12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335214" y="1456172"/>
            <a:ext cx="2159559" cy="214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D014E768-1FB9-EA65-5691-DB01EA2B63FB}"/>
              </a:ext>
            </a:extLst>
          </p:cNvPr>
          <p:cNvSpPr txBox="1"/>
          <p:nvPr/>
        </p:nvSpPr>
        <p:spPr>
          <a:xfrm>
            <a:off x="14575594" y="2328141"/>
            <a:ext cx="1768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2033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7E7E2281-F94D-A087-04FE-BD517310BFB5}"/>
              </a:ext>
            </a:extLst>
          </p:cNvPr>
          <p:cNvSpPr txBox="1"/>
          <p:nvPr/>
        </p:nvSpPr>
        <p:spPr>
          <a:xfrm>
            <a:off x="14628295" y="2609419"/>
            <a:ext cx="16684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accent2"/>
                </a:solidFill>
                <a:latin typeface="Century Gothic" panose="020B0502020202020204" pitchFamily="34" charset="0"/>
              </a:rPr>
              <a:t>Créditos</a:t>
            </a:r>
            <a:r>
              <a:rPr lang="pt-BR" sz="16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 </a:t>
            </a:r>
            <a:r>
              <a:rPr lang="pt-BR" sz="1600" dirty="0">
                <a:solidFill>
                  <a:schemeClr val="accent2"/>
                </a:solidFill>
                <a:latin typeface="Century Gothic" panose="020B0502020202020204" pitchFamily="34" charset="0"/>
              </a:rPr>
              <a:t>Acumulados de ICMS</a:t>
            </a:r>
          </a:p>
        </p:txBody>
      </p:sp>
      <p:pic>
        <p:nvPicPr>
          <p:cNvPr id="1026" name="Picture 2" descr="design de símbolo de sinal de ícone de calendário 10161178 PNG">
            <a:extLst>
              <a:ext uri="{FF2B5EF4-FFF2-40B4-BE49-F238E27FC236}">
                <a16:creationId xmlns:a16="http://schemas.microsoft.com/office/drawing/2014/main" xmlns="" id="{F68DBB31-F914-1406-E9E7-D7EF8CF2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8373" y="1494344"/>
            <a:ext cx="2159559" cy="214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DAD95B4-2016-D6DA-0CF3-E81D399E6884}"/>
              </a:ext>
            </a:extLst>
          </p:cNvPr>
          <p:cNvSpPr txBox="1"/>
          <p:nvPr/>
        </p:nvSpPr>
        <p:spPr>
          <a:xfrm>
            <a:off x="1338884" y="2595093"/>
            <a:ext cx="1693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2026 </a:t>
            </a:r>
          </a:p>
          <a:p>
            <a:pPr algn="ctr"/>
            <a:r>
              <a:rPr lang="pt-BR" sz="1800" dirty="0">
                <a:solidFill>
                  <a:schemeClr val="accent2"/>
                </a:solidFill>
                <a:latin typeface="Century Gothic" panose="020B0502020202020204" pitchFamily="34" charset="0"/>
              </a:rPr>
              <a:t>Calibragem</a:t>
            </a:r>
          </a:p>
        </p:txBody>
      </p:sp>
      <p:pic>
        <p:nvPicPr>
          <p:cNvPr id="9" name="Picture 2" descr="design de símbolo de sinal de ícone de calendário 10161178 PNG">
            <a:extLst>
              <a:ext uri="{FF2B5EF4-FFF2-40B4-BE49-F238E27FC236}">
                <a16:creationId xmlns:a16="http://schemas.microsoft.com/office/drawing/2014/main" xmlns="" id="{2276FABB-9853-6203-E5C5-50681ACB8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5011" y="1488494"/>
            <a:ext cx="2159559" cy="214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B3C9049F-6236-1F5F-BCF9-1AFE9B384EC3}"/>
              </a:ext>
            </a:extLst>
          </p:cNvPr>
          <p:cNvSpPr txBox="1"/>
          <p:nvPr/>
        </p:nvSpPr>
        <p:spPr>
          <a:xfrm>
            <a:off x="5385392" y="2414853"/>
            <a:ext cx="1768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2027 &gt; 2028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3401CC90-A0F3-7BED-EEF9-25A984489A92}"/>
              </a:ext>
            </a:extLst>
          </p:cNvPr>
          <p:cNvSpPr txBox="1"/>
          <p:nvPr/>
        </p:nvSpPr>
        <p:spPr>
          <a:xfrm>
            <a:off x="5385392" y="2722888"/>
            <a:ext cx="17687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accent2"/>
                </a:solidFill>
                <a:latin typeface="Century Gothic" panose="020B0502020202020204" pitchFamily="34" charset="0"/>
              </a:rPr>
              <a:t>Substituição </a:t>
            </a:r>
          </a:p>
          <a:p>
            <a:pPr algn="ctr"/>
            <a:r>
              <a:rPr lang="pt-BR" dirty="0">
                <a:solidFill>
                  <a:schemeClr val="accent2"/>
                </a:solidFill>
                <a:latin typeface="Century Gothic" panose="020B0502020202020204" pitchFamily="34" charset="0"/>
              </a:rPr>
              <a:t>de Tributos</a:t>
            </a:r>
          </a:p>
        </p:txBody>
      </p:sp>
      <p:pic>
        <p:nvPicPr>
          <p:cNvPr id="14" name="Picture 2" descr="design de símbolo de sinal de ícone de calendário 10161178 PNG">
            <a:extLst>
              <a:ext uri="{FF2B5EF4-FFF2-40B4-BE49-F238E27FC236}">
                <a16:creationId xmlns:a16="http://schemas.microsoft.com/office/drawing/2014/main" xmlns="" id="{A9C00917-6D9F-7060-664B-BF26F057D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79129" y="1235860"/>
            <a:ext cx="2736573" cy="236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FCEB5546-EDB1-44BB-6B35-D29618F3B214}"/>
              </a:ext>
            </a:extLst>
          </p:cNvPr>
          <p:cNvSpPr txBox="1"/>
          <p:nvPr/>
        </p:nvSpPr>
        <p:spPr>
          <a:xfrm>
            <a:off x="9903447" y="2232647"/>
            <a:ext cx="1768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2029 - 2033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6139943D-58E3-8FA5-3BA7-9B30A71A9EF1}"/>
              </a:ext>
            </a:extLst>
          </p:cNvPr>
          <p:cNvSpPr txBox="1"/>
          <p:nvPr/>
        </p:nvSpPr>
        <p:spPr>
          <a:xfrm>
            <a:off x="9883238" y="2558003"/>
            <a:ext cx="17687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accent2"/>
                </a:solidFill>
                <a:latin typeface="Century Gothic" panose="020B0502020202020204" pitchFamily="34" charset="0"/>
              </a:rPr>
              <a:t>Substituição Gradual de Impostos</a:t>
            </a:r>
          </a:p>
        </p:txBody>
      </p:sp>
      <p:pic>
        <p:nvPicPr>
          <p:cNvPr id="2" name="Picture 2" descr="OAB | Ordem dos Advogados do Brasil | Conselho Federal">
            <a:extLst>
              <a:ext uri="{FF2B5EF4-FFF2-40B4-BE49-F238E27FC236}">
                <a16:creationId xmlns:a16="http://schemas.microsoft.com/office/drawing/2014/main" xmlns="" id="{2D73F7CD-957A-6337-8F1A-1209FDD53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207" y="9089775"/>
            <a:ext cx="1470308" cy="69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93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6" grpId="0"/>
      <p:bldP spid="27" grpId="0"/>
      <p:bldP spid="29" grpId="0"/>
      <p:bldP spid="11" grpId="0"/>
      <p:bldP spid="13" grpId="0"/>
      <p:bldP spid="15" grpId="0"/>
      <p:bldP spid="23" grpId="0"/>
    </p:bldLst>
  </p:timing>
</p:sld>
</file>

<file path=ppt/theme/theme1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c4abb9b-4dad-4be6-99db-737fdb5477a3">
      <UserInfo>
        <DisplayName>ELP - Estevan Leal</DisplayName>
        <AccountId>6</AccountId>
        <AccountType/>
      </UserInfo>
    </SharedWithUsers>
  </documentManagement>
</p:properties>
</file>

<file path=customXml/item2.xml>��< ? x m l   v e r s i o n = " 1 . 0 "   e n c o d i n g = " u t f - 1 6 " ? > < p r o p e r t i e s   x m l n s = " h t t p : / / w w w . i m a n a g e . c o m / w o r k / x m l s c h e m a " >  
     < d o c u m e n t i d > B I C H A R A ! 4 0 0 7 5 4 7 . 1 < / d o c u m e n t i d >  
     < s e n d e r i d > B R U N O . C H E C C H I A < / s e n d e r i d >  
     < s e n d e r e m a i l > B R U N O . C H E C C H I A @ B I C H A R A L A W . C O M . B R < / s e n d e r e m a i l >  
     < l a s t m o d i f i e d > 2 0 2 3 - 0 9 - 1 9 T 0 6 : 5 2 : 3 5 . 0 0 0 0 0 0 0 - 0 3 : 0 0 < / l a s t m o d i f i e d >  
     < d a t a b a s e > B I C H A R A < / d a t a b a s e >  
 < / p r o p e r t i e s > 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4ED24C2FDE13D429427B6B36405A3BC" ma:contentTypeVersion="13" ma:contentTypeDescription="Crie um novo documento." ma:contentTypeScope="" ma:versionID="5f44df62d4f68df42665e8cd18a45ccb">
  <xsd:schema xmlns:xsd="http://www.w3.org/2001/XMLSchema" xmlns:xs="http://www.w3.org/2001/XMLSchema" xmlns:p="http://schemas.microsoft.com/office/2006/metadata/properties" xmlns:ns3="85cae22f-fe0b-4e9a-966b-d1de293f455a" xmlns:ns4="8c4abb9b-4dad-4be6-99db-737fdb5477a3" targetNamespace="http://schemas.microsoft.com/office/2006/metadata/properties" ma:root="true" ma:fieldsID="132e3b5964e2e6d1a2bab7cacd0b6ea8" ns3:_="" ns4:_="">
    <xsd:import namespace="85cae22f-fe0b-4e9a-966b-d1de293f455a"/>
    <xsd:import namespace="8c4abb9b-4dad-4be6-99db-737fdb5477a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cae22f-fe0b-4e9a-966b-d1de293f45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abb9b-4dad-4be6-99db-737fdb5477a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DB7051-FAA4-4AF3-ABAC-62C6C447FAA6}">
  <ds:schemaRefs>
    <ds:schemaRef ds:uri="http://purl.org/dc/dcmitype/"/>
    <ds:schemaRef ds:uri="http://purl.org/dc/elements/1.1/"/>
    <ds:schemaRef ds:uri="8c4abb9b-4dad-4be6-99db-737fdb5477a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85cae22f-fe0b-4e9a-966b-d1de293f455a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E07F59B-AFB7-4845-9E79-735320301C9F}">
  <ds:schemaRefs>
    <ds:schemaRef ds:uri="http://www.imanage.com/work/xmlschema"/>
  </ds:schemaRefs>
</ds:datastoreItem>
</file>

<file path=customXml/itemProps3.xml><?xml version="1.0" encoding="utf-8"?>
<ds:datastoreItem xmlns:ds="http://schemas.openxmlformats.org/officeDocument/2006/customXml" ds:itemID="{A9C7FE95-C4D8-4CD0-8B99-876F462956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cae22f-fe0b-4e9a-966b-d1de293f455a"/>
    <ds:schemaRef ds:uri="8c4abb9b-4dad-4be6-99db-737fdb5477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4A32A89-FA7D-4B57-B8F2-02E2114CFD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10543</TotalTime>
  <Words>251</Words>
  <Application>Microsoft Office PowerPoint</Application>
  <PresentationFormat>Personalizar</PresentationFormat>
  <Paragraphs>52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9" baseType="lpstr">
      <vt:lpstr>Arial</vt:lpstr>
      <vt:lpstr>Arial Nova</vt:lpstr>
      <vt:lpstr>Calibri</vt:lpstr>
      <vt:lpstr>Calibri Light</vt:lpstr>
      <vt:lpstr>Century Gothic</vt:lpstr>
      <vt:lpstr>Poppins ExtraBold</vt:lpstr>
      <vt:lpstr>1_Personalizar design</vt:lpstr>
      <vt:lpstr>Apresentação do PowerPoint</vt:lpstr>
      <vt:lpstr>Apresentação do PowerPoint</vt:lpstr>
    </vt:vector>
  </TitlesOfParts>
  <Manager>MonkeyBusiness</Manager>
  <Company>MonkeyBusiness</Company>
  <LinksUpToDate>false</LinksUpToDate>
  <SharedDoc>false</SharedDoc>
  <HyperlinkBase>www.monkeybusiness.com.br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MonkeyBusiness</dc:title>
  <dc:subject>Direção de Arte</dc:subject>
  <dc:creator>MonkeyBusiness</dc:creator>
  <cp:keywords/>
  <dc:description>www.monkeybusiness.com.br_x000d_contato@monkeybusiness.com.br_x000d_(55 11) 2729.9615 / 2615.6096</dc:description>
  <cp:lastModifiedBy>Ana Cristina Brasil Monteiro Costa</cp:lastModifiedBy>
  <cp:revision>193</cp:revision>
  <cp:lastPrinted>2023-07-13T09:37:25Z</cp:lastPrinted>
  <dcterms:created xsi:type="dcterms:W3CDTF">2011-08-24T22:15:08Z</dcterms:created>
  <dcterms:modified xsi:type="dcterms:W3CDTF">2023-09-19T12:10:27Z</dcterms:modified>
  <cp:category>Agência de Apresentações Profissionais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0x01010014ED24C2FDE13D429427B6B36405A3BC</vt:lpwstr>
  </property>
</Properties>
</file>