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99" r:id="rId3"/>
    <p:sldId id="301" r:id="rId4"/>
    <p:sldId id="302" r:id="rId5"/>
    <p:sldId id="306" r:id="rId6"/>
    <p:sldId id="308" r:id="rId7"/>
    <p:sldId id="309" r:id="rId8"/>
    <p:sldId id="284" r:id="rId9"/>
    <p:sldId id="290" r:id="rId10"/>
    <p:sldId id="311" r:id="rId11"/>
    <p:sldId id="278" r:id="rId12"/>
    <p:sldId id="307" r:id="rId13"/>
    <p:sldId id="310" r:id="rId14"/>
    <p:sldId id="312" r:id="rId15"/>
    <p:sldId id="313" r:id="rId16"/>
    <p:sldId id="314" r:id="rId17"/>
    <p:sldId id="295" r:id="rId18"/>
    <p:sldId id="31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5B9BD5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6B47C-E4B5-4B97-9E61-2CC6C2865AA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63A66D-4320-4FF1-B1C2-73949F3DD715}">
      <dgm:prSet phldrT="[Texto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 Inicial</a:t>
          </a:r>
          <a:endParaRPr lang="pt-BR" sz="24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3D693-72B4-4742-88CD-9943FF43F9EC}" type="parTrans" cxnId="{33F648B9-F5BF-4F50-8E28-D1EA55B777C7}">
      <dgm:prSet/>
      <dgm:spPr/>
      <dgm:t>
        <a:bodyPr/>
        <a:lstStyle/>
        <a:p>
          <a:endParaRPr lang="pt-BR" sz="2400" b="1"/>
        </a:p>
      </dgm:t>
    </dgm:pt>
    <dgm:pt modelId="{2D82C18F-83E0-4D5C-9A37-47293687B005}" type="sibTrans" cxnId="{33F648B9-F5BF-4F50-8E28-D1EA55B777C7}">
      <dgm:prSet/>
      <dgm:spPr/>
      <dgm:t>
        <a:bodyPr/>
        <a:lstStyle/>
        <a:p>
          <a:endParaRPr lang="pt-BR" sz="2400" b="1"/>
        </a:p>
      </dgm:t>
    </dgm:pt>
    <dgm:pt modelId="{B25F6ECF-4B0C-40B9-A05F-36CF0747714C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Comissões</a:t>
          </a:r>
          <a:endParaRPr lang="pt-BR" sz="24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C81EE-50EC-4D10-9DF8-2EB56F192098}" type="parTrans" cxnId="{CE152B3F-903C-460B-8CEC-286EF882EEFB}">
      <dgm:prSet/>
      <dgm:spPr/>
      <dgm:t>
        <a:bodyPr/>
        <a:lstStyle/>
        <a:p>
          <a:endParaRPr lang="pt-BR" sz="2400" b="1"/>
        </a:p>
      </dgm:t>
    </dgm:pt>
    <dgm:pt modelId="{2A873BC5-E6A6-4307-AADF-2E2BD50E6EA8}" type="sibTrans" cxnId="{CE152B3F-903C-460B-8CEC-286EF882EEFB}">
      <dgm:prSet/>
      <dgm:spPr/>
      <dgm:t>
        <a:bodyPr/>
        <a:lstStyle/>
        <a:p>
          <a:endParaRPr lang="pt-BR" sz="2400" b="1"/>
        </a:p>
      </dgm:t>
    </dgm:pt>
    <dgm:pt modelId="{B0A8BC08-37F7-44DC-AFE5-9A097942D576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Recurso</a:t>
          </a:r>
          <a:endParaRPr lang="pt-BR" sz="24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C0A912-53C1-459B-A32A-4B8211D4E90D}" type="parTrans" cxnId="{0B444880-A06A-4EFA-9FA5-68C3C15680D1}">
      <dgm:prSet/>
      <dgm:spPr/>
      <dgm:t>
        <a:bodyPr/>
        <a:lstStyle/>
        <a:p>
          <a:endParaRPr lang="pt-BR" sz="2400" b="1"/>
        </a:p>
      </dgm:t>
    </dgm:pt>
    <dgm:pt modelId="{6718C377-DD1A-4A94-BA04-848EF12D4975}" type="sibTrans" cxnId="{0B444880-A06A-4EFA-9FA5-68C3C15680D1}">
      <dgm:prSet/>
      <dgm:spPr/>
      <dgm:t>
        <a:bodyPr/>
        <a:lstStyle/>
        <a:p>
          <a:endParaRPr lang="pt-BR" sz="2400" b="1"/>
        </a:p>
      </dgm:t>
    </dgm:pt>
    <dgm:pt modelId="{48596CE4-1DA8-4207-8493-AB024E8E8289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Plenário</a:t>
          </a:r>
          <a:endParaRPr lang="pt-BR" sz="24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3FFD5-B5B0-4470-8A6A-9C2EA380AF0F}" type="parTrans" cxnId="{4FA7555C-402B-4F89-81BC-F3FA835BC5C1}">
      <dgm:prSet/>
      <dgm:spPr/>
      <dgm:t>
        <a:bodyPr/>
        <a:lstStyle/>
        <a:p>
          <a:endParaRPr lang="pt-BR" sz="2400" b="1"/>
        </a:p>
      </dgm:t>
    </dgm:pt>
    <dgm:pt modelId="{9080041B-8332-471D-9D4F-0C7A62DB4114}" type="sibTrans" cxnId="{4FA7555C-402B-4F89-81BC-F3FA835BC5C1}">
      <dgm:prSet/>
      <dgm:spPr/>
      <dgm:t>
        <a:bodyPr/>
        <a:lstStyle/>
        <a:p>
          <a:endParaRPr lang="pt-BR" sz="2400" b="1"/>
        </a:p>
      </dgm:t>
    </dgm:pt>
    <dgm:pt modelId="{E535789F-5489-4BEC-AC1C-429C2BE03BA9}">
      <dgm:prSet custT="1"/>
      <dgm:spPr>
        <a:solidFill>
          <a:srgbClr val="FFC00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pt-BR" sz="2400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Redação Final</a:t>
          </a:r>
          <a:endParaRPr lang="pt-BR" sz="24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724200-63FF-4425-B03F-B9C2DB34E04A}" type="parTrans" cxnId="{65AA9442-2112-41B7-838A-E7B11C7603EE}">
      <dgm:prSet/>
      <dgm:spPr/>
      <dgm:t>
        <a:bodyPr/>
        <a:lstStyle/>
        <a:p>
          <a:endParaRPr lang="pt-BR" sz="2400" b="1"/>
        </a:p>
      </dgm:t>
    </dgm:pt>
    <dgm:pt modelId="{251E559D-59CD-414B-9152-6CA1B381DD9D}" type="sibTrans" cxnId="{65AA9442-2112-41B7-838A-E7B11C7603EE}">
      <dgm:prSet/>
      <dgm:spPr/>
      <dgm:t>
        <a:bodyPr/>
        <a:lstStyle/>
        <a:p>
          <a:endParaRPr lang="pt-BR" sz="2400" b="1"/>
        </a:p>
      </dgm:t>
    </dgm:pt>
    <dgm:pt modelId="{3BFF0A9B-598C-4A2D-B00B-DC66561320F6}" type="pres">
      <dgm:prSet presAssocID="{7E86B47C-E4B5-4B97-9E61-2CC6C2865A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728621-A14D-40C7-B0C5-1344477532F9}" type="pres">
      <dgm:prSet presAssocID="{FC63A66D-4320-4FF1-B1C2-73949F3DD715}" presName="compNode" presStyleCnt="0"/>
      <dgm:spPr/>
    </dgm:pt>
    <dgm:pt modelId="{46EF7C35-7923-4B19-AB2C-7CAEE0130F27}" type="pres">
      <dgm:prSet presAssocID="{FC63A66D-4320-4FF1-B1C2-73949F3DD715}" presName="aNode" presStyleLbl="bgShp" presStyleIdx="0" presStyleCnt="5" custLinFactNeighborX="-17218"/>
      <dgm:spPr/>
      <dgm:t>
        <a:bodyPr/>
        <a:lstStyle/>
        <a:p>
          <a:endParaRPr lang="pt-BR"/>
        </a:p>
      </dgm:t>
    </dgm:pt>
    <dgm:pt modelId="{79BC00FE-4149-4AB6-B6E0-E6F1993DDED4}" type="pres">
      <dgm:prSet presAssocID="{FC63A66D-4320-4FF1-B1C2-73949F3DD715}" presName="textNode" presStyleLbl="bgShp" presStyleIdx="0" presStyleCnt="5"/>
      <dgm:spPr/>
      <dgm:t>
        <a:bodyPr/>
        <a:lstStyle/>
        <a:p>
          <a:endParaRPr lang="pt-BR"/>
        </a:p>
      </dgm:t>
    </dgm:pt>
    <dgm:pt modelId="{57A4983C-F78D-4676-BFD8-C4DC6AB993BD}" type="pres">
      <dgm:prSet presAssocID="{FC63A66D-4320-4FF1-B1C2-73949F3DD715}" presName="compChildNode" presStyleCnt="0"/>
      <dgm:spPr/>
    </dgm:pt>
    <dgm:pt modelId="{F852C56B-0D02-4089-900F-4758AB09A6B9}" type="pres">
      <dgm:prSet presAssocID="{FC63A66D-4320-4FF1-B1C2-73949F3DD715}" presName="theInnerList" presStyleCnt="0"/>
      <dgm:spPr/>
    </dgm:pt>
    <dgm:pt modelId="{10C77E5B-BE98-428F-81DC-5DF34BAF1CA2}" type="pres">
      <dgm:prSet presAssocID="{FC63A66D-4320-4FF1-B1C2-73949F3DD715}" presName="aSpace" presStyleCnt="0"/>
      <dgm:spPr/>
    </dgm:pt>
    <dgm:pt modelId="{6E2564AB-78A3-4B9A-BAEF-E53E3E5518C1}" type="pres">
      <dgm:prSet presAssocID="{B25F6ECF-4B0C-40B9-A05F-36CF0747714C}" presName="compNode" presStyleCnt="0"/>
      <dgm:spPr/>
    </dgm:pt>
    <dgm:pt modelId="{C6444967-52C4-466B-A055-51AA1EBE567D}" type="pres">
      <dgm:prSet presAssocID="{B25F6ECF-4B0C-40B9-A05F-36CF0747714C}" presName="aNode" presStyleLbl="bgShp" presStyleIdx="1" presStyleCnt="5"/>
      <dgm:spPr/>
      <dgm:t>
        <a:bodyPr/>
        <a:lstStyle/>
        <a:p>
          <a:endParaRPr lang="pt-BR"/>
        </a:p>
      </dgm:t>
    </dgm:pt>
    <dgm:pt modelId="{C223BA14-CED9-4D99-8B68-0D2568D50457}" type="pres">
      <dgm:prSet presAssocID="{B25F6ECF-4B0C-40B9-A05F-36CF0747714C}" presName="textNode" presStyleLbl="bgShp" presStyleIdx="1" presStyleCnt="5"/>
      <dgm:spPr/>
      <dgm:t>
        <a:bodyPr/>
        <a:lstStyle/>
        <a:p>
          <a:endParaRPr lang="pt-BR"/>
        </a:p>
      </dgm:t>
    </dgm:pt>
    <dgm:pt modelId="{1A56AFBB-9CEB-47C4-9DC7-C21450FF2920}" type="pres">
      <dgm:prSet presAssocID="{B25F6ECF-4B0C-40B9-A05F-36CF0747714C}" presName="compChildNode" presStyleCnt="0"/>
      <dgm:spPr/>
    </dgm:pt>
    <dgm:pt modelId="{A4725B5B-E6D6-4951-A9BE-AD9B059D55C9}" type="pres">
      <dgm:prSet presAssocID="{B25F6ECF-4B0C-40B9-A05F-36CF0747714C}" presName="theInnerList" presStyleCnt="0"/>
      <dgm:spPr/>
    </dgm:pt>
    <dgm:pt modelId="{FC1668BD-D4B1-4612-9B6D-116280A821BC}" type="pres">
      <dgm:prSet presAssocID="{B25F6ECF-4B0C-40B9-A05F-36CF0747714C}" presName="aSpace" presStyleCnt="0"/>
      <dgm:spPr/>
    </dgm:pt>
    <dgm:pt modelId="{C85DCBEA-4AAA-4F6E-AC25-249E4C41BE31}" type="pres">
      <dgm:prSet presAssocID="{B0A8BC08-37F7-44DC-AFE5-9A097942D576}" presName="compNode" presStyleCnt="0"/>
      <dgm:spPr/>
    </dgm:pt>
    <dgm:pt modelId="{7C54A142-B8C6-47EB-8F08-56FA93CDDAA8}" type="pres">
      <dgm:prSet presAssocID="{B0A8BC08-37F7-44DC-AFE5-9A097942D576}" presName="aNode" presStyleLbl="bgShp" presStyleIdx="2" presStyleCnt="5"/>
      <dgm:spPr/>
      <dgm:t>
        <a:bodyPr/>
        <a:lstStyle/>
        <a:p>
          <a:endParaRPr lang="pt-BR"/>
        </a:p>
      </dgm:t>
    </dgm:pt>
    <dgm:pt modelId="{25D3D934-F1A4-4917-A714-0F9AB1584051}" type="pres">
      <dgm:prSet presAssocID="{B0A8BC08-37F7-44DC-AFE5-9A097942D576}" presName="textNode" presStyleLbl="bgShp" presStyleIdx="2" presStyleCnt="5"/>
      <dgm:spPr/>
      <dgm:t>
        <a:bodyPr/>
        <a:lstStyle/>
        <a:p>
          <a:endParaRPr lang="pt-BR"/>
        </a:p>
      </dgm:t>
    </dgm:pt>
    <dgm:pt modelId="{763D7C4B-C438-490D-8503-57308B6C7AB9}" type="pres">
      <dgm:prSet presAssocID="{B0A8BC08-37F7-44DC-AFE5-9A097942D576}" presName="compChildNode" presStyleCnt="0"/>
      <dgm:spPr/>
    </dgm:pt>
    <dgm:pt modelId="{53600C58-9216-4C6E-AA43-C8D19E19E84C}" type="pres">
      <dgm:prSet presAssocID="{B0A8BC08-37F7-44DC-AFE5-9A097942D576}" presName="theInnerList" presStyleCnt="0"/>
      <dgm:spPr/>
    </dgm:pt>
    <dgm:pt modelId="{9A457A53-4B0D-45A9-B2F9-EC2D8D9AA25A}" type="pres">
      <dgm:prSet presAssocID="{B0A8BC08-37F7-44DC-AFE5-9A097942D576}" presName="aSpace" presStyleCnt="0"/>
      <dgm:spPr/>
    </dgm:pt>
    <dgm:pt modelId="{39F0731D-D0E0-4C1A-8820-E5B79BE04207}" type="pres">
      <dgm:prSet presAssocID="{48596CE4-1DA8-4207-8493-AB024E8E8289}" presName="compNode" presStyleCnt="0"/>
      <dgm:spPr/>
    </dgm:pt>
    <dgm:pt modelId="{AE633896-EACC-4C90-A589-4C8BE25C20D3}" type="pres">
      <dgm:prSet presAssocID="{48596CE4-1DA8-4207-8493-AB024E8E8289}" presName="aNode" presStyleLbl="bgShp" presStyleIdx="3" presStyleCnt="5" custLinFactNeighborX="1960" custLinFactNeighborY="9526"/>
      <dgm:spPr/>
      <dgm:t>
        <a:bodyPr/>
        <a:lstStyle/>
        <a:p>
          <a:endParaRPr lang="pt-BR"/>
        </a:p>
      </dgm:t>
    </dgm:pt>
    <dgm:pt modelId="{ABE2CCB8-7443-423D-B039-E4A83551A89E}" type="pres">
      <dgm:prSet presAssocID="{48596CE4-1DA8-4207-8493-AB024E8E8289}" presName="textNode" presStyleLbl="bgShp" presStyleIdx="3" presStyleCnt="5"/>
      <dgm:spPr/>
      <dgm:t>
        <a:bodyPr/>
        <a:lstStyle/>
        <a:p>
          <a:endParaRPr lang="pt-BR"/>
        </a:p>
      </dgm:t>
    </dgm:pt>
    <dgm:pt modelId="{AA83C12F-F6AC-42D3-9E94-BF3EBE0A0CBC}" type="pres">
      <dgm:prSet presAssocID="{48596CE4-1DA8-4207-8493-AB024E8E8289}" presName="compChildNode" presStyleCnt="0"/>
      <dgm:spPr/>
    </dgm:pt>
    <dgm:pt modelId="{A4451497-05D2-499F-936C-2CCBEECE75C7}" type="pres">
      <dgm:prSet presAssocID="{48596CE4-1DA8-4207-8493-AB024E8E8289}" presName="theInnerList" presStyleCnt="0"/>
      <dgm:spPr/>
    </dgm:pt>
    <dgm:pt modelId="{15CE140C-D987-42F2-8404-9102C8DEA7A3}" type="pres">
      <dgm:prSet presAssocID="{48596CE4-1DA8-4207-8493-AB024E8E8289}" presName="aSpace" presStyleCnt="0"/>
      <dgm:spPr/>
    </dgm:pt>
    <dgm:pt modelId="{007E45B7-0B07-4382-B20D-9D30C0961A12}" type="pres">
      <dgm:prSet presAssocID="{E535789F-5489-4BEC-AC1C-429C2BE03BA9}" presName="compNode" presStyleCnt="0"/>
      <dgm:spPr/>
    </dgm:pt>
    <dgm:pt modelId="{35E79831-734B-41FB-A089-F92B93793788}" type="pres">
      <dgm:prSet presAssocID="{E535789F-5489-4BEC-AC1C-429C2BE03BA9}" presName="aNode" presStyleLbl="bgShp" presStyleIdx="4" presStyleCnt="5"/>
      <dgm:spPr/>
      <dgm:t>
        <a:bodyPr/>
        <a:lstStyle/>
        <a:p>
          <a:endParaRPr lang="pt-BR"/>
        </a:p>
      </dgm:t>
    </dgm:pt>
    <dgm:pt modelId="{55184471-4EA2-48DD-AB7E-8CA2B506E27A}" type="pres">
      <dgm:prSet presAssocID="{E535789F-5489-4BEC-AC1C-429C2BE03BA9}" presName="textNode" presStyleLbl="bgShp" presStyleIdx="4" presStyleCnt="5"/>
      <dgm:spPr/>
      <dgm:t>
        <a:bodyPr/>
        <a:lstStyle/>
        <a:p>
          <a:endParaRPr lang="pt-BR"/>
        </a:p>
      </dgm:t>
    </dgm:pt>
    <dgm:pt modelId="{1E6C106F-A021-468E-A014-B747B9A511E0}" type="pres">
      <dgm:prSet presAssocID="{E535789F-5489-4BEC-AC1C-429C2BE03BA9}" presName="compChildNode" presStyleCnt="0"/>
      <dgm:spPr/>
    </dgm:pt>
    <dgm:pt modelId="{569FB27E-CE28-4F4A-B280-02AA435A9DFB}" type="pres">
      <dgm:prSet presAssocID="{E535789F-5489-4BEC-AC1C-429C2BE03BA9}" presName="theInnerList" presStyleCnt="0"/>
      <dgm:spPr/>
    </dgm:pt>
  </dgm:ptLst>
  <dgm:cxnLst>
    <dgm:cxn modelId="{DBFA1E1B-9964-4E8E-BBEA-5A3D5AFBB28B}" type="presOf" srcId="{B0A8BC08-37F7-44DC-AFE5-9A097942D576}" destId="{25D3D934-F1A4-4917-A714-0F9AB1584051}" srcOrd="1" destOrd="0" presId="urn:microsoft.com/office/officeart/2005/8/layout/lProcess2"/>
    <dgm:cxn modelId="{F7CF910F-F951-4C4A-BD79-228C1A834944}" type="presOf" srcId="{B25F6ECF-4B0C-40B9-A05F-36CF0747714C}" destId="{C223BA14-CED9-4D99-8B68-0D2568D50457}" srcOrd="1" destOrd="0" presId="urn:microsoft.com/office/officeart/2005/8/layout/lProcess2"/>
    <dgm:cxn modelId="{64080D16-4DAE-4FA2-9ADE-FD2036598D91}" type="presOf" srcId="{B0A8BC08-37F7-44DC-AFE5-9A097942D576}" destId="{7C54A142-B8C6-47EB-8F08-56FA93CDDAA8}" srcOrd="0" destOrd="0" presId="urn:microsoft.com/office/officeart/2005/8/layout/lProcess2"/>
    <dgm:cxn modelId="{D8E1B31D-8713-43F8-98C2-2C35C5069633}" type="presOf" srcId="{FC63A66D-4320-4FF1-B1C2-73949F3DD715}" destId="{46EF7C35-7923-4B19-AB2C-7CAEE0130F27}" srcOrd="0" destOrd="0" presId="urn:microsoft.com/office/officeart/2005/8/layout/lProcess2"/>
    <dgm:cxn modelId="{65AA9442-2112-41B7-838A-E7B11C7603EE}" srcId="{7E86B47C-E4B5-4B97-9E61-2CC6C2865AAF}" destId="{E535789F-5489-4BEC-AC1C-429C2BE03BA9}" srcOrd="4" destOrd="0" parTransId="{84724200-63FF-4425-B03F-B9C2DB34E04A}" sibTransId="{251E559D-59CD-414B-9152-6CA1B381DD9D}"/>
    <dgm:cxn modelId="{995DF57F-D444-4859-BC77-F163E3A5B276}" type="presOf" srcId="{E535789F-5489-4BEC-AC1C-429C2BE03BA9}" destId="{55184471-4EA2-48DD-AB7E-8CA2B506E27A}" srcOrd="1" destOrd="0" presId="urn:microsoft.com/office/officeart/2005/8/layout/lProcess2"/>
    <dgm:cxn modelId="{38A8FCA5-2E50-49E0-A016-D713E7619401}" type="presOf" srcId="{48596CE4-1DA8-4207-8493-AB024E8E8289}" destId="{AE633896-EACC-4C90-A589-4C8BE25C20D3}" srcOrd="0" destOrd="0" presId="urn:microsoft.com/office/officeart/2005/8/layout/lProcess2"/>
    <dgm:cxn modelId="{6D612181-FDFD-4250-9B56-A080931686F6}" type="presOf" srcId="{7E86B47C-E4B5-4B97-9E61-2CC6C2865AAF}" destId="{3BFF0A9B-598C-4A2D-B00B-DC66561320F6}" srcOrd="0" destOrd="0" presId="urn:microsoft.com/office/officeart/2005/8/layout/lProcess2"/>
    <dgm:cxn modelId="{DB8CEF09-A11E-4A36-83B8-065AC498D386}" type="presOf" srcId="{B25F6ECF-4B0C-40B9-A05F-36CF0747714C}" destId="{C6444967-52C4-466B-A055-51AA1EBE567D}" srcOrd="0" destOrd="0" presId="urn:microsoft.com/office/officeart/2005/8/layout/lProcess2"/>
    <dgm:cxn modelId="{4E7954B1-3FCF-4846-8822-259B68D01752}" type="presOf" srcId="{FC63A66D-4320-4FF1-B1C2-73949F3DD715}" destId="{79BC00FE-4149-4AB6-B6E0-E6F1993DDED4}" srcOrd="1" destOrd="0" presId="urn:microsoft.com/office/officeart/2005/8/layout/lProcess2"/>
    <dgm:cxn modelId="{CE152B3F-903C-460B-8CEC-286EF882EEFB}" srcId="{7E86B47C-E4B5-4B97-9E61-2CC6C2865AAF}" destId="{B25F6ECF-4B0C-40B9-A05F-36CF0747714C}" srcOrd="1" destOrd="0" parTransId="{F81C81EE-50EC-4D10-9DF8-2EB56F192098}" sibTransId="{2A873BC5-E6A6-4307-AADF-2E2BD50E6EA8}"/>
    <dgm:cxn modelId="{86721D74-B563-4F16-A20D-E2F641AA4578}" type="presOf" srcId="{E535789F-5489-4BEC-AC1C-429C2BE03BA9}" destId="{35E79831-734B-41FB-A089-F92B93793788}" srcOrd="0" destOrd="0" presId="urn:microsoft.com/office/officeart/2005/8/layout/lProcess2"/>
    <dgm:cxn modelId="{0B444880-A06A-4EFA-9FA5-68C3C15680D1}" srcId="{7E86B47C-E4B5-4B97-9E61-2CC6C2865AAF}" destId="{B0A8BC08-37F7-44DC-AFE5-9A097942D576}" srcOrd="2" destOrd="0" parTransId="{64C0A912-53C1-459B-A32A-4B8211D4E90D}" sibTransId="{6718C377-DD1A-4A94-BA04-848EF12D4975}"/>
    <dgm:cxn modelId="{4FA7555C-402B-4F89-81BC-F3FA835BC5C1}" srcId="{7E86B47C-E4B5-4B97-9E61-2CC6C2865AAF}" destId="{48596CE4-1DA8-4207-8493-AB024E8E8289}" srcOrd="3" destOrd="0" parTransId="{56E3FFD5-B5B0-4470-8A6A-9C2EA380AF0F}" sibTransId="{9080041B-8332-471D-9D4F-0C7A62DB4114}"/>
    <dgm:cxn modelId="{33F648B9-F5BF-4F50-8E28-D1EA55B777C7}" srcId="{7E86B47C-E4B5-4B97-9E61-2CC6C2865AAF}" destId="{FC63A66D-4320-4FF1-B1C2-73949F3DD715}" srcOrd="0" destOrd="0" parTransId="{E403D693-72B4-4742-88CD-9943FF43F9EC}" sibTransId="{2D82C18F-83E0-4D5C-9A37-47293687B005}"/>
    <dgm:cxn modelId="{B6871026-10E6-4504-AC73-0CDE49190AED}" type="presOf" srcId="{48596CE4-1DA8-4207-8493-AB024E8E8289}" destId="{ABE2CCB8-7443-423D-B039-E4A83551A89E}" srcOrd="1" destOrd="0" presId="urn:microsoft.com/office/officeart/2005/8/layout/lProcess2"/>
    <dgm:cxn modelId="{A95E0EC6-917E-4EBC-8ED6-6D86B3C2CC8A}" type="presParOf" srcId="{3BFF0A9B-598C-4A2D-B00B-DC66561320F6}" destId="{8D728621-A14D-40C7-B0C5-1344477532F9}" srcOrd="0" destOrd="0" presId="urn:microsoft.com/office/officeart/2005/8/layout/lProcess2"/>
    <dgm:cxn modelId="{E5C93699-8DD6-4EF2-854B-C5A148F1A98A}" type="presParOf" srcId="{8D728621-A14D-40C7-B0C5-1344477532F9}" destId="{46EF7C35-7923-4B19-AB2C-7CAEE0130F27}" srcOrd="0" destOrd="0" presId="urn:microsoft.com/office/officeart/2005/8/layout/lProcess2"/>
    <dgm:cxn modelId="{0F78B66A-AD3A-40DC-824C-662BCB292C47}" type="presParOf" srcId="{8D728621-A14D-40C7-B0C5-1344477532F9}" destId="{79BC00FE-4149-4AB6-B6E0-E6F1993DDED4}" srcOrd="1" destOrd="0" presId="urn:microsoft.com/office/officeart/2005/8/layout/lProcess2"/>
    <dgm:cxn modelId="{F537DC51-EE96-40C6-A16B-8C51090FD2A0}" type="presParOf" srcId="{8D728621-A14D-40C7-B0C5-1344477532F9}" destId="{57A4983C-F78D-4676-BFD8-C4DC6AB993BD}" srcOrd="2" destOrd="0" presId="urn:microsoft.com/office/officeart/2005/8/layout/lProcess2"/>
    <dgm:cxn modelId="{2E43A2B3-15AD-402B-82AA-DC949307CBC4}" type="presParOf" srcId="{57A4983C-F78D-4676-BFD8-C4DC6AB993BD}" destId="{F852C56B-0D02-4089-900F-4758AB09A6B9}" srcOrd="0" destOrd="0" presId="urn:microsoft.com/office/officeart/2005/8/layout/lProcess2"/>
    <dgm:cxn modelId="{AD3874F7-C895-49E8-9554-DA69F4167B9D}" type="presParOf" srcId="{3BFF0A9B-598C-4A2D-B00B-DC66561320F6}" destId="{10C77E5B-BE98-428F-81DC-5DF34BAF1CA2}" srcOrd="1" destOrd="0" presId="urn:microsoft.com/office/officeart/2005/8/layout/lProcess2"/>
    <dgm:cxn modelId="{B098AD1C-F0A9-47AB-9E28-85EBE64D8D02}" type="presParOf" srcId="{3BFF0A9B-598C-4A2D-B00B-DC66561320F6}" destId="{6E2564AB-78A3-4B9A-BAEF-E53E3E5518C1}" srcOrd="2" destOrd="0" presId="urn:microsoft.com/office/officeart/2005/8/layout/lProcess2"/>
    <dgm:cxn modelId="{39266641-8F66-4DDE-B669-15C676EEC222}" type="presParOf" srcId="{6E2564AB-78A3-4B9A-BAEF-E53E3E5518C1}" destId="{C6444967-52C4-466B-A055-51AA1EBE567D}" srcOrd="0" destOrd="0" presId="urn:microsoft.com/office/officeart/2005/8/layout/lProcess2"/>
    <dgm:cxn modelId="{BA7E28CB-B07E-4F4A-8F89-CB7C37822A86}" type="presParOf" srcId="{6E2564AB-78A3-4B9A-BAEF-E53E3E5518C1}" destId="{C223BA14-CED9-4D99-8B68-0D2568D50457}" srcOrd="1" destOrd="0" presId="urn:microsoft.com/office/officeart/2005/8/layout/lProcess2"/>
    <dgm:cxn modelId="{F03AE635-8659-4B4C-AEA5-EB03FD0E9F86}" type="presParOf" srcId="{6E2564AB-78A3-4B9A-BAEF-E53E3E5518C1}" destId="{1A56AFBB-9CEB-47C4-9DC7-C21450FF2920}" srcOrd="2" destOrd="0" presId="urn:microsoft.com/office/officeart/2005/8/layout/lProcess2"/>
    <dgm:cxn modelId="{C4763ADA-72F1-440D-9579-E0558F480539}" type="presParOf" srcId="{1A56AFBB-9CEB-47C4-9DC7-C21450FF2920}" destId="{A4725B5B-E6D6-4951-A9BE-AD9B059D55C9}" srcOrd="0" destOrd="0" presId="urn:microsoft.com/office/officeart/2005/8/layout/lProcess2"/>
    <dgm:cxn modelId="{8E2A9E82-125B-4EB7-A071-E23A0F87075B}" type="presParOf" srcId="{3BFF0A9B-598C-4A2D-B00B-DC66561320F6}" destId="{FC1668BD-D4B1-4612-9B6D-116280A821BC}" srcOrd="3" destOrd="0" presId="urn:microsoft.com/office/officeart/2005/8/layout/lProcess2"/>
    <dgm:cxn modelId="{155DE01D-CC3F-450E-B56B-177880049505}" type="presParOf" srcId="{3BFF0A9B-598C-4A2D-B00B-DC66561320F6}" destId="{C85DCBEA-4AAA-4F6E-AC25-249E4C41BE31}" srcOrd="4" destOrd="0" presId="urn:microsoft.com/office/officeart/2005/8/layout/lProcess2"/>
    <dgm:cxn modelId="{F5068DC9-2494-49F0-9159-99432E4AB722}" type="presParOf" srcId="{C85DCBEA-4AAA-4F6E-AC25-249E4C41BE31}" destId="{7C54A142-B8C6-47EB-8F08-56FA93CDDAA8}" srcOrd="0" destOrd="0" presId="urn:microsoft.com/office/officeart/2005/8/layout/lProcess2"/>
    <dgm:cxn modelId="{62BDD720-5F13-4F11-B8FA-DB56F7779152}" type="presParOf" srcId="{C85DCBEA-4AAA-4F6E-AC25-249E4C41BE31}" destId="{25D3D934-F1A4-4917-A714-0F9AB1584051}" srcOrd="1" destOrd="0" presId="urn:microsoft.com/office/officeart/2005/8/layout/lProcess2"/>
    <dgm:cxn modelId="{6563314C-2912-49C0-AEF4-1041C94251F8}" type="presParOf" srcId="{C85DCBEA-4AAA-4F6E-AC25-249E4C41BE31}" destId="{763D7C4B-C438-490D-8503-57308B6C7AB9}" srcOrd="2" destOrd="0" presId="urn:microsoft.com/office/officeart/2005/8/layout/lProcess2"/>
    <dgm:cxn modelId="{B8A9B675-2A4D-456F-BC1A-6B4E3DD461DF}" type="presParOf" srcId="{763D7C4B-C438-490D-8503-57308B6C7AB9}" destId="{53600C58-9216-4C6E-AA43-C8D19E19E84C}" srcOrd="0" destOrd="0" presId="urn:microsoft.com/office/officeart/2005/8/layout/lProcess2"/>
    <dgm:cxn modelId="{67F11B3B-8D43-47F2-AA5B-3045DE3EF3AB}" type="presParOf" srcId="{3BFF0A9B-598C-4A2D-B00B-DC66561320F6}" destId="{9A457A53-4B0D-45A9-B2F9-EC2D8D9AA25A}" srcOrd="5" destOrd="0" presId="urn:microsoft.com/office/officeart/2005/8/layout/lProcess2"/>
    <dgm:cxn modelId="{E429D494-7DB3-426C-9435-6264F1FEE699}" type="presParOf" srcId="{3BFF0A9B-598C-4A2D-B00B-DC66561320F6}" destId="{39F0731D-D0E0-4C1A-8820-E5B79BE04207}" srcOrd="6" destOrd="0" presId="urn:microsoft.com/office/officeart/2005/8/layout/lProcess2"/>
    <dgm:cxn modelId="{765ABA22-20B4-4C52-9C0D-8FD8F5AE5D8E}" type="presParOf" srcId="{39F0731D-D0E0-4C1A-8820-E5B79BE04207}" destId="{AE633896-EACC-4C90-A589-4C8BE25C20D3}" srcOrd="0" destOrd="0" presId="urn:microsoft.com/office/officeart/2005/8/layout/lProcess2"/>
    <dgm:cxn modelId="{5DF5F6ED-B2FC-4BA1-A5D2-2678EFF37E02}" type="presParOf" srcId="{39F0731D-D0E0-4C1A-8820-E5B79BE04207}" destId="{ABE2CCB8-7443-423D-B039-E4A83551A89E}" srcOrd="1" destOrd="0" presId="urn:microsoft.com/office/officeart/2005/8/layout/lProcess2"/>
    <dgm:cxn modelId="{64AE88B0-849E-49E2-B8BA-EDD9486040C4}" type="presParOf" srcId="{39F0731D-D0E0-4C1A-8820-E5B79BE04207}" destId="{AA83C12F-F6AC-42D3-9E94-BF3EBE0A0CBC}" srcOrd="2" destOrd="0" presId="urn:microsoft.com/office/officeart/2005/8/layout/lProcess2"/>
    <dgm:cxn modelId="{D55CA8A8-49DB-43DA-A74A-1A67F7AF83E9}" type="presParOf" srcId="{AA83C12F-F6AC-42D3-9E94-BF3EBE0A0CBC}" destId="{A4451497-05D2-499F-936C-2CCBEECE75C7}" srcOrd="0" destOrd="0" presId="urn:microsoft.com/office/officeart/2005/8/layout/lProcess2"/>
    <dgm:cxn modelId="{22C6ABDA-45EF-49D7-88B8-3038A2A66E1F}" type="presParOf" srcId="{3BFF0A9B-598C-4A2D-B00B-DC66561320F6}" destId="{15CE140C-D987-42F2-8404-9102C8DEA7A3}" srcOrd="7" destOrd="0" presId="urn:microsoft.com/office/officeart/2005/8/layout/lProcess2"/>
    <dgm:cxn modelId="{FCDF2FF7-E66F-48A6-8BA5-45FD6D42F2B6}" type="presParOf" srcId="{3BFF0A9B-598C-4A2D-B00B-DC66561320F6}" destId="{007E45B7-0B07-4382-B20D-9D30C0961A12}" srcOrd="8" destOrd="0" presId="urn:microsoft.com/office/officeart/2005/8/layout/lProcess2"/>
    <dgm:cxn modelId="{765D5180-8FF0-46E4-ACCB-FE9CADDE8B48}" type="presParOf" srcId="{007E45B7-0B07-4382-B20D-9D30C0961A12}" destId="{35E79831-734B-41FB-A089-F92B93793788}" srcOrd="0" destOrd="0" presId="urn:microsoft.com/office/officeart/2005/8/layout/lProcess2"/>
    <dgm:cxn modelId="{1A61824C-62CD-4729-966F-D51582282D57}" type="presParOf" srcId="{007E45B7-0B07-4382-B20D-9D30C0961A12}" destId="{55184471-4EA2-48DD-AB7E-8CA2B506E27A}" srcOrd="1" destOrd="0" presId="urn:microsoft.com/office/officeart/2005/8/layout/lProcess2"/>
    <dgm:cxn modelId="{0A4B7C08-F70D-4489-8089-4664DBDBD674}" type="presParOf" srcId="{007E45B7-0B07-4382-B20D-9D30C0961A12}" destId="{1E6C106F-A021-468E-A014-B747B9A511E0}" srcOrd="2" destOrd="0" presId="urn:microsoft.com/office/officeart/2005/8/layout/lProcess2"/>
    <dgm:cxn modelId="{73F9A08A-68D1-4638-A4B4-2450B9422B15}" type="presParOf" srcId="{1E6C106F-A021-468E-A014-B747B9A511E0}" destId="{569FB27E-CE28-4F4A-B280-02AA435A9DF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7C35-7923-4B19-AB2C-7CAEE0130F27}">
      <dsp:nvSpPr>
        <dsp:cNvPr id="0" name=""/>
        <dsp:cNvSpPr/>
      </dsp:nvSpPr>
      <dsp:spPr>
        <a:xfrm>
          <a:off x="0" y="0"/>
          <a:ext cx="1574331" cy="151850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 Inicial</a:t>
          </a:r>
          <a:endParaRPr lang="pt-BR" sz="24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574331" cy="455551"/>
      </dsp:txXfrm>
    </dsp:sp>
    <dsp:sp modelId="{C6444967-52C4-466B-A055-51AA1EBE567D}">
      <dsp:nvSpPr>
        <dsp:cNvPr id="0" name=""/>
        <dsp:cNvSpPr/>
      </dsp:nvSpPr>
      <dsp:spPr>
        <a:xfrm>
          <a:off x="1696892" y="0"/>
          <a:ext cx="1574331" cy="151850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Comissões</a:t>
          </a:r>
          <a:endParaRPr lang="pt-BR" sz="24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6892" y="0"/>
        <a:ext cx="1574331" cy="455551"/>
      </dsp:txXfrm>
    </dsp:sp>
    <dsp:sp modelId="{7C54A142-B8C6-47EB-8F08-56FA93CDDAA8}">
      <dsp:nvSpPr>
        <dsp:cNvPr id="0" name=""/>
        <dsp:cNvSpPr/>
      </dsp:nvSpPr>
      <dsp:spPr>
        <a:xfrm>
          <a:off x="3389298" y="0"/>
          <a:ext cx="1574331" cy="15185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Recurso</a:t>
          </a:r>
          <a:endParaRPr lang="pt-BR" sz="24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9298" y="0"/>
        <a:ext cx="1574331" cy="455551"/>
      </dsp:txXfrm>
    </dsp:sp>
    <dsp:sp modelId="{AE633896-EACC-4C90-A589-4C8BE25C20D3}">
      <dsp:nvSpPr>
        <dsp:cNvPr id="0" name=""/>
        <dsp:cNvSpPr/>
      </dsp:nvSpPr>
      <dsp:spPr>
        <a:xfrm>
          <a:off x="5112561" y="0"/>
          <a:ext cx="1574331" cy="151850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Plenário</a:t>
          </a:r>
          <a:endParaRPr lang="pt-BR" sz="24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2561" y="0"/>
        <a:ext cx="1574331" cy="455551"/>
      </dsp:txXfrm>
    </dsp:sp>
    <dsp:sp modelId="{35E79831-734B-41FB-A089-F92B93793788}">
      <dsp:nvSpPr>
        <dsp:cNvPr id="0" name=""/>
        <dsp:cNvSpPr/>
      </dsp:nvSpPr>
      <dsp:spPr>
        <a:xfrm>
          <a:off x="6774110" y="0"/>
          <a:ext cx="1574331" cy="151850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Redação Final</a:t>
          </a:r>
          <a:endParaRPr lang="pt-BR" sz="24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74110" y="0"/>
        <a:ext cx="1574331" cy="455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16F08-7818-4E1C-97BC-D9115E685EF6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EA3B-B24A-44BB-BF0E-9914246FF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José Afonso da Silva</a:t>
            </a:r>
            <a:r>
              <a:rPr lang="pt-BR" baseline="0" dirty="0" smtClean="0"/>
              <a:t> é especialista em direito constitucional, autor de várias obras, entre elas: Curso de Direito Constitucional Positivo que está na sua 35ª edição, Processo Constitucional de Formação das Lei, entre outras.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46EF-9FFC-42ED-AA01-E3683C27238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33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5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87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7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1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6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39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12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8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6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F233-FCCC-4415-ACD6-19B7BC5C37D0}" type="datetimeFigureOut">
              <a:rPr lang="pt-BR" smtClean="0"/>
              <a:t>9/5/2016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EBA0-D7C9-48E2-9B5D-B909622B35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9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2015813"/>
            <a:ext cx="12192000" cy="247302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84038" y="5105063"/>
            <a:ext cx="9423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Silvio Avelino</a:t>
            </a:r>
            <a:endParaRPr lang="pt-BR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439261" y="5934559"/>
            <a:ext cx="1307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Secretário-Geral da Mesa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828238" y="3367273"/>
            <a:ext cx="6311324" cy="984364"/>
            <a:chOff x="2940331" y="3217611"/>
            <a:chExt cx="6311324" cy="984364"/>
          </a:xfrm>
        </p:grpSpPr>
        <p:sp>
          <p:nvSpPr>
            <p:cNvPr id="11" name="Retângulo 10"/>
            <p:cNvSpPr/>
            <p:nvPr/>
          </p:nvSpPr>
          <p:spPr>
            <a:xfrm>
              <a:off x="2940331" y="3217611"/>
              <a:ext cx="6311324" cy="889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Câmara dos Deputados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940331" y="3270677"/>
              <a:ext cx="6311324" cy="889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Câmara dos Deputados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940331" y="3312111"/>
              <a:ext cx="6311324" cy="889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Câmara dos Deputados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-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-4" y="4404356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-5" y="1861075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441932" y="539986"/>
            <a:ext cx="930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Senado do Futuro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/>
          <a:srcRect r="35027"/>
          <a:stretch/>
        </p:blipFill>
        <p:spPr>
          <a:xfrm>
            <a:off x="2183479" y="2107225"/>
            <a:ext cx="7234841" cy="1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825"/>
            <a:ext cx="12273842" cy="470424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0311" y="1557969"/>
            <a:ext cx="10033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 Processo Legislativo protagoniza a transformação da Sociedade por meio do debate de questões que culminam na formulação das suas Leis.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667500"/>
            <a:ext cx="12191994" cy="190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9241" r="-708" b="15374"/>
          <a:stretch/>
        </p:blipFill>
        <p:spPr>
          <a:xfrm>
            <a:off x="0" y="-35168"/>
            <a:ext cx="12344400" cy="68931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60240" y="685800"/>
            <a:ext cx="942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e a Tecnologia da Informação ???</a:t>
            </a:r>
          </a:p>
        </p:txBody>
      </p:sp>
    </p:spTree>
    <p:extLst>
      <p:ext uri="{BB962C8B-B14F-4D97-AF65-F5344CB8AC3E}">
        <p14:creationId xmlns:p14="http://schemas.microsoft.com/office/powerpoint/2010/main" val="15394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6297" y="-1830"/>
            <a:ext cx="122382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0" y="1658211"/>
            <a:ext cx="10076882" cy="5177590"/>
            <a:chOff x="2069723" y="2484041"/>
            <a:chExt cx="9259732" cy="435176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723" y="2484041"/>
              <a:ext cx="7583986" cy="435176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5861715" y="2584044"/>
              <a:ext cx="5467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Tecnologia </a:t>
              </a:r>
            </a:p>
            <a:p>
              <a:pPr algn="ctr"/>
              <a:r>
                <a:rPr lang="pt-BR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 Informação</a:t>
              </a:r>
              <a:endParaRPr lang="pt-B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7063396" y="3467748"/>
              <a:ext cx="979714" cy="861010"/>
            </a:xfrm>
            <a:prstGeom prst="ellipse">
              <a:avLst/>
            </a:prstGeom>
            <a:solidFill>
              <a:srgbClr val="FFF2CC">
                <a:alpha val="30196"/>
              </a:srgbClr>
            </a:solidFill>
            <a:ln w="762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 reto 11"/>
            <p:cNvCxnSpPr>
              <a:stCxn id="10" idx="2"/>
              <a:endCxn id="11" idx="7"/>
            </p:cNvCxnSpPr>
            <p:nvPr/>
          </p:nvCxnSpPr>
          <p:spPr>
            <a:xfrm flipH="1">
              <a:off x="7899634" y="3291930"/>
              <a:ext cx="695951" cy="301910"/>
            </a:xfrm>
            <a:prstGeom prst="line">
              <a:avLst/>
            </a:prstGeom>
            <a:ln w="444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" name="Retângulo 4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97" y="191601"/>
            <a:ext cx="12273842" cy="146661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252573" y="309489"/>
            <a:ext cx="92182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Democracia mediada pela TI</a:t>
            </a:r>
            <a:endParaRPr lang="pt-BR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99552" y="3195224"/>
            <a:ext cx="3749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 tipos de </a:t>
            </a:r>
          </a:p>
          <a:p>
            <a:pPr algn="ctr"/>
            <a:r>
              <a:rPr lang="pt-BR" sz="2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 por causa da incorporação da tecnologia?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992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77" y="191601"/>
            <a:ext cx="8506818" cy="555871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4279" y="1825617"/>
            <a:ext cx="3055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</a:t>
            </a:r>
            <a:r>
              <a:rPr lang="pt-BR" sz="2400" dirty="0" smtClean="0"/>
              <a:t>onjunto </a:t>
            </a:r>
            <a:r>
              <a:rPr lang="pt-BR" sz="2400" dirty="0"/>
              <a:t>de </a:t>
            </a:r>
            <a:r>
              <a:rPr lang="pt-BR" sz="2400" b="1" u="sng" dirty="0" smtClean="0"/>
              <a:t>atividades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b="1" u="sng" dirty="0"/>
              <a:t>soluções</a:t>
            </a:r>
            <a:r>
              <a:rPr lang="pt-BR" sz="2400" dirty="0"/>
              <a:t> providas por recursos de computação que visam a </a:t>
            </a:r>
            <a:r>
              <a:rPr lang="pt-BR" sz="2400" b="1" dirty="0"/>
              <a:t>produção</a:t>
            </a:r>
            <a:r>
              <a:rPr lang="pt-BR" sz="2400" dirty="0"/>
              <a:t>, o </a:t>
            </a:r>
            <a:r>
              <a:rPr lang="pt-BR" sz="2400" b="1" dirty="0"/>
              <a:t>armazenamento</a:t>
            </a:r>
            <a:r>
              <a:rPr lang="pt-BR" sz="2400" dirty="0"/>
              <a:t>, a </a:t>
            </a:r>
            <a:r>
              <a:rPr lang="pt-BR" sz="2400" b="1" dirty="0"/>
              <a:t>transmissão</a:t>
            </a:r>
            <a:r>
              <a:rPr lang="pt-BR" sz="2400" dirty="0"/>
              <a:t>, o </a:t>
            </a:r>
            <a:r>
              <a:rPr lang="pt-BR" sz="2400" b="1" dirty="0"/>
              <a:t>acesso</a:t>
            </a:r>
            <a:r>
              <a:rPr lang="pt-BR" sz="2400" dirty="0"/>
              <a:t>, a </a:t>
            </a:r>
            <a:r>
              <a:rPr lang="pt-BR" sz="2400" b="1" dirty="0"/>
              <a:t>segurança</a:t>
            </a:r>
            <a:r>
              <a:rPr lang="pt-BR" sz="2400" dirty="0"/>
              <a:t> e o </a:t>
            </a:r>
            <a:r>
              <a:rPr lang="pt-BR" sz="2400" b="1" dirty="0"/>
              <a:t>uso</a:t>
            </a:r>
            <a:r>
              <a:rPr lang="pt-BR" sz="2400" dirty="0"/>
              <a:t> </a:t>
            </a:r>
            <a:r>
              <a:rPr lang="pt-BR" sz="2400" dirty="0" smtClean="0"/>
              <a:t>das </a:t>
            </a:r>
            <a:r>
              <a:rPr lang="pt-BR" sz="2400" b="1" u="sng" dirty="0" smtClean="0"/>
              <a:t>informações</a:t>
            </a:r>
            <a:r>
              <a:rPr lang="pt-BR" sz="2400" dirty="0"/>
              <a:t>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71943" y="511715"/>
            <a:ext cx="4029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da </a:t>
            </a:r>
          </a:p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4279" y="5945832"/>
            <a:ext cx="11839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é um instrumento </a:t>
            </a:r>
            <a:r>
              <a:rPr lang="pt-BR" sz="28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potencializador</a:t>
            </a:r>
            <a:r>
              <a:rPr lang="pt-BR" sz="2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Democracia e do Processo </a:t>
            </a:r>
            <a:r>
              <a:rPr lang="pt-BR" sz="2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Legislativo. </a:t>
            </a:r>
            <a:endParaRPr lang="pt-BR" sz="2800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9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putadodrjoao.com.br/wp-content/uploads/2016/04/app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52" y="191600"/>
            <a:ext cx="9585742" cy="65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31977" y="2397105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Produção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6827" y="3152089"/>
            <a:ext cx="177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Armazenamento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5345" y="3544666"/>
            <a:ext cx="135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Transmissão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82179" y="2774597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Acesso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21077" y="3887445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Segurança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01602" y="201961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Uso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628773" y="399706"/>
            <a:ext cx="4029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da </a:t>
            </a:r>
          </a:p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7151" y="2766437"/>
            <a:ext cx="2530052" cy="3856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1" y="2011453"/>
            <a:ext cx="2530052" cy="3856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7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10184" y="2307906"/>
            <a:ext cx="2530052" cy="37814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9283"/>
          <a:stretch/>
        </p:blipFill>
        <p:spPr>
          <a:xfrm>
            <a:off x="3426971" y="1481729"/>
            <a:ext cx="3417662" cy="24992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38271"/>
          <a:stretch/>
        </p:blipFill>
        <p:spPr>
          <a:xfrm>
            <a:off x="3313668" y="4796688"/>
            <a:ext cx="3658632" cy="171475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2637645"/>
            <a:ext cx="5219694" cy="40269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85010" y="2306009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Produção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9860" y="3060993"/>
            <a:ext cx="177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Armazenamento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8378" y="3453570"/>
            <a:ext cx="135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Transmissão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35212" y="268350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Acesso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74110" y="3796349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Segurança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4635" y="192851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Uso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75740" y="308610"/>
            <a:ext cx="4029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da </a:t>
            </a:r>
          </a:p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0184" y="2722583"/>
            <a:ext cx="2530052" cy="3856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10184" y="1882512"/>
            <a:ext cx="2530052" cy="3856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29452" r="11866" b="27171"/>
          <a:stretch/>
        </p:blipFill>
        <p:spPr bwMode="auto">
          <a:xfrm>
            <a:off x="8210545" y="278359"/>
            <a:ext cx="1893195" cy="107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69" y="4013518"/>
            <a:ext cx="2590625" cy="65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 descr="https://image.freepik.com/free-vector/twitter-social-network-icon-vector_652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7" descr="https://image.freepik.com/free-vector/twitter-social-network-icon-vector_6521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 descr="http://www.tennants.co.uk/SiteFiles/Images/twitter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50" y="312738"/>
            <a:ext cx="3051264" cy="11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t="29283" b="35359"/>
          <a:stretch/>
        </p:blipFill>
        <p:spPr>
          <a:xfrm>
            <a:off x="7713489" y="1303696"/>
            <a:ext cx="3417662" cy="12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19285" y="3898513"/>
            <a:ext cx="2530052" cy="3856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19285" y="3496011"/>
            <a:ext cx="2530052" cy="37814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19285" y="3093510"/>
            <a:ext cx="2530052" cy="37814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85010" y="2306009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Produção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2835" y="3112641"/>
            <a:ext cx="177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Armazenamento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8378" y="3486379"/>
            <a:ext cx="135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Transmissão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35212" y="268350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Acesso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074110" y="388960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Segurança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4635" y="192851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Uso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75740" y="308610"/>
            <a:ext cx="4029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da </a:t>
            </a:r>
          </a:p>
          <a:p>
            <a:pPr algn="ctr"/>
            <a:r>
              <a:rPr lang="pt-BR" sz="3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9285" y="2683501"/>
            <a:ext cx="2530052" cy="3856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utoShape 5" descr="https://image.freepik.com/free-vector/twitter-social-network-icon-vector_652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7" descr="https://image.freepik.com/free-vector/twitter-social-network-icon-vector_6521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82" y="1559280"/>
            <a:ext cx="8734888" cy="46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667500"/>
            <a:ext cx="12191994" cy="190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239193" y="3390697"/>
            <a:ext cx="460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Práticas de Informação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Práticas de Interação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Práticas de Integração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97" y="191601"/>
            <a:ext cx="12273842" cy="26417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80643" y="410989"/>
            <a:ext cx="9657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Como as tecnologias impactarão </a:t>
            </a:r>
          </a:p>
          <a:p>
            <a:pPr algn="ctr"/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pt-B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Democracia </a:t>
            </a:r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 a </a:t>
            </a:r>
          </a:p>
          <a:p>
            <a:pPr algn="ctr"/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relação entre </a:t>
            </a:r>
            <a:r>
              <a:rPr lang="pt-B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Sociedade </a:t>
            </a:r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 </a:t>
            </a:r>
            <a:r>
              <a:rPr lang="pt-B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Parlamento</a:t>
            </a:r>
            <a:r>
              <a:rPr lang="pt-B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0459" y="5359005"/>
            <a:ext cx="11360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</a:rPr>
              <a:t>Estreitando a relação com a Sociedade e aprimorando a capacidade </a:t>
            </a:r>
            <a:r>
              <a:rPr lang="pt-BR" sz="3200" b="1" dirty="0">
                <a:solidFill>
                  <a:prstClr val="black"/>
                </a:solidFill>
              </a:rPr>
              <a:t>do Parlamento representar, legislar e </a:t>
            </a:r>
            <a:r>
              <a:rPr lang="pt-BR" sz="3200" b="1" dirty="0" smtClean="0">
                <a:solidFill>
                  <a:prstClr val="black"/>
                </a:solidFill>
              </a:rPr>
              <a:t>fiscalizar.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0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bc.com.br/sites/_portalebc2014/files/atoms_image/camara_dos_deputados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2" y="1139763"/>
            <a:ext cx="8352336" cy="54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6667500"/>
            <a:ext cx="12191994" cy="190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41930" y="216433"/>
            <a:ext cx="930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1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71515" y="383430"/>
            <a:ext cx="8856984" cy="6940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40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LEGISLATIVO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9334126" y="4112700"/>
            <a:ext cx="1327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</a:t>
            </a:r>
          </a:p>
        </p:txBody>
      </p:sp>
      <p:sp>
        <p:nvSpPr>
          <p:cNvPr id="5" name="Seta para a direita listrada 4"/>
          <p:cNvSpPr/>
          <p:nvPr/>
        </p:nvSpPr>
        <p:spPr>
          <a:xfrm>
            <a:off x="6561023" y="3921857"/>
            <a:ext cx="2022230" cy="1151128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5023" y="3373765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Emendas à constituição, </a:t>
            </a:r>
          </a:p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Leis Complementares, </a:t>
            </a:r>
          </a:p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Leis Ordinárias,</a:t>
            </a:r>
          </a:p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Leis Delegadas, </a:t>
            </a:r>
          </a:p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Medidas Provisórias, </a:t>
            </a:r>
          </a:p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Decretos Legislativos, </a:t>
            </a:r>
          </a:p>
          <a:p>
            <a:pPr marL="2286000" lvl="4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/>
              <a:t>Resoluções.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01394" y="1391695"/>
            <a:ext cx="9072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3200" dirty="0"/>
              <a:t>O Processo Legislativo é o </a:t>
            </a:r>
            <a:r>
              <a:rPr lang="pt-BR" sz="3200" u="sng" dirty="0"/>
              <a:t>conjunto de atos preordenados </a:t>
            </a:r>
            <a:r>
              <a:rPr lang="pt-BR" sz="3200" dirty="0"/>
              <a:t>“realizados pelos órgãos legislativos visando [...] nos termos do art. 59, a elaboração </a:t>
            </a:r>
            <a:r>
              <a:rPr lang="pt-BR" sz="3200" dirty="0" smtClean="0"/>
              <a:t>de...”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9892131" y="6218151"/>
            <a:ext cx="205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dirty="0"/>
              <a:t>José Afonso da Silva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0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93431"/>
            <a:ext cx="12192003" cy="3115217"/>
          </a:xfrm>
          <a:prstGeom prst="rect">
            <a:avLst/>
          </a:prstGeom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-651805" y="1425900"/>
            <a:ext cx="8856984" cy="694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LEGISLATIVO</a:t>
            </a:r>
            <a:endParaRPr lang="pt-BR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369290" y="1350499"/>
            <a:ext cx="1116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</a:t>
            </a:r>
          </a:p>
        </p:txBody>
      </p:sp>
      <p:sp>
        <p:nvSpPr>
          <p:cNvPr id="8" name="Seta para a direita listrada 7"/>
          <p:cNvSpPr/>
          <p:nvPr/>
        </p:nvSpPr>
        <p:spPr>
          <a:xfrm>
            <a:off x="6765005" y="1153150"/>
            <a:ext cx="2022230" cy="1239539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620811" y="3709336"/>
            <a:ext cx="8950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O</a:t>
            </a:r>
            <a:r>
              <a:rPr lang="pt-BR" sz="3200" dirty="0" smtClean="0"/>
              <a:t>s atos, etapas, procedimentos e ações do </a:t>
            </a:r>
          </a:p>
          <a:p>
            <a:pPr algn="ctr"/>
            <a:r>
              <a:rPr lang="pt-BR" sz="3200" dirty="0" smtClean="0"/>
              <a:t>Processo Legislativo são necessárias para que </a:t>
            </a:r>
          </a:p>
          <a:p>
            <a:pPr algn="ctr"/>
            <a:r>
              <a:rPr lang="pt-BR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</a:t>
            </a:r>
            <a:r>
              <a:rPr lang="pt-BR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48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</a:t>
            </a:r>
            <a:r>
              <a:rPr lang="pt-BR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200" dirty="0" smtClean="0"/>
              <a:t>sejam devidamente analisados, agrupados, transformados e consolidados em formato de Leis.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8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116809" y="1116624"/>
            <a:ext cx="5468815" cy="5345723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Sabedoria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3701435" y="2596662"/>
            <a:ext cx="4097215" cy="3851031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  <a:endParaRPr lang="pt-BR" sz="2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64142" y="3675186"/>
            <a:ext cx="2936631" cy="27725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56511" y="4659924"/>
            <a:ext cx="1987061" cy="17877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 explicativo retangular 8"/>
          <p:cNvSpPr/>
          <p:nvPr/>
        </p:nvSpPr>
        <p:spPr>
          <a:xfrm>
            <a:off x="46642" y="4961793"/>
            <a:ext cx="3329351" cy="1594338"/>
          </a:xfrm>
          <a:prstGeom prst="wedgeRectCallout">
            <a:avLst>
              <a:gd name="adj1" fmla="val 106118"/>
              <a:gd name="adj2" fmla="val -89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Representação de Fatos</a:t>
            </a:r>
          </a:p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Dá base para desempenhar de maneira inteligente processos e tomar decisões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o explicativo retangular 9"/>
          <p:cNvSpPr/>
          <p:nvPr/>
        </p:nvSpPr>
        <p:spPr>
          <a:xfrm>
            <a:off x="95060" y="3385039"/>
            <a:ext cx="2819401" cy="1137138"/>
          </a:xfrm>
          <a:prstGeom prst="wedgeRectCallout">
            <a:avLst>
              <a:gd name="adj1" fmla="val 115973"/>
              <a:gd name="adj2" fmla="val 3775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com Contexto</a:t>
            </a:r>
          </a:p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Você conhece o significado do dado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o explicativo retangular 10"/>
          <p:cNvSpPr/>
          <p:nvPr/>
        </p:nvSpPr>
        <p:spPr>
          <a:xfrm>
            <a:off x="9148331" y="2458916"/>
            <a:ext cx="2819401" cy="1330569"/>
          </a:xfrm>
          <a:prstGeom prst="wedgeRectCallout">
            <a:avLst>
              <a:gd name="adj1" fmla="val -127894"/>
              <a:gd name="adj2" fmla="val 2417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com Contexto</a:t>
            </a:r>
          </a:p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Você entende a relevância da informação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 explicativo retangular 11"/>
          <p:cNvSpPr/>
          <p:nvPr/>
        </p:nvSpPr>
        <p:spPr>
          <a:xfrm>
            <a:off x="8726299" y="301869"/>
            <a:ext cx="2819401" cy="1963616"/>
          </a:xfrm>
          <a:prstGeom prst="wedgeRectCallout">
            <a:avLst>
              <a:gd name="adj1" fmla="val -117291"/>
              <a:gd name="adj2" fmla="val 44590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com Contexto</a:t>
            </a:r>
          </a:p>
          <a:p>
            <a:pPr algn="ctr"/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Você aplica o conhecimento de maneira apropriada durante o planejamento e no curso das suas ações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 para a direita listrada 12"/>
          <p:cNvSpPr/>
          <p:nvPr/>
        </p:nvSpPr>
        <p:spPr>
          <a:xfrm>
            <a:off x="1477108" y="1911995"/>
            <a:ext cx="10234246" cy="3887226"/>
          </a:xfrm>
          <a:prstGeom prst="stripedRightArrow">
            <a:avLst>
              <a:gd name="adj1" fmla="val 50000"/>
              <a:gd name="adj2" fmla="val 233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em curva para baixo 32"/>
          <p:cNvSpPr/>
          <p:nvPr/>
        </p:nvSpPr>
        <p:spPr>
          <a:xfrm rot="19961973">
            <a:off x="9289445" y="1674790"/>
            <a:ext cx="2732200" cy="97968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7171609"/>
              </p:ext>
            </p:extLst>
          </p:nvPr>
        </p:nvGraphicFramePr>
        <p:xfrm>
          <a:off x="2162436" y="3136690"/>
          <a:ext cx="8352928" cy="151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Texto 2"/>
          <p:cNvSpPr txBox="1">
            <a:spLocks/>
          </p:cNvSpPr>
          <p:nvPr/>
        </p:nvSpPr>
        <p:spPr>
          <a:xfrm>
            <a:off x="1716987" y="6100632"/>
            <a:ext cx="8856984" cy="694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LEGISLATIVO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m curva para baixo 10"/>
          <p:cNvSpPr/>
          <p:nvPr/>
        </p:nvSpPr>
        <p:spPr>
          <a:xfrm>
            <a:off x="7868762" y="2274325"/>
            <a:ext cx="2180492" cy="855419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baixo 9"/>
          <p:cNvSpPr/>
          <p:nvPr/>
        </p:nvSpPr>
        <p:spPr>
          <a:xfrm>
            <a:off x="6154380" y="2267380"/>
            <a:ext cx="2180492" cy="855419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baixo 8"/>
          <p:cNvSpPr/>
          <p:nvPr/>
        </p:nvSpPr>
        <p:spPr>
          <a:xfrm>
            <a:off x="4439998" y="2281270"/>
            <a:ext cx="2180492" cy="855419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Seta em curva para baixo 3"/>
          <p:cNvSpPr/>
          <p:nvPr/>
        </p:nvSpPr>
        <p:spPr>
          <a:xfrm>
            <a:off x="2725616" y="2281271"/>
            <a:ext cx="2180492" cy="855419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5400000">
            <a:off x="10663159" y="3419422"/>
            <a:ext cx="738664" cy="85376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36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48508" y="2879148"/>
            <a:ext cx="161445" cy="1934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011234" y="2879148"/>
            <a:ext cx="132531" cy="1934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67559" y="2879148"/>
            <a:ext cx="161445" cy="1934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30285" y="2879148"/>
            <a:ext cx="132531" cy="1934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rot="5400000">
            <a:off x="1036545" y="3161045"/>
            <a:ext cx="492443" cy="150496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20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PROPOSIÇÃO</a:t>
            </a:r>
            <a:endParaRPr lang="pt-BR" sz="2000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eta em curva para baixo 18"/>
          <p:cNvSpPr/>
          <p:nvPr/>
        </p:nvSpPr>
        <p:spPr>
          <a:xfrm>
            <a:off x="848281" y="2295162"/>
            <a:ext cx="2180492" cy="855419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661716" y="2054198"/>
            <a:ext cx="553998" cy="34794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 NA SOCIEDADE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2296" y="2963231"/>
            <a:ext cx="615553" cy="180235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2950" y="1429814"/>
            <a:ext cx="264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DADOS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Chave direita 22"/>
          <p:cNvSpPr/>
          <p:nvPr/>
        </p:nvSpPr>
        <p:spPr>
          <a:xfrm rot="5400000">
            <a:off x="1724581" y="3230271"/>
            <a:ext cx="419662" cy="371107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 rot="5400000">
            <a:off x="1664186" y="4078759"/>
            <a:ext cx="492443" cy="290970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SOCIAL INICIAL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have direita 26"/>
          <p:cNvSpPr/>
          <p:nvPr/>
        </p:nvSpPr>
        <p:spPr>
          <a:xfrm rot="5400000">
            <a:off x="6996004" y="1695832"/>
            <a:ext cx="419663" cy="677995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4210100" y="930050"/>
            <a:ext cx="2640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DADOS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CONHECIMENTO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511452" y="1438062"/>
            <a:ext cx="264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DADOS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Chave direita 29"/>
          <p:cNvSpPr/>
          <p:nvPr/>
        </p:nvSpPr>
        <p:spPr>
          <a:xfrm rot="5400000">
            <a:off x="11173197" y="5088180"/>
            <a:ext cx="419662" cy="157443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 rot="5400000">
            <a:off x="10982918" y="4956612"/>
            <a:ext cx="800219" cy="288469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</a:t>
            </a:r>
          </a:p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 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ângulo 31"/>
          <p:cNvSpPr/>
          <p:nvPr/>
        </p:nvSpPr>
        <p:spPr>
          <a:xfrm rot="5400000">
            <a:off x="6870570" y="3480905"/>
            <a:ext cx="492443" cy="410541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SOCIAL EM MODIFICAÇÃO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926300" y="916544"/>
            <a:ext cx="2640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DADOS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CONHECIMENTO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638864" y="913912"/>
            <a:ext cx="2640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DADOS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INFORMAÇÕES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CONHECIMENTO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9747484" y="1021134"/>
            <a:ext cx="26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SABEDORIA</a:t>
            </a:r>
            <a:endParaRPr lang="pt-B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o explicativo em forma de nuvem 23"/>
          <p:cNvSpPr/>
          <p:nvPr/>
        </p:nvSpPr>
        <p:spPr>
          <a:xfrm>
            <a:off x="12345" y="980722"/>
            <a:ext cx="1617112" cy="914098"/>
          </a:xfrm>
          <a:prstGeom prst="cloudCallout">
            <a:avLst>
              <a:gd name="adj1" fmla="val -30628"/>
              <a:gd name="adj2" fmla="val 1628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endParaRPr lang="pt-B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59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Graphic spid="2" grpId="0">
        <p:bldAsOne/>
      </p:bldGraphic>
      <p:bldP spid="5" grpId="0"/>
      <p:bldP spid="11" grpId="0" animBg="1"/>
      <p:bldP spid="10" grpId="0" animBg="1"/>
      <p:bldP spid="9" grpId="0" animBg="1"/>
      <p:bldP spid="4" grpId="0" animBg="1"/>
      <p:bldP spid="12" grpId="0"/>
      <p:bldP spid="8" grpId="0" animBg="1"/>
      <p:bldP spid="16" grpId="0" animBg="1"/>
      <p:bldP spid="17" grpId="0" animBg="1"/>
      <p:bldP spid="18" grpId="0" animBg="1"/>
      <p:bldP spid="14" grpId="0"/>
      <p:bldP spid="19" grpId="0" animBg="1"/>
      <p:bldP spid="15" grpId="0"/>
      <p:bldP spid="23" grpId="0" animBg="1"/>
      <p:bldP spid="25" grpId="0"/>
      <p:bldP spid="27" grpId="0" animBg="1"/>
      <p:bldP spid="28" grpId="0"/>
      <p:bldP spid="29" grpId="0"/>
      <p:bldP spid="30" grpId="0" animBg="1"/>
      <p:bldP spid="31" grpId="0"/>
      <p:bldP spid="32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7928"/>
          <a:stretch/>
        </p:blipFill>
        <p:spPr>
          <a:xfrm>
            <a:off x="-3" y="3596423"/>
            <a:ext cx="5400908" cy="32615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05" y="3499707"/>
            <a:ext cx="6791089" cy="326157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28798" y="468108"/>
            <a:ext cx="8963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 Processo Legislativo, ao </a:t>
            </a:r>
            <a:r>
              <a:rPr lang="pt-BR" sz="2800" dirty="0"/>
              <a:t>elaborar </a:t>
            </a:r>
            <a:r>
              <a:rPr lang="pt-BR" sz="2800" dirty="0" smtClean="0"/>
              <a:t>leis, </a:t>
            </a:r>
          </a:p>
          <a:p>
            <a:pPr algn="ctr"/>
            <a:r>
              <a:rPr lang="pt-BR" sz="2800" dirty="0" smtClean="0"/>
              <a:t>modifica a Sociedade com a participação da própria Sociedade.</a:t>
            </a:r>
          </a:p>
          <a:p>
            <a:pPr algn="ctr"/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2935632" y="2260097"/>
            <a:ext cx="66985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>
                <a:solidFill>
                  <a:prstClr val="black"/>
                </a:solidFill>
              </a:rPr>
              <a:t>E a </a:t>
            </a:r>
            <a:r>
              <a:rPr lang="pt-BR" sz="3200" b="1" dirty="0" smtClean="0">
                <a:solidFill>
                  <a:prstClr val="black"/>
                </a:solidFill>
              </a:rPr>
              <a:t>Sociedade</a:t>
            </a:r>
          </a:p>
          <a:p>
            <a:pPr lvl="0" algn="ctr"/>
            <a:r>
              <a:rPr lang="pt-BR" sz="3200" b="1" dirty="0" smtClean="0">
                <a:solidFill>
                  <a:prstClr val="black"/>
                </a:solidFill>
              </a:rPr>
              <a:t> </a:t>
            </a:r>
            <a:r>
              <a:rPr lang="pt-BR" sz="3200" b="1" dirty="0">
                <a:solidFill>
                  <a:prstClr val="black"/>
                </a:solidFill>
              </a:rPr>
              <a:t>participa de que </a:t>
            </a:r>
            <a:r>
              <a:rPr lang="pt-BR" sz="3200" b="1" dirty="0" smtClean="0">
                <a:solidFill>
                  <a:prstClr val="black"/>
                </a:solidFill>
              </a:rPr>
              <a:t>formas </a:t>
            </a:r>
          </a:p>
          <a:p>
            <a:pPr lvl="0" algn="ctr"/>
            <a:r>
              <a:rPr lang="pt-BR" sz="3200" b="1" dirty="0" smtClean="0">
                <a:solidFill>
                  <a:prstClr val="black"/>
                </a:solidFill>
              </a:rPr>
              <a:t>no </a:t>
            </a:r>
            <a:r>
              <a:rPr lang="pt-BR" sz="3200" b="1" dirty="0">
                <a:solidFill>
                  <a:prstClr val="black"/>
                </a:solidFill>
              </a:rPr>
              <a:t>Processo </a:t>
            </a:r>
            <a:r>
              <a:rPr lang="pt-BR" sz="3200" b="1" dirty="0" smtClean="0">
                <a:solidFill>
                  <a:prstClr val="black"/>
                </a:solidFill>
              </a:rPr>
              <a:t>Legislativo em uma Democracia?  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7928"/>
          <a:stretch/>
        </p:blipFill>
        <p:spPr>
          <a:xfrm>
            <a:off x="-3" y="3596423"/>
            <a:ext cx="5400908" cy="32615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05" y="3499707"/>
            <a:ext cx="6791089" cy="326157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54091" y="1148012"/>
            <a:ext cx="132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Voto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3" y="6664569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69884" y="3056796"/>
            <a:ext cx="30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Proposições de iniciativa popular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43838" y="1923311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Audiência Pública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77852" y="1636302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Manifestações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956676" y="1007960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Galerias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87532" y="3010630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Ouvidoria</a:t>
            </a:r>
            <a:endParaRPr lang="pt-BR" sz="2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9052" y="2288093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Denúncias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02273" y="1661701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Reclamações</a:t>
            </a:r>
            <a:endParaRPr lang="pt-BR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113660" y="1191874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Elogios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02460" y="2487410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Estudos Técnicos</a:t>
            </a:r>
            <a:endParaRPr lang="pt-BR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150429" y="3056796"/>
            <a:ext cx="30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Frentes Parlamentares</a:t>
            </a:r>
            <a:endParaRPr lang="pt-BR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08001" y="3311808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Deputados</a:t>
            </a:r>
            <a:endParaRPr lang="pt-BR" sz="2800" dirty="0"/>
          </a:p>
        </p:txBody>
      </p:sp>
      <p:sp>
        <p:nvSpPr>
          <p:cNvPr id="19" name="Retângulo 18"/>
          <p:cNvSpPr/>
          <p:nvPr/>
        </p:nvSpPr>
        <p:spPr>
          <a:xfrm>
            <a:off x="2052498" y="361629"/>
            <a:ext cx="7424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 e Processo Legislativo</a:t>
            </a:r>
            <a:endParaRPr lang="pt-BR" sz="4000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329097" y="2204401"/>
            <a:ext cx="30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Comissões</a:t>
            </a:r>
            <a:endParaRPr lang="pt-BR" sz="2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1047" y="913765"/>
            <a:ext cx="18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Plebiscito</a:t>
            </a:r>
            <a:endParaRPr lang="pt-BR" sz="2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948137" y="3862486"/>
            <a:ext cx="18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Referendo</a:t>
            </a:r>
            <a:endParaRPr lang="pt-BR" sz="2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858916" y="3977553"/>
            <a:ext cx="18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Eleições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427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29349" y="361629"/>
            <a:ext cx="4870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 da Democracia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156370" y="3742609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Orgânica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343182" y="2242751"/>
            <a:ext cx="28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Representativa 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27053" y="5019784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Deliberativa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98028" y="3699349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Participativa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68918" y="3682529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Radical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209012" y="3218044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Substantiva</a:t>
            </a:r>
            <a:endParaRPr lang="pt-BR" b="1" dirty="0"/>
          </a:p>
        </p:txBody>
      </p:sp>
      <p:sp>
        <p:nvSpPr>
          <p:cNvPr id="28" name="Retângulo 27"/>
          <p:cNvSpPr/>
          <p:nvPr/>
        </p:nvSpPr>
        <p:spPr>
          <a:xfrm>
            <a:off x="6032787" y="2242751"/>
            <a:ext cx="194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Democracia Direta</a:t>
            </a:r>
            <a:endParaRPr lang="pt-BR" b="1" dirty="0"/>
          </a:p>
        </p:txBody>
      </p:sp>
      <p:sp>
        <p:nvSpPr>
          <p:cNvPr id="29" name="Retângulo 28"/>
          <p:cNvSpPr/>
          <p:nvPr/>
        </p:nvSpPr>
        <p:spPr>
          <a:xfrm>
            <a:off x="4082956" y="2612083"/>
            <a:ext cx="269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smtClean="0"/>
              <a:t>Convencional </a:t>
            </a:r>
            <a:endParaRPr lang="pt-BR" b="1" dirty="0"/>
          </a:p>
        </p:txBody>
      </p:sp>
      <p:sp>
        <p:nvSpPr>
          <p:cNvPr id="30" name="Retângulo 29"/>
          <p:cNvSpPr/>
          <p:nvPr/>
        </p:nvSpPr>
        <p:spPr>
          <a:xfrm>
            <a:off x="5622605" y="4494500"/>
            <a:ext cx="257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Democracia Plebiscitária 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874007" y="4497901"/>
            <a:ext cx="258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Institucional</a:t>
            </a:r>
            <a:endParaRPr lang="pt-BR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95453" y="2596074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Democracia Indireta</a:t>
            </a:r>
            <a:endParaRPr lang="pt-BR" b="1" dirty="0"/>
          </a:p>
        </p:txBody>
      </p:sp>
      <p:sp>
        <p:nvSpPr>
          <p:cNvPr id="33" name="Retângulo 32"/>
          <p:cNvSpPr/>
          <p:nvPr/>
        </p:nvSpPr>
        <p:spPr>
          <a:xfrm>
            <a:off x="7507127" y="4054921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err="1" smtClean="0"/>
              <a:t>Consociativa</a:t>
            </a:r>
            <a:endParaRPr lang="pt-BR" b="1" dirty="0"/>
          </a:p>
        </p:txBody>
      </p:sp>
      <p:sp>
        <p:nvSpPr>
          <p:cNvPr id="34" name="Retângulo 33"/>
          <p:cNvSpPr/>
          <p:nvPr/>
        </p:nvSpPr>
        <p:spPr>
          <a:xfrm>
            <a:off x="9326976" y="4497901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smtClean="0"/>
              <a:t>Despolitizada</a:t>
            </a:r>
            <a:endParaRPr lang="pt-BR" b="1" dirty="0"/>
          </a:p>
        </p:txBody>
      </p:sp>
      <p:sp>
        <p:nvSpPr>
          <p:cNvPr id="35" name="Retângulo 34"/>
          <p:cNvSpPr/>
          <p:nvPr/>
        </p:nvSpPr>
        <p:spPr>
          <a:xfrm>
            <a:off x="4061223" y="4072880"/>
            <a:ext cx="224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smtClean="0"/>
              <a:t>Populista</a:t>
            </a:r>
            <a:endParaRPr lang="pt-BR" b="1" dirty="0"/>
          </a:p>
        </p:txBody>
      </p:sp>
      <p:sp>
        <p:nvSpPr>
          <p:cNvPr id="36" name="Retângulo 35"/>
          <p:cNvSpPr/>
          <p:nvPr/>
        </p:nvSpPr>
        <p:spPr>
          <a:xfrm>
            <a:off x="662842" y="4111941"/>
            <a:ext cx="2422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err="1" smtClean="0"/>
              <a:t>Poliárquica</a:t>
            </a:r>
            <a:endParaRPr lang="pt-BR" b="1" dirty="0"/>
          </a:p>
        </p:txBody>
      </p:sp>
      <p:sp>
        <p:nvSpPr>
          <p:cNvPr id="37" name="Retângulo 36"/>
          <p:cNvSpPr/>
          <p:nvPr/>
        </p:nvSpPr>
        <p:spPr>
          <a:xfrm>
            <a:off x="3524488" y="4987669"/>
            <a:ext cx="2603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err="1" smtClean="0"/>
              <a:t>Madisoniana</a:t>
            </a:r>
            <a:endParaRPr lang="pt-BR" b="1" dirty="0"/>
          </a:p>
        </p:txBody>
      </p:sp>
      <p:sp>
        <p:nvSpPr>
          <p:cNvPr id="38" name="Retângulo 37"/>
          <p:cNvSpPr/>
          <p:nvPr/>
        </p:nvSpPr>
        <p:spPr>
          <a:xfrm>
            <a:off x="7958671" y="2600554"/>
            <a:ext cx="20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smtClean="0"/>
              <a:t>Liberal</a:t>
            </a:r>
            <a:endParaRPr lang="pt-BR" b="1" dirty="0"/>
          </a:p>
        </p:txBody>
      </p:sp>
      <p:sp>
        <p:nvSpPr>
          <p:cNvPr id="39" name="Retângulo 38"/>
          <p:cNvSpPr/>
          <p:nvPr/>
        </p:nvSpPr>
        <p:spPr>
          <a:xfrm>
            <a:off x="6425815" y="2970211"/>
            <a:ext cx="191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Social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684473" y="2938981"/>
            <a:ext cx="20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</a:t>
            </a:r>
            <a:r>
              <a:rPr lang="pt-BR" b="1" dirty="0" smtClean="0"/>
              <a:t>Elitista</a:t>
            </a:r>
            <a:endParaRPr lang="pt-BR" b="1" dirty="0"/>
          </a:p>
        </p:txBody>
      </p:sp>
      <p:sp>
        <p:nvSpPr>
          <p:cNvPr id="41" name="Retângulo 40"/>
          <p:cNvSpPr/>
          <p:nvPr/>
        </p:nvSpPr>
        <p:spPr>
          <a:xfrm>
            <a:off x="1833743" y="2970211"/>
            <a:ext cx="23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Semidireta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4131" y="3329885"/>
            <a:ext cx="272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Democracia Constitucional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0350699" y="3367592"/>
            <a:ext cx="188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</a:t>
            </a:r>
            <a:r>
              <a:rPr lang="pt-BR" b="1" dirty="0" smtClean="0"/>
              <a:t>emocracia Ideal </a:t>
            </a:r>
            <a:endParaRPr lang="pt-BR" b="1" dirty="0"/>
          </a:p>
        </p:txBody>
      </p:sp>
      <p:sp>
        <p:nvSpPr>
          <p:cNvPr id="45" name="Retângulo 44"/>
          <p:cNvSpPr/>
          <p:nvPr/>
        </p:nvSpPr>
        <p:spPr>
          <a:xfrm>
            <a:off x="8199657" y="3339543"/>
            <a:ext cx="180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Democracia Real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9934" y="1106174"/>
            <a:ext cx="1152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Existe na literatura uma série de conceitos que são associados à Democracia,  que terminam levando a percepção de </a:t>
            </a:r>
            <a:r>
              <a:rPr lang="pt-BR" sz="2400" b="1" u="sng" dirty="0" smtClean="0"/>
              <a:t>mais </a:t>
            </a:r>
            <a:r>
              <a:rPr lang="pt-BR" sz="2400" b="1" u="sng" dirty="0"/>
              <a:t>de 23 </a:t>
            </a:r>
            <a:r>
              <a:rPr lang="pt-BR" sz="2400" b="1" u="sng" dirty="0" smtClean="0"/>
              <a:t>tipos de Democracia</a:t>
            </a:r>
            <a:r>
              <a:rPr lang="pt-BR" sz="2400" dirty="0" smtClean="0"/>
              <a:t>, sendo alguns deles:</a:t>
            </a:r>
            <a:endParaRPr lang="pt-BR" sz="2400" dirty="0"/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96" y="5639616"/>
            <a:ext cx="12273842" cy="1054845"/>
          </a:xfrm>
          <a:prstGeom prst="rect">
            <a:avLst/>
          </a:prstGeom>
        </p:spPr>
      </p:pic>
      <p:sp>
        <p:nvSpPr>
          <p:cNvPr id="48" name="Retângulo 47"/>
          <p:cNvSpPr/>
          <p:nvPr/>
        </p:nvSpPr>
        <p:spPr>
          <a:xfrm>
            <a:off x="2585473" y="5770472"/>
            <a:ext cx="6753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Futuro de qual Democracia?</a:t>
            </a:r>
            <a:endParaRPr lang="pt-BR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1780364" y="1836806"/>
            <a:ext cx="8363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 = </a:t>
            </a:r>
            <a:r>
              <a:rPr lang="pt-BR" sz="40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</a:t>
            </a:r>
            <a:r>
              <a:rPr lang="pt-BR" sz="40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40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</a:t>
            </a:r>
            <a:endParaRPr lang="pt-BR" sz="4000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2550"/>
          </a:xfrm>
          <a:prstGeom prst="rect">
            <a:avLst/>
          </a:prstGeom>
        </p:spPr>
      </p:pic>
      <p:pic>
        <p:nvPicPr>
          <p:cNvPr id="1026" name="Picture 2" descr="https://upload.wikimedia.org/wikipedia/commons/b/b6/LibertyEqualityor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014663"/>
            <a:ext cx="32766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ihilnovum.files.wordpress.com/2010/04/pny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49"/>
            <a:ext cx="71437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708361" y="264593"/>
            <a:ext cx="6508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Pilares da Democracia</a:t>
            </a:r>
            <a:endParaRPr lang="pt-B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" y="-1830"/>
            <a:ext cx="12191997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46297" y="6664569"/>
            <a:ext cx="12238291" cy="19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</TotalTime>
  <Words>578</Words>
  <Application>Microsoft Office PowerPoint</Application>
  <PresentationFormat>Personalizar</PresentationFormat>
  <Paragraphs>177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 da Silva Santos Villela</dc:creator>
  <cp:lastModifiedBy>Sílvio Avelino da Silva</cp:lastModifiedBy>
  <cp:revision>164</cp:revision>
  <dcterms:created xsi:type="dcterms:W3CDTF">2016-04-12T14:43:40Z</dcterms:created>
  <dcterms:modified xsi:type="dcterms:W3CDTF">2016-05-09T11:42:49Z</dcterms:modified>
</cp:coreProperties>
</file>