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56" r:id="rId2"/>
    <p:sldId id="257" r:id="rId3"/>
    <p:sldId id="264" r:id="rId4"/>
    <p:sldId id="259" r:id="rId5"/>
    <p:sldId id="262" r:id="rId6"/>
    <p:sldId id="258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94"/>
  </p:normalViewPr>
  <p:slideViewPr>
    <p:cSldViewPr snapToGrid="0">
      <p:cViewPr varScale="1">
        <p:scale>
          <a:sx n="109" d="100"/>
          <a:sy n="109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5/22/2024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‹nº›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46807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8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0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69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01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671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xmlns="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190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64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4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19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69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5/22/2024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‹nº›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00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B45BA4C-9B54-4496-821F-9E0985CA98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91596C8-A696-110A-47A4-7D81A61FA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743804"/>
            <a:ext cx="4102609" cy="3793482"/>
          </a:xfrm>
        </p:spPr>
        <p:txBody>
          <a:bodyPr anchor="ctr">
            <a:normAutofit/>
          </a:bodyPr>
          <a:lstStyle/>
          <a:p>
            <a:pPr algn="l"/>
            <a:r>
              <a:rPr lang="pt-BR" dirty="0"/>
              <a:t>PRDT</a:t>
            </a:r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F36AAA3-7FC7-1E61-A874-377A4F360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691564"/>
            <a:ext cx="4102609" cy="1422631"/>
          </a:xfrm>
        </p:spPr>
        <p:txBody>
          <a:bodyPr>
            <a:normAutofit/>
          </a:bodyPr>
          <a:lstStyle/>
          <a:p>
            <a:pPr algn="l"/>
            <a:r>
              <a:rPr lang="pt-BR" dirty="0"/>
              <a:t>Ministério do Desenvolvimento, Indústria, Comércio e Serviços</a:t>
            </a:r>
            <a:endParaRPr lang="pt-B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505F29B-3002-D21A-C573-A34E16FA6A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84" r="29614" b="-1"/>
          <a:stretch/>
        </p:blipFill>
        <p:spPr>
          <a:xfrm>
            <a:off x="5349241" y="10"/>
            <a:ext cx="684275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904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55C0AFB-4DCB-0B29-9520-7E736CF0F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Acordo TRIPS - ADPIC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41FCC8F-30A1-2548-4FE4-7C3D8D00C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sz="2900" dirty="0"/>
              <a:t>Seção 7: Proteção de Informação Confidencial</a:t>
            </a:r>
          </a:p>
          <a:p>
            <a:pPr marL="0" indent="0">
              <a:buNone/>
            </a:pPr>
            <a:r>
              <a:rPr lang="pt-BR" dirty="0"/>
              <a:t>(...)</a:t>
            </a:r>
          </a:p>
          <a:p>
            <a:pPr marL="0" indent="0">
              <a:buNone/>
            </a:pPr>
            <a:r>
              <a:rPr lang="pt-BR" dirty="0"/>
              <a:t>Art. 39.3 Os Membros que exijam a </a:t>
            </a:r>
            <a:r>
              <a:rPr lang="pt-BR" u="sng" dirty="0" err="1"/>
              <a:t>apresentação</a:t>
            </a:r>
            <a:r>
              <a:rPr lang="pt-BR" u="sng" dirty="0"/>
              <a:t> de resultados de testes </a:t>
            </a:r>
            <a:r>
              <a:rPr lang="pt-BR" dirty="0"/>
              <a:t>ou outros dados </a:t>
            </a:r>
            <a:r>
              <a:rPr lang="pt-BR" u="sng" dirty="0" err="1"/>
              <a:t>não</a:t>
            </a:r>
            <a:r>
              <a:rPr lang="pt-BR" u="sng" dirty="0"/>
              <a:t> divulgados</a:t>
            </a:r>
            <a:r>
              <a:rPr lang="pt-BR" dirty="0"/>
              <a:t>, cuja </a:t>
            </a:r>
            <a:r>
              <a:rPr lang="pt-BR" dirty="0" err="1"/>
              <a:t>elaboração</a:t>
            </a:r>
            <a:r>
              <a:rPr lang="pt-BR" dirty="0"/>
              <a:t> envolva </a:t>
            </a:r>
            <a:r>
              <a:rPr lang="pt-BR" u="sng" dirty="0" err="1"/>
              <a:t>esforço</a:t>
            </a:r>
            <a:r>
              <a:rPr lang="pt-BR" u="sng" dirty="0"/>
              <a:t> </a:t>
            </a:r>
            <a:r>
              <a:rPr lang="pt-BR" u="sng" dirty="0" err="1"/>
              <a:t>considerável</a:t>
            </a:r>
            <a:r>
              <a:rPr lang="pt-BR" dirty="0"/>
              <a:t>, como </a:t>
            </a:r>
            <a:r>
              <a:rPr lang="pt-BR" dirty="0" err="1"/>
              <a:t>condição</a:t>
            </a:r>
            <a:r>
              <a:rPr lang="pt-BR" dirty="0"/>
              <a:t> </a:t>
            </a:r>
            <a:r>
              <a:rPr lang="pt-BR" u="sng" dirty="0"/>
              <a:t>para aprovar a </a:t>
            </a:r>
            <a:r>
              <a:rPr lang="pt-BR" u="sng" dirty="0" err="1"/>
              <a:t>comercialização</a:t>
            </a:r>
            <a:r>
              <a:rPr lang="pt-BR" u="sng" dirty="0"/>
              <a:t> </a:t>
            </a:r>
            <a:r>
              <a:rPr lang="pt-BR" dirty="0"/>
              <a:t>de produtos </a:t>
            </a:r>
            <a:r>
              <a:rPr lang="pt-BR" dirty="0" err="1"/>
              <a:t>farmacêuticos</a:t>
            </a:r>
            <a:r>
              <a:rPr lang="pt-BR" dirty="0"/>
              <a:t> ou de produtos </a:t>
            </a:r>
            <a:r>
              <a:rPr lang="pt-BR" dirty="0" err="1"/>
              <a:t>agrícolas</a:t>
            </a:r>
            <a:r>
              <a:rPr lang="pt-BR" dirty="0"/>
              <a:t> </a:t>
            </a:r>
            <a:r>
              <a:rPr lang="pt-BR" dirty="0" err="1"/>
              <a:t>químicos</a:t>
            </a:r>
            <a:r>
              <a:rPr lang="pt-BR" dirty="0"/>
              <a:t> que utilizem </a:t>
            </a:r>
            <a:r>
              <a:rPr lang="pt-BR" u="sng" dirty="0"/>
              <a:t>novas entidades </a:t>
            </a:r>
            <a:r>
              <a:rPr lang="pt-BR" u="sng" dirty="0" err="1"/>
              <a:t>químicas</a:t>
            </a:r>
            <a:r>
              <a:rPr lang="pt-BR" dirty="0"/>
              <a:t>, </a:t>
            </a:r>
            <a:r>
              <a:rPr lang="pt-BR" dirty="0" err="1"/>
              <a:t>protegerão</a:t>
            </a:r>
            <a:r>
              <a:rPr lang="pt-BR" dirty="0"/>
              <a:t> esses dados </a:t>
            </a:r>
            <a:r>
              <a:rPr lang="pt-BR" u="sng" dirty="0"/>
              <a:t>contra seu uso comercial desleal</a:t>
            </a:r>
            <a:r>
              <a:rPr lang="pt-BR" dirty="0"/>
              <a:t>. Ademais, os Membros </a:t>
            </a:r>
            <a:r>
              <a:rPr lang="pt-BR" dirty="0" err="1"/>
              <a:t>adotarão</a:t>
            </a:r>
            <a:r>
              <a:rPr lang="pt-BR" dirty="0"/>
              <a:t> </a:t>
            </a:r>
            <a:r>
              <a:rPr lang="pt-BR" dirty="0" err="1"/>
              <a:t>providências</a:t>
            </a:r>
            <a:r>
              <a:rPr lang="pt-BR" dirty="0"/>
              <a:t> para impedir que esses dados sejam divulgados, exceto quando </a:t>
            </a:r>
            <a:r>
              <a:rPr lang="pt-BR" dirty="0" err="1"/>
              <a:t>necessário</a:t>
            </a:r>
            <a:r>
              <a:rPr lang="pt-BR" dirty="0"/>
              <a:t> para proteger o </a:t>
            </a:r>
            <a:r>
              <a:rPr lang="pt-BR" dirty="0" err="1"/>
              <a:t>público</a:t>
            </a:r>
            <a:r>
              <a:rPr lang="pt-BR" dirty="0"/>
              <a:t>, ou quando tenham sido adotadas medidas para assegurar que os dados sejam protegidos contra o uso comercial desleal.</a:t>
            </a:r>
          </a:p>
        </p:txBody>
      </p:sp>
    </p:spTree>
    <p:extLst>
      <p:ext uri="{BB962C8B-B14F-4D97-AF65-F5344CB8AC3E}">
        <p14:creationId xmlns:p14="http://schemas.microsoft.com/office/powerpoint/2010/main" val="4128011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3AE240-BB53-A891-59D3-416FB38D4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Antecedentes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D742A73-FAAF-E17F-3D9B-392ED9804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Discussões em 2016-2017 para subsidiar negociações comerciais</a:t>
            </a:r>
          </a:p>
          <a:p>
            <a:pPr lvl="1"/>
            <a:r>
              <a:rPr lang="pt-BR" dirty="0"/>
              <a:t>Workshop</a:t>
            </a:r>
          </a:p>
          <a:p>
            <a:r>
              <a:rPr lang="pt-BR" dirty="0"/>
              <a:t>Estudo contratado pelo MDIC via PNUD: GEI/UFRJ</a:t>
            </a:r>
          </a:p>
          <a:p>
            <a:r>
              <a:rPr lang="pt-BR" dirty="0"/>
              <a:t>Resposta: estudo Copenhagen </a:t>
            </a:r>
            <a:r>
              <a:rPr lang="pt-BR"/>
              <a:t>Economics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121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49306479-8C4D-4E4A-A330-DFC80A8A01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xmlns="" id="{4843B56B-DD63-40AB-85E1-E18901E137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419344E4-CB02-427C-9FF0-E063751679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xmlns="" id="{220E33D0-A190-4F8A-9DB6-C531C95CA0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58952"/>
            <a:ext cx="12192000" cy="60990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45CF284-D508-A3D2-AAA1-4809B7627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148536"/>
            <a:ext cx="10668000" cy="96407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Benchmarking Internacional</a:t>
            </a:r>
          </a:p>
        </p:txBody>
      </p:sp>
      <p:pic>
        <p:nvPicPr>
          <p:cNvPr id="15" name="Imagem 14" descr="Tabela&#10;&#10;Descrição gerada automaticamente">
            <a:extLst>
              <a:ext uri="{FF2B5EF4-FFF2-40B4-BE49-F238E27FC236}">
                <a16:creationId xmlns:a16="http://schemas.microsoft.com/office/drawing/2014/main" xmlns="" id="{A7D28170-6C75-5474-A94E-BBAAB0FD13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247" y="2159719"/>
            <a:ext cx="6240310" cy="3697383"/>
          </a:xfrm>
          <a:prstGeom prst="rect">
            <a:avLst/>
          </a:prstGeom>
        </p:spPr>
      </p:pic>
      <p:pic>
        <p:nvPicPr>
          <p:cNvPr id="21" name="Imagem 20" descr="Tabela&#10;&#10;Descrição gerada automaticamente">
            <a:extLst>
              <a:ext uri="{FF2B5EF4-FFF2-40B4-BE49-F238E27FC236}">
                <a16:creationId xmlns:a16="http://schemas.microsoft.com/office/drawing/2014/main" xmlns="" id="{901AC9E6-BAA8-9C0D-BD94-C81492CAA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58" y="2159719"/>
            <a:ext cx="5198442" cy="3945805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xmlns="" id="{923D5D2A-2121-D725-D1D4-4135AE8D3321}"/>
              </a:ext>
            </a:extLst>
          </p:cNvPr>
          <p:cNvSpPr txBox="1"/>
          <p:nvPr/>
        </p:nvSpPr>
        <p:spPr>
          <a:xfrm>
            <a:off x="429758" y="6252519"/>
            <a:ext cx="11519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Paranhos, Julia Et Al. Avaliação dos Impactos da Exclusividade sobre Dados de Testes de Registro de Medicamentos sobre a Inovação e o Sistema de Saúde Brasileiro. Agosto de 2021.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4482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CAC0CB8-140B-C879-1841-7C55022D2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Conclusões estudos</a:t>
            </a:r>
            <a:br>
              <a:rPr lang="pt-BR" dirty="0"/>
            </a:br>
            <a:r>
              <a:rPr lang="pt-BR" sz="3200" dirty="0"/>
              <a:t>GEI/UFRJ </a:t>
            </a:r>
            <a:r>
              <a:rPr lang="pt-BR" sz="3200" dirty="0" err="1"/>
              <a:t>x</a:t>
            </a:r>
            <a:r>
              <a:rPr lang="pt-BR" sz="3200" dirty="0"/>
              <a:t> CE</a:t>
            </a:r>
            <a:endParaRPr lang="pt-BR" dirty="0"/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xmlns="" id="{08BDAC87-BECD-D75F-8010-B1761EDAE0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6696719"/>
              </p:ext>
            </p:extLst>
          </p:nvPr>
        </p:nvGraphicFramePr>
        <p:xfrm>
          <a:off x="1517650" y="2971800"/>
          <a:ext cx="9144000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8047">
                  <a:extLst>
                    <a:ext uri="{9D8B030D-6E8A-4147-A177-3AD203B41FA5}">
                      <a16:colId xmlns:a16="http://schemas.microsoft.com/office/drawing/2014/main" xmlns="" val="498186997"/>
                    </a:ext>
                  </a:extLst>
                </a:gridCol>
                <a:gridCol w="2154620">
                  <a:extLst>
                    <a:ext uri="{9D8B030D-6E8A-4147-A177-3AD203B41FA5}">
                      <a16:colId xmlns:a16="http://schemas.microsoft.com/office/drawing/2014/main" xmlns="" val="3408464892"/>
                    </a:ext>
                  </a:extLst>
                </a:gridCol>
                <a:gridCol w="2211333">
                  <a:extLst>
                    <a:ext uri="{9D8B030D-6E8A-4147-A177-3AD203B41FA5}">
                      <a16:colId xmlns:a16="http://schemas.microsoft.com/office/drawing/2014/main" xmlns="" val="21077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Impactos da PRDT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GEI/UFRJ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0628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Disponibilidade de medicamentos inovadores no país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Não impacta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Aumenta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4295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Gastos com saúde (preços dos medicamentos)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Aumentam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Não impacta no longo prazo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65442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Entrada de medicamentos genéricos no mercado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Atrasa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Não impacta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05981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Disponibilidade de medicamentos genéricos no mercado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Diminui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Aumenta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3719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Realização de pesquisas clínicas no país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Não avaliado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Aumenta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06138437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7E38BB6-4E5A-123A-4F7B-6FA17595C916}"/>
              </a:ext>
            </a:extLst>
          </p:cNvPr>
          <p:cNvSpPr txBox="1"/>
          <p:nvPr/>
        </p:nvSpPr>
        <p:spPr>
          <a:xfrm>
            <a:off x="1517650" y="6383528"/>
            <a:ext cx="66171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Elaboração própria.</a:t>
            </a:r>
          </a:p>
        </p:txBody>
      </p:sp>
    </p:spTree>
    <p:extLst>
      <p:ext uri="{BB962C8B-B14F-4D97-AF65-F5344CB8AC3E}">
        <p14:creationId xmlns:p14="http://schemas.microsoft.com/office/powerpoint/2010/main" val="3338952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31FF8F8-6062-EDE6-6A22-F39CD7AB0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GIPI – Diálogos Técnicos sobre a Legislação de PI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9A70342-AAFD-A517-2EE6-37EC8117F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O GIPI organizou, ao longo de 2022 e 2023, 13 Diálogos Técnicos para discutir eventuais necessidades de atualização da legislação de propriedade intelectual.</a:t>
            </a:r>
          </a:p>
          <a:p>
            <a:r>
              <a:rPr lang="pt-BR" dirty="0"/>
              <a:t>PRDT não foi objeto de discussão.</a:t>
            </a:r>
          </a:p>
          <a:p>
            <a:r>
              <a:rPr lang="pt-BR" dirty="0"/>
              <a:t>Em reunião do GIPI de agosto de 2023, a </a:t>
            </a:r>
            <a:r>
              <a:rPr lang="pt-BR" dirty="0" err="1"/>
              <a:t>Interfarma</a:t>
            </a:r>
            <a:r>
              <a:rPr lang="pt-BR" dirty="0"/>
              <a:t> propôs a organização de um Grupo Técnico sobre o tema.</a:t>
            </a:r>
          </a:p>
          <a:p>
            <a:r>
              <a:rPr lang="pt-BR" dirty="0"/>
              <a:t>Secretaria-Executiva do GIPI entendeu que o tema não se restringe a aspectos de PI e deve ser discutido em conjunto com outros colegiados, como o GECEIS.</a:t>
            </a:r>
          </a:p>
        </p:txBody>
      </p:sp>
    </p:spTree>
    <p:extLst>
      <p:ext uri="{BB962C8B-B14F-4D97-AF65-F5344CB8AC3E}">
        <p14:creationId xmlns:p14="http://schemas.microsoft.com/office/powerpoint/2010/main" val="4109259623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LightSeed_2SEEDS">
      <a:dk1>
        <a:srgbClr val="000000"/>
      </a:dk1>
      <a:lt1>
        <a:srgbClr val="FFFFFF"/>
      </a:lt1>
      <a:dk2>
        <a:srgbClr val="242E41"/>
      </a:dk2>
      <a:lt2>
        <a:srgbClr val="E2E5E8"/>
      </a:lt2>
      <a:accent1>
        <a:srgbClr val="BA987F"/>
      </a:accent1>
      <a:accent2>
        <a:srgbClr val="C69696"/>
      </a:accent2>
      <a:accent3>
        <a:srgbClr val="A8A17F"/>
      </a:accent3>
      <a:accent4>
        <a:srgbClr val="7BA9B8"/>
      </a:accent4>
      <a:accent5>
        <a:srgbClr val="90A1C3"/>
      </a:accent5>
      <a:accent6>
        <a:srgbClr val="847FBA"/>
      </a:accent6>
      <a:hlink>
        <a:srgbClr val="5A86A6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341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Aharoni</vt:lpstr>
      <vt:lpstr>Arial</vt:lpstr>
      <vt:lpstr>Avenir Next LT Pro</vt:lpstr>
      <vt:lpstr>PrismaticVTI</vt:lpstr>
      <vt:lpstr>PRDT</vt:lpstr>
      <vt:lpstr>Acordo TRIPS - ADPIC</vt:lpstr>
      <vt:lpstr>Antecedentes</vt:lpstr>
      <vt:lpstr>Benchmarking Internacional</vt:lpstr>
      <vt:lpstr>Conclusões estudos GEI/UFRJ x CE</vt:lpstr>
      <vt:lpstr>GIPI – Diálogos Técnicos sobre a Legislação de PI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PRDT</dc:title>
  <dc:creator>Miguel Campo</dc:creator>
  <cp:lastModifiedBy>Felipe Luiz da Silva</cp:lastModifiedBy>
  <cp:revision>2</cp:revision>
  <dcterms:created xsi:type="dcterms:W3CDTF">2024-05-21T22:54:34Z</dcterms:created>
  <dcterms:modified xsi:type="dcterms:W3CDTF">2024-05-22T13:37:44Z</dcterms:modified>
</cp:coreProperties>
</file>