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sldIdLst>
    <p:sldId id="256" r:id="rId2"/>
    <p:sldId id="257" r:id="rId3"/>
    <p:sldId id="264" r:id="rId4"/>
    <p:sldId id="259" r:id="rId5"/>
    <p:sldId id="262" r:id="rId6"/>
    <p:sldId id="258" r:id="rId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52"/>
    <p:restoredTop sz="94694"/>
  </p:normalViewPr>
  <p:slideViewPr>
    <p:cSldViewPr snapToGrid="0">
      <p:cViewPr varScale="1">
        <p:scale>
          <a:sx n="109" d="100"/>
          <a:sy n="109" d="100"/>
        </p:scale>
        <p:origin x="5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FC9EA1E-98C4-4A2E-AAC3-800E357DC9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7904" y="1517904"/>
            <a:ext cx="9144000" cy="279806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A96B1FA-5AE6-4D57-B37B-4AA0216007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7904" y="4572000"/>
            <a:ext cx="9144000" cy="15270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1F49B66-DBC3-45EE-A6E1-DE10A6C18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5/22/2024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41085F0-1967-4B4F-9824-58E9F2E05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0AEDEE5-31B5-4868-8C16-47FF43E2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‹nº›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546807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ADF9454-6F74-46A8-B299-4AF451BFB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6F55CA9-A0BD-4609-9307-BAF987B262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25E4293-851E-4FA2-BFF2-B646A4236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9A907F5-F26D-4A91-8D70-AB54F8B43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78ACBD8-D942-449E-A2B8-358CD1365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84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9DA50897-0C2E-420B-9A38-A8D5C1D727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450317" y="1517904"/>
            <a:ext cx="2220731" cy="454678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EDB2173-32A5-4677-A08F-DAB8FD430D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17904" y="1517904"/>
            <a:ext cx="6562553" cy="454678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3DB124D-B801-4A6A-9DAF-EBC1B98FE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8DAF8DF-2544-45A5-B62B-BB7948FCC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4AC232D-131E-4BE6-8E2E-BAF5A3084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304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4C5BB2-C09C-49B0-BAFA-DE1801CD3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3A47C21-944D-47FE-9519-A255188371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C7CE36D-6B7B-4D5E-831E-34A4286D6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A2AD668-6E19-425C-88F7-AF4220662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6905C53-CF7C-4936-9E35-1BEBD683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069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146C78-A717-4E1F-A742-FD5AECA03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DA1270D-CCAE-4437-A0C0-052D111DF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4" y="4572000"/>
            <a:ext cx="91440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A9F006A-7EEE-4DB0-8F92-D34C0D46C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DA3F2ED-2B0E-44A9-8603-286CA0634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F4D801C-6B4E-40B6-9D6E-558192264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01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C446AA-9418-4C3E-901B-8E2806122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5997482-2CA6-4707-976E-6FD4B57BFE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17904" y="2980944"/>
            <a:ext cx="4334256" cy="31181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B909652-DD12-479C-B639-9452CBA8C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6792" y="2980944"/>
            <a:ext cx="4334256" cy="31181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D0EC7A6-AFB1-4989-A0B4-B422D5B2C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5/22/2024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8D2117C-B497-4647-A66B-1887750FB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9E8C7AF-5092-416B-B61C-F41D3C573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671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E90CDE0-3FEB-42A0-8BCC-7DADE7D4A6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5" y="2944368"/>
            <a:ext cx="4334256" cy="60602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B778B8B-E9A3-44BE-85A6-3E316659A9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17904" y="3644987"/>
            <a:ext cx="4334256" cy="24496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0BF1BCA-A435-4779-A6FE-15207141F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6792" y="2944368"/>
            <a:ext cx="4334256" cy="60602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49B1923-9749-49E3-88FA-75C326E671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36792" y="3644987"/>
            <a:ext cx="4334256" cy="24496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7F3A70F0-5AFA-4C5A-812B-220C6A38D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76AF721-83FE-4B57-B910-C395D23FD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556A5893-52F1-44A1-AE8E-CF094DB41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‹nº›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xmlns="" id="{D9D22302-83E3-4E22-93DF-1E5D463B6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190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ED85A6-A4E6-4160-BE43-8146A9894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EBA24A80-0792-4B3B-BB5A-8B2BD9109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526116E-7A6D-485F-9FA2-25F94D4F4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309ADCC-C5F2-4D90-B153-93DF55858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647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7862271-51F6-4122-9709-D279042F8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52CFE08-03FE-487B-8963-9FAD3049C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A935A50-18AE-4CB1-BB10-1CBDD8A7C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546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11F683-796D-458C-9B32-A385D604D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3145536" cy="1792224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FB1F0BD-641B-4148-BCB3-2704218C8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0952" y="1517904"/>
            <a:ext cx="5330952" cy="458114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B28C843-B846-4456-9720-71B7D4FF40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7904" y="3483864"/>
            <a:ext cx="3145536" cy="2615184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A3A3A03-31BD-4E7E-879A-A1C718497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EA39078-7D38-4851-A363-B6BC179A5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E1FF25E-A25D-47AA-94EB-580A74F01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119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EE83B4-9B31-4F73-9767-163636522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3145536" cy="1792224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C7CFC30-8163-47A0-A97F-3F2C3A3BE7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49240" y="764032"/>
            <a:ext cx="6089904" cy="5330952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AF1B390-0C23-466E-987C-26420A5F09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7904" y="3483864"/>
            <a:ext cx="3145536" cy="2615184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AC9CA7C-B9D0-4A72-8061-1E02AA15F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53EFC84-C9FE-4BFA-9B4E-4516A1362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801A469-3EFC-4F94-8482-378582E1C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969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FFB1D84C-7934-4E5B-B6E4-A1D6EC299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13441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F6A990F-40AC-447A-964A-840C94A64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4" y="2971800"/>
            <a:ext cx="9144000" cy="3127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7D832A1-FFBA-48B6-B2D0-E5414F1283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05672" y="6400800"/>
            <a:ext cx="18653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algn="r"/>
            <a:fld id="{3F9AFA87-1417-4992-ABD9-27C3BC8CC883}" type="datetimeFigureOut">
              <a:rPr lang="en-US" smtClean="0"/>
              <a:pPr algn="r"/>
              <a:t>5/22/2024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F933EC1-4EE2-4453-841C-CFDFE7089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8952" y="6400800"/>
            <a:ext cx="60990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3CEBA78-E732-44EF-BA0B-FC42F7931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9648" y="6400800"/>
            <a:ext cx="5303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CB1E4CB7-CB13-4810-BF18-BE31AFC64F93}" type="slidenum">
              <a:rPr lang="en-US" smtClean="0"/>
              <a:pPr/>
              <a:t>‹nº›</a:t>
            </a:fld>
            <a:endParaRPr lang="en-US" sz="100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49306479-8C4D-4E4A-A330-DFC80A8A01BE}"/>
              </a:ext>
            </a:extLst>
          </p:cNvPr>
          <p:cNvSpPr/>
          <p:nvPr/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500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2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5760" indent="-365760" algn="l" defTabSz="914400" rtl="0" eaLnBrk="1" latinLnBrk="0" hangingPunct="1">
        <a:lnSpc>
          <a:spcPct val="105000"/>
        </a:lnSpc>
        <a:spcBef>
          <a:spcPts val="900"/>
        </a:spcBef>
        <a:buClr>
          <a:schemeClr val="accent5"/>
        </a:buClr>
        <a:buFont typeface="Avenir Next LT Pro" panose="020B0504020202020204" pitchFamily="34" charset="0"/>
        <a:buChar char="+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indent="0" algn="l" defTabSz="914400" rtl="0" eaLnBrk="1" latinLnBrk="0" hangingPunct="1">
        <a:lnSpc>
          <a:spcPct val="105000"/>
        </a:lnSpc>
        <a:spcBef>
          <a:spcPts val="900"/>
        </a:spcBef>
        <a:buFont typeface="Arial" panose="020B0604020202020204" pitchFamily="34" charset="0"/>
        <a:buNone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40080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accent5"/>
        </a:buClr>
        <a:buFont typeface="Avenir Next LT Pro" panose="020B0504020202020204" pitchFamily="34" charset="0"/>
        <a:buChar char="+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80" indent="0" algn="l" defTabSz="914400" rtl="0" eaLnBrk="1" latinLnBrk="0" hangingPunct="1">
        <a:lnSpc>
          <a:spcPct val="105000"/>
        </a:lnSpc>
        <a:spcBef>
          <a:spcPts val="600"/>
        </a:spcBef>
        <a:buFontTx/>
        <a:buNone/>
        <a:defRPr sz="1800" i="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886968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9B45BA4C-9B54-4496-821F-9E0985CA98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91596C8-A696-110A-47A4-7D81A61FAE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743804"/>
            <a:ext cx="4102609" cy="3793482"/>
          </a:xfrm>
        </p:spPr>
        <p:txBody>
          <a:bodyPr anchor="ctr">
            <a:normAutofit/>
          </a:bodyPr>
          <a:lstStyle/>
          <a:p>
            <a:pPr algn="l"/>
            <a:r>
              <a:rPr lang="pt-BR" dirty="0"/>
              <a:t>PRDT</a:t>
            </a:r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5F36AAA3-7FC7-1E61-A874-377A4F3606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" y="4691564"/>
            <a:ext cx="4102609" cy="1422631"/>
          </a:xfrm>
        </p:spPr>
        <p:txBody>
          <a:bodyPr>
            <a:normAutofit/>
          </a:bodyPr>
          <a:lstStyle/>
          <a:p>
            <a:pPr algn="l"/>
            <a:r>
              <a:rPr lang="pt-BR" dirty="0"/>
              <a:t>Ministério do Desenvolvimento, Indústria, Comércio e Serviços</a:t>
            </a:r>
            <a:endParaRPr lang="pt-B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505F29B-3002-D21A-C573-A34E16FA6A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84" r="29614" b="-1"/>
          <a:stretch/>
        </p:blipFill>
        <p:spPr>
          <a:xfrm>
            <a:off x="5349241" y="10"/>
            <a:ext cx="6842759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904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55C0AFB-4DCB-0B29-9520-7E736CF0F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Acordo TRIPS - ADPIC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641FCC8F-30A1-2548-4FE4-7C3D8D00C7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pt-BR" sz="2900" dirty="0"/>
              <a:t>Seção 7: Proteção de Informação Confidencial</a:t>
            </a:r>
          </a:p>
          <a:p>
            <a:pPr marL="0" indent="0">
              <a:buNone/>
            </a:pPr>
            <a:r>
              <a:rPr lang="pt-BR" dirty="0"/>
              <a:t>(...)</a:t>
            </a:r>
          </a:p>
          <a:p>
            <a:pPr marL="0" indent="0">
              <a:buNone/>
            </a:pPr>
            <a:r>
              <a:rPr lang="pt-BR" dirty="0"/>
              <a:t>Art. 39.3 Os Membros que exijam a </a:t>
            </a:r>
            <a:r>
              <a:rPr lang="pt-BR" u="sng" dirty="0" err="1"/>
              <a:t>apresentação</a:t>
            </a:r>
            <a:r>
              <a:rPr lang="pt-BR" u="sng" dirty="0"/>
              <a:t> de resultados de testes </a:t>
            </a:r>
            <a:r>
              <a:rPr lang="pt-BR" dirty="0"/>
              <a:t>ou outros dados </a:t>
            </a:r>
            <a:r>
              <a:rPr lang="pt-BR" u="sng" dirty="0" err="1"/>
              <a:t>não</a:t>
            </a:r>
            <a:r>
              <a:rPr lang="pt-BR" u="sng" dirty="0"/>
              <a:t> divulgados</a:t>
            </a:r>
            <a:r>
              <a:rPr lang="pt-BR" dirty="0"/>
              <a:t>, cuja </a:t>
            </a:r>
            <a:r>
              <a:rPr lang="pt-BR" dirty="0" err="1"/>
              <a:t>elaboração</a:t>
            </a:r>
            <a:r>
              <a:rPr lang="pt-BR" dirty="0"/>
              <a:t> envolva </a:t>
            </a:r>
            <a:r>
              <a:rPr lang="pt-BR" u="sng" dirty="0" err="1"/>
              <a:t>esforço</a:t>
            </a:r>
            <a:r>
              <a:rPr lang="pt-BR" u="sng" dirty="0"/>
              <a:t> </a:t>
            </a:r>
            <a:r>
              <a:rPr lang="pt-BR" u="sng" dirty="0" err="1"/>
              <a:t>considerável</a:t>
            </a:r>
            <a:r>
              <a:rPr lang="pt-BR" dirty="0"/>
              <a:t>, como </a:t>
            </a:r>
            <a:r>
              <a:rPr lang="pt-BR" dirty="0" err="1"/>
              <a:t>condição</a:t>
            </a:r>
            <a:r>
              <a:rPr lang="pt-BR" dirty="0"/>
              <a:t> </a:t>
            </a:r>
            <a:r>
              <a:rPr lang="pt-BR" u="sng" dirty="0"/>
              <a:t>para aprovar a </a:t>
            </a:r>
            <a:r>
              <a:rPr lang="pt-BR" u="sng" dirty="0" err="1"/>
              <a:t>comercialização</a:t>
            </a:r>
            <a:r>
              <a:rPr lang="pt-BR" u="sng" dirty="0"/>
              <a:t> </a:t>
            </a:r>
            <a:r>
              <a:rPr lang="pt-BR" dirty="0"/>
              <a:t>de produtos </a:t>
            </a:r>
            <a:r>
              <a:rPr lang="pt-BR" dirty="0" err="1"/>
              <a:t>farmacêuticos</a:t>
            </a:r>
            <a:r>
              <a:rPr lang="pt-BR" dirty="0"/>
              <a:t> ou de produtos </a:t>
            </a:r>
            <a:r>
              <a:rPr lang="pt-BR" dirty="0" err="1"/>
              <a:t>agrícolas</a:t>
            </a:r>
            <a:r>
              <a:rPr lang="pt-BR" dirty="0"/>
              <a:t> </a:t>
            </a:r>
            <a:r>
              <a:rPr lang="pt-BR" dirty="0" err="1"/>
              <a:t>químicos</a:t>
            </a:r>
            <a:r>
              <a:rPr lang="pt-BR" dirty="0"/>
              <a:t> que utilizem </a:t>
            </a:r>
            <a:r>
              <a:rPr lang="pt-BR" u="sng" dirty="0"/>
              <a:t>novas entidades </a:t>
            </a:r>
            <a:r>
              <a:rPr lang="pt-BR" u="sng" dirty="0" err="1"/>
              <a:t>químicas</a:t>
            </a:r>
            <a:r>
              <a:rPr lang="pt-BR" dirty="0"/>
              <a:t>, </a:t>
            </a:r>
            <a:r>
              <a:rPr lang="pt-BR" dirty="0" err="1"/>
              <a:t>protegerão</a:t>
            </a:r>
            <a:r>
              <a:rPr lang="pt-BR" dirty="0"/>
              <a:t> esses dados </a:t>
            </a:r>
            <a:r>
              <a:rPr lang="pt-BR" u="sng" dirty="0"/>
              <a:t>contra seu uso comercial desleal</a:t>
            </a:r>
            <a:r>
              <a:rPr lang="pt-BR" dirty="0"/>
              <a:t>. Ademais, os Membros </a:t>
            </a:r>
            <a:r>
              <a:rPr lang="pt-BR" dirty="0" err="1"/>
              <a:t>adotarão</a:t>
            </a:r>
            <a:r>
              <a:rPr lang="pt-BR" dirty="0"/>
              <a:t> </a:t>
            </a:r>
            <a:r>
              <a:rPr lang="pt-BR" dirty="0" err="1"/>
              <a:t>providências</a:t>
            </a:r>
            <a:r>
              <a:rPr lang="pt-BR" dirty="0"/>
              <a:t> para impedir que esses dados sejam divulgados, exceto quando </a:t>
            </a:r>
            <a:r>
              <a:rPr lang="pt-BR" dirty="0" err="1"/>
              <a:t>necessário</a:t>
            </a:r>
            <a:r>
              <a:rPr lang="pt-BR" dirty="0"/>
              <a:t> para proteger o </a:t>
            </a:r>
            <a:r>
              <a:rPr lang="pt-BR" dirty="0" err="1"/>
              <a:t>público</a:t>
            </a:r>
            <a:r>
              <a:rPr lang="pt-BR" dirty="0"/>
              <a:t>, ou quando tenham sido adotadas medidas para assegurar que os dados sejam protegidos contra o uso comercial desleal.</a:t>
            </a:r>
          </a:p>
        </p:txBody>
      </p:sp>
    </p:spTree>
    <p:extLst>
      <p:ext uri="{BB962C8B-B14F-4D97-AF65-F5344CB8AC3E}">
        <p14:creationId xmlns:p14="http://schemas.microsoft.com/office/powerpoint/2010/main" val="4128011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53AE240-BB53-A891-59D3-416FB38D4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Antecedentes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D742A73-FAAF-E17F-3D9B-392ED9804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Discussões em 2016-2017 para subsidiar negociações comerciais</a:t>
            </a:r>
          </a:p>
          <a:p>
            <a:pPr lvl="1"/>
            <a:r>
              <a:rPr lang="pt-BR" dirty="0"/>
              <a:t>Workshop</a:t>
            </a:r>
          </a:p>
          <a:p>
            <a:r>
              <a:rPr lang="pt-BR" dirty="0"/>
              <a:t>Estudo contratado pelo MDIC via PNUD: GEI/UFRJ</a:t>
            </a:r>
          </a:p>
          <a:p>
            <a:r>
              <a:rPr lang="pt-BR" dirty="0"/>
              <a:t>Resposta: estudo Copenhagen </a:t>
            </a:r>
            <a:r>
              <a:rPr lang="pt-BR"/>
              <a:t>Economics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1121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49306479-8C4D-4E4A-A330-DFC80A8A01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xmlns="" id="{4843B56B-DD63-40AB-85E1-E18901E137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419344E4-CB02-427C-9FF0-E063751679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xmlns="" id="{220E33D0-A190-4F8A-9DB6-C531C95CA0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758952"/>
            <a:ext cx="12192000" cy="60990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45CF284-D508-A3D2-AAA1-4809B7627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48536"/>
            <a:ext cx="10668000" cy="96407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Benchmarking Internacional</a:t>
            </a:r>
          </a:p>
        </p:txBody>
      </p:sp>
      <p:pic>
        <p:nvPicPr>
          <p:cNvPr id="15" name="Imagem 14" descr="Tabela&#10;&#10;Descrição gerada automaticamente">
            <a:extLst>
              <a:ext uri="{FF2B5EF4-FFF2-40B4-BE49-F238E27FC236}">
                <a16:creationId xmlns:a16="http://schemas.microsoft.com/office/drawing/2014/main" xmlns="" id="{A7D28170-6C75-5474-A94E-BBAAB0FD1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1247" y="2159719"/>
            <a:ext cx="6240310" cy="3697383"/>
          </a:xfrm>
          <a:prstGeom prst="rect">
            <a:avLst/>
          </a:prstGeom>
        </p:spPr>
      </p:pic>
      <p:pic>
        <p:nvPicPr>
          <p:cNvPr id="21" name="Imagem 20" descr="Tabela&#10;&#10;Descrição gerada automaticamente">
            <a:extLst>
              <a:ext uri="{FF2B5EF4-FFF2-40B4-BE49-F238E27FC236}">
                <a16:creationId xmlns:a16="http://schemas.microsoft.com/office/drawing/2014/main" xmlns="" id="{901AC9E6-BAA8-9C0D-BD94-C81492CAA0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758" y="2159719"/>
            <a:ext cx="5198442" cy="3945805"/>
          </a:xfrm>
          <a:prstGeom prst="rect">
            <a:avLst/>
          </a:prstGeom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923D5D2A-2121-D725-D1D4-4135AE8D3321}"/>
              </a:ext>
            </a:extLst>
          </p:cNvPr>
          <p:cNvSpPr txBox="1"/>
          <p:nvPr/>
        </p:nvSpPr>
        <p:spPr>
          <a:xfrm>
            <a:off x="429758" y="6252519"/>
            <a:ext cx="11519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Fonte: Paranhos, Julia Et Al. Avaliação dos Impactos da Exclusividade sobre Dados de Testes de Registro de Medicamentos sobre a Inovação e o Sistema de Saúde Brasileiro. Agosto de 2021.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94482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CAC0CB8-140B-C879-1841-7C55022D2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Conclusões estudos</a:t>
            </a:r>
            <a:br>
              <a:rPr lang="pt-BR" dirty="0"/>
            </a:br>
            <a:r>
              <a:rPr lang="pt-BR" sz="3200" dirty="0"/>
              <a:t>GEI/UFRJ </a:t>
            </a:r>
            <a:r>
              <a:rPr lang="pt-BR" sz="3200" dirty="0" err="1"/>
              <a:t>x</a:t>
            </a:r>
            <a:r>
              <a:rPr lang="pt-BR" sz="3200" dirty="0"/>
              <a:t> CE</a:t>
            </a:r>
            <a:endParaRPr lang="pt-BR" dirty="0"/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xmlns="" id="{08BDAC87-BECD-D75F-8010-B1761EDAE0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6696719"/>
              </p:ext>
            </p:extLst>
          </p:nvPr>
        </p:nvGraphicFramePr>
        <p:xfrm>
          <a:off x="1517650" y="2971800"/>
          <a:ext cx="9144000" cy="33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8047">
                  <a:extLst>
                    <a:ext uri="{9D8B030D-6E8A-4147-A177-3AD203B41FA5}">
                      <a16:colId xmlns:a16="http://schemas.microsoft.com/office/drawing/2014/main" xmlns="" val="498186997"/>
                    </a:ext>
                  </a:extLst>
                </a:gridCol>
                <a:gridCol w="2154620">
                  <a:extLst>
                    <a:ext uri="{9D8B030D-6E8A-4147-A177-3AD203B41FA5}">
                      <a16:colId xmlns:a16="http://schemas.microsoft.com/office/drawing/2014/main" xmlns="" val="3408464892"/>
                    </a:ext>
                  </a:extLst>
                </a:gridCol>
                <a:gridCol w="2211333">
                  <a:extLst>
                    <a:ext uri="{9D8B030D-6E8A-4147-A177-3AD203B41FA5}">
                      <a16:colId xmlns:a16="http://schemas.microsoft.com/office/drawing/2014/main" xmlns="" val="21077742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Impactos da PRDT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GEI/UFRJ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206282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Disponibilidade de medicamentos inovadores no país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Não impacta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Aumenta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342952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Gastos com saúde (preços dos medicamentos)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Aumentam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Não impacta no longo prazo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654427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Entrada de medicamentos genéricos no mercado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Atrasa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Não impacta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05981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Disponibilidade de medicamentos genéricos no mercado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Diminui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Aumenta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637196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Realização de pesquisas clínicas no país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Não avaliado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Aumenta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06138437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A7E38BB6-4E5A-123A-4F7B-6FA17595C916}"/>
              </a:ext>
            </a:extLst>
          </p:cNvPr>
          <p:cNvSpPr txBox="1"/>
          <p:nvPr/>
        </p:nvSpPr>
        <p:spPr>
          <a:xfrm>
            <a:off x="1517650" y="6383528"/>
            <a:ext cx="66171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Elaboração própria.</a:t>
            </a:r>
          </a:p>
        </p:txBody>
      </p:sp>
    </p:spTree>
    <p:extLst>
      <p:ext uri="{BB962C8B-B14F-4D97-AF65-F5344CB8AC3E}">
        <p14:creationId xmlns:p14="http://schemas.microsoft.com/office/powerpoint/2010/main" val="3338952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31FF8F8-6062-EDE6-6A22-F39CD7AB0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GIPI – Diálogos Técnicos sobre a Legislação de PI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9A70342-AAFD-A517-2EE6-37EC8117FE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/>
              <a:t>O GIPI organizou, ao longo de 2022 e 2023, 13 Diálogos Técnicos para discutir eventuais necessidades de atualização da legislação de propriedade intelectual.</a:t>
            </a:r>
          </a:p>
          <a:p>
            <a:r>
              <a:rPr lang="pt-BR" dirty="0"/>
              <a:t>PRDT não foi objeto de discussão.</a:t>
            </a:r>
          </a:p>
          <a:p>
            <a:r>
              <a:rPr lang="pt-BR" dirty="0"/>
              <a:t>Em reunião do GIPI de agosto de 2023, a </a:t>
            </a:r>
            <a:r>
              <a:rPr lang="pt-BR" dirty="0" err="1"/>
              <a:t>Interfarma</a:t>
            </a:r>
            <a:r>
              <a:rPr lang="pt-BR" dirty="0"/>
              <a:t> propôs a organização de um Grupo Técnico sobre o tema.</a:t>
            </a:r>
          </a:p>
          <a:p>
            <a:r>
              <a:rPr lang="pt-BR" dirty="0"/>
              <a:t>Secretaria-Executiva do GIPI entendeu que o tema não se restringe a aspectos de PI e deve ser discutido em conjunto com outros colegiados, como o GECEIS.</a:t>
            </a:r>
          </a:p>
        </p:txBody>
      </p:sp>
    </p:spTree>
    <p:extLst>
      <p:ext uri="{BB962C8B-B14F-4D97-AF65-F5344CB8AC3E}">
        <p14:creationId xmlns:p14="http://schemas.microsoft.com/office/powerpoint/2010/main" val="4109259623"/>
      </p:ext>
    </p:extLst>
  </p:cSld>
  <p:clrMapOvr>
    <a:masterClrMapping/>
  </p:clrMapOvr>
</p:sld>
</file>

<file path=ppt/theme/theme1.xml><?xml version="1.0" encoding="utf-8"?>
<a:theme xmlns:a="http://schemas.openxmlformats.org/drawingml/2006/main" name="PrismaticVTI">
  <a:themeElements>
    <a:clrScheme name="AnalogousFromLightSeed_2SEEDS">
      <a:dk1>
        <a:srgbClr val="000000"/>
      </a:dk1>
      <a:lt1>
        <a:srgbClr val="FFFFFF"/>
      </a:lt1>
      <a:dk2>
        <a:srgbClr val="242E41"/>
      </a:dk2>
      <a:lt2>
        <a:srgbClr val="E2E5E8"/>
      </a:lt2>
      <a:accent1>
        <a:srgbClr val="BA987F"/>
      </a:accent1>
      <a:accent2>
        <a:srgbClr val="C69696"/>
      </a:accent2>
      <a:accent3>
        <a:srgbClr val="A8A17F"/>
      </a:accent3>
      <a:accent4>
        <a:srgbClr val="7BA9B8"/>
      </a:accent4>
      <a:accent5>
        <a:srgbClr val="90A1C3"/>
      </a:accent5>
      <a:accent6>
        <a:srgbClr val="847FBA"/>
      </a:accent6>
      <a:hlink>
        <a:srgbClr val="5A86A6"/>
      </a:hlink>
      <a:folHlink>
        <a:srgbClr val="7F7F7F"/>
      </a:folHlink>
    </a:clrScheme>
    <a:fontScheme name="Custom 166">
      <a:majorFont>
        <a:latin typeface="Aharon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ismaticVTI" id="{DA44D624-A564-4DE8-8446-0CD5C485C979}" vid="{8B2B1550-B69C-4156-BAEC-B2E559F94BD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868</TotalTime>
  <Words>341</Words>
  <Application>Microsoft Office PowerPoint</Application>
  <PresentationFormat>Widescreen</PresentationFormat>
  <Paragraphs>38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0" baseType="lpstr">
      <vt:lpstr>Aharoni</vt:lpstr>
      <vt:lpstr>Arial</vt:lpstr>
      <vt:lpstr>Avenir Next LT Pro</vt:lpstr>
      <vt:lpstr>PrismaticVTI</vt:lpstr>
      <vt:lpstr>PRDT</vt:lpstr>
      <vt:lpstr>Acordo TRIPS - ADPIC</vt:lpstr>
      <vt:lpstr>Antecedentes</vt:lpstr>
      <vt:lpstr>Benchmarking Internacional</vt:lpstr>
      <vt:lpstr>Conclusões estudos GEI/UFRJ x CE</vt:lpstr>
      <vt:lpstr>GIPI – Diálogos Técnicos sobre a Legislação de PI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PRDT</dc:title>
  <dc:creator>Miguel Campo</dc:creator>
  <cp:lastModifiedBy>Felipe Luiz da Silva</cp:lastModifiedBy>
  <cp:revision>2</cp:revision>
  <dcterms:created xsi:type="dcterms:W3CDTF">2024-05-21T22:54:34Z</dcterms:created>
  <dcterms:modified xsi:type="dcterms:W3CDTF">2024-05-22T13:37:44Z</dcterms:modified>
</cp:coreProperties>
</file>