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83" r:id="rId7"/>
    <p:sldId id="260" r:id="rId8"/>
    <p:sldId id="264" r:id="rId9"/>
    <p:sldId id="263" r:id="rId10"/>
    <p:sldId id="290" r:id="rId11"/>
    <p:sldId id="261" r:id="rId12"/>
    <p:sldId id="284" r:id="rId13"/>
    <p:sldId id="265" r:id="rId14"/>
    <p:sldId id="267" r:id="rId15"/>
    <p:sldId id="268" r:id="rId16"/>
    <p:sldId id="269" r:id="rId17"/>
    <p:sldId id="270" r:id="rId18"/>
    <p:sldId id="278" r:id="rId19"/>
    <p:sldId id="279" r:id="rId20"/>
    <p:sldId id="271" r:id="rId21"/>
    <p:sldId id="272" r:id="rId22"/>
    <p:sldId id="285" r:id="rId23"/>
    <p:sldId id="280" r:id="rId24"/>
    <p:sldId id="281" r:id="rId25"/>
    <p:sldId id="282" r:id="rId26"/>
    <p:sldId id="274" r:id="rId27"/>
    <p:sldId id="287" r:id="rId28"/>
    <p:sldId id="273" r:id="rId29"/>
    <p:sldId id="288" r:id="rId30"/>
    <p:sldId id="275" r:id="rId31"/>
    <p:sldId id="286" r:id="rId32"/>
    <p:sldId id="276" r:id="rId33"/>
    <p:sldId id="277" r:id="rId34"/>
    <p:sldId id="28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>
        <p:scale>
          <a:sx n="124" d="100"/>
          <a:sy n="124" d="100"/>
        </p:scale>
        <p:origin x="-8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novaortografia.blogspot.com.br/2009/03/acreano-ou-acriano.html%20-%2025.3.2009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ACORDO ORTOGRÁFICO 1990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O processo de adaptação às mudanças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30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048000" y="2586462"/>
            <a:ext cx="6096000" cy="262200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Confusões iniciais: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t-B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mão de obra, boca de urna, calcanhar de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aquiles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pimenta-do-reino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subumano/ sub-humano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 nomes próprios de cidades e países: Coreia, Águas de Lindoia,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Pompeia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nomes próprios de pessoas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50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048000" y="2267913"/>
            <a:ext cx="6096000" cy="34901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0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Novos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erros: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“autofalante”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hiperrealista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transsexual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erbo “por”  (sem acento); “pode” (passado) sem acento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“papeis”, “pasteis”, “fieis”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97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ALTO-FALANTE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i="1" dirty="0"/>
              <a:t>"Se vocês cruzarem a fronteira, serão mortos"</a:t>
            </a:r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AUTOFALANTE DAS FORÇAS ISRALENSES</a:t>
            </a:r>
            <a:r>
              <a:rPr lang="pt-BR" dirty="0"/>
              <a:t> , PARA MANIFESTANTES VINDOS DA SÍRIA, NAS COLINAS DO </a:t>
            </a:r>
            <a:r>
              <a:rPr lang="pt-BR" dirty="0" smtClean="0"/>
              <a:t>GOLÃ</a:t>
            </a:r>
            <a:r>
              <a:rPr lang="pt-BR" dirty="0"/>
              <a:t>; 20 </a:t>
            </a:r>
            <a:r>
              <a:rPr lang="pt-BR" dirty="0" smtClean="0"/>
              <a:t>MORRERAM</a:t>
            </a:r>
          </a:p>
          <a:p>
            <a:r>
              <a:rPr lang="pt-BR" dirty="0" smtClean="0"/>
              <a:t>[Folha, 6.6.2011]</a:t>
            </a:r>
            <a:endParaRPr lang="pt-BR" dirty="0"/>
          </a:p>
        </p:txBody>
      </p:sp>
      <p:pic>
        <p:nvPicPr>
          <p:cNvPr id="5" name="Picture 2" descr="http://acervo2.folha.com.br/11/26/97/70/5709726/600/57097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762" y="655064"/>
            <a:ext cx="3021973" cy="53086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335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[site da Folha – 3.10.2014]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Romário </a:t>
            </a:r>
            <a:r>
              <a:rPr lang="pt-BR" dirty="0"/>
              <a:t>desce do carro, cumprimenta eleitores rapidamente. Fala pouco. Sua voz vem do </a:t>
            </a:r>
            <a:r>
              <a:rPr lang="pt-BR" b="1" dirty="0"/>
              <a:t>autofalante</a:t>
            </a:r>
            <a:r>
              <a:rPr lang="pt-BR" dirty="0"/>
              <a:t> potente dos carros, que de tempos em tempos repetem uma gravação em que o candidato cumprimenta os eleitores com um "E aí, Peixe?", diz que "tá na área" e pede votos para chegar ao Senado.</a:t>
            </a:r>
          </a:p>
        </p:txBody>
      </p:sp>
    </p:spTree>
    <p:extLst>
      <p:ext uri="{BB962C8B-B14F-4D97-AF65-F5344CB8AC3E}">
        <p14:creationId xmlns:p14="http://schemas.microsoft.com/office/powerpoint/2010/main" val="181516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cervo2.folha.com.br/11/57/46/94/5944657/600/59446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625" y="121590"/>
            <a:ext cx="5715000" cy="98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48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 + SEXUAL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/>
              <a:t> </a:t>
            </a:r>
          </a:p>
          <a:p>
            <a:r>
              <a:rPr lang="pt-BR" b="1" dirty="0"/>
              <a:t>Reinaldo Lourenço criou coleção inspirada no estilo inglês; Ellus vestiu ator global e top </a:t>
            </a:r>
            <a:r>
              <a:rPr lang="pt-BR" b="1" dirty="0" err="1">
                <a:solidFill>
                  <a:schemeClr val="tx1"/>
                </a:solidFill>
              </a:rPr>
              <a:t>transsexual</a:t>
            </a:r>
            <a:r>
              <a:rPr lang="pt-BR" b="1" dirty="0"/>
              <a:t> com </a:t>
            </a:r>
            <a:r>
              <a:rPr lang="pt-BR" b="1" dirty="0" smtClean="0"/>
              <a:t>jeans</a:t>
            </a:r>
          </a:p>
          <a:p>
            <a:r>
              <a:rPr lang="pt-BR" b="1" dirty="0" smtClean="0"/>
              <a:t>[Folha, 5.4.2014]</a:t>
            </a:r>
            <a:endParaRPr lang="pt-BR" dirty="0"/>
          </a:p>
        </p:txBody>
      </p:sp>
      <p:pic>
        <p:nvPicPr>
          <p:cNvPr id="6" name="Picture 2" descr="http://acervo2.folha.com.br/11/24/83/92/5928324/600/59283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212" y="685800"/>
            <a:ext cx="3065601" cy="53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80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Pode/ pôde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4" b="9764"/>
          <a:stretch>
            <a:fillRect/>
          </a:stretch>
        </p:blipFill>
        <p:spPr>
          <a:xfrm>
            <a:off x="989012" y="965916"/>
            <a:ext cx="3280974" cy="4572000"/>
          </a:xfrm>
        </p:spPr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Anos depois, em um certo dia, ele se deu conta de como seu irmão </a:t>
            </a:r>
            <a:r>
              <a:rPr lang="pt-BR" b="1" dirty="0"/>
              <a:t>nunca pode fazer </a:t>
            </a:r>
            <a:r>
              <a:rPr lang="pt-BR" dirty="0"/>
              <a:t>algo parecido e como ele, Arnold, nunca se importara com isso. Ele sequer sentia a tristeza de seu irmão por não poder ser reconhecido, por ter que conservar seu desejo invisível e em silêncio para seus próprios familiares.</a:t>
            </a:r>
          </a:p>
          <a:p>
            <a:r>
              <a:rPr lang="pt-BR" dirty="0"/>
              <a:t>Um dia, no entanto, ele foi capaz de sentir. Mesmo não sendo homossexual</a:t>
            </a:r>
            <a:r>
              <a:rPr lang="pt-BR" b="1" dirty="0"/>
              <a:t>, ele pode por um momento sentir o que pode ser o sofrimento de um homossexual</a:t>
            </a:r>
            <a:r>
              <a:rPr lang="pt-BR" dirty="0"/>
              <a:t>. Então, ele pegou o telefone e pediu-lhe desculpas. Esse telefonema foi o gesto político por excelência</a:t>
            </a:r>
            <a:r>
              <a:rPr lang="pt-BR" dirty="0" smtClean="0"/>
              <a:t>. [Folha, 30.9.2014]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391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“PAPEIS” SEM ACENTO</a:t>
            </a:r>
            <a:endParaRPr lang="pt-BR" dirty="0"/>
          </a:p>
        </p:txBody>
      </p:sp>
      <p:pic>
        <p:nvPicPr>
          <p:cNvPr id="7" name="Espaço Reservado para Imagem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2" b="10342"/>
          <a:stretch>
            <a:fillRect/>
          </a:stretch>
        </p:blipFill>
        <p:spPr/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Em muitos casos, é verdade, os </a:t>
            </a:r>
            <a:r>
              <a:rPr lang="pt-BR" b="1" dirty="0"/>
              <a:t>papeis </a:t>
            </a:r>
            <a:r>
              <a:rPr lang="pt-BR" dirty="0"/>
              <a:t>se invertem. Mas a biologia determina diferenças imperativas. O espermatozoide nada, o óvulo deriva sem motilidade no fluido tubário. O homem pode engravidar a mulher sem consentimento dela, mas ela depende de </a:t>
            </a:r>
            <a:r>
              <a:rPr lang="pt-BR" dirty="0" err="1"/>
              <a:t>elicitações</a:t>
            </a:r>
            <a:r>
              <a:rPr lang="pt-BR" dirty="0"/>
              <a:t> para induzi-lo a fecundá-la</a:t>
            </a:r>
            <a:r>
              <a:rPr lang="pt-BR" dirty="0" smtClean="0"/>
              <a:t>.</a:t>
            </a:r>
          </a:p>
          <a:p>
            <a:r>
              <a:rPr lang="pt-BR" dirty="0" smtClean="0"/>
              <a:t>[Folha, 1º.7.2014]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683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PAN + Pacífico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b="1" dirty="0" err="1" smtClean="0">
                <a:solidFill>
                  <a:schemeClr val="tx1"/>
                </a:solidFill>
              </a:rPr>
              <a:t>Pan-Pacífico</a:t>
            </a:r>
            <a:r>
              <a:rPr lang="pt-BR" dirty="0" smtClean="0"/>
              <a:t> marca volta de </a:t>
            </a:r>
            <a:r>
              <a:rPr lang="pt-BR" dirty="0" err="1" smtClean="0"/>
              <a:t>Phelps</a:t>
            </a:r>
            <a:r>
              <a:rPr lang="pt-BR" dirty="0" smtClean="0"/>
              <a:t> a grande palco</a:t>
            </a:r>
          </a:p>
          <a:p>
            <a:endParaRPr lang="pt-BR" dirty="0"/>
          </a:p>
          <a:p>
            <a:r>
              <a:rPr lang="pt-BR" dirty="0" smtClean="0"/>
              <a:t>Correção: </a:t>
            </a:r>
            <a:r>
              <a:rPr lang="pt-BR" b="1" dirty="0" err="1" smtClean="0"/>
              <a:t>Pampacífico</a:t>
            </a:r>
            <a:endParaRPr lang="pt-BR" b="1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144" y="685800"/>
            <a:ext cx="3991737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210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brasil247.com/get_img?ImageWidth=988&amp;ImageId=37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40" y="1267866"/>
            <a:ext cx="10281498" cy="364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77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157" y="-53788"/>
            <a:ext cx="3781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6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2681616"/>
            <a:ext cx="6096000" cy="19195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Questões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teóricas: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andachuva – incorporado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co-herdeiro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coerdeiro – só apareceram em textos sobre a reforma 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70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2553376"/>
            <a:ext cx="6096000" cy="37687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Problemas permanentes: hífen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mega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-, mini-, micro-, </a:t>
            </a: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tendência à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hifenação ou a considerá-los palavras independentes [</a:t>
            </a:r>
            <a:r>
              <a:rPr lang="pt-BR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 e pequenas empresas/ ficou </a:t>
            </a:r>
            <a:r>
              <a:rPr lang="pt-BR" sz="2400" i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</a:t>
            </a:r>
            <a:r>
              <a:rPr lang="pt-BR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feliz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oscilação: braço direito/ braço-direito; saia justa/ saia-justa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76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Hifenação abusiva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/>
              <a:t>Pasto </a:t>
            </a:r>
            <a:r>
              <a:rPr lang="pt-BR" dirty="0"/>
              <a:t>A produção de "Morde e Assopra", próxima novela das 19h da Globo, segue em uma árdua missão: encontrar uma </a:t>
            </a:r>
            <a:r>
              <a:rPr lang="pt-BR" b="1" dirty="0" err="1"/>
              <a:t>mini-vaca</a:t>
            </a:r>
            <a:r>
              <a:rPr lang="pt-BR" dirty="0"/>
              <a:t>. No folhetim, a personagem de Clara Castanho será uma filha de fazendeiro geniosa, que se locomoverá no pequeno animal. </a:t>
            </a:r>
            <a:endParaRPr lang="pt-BR" dirty="0" smtClean="0"/>
          </a:p>
          <a:p>
            <a:r>
              <a:rPr lang="pt-BR" dirty="0" smtClean="0"/>
              <a:t>[Folha, 7.1.2011]</a:t>
            </a:r>
            <a:endParaRPr lang="pt-B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45268"/>
            <a:ext cx="5943600" cy="338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235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49" y="1566862"/>
            <a:ext cx="73533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538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Folha/ </a:t>
            </a:r>
            <a:r>
              <a:rPr lang="pt-BR" dirty="0" err="1" smtClean="0"/>
              <a:t>Facebook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hifenação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Procurado, Jeferson disse não ter nada fechado com a campanha. No </a:t>
            </a:r>
            <a:r>
              <a:rPr lang="pt-BR" dirty="0" err="1"/>
              <a:t>Facebook</a:t>
            </a:r>
            <a:r>
              <a:rPr lang="pt-BR" dirty="0"/>
              <a:t>, há um aviso: "Depois de </a:t>
            </a:r>
            <a:r>
              <a:rPr lang="pt-BR" b="1" dirty="0" err="1"/>
              <a:t>mini-férias</a:t>
            </a:r>
            <a:r>
              <a:rPr lang="pt-BR" b="1" dirty="0"/>
              <a:t> pós Copa</a:t>
            </a:r>
            <a:r>
              <a:rPr lang="pt-BR" dirty="0"/>
              <a:t>, estou de volta melhor do que nunca, pronta para continuar reinando absoluta nas redes sociais e preparada para destruir as forças das trevas</a:t>
            </a:r>
            <a:r>
              <a:rPr lang="pt-BR" dirty="0" smtClean="0"/>
              <a:t>!“.</a:t>
            </a:r>
          </a:p>
          <a:p>
            <a:r>
              <a:rPr lang="pt-BR" dirty="0" smtClean="0"/>
              <a:t>[Folha, 30.7.14]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80" y="1445679"/>
            <a:ext cx="4695825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6857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Padronização</a:t>
            </a:r>
            <a:br>
              <a:rPr lang="pt-BR" dirty="0" smtClean="0"/>
            </a:br>
            <a:r>
              <a:rPr lang="pt-BR" dirty="0" smtClean="0"/>
              <a:t>PREFIXOS COM NOMES PRÓPRIOS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 razão para a derrocada é simples: com base em alguns bons projetos, </a:t>
            </a:r>
            <a:r>
              <a:rPr lang="pt-BR" dirty="0" err="1"/>
              <a:t>Eike</a:t>
            </a:r>
            <a:r>
              <a:rPr lang="pt-BR" dirty="0"/>
              <a:t> prometeu resultados exorbitantes, mas não entregou. A OGX seria a </a:t>
            </a:r>
            <a:r>
              <a:rPr lang="pt-BR" b="1" dirty="0"/>
              <a:t>"</a:t>
            </a:r>
            <a:r>
              <a:rPr lang="pt-BR" b="1" dirty="0" err="1"/>
              <a:t>mini-Petrobras</a:t>
            </a:r>
            <a:r>
              <a:rPr lang="pt-BR" b="1" dirty="0"/>
              <a:t>"</a:t>
            </a:r>
            <a:r>
              <a:rPr lang="pt-BR" dirty="0"/>
              <a:t>, a MMX, a </a:t>
            </a:r>
            <a:r>
              <a:rPr lang="pt-BR" b="1" dirty="0"/>
              <a:t>"</a:t>
            </a:r>
            <a:r>
              <a:rPr lang="pt-BR" b="1" dirty="0" err="1"/>
              <a:t>mini-Vale</a:t>
            </a:r>
            <a:r>
              <a:rPr lang="pt-BR" b="1" dirty="0"/>
              <a:t>"</a:t>
            </a:r>
            <a:r>
              <a:rPr lang="pt-BR" dirty="0"/>
              <a:t>, o porto do Açu, a "Roterdã dos trópicos", a OSX, a "Embraer dos mares</a:t>
            </a:r>
            <a:r>
              <a:rPr lang="pt-BR" dirty="0" smtClean="0"/>
              <a:t>".</a:t>
            </a:r>
          </a:p>
          <a:p>
            <a:r>
              <a:rPr lang="pt-BR" dirty="0" smtClean="0"/>
              <a:t>[Folha, 14.7.2013]</a:t>
            </a:r>
            <a:endParaRPr lang="pt-B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406" y="685800"/>
            <a:ext cx="363721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869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2776770"/>
            <a:ext cx="6096000" cy="204774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VOLP: mal [corretores ortográficos]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malparado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4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malpreparado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noites </a:t>
            </a: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maldormidas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malfeito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mal-humorado, </a:t>
            </a:r>
            <a:r>
              <a:rPr lang="pt-BR" sz="2400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mal-lavado</a:t>
            </a:r>
            <a:r>
              <a:rPr lang="pt-BR" sz="24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mal-limpo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2274838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/>
              <a:t>Acordo: </a:t>
            </a:r>
            <a:r>
              <a:rPr lang="pt-BR" b="1" dirty="0" err="1"/>
              <a:t>kuwaitiano</a:t>
            </a:r>
            <a:endParaRPr lang="pt-BR" b="1" dirty="0"/>
          </a:p>
          <a:p>
            <a:r>
              <a:rPr lang="pt-BR" b="1" dirty="0"/>
              <a:t>VOLP –  </a:t>
            </a:r>
            <a:r>
              <a:rPr lang="pt-BR" b="1" dirty="0" err="1"/>
              <a:t>coveitiano</a:t>
            </a:r>
            <a:endParaRPr lang="pt-BR" b="1" dirty="0"/>
          </a:p>
          <a:p>
            <a:r>
              <a:rPr lang="pt-BR" b="1" dirty="0" smtClean="0"/>
              <a:t>Houaiss/ Aurélio </a:t>
            </a:r>
            <a:r>
              <a:rPr lang="pt-BR" b="1" dirty="0"/>
              <a:t>– </a:t>
            </a:r>
            <a:r>
              <a:rPr lang="pt-BR" b="1" dirty="0" err="1"/>
              <a:t>kuwaitiano</a:t>
            </a:r>
            <a:r>
              <a:rPr lang="pt-BR" b="1" dirty="0"/>
              <a:t>/ </a:t>
            </a:r>
            <a:r>
              <a:rPr lang="pt-BR" b="1" dirty="0" err="1"/>
              <a:t>coveitiano</a:t>
            </a:r>
            <a:endParaRPr lang="pt-BR" b="1" dirty="0"/>
          </a:p>
          <a:p>
            <a:r>
              <a:rPr lang="pt-BR" b="1" dirty="0"/>
              <a:t> </a:t>
            </a:r>
          </a:p>
          <a:p>
            <a:r>
              <a:rPr lang="pt-BR" b="1" dirty="0"/>
              <a:t>Acordo: </a:t>
            </a:r>
            <a:r>
              <a:rPr lang="pt-BR" b="1" dirty="0" err="1"/>
              <a:t>malawiano</a:t>
            </a:r>
            <a:endParaRPr lang="pt-BR" b="1" dirty="0"/>
          </a:p>
          <a:p>
            <a:r>
              <a:rPr lang="pt-BR" b="1" dirty="0"/>
              <a:t>VOLP – </a:t>
            </a:r>
            <a:r>
              <a:rPr lang="pt-BR" b="1" dirty="0" err="1"/>
              <a:t>malawiano</a:t>
            </a:r>
            <a:r>
              <a:rPr lang="pt-BR" b="1" dirty="0"/>
              <a:t>/ malauiano</a:t>
            </a:r>
          </a:p>
          <a:p>
            <a:r>
              <a:rPr lang="pt-BR" b="1" dirty="0"/>
              <a:t>Houaiss – malauiano (</a:t>
            </a:r>
            <a:r>
              <a:rPr lang="pt-BR" b="1" dirty="0" err="1"/>
              <a:t>malawiano</a:t>
            </a:r>
            <a:r>
              <a:rPr lang="pt-BR" b="1" dirty="0"/>
              <a:t> – forma não preferível</a:t>
            </a:r>
            <a:r>
              <a:rPr lang="pt-BR" b="1" dirty="0" smtClean="0"/>
              <a:t>)</a:t>
            </a:r>
          </a:p>
          <a:p>
            <a:r>
              <a:rPr lang="pt-BR" b="1" dirty="0" smtClean="0"/>
              <a:t>Aurélio – malauiano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56385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2617496"/>
            <a:ext cx="6096000" cy="19415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Acordo e as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exceções: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arco-da-velha, água-de-colônia, cor-de-rosa, pé-de-meia, mais-que-perfeito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88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185934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/>
              <a:t>ESTRANGEIRISMOS – tendência a não </a:t>
            </a:r>
            <a:r>
              <a:rPr lang="pt-BR" b="1" dirty="0" smtClean="0"/>
              <a:t>aportuguesar</a:t>
            </a:r>
          </a:p>
          <a:p>
            <a:endParaRPr lang="pt-BR" b="1" dirty="0"/>
          </a:p>
          <a:p>
            <a:r>
              <a:rPr lang="en-US" b="1" dirty="0" err="1"/>
              <a:t>filé</a:t>
            </a:r>
            <a:r>
              <a:rPr lang="en-US" b="1" dirty="0"/>
              <a:t>-mignon (port.) </a:t>
            </a:r>
            <a:r>
              <a:rPr lang="en-US" b="1" dirty="0" smtClean="0"/>
              <a:t>VOLP/ </a:t>
            </a:r>
            <a:r>
              <a:rPr lang="en-US" b="1" dirty="0" err="1" smtClean="0"/>
              <a:t>Houaiss</a:t>
            </a:r>
            <a:r>
              <a:rPr lang="en-US" b="1" dirty="0" smtClean="0"/>
              <a:t> </a:t>
            </a:r>
            <a:r>
              <a:rPr lang="en-US" b="1" dirty="0"/>
              <a:t>/ filet mignon (</a:t>
            </a:r>
            <a:r>
              <a:rPr lang="en-US" b="1" dirty="0" err="1"/>
              <a:t>fr.</a:t>
            </a:r>
            <a:r>
              <a:rPr lang="en-US" b="1" dirty="0"/>
              <a:t>)</a:t>
            </a:r>
            <a:endParaRPr lang="pt-BR" b="1" dirty="0"/>
          </a:p>
          <a:p>
            <a:r>
              <a:rPr lang="en-US" b="1" dirty="0" err="1"/>
              <a:t>champinhom</a:t>
            </a:r>
            <a:r>
              <a:rPr lang="en-US" b="1" dirty="0"/>
              <a:t> (port.) </a:t>
            </a:r>
            <a:r>
              <a:rPr lang="en-US" b="1" dirty="0" smtClean="0"/>
              <a:t>VOLP / </a:t>
            </a:r>
            <a:r>
              <a:rPr lang="en-US" b="1" dirty="0"/>
              <a:t>champignon (</a:t>
            </a:r>
            <a:r>
              <a:rPr lang="en-US" b="1" dirty="0" err="1"/>
              <a:t>fr</a:t>
            </a:r>
            <a:r>
              <a:rPr lang="en-US" b="1" dirty="0" err="1" smtClean="0"/>
              <a:t>.</a:t>
            </a:r>
            <a:r>
              <a:rPr lang="en-US" b="1" dirty="0" smtClean="0"/>
              <a:t>) VOLP</a:t>
            </a:r>
            <a:endParaRPr lang="pt-BR" b="1" dirty="0"/>
          </a:p>
          <a:p>
            <a:r>
              <a:rPr lang="en-US" b="1" dirty="0" err="1"/>
              <a:t>drinque</a:t>
            </a:r>
            <a:r>
              <a:rPr lang="en-US" b="1" dirty="0"/>
              <a:t> (port</a:t>
            </a:r>
            <a:r>
              <a:rPr lang="en-US" b="1" dirty="0" smtClean="0"/>
              <a:t>.)VOLP / </a:t>
            </a:r>
            <a:r>
              <a:rPr lang="en-US" b="1" dirty="0"/>
              <a:t>drink (</a:t>
            </a:r>
            <a:r>
              <a:rPr lang="en-US" b="1" dirty="0" err="1"/>
              <a:t>ing</a:t>
            </a:r>
            <a:r>
              <a:rPr lang="en-US" b="1" dirty="0" smtClean="0"/>
              <a:t>.) VOLP</a:t>
            </a:r>
            <a:endParaRPr lang="pt-BR" b="1" dirty="0"/>
          </a:p>
          <a:p>
            <a:r>
              <a:rPr lang="en-US" b="1" dirty="0" err="1"/>
              <a:t>xampu</a:t>
            </a:r>
            <a:r>
              <a:rPr lang="en-US" b="1" dirty="0"/>
              <a:t> (port</a:t>
            </a:r>
            <a:r>
              <a:rPr lang="en-US" b="1" dirty="0" smtClean="0"/>
              <a:t>.)VOLP / </a:t>
            </a:r>
            <a:r>
              <a:rPr lang="en-US" b="1" dirty="0"/>
              <a:t>shampoo (</a:t>
            </a:r>
            <a:r>
              <a:rPr lang="en-US" b="1" dirty="0" err="1"/>
              <a:t>ing</a:t>
            </a:r>
            <a:r>
              <a:rPr lang="en-US" b="1" dirty="0" smtClean="0"/>
              <a:t>.) VOLP</a:t>
            </a:r>
            <a:endParaRPr lang="pt-BR" b="1" dirty="0"/>
          </a:p>
          <a:p>
            <a:r>
              <a:rPr lang="pt-BR" b="1" dirty="0" err="1"/>
              <a:t>crème</a:t>
            </a:r>
            <a:r>
              <a:rPr lang="pt-BR" b="1" dirty="0"/>
              <a:t> </a:t>
            </a:r>
            <a:r>
              <a:rPr lang="pt-BR" b="1" dirty="0" err="1"/>
              <a:t>brulée</a:t>
            </a:r>
            <a:r>
              <a:rPr lang="pt-BR" b="1" dirty="0"/>
              <a:t> (fr. fem.)</a:t>
            </a:r>
          </a:p>
          <a:p>
            <a:r>
              <a:rPr lang="pt-BR" b="1" dirty="0"/>
              <a:t>habitué (fr. masc</a:t>
            </a:r>
            <a:r>
              <a:rPr lang="pt-BR" b="1" dirty="0" smtClean="0"/>
              <a:t>.)/ habituée (fr. </a:t>
            </a:r>
            <a:r>
              <a:rPr lang="pt-BR" b="1" dirty="0"/>
              <a:t>f</a:t>
            </a:r>
            <a:r>
              <a:rPr lang="pt-BR" b="1" dirty="0" smtClean="0"/>
              <a:t>em.) - Houaiss</a:t>
            </a:r>
            <a:endParaRPr lang="pt-BR" b="1" dirty="0"/>
          </a:p>
          <a:p>
            <a:r>
              <a:rPr lang="pt-BR" b="1" dirty="0"/>
              <a:t>caraoquê (Houaiss)/ </a:t>
            </a:r>
            <a:r>
              <a:rPr lang="pt-BR" b="1" dirty="0" err="1"/>
              <a:t>karaoke</a:t>
            </a:r>
            <a:r>
              <a:rPr lang="pt-BR" b="1" dirty="0"/>
              <a:t> (jap</a:t>
            </a:r>
            <a:r>
              <a:rPr lang="pt-BR" b="1" dirty="0" smtClean="0"/>
              <a:t>.) VOLP </a:t>
            </a:r>
            <a:r>
              <a:rPr lang="pt-BR" b="1" dirty="0"/>
              <a:t>não registra/  karaokê (</a:t>
            </a:r>
            <a:r>
              <a:rPr lang="pt-BR" b="1" dirty="0" err="1"/>
              <a:t>Aulete</a:t>
            </a:r>
            <a:r>
              <a:rPr lang="pt-BR" b="1" dirty="0"/>
              <a:t>)/ </a:t>
            </a:r>
            <a:endParaRPr lang="pt-BR" b="1" dirty="0" smtClean="0"/>
          </a:p>
          <a:p>
            <a:r>
              <a:rPr lang="pt-BR" b="1" dirty="0" err="1" smtClean="0"/>
              <a:t>origâmi</a:t>
            </a:r>
            <a:r>
              <a:rPr lang="pt-BR" b="1" dirty="0" smtClean="0"/>
              <a:t> </a:t>
            </a:r>
            <a:r>
              <a:rPr lang="pt-BR" b="1" dirty="0"/>
              <a:t>(</a:t>
            </a:r>
            <a:r>
              <a:rPr lang="pt-BR" b="1" dirty="0" err="1"/>
              <a:t>Aulete</a:t>
            </a:r>
            <a:r>
              <a:rPr lang="pt-BR" b="1" dirty="0"/>
              <a:t>, Aurélio, </a:t>
            </a:r>
            <a:r>
              <a:rPr lang="pt-BR" b="1" dirty="0" err="1"/>
              <a:t>Sacconi</a:t>
            </a:r>
            <a:r>
              <a:rPr lang="pt-BR" b="1" dirty="0" smtClean="0"/>
              <a:t>)/ Houaiss não registra </a:t>
            </a:r>
            <a:r>
              <a:rPr lang="pt-BR" b="1" dirty="0"/>
              <a:t>/ VOLP não registra </a:t>
            </a:r>
            <a:r>
              <a:rPr lang="pt-BR" b="1" dirty="0" smtClean="0"/>
              <a:t>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377956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048000" y="1725970"/>
            <a:ext cx="6096000" cy="48676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Regras absorvidas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facilidade: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ditongo aberto sem acento (geleia, ideia, assembleia, jiboia, apoia etc.)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supressão do trema (linguiça, consequência, aguentar)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supressão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acento em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letras dobradas (deem, creem, veem,  leem, voo, enjoo)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supressão de diferenciais (polo, pelo)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hífen no encontro de vogais idênticas (micro-ondas, anti-inflacionário,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extra-aula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08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2458222"/>
            <a:ext cx="6096000" cy="40031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Nomes dos povos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indígenas: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Discrepância entre o VOLP e o uso feito por antropólogos e povos indígenas (a inclusão das letras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k,w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y no alfabeto não alterou esses nomes)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caiová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ayowáa</a:t>
            </a:r>
            <a:endParaRPr lang="pt-BR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pt-B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ariri-</a:t>
            </a:r>
            <a:r>
              <a:rPr lang="pt-B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xocó</a:t>
            </a:r>
            <a:r>
              <a:rPr lang="pt-B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pt-BR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kariri-xocó</a:t>
            </a:r>
            <a:endParaRPr lang="pt-B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apixana/ </a:t>
            </a: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wapixana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6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Nomes indígenas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b="1" dirty="0" smtClean="0"/>
              <a:t>Rótulo: pimenta </a:t>
            </a:r>
            <a:r>
              <a:rPr lang="pt-BR" b="1" dirty="0" err="1" smtClean="0"/>
              <a:t>baniwa</a:t>
            </a:r>
            <a:endParaRPr lang="pt-BR" b="1" dirty="0" smtClean="0"/>
          </a:p>
          <a:p>
            <a:r>
              <a:rPr lang="pt-BR" b="1" dirty="0" smtClean="0"/>
              <a:t>Legenda: pimenta </a:t>
            </a:r>
            <a:r>
              <a:rPr lang="pt-BR" b="1" dirty="0" err="1" smtClean="0"/>
              <a:t>baniua</a:t>
            </a:r>
            <a:r>
              <a:rPr lang="pt-BR" b="1" dirty="0" smtClean="0"/>
              <a:t> (VOLP)</a:t>
            </a:r>
          </a:p>
          <a:p>
            <a:r>
              <a:rPr lang="pt-BR" dirty="0" smtClean="0"/>
              <a:t>[Folha, 14.5.2014 – caderno “Comida”]</a:t>
            </a:r>
            <a:endParaRPr lang="pt-BR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550" y="1587500"/>
            <a:ext cx="43529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984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Brasuca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163" y="707231"/>
            <a:ext cx="4762500" cy="3571875"/>
          </a:xfrm>
        </p:spPr>
      </p:pic>
    </p:spTree>
    <p:extLst>
      <p:ext uri="{BB962C8B-B14F-4D97-AF65-F5344CB8AC3E}">
        <p14:creationId xmlns:p14="http://schemas.microsoft.com/office/powerpoint/2010/main" val="1890764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471"/>
            <a:ext cx="12573000" cy="640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4897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thaisncamargo@uol.com.br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4185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1268922"/>
            <a:ext cx="6096000" cy="38595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Confusões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iniciais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destróier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Méier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feiura, bocaiuva, Piauí, teiú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tem/ têm; vem/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vêm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pt-BR" sz="2400" dirty="0"/>
              <a:t> </a:t>
            </a:r>
            <a:r>
              <a:rPr lang="pt-B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acriano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infantojuvenil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benfeito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bem-feito;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bem-vindo</a:t>
            </a:r>
          </a:p>
          <a:p>
            <a:pPr>
              <a:lnSpc>
                <a:spcPct val="115000"/>
              </a:lnSpc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para-raios/ paraquedas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1468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1166843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Evanildo Bechara tem recebido do Acre dezenas de protestos. Os </a:t>
            </a:r>
            <a:r>
              <a:rPr lang="pt-BR" dirty="0" err="1">
                <a:solidFill>
                  <a:srgbClr val="000000"/>
                </a:solidFill>
                <a:latin typeface="Verdana" panose="020B0604030504040204" pitchFamily="34" charset="0"/>
              </a:rPr>
              <a:t>acrianos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 querem ser acreanos. Bechara responde: "Vejo no movimento pela manutenção do 'acreano' uma devoção ao nome. Os árabes dizem: dar nomes às coisas é sinal de possuí-las. Então eu vejo o movimento sentimental dos </a:t>
            </a:r>
            <a:r>
              <a:rPr lang="pt-BR" dirty="0" err="1">
                <a:solidFill>
                  <a:srgbClr val="000000"/>
                </a:solidFill>
                <a:latin typeface="Verdana" panose="020B0604030504040204" pitchFamily="34" charset="0"/>
              </a:rPr>
              <a:t>acrianos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 com alegria, porque vejo o respeito pela forma escrita. Como filólogo, repito, isso me causa muita alegria. </a:t>
            </a:r>
            <a:r>
              <a:rPr lang="pt-BR" dirty="0" smtClean="0">
                <a:solidFill>
                  <a:srgbClr val="000000"/>
                </a:solidFill>
                <a:latin typeface="Verdana" panose="020B0604030504040204" pitchFamily="34" charset="0"/>
              </a:rPr>
              <a:t>Mas, 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como técnico da língua, vejo em 'acreano' com 'e' um erro de história da língua. Quer dizer, nós estamos defendendo 'acreano' em nome da história do Estado, mas contrariando a história da língua. O que há é a história da língua, que é universal, contra a história dos </a:t>
            </a:r>
            <a:r>
              <a:rPr lang="pt-BR" dirty="0" err="1">
                <a:solidFill>
                  <a:srgbClr val="000000"/>
                </a:solidFill>
                <a:latin typeface="Verdana" panose="020B0604030504040204" pitchFamily="34" charset="0"/>
              </a:rPr>
              <a:t>acrianos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, que é digna de respeito e admiração, mas é muito pontual</a:t>
            </a:r>
            <a:r>
              <a:rPr lang="pt-BR" dirty="0" smtClean="0">
                <a:solidFill>
                  <a:srgbClr val="000000"/>
                </a:solidFill>
                <a:latin typeface="Verdana" panose="020B0604030504040204" pitchFamily="34" charset="0"/>
              </a:rPr>
              <a:t>.“</a:t>
            </a:r>
          </a:p>
          <a:p>
            <a:endParaRPr lang="pt-BR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pt-BR" dirty="0" smtClean="0">
                <a:solidFill>
                  <a:srgbClr val="000000"/>
                </a:solidFill>
                <a:latin typeface="Verdana" panose="020B0604030504040204" pitchFamily="34" charset="0"/>
              </a:rPr>
              <a:t>(</a:t>
            </a:r>
            <a:r>
              <a:rPr lang="pt-BR" dirty="0" smtClean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://</a:t>
            </a:r>
            <a:r>
              <a:rPr lang="pt-BR" dirty="0" smtClean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novaortografia.blogspot.com.br/2009/03/acreano-ou-acriano.html - 25.3.2009</a:t>
            </a:r>
            <a:r>
              <a:rPr lang="pt-BR" dirty="0" smtClean="0">
                <a:solidFill>
                  <a:srgbClr val="000000"/>
                </a:solidFill>
                <a:latin typeface="Verdana" panose="020B0604030504040204" pitchFamily="34" charset="0"/>
              </a:rPr>
              <a:t>, site prof. Gabriel </a:t>
            </a:r>
            <a:r>
              <a:rPr lang="pt-BR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Perissé</a:t>
            </a:r>
            <a:r>
              <a:rPr lang="pt-BR" dirty="0" smtClean="0">
                <a:solidFill>
                  <a:srgbClr val="000000"/>
                </a:solidFill>
                <a:latin typeface="Verdana" panose="020B0604030504040204" pitchFamily="34" charset="0"/>
              </a:rPr>
              <a:t>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63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BEM-VINDO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SAGITÁRIO (22 nov. a 21 dez.) 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Alternância do cenário astral reforça contatos sociais, a polidez e a diplomacia no trato com todos. Encontrará meios para alcançar um equilíbrio importante no círculo a que pertence e estender mais sua rede de apoios. Adversários </a:t>
            </a:r>
            <a:r>
              <a:rPr lang="pt-BR" b="1" dirty="0"/>
              <a:t>inteligentes serão benvindos</a:t>
            </a:r>
            <a:r>
              <a:rPr lang="pt-BR" dirty="0"/>
              <a:t>. Camaradagem produtiva. </a:t>
            </a:r>
            <a:endParaRPr lang="pt-BR" dirty="0" smtClean="0"/>
          </a:p>
          <a:p>
            <a:r>
              <a:rPr lang="pt-BR" dirty="0" smtClean="0"/>
              <a:t>[Folha, 29.6.2009]</a:t>
            </a:r>
            <a:endParaRPr lang="pt-BR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2887662"/>
            <a:ext cx="15335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168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Grafia de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para-Choque</a:t>
            </a:r>
            <a:endParaRPr lang="pt-BR" dirty="0"/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 smtClean="0"/>
              <a:t>Analogia com “paraquedas”</a:t>
            </a:r>
          </a:p>
          <a:p>
            <a:r>
              <a:rPr lang="pt-BR" dirty="0" smtClean="0"/>
              <a:t>[Folha, 18.3.2011]</a:t>
            </a:r>
            <a:endParaRPr lang="pt-BR" dirty="0"/>
          </a:p>
        </p:txBody>
      </p:sp>
      <p:pic>
        <p:nvPicPr>
          <p:cNvPr id="17" name="Espaço Reservado para Conteúdo 1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5" r="43802" b="10595"/>
          <a:stretch/>
        </p:blipFill>
        <p:spPr>
          <a:xfrm>
            <a:off x="1107197" y="601132"/>
            <a:ext cx="5303693" cy="5308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29980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“PARA”, sem acento [22.9.2014]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13" y="685800"/>
            <a:ext cx="6426200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[Folha, 29.8.2014] “para</a:t>
            </a:r>
            <a:r>
              <a:rPr lang="pt-BR" dirty="0" smtClean="0"/>
              <a:t>” – possibilidade de acento facultativo?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289" y="685800"/>
            <a:ext cx="3768248" cy="3614738"/>
          </a:xfrm>
        </p:spPr>
      </p:pic>
    </p:spTree>
    <p:extLst>
      <p:ext uri="{BB962C8B-B14F-4D97-AF65-F5344CB8AC3E}">
        <p14:creationId xmlns:p14="http://schemas.microsoft.com/office/powerpoint/2010/main" val="21754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tia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775</TotalTime>
  <Words>1045</Words>
  <Application>Microsoft Office PowerPoint</Application>
  <PresentationFormat>Personalizar</PresentationFormat>
  <Paragraphs>111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5" baseType="lpstr">
      <vt:lpstr>Fatia</vt:lpstr>
      <vt:lpstr>ACORDO ORTOGRÁFICO 1990 </vt:lpstr>
      <vt:lpstr>Apresentação do PowerPoint</vt:lpstr>
      <vt:lpstr>Apresentação do PowerPoint</vt:lpstr>
      <vt:lpstr>Apresentação do PowerPoint</vt:lpstr>
      <vt:lpstr>Apresentação do PowerPoint</vt:lpstr>
      <vt:lpstr>BEM-VINDO</vt:lpstr>
      <vt:lpstr>Grafia de  para-Choque</vt:lpstr>
      <vt:lpstr>“PARA”, sem acento [22.9.2014]</vt:lpstr>
      <vt:lpstr>[Folha, 29.8.2014] “para” – possibilidade de acento facultativo?</vt:lpstr>
      <vt:lpstr>Apresentação do PowerPoint</vt:lpstr>
      <vt:lpstr>Apresentação do PowerPoint</vt:lpstr>
      <vt:lpstr>ALTO-FALANTE</vt:lpstr>
      <vt:lpstr>[site da Folha – 3.10.2014]</vt:lpstr>
      <vt:lpstr>Apresentação do PowerPoint</vt:lpstr>
      <vt:lpstr>TRANS + SEXUAL</vt:lpstr>
      <vt:lpstr>Pode/ pôde</vt:lpstr>
      <vt:lpstr>“PAPEIS” SEM ACENTO</vt:lpstr>
      <vt:lpstr>PAN + Pacífico</vt:lpstr>
      <vt:lpstr>Apresentação do PowerPoint</vt:lpstr>
      <vt:lpstr>Apresentação do PowerPoint</vt:lpstr>
      <vt:lpstr>Apresentação do PowerPoint</vt:lpstr>
      <vt:lpstr>Hifenação abusiva</vt:lpstr>
      <vt:lpstr>Apresentação do PowerPoint</vt:lpstr>
      <vt:lpstr>Folha/ Facebook hifenação</vt:lpstr>
      <vt:lpstr>Padronização PREFIXOS COM NOMES PRÓPRIOS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Nomes indígenas</vt:lpstr>
      <vt:lpstr>Brasuca </vt:lpstr>
      <vt:lpstr>Apresentação do PowerPoint</vt:lpstr>
      <vt:lpstr>thaisncamargo@uol.com.br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ACORDO ORTOGRÁFICO 1990</dc:title>
  <dc:creator>Thais Nicoleti</dc:creator>
  <cp:lastModifiedBy>Thais Nicoletti de Camargo - Jazbox</cp:lastModifiedBy>
  <cp:revision>35</cp:revision>
  <cp:lastPrinted>2014-10-18T00:17:34Z</cp:lastPrinted>
  <dcterms:created xsi:type="dcterms:W3CDTF">2014-10-16T12:26:22Z</dcterms:created>
  <dcterms:modified xsi:type="dcterms:W3CDTF">2014-10-18T00:34:07Z</dcterms:modified>
</cp:coreProperties>
</file>