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83" r:id="rId7"/>
    <p:sldId id="260" r:id="rId8"/>
    <p:sldId id="264" r:id="rId9"/>
    <p:sldId id="263" r:id="rId10"/>
    <p:sldId id="290" r:id="rId11"/>
    <p:sldId id="261" r:id="rId12"/>
    <p:sldId id="284" r:id="rId13"/>
    <p:sldId id="265" r:id="rId14"/>
    <p:sldId id="267" r:id="rId15"/>
    <p:sldId id="268" r:id="rId16"/>
    <p:sldId id="269" r:id="rId17"/>
    <p:sldId id="270" r:id="rId18"/>
    <p:sldId id="278" r:id="rId19"/>
    <p:sldId id="279" r:id="rId20"/>
    <p:sldId id="271" r:id="rId21"/>
    <p:sldId id="272" r:id="rId22"/>
    <p:sldId id="285" r:id="rId23"/>
    <p:sldId id="280" r:id="rId24"/>
    <p:sldId id="281" r:id="rId25"/>
    <p:sldId id="282" r:id="rId26"/>
    <p:sldId id="274" r:id="rId27"/>
    <p:sldId id="287" r:id="rId28"/>
    <p:sldId id="273" r:id="rId29"/>
    <p:sldId id="288" r:id="rId30"/>
    <p:sldId id="275" r:id="rId31"/>
    <p:sldId id="286" r:id="rId32"/>
    <p:sldId id="276" r:id="rId33"/>
    <p:sldId id="27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124" d="100"/>
          <a:sy n="124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ovaortografia.blogspot.com.br/2009/03/acreano-ou-acriano.html%20-%2025.3.200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ACORDO ORTOGRÁFICO 1990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 processo de adaptação às mudanças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48000" y="2586462"/>
            <a:ext cx="6096000" cy="26220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Confusões iniciais: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mão de obra, boca de urna, calcanhar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aquiles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pimenta-do-reino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subumano/ sub-humano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nomes próprios de cidades e países: Coreia, Águas de Lindoia,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Pompeia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nomes próprios de pessoas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5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048000" y="2267913"/>
            <a:ext cx="6096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erros: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“autofalante”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hiperrealista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transsexual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erbo “por”  (sem acento); “pode” (passado) sem acento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“papeis”, “pasteis”, “fieis”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ALTO-FALANTE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i="1" dirty="0"/>
              <a:t>"Se vocês cruzarem a fronteira, serão mortos"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AUTOFALANTE DAS FORÇAS ISRALENSES</a:t>
            </a:r>
            <a:r>
              <a:rPr lang="pt-BR" dirty="0"/>
              <a:t> , PARA MANIFESTANTES VINDOS DA SÍRIA, NAS COLINAS DO </a:t>
            </a:r>
            <a:r>
              <a:rPr lang="pt-BR" dirty="0" smtClean="0"/>
              <a:t>GOLÃ</a:t>
            </a:r>
            <a:r>
              <a:rPr lang="pt-BR" dirty="0"/>
              <a:t>; 20 </a:t>
            </a:r>
            <a:r>
              <a:rPr lang="pt-BR" dirty="0" smtClean="0"/>
              <a:t>MORRERAM</a:t>
            </a:r>
          </a:p>
          <a:p>
            <a:r>
              <a:rPr lang="pt-BR" dirty="0" smtClean="0"/>
              <a:t>[Folha, 6.6.2011]</a:t>
            </a:r>
            <a:endParaRPr lang="pt-BR" dirty="0"/>
          </a:p>
        </p:txBody>
      </p:sp>
      <p:pic>
        <p:nvPicPr>
          <p:cNvPr id="5" name="Picture 2" descr="http://acervo2.folha.com.br/11/26/97/70/5709726/600/57097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62" y="655064"/>
            <a:ext cx="3021973" cy="53086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3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[site da Folha – 3.10.2014]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Romário </a:t>
            </a:r>
            <a:r>
              <a:rPr lang="pt-BR" dirty="0"/>
              <a:t>desce do carro, cumprimenta eleitores rapidamente. Fala pouco. Sua voz vem do </a:t>
            </a:r>
            <a:r>
              <a:rPr lang="pt-BR" b="1" dirty="0"/>
              <a:t>autofalante</a:t>
            </a:r>
            <a:r>
              <a:rPr lang="pt-BR" dirty="0"/>
              <a:t> potente dos carros, que de tempos em tempos repetem uma gravação em que o candidato cumprimenta os eleitores com um "E aí, Peixe?", diz que "tá na área" e pede votos para chegar ao Senado.</a:t>
            </a:r>
          </a:p>
        </p:txBody>
      </p:sp>
    </p:spTree>
    <p:extLst>
      <p:ext uri="{BB962C8B-B14F-4D97-AF65-F5344CB8AC3E}">
        <p14:creationId xmlns:p14="http://schemas.microsoft.com/office/powerpoint/2010/main" val="18151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ervo2.folha.com.br/11/57/46/94/5944657/600/5944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5" y="121590"/>
            <a:ext cx="5715000" cy="98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 + SEXUAL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</a:t>
            </a:r>
          </a:p>
          <a:p>
            <a:r>
              <a:rPr lang="pt-BR" b="1" dirty="0"/>
              <a:t>Reinaldo Lourenço criou coleção inspirada no estilo inglês; Ellus vestiu ator global e top </a:t>
            </a:r>
            <a:r>
              <a:rPr lang="pt-BR" b="1" dirty="0" err="1">
                <a:solidFill>
                  <a:schemeClr val="tx1"/>
                </a:solidFill>
              </a:rPr>
              <a:t>transsexual</a:t>
            </a:r>
            <a:r>
              <a:rPr lang="pt-BR" b="1" dirty="0"/>
              <a:t> com </a:t>
            </a:r>
            <a:r>
              <a:rPr lang="pt-BR" b="1" dirty="0" smtClean="0"/>
              <a:t>jeans</a:t>
            </a:r>
          </a:p>
          <a:p>
            <a:r>
              <a:rPr lang="pt-BR" b="1" dirty="0" smtClean="0"/>
              <a:t>[Folha, 5.4.2014]</a:t>
            </a:r>
            <a:endParaRPr lang="pt-BR" dirty="0"/>
          </a:p>
        </p:txBody>
      </p:sp>
      <p:pic>
        <p:nvPicPr>
          <p:cNvPr id="6" name="Picture 2" descr="http://acervo2.folha.com.br/11/24/83/92/5928324/600/59283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12" y="685800"/>
            <a:ext cx="3065601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Pode/ pôde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4" b="9764"/>
          <a:stretch>
            <a:fillRect/>
          </a:stretch>
        </p:blipFill>
        <p:spPr>
          <a:xfrm>
            <a:off x="989012" y="965916"/>
            <a:ext cx="3280974" cy="4572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Anos depois, em um certo dia, ele se deu conta de como seu irmão </a:t>
            </a:r>
            <a:r>
              <a:rPr lang="pt-BR" b="1" dirty="0"/>
              <a:t>nunca pode fazer </a:t>
            </a:r>
            <a:r>
              <a:rPr lang="pt-BR" dirty="0"/>
              <a:t>algo parecido e como ele, Arnold, nunca se importara com isso. Ele sequer sentia a tristeza de seu irmão por não poder ser reconhecido, por ter que conservar seu desejo invisível e em silêncio para seus próprios familiares.</a:t>
            </a:r>
          </a:p>
          <a:p>
            <a:r>
              <a:rPr lang="pt-BR" dirty="0"/>
              <a:t>Um dia, no entanto, ele foi capaz de sentir. Mesmo não sendo homossexual</a:t>
            </a:r>
            <a:r>
              <a:rPr lang="pt-BR" b="1" dirty="0"/>
              <a:t>, ele pode por um momento sentir o que pode ser o sofrimento de um homossexual</a:t>
            </a:r>
            <a:r>
              <a:rPr lang="pt-BR" dirty="0"/>
              <a:t>. Então, ele pegou o telefone e pediu-lhe desculpas. Esse telefonema foi o gesto político por excelência</a:t>
            </a:r>
            <a:r>
              <a:rPr lang="pt-BR" dirty="0" smtClean="0"/>
              <a:t>. [Folha, 30.9.2014]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9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“PAPEIS” SEM ACENTO</a:t>
            </a:r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10342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Em muitos casos, é verdade, os </a:t>
            </a:r>
            <a:r>
              <a:rPr lang="pt-BR" b="1" dirty="0"/>
              <a:t>papeis </a:t>
            </a:r>
            <a:r>
              <a:rPr lang="pt-BR" dirty="0"/>
              <a:t>se invertem. Mas a biologia determina diferenças imperativas. O espermatozoide nada, o óvulo deriva sem motilidade no fluido tubário. O homem pode engravidar a mulher sem consentimento dela, mas ela depende de </a:t>
            </a:r>
            <a:r>
              <a:rPr lang="pt-BR" dirty="0" err="1"/>
              <a:t>elicitações</a:t>
            </a:r>
            <a:r>
              <a:rPr lang="pt-BR" dirty="0"/>
              <a:t> para induzi-lo a fecundá-la</a:t>
            </a:r>
            <a:r>
              <a:rPr lang="pt-BR" dirty="0" smtClean="0"/>
              <a:t>.</a:t>
            </a:r>
          </a:p>
          <a:p>
            <a:r>
              <a:rPr lang="pt-BR" dirty="0" smtClean="0"/>
              <a:t>[Folha, 1º.7.2014]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8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PAN + Pacífico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tx1"/>
                </a:solidFill>
              </a:rPr>
              <a:t>Pan-Pacífico</a:t>
            </a:r>
            <a:r>
              <a:rPr lang="pt-BR" dirty="0" smtClean="0"/>
              <a:t> marca volta de </a:t>
            </a:r>
            <a:r>
              <a:rPr lang="pt-BR" dirty="0" err="1" smtClean="0"/>
              <a:t>Phelps</a:t>
            </a:r>
            <a:r>
              <a:rPr lang="pt-BR" dirty="0" smtClean="0"/>
              <a:t> a grande palco</a:t>
            </a:r>
          </a:p>
          <a:p>
            <a:endParaRPr lang="pt-BR" dirty="0"/>
          </a:p>
          <a:p>
            <a:r>
              <a:rPr lang="pt-BR" dirty="0" smtClean="0"/>
              <a:t>Correção: </a:t>
            </a:r>
            <a:r>
              <a:rPr lang="pt-BR" b="1" dirty="0" err="1" smtClean="0"/>
              <a:t>Pampacífico</a:t>
            </a:r>
            <a:endParaRPr lang="pt-BR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44" y="685800"/>
            <a:ext cx="3991737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21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rasil247.com/get_img?ImageWidth=988&amp;ImageId=3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0" y="1267866"/>
            <a:ext cx="10281498" cy="36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7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57" y="-53788"/>
            <a:ext cx="378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681616"/>
            <a:ext cx="6096000" cy="1919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Questões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teóricas: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andachuva – incorporado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co-herdeiro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coerdeiro – só apareceram em textos sobre a reforma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553376"/>
            <a:ext cx="6096000" cy="37687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Problemas permanentes: hífen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mini-, micro-,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tendência à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hifenação ou a considerá-los palavras independentes [</a:t>
            </a:r>
            <a:r>
              <a:rPr lang="pt-B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 e pequenas empresas/ ficou </a:t>
            </a:r>
            <a:r>
              <a:rPr lang="pt-BR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</a:t>
            </a:r>
            <a:r>
              <a:rPr lang="pt-BR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feliz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oscilação: braço direito/ braço-direito; saia justa/ saia-justa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Hifenação abusiva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Pasto </a:t>
            </a:r>
            <a:r>
              <a:rPr lang="pt-BR" dirty="0"/>
              <a:t>A produção de "Morde e Assopra", próxima novela das 19h da Globo, segue em uma árdua missão: encontrar uma </a:t>
            </a:r>
            <a:r>
              <a:rPr lang="pt-BR" b="1" dirty="0" err="1"/>
              <a:t>mini-vaca</a:t>
            </a:r>
            <a:r>
              <a:rPr lang="pt-BR" dirty="0"/>
              <a:t>. No folhetim, a personagem de Clara Castanho será uma filha de fazendeiro geniosa, que se locomoverá no pequeno animal. </a:t>
            </a:r>
            <a:endParaRPr lang="pt-BR" dirty="0" smtClean="0"/>
          </a:p>
          <a:p>
            <a:r>
              <a:rPr lang="pt-BR" dirty="0" smtClean="0"/>
              <a:t>[Folha, 7.1.2011]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5268"/>
            <a:ext cx="5943600" cy="33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235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9" y="1566862"/>
            <a:ext cx="7353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3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Folha/ </a:t>
            </a:r>
            <a:r>
              <a:rPr lang="pt-BR" dirty="0" err="1" smtClean="0"/>
              <a:t>Facebook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hifenação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Procurado, Jeferson disse não ter nada fechado com a campanha. No </a:t>
            </a:r>
            <a:r>
              <a:rPr lang="pt-BR" dirty="0" err="1"/>
              <a:t>Facebook</a:t>
            </a:r>
            <a:r>
              <a:rPr lang="pt-BR" dirty="0"/>
              <a:t>, há um aviso: "Depois de </a:t>
            </a:r>
            <a:r>
              <a:rPr lang="pt-BR" b="1" dirty="0" err="1"/>
              <a:t>mini-férias</a:t>
            </a:r>
            <a:r>
              <a:rPr lang="pt-BR" b="1" dirty="0"/>
              <a:t> pós Copa</a:t>
            </a:r>
            <a:r>
              <a:rPr lang="pt-BR" dirty="0"/>
              <a:t>, estou de volta melhor do que nunca, pronta para continuar reinando absoluta nas redes sociais e preparada para destruir as forças das trevas</a:t>
            </a:r>
            <a:r>
              <a:rPr lang="pt-BR" dirty="0" smtClean="0"/>
              <a:t>!“.</a:t>
            </a:r>
          </a:p>
          <a:p>
            <a:r>
              <a:rPr lang="pt-BR" dirty="0" smtClean="0"/>
              <a:t>[Folha, 30.7.14]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0" y="1445679"/>
            <a:ext cx="46958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8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Padronização</a:t>
            </a:r>
            <a:br>
              <a:rPr lang="pt-BR" dirty="0" smtClean="0"/>
            </a:br>
            <a:r>
              <a:rPr lang="pt-BR" dirty="0" smtClean="0"/>
              <a:t>PREFIXOS COM NOMES PRÓPRIOS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razão para a derrocada é simples: com base em alguns bons projetos, </a:t>
            </a:r>
            <a:r>
              <a:rPr lang="pt-BR" dirty="0" err="1"/>
              <a:t>Eike</a:t>
            </a:r>
            <a:r>
              <a:rPr lang="pt-BR" dirty="0"/>
              <a:t> prometeu resultados exorbitantes, mas não entregou. A OGX seria a </a:t>
            </a:r>
            <a:r>
              <a:rPr lang="pt-BR" b="1" dirty="0"/>
              <a:t>"</a:t>
            </a:r>
            <a:r>
              <a:rPr lang="pt-BR" b="1" dirty="0" err="1"/>
              <a:t>mini-Petrobras</a:t>
            </a:r>
            <a:r>
              <a:rPr lang="pt-BR" b="1" dirty="0"/>
              <a:t>"</a:t>
            </a:r>
            <a:r>
              <a:rPr lang="pt-BR" dirty="0"/>
              <a:t>, a MMX, a </a:t>
            </a:r>
            <a:r>
              <a:rPr lang="pt-BR" b="1" dirty="0"/>
              <a:t>"</a:t>
            </a:r>
            <a:r>
              <a:rPr lang="pt-BR" b="1" dirty="0" err="1"/>
              <a:t>mini-Vale</a:t>
            </a:r>
            <a:r>
              <a:rPr lang="pt-BR" b="1" dirty="0"/>
              <a:t>"</a:t>
            </a:r>
            <a:r>
              <a:rPr lang="pt-BR" dirty="0"/>
              <a:t>, o porto do Açu, a "Roterdã dos trópicos", a OSX, a "Embraer dos mares</a:t>
            </a:r>
            <a:r>
              <a:rPr lang="pt-BR" dirty="0" smtClean="0"/>
              <a:t>".</a:t>
            </a:r>
          </a:p>
          <a:p>
            <a:r>
              <a:rPr lang="pt-BR" dirty="0" smtClean="0"/>
              <a:t>[Folha, 14.7.2013]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06" y="685800"/>
            <a:ext cx="36372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6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776770"/>
            <a:ext cx="6096000" cy="20477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VOLP: mal [corretores ortográficos]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malparado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malpreparado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noites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maldormidas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malfeito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mal-humorado, </a:t>
            </a:r>
            <a:r>
              <a:rPr lang="pt-BR" sz="24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mal-lavado</a:t>
            </a:r>
            <a:r>
              <a:rPr lang="pt-BR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mal-limpo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2748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Acordo: </a:t>
            </a:r>
            <a:r>
              <a:rPr lang="pt-BR" b="1" dirty="0" err="1"/>
              <a:t>kuwaitiano</a:t>
            </a:r>
            <a:endParaRPr lang="pt-BR" b="1" dirty="0"/>
          </a:p>
          <a:p>
            <a:r>
              <a:rPr lang="pt-BR" b="1" dirty="0"/>
              <a:t>VOLP –  </a:t>
            </a:r>
            <a:r>
              <a:rPr lang="pt-BR" b="1" dirty="0" err="1"/>
              <a:t>coveitiano</a:t>
            </a:r>
            <a:endParaRPr lang="pt-BR" b="1" dirty="0"/>
          </a:p>
          <a:p>
            <a:r>
              <a:rPr lang="pt-BR" b="1" dirty="0" smtClean="0"/>
              <a:t>Houaiss/ Aurélio </a:t>
            </a:r>
            <a:r>
              <a:rPr lang="pt-BR" b="1" dirty="0"/>
              <a:t>– </a:t>
            </a:r>
            <a:r>
              <a:rPr lang="pt-BR" b="1" dirty="0" err="1"/>
              <a:t>kuwaitiano</a:t>
            </a:r>
            <a:r>
              <a:rPr lang="pt-BR" b="1" dirty="0"/>
              <a:t>/ </a:t>
            </a:r>
            <a:r>
              <a:rPr lang="pt-BR" b="1" dirty="0" err="1"/>
              <a:t>coveitiano</a:t>
            </a:r>
            <a:endParaRPr lang="pt-BR" b="1" dirty="0"/>
          </a:p>
          <a:p>
            <a:r>
              <a:rPr lang="pt-BR" b="1" dirty="0"/>
              <a:t> </a:t>
            </a:r>
          </a:p>
          <a:p>
            <a:r>
              <a:rPr lang="pt-BR" b="1" dirty="0"/>
              <a:t>Acordo: </a:t>
            </a:r>
            <a:r>
              <a:rPr lang="pt-BR" b="1" dirty="0" err="1"/>
              <a:t>malawiano</a:t>
            </a:r>
            <a:endParaRPr lang="pt-BR" b="1" dirty="0"/>
          </a:p>
          <a:p>
            <a:r>
              <a:rPr lang="pt-BR" b="1" dirty="0"/>
              <a:t>VOLP – </a:t>
            </a:r>
            <a:r>
              <a:rPr lang="pt-BR" b="1" dirty="0" err="1"/>
              <a:t>malawiano</a:t>
            </a:r>
            <a:r>
              <a:rPr lang="pt-BR" b="1" dirty="0"/>
              <a:t>/ malauiano</a:t>
            </a:r>
          </a:p>
          <a:p>
            <a:r>
              <a:rPr lang="pt-BR" b="1" dirty="0"/>
              <a:t>Houaiss – malauiano (</a:t>
            </a:r>
            <a:r>
              <a:rPr lang="pt-BR" b="1" dirty="0" err="1"/>
              <a:t>malawiano</a:t>
            </a:r>
            <a:r>
              <a:rPr lang="pt-BR" b="1" dirty="0"/>
              <a:t> – forma não preferível</a:t>
            </a:r>
            <a:r>
              <a:rPr lang="pt-BR" b="1" dirty="0" smtClean="0"/>
              <a:t>)</a:t>
            </a:r>
          </a:p>
          <a:p>
            <a:r>
              <a:rPr lang="pt-BR" b="1" dirty="0" smtClean="0"/>
              <a:t>Aurélio – malauiano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63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617496"/>
            <a:ext cx="6096000" cy="19415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Acordo e as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exceções: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arco-da-velha, água-de-colônia, cor-de-rosa, pé-de-meia, mais-que-perfeito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8593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ESTRANGEIRISMOS – tendência a não </a:t>
            </a:r>
            <a:r>
              <a:rPr lang="pt-BR" b="1" dirty="0" smtClean="0"/>
              <a:t>aportuguesar</a:t>
            </a:r>
          </a:p>
          <a:p>
            <a:endParaRPr lang="pt-BR" b="1" dirty="0"/>
          </a:p>
          <a:p>
            <a:r>
              <a:rPr lang="en-US" b="1" dirty="0" err="1"/>
              <a:t>filé</a:t>
            </a:r>
            <a:r>
              <a:rPr lang="en-US" b="1" dirty="0"/>
              <a:t>-mignon (port.) </a:t>
            </a:r>
            <a:r>
              <a:rPr lang="en-US" b="1" dirty="0" smtClean="0"/>
              <a:t>VOLP/ </a:t>
            </a:r>
            <a:r>
              <a:rPr lang="en-US" b="1" dirty="0" err="1" smtClean="0"/>
              <a:t>Houaiss</a:t>
            </a:r>
            <a:r>
              <a:rPr lang="en-US" b="1" dirty="0" smtClean="0"/>
              <a:t> </a:t>
            </a:r>
            <a:r>
              <a:rPr lang="en-US" b="1" dirty="0"/>
              <a:t>/ filet mignon (</a:t>
            </a:r>
            <a:r>
              <a:rPr lang="en-US" b="1" dirty="0" err="1"/>
              <a:t>fr.</a:t>
            </a:r>
            <a:r>
              <a:rPr lang="en-US" b="1" dirty="0"/>
              <a:t>)</a:t>
            </a:r>
            <a:endParaRPr lang="pt-BR" b="1" dirty="0"/>
          </a:p>
          <a:p>
            <a:r>
              <a:rPr lang="en-US" b="1" dirty="0" err="1"/>
              <a:t>champinhom</a:t>
            </a:r>
            <a:r>
              <a:rPr lang="en-US" b="1" dirty="0"/>
              <a:t> (port.) </a:t>
            </a:r>
            <a:r>
              <a:rPr lang="en-US" b="1" dirty="0" smtClean="0"/>
              <a:t>VOLP / </a:t>
            </a:r>
            <a:r>
              <a:rPr lang="en-US" b="1" dirty="0"/>
              <a:t>champignon (</a:t>
            </a:r>
            <a:r>
              <a:rPr lang="en-US" b="1" dirty="0" err="1"/>
              <a:t>fr</a:t>
            </a:r>
            <a:r>
              <a:rPr lang="en-US" b="1" dirty="0" err="1" smtClean="0"/>
              <a:t>.</a:t>
            </a:r>
            <a:r>
              <a:rPr lang="en-US" b="1" dirty="0" smtClean="0"/>
              <a:t>) VOLP</a:t>
            </a:r>
            <a:endParaRPr lang="pt-BR" b="1" dirty="0"/>
          </a:p>
          <a:p>
            <a:r>
              <a:rPr lang="en-US" b="1" dirty="0" err="1"/>
              <a:t>drinque</a:t>
            </a:r>
            <a:r>
              <a:rPr lang="en-US" b="1" dirty="0"/>
              <a:t> (port</a:t>
            </a:r>
            <a:r>
              <a:rPr lang="en-US" b="1" dirty="0" smtClean="0"/>
              <a:t>.)VOLP / </a:t>
            </a:r>
            <a:r>
              <a:rPr lang="en-US" b="1" dirty="0"/>
              <a:t>drink (</a:t>
            </a:r>
            <a:r>
              <a:rPr lang="en-US" b="1" dirty="0" err="1"/>
              <a:t>ing</a:t>
            </a:r>
            <a:r>
              <a:rPr lang="en-US" b="1" dirty="0" smtClean="0"/>
              <a:t>.) VOLP</a:t>
            </a:r>
            <a:endParaRPr lang="pt-BR" b="1" dirty="0"/>
          </a:p>
          <a:p>
            <a:r>
              <a:rPr lang="en-US" b="1" dirty="0" err="1"/>
              <a:t>xampu</a:t>
            </a:r>
            <a:r>
              <a:rPr lang="en-US" b="1" dirty="0"/>
              <a:t> (port</a:t>
            </a:r>
            <a:r>
              <a:rPr lang="en-US" b="1" dirty="0" smtClean="0"/>
              <a:t>.)VOLP / </a:t>
            </a:r>
            <a:r>
              <a:rPr lang="en-US" b="1" dirty="0"/>
              <a:t>shampoo (</a:t>
            </a:r>
            <a:r>
              <a:rPr lang="en-US" b="1" dirty="0" err="1"/>
              <a:t>ing</a:t>
            </a:r>
            <a:r>
              <a:rPr lang="en-US" b="1" dirty="0" smtClean="0"/>
              <a:t>.) VOLP</a:t>
            </a:r>
            <a:endParaRPr lang="pt-BR" b="1" dirty="0"/>
          </a:p>
          <a:p>
            <a:r>
              <a:rPr lang="pt-BR" b="1" dirty="0" err="1"/>
              <a:t>crème</a:t>
            </a:r>
            <a:r>
              <a:rPr lang="pt-BR" b="1" dirty="0"/>
              <a:t> </a:t>
            </a:r>
            <a:r>
              <a:rPr lang="pt-BR" b="1" dirty="0" err="1"/>
              <a:t>brulée</a:t>
            </a:r>
            <a:r>
              <a:rPr lang="pt-BR" b="1" dirty="0"/>
              <a:t> (fr. fem.)</a:t>
            </a:r>
          </a:p>
          <a:p>
            <a:r>
              <a:rPr lang="pt-BR" b="1" dirty="0"/>
              <a:t>habitué (fr. masc</a:t>
            </a:r>
            <a:r>
              <a:rPr lang="pt-BR" b="1" dirty="0" smtClean="0"/>
              <a:t>.)/ habituée (fr. </a:t>
            </a:r>
            <a:r>
              <a:rPr lang="pt-BR" b="1" dirty="0"/>
              <a:t>f</a:t>
            </a:r>
            <a:r>
              <a:rPr lang="pt-BR" b="1" dirty="0" smtClean="0"/>
              <a:t>em.) - Houaiss</a:t>
            </a:r>
            <a:endParaRPr lang="pt-BR" b="1" dirty="0"/>
          </a:p>
          <a:p>
            <a:r>
              <a:rPr lang="pt-BR" b="1" dirty="0"/>
              <a:t>caraoquê (Houaiss)/ </a:t>
            </a:r>
            <a:r>
              <a:rPr lang="pt-BR" b="1" dirty="0" err="1"/>
              <a:t>karaoke</a:t>
            </a:r>
            <a:r>
              <a:rPr lang="pt-BR" b="1" dirty="0"/>
              <a:t> (jap</a:t>
            </a:r>
            <a:r>
              <a:rPr lang="pt-BR" b="1" dirty="0" smtClean="0"/>
              <a:t>.) VOLP </a:t>
            </a:r>
            <a:r>
              <a:rPr lang="pt-BR" b="1" dirty="0"/>
              <a:t>não registra/  karaokê (</a:t>
            </a:r>
            <a:r>
              <a:rPr lang="pt-BR" b="1" dirty="0" err="1"/>
              <a:t>Aulete</a:t>
            </a:r>
            <a:r>
              <a:rPr lang="pt-BR" b="1" dirty="0"/>
              <a:t>)/ </a:t>
            </a:r>
            <a:endParaRPr lang="pt-BR" b="1" dirty="0" smtClean="0"/>
          </a:p>
          <a:p>
            <a:r>
              <a:rPr lang="pt-BR" b="1" dirty="0" err="1" smtClean="0"/>
              <a:t>origâmi</a:t>
            </a:r>
            <a:r>
              <a:rPr lang="pt-BR" b="1" dirty="0" smtClean="0"/>
              <a:t> </a:t>
            </a:r>
            <a:r>
              <a:rPr lang="pt-BR" b="1" dirty="0"/>
              <a:t>(</a:t>
            </a:r>
            <a:r>
              <a:rPr lang="pt-BR" b="1" dirty="0" err="1"/>
              <a:t>Aulete</a:t>
            </a:r>
            <a:r>
              <a:rPr lang="pt-BR" b="1" dirty="0"/>
              <a:t>, Aurélio, </a:t>
            </a:r>
            <a:r>
              <a:rPr lang="pt-BR" b="1" dirty="0" err="1"/>
              <a:t>Sacconi</a:t>
            </a:r>
            <a:r>
              <a:rPr lang="pt-BR" b="1" dirty="0" smtClean="0"/>
              <a:t>)/ Houaiss não registra </a:t>
            </a:r>
            <a:r>
              <a:rPr lang="pt-BR" b="1" dirty="0"/>
              <a:t>/ VOLP não registra </a:t>
            </a:r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79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048000" y="1725970"/>
            <a:ext cx="6096000" cy="48676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Regras absorvidas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facilidade: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ditongo aberto sem acento (geleia, ideia, assembleia, jiboia, apoia etc.)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supressão do trema (linguiça, consequência, aguentar)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supressão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acento em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letras dobradas (deem, creem, veem,  leem, voo, enjoo)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supressão de diferenciais (polo, pelo)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hífen no encontro de vogais idênticas (micro-ondas, anti-inflacionário,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extra-aula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458222"/>
            <a:ext cx="6096000" cy="40031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Nomes dos povos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indígenas: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Discrepância entre o VOLP e o uso feito por antropólogos e povos indígenas (a inclusão das letras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k,w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y no alfabeto não alterou esses nomes)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caiová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ayowáa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ariri-</a:t>
            </a:r>
            <a:r>
              <a:rPr lang="pt-BR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xocó</a:t>
            </a:r>
            <a:r>
              <a:rPr lang="pt-B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kariri-xocó</a:t>
            </a:r>
            <a:endParaRPr lang="pt-B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apixana/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wapixana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Nomes indígenas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b="1" dirty="0" smtClean="0"/>
              <a:t>Rótulo: pimenta </a:t>
            </a:r>
            <a:r>
              <a:rPr lang="pt-BR" b="1" dirty="0" err="1" smtClean="0"/>
              <a:t>baniwa</a:t>
            </a:r>
            <a:endParaRPr lang="pt-BR" b="1" dirty="0" smtClean="0"/>
          </a:p>
          <a:p>
            <a:r>
              <a:rPr lang="pt-BR" b="1" dirty="0" smtClean="0"/>
              <a:t>Legenda: pimenta </a:t>
            </a:r>
            <a:r>
              <a:rPr lang="pt-BR" b="1" dirty="0" err="1" smtClean="0"/>
              <a:t>baniua</a:t>
            </a:r>
            <a:r>
              <a:rPr lang="pt-BR" b="1" dirty="0" smtClean="0"/>
              <a:t> (VOLP)</a:t>
            </a:r>
          </a:p>
          <a:p>
            <a:r>
              <a:rPr lang="pt-BR" dirty="0" smtClean="0"/>
              <a:t>[Folha, 14.5.2014 – caderno “Comida”]</a:t>
            </a:r>
            <a:endParaRPr lang="pt-B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87500"/>
            <a:ext cx="4352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84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Brasuca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63" y="707231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89076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71"/>
            <a:ext cx="12573000" cy="640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89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thaisncamargo@uol.com.br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18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268922"/>
            <a:ext cx="6096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Confusões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iniciais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destróier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Méier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feiura, bocaiuva, Piauí, teiú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tem/ têm; vem/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vêm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pt-BR" sz="2400" dirty="0"/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acriano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infantojuvenil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benfeito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bem-feito;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bem-vindo</a:t>
            </a:r>
          </a:p>
          <a:p>
            <a:pPr>
              <a:lnSpc>
                <a:spcPct val="115000"/>
              </a:lnSpc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para-raios/ paraquedas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46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16684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Evanildo Bechara tem recebido do Acre dezenas de protestos. Os </a:t>
            </a:r>
            <a:r>
              <a:rPr lang="pt-BR" dirty="0" err="1">
                <a:solidFill>
                  <a:srgbClr val="000000"/>
                </a:solidFill>
                <a:latin typeface="Verdana" panose="020B0604030504040204" pitchFamily="34" charset="0"/>
              </a:rPr>
              <a:t>acrianos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 querem ser acreanos. Bechara responde: "Vejo no movimento pela manutenção do 'acreano' uma devoção ao nome. Os árabes dizem: dar nomes às coisas é sinal de possuí-las. Então eu vejo o movimento sentimental dos </a:t>
            </a:r>
            <a:r>
              <a:rPr lang="pt-BR" dirty="0" err="1">
                <a:solidFill>
                  <a:srgbClr val="000000"/>
                </a:solidFill>
                <a:latin typeface="Verdana" panose="020B0604030504040204" pitchFamily="34" charset="0"/>
              </a:rPr>
              <a:t>acrianos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 com alegria, porque vejo o respeito pela forma escrita. Como filólogo, repito, isso me causa muita alegria. 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</a:rPr>
              <a:t>Mas, 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como técnico da língua, vejo em 'acreano' com 'e' um erro de história da língua. Quer dizer, nós estamos defendendo 'acreano' em nome da história do Estado, mas contrariando a história da língua. O que há é a história da língua, que é universal, contra a história dos </a:t>
            </a:r>
            <a:r>
              <a:rPr lang="pt-BR" dirty="0" err="1">
                <a:solidFill>
                  <a:srgbClr val="000000"/>
                </a:solidFill>
                <a:latin typeface="Verdana" panose="020B0604030504040204" pitchFamily="34" charset="0"/>
              </a:rPr>
              <a:t>acrianos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</a:rPr>
              <a:t>, que é digna de respeito e admiração, mas é muito pontual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</a:rPr>
              <a:t>.“</a:t>
            </a:r>
          </a:p>
          <a:p>
            <a:endParaRPr lang="pt-B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</a:t>
            </a: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://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novaortografia.blogspot.com.br/2009/03/acreano-ou-acriano.html - 25.3.2009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</a:rPr>
              <a:t>, site prof. Gabriel </a:t>
            </a:r>
            <a:r>
              <a:rPr lang="pt-BR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Perissé</a:t>
            </a: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BEM-VINDO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SAGITÁRIO (22 nov. a 21 dez.) 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Alternância do cenário astral reforça contatos sociais, a polidez e a diplomacia no trato com todos. Encontrará meios para alcançar um equilíbrio importante no círculo a que pertence e estender mais sua rede de apoios. Adversários </a:t>
            </a:r>
            <a:r>
              <a:rPr lang="pt-BR" b="1" dirty="0"/>
              <a:t>inteligentes serão benvindos</a:t>
            </a:r>
            <a:r>
              <a:rPr lang="pt-BR" dirty="0"/>
              <a:t>. Camaradagem produtiva. </a:t>
            </a:r>
            <a:endParaRPr lang="pt-BR" dirty="0" smtClean="0"/>
          </a:p>
          <a:p>
            <a:r>
              <a:rPr lang="pt-BR" dirty="0" smtClean="0"/>
              <a:t>[Folha, 29.6.2009]</a:t>
            </a:r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887662"/>
            <a:ext cx="1533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6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Grafia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para-Choque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Analogia com “paraquedas”</a:t>
            </a:r>
          </a:p>
          <a:p>
            <a:r>
              <a:rPr lang="pt-BR" dirty="0" smtClean="0"/>
              <a:t>[Folha, 18.3.2011]</a:t>
            </a:r>
            <a:endParaRPr lang="pt-BR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95" r="43802" b="10595"/>
          <a:stretch/>
        </p:blipFill>
        <p:spPr>
          <a:xfrm>
            <a:off x="1107197" y="601132"/>
            <a:ext cx="5303693" cy="530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99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“PARA”, sem acento [22.9.2014]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685800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[Folha, 29.8.2014] “para</a:t>
            </a:r>
            <a:r>
              <a:rPr lang="pt-BR" dirty="0" smtClean="0"/>
              <a:t>” – possibilidade de acento facultativo?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89" y="685800"/>
            <a:ext cx="3768248" cy="3614738"/>
          </a:xfrm>
        </p:spPr>
      </p:pic>
    </p:spTree>
    <p:extLst>
      <p:ext uri="{BB962C8B-B14F-4D97-AF65-F5344CB8AC3E}">
        <p14:creationId xmlns:p14="http://schemas.microsoft.com/office/powerpoint/2010/main" val="2175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775</TotalTime>
  <Words>1045</Words>
  <Application>Microsoft Office PowerPoint</Application>
  <PresentationFormat>Personalizar</PresentationFormat>
  <Paragraphs>111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Fatia</vt:lpstr>
      <vt:lpstr>ACORDO ORTOGRÁFICO 1990 </vt:lpstr>
      <vt:lpstr>Apresentação do PowerPoint</vt:lpstr>
      <vt:lpstr>Apresentação do PowerPoint</vt:lpstr>
      <vt:lpstr>Apresentação do PowerPoint</vt:lpstr>
      <vt:lpstr>Apresentação do PowerPoint</vt:lpstr>
      <vt:lpstr>BEM-VINDO</vt:lpstr>
      <vt:lpstr>Grafia de  para-Choque</vt:lpstr>
      <vt:lpstr>“PARA”, sem acento [22.9.2014]</vt:lpstr>
      <vt:lpstr>[Folha, 29.8.2014] “para” – possibilidade de acento facultativo?</vt:lpstr>
      <vt:lpstr>Apresentação do PowerPoint</vt:lpstr>
      <vt:lpstr>Apresentação do PowerPoint</vt:lpstr>
      <vt:lpstr>ALTO-FALANTE</vt:lpstr>
      <vt:lpstr>[site da Folha – 3.10.2014]</vt:lpstr>
      <vt:lpstr>Apresentação do PowerPoint</vt:lpstr>
      <vt:lpstr>TRANS + SEXUAL</vt:lpstr>
      <vt:lpstr>Pode/ pôde</vt:lpstr>
      <vt:lpstr>“PAPEIS” SEM ACENTO</vt:lpstr>
      <vt:lpstr>PAN + Pacífico</vt:lpstr>
      <vt:lpstr>Apresentação do PowerPoint</vt:lpstr>
      <vt:lpstr>Apresentação do PowerPoint</vt:lpstr>
      <vt:lpstr>Apresentação do PowerPoint</vt:lpstr>
      <vt:lpstr>Hifenação abusiva</vt:lpstr>
      <vt:lpstr>Apresentação do PowerPoint</vt:lpstr>
      <vt:lpstr>Folha/ Facebook hifenação</vt:lpstr>
      <vt:lpstr>Padronização PREFIXOS COM NOMES PRÓPRIOS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Nomes indígenas</vt:lpstr>
      <vt:lpstr>Brasuca </vt:lpstr>
      <vt:lpstr>Apresentação do PowerPoint</vt:lpstr>
      <vt:lpstr>thaisncamargo@uol.com.br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ACORDO ORTOGRÁFICO 1990</dc:title>
  <dc:creator>Thais Nicoleti</dc:creator>
  <cp:lastModifiedBy>Thais Nicoletti de Camargo - Jazbox</cp:lastModifiedBy>
  <cp:revision>35</cp:revision>
  <cp:lastPrinted>2014-10-18T00:17:34Z</cp:lastPrinted>
  <dcterms:created xsi:type="dcterms:W3CDTF">2014-10-16T12:26:22Z</dcterms:created>
  <dcterms:modified xsi:type="dcterms:W3CDTF">2014-10-18T00:34:07Z</dcterms:modified>
</cp:coreProperties>
</file>