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handoutMasterIdLst>
    <p:handoutMasterId r:id="rId30"/>
  </p:handoutMasterIdLst>
  <p:sldIdLst>
    <p:sldId id="291" r:id="rId2"/>
    <p:sldId id="290" r:id="rId3"/>
    <p:sldId id="270" r:id="rId4"/>
    <p:sldId id="273" r:id="rId5"/>
    <p:sldId id="279" r:id="rId6"/>
    <p:sldId id="296" r:id="rId7"/>
    <p:sldId id="267" r:id="rId8"/>
    <p:sldId id="289" r:id="rId9"/>
    <p:sldId id="258" r:id="rId10"/>
    <p:sldId id="259" r:id="rId11"/>
    <p:sldId id="294" r:id="rId12"/>
    <p:sldId id="297" r:id="rId13"/>
    <p:sldId id="298" r:id="rId14"/>
    <p:sldId id="299" r:id="rId15"/>
    <p:sldId id="300" r:id="rId16"/>
    <p:sldId id="301" r:id="rId17"/>
    <p:sldId id="280" r:id="rId18"/>
    <p:sldId id="260" r:id="rId19"/>
    <p:sldId id="261" r:id="rId20"/>
    <p:sldId id="281" r:id="rId21"/>
    <p:sldId id="262" r:id="rId22"/>
    <p:sldId id="264" r:id="rId23"/>
    <p:sldId id="272" r:id="rId24"/>
    <p:sldId id="274" r:id="rId25"/>
    <p:sldId id="277" r:id="rId26"/>
    <p:sldId id="265" r:id="rId27"/>
    <p:sldId id="27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B1A02-C374-42BA-AFD8-0D6DC27C7266}" type="datetimeFigureOut">
              <a:rPr lang="pt-BR" smtClean="0"/>
              <a:pPr/>
              <a:t>30/08/2019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3812B-01EE-48CE-A197-E918BCB055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5E423-893A-4C9B-9089-D1AEE7397112}" type="datetimeFigureOut">
              <a:rPr lang="pt-BR" smtClean="0"/>
              <a:pPr/>
              <a:t>30/08/2019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5CB8-D431-4BF1-9A44-A0B61A6F1C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E65514-9957-48E0-8A33-C57A38CBA8B3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1F1D-4460-4C3B-8DB8-2C83B491B61E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E2B5CD-3FDC-4160-9CF9-2508C78D7FD6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8BFA-53FC-4C16-BBB0-5675D13141E1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629-5B95-4AB5-B3B1-837042888CB0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203E94-F21B-4086-9878-DF40D4FF9789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C1A52B-2BE9-4D70-B5F7-391CAF19DC19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B4F-98E0-4D9A-B4AA-95AA2ABCA153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229-FA8E-4E2C-B62C-71EEC93AC296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BEDB-F1ED-4196-8CF2-713708037366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39C532-7D9C-4B09-AC74-A196B9D44AE9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C1F2DF-49F2-4863-825E-0AF4B2E7F5AB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B9EEEC-AFE6-4E52-B472-5DAC2F9122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611772072225435" TargetMode="External"/><Relationship Id="rId2" Type="http://schemas.openxmlformats.org/officeDocument/2006/relationships/hyperlink" Target="https://www.youtube.com/watch?v=_ZfpJbjgCcI&amp;feature=youtu.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Comissão Representativa dos Portadores da Síndrome de </a:t>
            </a:r>
            <a:r>
              <a:rPr lang="pt-BR" dirty="0" err="1" smtClean="0"/>
              <a:t>Tourette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4E3F-6D68-4BDF-A373-3413D4835DEE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6" name="Imagem 5" descr="Imagem crianças com tiq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8801"/>
            <a:ext cx="482270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Legislativa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9C51-E39C-408D-A68C-EF18CB0B153D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b="1" dirty="0" smtClean="0"/>
              <a:t>RECONHECIMENTO</a:t>
            </a:r>
          </a:p>
          <a:p>
            <a:pPr algn="ctr">
              <a:buNone/>
            </a:pPr>
            <a:r>
              <a:rPr lang="pt-BR" dirty="0" smtClean="0"/>
              <a:t>Inclusão na Lei de Proteção ao Deficiente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Art. 2º da Lei 13.146/15</a:t>
            </a:r>
          </a:p>
          <a:p>
            <a:pPr>
              <a:buNone/>
            </a:pPr>
            <a:r>
              <a:rPr lang="pt-BR" dirty="0" smtClean="0"/>
              <a:t>“Considera-se pessoa com deficiência aquela que tem impedimento de longo prazo de natureza física, mental, intelectual, 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MOTORA, FÔNICA </a:t>
            </a:r>
            <a:r>
              <a:rPr lang="pt-BR" dirty="0" smtClean="0"/>
              <a:t>ou sensorial, o qual, em interação com uma ou mais barreiras, pode obstruir sua participação plena e efetiva na sociedade em igualdade de condições com as demais pessoas”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Tabela de  Classificação Internacional de Funcionalidade, Incapacidade e Saúde (OMS CIF 2004)</a:t>
            </a:r>
          </a:p>
          <a:p>
            <a:pPr lvl="1"/>
            <a:r>
              <a:rPr lang="pt-BR" dirty="0" smtClean="0"/>
              <a:t>Capítulo 7 - B765 (b7650, b7651, b7652, b7653)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Legislativa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9C51-E39C-408D-A68C-EF18CB0B153D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b="1" dirty="0" smtClean="0"/>
              <a:t>RECONHECIMENTO</a:t>
            </a:r>
          </a:p>
          <a:p>
            <a:pPr algn="ctr">
              <a:buNone/>
            </a:pPr>
            <a:r>
              <a:rPr lang="pt-BR" dirty="0" smtClean="0"/>
              <a:t>Do Direito à Aposentadoria</a:t>
            </a:r>
          </a:p>
          <a:p>
            <a:pPr algn="ctr">
              <a:buNone/>
            </a:pPr>
            <a:endParaRPr lang="pt-BR" dirty="0" smtClean="0"/>
          </a:p>
          <a:p>
            <a:pPr lvl="1"/>
            <a:r>
              <a:rPr lang="pt-BR" dirty="0" smtClean="0"/>
              <a:t>Criar o MÊS e o  DIA da Consciência sobre ST no Brasil</a:t>
            </a:r>
          </a:p>
          <a:p>
            <a:pPr lvl="2"/>
            <a:r>
              <a:rPr lang="pt-BR" dirty="0" smtClean="0"/>
              <a:t>Recife e Lavras (MG) já aprovaram suas Leis nas câmaras</a:t>
            </a:r>
          </a:p>
          <a:p>
            <a:pPr lvl="1"/>
            <a:r>
              <a:rPr lang="pt-BR" dirty="0" smtClean="0"/>
              <a:t>Reconhecer a ST como DOENÇA RARA*</a:t>
            </a:r>
          </a:p>
          <a:p>
            <a:pPr lvl="1"/>
            <a:r>
              <a:rPr lang="pt-BR" dirty="0" smtClean="0"/>
              <a:t>Garantir o fornecimento PERMANENTE de medicamentos (problema do </a:t>
            </a:r>
            <a:r>
              <a:rPr lang="pt-BR" dirty="0" err="1" smtClean="0"/>
              <a:t>Orap</a:t>
            </a:r>
            <a:r>
              <a:rPr lang="pt-BR" dirty="0" smtClean="0"/>
              <a:t>) – Ofício ao Ministério da Saúde</a:t>
            </a:r>
          </a:p>
          <a:p>
            <a:pPr lvl="1"/>
            <a:r>
              <a:rPr lang="pt-BR" dirty="0" smtClean="0"/>
              <a:t>Garantir o recebimento de medicação pelo SUS, INCLUINDO medicações de alto custo</a:t>
            </a:r>
          </a:p>
          <a:p>
            <a:pPr lvl="1"/>
            <a:r>
              <a:rPr lang="pt-BR" dirty="0" smtClean="0"/>
              <a:t>Criar Lei ou instrumento de combate ao preconceito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Poder Executivo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48E3-03C3-4A38-BBF9-A00EB3DF30A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sz="3200" dirty="0" smtClean="0"/>
              <a:t>Promover o debate em âmbito nacional sobre a ST, utilizando os meios disponíveis:</a:t>
            </a:r>
          </a:p>
          <a:p>
            <a:pPr lvl="1"/>
            <a:r>
              <a:rPr lang="pt-BR" dirty="0" smtClean="0"/>
              <a:t>Produzir Cartilhas e Cartazes para Escolas, Professores, médicos, ambulatórios e consultórios médicos</a:t>
            </a:r>
          </a:p>
          <a:p>
            <a:pPr lvl="1"/>
            <a:r>
              <a:rPr lang="pt-BR" dirty="0" smtClean="0"/>
              <a:t>Promover Eventos e Seminários Nacionais</a:t>
            </a:r>
          </a:p>
          <a:p>
            <a:pPr lvl="1"/>
            <a:r>
              <a:rPr lang="pt-BR" dirty="0" smtClean="0"/>
              <a:t>Campanha nas redes sociais e de comunicação</a:t>
            </a:r>
          </a:p>
          <a:p>
            <a:pPr lvl="0"/>
            <a:r>
              <a:rPr lang="pt-BR" dirty="0" smtClean="0"/>
              <a:t>Permitir </a:t>
            </a:r>
            <a:r>
              <a:rPr lang="pt-BR" dirty="0"/>
              <a:t>a importação de </a:t>
            </a:r>
            <a:r>
              <a:rPr lang="pt-BR" dirty="0" smtClean="0"/>
              <a:t>medicamentos que </a:t>
            </a:r>
            <a:r>
              <a:rPr lang="pt-BR" dirty="0"/>
              <a:t>produzam menos efeitos colaterais e reações adversas aos pacientes de </a:t>
            </a:r>
            <a:r>
              <a:rPr lang="pt-BR" dirty="0" smtClean="0"/>
              <a:t>ST, via laboratórios certificados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Ministério da Saúde - Missão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48E3-03C3-4A38-BBF9-A00EB3DF30A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“Promover a saúde da população mediante a integração e a construção de </a:t>
            </a:r>
            <a:r>
              <a:rPr lang="pt-BR" b="1" dirty="0" smtClean="0"/>
              <a:t>parcerias</a:t>
            </a:r>
            <a:r>
              <a:rPr lang="pt-BR" dirty="0" smtClean="0"/>
              <a:t> com os </a:t>
            </a:r>
            <a:r>
              <a:rPr lang="pt-BR" b="1" dirty="0" smtClean="0"/>
              <a:t>órgãos federais</a:t>
            </a:r>
            <a:r>
              <a:rPr lang="pt-BR" dirty="0" smtClean="0"/>
              <a:t>, as unidades da Federação, os municípios, a </a:t>
            </a:r>
            <a:r>
              <a:rPr lang="pt-BR" b="1" dirty="0" smtClean="0"/>
              <a:t>iniciativa privada </a:t>
            </a:r>
            <a:r>
              <a:rPr lang="pt-BR" dirty="0" smtClean="0"/>
              <a:t>e a sociedade, contribuindo para a </a:t>
            </a:r>
            <a:r>
              <a:rPr lang="pt-BR" b="1" dirty="0" smtClean="0"/>
              <a:t>melhoria da qualidade de vida</a:t>
            </a:r>
            <a:r>
              <a:rPr lang="pt-BR" dirty="0" smtClean="0"/>
              <a:t> e para o exercício da cidadania”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é o órgão do Poder Executivo Federal responsável pela organização e elaboração de planos e </a:t>
            </a:r>
            <a:r>
              <a:rPr lang="pt-BR" b="1" dirty="0" smtClean="0"/>
              <a:t>políticas públicas</a:t>
            </a:r>
            <a:r>
              <a:rPr lang="pt-BR" dirty="0" smtClean="0"/>
              <a:t> voltados para a promoção, a prevenção e a </a:t>
            </a:r>
            <a:r>
              <a:rPr lang="pt-BR" b="1" dirty="0" smtClean="0"/>
              <a:t>assistência</a:t>
            </a:r>
            <a:r>
              <a:rPr lang="pt-BR" dirty="0" smtClean="0"/>
              <a:t> à saúde dos brasileiros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Ministério Da Saúde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48E3-03C3-4A38-BBF9-A00EB3DF30A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pPr marL="594360" lvl="2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Elaborar políticas públicas para dar suporte aos Portadores de ST e, também, de sua família</a:t>
            </a:r>
          </a:p>
          <a:p>
            <a:pPr marL="1051560" lvl="3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Garantir atendimento e tratamento adequados</a:t>
            </a:r>
          </a:p>
          <a:p>
            <a:pPr marL="1508760" lvl="4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Multidisciplinar, </a:t>
            </a:r>
            <a:r>
              <a:rPr lang="pt-BR" sz="1800" dirty="0" err="1" smtClean="0"/>
              <a:t>PSFs</a:t>
            </a:r>
            <a:r>
              <a:rPr lang="pt-BR" sz="1800" dirty="0" smtClean="0"/>
              <a:t> e CAPS (+notificações)</a:t>
            </a:r>
          </a:p>
          <a:p>
            <a:pPr marL="1051560" lvl="3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Elaborar Pesquisa Estatística/censitária</a:t>
            </a:r>
          </a:p>
          <a:p>
            <a:pPr marL="1508760" lvl="4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Campanha de Alerta junto à rede pública de saúde</a:t>
            </a:r>
          </a:p>
          <a:p>
            <a:pPr marL="1508760" lvl="4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Criar sistema/site para a Notificação de Casos</a:t>
            </a:r>
          </a:p>
          <a:p>
            <a:pPr marL="594360" lvl="2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Garantir </a:t>
            </a:r>
            <a:r>
              <a:rPr lang="pt-BR" sz="1800" dirty="0" smtClean="0"/>
              <a:t>a disponibilidade de medicamentos no mercado, no SUS e na farmácia popular</a:t>
            </a:r>
          </a:p>
          <a:p>
            <a:pPr marL="1051560" lvl="3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CONITEC ?  Pessoa física ? Estudo de mercado ? Precisamos de Portaria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Ministério Da </a:t>
            </a:r>
            <a:r>
              <a:rPr lang="pt-BR" dirty="0" smtClean="0"/>
              <a:t>Saúde - ORAP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48E3-03C3-4A38-BBF9-A00EB3DF30A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pPr marL="594360" lvl="2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Responder </a:t>
            </a:r>
            <a:r>
              <a:rPr lang="pt-BR" sz="1800" dirty="0" smtClean="0"/>
              <a:t>o Ofício ASTOCST/001/2019 de 29/05/2019 sobre o ORAP</a:t>
            </a:r>
          </a:p>
          <a:p>
            <a:pPr marL="1051560" lvl="3" indent="-320040">
              <a:lnSpc>
                <a:spcPct val="110000"/>
              </a:lnSpc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dirty="0" smtClean="0"/>
              <a:t>ANVISA </a:t>
            </a:r>
            <a:r>
              <a:rPr lang="pt-BR" sz="1800" dirty="0" smtClean="0"/>
              <a:t>? Errou ? Laboratório Janssen ? Patente Liberada ? Importação </a:t>
            </a:r>
            <a:r>
              <a:rPr lang="pt-BR" sz="1800" dirty="0" smtClean="0"/>
              <a:t>?</a:t>
            </a:r>
          </a:p>
          <a:p>
            <a:pPr marL="594360" lvl="2" indent="-320040">
              <a:lnSpc>
                <a:spcPct val="110000"/>
              </a:lnSpc>
              <a:spcBef>
                <a:spcPts val="700"/>
              </a:spcBef>
              <a:buSzPct val="60000"/>
              <a:buNone/>
            </a:pPr>
            <a:endParaRPr lang="pt-BR" sz="2100" dirty="0" smtClean="0"/>
          </a:p>
        </p:txBody>
      </p:sp>
      <p:pic>
        <p:nvPicPr>
          <p:cNvPr id="8" name="Imagem 7" descr="Imagem Desespero O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388424" cy="471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Ministério da Saúde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7776-8204-4B0A-813D-B0AF4A775C4A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pt-BR" dirty="0" smtClean="0"/>
              <a:t>Financiar a Pesquisa Básica sobre a ST</a:t>
            </a:r>
          </a:p>
          <a:p>
            <a:pPr lvl="0" algn="ctr">
              <a:buNone/>
            </a:pPr>
            <a:r>
              <a:rPr lang="pt-BR" dirty="0" smtClean="0"/>
              <a:t> nas Universidades Públicas</a:t>
            </a:r>
            <a:br>
              <a:rPr lang="pt-BR" dirty="0" smtClean="0"/>
            </a:br>
            <a:r>
              <a:rPr lang="pt-BR" dirty="0" smtClean="0"/>
              <a:t>URGENTE</a:t>
            </a:r>
          </a:p>
          <a:p>
            <a:pPr lvl="0" algn="just">
              <a:buFont typeface="Wingdings" pitchFamily="2" charset="2"/>
              <a:buChar char="q"/>
            </a:pPr>
            <a:r>
              <a:rPr lang="pt-BR" sz="3700" dirty="0" smtClean="0"/>
              <a:t>Entrar na pesquisa científica, </a:t>
            </a:r>
            <a:r>
              <a:rPr lang="pt-BR" sz="3700" dirty="0"/>
              <a:t>buscando a causa e tratamentos, identificar </a:t>
            </a:r>
            <a:r>
              <a:rPr lang="pt-BR" sz="3700" dirty="0" smtClean="0"/>
              <a:t>marcadores biológicos, associações </a:t>
            </a:r>
            <a:r>
              <a:rPr lang="pt-BR" sz="3700" dirty="0"/>
              <a:t>com drogas e </a:t>
            </a:r>
            <a:r>
              <a:rPr lang="pt-BR" sz="3700" dirty="0" smtClean="0"/>
              <a:t>químicos</a:t>
            </a:r>
          </a:p>
          <a:p>
            <a:pPr marL="105156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3100" dirty="0" smtClean="0"/>
              <a:t>UFLA x Universidade da Florida</a:t>
            </a:r>
          </a:p>
          <a:p>
            <a:pPr marL="105156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3100" dirty="0" smtClean="0"/>
              <a:t>Congresso internacional sobre ST em novembro/2020</a:t>
            </a:r>
          </a:p>
          <a:p>
            <a:pPr marL="105156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3100" dirty="0" smtClean="0"/>
              <a:t>Ambulatório multidisciplinar</a:t>
            </a:r>
          </a:p>
          <a:p>
            <a:pPr marL="0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Área Médica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FF04-3284-43AE-A1D5-71A7D57B8D6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b="1" dirty="0" smtClean="0"/>
              <a:t>PROTOCOLOS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sem eles cada médico segue um caminho próprio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Incluir a Síndrome de </a:t>
            </a:r>
            <a:r>
              <a:rPr lang="pt-BR" dirty="0" err="1" smtClean="0"/>
              <a:t>Tourette</a:t>
            </a:r>
            <a:r>
              <a:rPr lang="pt-BR" dirty="0" smtClean="0"/>
              <a:t> nos procedimentos de ANAMNESE dos profissionais de:</a:t>
            </a:r>
          </a:p>
          <a:p>
            <a:pPr lvl="1"/>
            <a:r>
              <a:rPr lang="pt-BR" dirty="0" smtClean="0"/>
              <a:t>PEDIATRIA, </a:t>
            </a:r>
          </a:p>
          <a:p>
            <a:pPr lvl="1"/>
            <a:r>
              <a:rPr lang="pt-BR" dirty="0" smtClean="0"/>
              <a:t>PSIQUIATRIA, </a:t>
            </a:r>
          </a:p>
          <a:p>
            <a:pPr lvl="1"/>
            <a:r>
              <a:rPr lang="pt-BR" dirty="0" smtClean="0"/>
              <a:t>NEUROLOGIA, </a:t>
            </a:r>
          </a:p>
          <a:p>
            <a:pPr lvl="1"/>
            <a:r>
              <a:rPr lang="pt-BR" dirty="0" smtClean="0"/>
              <a:t>NEUROPEDIATRIA</a:t>
            </a:r>
          </a:p>
          <a:p>
            <a:r>
              <a:rPr lang="pt-BR" dirty="0" smtClean="0"/>
              <a:t>Adotar uma Escala de Severidade (Yale ?)</a:t>
            </a:r>
          </a:p>
          <a:p>
            <a:r>
              <a:rPr lang="pt-BR" dirty="0" smtClean="0"/>
              <a:t>Criar novo mecanismo de Notificação de Casos pela rede pública de saúde que inclua a ST</a:t>
            </a:r>
          </a:p>
          <a:p>
            <a:pPr algn="just"/>
            <a:r>
              <a:rPr lang="pt-BR" dirty="0" smtClean="0"/>
              <a:t>Divulgar os sinais e sintomas da ST nos consultórios médicos, ambulatórios e hospitais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Área Médica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840-51CE-4EF8-A389-368074D1DC5C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Priorizar ST nos currículos dos Cursos de Medicina, principalmente, em Pediatria, Neurologia e Psiquiatria</a:t>
            </a:r>
          </a:p>
          <a:p>
            <a:r>
              <a:rPr lang="pt-BR" dirty="0" smtClean="0"/>
              <a:t>Incluir o tema em eventos, congressos e cursos do CFM/CRM e do Ministério da Saúde</a:t>
            </a:r>
          </a:p>
          <a:p>
            <a:pPr lvl="1"/>
            <a:r>
              <a:rPr lang="pt-BR" dirty="0" smtClean="0"/>
              <a:t>Escala de Severidade (Yale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Criar Hot-site para receber notificações ?</a:t>
            </a:r>
            <a:endParaRPr lang="pt-BR" dirty="0" smtClean="0"/>
          </a:p>
          <a:p>
            <a:r>
              <a:rPr lang="pt-BR" dirty="0" smtClean="0"/>
              <a:t>Garantir aos Portadores:</a:t>
            </a:r>
          </a:p>
          <a:p>
            <a:pPr lvl="1"/>
            <a:r>
              <a:rPr lang="pt-BR" dirty="0" smtClean="0"/>
              <a:t>Atendimento pelo SUS - multidisciplinar</a:t>
            </a:r>
          </a:p>
          <a:p>
            <a:pPr lvl="1"/>
            <a:r>
              <a:rPr lang="pt-BR" dirty="0" smtClean="0"/>
              <a:t>Tratamento com pediatras, neurologistas, psicólogos, terapeutas ocupacionais, fonoaudiólogos, psicopedagogos e psiquiatras =&gt; CAPS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Área Educacional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DE19-7706-43D5-B075-775AE1796EA8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b="1" dirty="0" smtClean="0"/>
              <a:t>PROTOCOLOS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Como Identificar e</a:t>
            </a:r>
            <a:br>
              <a:rPr lang="pt-BR" dirty="0" smtClean="0"/>
            </a:br>
            <a:r>
              <a:rPr lang="pt-BR" dirty="0" smtClean="0"/>
              <a:t>Como agir diante das crises e no dia-a-dia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Elaborar protocolos a serem aplicados no meio educacional</a:t>
            </a:r>
          </a:p>
          <a:p>
            <a:r>
              <a:rPr lang="pt-BR" dirty="0" smtClean="0"/>
              <a:t>Estimular o convívio social nas Escolas com portadores de ST</a:t>
            </a:r>
          </a:p>
          <a:p>
            <a:pPr lvl="1"/>
            <a:r>
              <a:rPr lang="pt-BR" dirty="0" smtClean="0"/>
              <a:t>tendência de isolamento</a:t>
            </a:r>
          </a:p>
          <a:p>
            <a:r>
              <a:rPr lang="pt-BR" dirty="0" smtClean="0"/>
              <a:t>Home </a:t>
            </a:r>
            <a:r>
              <a:rPr lang="pt-BR" dirty="0" err="1" smtClean="0"/>
              <a:t>Schooling</a:t>
            </a:r>
            <a:r>
              <a:rPr lang="pt-BR" dirty="0" smtClean="0"/>
              <a:t>*</a:t>
            </a:r>
          </a:p>
          <a:p>
            <a:r>
              <a:rPr lang="pt-BR" dirty="0" smtClean="0"/>
              <a:t>Estimular a SOLIDARIEDADE e COMPREENSÃO </a:t>
            </a:r>
          </a:p>
          <a:p>
            <a:r>
              <a:rPr lang="pt-BR" dirty="0" smtClean="0"/>
              <a:t>combater o BULLYING e ironias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6C3D-1697-4DE4-8455-FA6DA3289010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Senador Flávio Arns e sua magnífica equipe</a:t>
            </a:r>
          </a:p>
          <a:p>
            <a:r>
              <a:rPr lang="pt-BR" dirty="0" smtClean="0"/>
              <a:t>Demais Senadores membros da CAS</a:t>
            </a:r>
          </a:p>
          <a:p>
            <a:r>
              <a:rPr lang="pt-BR" dirty="0" smtClean="0"/>
              <a:t>DD. Reitor Dr. José R. Soares </a:t>
            </a:r>
            <a:r>
              <a:rPr lang="pt-BR" dirty="0" err="1" smtClean="0"/>
              <a:t>Scolforo</a:t>
            </a:r>
            <a:endParaRPr lang="pt-BR" dirty="0" smtClean="0"/>
          </a:p>
          <a:p>
            <a:pPr lvl="1"/>
            <a:r>
              <a:rPr lang="pt-BR" dirty="0" smtClean="0"/>
              <a:t>Reitor da Universidade Federal de Lavras - UFLA</a:t>
            </a:r>
          </a:p>
          <a:p>
            <a:r>
              <a:rPr lang="pt-BR" dirty="0" smtClean="0"/>
              <a:t>Dra. </a:t>
            </a:r>
            <a:r>
              <a:rPr lang="pt-BR" dirty="0" err="1" smtClean="0"/>
              <a:t>Joziana</a:t>
            </a:r>
            <a:r>
              <a:rPr lang="pt-BR" dirty="0" smtClean="0"/>
              <a:t> Muniz de Paiva</a:t>
            </a:r>
          </a:p>
          <a:p>
            <a:pPr lvl="1"/>
            <a:r>
              <a:rPr lang="pt-BR" dirty="0" smtClean="0"/>
              <a:t>Chefe de Gabinete da Reitoria da UFLA</a:t>
            </a:r>
          </a:p>
          <a:p>
            <a:r>
              <a:rPr lang="pt-BR" dirty="0" smtClean="0"/>
              <a:t>Dr. Thales Augusto </a:t>
            </a:r>
            <a:r>
              <a:rPr lang="pt-BR" dirty="0" err="1" smtClean="0"/>
              <a:t>Barçante</a:t>
            </a:r>
            <a:endParaRPr lang="pt-BR" dirty="0" smtClean="0"/>
          </a:p>
          <a:p>
            <a:pPr lvl="1"/>
            <a:r>
              <a:rPr lang="pt-BR" dirty="0" smtClean="0"/>
              <a:t>Chefe do Depto. De Ciências da Saúde da UFLA</a:t>
            </a:r>
          </a:p>
          <a:p>
            <a:r>
              <a:rPr lang="pt-BR" dirty="0" smtClean="0"/>
              <a:t>Todos os demais presentes e palestrantes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Área Educacional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359B-0646-485D-8E19-668B89FA4243}" type="datetime1">
              <a:rPr lang="pt-BR" smtClean="0"/>
              <a:pPr/>
              <a:t>30/08/2019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Incluir ST nos currículos dos cursos de Pedagogia,  Psicologia, Psicopedagogia e relacionados</a:t>
            </a:r>
          </a:p>
          <a:p>
            <a:pPr algn="just"/>
            <a:r>
              <a:rPr lang="pt-BR" dirty="0" smtClean="0"/>
              <a:t>Permitir tratamento diferenciado para crianças e jovens nas escolas e Faculdades (flexibilidade)</a:t>
            </a:r>
          </a:p>
          <a:p>
            <a:pPr algn="just"/>
            <a:r>
              <a:rPr lang="pt-BR" dirty="0" smtClean="0"/>
              <a:t>Envolver as Universidades Federais no desenvolvimento de Pesquisas Científicas sobre as causas, tratamentos, medicamentos, PROTOCOLOS...</a:t>
            </a:r>
          </a:p>
          <a:p>
            <a:pPr lvl="1" algn="just"/>
            <a:r>
              <a:rPr lang="pt-BR" dirty="0" smtClean="0"/>
              <a:t>UFLA – Congresso Internacional de Doenças Negligenciadas</a:t>
            </a:r>
          </a:p>
          <a:p>
            <a:pPr lvl="1" algn="just"/>
            <a:r>
              <a:rPr lang="pt-BR" dirty="0" smtClean="0"/>
              <a:t>ST como doença negligenciada não infecciosa</a:t>
            </a:r>
          </a:p>
          <a:p>
            <a:pPr lvl="1" algn="just"/>
            <a:r>
              <a:rPr lang="pt-BR" dirty="0" smtClean="0"/>
              <a:t>Março de 2020</a:t>
            </a:r>
          </a:p>
          <a:p>
            <a:pPr algn="just"/>
            <a:r>
              <a:rPr lang="pt-BR" dirty="0" smtClean="0"/>
              <a:t>Criar Ambulatórios Multidisciplinares nas Universidades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Área de Conscientização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1C78-4428-4F32-8DF5-F9B34A04BE2C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smtClean="0"/>
              <a:t>Publicidade</a:t>
            </a:r>
          </a:p>
          <a:p>
            <a:pPr algn="ctr">
              <a:buNone/>
            </a:pPr>
            <a:r>
              <a:rPr lang="pt-BR" dirty="0" smtClean="0"/>
              <a:t>ampliação das Campanhas Nacionais de conscientização de forma permanente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Elaborar cartilhas/folders com orientações sobre a ST e distribuir nas prefeituras, câmaras, ambulatórios, escolas e faculdades</a:t>
            </a:r>
          </a:p>
          <a:p>
            <a:r>
              <a:rPr lang="pt-BR" dirty="0" smtClean="0"/>
              <a:t>Envolver a grande mídia no debate sobre ST</a:t>
            </a:r>
          </a:p>
          <a:p>
            <a:r>
              <a:rPr lang="pt-BR" dirty="0" smtClean="0"/>
              <a:t>Envolver as Prefeituras e Câmaras Municipais no Debate sobre a 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Fundação de Amparo e Pesquisa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4E2E-66BE-4691-AD89-E1BEABA5152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Criar uma Fundação Nacional, sem fins lucrativos, pública ou privada, para o desenvolvimento de pesquisas científicas, pesquisas estatísticas, divulgação e conscientização, assistência social e amparo aos portadores de ST</a:t>
            </a:r>
          </a:p>
          <a:p>
            <a:r>
              <a:rPr lang="pt-BR" dirty="0" smtClean="0"/>
              <a:t>Obtenção de Recursos Públicos da União</a:t>
            </a:r>
          </a:p>
          <a:p>
            <a:r>
              <a:rPr lang="pt-BR" dirty="0" smtClean="0"/>
              <a:t>Firmar convênios com Universidades Federais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7200" b="1" dirty="0" smtClean="0">
                <a:solidFill>
                  <a:schemeClr val="tx1"/>
                </a:solidFill>
              </a:rPr>
              <a:t>7   D E    J U N H O</a:t>
            </a:r>
            <a:endParaRPr lang="pt-BR" sz="7200" b="1" dirty="0">
              <a:solidFill>
                <a:schemeClr val="tx1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2"/>
          </p:nvPr>
        </p:nvSpPr>
        <p:spPr>
          <a:xfrm>
            <a:off x="2051720" y="1589567"/>
            <a:ext cx="6679381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9600" b="1" dirty="0" smtClean="0"/>
              <a:t>Síndrome de</a:t>
            </a:r>
            <a:endParaRPr lang="pt-BR" sz="7200" b="1" dirty="0" smtClean="0"/>
          </a:p>
          <a:p>
            <a:pPr>
              <a:buNone/>
            </a:pPr>
            <a:r>
              <a:rPr lang="pt-BR" sz="7200" b="1" dirty="0" smtClean="0"/>
              <a:t> </a:t>
            </a:r>
            <a:r>
              <a:rPr lang="pt-BR" sz="9600" b="1" dirty="0" err="1" smtClean="0"/>
              <a:t>Tourette</a:t>
            </a:r>
            <a:endParaRPr lang="pt-BR" sz="9600" b="1" dirty="0" smtClean="0"/>
          </a:p>
          <a:p>
            <a:pPr>
              <a:buNone/>
            </a:pPr>
            <a:r>
              <a:rPr lang="pt-BR" sz="8000" b="1" dirty="0" smtClean="0"/>
              <a:t>E u   A P O I O </a:t>
            </a:r>
            <a:endParaRPr lang="pt-BR" sz="8000" b="1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FCFB97A-F0D2-4DD0-AEF5-96F926252F2C}" type="datetime1">
              <a:rPr lang="pt-BR" smtClean="0"/>
              <a:pPr algn="r"/>
              <a:t>30/08/2019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Comissão Representativa dos Portadores de Síndrome de </a:t>
            </a:r>
            <a:r>
              <a:rPr lang="pt-BR" dirty="0" err="1" smtClean="0"/>
              <a:t>Tourette</a:t>
            </a:r>
            <a:endParaRPr lang="pt-BR" dirty="0"/>
          </a:p>
        </p:txBody>
      </p:sp>
      <p:pic>
        <p:nvPicPr>
          <p:cNvPr id="5" name="Imagem 4" descr="Imagem Símbolo Azul da 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1619672" cy="304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Leis Relacionadas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ECB-5691-4B57-ABF4-A040B9BEAEEC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Lei 13.146, de 6 de julho de 2015</a:t>
            </a:r>
          </a:p>
          <a:p>
            <a:pPr lvl="1"/>
            <a:r>
              <a:rPr lang="pt-BR" dirty="0" smtClean="0"/>
              <a:t>Lei de Inclusão da Pessoa com Deficiência</a:t>
            </a:r>
          </a:p>
          <a:p>
            <a:r>
              <a:rPr lang="pt-BR" dirty="0" smtClean="0"/>
              <a:t>Lei Complementar 142, de 8 de maio de 2013</a:t>
            </a:r>
          </a:p>
          <a:p>
            <a:pPr lvl="1"/>
            <a:r>
              <a:rPr lang="pt-BR" dirty="0" smtClean="0"/>
              <a:t>Regulamenta o §1º da CF. art. 201, no tocante à aposentadoria da pessoa com deficiência</a:t>
            </a:r>
          </a:p>
          <a:p>
            <a:r>
              <a:rPr lang="pt-BR" dirty="0" smtClean="0"/>
              <a:t>PL 682/2019, do Senador Flávio Arns (PR), sobre as doenças raras</a:t>
            </a:r>
          </a:p>
          <a:p>
            <a:r>
              <a:rPr lang="pt-BR" dirty="0" smtClean="0"/>
              <a:t>Portarias e normas da ANVISA sobre a importação de medicamentos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Folder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35E0-AD48-44F7-B24B-D4F535B4BBE1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95736" y="1600200"/>
            <a:ext cx="6491064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Se você, ou seu filho, possui pelo menos dois tiques motores involuntários, junto com um ou mais tiques na garganta, nariz ou boca, que começaram antes dos seus 18 anos e persistem por mais de 1 ano, então você deve entrar em contato com o serviço ....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Ou acessar o link .... Na internet.</a:t>
            </a:r>
            <a:endParaRPr lang="pt-BR" dirty="0"/>
          </a:p>
        </p:txBody>
      </p:sp>
      <p:pic>
        <p:nvPicPr>
          <p:cNvPr id="4" name="Imagem 3" descr="Imagem Símbolo Azul da 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1800199" cy="2282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ORAP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0BA6-F68F-49F2-83DE-4A602AF34995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000" dirty="0" smtClean="0"/>
              <a:t>Comunicado ORAP®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JUN 07, 2018</a:t>
            </a:r>
          </a:p>
          <a:p>
            <a:pPr>
              <a:buNone/>
            </a:pPr>
            <a:r>
              <a:rPr lang="pt-BR" sz="1000" dirty="0" smtClean="0"/>
              <a:t>COMUNICADO - DESCONTINUAÇÃO 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Prezado (a):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A Janssen informa que iniciou o processo de descontinuação da fabricação do medicamento </a:t>
            </a:r>
            <a:r>
              <a:rPr lang="pt-BR" sz="1000" dirty="0" err="1" smtClean="0"/>
              <a:t>Orap</a:t>
            </a:r>
            <a:r>
              <a:rPr lang="pt-BR" sz="1000" dirty="0" smtClean="0"/>
              <a:t>® (</a:t>
            </a:r>
            <a:r>
              <a:rPr lang="pt-BR" sz="1000" dirty="0" err="1" smtClean="0"/>
              <a:t>pimozida</a:t>
            </a:r>
            <a:r>
              <a:rPr lang="pt-BR" sz="1000" dirty="0" smtClean="0"/>
              <a:t>), e adicionalmente esclarece: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A descontinuação deste produto refere-se a uma decisão comercial não tendo qualquer relação com a qualidade, segurança ou eficácia do medicamento atualmente disponível no mercado. A descontinuação será conduzida junto às autoridades regulatórias de acordo com a legislação vigente.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Conforme a bula, o medicamento ORAP® (</a:t>
            </a:r>
            <a:r>
              <a:rPr lang="pt-BR" sz="1000" dirty="0" err="1" smtClean="0"/>
              <a:t>pimozida</a:t>
            </a:r>
            <a:r>
              <a:rPr lang="pt-BR" sz="1000" dirty="0" smtClean="0"/>
              <a:t>) é indicado para: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- Na terapêutica antipsicótica de manutenção em longo prazo, ambulatorial ou hospitalar;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- Na terapêutica antipsicótica de manutenção, imediatamente após o estágio agudo, e na interfase de substituição dos </a:t>
            </a:r>
            <a:r>
              <a:rPr lang="pt-BR" sz="1000" dirty="0" err="1" smtClean="0"/>
              <a:t>neurolépticos</a:t>
            </a:r>
            <a:r>
              <a:rPr lang="pt-BR" sz="1000" dirty="0" smtClean="0"/>
              <a:t> clássicos;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- Coadjuvante, associado a outros </a:t>
            </a:r>
            <a:r>
              <a:rPr lang="pt-BR" sz="1000" dirty="0" err="1" smtClean="0"/>
              <a:t>neurolépticos</a:t>
            </a:r>
            <a:r>
              <a:rPr lang="pt-BR" sz="1000" dirty="0" smtClean="0"/>
              <a:t>, nos estágios iniciais de tratamento;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- Na instabilidade emocional neurótica.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A Janssen está comprometida com a saúde e a segurança de seus pacientes e, por isso, esclarece que qualquer decisão terapêutica com relação a tratamentos em andamento deve ser tomada pelo médico responsável.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Permanecemos à disposição por meio do nosso Serviço de Atendimento ao Consumidor (SAC), no telefone 0800 701 1851 ou pelo e-mail sac@janbr.jnj.com.</a:t>
            </a:r>
          </a:p>
          <a:p>
            <a:pPr>
              <a:buNone/>
            </a:pPr>
            <a:endParaRPr lang="pt-BR" sz="1000" dirty="0" smtClean="0"/>
          </a:p>
          <a:p>
            <a:pPr>
              <a:buNone/>
            </a:pPr>
            <a:r>
              <a:rPr lang="pt-BR" sz="1000" dirty="0" smtClean="0"/>
              <a:t> Janssen Brasil  - Junho/2018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5CE9-FD6F-4FF6-80A5-EC6A56EFAE2E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EEEC-AFE6-4E52-B472-5DAC2F91228F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Membros da Comissão Representativa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E56-BA83-4CD2-B967-05B2A95BA376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86000" y="18593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Alexandro Cardoso</a:t>
            </a:r>
          </a:p>
          <a:p>
            <a:r>
              <a:rPr lang="pt-BR" dirty="0" smtClean="0"/>
              <a:t>Aline Botelho</a:t>
            </a:r>
          </a:p>
          <a:p>
            <a:r>
              <a:rPr lang="pt-BR" dirty="0" smtClean="0"/>
              <a:t>Aníbal Moreira Júnior</a:t>
            </a:r>
          </a:p>
          <a:p>
            <a:r>
              <a:rPr lang="pt-BR" dirty="0" smtClean="0"/>
              <a:t>Bruno </a:t>
            </a:r>
            <a:r>
              <a:rPr lang="pt-BR" dirty="0" err="1" smtClean="0"/>
              <a:t>Trelinski</a:t>
            </a:r>
            <a:endParaRPr lang="pt-BR" dirty="0" smtClean="0"/>
          </a:p>
          <a:p>
            <a:r>
              <a:rPr lang="pt-BR" dirty="0" err="1" smtClean="0"/>
              <a:t>Cinthia</a:t>
            </a:r>
            <a:r>
              <a:rPr lang="pt-BR" dirty="0" smtClean="0"/>
              <a:t> Gouveia</a:t>
            </a:r>
          </a:p>
          <a:p>
            <a:r>
              <a:rPr lang="pt-BR" dirty="0" err="1" smtClean="0"/>
              <a:t>Herica</a:t>
            </a:r>
            <a:r>
              <a:rPr lang="pt-BR" dirty="0" smtClean="0"/>
              <a:t> Martins</a:t>
            </a:r>
          </a:p>
          <a:p>
            <a:r>
              <a:rPr lang="pt-BR" dirty="0" smtClean="0"/>
              <a:t>Larissa Miranda</a:t>
            </a:r>
          </a:p>
          <a:p>
            <a:r>
              <a:rPr lang="pt-BR" dirty="0" smtClean="0"/>
              <a:t>Murilo Andrade</a:t>
            </a:r>
          </a:p>
          <a:p>
            <a:r>
              <a:rPr lang="pt-BR" dirty="0" smtClean="0"/>
              <a:t>Regina A. da Silva V. </a:t>
            </a:r>
            <a:r>
              <a:rPr lang="pt-BR" dirty="0" err="1" smtClean="0"/>
              <a:t>Amorin</a:t>
            </a:r>
            <a:endParaRPr lang="pt-BR" dirty="0" smtClean="0"/>
          </a:p>
          <a:p>
            <a:r>
              <a:rPr lang="pt-BR" dirty="0" smtClean="0"/>
              <a:t>Ricardo Gomide</a:t>
            </a:r>
          </a:p>
          <a:p>
            <a:r>
              <a:rPr lang="pt-BR" dirty="0" smtClean="0"/>
              <a:t>Tatiana </a:t>
            </a:r>
            <a:r>
              <a:rPr lang="pt-BR" dirty="0" err="1" smtClean="0"/>
              <a:t>Barricelli</a:t>
            </a:r>
            <a:r>
              <a:rPr lang="pt-BR" dirty="0" smtClean="0"/>
              <a:t> Vaz</a:t>
            </a:r>
          </a:p>
          <a:p>
            <a:endParaRPr lang="pt-BR" dirty="0" smtClean="0"/>
          </a:p>
          <a:p>
            <a:r>
              <a:rPr lang="pt-BR" dirty="0" smtClean="0"/>
              <a:t>Apoio:</a:t>
            </a:r>
          </a:p>
          <a:p>
            <a:r>
              <a:rPr lang="pt-BR" dirty="0" smtClean="0"/>
              <a:t>Dra. Ana </a:t>
            </a:r>
            <a:r>
              <a:rPr lang="pt-BR" dirty="0" err="1" smtClean="0"/>
              <a:t>Hounie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Dr. Vasco Conceição – APST</a:t>
            </a:r>
          </a:p>
          <a:p>
            <a:r>
              <a:rPr lang="pt-BR" dirty="0" smtClean="0"/>
              <a:t>ASTOC – Associação Solidária TOC e 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buscamos 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61E-9651-4F78-9F1E-83B85F55AF0E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Buscamos melhorar a vida das pessoas portadoras de Síndrome de </a:t>
            </a:r>
            <a:r>
              <a:rPr lang="pt-BR" dirty="0" err="1" smtClean="0"/>
              <a:t>Tourette</a:t>
            </a:r>
            <a:r>
              <a:rPr lang="pt-BR" dirty="0" smtClean="0"/>
              <a:t>. É uma causa JUSTA e HUMANA</a:t>
            </a:r>
          </a:p>
          <a:p>
            <a:pPr algn="just"/>
            <a:r>
              <a:rPr lang="pt-BR" dirty="0" smtClean="0"/>
              <a:t>Maior divulgação da existência da Síndrome de </a:t>
            </a:r>
            <a:r>
              <a:rPr lang="pt-BR" dirty="0" err="1" smtClean="0"/>
              <a:t>Tourette</a:t>
            </a:r>
            <a:r>
              <a:rPr lang="pt-BR" dirty="0" smtClean="0"/>
              <a:t> junto à sociedade</a:t>
            </a:r>
          </a:p>
          <a:p>
            <a:pPr algn="just"/>
            <a:r>
              <a:rPr lang="pt-BR" dirty="0" smtClean="0"/>
              <a:t>Reconhecimento dos direitos que os portadores da Síndrome de </a:t>
            </a:r>
            <a:r>
              <a:rPr lang="pt-BR" dirty="0" err="1" smtClean="0"/>
              <a:t>Tourette</a:t>
            </a:r>
            <a:r>
              <a:rPr lang="pt-BR" dirty="0" smtClean="0"/>
              <a:t> têm, mas são negligenciados pelo Estado e Sociedade</a:t>
            </a:r>
          </a:p>
          <a:p>
            <a:pPr algn="just"/>
            <a:r>
              <a:rPr lang="pt-BR" dirty="0" smtClean="0"/>
              <a:t>O que importa são as pessoas...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A SÍNDROME DE TOURETTE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BCEF-87C3-4EA5-A9C2-F0F6B867E516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200" b="1" dirty="0" smtClean="0"/>
              <a:t>É um distúrbio de causas multifatoriais, incluindo fatores genéticos e ambientais, </a:t>
            </a:r>
          </a:p>
          <a:p>
            <a:pPr algn="just"/>
            <a:r>
              <a:rPr lang="pt-BR" sz="3200" b="1" dirty="0" smtClean="0"/>
              <a:t>de natureza neuropsiquiátrica, </a:t>
            </a:r>
          </a:p>
          <a:p>
            <a:pPr algn="just"/>
            <a:r>
              <a:rPr lang="pt-BR" sz="3200" b="1" dirty="0" smtClean="0"/>
              <a:t>caracterizada por fenômenos compulsivos, que, muitas vezes, resultam em uma série repentina de múltiplos tiques motores e um ou mais tiques vocais, </a:t>
            </a:r>
          </a:p>
          <a:p>
            <a:pPr algn="just"/>
            <a:r>
              <a:rPr lang="pt-BR" sz="3200" b="1" dirty="0" smtClean="0"/>
              <a:t>durante pelo menos um ano, tendo início antes dos 18 anos de idade.</a:t>
            </a:r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Casos Críticos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059A-48E7-44B8-92D2-A9DEC9705F4C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Vídeo #1 – cinco portadores juntos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https://www.youtube.com/watch?v=_ZfpJbjgCcI&amp;feature=youtu.be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Vídeo #2 – Bianca (Austrália)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https://www.facebook.com/watch/?v=1611772072225435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ibalm\Documents\PESSOAL\Tourette\Imagem ICEBERG - Cortado - AP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438"/>
            <a:ext cx="7368253" cy="6002890"/>
          </a:xfrm>
          <a:prstGeom prst="rect">
            <a:avLst/>
          </a:prstGeom>
          <a:noFill/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3D6A-C37A-4ECE-AC23-D359B674DE23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EEEC-AFE6-4E52-B472-5DAC2F91228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Center for </a:t>
            </a:r>
            <a:r>
              <a:rPr lang="pt-BR" dirty="0" err="1" smtClean="0"/>
              <a:t>Disease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Prevention</a:t>
            </a:r>
            <a:r>
              <a:rPr lang="pt-BR" dirty="0" smtClean="0"/>
              <a:t> (USA)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6202-B9C4-4A85-BD70-476F0E5E717F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86% dos portadores de Síndrome de </a:t>
            </a:r>
            <a:r>
              <a:rPr lang="pt-BR" dirty="0" err="1" smtClean="0"/>
              <a:t>Tourette</a:t>
            </a:r>
            <a:r>
              <a:rPr lang="pt-BR" dirty="0" smtClean="0"/>
              <a:t> possuem problema mental, comportamental ou de desenvolvimento</a:t>
            </a:r>
          </a:p>
          <a:p>
            <a:r>
              <a:rPr lang="pt-BR" dirty="0" smtClean="0"/>
              <a:t>63% dos portadores de Síndrome de </a:t>
            </a:r>
            <a:r>
              <a:rPr lang="pt-BR" dirty="0" err="1" smtClean="0"/>
              <a:t>Tourette</a:t>
            </a:r>
            <a:r>
              <a:rPr lang="pt-BR" dirty="0" smtClean="0"/>
              <a:t> possuem Transtorno do Déficit de Atenção com Hiperatividade (TDA-H)</a:t>
            </a:r>
          </a:p>
          <a:p>
            <a:r>
              <a:rPr lang="pt-BR" dirty="0" smtClean="0"/>
              <a:t>49% dos portadores de Síndrome de </a:t>
            </a:r>
            <a:r>
              <a:rPr lang="pt-BR" dirty="0" err="1" smtClean="0"/>
              <a:t>Tourette</a:t>
            </a:r>
            <a:r>
              <a:rPr lang="pt-BR" dirty="0" smtClean="0"/>
              <a:t> possuem ansiedade</a:t>
            </a:r>
          </a:p>
          <a:p>
            <a:r>
              <a:rPr lang="pt-BR" dirty="0" smtClean="0"/>
              <a:t>1/3 dos portadores de Síndrome de </a:t>
            </a:r>
            <a:r>
              <a:rPr lang="pt-BR" dirty="0" err="1" smtClean="0"/>
              <a:t>Tourette</a:t>
            </a:r>
            <a:r>
              <a:rPr lang="pt-BR" dirty="0" smtClean="0"/>
              <a:t> possuem transtorno obsessivo compulsivo (TOC)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Proteção Legislativa aos Portadores de Síndrome de </a:t>
            </a:r>
            <a:r>
              <a:rPr lang="pt-BR" dirty="0" err="1" smtClean="0"/>
              <a:t>Tourette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80BB-32C3-4A74-A7F1-8E5CD4661070}" type="datetime1">
              <a:rPr lang="pt-BR" smtClean="0"/>
              <a:pPr/>
              <a:t>30/08/2019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Comissão Representativa dos Portadores de Síndrome de Tourette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B9EEEC-AFE6-4E52-B472-5DAC2F91228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que importa são as PESSOAS...</a:t>
            </a:r>
          </a:p>
          <a:p>
            <a:r>
              <a:rPr lang="pt-BR" dirty="0" smtClean="0"/>
              <a:t>Áreas de atuação da Comissão Representativa</a:t>
            </a:r>
          </a:p>
          <a:p>
            <a:pPr lvl="1"/>
            <a:r>
              <a:rPr lang="pt-BR" dirty="0" smtClean="0"/>
              <a:t>Legislativa</a:t>
            </a:r>
          </a:p>
          <a:p>
            <a:pPr lvl="1"/>
            <a:r>
              <a:rPr lang="pt-BR" dirty="0" smtClean="0"/>
              <a:t>Médica</a:t>
            </a:r>
          </a:p>
          <a:p>
            <a:pPr lvl="1"/>
            <a:r>
              <a:rPr lang="pt-BR" dirty="0" smtClean="0"/>
              <a:t>Educacional</a:t>
            </a:r>
          </a:p>
          <a:p>
            <a:pPr lvl="1"/>
            <a:r>
              <a:rPr lang="pt-BR" dirty="0" smtClean="0"/>
              <a:t>Conscientização</a:t>
            </a:r>
          </a:p>
          <a:p>
            <a:pPr lvl="1"/>
            <a:r>
              <a:rPr lang="pt-BR" dirty="0" smtClean="0"/>
              <a:t>Assistência Social</a:t>
            </a:r>
          </a:p>
          <a:p>
            <a:pPr lvl="1"/>
            <a:r>
              <a:rPr lang="pt-BR" dirty="0" smtClean="0"/>
              <a:t>Poder Executivo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1006</TotalTime>
  <Words>1667</Words>
  <Application>Microsoft Office PowerPoint</Application>
  <PresentationFormat>Apresentação na tela (4:3)</PresentationFormat>
  <Paragraphs>275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Mediano</vt:lpstr>
      <vt:lpstr>Comissão Representativa dos Portadores da Síndrome de Tourette</vt:lpstr>
      <vt:lpstr>Agradecimentos</vt:lpstr>
      <vt:lpstr>Membros da Comissão Representativa</vt:lpstr>
      <vt:lpstr>O que buscamos ?</vt:lpstr>
      <vt:lpstr>O QUE É A SÍNDROME DE TOURETTE</vt:lpstr>
      <vt:lpstr>Exemplos de Casos Críticos</vt:lpstr>
      <vt:lpstr>Slide 7</vt:lpstr>
      <vt:lpstr>Center for Disease Control and Prevention (USA)</vt:lpstr>
      <vt:lpstr>Proteção Legislativa aos Portadores de Síndrome de Tourette</vt:lpstr>
      <vt:lpstr>Área Legislativa</vt:lpstr>
      <vt:lpstr>Área Legislativa</vt:lpstr>
      <vt:lpstr>No Poder Executivo</vt:lpstr>
      <vt:lpstr>Ministério da Saúde - Missão</vt:lpstr>
      <vt:lpstr>Ministério Da Saúde</vt:lpstr>
      <vt:lpstr>Ministério Da Saúde - ORAP</vt:lpstr>
      <vt:lpstr>Ministério da Saúde</vt:lpstr>
      <vt:lpstr>Na Área Médica</vt:lpstr>
      <vt:lpstr>Na Área Médica</vt:lpstr>
      <vt:lpstr>Na Área Educacional</vt:lpstr>
      <vt:lpstr>Na Área Educacional</vt:lpstr>
      <vt:lpstr>Na Área de Conscientização</vt:lpstr>
      <vt:lpstr>Fundação de Amparo e Pesquisa</vt:lpstr>
      <vt:lpstr>7   D E    J U N H O</vt:lpstr>
      <vt:lpstr>Leis Relacionadas</vt:lpstr>
      <vt:lpstr>Exemplo de Folder</vt:lpstr>
      <vt:lpstr>ORAP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anibalm</dc:creator>
  <cp:lastModifiedBy>anibalm</cp:lastModifiedBy>
  <cp:revision>119</cp:revision>
  <dcterms:created xsi:type="dcterms:W3CDTF">2019-05-13T11:02:20Z</dcterms:created>
  <dcterms:modified xsi:type="dcterms:W3CDTF">2019-08-30T13:49:18Z</dcterms:modified>
</cp:coreProperties>
</file>