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73" r:id="rId2"/>
    <p:sldId id="265" r:id="rId3"/>
    <p:sldId id="276" r:id="rId4"/>
    <p:sldId id="266" r:id="rId5"/>
    <p:sldId id="257" r:id="rId6"/>
    <p:sldId id="259" r:id="rId7"/>
    <p:sldId id="262" r:id="rId8"/>
    <p:sldId id="267" r:id="rId9"/>
    <p:sldId id="264" r:id="rId10"/>
    <p:sldId id="268" r:id="rId11"/>
    <p:sldId id="269" r:id="rId12"/>
    <p:sldId id="271" r:id="rId13"/>
    <p:sldId id="272" r:id="rId14"/>
    <p:sldId id="275" r:id="rId15"/>
    <p:sldId id="270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mansueto:Desktop:Apresenta&#231;&#227;o%20Pastore:Tabela%20Investimento%20Samuel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mansueto:Desktop:EBAPE%20-%20FGV:MANSUF:Investimento%202002-201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ika\AA-Area%20de%20Trabalho\AA-Consultorias\2010ReformaFiscal\Taiana\Regra%20Final\D_Gr&#225;ficos\Cen&#225;rio%20Atual\1010%20Gr&#225;ficos_Cen&#225;rioAtual_CFF_ModeloGin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8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Sheet2!$C$4</c:f>
              <c:strCache>
                <c:ptCount val="1"/>
                <c:pt idx="0">
                  <c:v>% do PIB</c:v>
                </c:pt>
              </c:strCache>
            </c:strRef>
          </c:tx>
          <c:dLbls>
            <c:dLbl>
              <c:idx val="5"/>
              <c:layout/>
              <c:showVal val="1"/>
            </c:dLbl>
            <c:dLbl>
              <c:idx val="8"/>
              <c:layout/>
              <c:showVal val="1"/>
            </c:dLbl>
            <c:dLbl>
              <c:idx val="16"/>
              <c:layout/>
              <c:showVal val="1"/>
            </c:dLbl>
            <c:delete val="1"/>
          </c:dLbls>
          <c:cat>
            <c:numRef>
              <c:f>Sheet2!$B$5:$B$21</c:f>
              <c:numCache>
                <c:formatCode>General</c:formatCode>
                <c:ptCount val="1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</c:numCache>
            </c:numRef>
          </c:cat>
          <c:val>
            <c:numRef>
              <c:f>Sheet2!$C$5:$C$21</c:f>
              <c:numCache>
                <c:formatCode>0.00%</c:formatCode>
                <c:ptCount val="17"/>
                <c:pt idx="0">
                  <c:v>8.0925653033958808E-3</c:v>
                </c:pt>
                <c:pt idx="1">
                  <c:v>7.9141184808225531E-3</c:v>
                </c:pt>
                <c:pt idx="2">
                  <c:v>9.3769969900524032E-3</c:v>
                </c:pt>
                <c:pt idx="3">
                  <c:v>9.6899428080605247E-3</c:v>
                </c:pt>
                <c:pt idx="4">
                  <c:v>7.5094217504434995E-3</c:v>
                </c:pt>
                <c:pt idx="5">
                  <c:v>1.0455378708233503E-2</c:v>
                </c:pt>
                <c:pt idx="6">
                  <c:v>7.8623480591617813E-3</c:v>
                </c:pt>
                <c:pt idx="7">
                  <c:v>8.2877736245629708E-3</c:v>
                </c:pt>
                <c:pt idx="8">
                  <c:v>3.0701318575041287E-3</c:v>
                </c:pt>
                <c:pt idx="9">
                  <c:v>4.6720531833936117E-3</c:v>
                </c:pt>
                <c:pt idx="10">
                  <c:v>4.7998505684415408E-3</c:v>
                </c:pt>
                <c:pt idx="11">
                  <c:v>6.4430848326893029E-3</c:v>
                </c:pt>
                <c:pt idx="12">
                  <c:v>7.2032179791890142E-3</c:v>
                </c:pt>
                <c:pt idx="13">
                  <c:v>8.6184500705051795E-3</c:v>
                </c:pt>
                <c:pt idx="14">
                  <c:v>9.9250950926730586E-3</c:v>
                </c:pt>
                <c:pt idx="15">
                  <c:v>1.1851615283834905E-2</c:v>
                </c:pt>
                <c:pt idx="16">
                  <c:v>1.0120755651824903E-2</c:v>
                </c:pt>
              </c:numCache>
            </c:numRef>
          </c:val>
        </c:ser>
        <c:shape val="box"/>
        <c:axId val="50008832"/>
        <c:axId val="50010368"/>
        <c:axId val="0"/>
      </c:bar3DChart>
      <c:catAx>
        <c:axId val="500088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 sz="1200"/>
            </a:pPr>
            <a:endParaRPr lang="pt-BR"/>
          </a:p>
        </c:txPr>
        <c:crossAx val="50010368"/>
        <c:crosses val="autoZero"/>
        <c:auto val="1"/>
        <c:lblAlgn val="ctr"/>
        <c:lblOffset val="100"/>
      </c:catAx>
      <c:valAx>
        <c:axId val="50010368"/>
        <c:scaling>
          <c:orientation val="minMax"/>
        </c:scaling>
        <c:axPos val="l"/>
        <c:majorGridlines/>
        <c:numFmt formatCode="0.00%" sourceLinked="1"/>
        <c:tickLblPos val="nextTo"/>
        <c:txPr>
          <a:bodyPr/>
          <a:lstStyle/>
          <a:p>
            <a:pPr>
              <a:defRPr lang="en-US" sz="1200"/>
            </a:pPr>
            <a:endParaRPr lang="pt-BR"/>
          </a:p>
        </c:txPr>
        <c:crossAx val="50008832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8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Sheet1!$C$27</c:f>
              <c:strCache>
                <c:ptCount val="1"/>
                <c:pt idx="0">
                  <c:v>Orçamento do Ano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lang="en-US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numRef>
              <c:f>Sheet1!$B$28:$B$36</c:f>
              <c:numCache>
                <c:formatCode>General</c:formatCod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</c:numCache>
            </c:numRef>
          </c:cat>
          <c:val>
            <c:numRef>
              <c:f>Sheet1!$C$28:$C$36</c:f>
              <c:numCache>
                <c:formatCode>_-* #,##0.00_-;\-* #,##0.00_-;_-* "-"??_-;_-@_-</c:formatCode>
                <c:ptCount val="9"/>
                <c:pt idx="0">
                  <c:v>5.8493640563430063</c:v>
                </c:pt>
                <c:pt idx="1">
                  <c:v>11.48858503461385</c:v>
                </c:pt>
                <c:pt idx="2">
                  <c:v>12.10404336511974</c:v>
                </c:pt>
                <c:pt idx="3">
                  <c:v>12.100261483099928</c:v>
                </c:pt>
                <c:pt idx="4">
                  <c:v>14.6781339730606</c:v>
                </c:pt>
                <c:pt idx="5">
                  <c:v>13.02911612504144</c:v>
                </c:pt>
                <c:pt idx="6">
                  <c:v>20.294629540749895</c:v>
                </c:pt>
                <c:pt idx="7">
                  <c:v>25.496812840653469</c:v>
                </c:pt>
                <c:pt idx="8">
                  <c:v>19.730873651589981</c:v>
                </c:pt>
              </c:numCache>
            </c:numRef>
          </c:val>
        </c:ser>
        <c:ser>
          <c:idx val="1"/>
          <c:order val="1"/>
          <c:tx>
            <c:strRef>
              <c:f>Sheet1!$D$27</c:f>
              <c:strCache>
                <c:ptCount val="1"/>
                <c:pt idx="0">
                  <c:v>RAP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lang="en-US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numRef>
              <c:f>Sheet1!$B$28:$B$36</c:f>
              <c:numCache>
                <c:formatCode>General</c:formatCod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</c:numCache>
            </c:numRef>
          </c:cat>
          <c:val>
            <c:numRef>
              <c:f>Sheet1!$D$28:$D$36</c:f>
              <c:numCache>
                <c:formatCode>_-* #,##0.00_-;\-* #,##0.00_-;_-* "-"??_-;_-@_-</c:formatCode>
                <c:ptCount val="9"/>
                <c:pt idx="0">
                  <c:v>4.5358392110290415</c:v>
                </c:pt>
                <c:pt idx="1">
                  <c:v>5.7678746381548347</c:v>
                </c:pt>
                <c:pt idx="2">
                  <c:v>6.2707575476918054</c:v>
                </c:pt>
                <c:pt idx="3">
                  <c:v>11.3172109811429</c:v>
                </c:pt>
                <c:pt idx="4">
                  <c:v>13.779190567824974</c:v>
                </c:pt>
                <c:pt idx="5">
                  <c:v>21.59590562189139</c:v>
                </c:pt>
                <c:pt idx="6">
                  <c:v>20.737789214631189</c:v>
                </c:pt>
                <c:pt idx="7">
                  <c:v>25.638045151732211</c:v>
                </c:pt>
                <c:pt idx="8">
                  <c:v>26.788849601669678</c:v>
                </c:pt>
              </c:numCache>
            </c:numRef>
          </c:val>
        </c:ser>
        <c:shape val="box"/>
        <c:axId val="50056192"/>
        <c:axId val="50057984"/>
        <c:axId val="0"/>
      </c:bar3DChart>
      <c:catAx>
        <c:axId val="500561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50057984"/>
        <c:crosses val="autoZero"/>
        <c:auto val="1"/>
        <c:lblAlgn val="ctr"/>
        <c:lblOffset val="100"/>
      </c:catAx>
      <c:valAx>
        <c:axId val="5005798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500561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n-US"/>
          </a:pPr>
          <a:endParaRPr lang="pt-BR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6.5630397236614874E-2"/>
          <c:y val="9.3085106382978747E-2"/>
          <c:w val="0.89119170984455953"/>
          <c:h val="0.7313829787234043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37971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Sheet1!$B$1:$L$1</c:f>
              <c:strCache>
                <c:ptCount val="11"/>
                <c:pt idx="0">
                  <c:v>Até 5.000</c:v>
                </c:pt>
                <c:pt idx="1">
                  <c:v>5.001-10.188</c:v>
                </c:pt>
                <c:pt idx="2">
                  <c:v>10.189-16.980</c:v>
                </c:pt>
                <c:pt idx="3">
                  <c:v>16.981-30.000</c:v>
                </c:pt>
                <c:pt idx="4">
                  <c:v>30.001-50.940</c:v>
                </c:pt>
                <c:pt idx="5">
                  <c:v>30.001-75.000</c:v>
                </c:pt>
                <c:pt idx="6">
                  <c:v>75.001-101.216</c:v>
                </c:pt>
                <c:pt idx="7">
                  <c:v>101.217-125.000</c:v>
                </c:pt>
                <c:pt idx="8">
                  <c:v>125.001-156-216</c:v>
                </c:pt>
                <c:pt idx="9">
                  <c:v>Acima 156-217</c:v>
                </c:pt>
                <c:pt idx="10">
                  <c:v>Capitais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 formatCode="#,##0.00">
                  <c:v>1288.3</c:v>
                </c:pt>
                <c:pt idx="1">
                  <c:v>843.8</c:v>
                </c:pt>
                <c:pt idx="2">
                  <c:v>715.8</c:v>
                </c:pt>
                <c:pt idx="3">
                  <c:v>688.2</c:v>
                </c:pt>
                <c:pt idx="4">
                  <c:v>660.7</c:v>
                </c:pt>
                <c:pt idx="5">
                  <c:v>714.8</c:v>
                </c:pt>
                <c:pt idx="6">
                  <c:v>705.7</c:v>
                </c:pt>
                <c:pt idx="7">
                  <c:v>798.8</c:v>
                </c:pt>
                <c:pt idx="8">
                  <c:v>855.3</c:v>
                </c:pt>
                <c:pt idx="9">
                  <c:v>772.9</c:v>
                </c:pt>
                <c:pt idx="10" formatCode="#,##0.00">
                  <c:v>1004.2</c:v>
                </c:pt>
              </c:numCache>
            </c:numRef>
          </c:val>
          <c:smooth val="1"/>
        </c:ser>
        <c:marker val="1"/>
        <c:axId val="117310208"/>
        <c:axId val="117312128"/>
      </c:lineChart>
      <c:catAx>
        <c:axId val="117310208"/>
        <c:scaling>
          <c:orientation val="minMax"/>
        </c:scaling>
        <c:axPos val="b"/>
        <c:majorGridlines>
          <c:spPr>
            <a:ln w="12657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Faixas Populacionais</a:t>
                </a:r>
              </a:p>
            </c:rich>
          </c:tx>
          <c:layout>
            <c:manualLayout>
              <c:xMode val="edge"/>
              <c:yMode val="edge"/>
              <c:x val="0.4041450777202073"/>
              <c:y val="0.94414893617021634"/>
            </c:manualLayout>
          </c:layout>
          <c:spPr>
            <a:noFill/>
            <a:ln w="25314">
              <a:noFill/>
            </a:ln>
          </c:spPr>
        </c:title>
        <c:numFmt formatCode="General" sourceLinked="1"/>
        <c:tickLblPos val="nextTo"/>
        <c:spPr>
          <a:ln w="31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pt-BR"/>
          </a:p>
        </c:txPr>
        <c:crossAx val="117312128"/>
        <c:crossesAt val="400"/>
        <c:lblAlgn val="ctr"/>
        <c:lblOffset val="100"/>
        <c:tickLblSkip val="1"/>
        <c:tickMarkSkip val="1"/>
      </c:catAx>
      <c:valAx>
        <c:axId val="117312128"/>
        <c:scaling>
          <c:orientation val="minMax"/>
          <c:max val="1400"/>
          <c:min val="400"/>
        </c:scaling>
        <c:axPos val="l"/>
        <c:majorGridlines>
          <c:spPr>
            <a:ln w="12657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/>
                </a:pPr>
                <a:r>
                  <a:rPr lang="pt-BR" sz="1200"/>
                  <a:t>R$ Per Capita</a:t>
                </a:r>
              </a:p>
            </c:rich>
          </c:tx>
          <c:layout>
            <c:manualLayout>
              <c:xMode val="edge"/>
              <c:yMode val="edge"/>
              <c:x val="0"/>
              <c:y val="0"/>
            </c:manualLayout>
          </c:layout>
          <c:spPr>
            <a:noFill/>
            <a:ln w="25314">
              <a:noFill/>
            </a:ln>
          </c:spPr>
        </c:title>
        <c:numFmt formatCode="#,##0" sourceLinked="0"/>
        <c:tickLblPos val="nextTo"/>
        <c:spPr>
          <a:ln w="31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17310208"/>
        <c:crosses val="autoZero"/>
        <c:crossBetween val="midCat"/>
        <c:majorUnit val="100"/>
      </c:valAx>
      <c:spPr>
        <a:noFill/>
        <a:ln w="2531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97" b="0" i="0" u="none" strike="noStrike" baseline="0">
          <a:solidFill>
            <a:schemeClr val="tx1"/>
          </a:solidFill>
          <a:latin typeface="Calibri" pitchFamily="34" charset="0"/>
          <a:ea typeface="Arial"/>
          <a:cs typeface="Arial"/>
        </a:defRPr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0.14678018372703591"/>
          <c:y val="0.17829870224555261"/>
          <c:w val="0.79160870516185489"/>
          <c:h val="0.65648877223680802"/>
        </c:manualLayout>
      </c:layout>
      <c:lineChart>
        <c:grouping val="standard"/>
        <c:ser>
          <c:idx val="0"/>
          <c:order val="0"/>
          <c:tx>
            <c:strRef>
              <c:f>'Base CFF2'!$J$12</c:f>
              <c:strCache>
                <c:ptCount val="1"/>
                <c:pt idx="0">
                  <c:v>pop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numRef>
              <c:f>'Base CFF2'!$I$13:$I$23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cat>
          <c:val>
            <c:numRef>
              <c:f>'Base CFF2'!$J$13:$J$23</c:f>
              <c:numCache>
                <c:formatCode>0%</c:formatCode>
                <c:ptCount val="11"/>
                <c:pt idx="0">
                  <c:v>0</c:v>
                </c:pt>
                <c:pt idx="1">
                  <c:v>0.18758392081473371</c:v>
                </c:pt>
                <c:pt idx="2">
                  <c:v>0.29145220590842896</c:v>
                </c:pt>
                <c:pt idx="3">
                  <c:v>0.39054515841813348</c:v>
                </c:pt>
                <c:pt idx="4">
                  <c:v>0.49595028044384887</c:v>
                </c:pt>
                <c:pt idx="5">
                  <c:v>0.6020333107953959</c:v>
                </c:pt>
                <c:pt idx="6">
                  <c:v>0.70418797127754817</c:v>
                </c:pt>
                <c:pt idx="7">
                  <c:v>0.83740390194731606</c:v>
                </c:pt>
                <c:pt idx="8">
                  <c:v>0.88540926611637993</c:v>
                </c:pt>
                <c:pt idx="9">
                  <c:v>0.9809674182218685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'Base CFF2'!$K$12</c:f>
              <c:strCache>
                <c:ptCount val="1"/>
                <c:pt idx="0">
                  <c:v>reta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'Base CFF2'!$I$13:$I$23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cat>
          <c:val>
            <c:numRef>
              <c:f>'Base CFF2'!$K$13:$K$23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val>
        </c:ser>
        <c:marker val="1"/>
        <c:axId val="84314368"/>
        <c:axId val="84320640"/>
      </c:lineChart>
      <c:catAx>
        <c:axId val="8431436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Municípios ordenados conforme sua capacidade fiscal per capita</a:t>
                </a:r>
              </a:p>
            </c:rich>
          </c:tx>
          <c:layout>
            <c:manualLayout>
              <c:xMode val="edge"/>
              <c:yMode val="edge"/>
              <c:x val="0.22718718205030916"/>
              <c:y val="0.94470894774516823"/>
            </c:manualLayout>
          </c:layout>
        </c:title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84320640"/>
        <c:crosses val="autoZero"/>
        <c:auto val="1"/>
        <c:lblAlgn val="ctr"/>
        <c:lblOffset val="100"/>
      </c:catAx>
      <c:valAx>
        <c:axId val="84320640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População acumulada</a:t>
                </a:r>
              </a:p>
            </c:rich>
          </c:tx>
          <c:layout/>
        </c:title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84314368"/>
        <c:crosses val="autoZero"/>
        <c:crossBetween val="midCat"/>
        <c:majorUnit val="0.1"/>
      </c:valAx>
    </c:plotArea>
    <c:plotVisOnly val="1"/>
  </c:chart>
  <c:spPr>
    <a:ln>
      <a:noFill/>
    </a:ln>
  </c:spPr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Orçamento, Gestão Pública e Desenvolvimento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Fernando Rezende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 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Para o equilíbrio federativo: A </a:t>
            </a:r>
            <a:r>
              <a:rPr lang="pt-BR" sz="3200" dirty="0" smtClean="0"/>
              <a:t>base das transferências encolheu</a:t>
            </a:r>
            <a:endParaRPr lang="pt-BR" sz="3200" dirty="0"/>
          </a:p>
        </p:txBody>
      </p:sp>
      <p:pic>
        <p:nvPicPr>
          <p:cNvPr id="51202" name="Imagem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438" y="1844824"/>
            <a:ext cx="654687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2"/>
            <a:endParaRPr lang="pt-BR" sz="2400" dirty="0" smtClean="0"/>
          </a:p>
          <a:p>
            <a:pPr lvl="2"/>
            <a:r>
              <a:rPr lang="pt-BR" sz="2400" dirty="0" smtClean="0"/>
              <a:t>Na irregularidade </a:t>
            </a:r>
            <a:r>
              <a:rPr lang="pt-BR" sz="2400" dirty="0" smtClean="0"/>
              <a:t>e na imprevisibilidade dos </a:t>
            </a:r>
            <a:r>
              <a:rPr lang="pt-BR" sz="2400" dirty="0" smtClean="0"/>
              <a:t>fluxos financeiros</a:t>
            </a:r>
          </a:p>
          <a:p>
            <a:pPr lvl="2"/>
            <a:r>
              <a:rPr lang="pt-BR" sz="2400" dirty="0" smtClean="0"/>
              <a:t>Na impossibilidade de ajustar a repartição dos recursos à mudanças na natureza e no perfil das necessidades de suas populações.</a:t>
            </a:r>
          </a:p>
          <a:p>
            <a:pPr lvl="2"/>
            <a:r>
              <a:rPr lang="pt-BR" sz="2400" dirty="0" smtClean="0"/>
              <a:t>Na ausência de condições para uma eficiente gestão das políticas a cargo de estados e municípios.</a:t>
            </a:r>
          </a:p>
          <a:p>
            <a:pPr lvl="2"/>
            <a:r>
              <a:rPr lang="pt-BR" sz="2400" dirty="0" smtClean="0"/>
              <a:t>Em desequilíbrios na repartição territorial dos recursos</a:t>
            </a:r>
          </a:p>
          <a:p>
            <a:pPr lvl="2"/>
            <a:r>
              <a:rPr lang="pt-BR" sz="2400" dirty="0" smtClean="0"/>
              <a:t>Na dificuldade de contribuir para a isonomia de oportunidades de ascensão social de seus cidadãos.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600" dirty="0" smtClean="0"/>
              <a:t>Como </a:t>
            </a:r>
            <a:r>
              <a:rPr lang="pt-BR" sz="3600" dirty="0"/>
              <a:t>tudo isso repercute </a:t>
            </a:r>
            <a:r>
              <a:rPr lang="pt-BR" sz="3600" dirty="0" smtClean="0"/>
              <a:t>na gestão das políticas públicas? </a:t>
            </a:r>
            <a:r>
              <a:rPr lang="pt-BR" sz="3600" dirty="0"/>
              <a:t/>
            </a:r>
            <a:br>
              <a:rPr lang="pt-BR" sz="3600" dirty="0"/>
            </a:br>
            <a:endParaRPr lang="pt-B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dirty="0" smtClean="0"/>
              <a:t>Disparidades Fiscais e </a:t>
            </a:r>
            <a:r>
              <a:rPr lang="pt-BR" dirty="0" smtClean="0"/>
              <a:t>isonomia de oportunidades </a:t>
            </a:r>
            <a:r>
              <a:rPr lang="pt-BR" dirty="0" smtClean="0"/>
              <a:t>sociais- Estados</a:t>
            </a:r>
          </a:p>
        </p:txBody>
      </p:sp>
      <p:graphicFrame>
        <p:nvGraphicFramePr>
          <p:cNvPr id="1026" name="Object 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06400" y="1290638"/>
          <a:ext cx="8331200" cy="4916487"/>
        </p:xfrm>
        <a:graphic>
          <a:graphicData uri="http://schemas.openxmlformats.org/presentationml/2006/ole">
            <p:oleObj spid="_x0000_s24578" r:id="rId3" imgW="8326448" imgH="491297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Disparidades Fiscais e </a:t>
            </a:r>
            <a:r>
              <a:rPr lang="pt-BR" dirty="0" smtClean="0"/>
              <a:t>isonomia de oportunidades </a:t>
            </a:r>
            <a:r>
              <a:rPr lang="pt-BR" dirty="0" smtClean="0"/>
              <a:t>sociais- Municípios</a:t>
            </a:r>
            <a:endParaRPr lang="pt-BR" dirty="0"/>
          </a:p>
        </p:txBody>
      </p:sp>
      <p:graphicFrame>
        <p:nvGraphicFramePr>
          <p:cNvPr id="4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Disparidades </a:t>
            </a:r>
            <a:r>
              <a:rPr lang="pt-BR" dirty="0" smtClean="0"/>
              <a:t>Fiscais e isonomia - Municípios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sz="2400" dirty="0" smtClean="0"/>
              <a:t>Formar a consciência do problema e definir os princípios a serem observados na elaboração de um projeto de reforma orçamentária.    </a:t>
            </a:r>
          </a:p>
          <a:p>
            <a:pPr lvl="1"/>
            <a:r>
              <a:rPr lang="pt-BR" sz="2400" dirty="0" smtClean="0"/>
              <a:t>Assumir que os problemas são graves e que precisam ser enfrentados</a:t>
            </a:r>
          </a:p>
          <a:p>
            <a:pPr lvl="1"/>
            <a:r>
              <a:rPr lang="pt-BR" sz="2400" dirty="0" smtClean="0"/>
              <a:t>Mobilizar o apoio necessário para corrigir o desequilíbrio e as distorções acumuladas.</a:t>
            </a:r>
          </a:p>
          <a:p>
            <a:pPr lvl="1"/>
            <a:r>
              <a:rPr lang="pt-BR" sz="2400" dirty="0" smtClean="0"/>
              <a:t>Traçar o caminho a ser percorrido para a sua recuperação e indicar os primeiros passos a serem dados.</a:t>
            </a:r>
          </a:p>
          <a:p>
            <a:r>
              <a:rPr lang="pt-BR" sz="2800" dirty="0" smtClean="0"/>
              <a:t> 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 que pode ser feito para recuperar o orçamento? 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pt-BR" sz="2400" dirty="0" smtClean="0"/>
          </a:p>
          <a:p>
            <a:pPr lvl="1"/>
            <a:r>
              <a:rPr lang="pt-BR" sz="2400" dirty="0" smtClean="0"/>
              <a:t>Incorporar uma visão estratégica na alocação de recursos e alargar o horizonte das decisões orçamentárias;</a:t>
            </a:r>
          </a:p>
          <a:p>
            <a:pPr lvl="1"/>
            <a:r>
              <a:rPr lang="pt-BR" sz="2400" dirty="0" smtClean="0"/>
              <a:t>Foco nos problemas</a:t>
            </a:r>
          </a:p>
          <a:p>
            <a:pPr lvl="1"/>
            <a:r>
              <a:rPr lang="pt-BR" sz="2400" dirty="0" smtClean="0"/>
              <a:t>Introduzir o compromisso com resultados;</a:t>
            </a:r>
          </a:p>
          <a:p>
            <a:pPr lvl="1"/>
            <a:r>
              <a:rPr lang="pt-BR" sz="2400" dirty="0" smtClean="0"/>
              <a:t>Dar transparência à despesa pública;</a:t>
            </a:r>
          </a:p>
          <a:p>
            <a:pPr lvl="1"/>
            <a:r>
              <a:rPr lang="pt-BR" sz="2400" dirty="0" smtClean="0"/>
              <a:t>Criar condições para a responsabilização de autoridades públicas e de gestores setoriais por meio de fungibilidade das verbas e de liberdade na execução do gasto.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Sugestões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pt-BR" sz="2400" dirty="0" smtClean="0"/>
              <a:t>Acumulou rigidez e desequilíbrios- não tem espaço para investimentos.</a:t>
            </a:r>
          </a:p>
          <a:p>
            <a:pPr lvl="1"/>
            <a:r>
              <a:rPr lang="pt-BR" sz="2400" dirty="0" smtClean="0"/>
              <a:t>Foi acometido de forte miopia</a:t>
            </a:r>
          </a:p>
          <a:p>
            <a:pPr lvl="2"/>
            <a:r>
              <a:rPr lang="pt-BR" sz="2400" dirty="0" smtClean="0"/>
              <a:t>A norma constitucional e a realidade da relação  planejamento e orçamento</a:t>
            </a:r>
          </a:p>
          <a:p>
            <a:pPr lvl="1"/>
            <a:r>
              <a:rPr lang="pt-BR" sz="2400" dirty="0" smtClean="0"/>
              <a:t>Está cada vez mais comprometido com o passado.</a:t>
            </a:r>
          </a:p>
          <a:p>
            <a:pPr lvl="1"/>
            <a:r>
              <a:rPr lang="pt-BR" sz="2400" dirty="0" smtClean="0"/>
              <a:t>Tem enorme dificuldade para adaptar-se a mudanças</a:t>
            </a:r>
          </a:p>
          <a:p>
            <a:pPr lvl="2"/>
            <a:r>
              <a:rPr lang="pt-BR" sz="2400" dirty="0" smtClean="0"/>
              <a:t>Urbanização e demandas sociais</a:t>
            </a:r>
          </a:p>
          <a:p>
            <a:pPr lvl="1"/>
            <a:r>
              <a:rPr lang="pt-BR" sz="2400" dirty="0" smtClean="0"/>
              <a:t>Perdeu importância – A sociedade não se interessa por ele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que aconteceu com o nosso orçamento?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755576" y="1196752"/>
          <a:ext cx="7560839" cy="4752518"/>
        </p:xfrm>
        <a:graphic>
          <a:graphicData uri="http://schemas.openxmlformats.org/drawingml/2006/table">
            <a:tbl>
              <a:tblPr/>
              <a:tblGrid>
                <a:gridCol w="874779"/>
                <a:gridCol w="840475"/>
                <a:gridCol w="728983"/>
                <a:gridCol w="977695"/>
                <a:gridCol w="977695"/>
                <a:gridCol w="851623"/>
                <a:gridCol w="728983"/>
                <a:gridCol w="850766"/>
                <a:gridCol w="729840"/>
              </a:tblGrid>
              <a:tr h="572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PESSOAL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INSS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CUSTEIO ADMINST.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CUSTEIO SAUDE E EDUC.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GASTOS SOCIAIS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INVEST.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>
                          <a:latin typeface="Arial"/>
                          <a:ea typeface="Times New Roman"/>
                          <a:cs typeface="Times New Roman"/>
                        </a:rPr>
                        <a:t>OUTROS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 i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1999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5,5%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14,5%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5,6%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14,7%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5,8%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1,2%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15,6%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15,7%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1,2%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15,1%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1,2%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1,2%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15,6%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16,4%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7,0%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17,0%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7,0%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17,1%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2008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16,4%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17,7%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2010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2,0%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1,2%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17,4%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2011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4,3%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6,8%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2,0%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1,9%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>
                          <a:latin typeface="Arial"/>
                          <a:ea typeface="Times New Roman"/>
                          <a:cs typeface="Times New Roman"/>
                        </a:rPr>
                        <a:t>17,5%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i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1999-2011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-0,1%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-0,5%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 dirty="0">
                          <a:latin typeface="Arial"/>
                          <a:ea typeface="Times New Roman"/>
                          <a:cs typeface="Times New Roman"/>
                        </a:rPr>
                        <a:t>0,3%</a:t>
                      </a: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1,3%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>
                          <a:latin typeface="Arial"/>
                          <a:ea typeface="Times New Roman"/>
                          <a:cs typeface="Times New Roman"/>
                        </a:rPr>
                        <a:t>0,1%</a:t>
                      </a: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900" i="1" dirty="0">
                          <a:latin typeface="Arial"/>
                          <a:ea typeface="Times New Roman"/>
                          <a:cs typeface="Times New Roman"/>
                        </a:rPr>
                        <a:t>3,0%</a:t>
                      </a: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98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Times New Roman"/>
                          <a:ea typeface="MS Mincho"/>
                          <a:cs typeface="Times New Roman"/>
                        </a:rPr>
                        <a:t>Receita disponível</a:t>
                      </a: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Times New Roman"/>
                          <a:ea typeface="MS Mincho"/>
                          <a:cs typeface="Times New Roman"/>
                        </a:rPr>
                        <a:t>20,5%</a:t>
                      </a:r>
                      <a:endParaRPr lang="pt-BR" sz="12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Repartição da receita fiscal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t-BR" dirty="0" smtClean="0"/>
              <a:t>A dualidade tributária,, o ajuste fiscal e o  efeito cremalheira.</a:t>
            </a:r>
          </a:p>
          <a:p>
            <a:pPr lvl="0"/>
            <a:r>
              <a:rPr lang="pt-BR" dirty="0" smtClean="0"/>
              <a:t>Noventa por cento do orçamento está previamente decidido – o gasto escapou do orçamento</a:t>
            </a:r>
          </a:p>
          <a:p>
            <a:pPr lvl="0"/>
            <a:r>
              <a:rPr lang="pt-BR" dirty="0" smtClean="0"/>
              <a:t>O acúmulo de conflitos na execução orçamentária (agendas) conduziu à formação de uma armadilha do baixo crescimento</a:t>
            </a:r>
          </a:p>
          <a:p>
            <a:pPr lvl="0"/>
            <a:r>
              <a:rPr lang="pt-BR" dirty="0" smtClean="0"/>
              <a:t>Para administrar os conflitos o controle sobre a execução da despesa (discricionária, mas não só) é reforçado – </a:t>
            </a:r>
            <a:r>
              <a:rPr lang="pt-BR" dirty="0" smtClean="0"/>
              <a:t>aumento e </a:t>
            </a:r>
            <a:r>
              <a:rPr lang="pt-BR" dirty="0" smtClean="0"/>
              <a:t>rigidez na execução dos Restos a Pagar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Quais as razões para o ocorrido?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Efeito Cremalheira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72816"/>
            <a:ext cx="633670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pt-BR" sz="3200" dirty="0" smtClean="0"/>
              <a:t>Repartição do crescimento da  arrecadação federal – 1997-2011</a:t>
            </a:r>
            <a:endParaRPr lang="pt-BR" sz="3200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44824"/>
            <a:ext cx="54006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barreira dos investimentos</a:t>
            </a:r>
            <a:br>
              <a:rPr lang="pt-BR" dirty="0" smtClean="0"/>
            </a:br>
            <a:r>
              <a:rPr lang="pt-BR" dirty="0" smtClean="0"/>
              <a:t>		</a:t>
            </a:r>
            <a:r>
              <a:rPr lang="pt-BR" sz="2200" dirty="0" smtClean="0"/>
              <a:t>investimentos em % do PIB</a:t>
            </a:r>
            <a:endParaRPr lang="pt-BR" sz="2200" dirty="0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pt-BR" sz="2400" dirty="0" smtClean="0"/>
          </a:p>
          <a:p>
            <a:pPr lvl="1"/>
            <a:r>
              <a:rPr lang="pt-BR" sz="2400" dirty="0" smtClean="0"/>
              <a:t>Aumento da intensidade dos conflitos e das dificuldades para administrá-los</a:t>
            </a:r>
          </a:p>
          <a:p>
            <a:pPr lvl="1"/>
            <a:r>
              <a:rPr lang="pt-BR" sz="2400" dirty="0" smtClean="0"/>
              <a:t>Quais as consequências desse fato?</a:t>
            </a:r>
          </a:p>
          <a:p>
            <a:pPr lvl="2"/>
            <a:r>
              <a:rPr lang="pt-BR" sz="2400" dirty="0" smtClean="0"/>
              <a:t>Para a competitividade da economia e o crescimento do país.</a:t>
            </a:r>
          </a:p>
          <a:p>
            <a:pPr lvl="2"/>
            <a:r>
              <a:rPr lang="pt-BR" sz="2400" dirty="0" smtClean="0"/>
              <a:t>Para a continuidade do processo de melhoria das condições sociais.</a:t>
            </a:r>
          </a:p>
          <a:p>
            <a:pPr lvl="2"/>
            <a:r>
              <a:rPr lang="pt-BR" sz="2400" dirty="0" smtClean="0"/>
              <a:t>Para os desequilíbrios federativos e a qualidade da gestão </a:t>
            </a:r>
            <a:r>
              <a:rPr lang="pt-BR" sz="2400" dirty="0" smtClean="0"/>
              <a:t>pública</a:t>
            </a:r>
            <a:endParaRPr lang="pt-BR" sz="2400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Autofit/>
          </a:bodyPr>
          <a:lstStyle/>
          <a:p>
            <a:pPr lvl="0"/>
            <a:r>
              <a:rPr lang="pt-BR" sz="3200" dirty="0" smtClean="0"/>
              <a:t>Quais as consequências dessa armadilha ?</a:t>
            </a:r>
            <a:endParaRPr lang="pt-B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Competitividade: O </a:t>
            </a:r>
            <a:r>
              <a:rPr lang="pt-BR" sz="3600" dirty="0" smtClean="0"/>
              <a:t>Estado  ficou de costas para o </a:t>
            </a:r>
            <a:r>
              <a:rPr lang="pt-BR" sz="3600" dirty="0" smtClean="0"/>
              <a:t>futuro- </a:t>
            </a:r>
            <a:r>
              <a:rPr lang="pt-BR" sz="2000" dirty="0" smtClean="0"/>
              <a:t>Execução </a:t>
            </a:r>
            <a:r>
              <a:rPr lang="pt-BR" sz="2000" dirty="0" smtClean="0"/>
              <a:t>do orçamento de investimentos</a:t>
            </a:r>
            <a:endParaRPr lang="pt-BR" sz="2000" dirty="0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</TotalTime>
  <Words>748</Words>
  <Application>Microsoft Office PowerPoint</Application>
  <PresentationFormat>Apresentação na tela (4:3)</PresentationFormat>
  <Paragraphs>196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Concourse</vt:lpstr>
      <vt:lpstr>Planilha do Microsoft Office Excel 97-2003</vt:lpstr>
      <vt:lpstr>Orçamento, Gestão Pública e Desenvolvimento</vt:lpstr>
      <vt:lpstr>O que aconteceu com o nosso orçamento?</vt:lpstr>
      <vt:lpstr>Repartição da receita fiscal</vt:lpstr>
      <vt:lpstr>Quais as razões para o ocorrido?</vt:lpstr>
      <vt:lpstr>O Efeito Cremalheira</vt:lpstr>
      <vt:lpstr>Repartição do crescimento da  arrecadação federal – 1997-2011</vt:lpstr>
      <vt:lpstr>A barreira dos investimentos   investimentos em % do PIB</vt:lpstr>
      <vt:lpstr>Quais as consequências dessa armadilha ?</vt:lpstr>
      <vt:lpstr>Competitividade: O Estado  ficou de costas para o futuro- Execução do orçamento de investimentos</vt:lpstr>
      <vt:lpstr>Para o equilíbrio federativo: A base das transferências encolheu</vt:lpstr>
      <vt:lpstr> Como tudo isso repercute na gestão das políticas públicas?  </vt:lpstr>
      <vt:lpstr>Disparidades Fiscais e isonomia de oportunidades sociais- Estados</vt:lpstr>
      <vt:lpstr>Disparidades Fiscais e isonomia de oportunidades sociais- Municípios</vt:lpstr>
      <vt:lpstr>Disparidades Fiscais e isonomia - Municípios</vt:lpstr>
      <vt:lpstr> O que pode ser feito para recuperar o orçamento?  </vt:lpstr>
      <vt:lpstr>Sugestões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 Rezende</dc:creator>
  <cp:lastModifiedBy>Fernando Rezende</cp:lastModifiedBy>
  <cp:revision>21</cp:revision>
  <dcterms:created xsi:type="dcterms:W3CDTF">2013-08-24T19:40:07Z</dcterms:created>
  <dcterms:modified xsi:type="dcterms:W3CDTF">2013-08-26T13:23:17Z</dcterms:modified>
</cp:coreProperties>
</file>