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873" r:id="rId2"/>
    <p:sldId id="1283" r:id="rId3"/>
    <p:sldId id="1214" r:id="rId4"/>
    <p:sldId id="1219" r:id="rId5"/>
    <p:sldId id="1221" r:id="rId6"/>
    <p:sldId id="1227" r:id="rId7"/>
    <p:sldId id="1281" r:id="rId8"/>
    <p:sldId id="1147" r:id="rId9"/>
    <p:sldId id="931" r:id="rId10"/>
    <p:sldId id="930" r:id="rId11"/>
    <p:sldId id="1282" r:id="rId12"/>
    <p:sldId id="1284" r:id="rId13"/>
    <p:sldId id="1286" r:id="rId14"/>
    <p:sldId id="1287" r:id="rId15"/>
    <p:sldId id="1288" r:id="rId16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94660"/>
  </p:normalViewPr>
  <p:slideViewPr>
    <p:cSldViewPr>
      <p:cViewPr varScale="1">
        <p:scale>
          <a:sx n="92" d="100"/>
          <a:sy n="92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B7DD68-109B-4329-A8EB-3772467B5AF8}" type="datetimeFigureOut">
              <a:rPr lang="pt-BR"/>
              <a:pPr>
                <a:defRPr/>
              </a:pPr>
              <a:t>12/11/2021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568459-4DDA-489D-A5A9-D05EE6ED9C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39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50646" y="9427201"/>
            <a:ext cx="2945976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15" tIns="51358" rIns="102715" bIns="51358" anchor="b"/>
          <a:lstStyle/>
          <a:p>
            <a:pPr algn="r" defTabSz="1026315"/>
            <a:fld id="{9BF54D17-9E12-4EF5-9B32-E82719675611}" type="slidenum">
              <a:rPr lang="en-US" sz="1300">
                <a:latin typeface="Calibri" pitchFamily="34" charset="0"/>
              </a:rPr>
              <a:pPr algn="r" defTabSz="1026315"/>
              <a:t>1</a:t>
            </a:fld>
            <a:endParaRPr lang="en-US" sz="1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5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96" y="4715154"/>
            <a:ext cx="5441287" cy="44652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7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50646" y="9427201"/>
            <a:ext cx="2945976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04" tIns="51352" rIns="102704" bIns="51352" anchor="b"/>
          <a:lstStyle/>
          <a:p>
            <a:pPr algn="r" defTabSz="1026214" fontAlgn="auto">
              <a:spcBef>
                <a:spcPts val="0"/>
              </a:spcBef>
              <a:spcAft>
                <a:spcPts val="0"/>
              </a:spcAft>
            </a:pPr>
            <a:fld id="{9BF54D17-9E12-4EF5-9B32-E82719675611}" type="slidenum">
              <a:rPr lang="en-US" sz="1300">
                <a:solidFill>
                  <a:prstClr val="black"/>
                </a:solidFill>
                <a:latin typeface="Calibri" pitchFamily="34" charset="0"/>
                <a:cs typeface="+mn-cs"/>
              </a:rPr>
              <a:pPr algn="r" defTabSz="1026214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sz="130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00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50646" y="9427203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22" tIns="50110" rIns="100222" bIns="50110" anchor="b"/>
          <a:lstStyle/>
          <a:p>
            <a:pPr algn="r" defTabSz="1001397"/>
            <a:fld id="{9BF54D17-9E12-4EF5-9B32-E82719675611}" type="slidenum">
              <a:rPr lang="en-US" sz="1300">
                <a:latin typeface="Calibri" pitchFamily="34" charset="0"/>
              </a:rPr>
              <a:pPr algn="r" defTabSz="1001397"/>
              <a:t>9</a:t>
            </a:fld>
            <a:endParaRPr lang="en-US" sz="1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50645" y="9427201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19" tIns="48361" rIns="96719" bIns="48361" anchor="b"/>
          <a:lstStyle/>
          <a:p>
            <a:pPr algn="r" defTabSz="966408"/>
            <a:fld id="{9BF54D17-9E12-4EF5-9B32-E82719675611}" type="slidenum">
              <a:rPr lang="en-US" sz="1300">
                <a:latin typeface="Calibri" pitchFamily="34" charset="0"/>
              </a:rPr>
              <a:pPr algn="r" defTabSz="966408"/>
              <a:t>10</a:t>
            </a:fld>
            <a:endParaRPr lang="en-US" sz="1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4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EC08-9CEB-4672-BAA6-EF42B00D24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5B7FD-B3E6-4FDE-94E1-E2C836922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A105-DDD5-4D2B-8699-CB03996568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" name="Rectangle 20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1273175"/>
            <a:ext cx="533400" cy="228600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590550" y="1295400"/>
            <a:ext cx="8553450" cy="228600"/>
          </a:xfrm>
          <a:prstGeom prst="rect">
            <a:avLst/>
          </a:prstGeom>
          <a:solidFill>
            <a:srgbClr val="008000"/>
          </a:solidFill>
          <a:ln w="50800" cap="rnd" cmpd="dbl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93F5-71B5-40CD-94DE-CDAA54C4B2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B3D1-60A0-46D2-92DC-2B0BF12876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4BAA-74C3-460C-AEEB-4554CA7E50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716A-83E8-465F-99DB-F41F8ECFC7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6F90-EC2B-47D9-AD52-460DF5DA7B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A4F8-2A50-4275-A27A-110108C3DF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B8DC-C8E6-472B-9784-2590715148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DF93-3166-437E-B21C-D06E4FDB0C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5AE8-A926-45DB-B344-B6F62930D7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4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A12FFB-E879-42FD-9EF6-36B58DD508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21" Type="http://schemas.openxmlformats.org/officeDocument/2006/relationships/image" Target="../media/image33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jpe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jpeg"/><Relationship Id="rId10" Type="http://schemas.openxmlformats.org/officeDocument/2006/relationships/image" Target="../media/image22.png"/><Relationship Id="rId19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2"/>
          <p:cNvSpPr/>
          <p:nvPr/>
        </p:nvSpPr>
        <p:spPr>
          <a:xfrm>
            <a:off x="0" y="3929066"/>
            <a:ext cx="9144000" cy="292893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alpha val="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49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51520" y="5589240"/>
            <a:ext cx="878687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Paulo E. Cruvinel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Pesquisador</a:t>
            </a:r>
            <a:endParaRPr lang="en-US" sz="2400" b="1" i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63713" y="2877813"/>
            <a:ext cx="500042" cy="74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107504" y="3012628"/>
            <a:ext cx="8928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222222"/>
                </a:solidFill>
                <a:latin typeface="Arial Rounded MT Bold" panose="020F0704030504030204" pitchFamily="34" charset="0"/>
                <a:ea typeface="Times New Roman"/>
                <a:cs typeface="Calibri"/>
              </a:rPr>
              <a:t>Subsídios para o estabelecimento de Política Pública em Agricultura Irrigada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222222"/>
                </a:solidFill>
                <a:latin typeface="Arial Rounded MT Bold" panose="020F0704030504030204" pitchFamily="34" charset="0"/>
                <a:ea typeface="Times New Roman"/>
                <a:cs typeface="Calibri"/>
              </a:rPr>
              <a:t>(Produção de alimentos, fibras e energia)</a:t>
            </a: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222222"/>
              </a:solidFill>
              <a:latin typeface="Arial Rounded MT Bold" panose="020F0704030504030204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93F5-71B5-40CD-94DE-CDAA54C4B2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865137" cy="91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0658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63713" y="2877813"/>
            <a:ext cx="500042" cy="74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8161" y="1857364"/>
            <a:ext cx="4772071" cy="44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" name="Freeform 3"/>
          <p:cNvSpPr>
            <a:spLocks/>
          </p:cNvSpPr>
          <p:nvPr/>
        </p:nvSpPr>
        <p:spPr bwMode="auto">
          <a:xfrm>
            <a:off x="4418174" y="3811681"/>
            <a:ext cx="790400" cy="772183"/>
          </a:xfrm>
          <a:custGeom>
            <a:avLst/>
            <a:gdLst/>
            <a:ahLst/>
            <a:cxnLst>
              <a:cxn ang="0">
                <a:pos x="311" y="549"/>
              </a:cxn>
              <a:cxn ang="0">
                <a:pos x="208" y="692"/>
              </a:cxn>
              <a:cxn ang="0">
                <a:pos x="123" y="835"/>
              </a:cxn>
              <a:cxn ang="0">
                <a:pos x="60" y="970"/>
              </a:cxn>
              <a:cxn ang="0">
                <a:pos x="18" y="1097"/>
              </a:cxn>
              <a:cxn ang="0">
                <a:pos x="0" y="1210"/>
              </a:cxn>
              <a:cxn ang="0">
                <a:pos x="6" y="1307"/>
              </a:cxn>
              <a:cxn ang="0">
                <a:pos x="40" y="1382"/>
              </a:cxn>
              <a:cxn ang="0">
                <a:pos x="99" y="1434"/>
              </a:cxn>
              <a:cxn ang="0">
                <a:pos x="179" y="1456"/>
              </a:cxn>
              <a:cxn ang="0">
                <a:pos x="276" y="1448"/>
              </a:cxn>
              <a:cxn ang="0">
                <a:pos x="385" y="1414"/>
              </a:cxn>
              <a:cxn ang="0">
                <a:pos x="504" y="1354"/>
              </a:cxn>
              <a:cxn ang="0">
                <a:pos x="629" y="1273"/>
              </a:cxn>
              <a:cxn ang="0">
                <a:pos x="758" y="1170"/>
              </a:cxn>
              <a:cxn ang="0">
                <a:pos x="885" y="1047"/>
              </a:cxn>
              <a:cxn ang="0">
                <a:pos x="1006" y="906"/>
              </a:cxn>
              <a:cxn ang="0">
                <a:pos x="1109" y="763"/>
              </a:cxn>
              <a:cxn ang="0">
                <a:pos x="1194" y="621"/>
              </a:cxn>
              <a:cxn ang="0">
                <a:pos x="1258" y="486"/>
              </a:cxn>
              <a:cxn ang="0">
                <a:pos x="1299" y="359"/>
              </a:cxn>
              <a:cxn ang="0">
                <a:pos x="1317" y="246"/>
              </a:cxn>
              <a:cxn ang="0">
                <a:pos x="1311" y="149"/>
              </a:cxn>
              <a:cxn ang="0">
                <a:pos x="1277" y="73"/>
              </a:cxn>
              <a:cxn ang="0">
                <a:pos x="1220" y="22"/>
              </a:cxn>
              <a:cxn ang="0">
                <a:pos x="1139" y="0"/>
              </a:cxn>
              <a:cxn ang="0">
                <a:pos x="1041" y="8"/>
              </a:cxn>
              <a:cxn ang="0">
                <a:pos x="932" y="41"/>
              </a:cxn>
              <a:cxn ang="0">
                <a:pos x="813" y="101"/>
              </a:cxn>
              <a:cxn ang="0">
                <a:pos x="688" y="182"/>
              </a:cxn>
              <a:cxn ang="0">
                <a:pos x="559" y="285"/>
              </a:cxn>
              <a:cxn ang="0">
                <a:pos x="432" y="410"/>
              </a:cxn>
            </a:cxnLst>
            <a:rect l="0" t="0" r="r" b="b"/>
            <a:pathLst>
              <a:path w="1317" h="1456">
                <a:moveTo>
                  <a:pt x="371" y="478"/>
                </a:moveTo>
                <a:lnTo>
                  <a:pt x="311" y="549"/>
                </a:lnTo>
                <a:lnTo>
                  <a:pt x="258" y="621"/>
                </a:lnTo>
                <a:lnTo>
                  <a:pt x="208" y="692"/>
                </a:lnTo>
                <a:lnTo>
                  <a:pt x="163" y="763"/>
                </a:lnTo>
                <a:lnTo>
                  <a:pt x="123" y="835"/>
                </a:lnTo>
                <a:lnTo>
                  <a:pt x="89" y="904"/>
                </a:lnTo>
                <a:lnTo>
                  <a:pt x="60" y="970"/>
                </a:lnTo>
                <a:lnTo>
                  <a:pt x="36" y="1035"/>
                </a:lnTo>
                <a:lnTo>
                  <a:pt x="18" y="1097"/>
                </a:lnTo>
                <a:lnTo>
                  <a:pt x="6" y="1156"/>
                </a:lnTo>
                <a:lnTo>
                  <a:pt x="0" y="1210"/>
                </a:lnTo>
                <a:lnTo>
                  <a:pt x="0" y="1261"/>
                </a:lnTo>
                <a:lnTo>
                  <a:pt x="6" y="1307"/>
                </a:lnTo>
                <a:lnTo>
                  <a:pt x="20" y="1349"/>
                </a:lnTo>
                <a:lnTo>
                  <a:pt x="40" y="1382"/>
                </a:lnTo>
                <a:lnTo>
                  <a:pt x="66" y="1412"/>
                </a:lnTo>
                <a:lnTo>
                  <a:pt x="99" y="1434"/>
                </a:lnTo>
                <a:lnTo>
                  <a:pt x="137" y="1448"/>
                </a:lnTo>
                <a:lnTo>
                  <a:pt x="179" y="1456"/>
                </a:lnTo>
                <a:lnTo>
                  <a:pt x="224" y="1456"/>
                </a:lnTo>
                <a:lnTo>
                  <a:pt x="276" y="1448"/>
                </a:lnTo>
                <a:lnTo>
                  <a:pt x="329" y="1434"/>
                </a:lnTo>
                <a:lnTo>
                  <a:pt x="385" y="1414"/>
                </a:lnTo>
                <a:lnTo>
                  <a:pt x="444" y="1388"/>
                </a:lnTo>
                <a:lnTo>
                  <a:pt x="504" y="1354"/>
                </a:lnTo>
                <a:lnTo>
                  <a:pt x="565" y="1317"/>
                </a:lnTo>
                <a:lnTo>
                  <a:pt x="629" y="1273"/>
                </a:lnTo>
                <a:lnTo>
                  <a:pt x="692" y="1224"/>
                </a:lnTo>
                <a:lnTo>
                  <a:pt x="758" y="1170"/>
                </a:lnTo>
                <a:lnTo>
                  <a:pt x="821" y="1111"/>
                </a:lnTo>
                <a:lnTo>
                  <a:pt x="885" y="1047"/>
                </a:lnTo>
                <a:lnTo>
                  <a:pt x="946" y="978"/>
                </a:lnTo>
                <a:lnTo>
                  <a:pt x="1006" y="906"/>
                </a:lnTo>
                <a:lnTo>
                  <a:pt x="1059" y="835"/>
                </a:lnTo>
                <a:lnTo>
                  <a:pt x="1109" y="763"/>
                </a:lnTo>
                <a:lnTo>
                  <a:pt x="1154" y="692"/>
                </a:lnTo>
                <a:lnTo>
                  <a:pt x="1194" y="621"/>
                </a:lnTo>
                <a:lnTo>
                  <a:pt x="1228" y="553"/>
                </a:lnTo>
                <a:lnTo>
                  <a:pt x="1258" y="486"/>
                </a:lnTo>
                <a:lnTo>
                  <a:pt x="1281" y="420"/>
                </a:lnTo>
                <a:lnTo>
                  <a:pt x="1299" y="359"/>
                </a:lnTo>
                <a:lnTo>
                  <a:pt x="1311" y="299"/>
                </a:lnTo>
                <a:lnTo>
                  <a:pt x="1317" y="246"/>
                </a:lnTo>
                <a:lnTo>
                  <a:pt x="1317" y="194"/>
                </a:lnTo>
                <a:lnTo>
                  <a:pt x="1311" y="149"/>
                </a:lnTo>
                <a:lnTo>
                  <a:pt x="1297" y="109"/>
                </a:lnTo>
                <a:lnTo>
                  <a:pt x="1277" y="73"/>
                </a:lnTo>
                <a:lnTo>
                  <a:pt x="1252" y="43"/>
                </a:lnTo>
                <a:lnTo>
                  <a:pt x="1220" y="22"/>
                </a:lnTo>
                <a:lnTo>
                  <a:pt x="1180" y="8"/>
                </a:lnTo>
                <a:lnTo>
                  <a:pt x="1139" y="0"/>
                </a:lnTo>
                <a:lnTo>
                  <a:pt x="1093" y="0"/>
                </a:lnTo>
                <a:lnTo>
                  <a:pt x="1041" y="8"/>
                </a:lnTo>
                <a:lnTo>
                  <a:pt x="988" y="22"/>
                </a:lnTo>
                <a:lnTo>
                  <a:pt x="932" y="41"/>
                </a:lnTo>
                <a:lnTo>
                  <a:pt x="875" y="67"/>
                </a:lnTo>
                <a:lnTo>
                  <a:pt x="813" y="101"/>
                </a:lnTo>
                <a:lnTo>
                  <a:pt x="752" y="139"/>
                </a:lnTo>
                <a:lnTo>
                  <a:pt x="688" y="182"/>
                </a:lnTo>
                <a:lnTo>
                  <a:pt x="625" y="232"/>
                </a:lnTo>
                <a:lnTo>
                  <a:pt x="559" y="285"/>
                </a:lnTo>
                <a:lnTo>
                  <a:pt x="496" y="345"/>
                </a:lnTo>
                <a:lnTo>
                  <a:pt x="432" y="410"/>
                </a:lnTo>
                <a:lnTo>
                  <a:pt x="371" y="478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" name="Rectangle 4"/>
          <p:cNvSpPr>
            <a:spLocks noChangeArrowheads="1"/>
          </p:cNvSpPr>
          <p:nvPr/>
        </p:nvSpPr>
        <p:spPr bwMode="auto">
          <a:xfrm>
            <a:off x="3955535" y="5687170"/>
            <a:ext cx="225250" cy="24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" name="Rectangle 5"/>
          <p:cNvSpPr>
            <a:spLocks noChangeArrowheads="1"/>
          </p:cNvSpPr>
          <p:nvPr/>
        </p:nvSpPr>
        <p:spPr bwMode="auto">
          <a:xfrm>
            <a:off x="4024323" y="5725581"/>
            <a:ext cx="97114" cy="2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09" name="Oval 6"/>
          <p:cNvSpPr>
            <a:spLocks noChangeArrowheads="1"/>
          </p:cNvSpPr>
          <p:nvPr/>
        </p:nvSpPr>
        <p:spPr bwMode="auto">
          <a:xfrm>
            <a:off x="3268993" y="3667311"/>
            <a:ext cx="915839" cy="960261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" name="Rectangle 7"/>
          <p:cNvSpPr>
            <a:spLocks noChangeArrowheads="1"/>
          </p:cNvSpPr>
          <p:nvPr/>
        </p:nvSpPr>
        <p:spPr bwMode="auto">
          <a:xfrm>
            <a:off x="4126832" y="5434191"/>
            <a:ext cx="225251" cy="24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" name="Rectangle 8"/>
          <p:cNvSpPr>
            <a:spLocks noChangeArrowheads="1"/>
          </p:cNvSpPr>
          <p:nvPr/>
        </p:nvSpPr>
        <p:spPr bwMode="auto">
          <a:xfrm>
            <a:off x="4195622" y="5472601"/>
            <a:ext cx="97114" cy="2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312" name="Freeform 9"/>
          <p:cNvSpPr>
            <a:spLocks/>
          </p:cNvSpPr>
          <p:nvPr/>
        </p:nvSpPr>
        <p:spPr bwMode="auto">
          <a:xfrm>
            <a:off x="4380408" y="4746776"/>
            <a:ext cx="581335" cy="368211"/>
          </a:xfrm>
          <a:custGeom>
            <a:avLst/>
            <a:gdLst/>
            <a:ahLst/>
            <a:cxnLst>
              <a:cxn ang="0">
                <a:pos x="565" y="70"/>
              </a:cxn>
              <a:cxn ang="0">
                <a:pos x="468" y="34"/>
              </a:cxn>
              <a:cxn ang="0">
                <a:pos x="374" y="10"/>
              </a:cxn>
              <a:cxn ang="0">
                <a:pos x="287" y="0"/>
              </a:cxn>
              <a:cxn ang="0">
                <a:pos x="206" y="2"/>
              </a:cxn>
              <a:cxn ang="0">
                <a:pos x="134" y="16"/>
              </a:cxn>
              <a:cxn ang="0">
                <a:pos x="77" y="44"/>
              </a:cxn>
              <a:cxn ang="0">
                <a:pos x="33" y="85"/>
              </a:cxn>
              <a:cxn ang="0">
                <a:pos x="8" y="137"/>
              </a:cxn>
              <a:cxn ang="0">
                <a:pos x="0" y="196"/>
              </a:cxn>
              <a:cxn ang="0">
                <a:pos x="12" y="260"/>
              </a:cxn>
              <a:cxn ang="0">
                <a:pos x="41" y="325"/>
              </a:cxn>
              <a:cxn ang="0">
                <a:pos x="87" y="393"/>
              </a:cxn>
              <a:cxn ang="0">
                <a:pos x="148" y="458"/>
              </a:cxn>
              <a:cxn ang="0">
                <a:pos x="222" y="520"/>
              </a:cxn>
              <a:cxn ang="0">
                <a:pos x="307" y="575"/>
              </a:cxn>
              <a:cxn ang="0">
                <a:pos x="402" y="625"/>
              </a:cxn>
              <a:cxn ang="0">
                <a:pos x="499" y="661"/>
              </a:cxn>
              <a:cxn ang="0">
                <a:pos x="593" y="684"/>
              </a:cxn>
              <a:cxn ang="0">
                <a:pos x="680" y="694"/>
              </a:cxn>
              <a:cxn ang="0">
                <a:pos x="761" y="692"/>
              </a:cxn>
              <a:cxn ang="0">
                <a:pos x="833" y="678"/>
              </a:cxn>
              <a:cxn ang="0">
                <a:pos x="890" y="651"/>
              </a:cxn>
              <a:cxn ang="0">
                <a:pos x="934" y="611"/>
              </a:cxn>
              <a:cxn ang="0">
                <a:pos x="960" y="557"/>
              </a:cxn>
              <a:cxn ang="0">
                <a:pos x="968" y="498"/>
              </a:cxn>
              <a:cxn ang="0">
                <a:pos x="956" y="434"/>
              </a:cxn>
              <a:cxn ang="0">
                <a:pos x="926" y="369"/>
              </a:cxn>
              <a:cxn ang="0">
                <a:pos x="880" y="302"/>
              </a:cxn>
              <a:cxn ang="0">
                <a:pos x="819" y="236"/>
              </a:cxn>
              <a:cxn ang="0">
                <a:pos x="745" y="175"/>
              </a:cxn>
              <a:cxn ang="0">
                <a:pos x="660" y="119"/>
              </a:cxn>
            </a:cxnLst>
            <a:rect l="0" t="0" r="r" b="b"/>
            <a:pathLst>
              <a:path w="968" h="694">
                <a:moveTo>
                  <a:pt x="612" y="93"/>
                </a:moveTo>
                <a:lnTo>
                  <a:pt x="565" y="70"/>
                </a:lnTo>
                <a:lnTo>
                  <a:pt x="515" y="52"/>
                </a:lnTo>
                <a:lnTo>
                  <a:pt x="468" y="34"/>
                </a:lnTo>
                <a:lnTo>
                  <a:pt x="420" y="20"/>
                </a:lnTo>
                <a:lnTo>
                  <a:pt x="374" y="10"/>
                </a:lnTo>
                <a:lnTo>
                  <a:pt x="329" y="4"/>
                </a:lnTo>
                <a:lnTo>
                  <a:pt x="287" y="0"/>
                </a:lnTo>
                <a:lnTo>
                  <a:pt x="246" y="0"/>
                </a:lnTo>
                <a:lnTo>
                  <a:pt x="206" y="2"/>
                </a:lnTo>
                <a:lnTo>
                  <a:pt x="168" y="8"/>
                </a:lnTo>
                <a:lnTo>
                  <a:pt x="134" y="16"/>
                </a:lnTo>
                <a:lnTo>
                  <a:pt x="105" y="30"/>
                </a:lnTo>
                <a:lnTo>
                  <a:pt x="77" y="44"/>
                </a:lnTo>
                <a:lnTo>
                  <a:pt x="53" y="64"/>
                </a:lnTo>
                <a:lnTo>
                  <a:pt x="33" y="85"/>
                </a:lnTo>
                <a:lnTo>
                  <a:pt x="17" y="109"/>
                </a:lnTo>
                <a:lnTo>
                  <a:pt x="8" y="137"/>
                </a:lnTo>
                <a:lnTo>
                  <a:pt x="2" y="165"/>
                </a:lnTo>
                <a:lnTo>
                  <a:pt x="0" y="196"/>
                </a:lnTo>
                <a:lnTo>
                  <a:pt x="4" y="226"/>
                </a:lnTo>
                <a:lnTo>
                  <a:pt x="12" y="260"/>
                </a:lnTo>
                <a:lnTo>
                  <a:pt x="25" y="292"/>
                </a:lnTo>
                <a:lnTo>
                  <a:pt x="41" y="325"/>
                </a:lnTo>
                <a:lnTo>
                  <a:pt x="63" y="359"/>
                </a:lnTo>
                <a:lnTo>
                  <a:pt x="87" y="393"/>
                </a:lnTo>
                <a:lnTo>
                  <a:pt x="117" y="425"/>
                </a:lnTo>
                <a:lnTo>
                  <a:pt x="148" y="458"/>
                </a:lnTo>
                <a:lnTo>
                  <a:pt x="184" y="488"/>
                </a:lnTo>
                <a:lnTo>
                  <a:pt x="222" y="520"/>
                </a:lnTo>
                <a:lnTo>
                  <a:pt x="263" y="548"/>
                </a:lnTo>
                <a:lnTo>
                  <a:pt x="307" y="575"/>
                </a:lnTo>
                <a:lnTo>
                  <a:pt x="355" y="601"/>
                </a:lnTo>
                <a:lnTo>
                  <a:pt x="402" y="625"/>
                </a:lnTo>
                <a:lnTo>
                  <a:pt x="452" y="645"/>
                </a:lnTo>
                <a:lnTo>
                  <a:pt x="499" y="661"/>
                </a:lnTo>
                <a:lnTo>
                  <a:pt x="547" y="674"/>
                </a:lnTo>
                <a:lnTo>
                  <a:pt x="593" y="684"/>
                </a:lnTo>
                <a:lnTo>
                  <a:pt x="638" y="690"/>
                </a:lnTo>
                <a:lnTo>
                  <a:pt x="680" y="694"/>
                </a:lnTo>
                <a:lnTo>
                  <a:pt x="722" y="694"/>
                </a:lnTo>
                <a:lnTo>
                  <a:pt x="761" y="692"/>
                </a:lnTo>
                <a:lnTo>
                  <a:pt x="799" y="686"/>
                </a:lnTo>
                <a:lnTo>
                  <a:pt x="833" y="678"/>
                </a:lnTo>
                <a:lnTo>
                  <a:pt x="862" y="667"/>
                </a:lnTo>
                <a:lnTo>
                  <a:pt x="890" y="651"/>
                </a:lnTo>
                <a:lnTo>
                  <a:pt x="914" y="631"/>
                </a:lnTo>
                <a:lnTo>
                  <a:pt x="934" y="611"/>
                </a:lnTo>
                <a:lnTo>
                  <a:pt x="950" y="585"/>
                </a:lnTo>
                <a:lnTo>
                  <a:pt x="960" y="557"/>
                </a:lnTo>
                <a:lnTo>
                  <a:pt x="966" y="530"/>
                </a:lnTo>
                <a:lnTo>
                  <a:pt x="968" y="498"/>
                </a:lnTo>
                <a:lnTo>
                  <a:pt x="964" y="468"/>
                </a:lnTo>
                <a:lnTo>
                  <a:pt x="956" y="434"/>
                </a:lnTo>
                <a:lnTo>
                  <a:pt x="942" y="403"/>
                </a:lnTo>
                <a:lnTo>
                  <a:pt x="926" y="369"/>
                </a:lnTo>
                <a:lnTo>
                  <a:pt x="904" y="335"/>
                </a:lnTo>
                <a:lnTo>
                  <a:pt x="880" y="302"/>
                </a:lnTo>
                <a:lnTo>
                  <a:pt x="850" y="270"/>
                </a:lnTo>
                <a:lnTo>
                  <a:pt x="819" y="236"/>
                </a:lnTo>
                <a:lnTo>
                  <a:pt x="785" y="206"/>
                </a:lnTo>
                <a:lnTo>
                  <a:pt x="745" y="175"/>
                </a:lnTo>
                <a:lnTo>
                  <a:pt x="704" y="147"/>
                </a:lnTo>
                <a:lnTo>
                  <a:pt x="660" y="119"/>
                </a:lnTo>
                <a:lnTo>
                  <a:pt x="612" y="93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" name="Rectangle 10"/>
          <p:cNvSpPr>
            <a:spLocks noChangeArrowheads="1"/>
          </p:cNvSpPr>
          <p:nvPr/>
        </p:nvSpPr>
        <p:spPr bwMode="auto">
          <a:xfrm>
            <a:off x="4241481" y="4981213"/>
            <a:ext cx="225250" cy="24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" name="Rectangle 11"/>
          <p:cNvSpPr>
            <a:spLocks noChangeArrowheads="1"/>
          </p:cNvSpPr>
          <p:nvPr/>
        </p:nvSpPr>
        <p:spPr bwMode="auto">
          <a:xfrm>
            <a:off x="4310270" y="5018299"/>
            <a:ext cx="97114" cy="2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315" name="Freeform 12"/>
          <p:cNvSpPr>
            <a:spLocks/>
          </p:cNvSpPr>
          <p:nvPr/>
        </p:nvSpPr>
        <p:spPr bwMode="auto">
          <a:xfrm>
            <a:off x="4735144" y="4521612"/>
            <a:ext cx="613706" cy="411919"/>
          </a:xfrm>
          <a:custGeom>
            <a:avLst/>
            <a:gdLst/>
            <a:ahLst/>
            <a:cxnLst>
              <a:cxn ang="0">
                <a:pos x="609" y="115"/>
              </a:cxn>
              <a:cxn ang="0">
                <a:pos x="509" y="65"/>
              </a:cxn>
              <a:cxn ang="0">
                <a:pos x="410" y="29"/>
              </a:cxn>
              <a:cxn ang="0">
                <a:pos x="317" y="8"/>
              </a:cxn>
              <a:cxn ang="0">
                <a:pos x="230" y="0"/>
              </a:cxn>
              <a:cxn ang="0">
                <a:pos x="154" y="6"/>
              </a:cxn>
              <a:cxn ang="0">
                <a:pos x="91" y="27"/>
              </a:cxn>
              <a:cxn ang="0">
                <a:pos x="41" y="61"/>
              </a:cxn>
              <a:cxn ang="0">
                <a:pos x="12" y="111"/>
              </a:cxn>
              <a:cxn ang="0">
                <a:pos x="0" y="170"/>
              </a:cxn>
              <a:cxn ang="0">
                <a:pos x="10" y="238"/>
              </a:cxn>
              <a:cxn ang="0">
                <a:pos x="39" y="309"/>
              </a:cxn>
              <a:cxn ang="0">
                <a:pos x="85" y="382"/>
              </a:cxn>
              <a:cxn ang="0">
                <a:pos x="146" y="456"/>
              </a:cxn>
              <a:cxn ang="0">
                <a:pos x="222" y="529"/>
              </a:cxn>
              <a:cxn ang="0">
                <a:pos x="309" y="597"/>
              </a:cxn>
              <a:cxn ang="0">
                <a:pos x="410" y="658"/>
              </a:cxn>
              <a:cxn ang="0">
                <a:pos x="511" y="708"/>
              </a:cxn>
              <a:cxn ang="0">
                <a:pos x="609" y="743"/>
              </a:cxn>
              <a:cxn ang="0">
                <a:pos x="704" y="765"/>
              </a:cxn>
              <a:cxn ang="0">
                <a:pos x="789" y="773"/>
              </a:cxn>
              <a:cxn ang="0">
                <a:pos x="864" y="767"/>
              </a:cxn>
              <a:cxn ang="0">
                <a:pos x="928" y="745"/>
              </a:cxn>
              <a:cxn ang="0">
                <a:pos x="977" y="712"/>
              </a:cxn>
              <a:cxn ang="0">
                <a:pos x="1009" y="662"/>
              </a:cxn>
              <a:cxn ang="0">
                <a:pos x="1019" y="603"/>
              </a:cxn>
              <a:cxn ang="0">
                <a:pos x="1009" y="535"/>
              </a:cxn>
              <a:cxn ang="0">
                <a:pos x="979" y="464"/>
              </a:cxn>
              <a:cxn ang="0">
                <a:pos x="934" y="390"/>
              </a:cxn>
              <a:cxn ang="0">
                <a:pos x="874" y="317"/>
              </a:cxn>
              <a:cxn ang="0">
                <a:pos x="797" y="244"/>
              </a:cxn>
              <a:cxn ang="0">
                <a:pos x="710" y="176"/>
              </a:cxn>
            </a:cxnLst>
            <a:rect l="0" t="0" r="r" b="b"/>
            <a:pathLst>
              <a:path w="1019" h="773">
                <a:moveTo>
                  <a:pt x="660" y="144"/>
                </a:moveTo>
                <a:lnTo>
                  <a:pt x="609" y="115"/>
                </a:lnTo>
                <a:lnTo>
                  <a:pt x="559" y="89"/>
                </a:lnTo>
                <a:lnTo>
                  <a:pt x="509" y="65"/>
                </a:lnTo>
                <a:lnTo>
                  <a:pt x="458" y="45"/>
                </a:lnTo>
                <a:lnTo>
                  <a:pt x="410" y="29"/>
                </a:lnTo>
                <a:lnTo>
                  <a:pt x="363" y="17"/>
                </a:lnTo>
                <a:lnTo>
                  <a:pt x="317" y="8"/>
                </a:lnTo>
                <a:lnTo>
                  <a:pt x="271" y="2"/>
                </a:lnTo>
                <a:lnTo>
                  <a:pt x="230" y="0"/>
                </a:lnTo>
                <a:lnTo>
                  <a:pt x="190" y="2"/>
                </a:lnTo>
                <a:lnTo>
                  <a:pt x="154" y="6"/>
                </a:lnTo>
                <a:lnTo>
                  <a:pt x="121" y="15"/>
                </a:lnTo>
                <a:lnTo>
                  <a:pt x="91" y="27"/>
                </a:lnTo>
                <a:lnTo>
                  <a:pt x="63" y="43"/>
                </a:lnTo>
                <a:lnTo>
                  <a:pt x="41" y="61"/>
                </a:lnTo>
                <a:lnTo>
                  <a:pt x="23" y="85"/>
                </a:lnTo>
                <a:lnTo>
                  <a:pt x="12" y="111"/>
                </a:lnTo>
                <a:lnTo>
                  <a:pt x="4" y="140"/>
                </a:lnTo>
                <a:lnTo>
                  <a:pt x="0" y="170"/>
                </a:lnTo>
                <a:lnTo>
                  <a:pt x="4" y="204"/>
                </a:lnTo>
                <a:lnTo>
                  <a:pt x="10" y="238"/>
                </a:lnTo>
                <a:lnTo>
                  <a:pt x="21" y="273"/>
                </a:lnTo>
                <a:lnTo>
                  <a:pt x="39" y="309"/>
                </a:lnTo>
                <a:lnTo>
                  <a:pt x="59" y="345"/>
                </a:lnTo>
                <a:lnTo>
                  <a:pt x="85" y="382"/>
                </a:lnTo>
                <a:lnTo>
                  <a:pt x="113" y="420"/>
                </a:lnTo>
                <a:lnTo>
                  <a:pt x="146" y="456"/>
                </a:lnTo>
                <a:lnTo>
                  <a:pt x="182" y="494"/>
                </a:lnTo>
                <a:lnTo>
                  <a:pt x="222" y="529"/>
                </a:lnTo>
                <a:lnTo>
                  <a:pt x="263" y="563"/>
                </a:lnTo>
                <a:lnTo>
                  <a:pt x="309" y="597"/>
                </a:lnTo>
                <a:lnTo>
                  <a:pt x="359" y="628"/>
                </a:lnTo>
                <a:lnTo>
                  <a:pt x="410" y="658"/>
                </a:lnTo>
                <a:lnTo>
                  <a:pt x="460" y="684"/>
                </a:lnTo>
                <a:lnTo>
                  <a:pt x="511" y="708"/>
                </a:lnTo>
                <a:lnTo>
                  <a:pt x="561" y="728"/>
                </a:lnTo>
                <a:lnTo>
                  <a:pt x="609" y="743"/>
                </a:lnTo>
                <a:lnTo>
                  <a:pt x="656" y="755"/>
                </a:lnTo>
                <a:lnTo>
                  <a:pt x="704" y="765"/>
                </a:lnTo>
                <a:lnTo>
                  <a:pt x="747" y="771"/>
                </a:lnTo>
                <a:lnTo>
                  <a:pt x="789" y="773"/>
                </a:lnTo>
                <a:lnTo>
                  <a:pt x="829" y="771"/>
                </a:lnTo>
                <a:lnTo>
                  <a:pt x="864" y="767"/>
                </a:lnTo>
                <a:lnTo>
                  <a:pt x="898" y="757"/>
                </a:lnTo>
                <a:lnTo>
                  <a:pt x="928" y="745"/>
                </a:lnTo>
                <a:lnTo>
                  <a:pt x="956" y="730"/>
                </a:lnTo>
                <a:lnTo>
                  <a:pt x="977" y="712"/>
                </a:lnTo>
                <a:lnTo>
                  <a:pt x="995" y="688"/>
                </a:lnTo>
                <a:lnTo>
                  <a:pt x="1009" y="662"/>
                </a:lnTo>
                <a:lnTo>
                  <a:pt x="1015" y="632"/>
                </a:lnTo>
                <a:lnTo>
                  <a:pt x="1019" y="603"/>
                </a:lnTo>
                <a:lnTo>
                  <a:pt x="1015" y="569"/>
                </a:lnTo>
                <a:lnTo>
                  <a:pt x="1009" y="535"/>
                </a:lnTo>
                <a:lnTo>
                  <a:pt x="997" y="499"/>
                </a:lnTo>
                <a:lnTo>
                  <a:pt x="979" y="464"/>
                </a:lnTo>
                <a:lnTo>
                  <a:pt x="960" y="428"/>
                </a:lnTo>
                <a:lnTo>
                  <a:pt x="934" y="390"/>
                </a:lnTo>
                <a:lnTo>
                  <a:pt x="906" y="353"/>
                </a:lnTo>
                <a:lnTo>
                  <a:pt x="874" y="317"/>
                </a:lnTo>
                <a:lnTo>
                  <a:pt x="837" y="279"/>
                </a:lnTo>
                <a:lnTo>
                  <a:pt x="797" y="244"/>
                </a:lnTo>
                <a:lnTo>
                  <a:pt x="755" y="210"/>
                </a:lnTo>
                <a:lnTo>
                  <a:pt x="710" y="176"/>
                </a:lnTo>
                <a:lnTo>
                  <a:pt x="660" y="144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" name="Rectangle 13"/>
          <p:cNvSpPr>
            <a:spLocks noChangeArrowheads="1"/>
          </p:cNvSpPr>
          <p:nvPr/>
        </p:nvSpPr>
        <p:spPr bwMode="auto">
          <a:xfrm>
            <a:off x="3897536" y="4676578"/>
            <a:ext cx="226599" cy="24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" name="Rectangle 14"/>
          <p:cNvSpPr>
            <a:spLocks noChangeArrowheads="1"/>
          </p:cNvSpPr>
          <p:nvPr/>
        </p:nvSpPr>
        <p:spPr bwMode="auto">
          <a:xfrm>
            <a:off x="3967673" y="4714988"/>
            <a:ext cx="97114" cy="2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318" name="Freeform 15"/>
          <p:cNvSpPr>
            <a:spLocks/>
          </p:cNvSpPr>
          <p:nvPr/>
        </p:nvSpPr>
        <p:spPr bwMode="auto">
          <a:xfrm>
            <a:off x="4032416" y="4965319"/>
            <a:ext cx="651473" cy="362913"/>
          </a:xfrm>
          <a:custGeom>
            <a:avLst/>
            <a:gdLst/>
            <a:ahLst/>
            <a:cxnLst>
              <a:cxn ang="0">
                <a:pos x="593" y="107"/>
              </a:cxn>
              <a:cxn ang="0">
                <a:pos x="486" y="63"/>
              </a:cxn>
              <a:cxn ang="0">
                <a:pos x="383" y="29"/>
              </a:cxn>
              <a:cxn ang="0">
                <a:pos x="286" y="8"/>
              </a:cxn>
              <a:cxn ang="0">
                <a:pos x="201" y="0"/>
              </a:cxn>
              <a:cxn ang="0">
                <a:pos x="125" y="4"/>
              </a:cxn>
              <a:cxn ang="0">
                <a:pos x="66" y="20"/>
              </a:cxn>
              <a:cxn ang="0">
                <a:pos x="24" y="49"/>
              </a:cxn>
              <a:cxn ang="0">
                <a:pos x="2" y="91"/>
              </a:cxn>
              <a:cxn ang="0">
                <a:pos x="2" y="142"/>
              </a:cxn>
              <a:cxn ang="0">
                <a:pos x="24" y="202"/>
              </a:cxn>
              <a:cxn ang="0">
                <a:pos x="66" y="263"/>
              </a:cxn>
              <a:cxn ang="0">
                <a:pos x="123" y="329"/>
              </a:cxn>
              <a:cxn ang="0">
                <a:pos x="197" y="394"/>
              </a:cxn>
              <a:cxn ang="0">
                <a:pos x="284" y="458"/>
              </a:cxn>
              <a:cxn ang="0">
                <a:pos x="383" y="519"/>
              </a:cxn>
              <a:cxn ang="0">
                <a:pos x="492" y="577"/>
              </a:cxn>
              <a:cxn ang="0">
                <a:pos x="599" y="621"/>
              </a:cxn>
              <a:cxn ang="0">
                <a:pos x="703" y="654"/>
              </a:cxn>
              <a:cxn ang="0">
                <a:pos x="800" y="676"/>
              </a:cxn>
              <a:cxn ang="0">
                <a:pos x="885" y="684"/>
              </a:cxn>
              <a:cxn ang="0">
                <a:pos x="960" y="680"/>
              </a:cxn>
              <a:cxn ang="0">
                <a:pos x="1020" y="664"/>
              </a:cxn>
              <a:cxn ang="0">
                <a:pos x="1062" y="634"/>
              </a:cxn>
              <a:cxn ang="0">
                <a:pos x="1083" y="593"/>
              </a:cxn>
              <a:cxn ang="0">
                <a:pos x="1083" y="541"/>
              </a:cxn>
              <a:cxn ang="0">
                <a:pos x="1062" y="484"/>
              </a:cxn>
              <a:cxn ang="0">
                <a:pos x="1020" y="420"/>
              </a:cxn>
              <a:cxn ang="0">
                <a:pos x="962" y="355"/>
              </a:cxn>
              <a:cxn ang="0">
                <a:pos x="889" y="289"/>
              </a:cxn>
              <a:cxn ang="0">
                <a:pos x="802" y="226"/>
              </a:cxn>
              <a:cxn ang="0">
                <a:pos x="703" y="164"/>
              </a:cxn>
            </a:cxnLst>
            <a:rect l="0" t="0" r="r" b="b"/>
            <a:pathLst>
              <a:path w="1085" h="684">
                <a:moveTo>
                  <a:pt x="649" y="135"/>
                </a:moveTo>
                <a:lnTo>
                  <a:pt x="593" y="107"/>
                </a:lnTo>
                <a:lnTo>
                  <a:pt x="540" y="83"/>
                </a:lnTo>
                <a:lnTo>
                  <a:pt x="486" y="63"/>
                </a:lnTo>
                <a:lnTo>
                  <a:pt x="435" y="45"/>
                </a:lnTo>
                <a:lnTo>
                  <a:pt x="383" y="29"/>
                </a:lnTo>
                <a:lnTo>
                  <a:pt x="334" y="18"/>
                </a:lnTo>
                <a:lnTo>
                  <a:pt x="286" y="8"/>
                </a:lnTo>
                <a:lnTo>
                  <a:pt x="242" y="2"/>
                </a:lnTo>
                <a:lnTo>
                  <a:pt x="201" y="0"/>
                </a:lnTo>
                <a:lnTo>
                  <a:pt x="161" y="0"/>
                </a:lnTo>
                <a:lnTo>
                  <a:pt x="125" y="4"/>
                </a:lnTo>
                <a:lnTo>
                  <a:pt x="94" y="10"/>
                </a:lnTo>
                <a:lnTo>
                  <a:pt x="66" y="20"/>
                </a:lnTo>
                <a:lnTo>
                  <a:pt x="42" y="33"/>
                </a:lnTo>
                <a:lnTo>
                  <a:pt x="24" y="49"/>
                </a:lnTo>
                <a:lnTo>
                  <a:pt x="10" y="69"/>
                </a:lnTo>
                <a:lnTo>
                  <a:pt x="2" y="91"/>
                </a:lnTo>
                <a:lnTo>
                  <a:pt x="0" y="117"/>
                </a:lnTo>
                <a:lnTo>
                  <a:pt x="2" y="142"/>
                </a:lnTo>
                <a:lnTo>
                  <a:pt x="12" y="172"/>
                </a:lnTo>
                <a:lnTo>
                  <a:pt x="24" y="202"/>
                </a:lnTo>
                <a:lnTo>
                  <a:pt x="42" y="232"/>
                </a:lnTo>
                <a:lnTo>
                  <a:pt x="66" y="263"/>
                </a:lnTo>
                <a:lnTo>
                  <a:pt x="92" y="295"/>
                </a:lnTo>
                <a:lnTo>
                  <a:pt x="123" y="329"/>
                </a:lnTo>
                <a:lnTo>
                  <a:pt x="157" y="361"/>
                </a:lnTo>
                <a:lnTo>
                  <a:pt x="197" y="394"/>
                </a:lnTo>
                <a:lnTo>
                  <a:pt x="238" y="426"/>
                </a:lnTo>
                <a:lnTo>
                  <a:pt x="284" y="458"/>
                </a:lnTo>
                <a:lnTo>
                  <a:pt x="332" y="490"/>
                </a:lnTo>
                <a:lnTo>
                  <a:pt x="383" y="519"/>
                </a:lnTo>
                <a:lnTo>
                  <a:pt x="437" y="549"/>
                </a:lnTo>
                <a:lnTo>
                  <a:pt x="492" y="577"/>
                </a:lnTo>
                <a:lnTo>
                  <a:pt x="546" y="601"/>
                </a:lnTo>
                <a:lnTo>
                  <a:pt x="599" y="621"/>
                </a:lnTo>
                <a:lnTo>
                  <a:pt x="653" y="638"/>
                </a:lnTo>
                <a:lnTo>
                  <a:pt x="703" y="654"/>
                </a:lnTo>
                <a:lnTo>
                  <a:pt x="752" y="666"/>
                </a:lnTo>
                <a:lnTo>
                  <a:pt x="800" y="676"/>
                </a:lnTo>
                <a:lnTo>
                  <a:pt x="843" y="682"/>
                </a:lnTo>
                <a:lnTo>
                  <a:pt x="885" y="684"/>
                </a:lnTo>
                <a:lnTo>
                  <a:pt x="925" y="684"/>
                </a:lnTo>
                <a:lnTo>
                  <a:pt x="960" y="680"/>
                </a:lnTo>
                <a:lnTo>
                  <a:pt x="992" y="674"/>
                </a:lnTo>
                <a:lnTo>
                  <a:pt x="1020" y="664"/>
                </a:lnTo>
                <a:lnTo>
                  <a:pt x="1044" y="650"/>
                </a:lnTo>
                <a:lnTo>
                  <a:pt x="1062" y="634"/>
                </a:lnTo>
                <a:lnTo>
                  <a:pt x="1075" y="615"/>
                </a:lnTo>
                <a:lnTo>
                  <a:pt x="1083" y="593"/>
                </a:lnTo>
                <a:lnTo>
                  <a:pt x="1085" y="567"/>
                </a:lnTo>
                <a:lnTo>
                  <a:pt x="1083" y="541"/>
                </a:lnTo>
                <a:lnTo>
                  <a:pt x="1073" y="511"/>
                </a:lnTo>
                <a:lnTo>
                  <a:pt x="1062" y="484"/>
                </a:lnTo>
                <a:lnTo>
                  <a:pt x="1044" y="452"/>
                </a:lnTo>
                <a:lnTo>
                  <a:pt x="1020" y="420"/>
                </a:lnTo>
                <a:lnTo>
                  <a:pt x="994" y="388"/>
                </a:lnTo>
                <a:lnTo>
                  <a:pt x="962" y="355"/>
                </a:lnTo>
                <a:lnTo>
                  <a:pt x="929" y="323"/>
                </a:lnTo>
                <a:lnTo>
                  <a:pt x="889" y="289"/>
                </a:lnTo>
                <a:lnTo>
                  <a:pt x="847" y="258"/>
                </a:lnTo>
                <a:lnTo>
                  <a:pt x="802" y="226"/>
                </a:lnTo>
                <a:lnTo>
                  <a:pt x="754" y="194"/>
                </a:lnTo>
                <a:lnTo>
                  <a:pt x="703" y="164"/>
                </a:lnTo>
                <a:lnTo>
                  <a:pt x="649" y="135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" name="Rectangle 16"/>
          <p:cNvSpPr>
            <a:spLocks noChangeArrowheads="1"/>
          </p:cNvSpPr>
          <p:nvPr/>
        </p:nvSpPr>
        <p:spPr bwMode="auto">
          <a:xfrm>
            <a:off x="4470778" y="4778564"/>
            <a:ext cx="225250" cy="24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" name="Rectangle 17"/>
          <p:cNvSpPr>
            <a:spLocks noChangeArrowheads="1"/>
          </p:cNvSpPr>
          <p:nvPr/>
        </p:nvSpPr>
        <p:spPr bwMode="auto">
          <a:xfrm>
            <a:off x="4539567" y="4815650"/>
            <a:ext cx="97114" cy="2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321" name="Oval 18"/>
          <p:cNvSpPr>
            <a:spLocks noChangeArrowheads="1"/>
          </p:cNvSpPr>
          <p:nvPr/>
        </p:nvSpPr>
        <p:spPr bwMode="auto">
          <a:xfrm>
            <a:off x="4012184" y="5333530"/>
            <a:ext cx="516592" cy="354966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" name="Rectangle 19"/>
          <p:cNvSpPr>
            <a:spLocks noChangeArrowheads="1"/>
          </p:cNvSpPr>
          <p:nvPr/>
        </p:nvSpPr>
        <p:spPr bwMode="auto">
          <a:xfrm>
            <a:off x="4926674" y="4575917"/>
            <a:ext cx="225250" cy="24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" name="Rectangle 20"/>
          <p:cNvSpPr>
            <a:spLocks noChangeArrowheads="1"/>
          </p:cNvSpPr>
          <p:nvPr/>
        </p:nvSpPr>
        <p:spPr bwMode="auto">
          <a:xfrm>
            <a:off x="4996812" y="4613003"/>
            <a:ext cx="97114" cy="2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324" name="Freeform 21"/>
          <p:cNvSpPr>
            <a:spLocks/>
          </p:cNvSpPr>
          <p:nvPr/>
        </p:nvSpPr>
        <p:spPr bwMode="auto">
          <a:xfrm>
            <a:off x="3792329" y="5605051"/>
            <a:ext cx="586730" cy="374833"/>
          </a:xfrm>
          <a:custGeom>
            <a:avLst/>
            <a:gdLst/>
            <a:ahLst/>
            <a:cxnLst>
              <a:cxn ang="0">
                <a:pos x="543" y="162"/>
              </a:cxn>
              <a:cxn ang="0">
                <a:pos x="448" y="107"/>
              </a:cxn>
              <a:cxn ang="0">
                <a:pos x="355" y="63"/>
              </a:cxn>
              <a:cxn ang="0">
                <a:pos x="268" y="29"/>
              </a:cxn>
              <a:cxn ang="0">
                <a:pos x="188" y="8"/>
              </a:cxn>
              <a:cxn ang="0">
                <a:pos x="121" y="0"/>
              </a:cxn>
              <a:cxn ang="0">
                <a:pos x="65" y="4"/>
              </a:cxn>
              <a:cxn ang="0">
                <a:pos x="26" y="23"/>
              </a:cxn>
              <a:cxn ang="0">
                <a:pos x="4" y="55"/>
              </a:cxn>
              <a:cxn ang="0">
                <a:pos x="2" y="99"/>
              </a:cxn>
              <a:cxn ang="0">
                <a:pos x="20" y="150"/>
              </a:cxn>
              <a:cxn ang="0">
                <a:pos x="53" y="210"/>
              </a:cxn>
              <a:cxn ang="0">
                <a:pos x="103" y="273"/>
              </a:cxn>
              <a:cxn ang="0">
                <a:pos x="168" y="341"/>
              </a:cxn>
              <a:cxn ang="0">
                <a:pos x="246" y="410"/>
              </a:cxn>
              <a:cxn ang="0">
                <a:pos x="335" y="478"/>
              </a:cxn>
              <a:cxn ang="0">
                <a:pos x="432" y="543"/>
              </a:cxn>
              <a:cxn ang="0">
                <a:pos x="529" y="599"/>
              </a:cxn>
              <a:cxn ang="0">
                <a:pos x="621" y="642"/>
              </a:cxn>
              <a:cxn ang="0">
                <a:pos x="708" y="676"/>
              </a:cxn>
              <a:cxn ang="0">
                <a:pos x="787" y="698"/>
              </a:cxn>
              <a:cxn ang="0">
                <a:pos x="855" y="706"/>
              </a:cxn>
              <a:cxn ang="0">
                <a:pos x="910" y="702"/>
              </a:cxn>
              <a:cxn ang="0">
                <a:pos x="950" y="684"/>
              </a:cxn>
              <a:cxn ang="0">
                <a:pos x="972" y="650"/>
              </a:cxn>
              <a:cxn ang="0">
                <a:pos x="974" y="607"/>
              </a:cxn>
              <a:cxn ang="0">
                <a:pos x="956" y="555"/>
              </a:cxn>
              <a:cxn ang="0">
                <a:pos x="922" y="495"/>
              </a:cxn>
              <a:cxn ang="0">
                <a:pos x="872" y="432"/>
              </a:cxn>
              <a:cxn ang="0">
                <a:pos x="807" y="365"/>
              </a:cxn>
              <a:cxn ang="0">
                <a:pos x="730" y="295"/>
              </a:cxn>
              <a:cxn ang="0">
                <a:pos x="640" y="228"/>
              </a:cxn>
            </a:cxnLst>
            <a:rect l="0" t="0" r="r" b="b"/>
            <a:pathLst>
              <a:path w="976" h="706">
                <a:moveTo>
                  <a:pt x="593" y="194"/>
                </a:moveTo>
                <a:lnTo>
                  <a:pt x="543" y="162"/>
                </a:lnTo>
                <a:lnTo>
                  <a:pt x="496" y="135"/>
                </a:lnTo>
                <a:lnTo>
                  <a:pt x="448" y="107"/>
                </a:lnTo>
                <a:lnTo>
                  <a:pt x="400" y="83"/>
                </a:lnTo>
                <a:lnTo>
                  <a:pt x="355" y="63"/>
                </a:lnTo>
                <a:lnTo>
                  <a:pt x="309" y="43"/>
                </a:lnTo>
                <a:lnTo>
                  <a:pt x="268" y="29"/>
                </a:lnTo>
                <a:lnTo>
                  <a:pt x="226" y="17"/>
                </a:lnTo>
                <a:lnTo>
                  <a:pt x="188" y="8"/>
                </a:lnTo>
                <a:lnTo>
                  <a:pt x="153" y="2"/>
                </a:lnTo>
                <a:lnTo>
                  <a:pt x="121" y="0"/>
                </a:lnTo>
                <a:lnTo>
                  <a:pt x="91" y="0"/>
                </a:lnTo>
                <a:lnTo>
                  <a:pt x="65" y="4"/>
                </a:lnTo>
                <a:lnTo>
                  <a:pt x="43" y="12"/>
                </a:lnTo>
                <a:lnTo>
                  <a:pt x="26" y="23"/>
                </a:lnTo>
                <a:lnTo>
                  <a:pt x="12" y="37"/>
                </a:lnTo>
                <a:lnTo>
                  <a:pt x="4" y="55"/>
                </a:lnTo>
                <a:lnTo>
                  <a:pt x="0" y="75"/>
                </a:lnTo>
                <a:lnTo>
                  <a:pt x="2" y="99"/>
                </a:lnTo>
                <a:lnTo>
                  <a:pt x="8" y="125"/>
                </a:lnTo>
                <a:lnTo>
                  <a:pt x="20" y="150"/>
                </a:lnTo>
                <a:lnTo>
                  <a:pt x="34" y="180"/>
                </a:lnTo>
                <a:lnTo>
                  <a:pt x="53" y="210"/>
                </a:lnTo>
                <a:lnTo>
                  <a:pt x="77" y="242"/>
                </a:lnTo>
                <a:lnTo>
                  <a:pt x="103" y="273"/>
                </a:lnTo>
                <a:lnTo>
                  <a:pt x="135" y="307"/>
                </a:lnTo>
                <a:lnTo>
                  <a:pt x="168" y="341"/>
                </a:lnTo>
                <a:lnTo>
                  <a:pt x="206" y="376"/>
                </a:lnTo>
                <a:lnTo>
                  <a:pt x="246" y="410"/>
                </a:lnTo>
                <a:lnTo>
                  <a:pt x="289" y="444"/>
                </a:lnTo>
                <a:lnTo>
                  <a:pt x="335" y="478"/>
                </a:lnTo>
                <a:lnTo>
                  <a:pt x="383" y="511"/>
                </a:lnTo>
                <a:lnTo>
                  <a:pt x="432" y="543"/>
                </a:lnTo>
                <a:lnTo>
                  <a:pt x="480" y="573"/>
                </a:lnTo>
                <a:lnTo>
                  <a:pt x="529" y="599"/>
                </a:lnTo>
                <a:lnTo>
                  <a:pt x="575" y="622"/>
                </a:lnTo>
                <a:lnTo>
                  <a:pt x="621" y="642"/>
                </a:lnTo>
                <a:lnTo>
                  <a:pt x="666" y="662"/>
                </a:lnTo>
                <a:lnTo>
                  <a:pt x="708" y="676"/>
                </a:lnTo>
                <a:lnTo>
                  <a:pt x="750" y="688"/>
                </a:lnTo>
                <a:lnTo>
                  <a:pt x="787" y="698"/>
                </a:lnTo>
                <a:lnTo>
                  <a:pt x="823" y="704"/>
                </a:lnTo>
                <a:lnTo>
                  <a:pt x="855" y="706"/>
                </a:lnTo>
                <a:lnTo>
                  <a:pt x="884" y="706"/>
                </a:lnTo>
                <a:lnTo>
                  <a:pt x="910" y="702"/>
                </a:lnTo>
                <a:lnTo>
                  <a:pt x="932" y="694"/>
                </a:lnTo>
                <a:lnTo>
                  <a:pt x="950" y="684"/>
                </a:lnTo>
                <a:lnTo>
                  <a:pt x="964" y="668"/>
                </a:lnTo>
                <a:lnTo>
                  <a:pt x="972" y="650"/>
                </a:lnTo>
                <a:lnTo>
                  <a:pt x="976" y="630"/>
                </a:lnTo>
                <a:lnTo>
                  <a:pt x="974" y="607"/>
                </a:lnTo>
                <a:lnTo>
                  <a:pt x="968" y="583"/>
                </a:lnTo>
                <a:lnTo>
                  <a:pt x="956" y="555"/>
                </a:lnTo>
                <a:lnTo>
                  <a:pt x="942" y="525"/>
                </a:lnTo>
                <a:lnTo>
                  <a:pt x="922" y="495"/>
                </a:lnTo>
                <a:lnTo>
                  <a:pt x="898" y="464"/>
                </a:lnTo>
                <a:lnTo>
                  <a:pt x="872" y="432"/>
                </a:lnTo>
                <a:lnTo>
                  <a:pt x="841" y="398"/>
                </a:lnTo>
                <a:lnTo>
                  <a:pt x="807" y="365"/>
                </a:lnTo>
                <a:lnTo>
                  <a:pt x="769" y="329"/>
                </a:lnTo>
                <a:lnTo>
                  <a:pt x="730" y="295"/>
                </a:lnTo>
                <a:lnTo>
                  <a:pt x="686" y="261"/>
                </a:lnTo>
                <a:lnTo>
                  <a:pt x="640" y="228"/>
                </a:lnTo>
                <a:lnTo>
                  <a:pt x="593" y="194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" name="Rectangle 22"/>
          <p:cNvSpPr>
            <a:spLocks noChangeArrowheads="1"/>
          </p:cNvSpPr>
          <p:nvPr/>
        </p:nvSpPr>
        <p:spPr bwMode="auto">
          <a:xfrm>
            <a:off x="4470778" y="4223600"/>
            <a:ext cx="215809" cy="22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" name="Rectangle 23"/>
          <p:cNvSpPr>
            <a:spLocks noChangeArrowheads="1"/>
          </p:cNvSpPr>
          <p:nvPr/>
        </p:nvSpPr>
        <p:spPr bwMode="auto">
          <a:xfrm>
            <a:off x="4539567" y="4260686"/>
            <a:ext cx="86324" cy="20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7</a:t>
            </a:r>
            <a:endParaRPr lang="en-US"/>
          </a:p>
        </p:txBody>
      </p:sp>
      <p:sp>
        <p:nvSpPr>
          <p:cNvPr id="327" name="Oval 24"/>
          <p:cNvSpPr>
            <a:spLocks noChangeArrowheads="1"/>
          </p:cNvSpPr>
          <p:nvPr/>
        </p:nvSpPr>
        <p:spPr bwMode="auto">
          <a:xfrm>
            <a:off x="5528491" y="3604749"/>
            <a:ext cx="401944" cy="252979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" name="Rectangle 25"/>
          <p:cNvSpPr>
            <a:spLocks noChangeArrowheads="1"/>
          </p:cNvSpPr>
          <p:nvPr/>
        </p:nvSpPr>
        <p:spPr bwMode="auto">
          <a:xfrm>
            <a:off x="3556288" y="4071282"/>
            <a:ext cx="223902" cy="24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" name="Rectangle 26"/>
          <p:cNvSpPr>
            <a:spLocks noChangeArrowheads="1"/>
          </p:cNvSpPr>
          <p:nvPr/>
        </p:nvSpPr>
        <p:spPr bwMode="auto">
          <a:xfrm>
            <a:off x="3623729" y="4108368"/>
            <a:ext cx="97114" cy="2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8</a:t>
            </a:r>
            <a:endParaRPr lang="en-US"/>
          </a:p>
        </p:txBody>
      </p:sp>
      <p:sp>
        <p:nvSpPr>
          <p:cNvPr id="330" name="Oval 27"/>
          <p:cNvSpPr>
            <a:spLocks noChangeArrowheads="1"/>
          </p:cNvSpPr>
          <p:nvPr/>
        </p:nvSpPr>
        <p:spPr bwMode="auto">
          <a:xfrm>
            <a:off x="3669588" y="4626248"/>
            <a:ext cx="744540" cy="30463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" name="Freeform 28"/>
          <p:cNvSpPr>
            <a:spLocks/>
          </p:cNvSpPr>
          <p:nvPr/>
        </p:nvSpPr>
        <p:spPr bwMode="auto">
          <a:xfrm>
            <a:off x="3985915" y="2708920"/>
            <a:ext cx="1234157" cy="1188074"/>
          </a:xfrm>
          <a:custGeom>
            <a:avLst/>
            <a:gdLst/>
            <a:ahLst/>
            <a:cxnLst>
              <a:cxn ang="0">
                <a:pos x="1775" y="77"/>
              </a:cxn>
              <a:cxn ang="0">
                <a:pos x="1660" y="27"/>
              </a:cxn>
              <a:cxn ang="0">
                <a:pos x="1535" y="4"/>
              </a:cxn>
              <a:cxn ang="0">
                <a:pos x="1401" y="2"/>
              </a:cxn>
              <a:cxn ang="0">
                <a:pos x="1260" y="25"/>
              </a:cxn>
              <a:cxn ang="0">
                <a:pos x="1113" y="69"/>
              </a:cxn>
              <a:cxn ang="0">
                <a:pos x="966" y="137"/>
              </a:cxn>
              <a:cxn ang="0">
                <a:pos x="818" y="224"/>
              </a:cxn>
              <a:cxn ang="0">
                <a:pos x="673" y="333"/>
              </a:cxn>
              <a:cxn ang="0">
                <a:pos x="534" y="460"/>
              </a:cxn>
              <a:cxn ang="0">
                <a:pos x="403" y="605"/>
              </a:cxn>
              <a:cxn ang="0">
                <a:pos x="286" y="761"/>
              </a:cxn>
              <a:cxn ang="0">
                <a:pos x="189" y="924"/>
              </a:cxn>
              <a:cxn ang="0">
                <a:pos x="111" y="1087"/>
              </a:cxn>
              <a:cxn ang="0">
                <a:pos x="54" y="1249"/>
              </a:cxn>
              <a:cxn ang="0">
                <a:pos x="18" y="1406"/>
              </a:cxn>
              <a:cxn ang="0">
                <a:pos x="0" y="1559"/>
              </a:cxn>
              <a:cxn ang="0">
                <a:pos x="6" y="1702"/>
              </a:cxn>
              <a:cxn ang="0">
                <a:pos x="34" y="1834"/>
              </a:cxn>
              <a:cxn ang="0">
                <a:pos x="82" y="1953"/>
              </a:cxn>
              <a:cxn ang="0">
                <a:pos x="153" y="2055"/>
              </a:cxn>
              <a:cxn ang="0">
                <a:pos x="246" y="2138"/>
              </a:cxn>
              <a:cxn ang="0">
                <a:pos x="355" y="2195"/>
              </a:cxn>
              <a:cxn ang="0">
                <a:pos x="476" y="2229"/>
              </a:cxn>
              <a:cxn ang="0">
                <a:pos x="609" y="2237"/>
              </a:cxn>
              <a:cxn ang="0">
                <a:pos x="748" y="2223"/>
              </a:cxn>
              <a:cxn ang="0">
                <a:pos x="893" y="2186"/>
              </a:cxn>
              <a:cxn ang="0">
                <a:pos x="1042" y="2124"/>
              </a:cxn>
              <a:cxn ang="0">
                <a:pos x="1188" y="2045"/>
              </a:cxn>
              <a:cxn ang="0">
                <a:pos x="1335" y="1944"/>
              </a:cxn>
              <a:cxn ang="0">
                <a:pos x="1476" y="1823"/>
              </a:cxn>
              <a:cxn ang="0">
                <a:pos x="1609" y="1684"/>
              </a:cxn>
              <a:cxn ang="0">
                <a:pos x="1732" y="1527"/>
              </a:cxn>
              <a:cxn ang="0">
                <a:pos x="1837" y="1368"/>
              </a:cxn>
              <a:cxn ang="0">
                <a:pos x="1920" y="1206"/>
              </a:cxn>
              <a:cxn ang="0">
                <a:pos x="1986" y="1043"/>
              </a:cxn>
              <a:cxn ang="0">
                <a:pos x="2029" y="882"/>
              </a:cxn>
              <a:cxn ang="0">
                <a:pos x="2051" y="728"/>
              </a:cxn>
              <a:cxn ang="0">
                <a:pos x="2053" y="581"/>
              </a:cxn>
              <a:cxn ang="0">
                <a:pos x="2033" y="446"/>
              </a:cxn>
              <a:cxn ang="0">
                <a:pos x="1992" y="323"/>
              </a:cxn>
              <a:cxn ang="0">
                <a:pos x="1928" y="214"/>
              </a:cxn>
              <a:cxn ang="0">
                <a:pos x="1843" y="125"/>
              </a:cxn>
            </a:cxnLst>
            <a:rect l="0" t="0" r="r" b="b"/>
            <a:pathLst>
              <a:path w="2055" h="2237">
                <a:moveTo>
                  <a:pt x="1843" y="125"/>
                </a:moveTo>
                <a:lnTo>
                  <a:pt x="1809" y="99"/>
                </a:lnTo>
                <a:lnTo>
                  <a:pt x="1775" y="77"/>
                </a:lnTo>
                <a:lnTo>
                  <a:pt x="1738" y="57"/>
                </a:lnTo>
                <a:lnTo>
                  <a:pt x="1700" y="41"/>
                </a:lnTo>
                <a:lnTo>
                  <a:pt x="1660" y="27"/>
                </a:lnTo>
                <a:lnTo>
                  <a:pt x="1621" y="18"/>
                </a:lnTo>
                <a:lnTo>
                  <a:pt x="1579" y="8"/>
                </a:lnTo>
                <a:lnTo>
                  <a:pt x="1535" y="4"/>
                </a:lnTo>
                <a:lnTo>
                  <a:pt x="1492" y="0"/>
                </a:lnTo>
                <a:lnTo>
                  <a:pt x="1446" y="0"/>
                </a:lnTo>
                <a:lnTo>
                  <a:pt x="1401" y="2"/>
                </a:lnTo>
                <a:lnTo>
                  <a:pt x="1355" y="8"/>
                </a:lnTo>
                <a:lnTo>
                  <a:pt x="1307" y="16"/>
                </a:lnTo>
                <a:lnTo>
                  <a:pt x="1260" y="25"/>
                </a:lnTo>
                <a:lnTo>
                  <a:pt x="1210" y="37"/>
                </a:lnTo>
                <a:lnTo>
                  <a:pt x="1163" y="53"/>
                </a:lnTo>
                <a:lnTo>
                  <a:pt x="1113" y="69"/>
                </a:lnTo>
                <a:lnTo>
                  <a:pt x="1063" y="89"/>
                </a:lnTo>
                <a:lnTo>
                  <a:pt x="1016" y="113"/>
                </a:lnTo>
                <a:lnTo>
                  <a:pt x="966" y="137"/>
                </a:lnTo>
                <a:lnTo>
                  <a:pt x="917" y="164"/>
                </a:lnTo>
                <a:lnTo>
                  <a:pt x="867" y="192"/>
                </a:lnTo>
                <a:lnTo>
                  <a:pt x="818" y="224"/>
                </a:lnTo>
                <a:lnTo>
                  <a:pt x="770" y="258"/>
                </a:lnTo>
                <a:lnTo>
                  <a:pt x="720" y="293"/>
                </a:lnTo>
                <a:lnTo>
                  <a:pt x="673" y="333"/>
                </a:lnTo>
                <a:lnTo>
                  <a:pt x="627" y="373"/>
                </a:lnTo>
                <a:lnTo>
                  <a:pt x="580" y="414"/>
                </a:lnTo>
                <a:lnTo>
                  <a:pt x="534" y="460"/>
                </a:lnTo>
                <a:lnTo>
                  <a:pt x="490" y="505"/>
                </a:lnTo>
                <a:lnTo>
                  <a:pt x="447" y="555"/>
                </a:lnTo>
                <a:lnTo>
                  <a:pt x="403" y="605"/>
                </a:lnTo>
                <a:lnTo>
                  <a:pt x="361" y="656"/>
                </a:lnTo>
                <a:lnTo>
                  <a:pt x="324" y="710"/>
                </a:lnTo>
                <a:lnTo>
                  <a:pt x="286" y="761"/>
                </a:lnTo>
                <a:lnTo>
                  <a:pt x="252" y="815"/>
                </a:lnTo>
                <a:lnTo>
                  <a:pt x="219" y="868"/>
                </a:lnTo>
                <a:lnTo>
                  <a:pt x="189" y="924"/>
                </a:lnTo>
                <a:lnTo>
                  <a:pt x="161" y="978"/>
                </a:lnTo>
                <a:lnTo>
                  <a:pt x="135" y="1033"/>
                </a:lnTo>
                <a:lnTo>
                  <a:pt x="111" y="1087"/>
                </a:lnTo>
                <a:lnTo>
                  <a:pt x="90" y="1140"/>
                </a:lnTo>
                <a:lnTo>
                  <a:pt x="72" y="1194"/>
                </a:lnTo>
                <a:lnTo>
                  <a:pt x="54" y="1249"/>
                </a:lnTo>
                <a:lnTo>
                  <a:pt x="40" y="1301"/>
                </a:lnTo>
                <a:lnTo>
                  <a:pt x="28" y="1354"/>
                </a:lnTo>
                <a:lnTo>
                  <a:pt x="18" y="1406"/>
                </a:lnTo>
                <a:lnTo>
                  <a:pt x="10" y="1458"/>
                </a:lnTo>
                <a:lnTo>
                  <a:pt x="4" y="1509"/>
                </a:lnTo>
                <a:lnTo>
                  <a:pt x="0" y="1559"/>
                </a:lnTo>
                <a:lnTo>
                  <a:pt x="0" y="1608"/>
                </a:lnTo>
                <a:lnTo>
                  <a:pt x="2" y="1656"/>
                </a:lnTo>
                <a:lnTo>
                  <a:pt x="6" y="1702"/>
                </a:lnTo>
                <a:lnTo>
                  <a:pt x="12" y="1747"/>
                </a:lnTo>
                <a:lnTo>
                  <a:pt x="22" y="1791"/>
                </a:lnTo>
                <a:lnTo>
                  <a:pt x="34" y="1834"/>
                </a:lnTo>
                <a:lnTo>
                  <a:pt x="48" y="1876"/>
                </a:lnTo>
                <a:lnTo>
                  <a:pt x="64" y="1916"/>
                </a:lnTo>
                <a:lnTo>
                  <a:pt x="82" y="1953"/>
                </a:lnTo>
                <a:lnTo>
                  <a:pt x="103" y="1989"/>
                </a:lnTo>
                <a:lnTo>
                  <a:pt x="127" y="2023"/>
                </a:lnTo>
                <a:lnTo>
                  <a:pt x="153" y="2055"/>
                </a:lnTo>
                <a:lnTo>
                  <a:pt x="181" y="2084"/>
                </a:lnTo>
                <a:lnTo>
                  <a:pt x="213" y="2112"/>
                </a:lnTo>
                <a:lnTo>
                  <a:pt x="246" y="2138"/>
                </a:lnTo>
                <a:lnTo>
                  <a:pt x="280" y="2160"/>
                </a:lnTo>
                <a:lnTo>
                  <a:pt x="318" y="2180"/>
                </a:lnTo>
                <a:lnTo>
                  <a:pt x="355" y="2195"/>
                </a:lnTo>
                <a:lnTo>
                  <a:pt x="395" y="2209"/>
                </a:lnTo>
                <a:lnTo>
                  <a:pt x="435" y="2221"/>
                </a:lnTo>
                <a:lnTo>
                  <a:pt x="476" y="2229"/>
                </a:lnTo>
                <a:lnTo>
                  <a:pt x="520" y="2235"/>
                </a:lnTo>
                <a:lnTo>
                  <a:pt x="564" y="2237"/>
                </a:lnTo>
                <a:lnTo>
                  <a:pt x="609" y="2237"/>
                </a:lnTo>
                <a:lnTo>
                  <a:pt x="655" y="2235"/>
                </a:lnTo>
                <a:lnTo>
                  <a:pt x="700" y="2229"/>
                </a:lnTo>
                <a:lnTo>
                  <a:pt x="748" y="2223"/>
                </a:lnTo>
                <a:lnTo>
                  <a:pt x="796" y="2211"/>
                </a:lnTo>
                <a:lnTo>
                  <a:pt x="845" y="2199"/>
                </a:lnTo>
                <a:lnTo>
                  <a:pt x="893" y="2186"/>
                </a:lnTo>
                <a:lnTo>
                  <a:pt x="942" y="2168"/>
                </a:lnTo>
                <a:lnTo>
                  <a:pt x="992" y="2148"/>
                </a:lnTo>
                <a:lnTo>
                  <a:pt x="1042" y="2124"/>
                </a:lnTo>
                <a:lnTo>
                  <a:pt x="1089" y="2100"/>
                </a:lnTo>
                <a:lnTo>
                  <a:pt x="1139" y="2072"/>
                </a:lnTo>
                <a:lnTo>
                  <a:pt x="1188" y="2045"/>
                </a:lnTo>
                <a:lnTo>
                  <a:pt x="1238" y="2013"/>
                </a:lnTo>
                <a:lnTo>
                  <a:pt x="1286" y="1979"/>
                </a:lnTo>
                <a:lnTo>
                  <a:pt x="1335" y="1944"/>
                </a:lnTo>
                <a:lnTo>
                  <a:pt x="1383" y="1904"/>
                </a:lnTo>
                <a:lnTo>
                  <a:pt x="1428" y="1864"/>
                </a:lnTo>
                <a:lnTo>
                  <a:pt x="1476" y="1823"/>
                </a:lnTo>
                <a:lnTo>
                  <a:pt x="1522" y="1777"/>
                </a:lnTo>
                <a:lnTo>
                  <a:pt x="1565" y="1731"/>
                </a:lnTo>
                <a:lnTo>
                  <a:pt x="1609" y="1684"/>
                </a:lnTo>
                <a:lnTo>
                  <a:pt x="1653" y="1632"/>
                </a:lnTo>
                <a:lnTo>
                  <a:pt x="1694" y="1581"/>
                </a:lnTo>
                <a:lnTo>
                  <a:pt x="1732" y="1527"/>
                </a:lnTo>
                <a:lnTo>
                  <a:pt x="1770" y="1475"/>
                </a:lnTo>
                <a:lnTo>
                  <a:pt x="1803" y="1422"/>
                </a:lnTo>
                <a:lnTo>
                  <a:pt x="1837" y="1368"/>
                </a:lnTo>
                <a:lnTo>
                  <a:pt x="1867" y="1313"/>
                </a:lnTo>
                <a:lnTo>
                  <a:pt x="1894" y="1259"/>
                </a:lnTo>
                <a:lnTo>
                  <a:pt x="1920" y="1206"/>
                </a:lnTo>
                <a:lnTo>
                  <a:pt x="1944" y="1150"/>
                </a:lnTo>
                <a:lnTo>
                  <a:pt x="1966" y="1097"/>
                </a:lnTo>
                <a:lnTo>
                  <a:pt x="1986" y="1043"/>
                </a:lnTo>
                <a:lnTo>
                  <a:pt x="2002" y="989"/>
                </a:lnTo>
                <a:lnTo>
                  <a:pt x="2015" y="936"/>
                </a:lnTo>
                <a:lnTo>
                  <a:pt x="2029" y="882"/>
                </a:lnTo>
                <a:lnTo>
                  <a:pt x="2039" y="831"/>
                </a:lnTo>
                <a:lnTo>
                  <a:pt x="2045" y="779"/>
                </a:lnTo>
                <a:lnTo>
                  <a:pt x="2051" y="728"/>
                </a:lnTo>
                <a:lnTo>
                  <a:pt x="2055" y="678"/>
                </a:lnTo>
                <a:lnTo>
                  <a:pt x="2055" y="628"/>
                </a:lnTo>
                <a:lnTo>
                  <a:pt x="2053" y="581"/>
                </a:lnTo>
                <a:lnTo>
                  <a:pt x="2049" y="535"/>
                </a:lnTo>
                <a:lnTo>
                  <a:pt x="2043" y="490"/>
                </a:lnTo>
                <a:lnTo>
                  <a:pt x="2033" y="446"/>
                </a:lnTo>
                <a:lnTo>
                  <a:pt x="2021" y="402"/>
                </a:lnTo>
                <a:lnTo>
                  <a:pt x="2008" y="361"/>
                </a:lnTo>
                <a:lnTo>
                  <a:pt x="1992" y="323"/>
                </a:lnTo>
                <a:lnTo>
                  <a:pt x="1974" y="283"/>
                </a:lnTo>
                <a:lnTo>
                  <a:pt x="1952" y="248"/>
                </a:lnTo>
                <a:lnTo>
                  <a:pt x="1928" y="214"/>
                </a:lnTo>
                <a:lnTo>
                  <a:pt x="1902" y="182"/>
                </a:lnTo>
                <a:lnTo>
                  <a:pt x="1875" y="152"/>
                </a:lnTo>
                <a:lnTo>
                  <a:pt x="1843" y="125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" name="Rectangle 29"/>
          <p:cNvSpPr>
            <a:spLocks noChangeArrowheads="1"/>
          </p:cNvSpPr>
          <p:nvPr/>
        </p:nvSpPr>
        <p:spPr bwMode="auto">
          <a:xfrm>
            <a:off x="4298131" y="3313669"/>
            <a:ext cx="226599" cy="24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" name="Rectangle 30"/>
          <p:cNvSpPr>
            <a:spLocks noChangeArrowheads="1"/>
          </p:cNvSpPr>
          <p:nvPr/>
        </p:nvSpPr>
        <p:spPr bwMode="auto">
          <a:xfrm>
            <a:off x="4368269" y="3350755"/>
            <a:ext cx="97114" cy="2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9</a:t>
            </a:r>
            <a:endParaRPr lang="en-US"/>
          </a:p>
        </p:txBody>
      </p:sp>
      <p:sp>
        <p:nvSpPr>
          <p:cNvPr id="334" name="Rectangle 31"/>
          <p:cNvSpPr>
            <a:spLocks noChangeArrowheads="1"/>
          </p:cNvSpPr>
          <p:nvPr/>
        </p:nvSpPr>
        <p:spPr bwMode="auto">
          <a:xfrm>
            <a:off x="5557915" y="3566649"/>
            <a:ext cx="291342" cy="22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" name="Rectangle 32"/>
          <p:cNvSpPr>
            <a:spLocks noChangeArrowheads="1"/>
          </p:cNvSpPr>
          <p:nvPr/>
        </p:nvSpPr>
        <p:spPr bwMode="auto">
          <a:xfrm>
            <a:off x="5625355" y="3603735"/>
            <a:ext cx="172647" cy="20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10</a:t>
            </a:r>
            <a:endParaRPr lang="en-US" dirty="0"/>
          </a:p>
        </p:txBody>
      </p:sp>
      <p:sp>
        <p:nvSpPr>
          <p:cNvPr id="336" name="Freeform 33"/>
          <p:cNvSpPr>
            <a:spLocks/>
          </p:cNvSpPr>
          <p:nvPr/>
        </p:nvSpPr>
        <p:spPr bwMode="auto">
          <a:xfrm>
            <a:off x="5961207" y="3332155"/>
            <a:ext cx="396743" cy="564236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436" y="6"/>
              </a:cxn>
              <a:cxn ang="0">
                <a:pos x="388" y="34"/>
              </a:cxn>
              <a:cxn ang="0">
                <a:pos x="337" y="77"/>
              </a:cxn>
              <a:cxn ang="0">
                <a:pos x="283" y="139"/>
              </a:cxn>
              <a:cxn ang="0">
                <a:pos x="230" y="216"/>
              </a:cxn>
              <a:cxn ang="0">
                <a:pos x="176" y="306"/>
              </a:cxn>
              <a:cxn ang="0">
                <a:pos x="126" y="405"/>
              </a:cxn>
              <a:cxn ang="0">
                <a:pos x="81" y="512"/>
              </a:cxn>
              <a:cxn ang="0">
                <a:pos x="45" y="619"/>
              </a:cxn>
              <a:cxn ang="0">
                <a:pos x="19" y="718"/>
              </a:cxn>
              <a:cxn ang="0">
                <a:pos x="4" y="811"/>
              </a:cxn>
              <a:cxn ang="0">
                <a:pos x="0" y="893"/>
              </a:cxn>
              <a:cxn ang="0">
                <a:pos x="4" y="962"/>
              </a:cxn>
              <a:cxn ang="0">
                <a:pos x="19" y="1014"/>
              </a:cxn>
              <a:cxn ang="0">
                <a:pos x="45" y="1049"/>
              </a:cxn>
              <a:cxn ang="0">
                <a:pos x="81" y="1063"/>
              </a:cxn>
              <a:cxn ang="0">
                <a:pos x="123" y="1057"/>
              </a:cxn>
              <a:cxn ang="0">
                <a:pos x="170" y="1029"/>
              </a:cxn>
              <a:cxn ang="0">
                <a:pos x="222" y="986"/>
              </a:cxn>
              <a:cxn ang="0">
                <a:pos x="275" y="924"/>
              </a:cxn>
              <a:cxn ang="0">
                <a:pos x="331" y="847"/>
              </a:cxn>
              <a:cxn ang="0">
                <a:pos x="382" y="758"/>
              </a:cxn>
              <a:cxn ang="0">
                <a:pos x="432" y="659"/>
              </a:cxn>
              <a:cxn ang="0">
                <a:pos x="478" y="551"/>
              </a:cxn>
              <a:cxn ang="0">
                <a:pos x="513" y="444"/>
              </a:cxn>
              <a:cxn ang="0">
                <a:pos x="539" y="345"/>
              </a:cxn>
              <a:cxn ang="0">
                <a:pos x="555" y="252"/>
              </a:cxn>
              <a:cxn ang="0">
                <a:pos x="561" y="171"/>
              </a:cxn>
              <a:cxn ang="0">
                <a:pos x="555" y="103"/>
              </a:cxn>
              <a:cxn ang="0">
                <a:pos x="541" y="50"/>
              </a:cxn>
              <a:cxn ang="0">
                <a:pos x="515" y="14"/>
              </a:cxn>
            </a:cxnLst>
            <a:rect l="0" t="0" r="r" b="b"/>
            <a:pathLst>
              <a:path w="561" h="1063">
                <a:moveTo>
                  <a:pt x="497" y="4"/>
                </a:moveTo>
                <a:lnTo>
                  <a:pt x="480" y="0"/>
                </a:lnTo>
                <a:lnTo>
                  <a:pt x="458" y="0"/>
                </a:lnTo>
                <a:lnTo>
                  <a:pt x="436" y="6"/>
                </a:lnTo>
                <a:lnTo>
                  <a:pt x="412" y="18"/>
                </a:lnTo>
                <a:lnTo>
                  <a:pt x="388" y="34"/>
                </a:lnTo>
                <a:lnTo>
                  <a:pt x="363" y="54"/>
                </a:lnTo>
                <a:lnTo>
                  <a:pt x="337" y="77"/>
                </a:lnTo>
                <a:lnTo>
                  <a:pt x="309" y="107"/>
                </a:lnTo>
                <a:lnTo>
                  <a:pt x="283" y="139"/>
                </a:lnTo>
                <a:lnTo>
                  <a:pt x="255" y="177"/>
                </a:lnTo>
                <a:lnTo>
                  <a:pt x="230" y="216"/>
                </a:lnTo>
                <a:lnTo>
                  <a:pt x="202" y="258"/>
                </a:lnTo>
                <a:lnTo>
                  <a:pt x="176" y="306"/>
                </a:lnTo>
                <a:lnTo>
                  <a:pt x="150" y="353"/>
                </a:lnTo>
                <a:lnTo>
                  <a:pt x="126" y="405"/>
                </a:lnTo>
                <a:lnTo>
                  <a:pt x="103" y="458"/>
                </a:lnTo>
                <a:lnTo>
                  <a:pt x="81" y="512"/>
                </a:lnTo>
                <a:lnTo>
                  <a:pt x="63" y="565"/>
                </a:lnTo>
                <a:lnTo>
                  <a:pt x="45" y="619"/>
                </a:lnTo>
                <a:lnTo>
                  <a:pt x="31" y="670"/>
                </a:lnTo>
                <a:lnTo>
                  <a:pt x="19" y="718"/>
                </a:lnTo>
                <a:lnTo>
                  <a:pt x="11" y="766"/>
                </a:lnTo>
                <a:lnTo>
                  <a:pt x="4" y="811"/>
                </a:lnTo>
                <a:lnTo>
                  <a:pt x="0" y="853"/>
                </a:lnTo>
                <a:lnTo>
                  <a:pt x="0" y="893"/>
                </a:lnTo>
                <a:lnTo>
                  <a:pt x="0" y="928"/>
                </a:lnTo>
                <a:lnTo>
                  <a:pt x="4" y="962"/>
                </a:lnTo>
                <a:lnTo>
                  <a:pt x="9" y="990"/>
                </a:lnTo>
                <a:lnTo>
                  <a:pt x="19" y="1014"/>
                </a:lnTo>
                <a:lnTo>
                  <a:pt x="29" y="1033"/>
                </a:lnTo>
                <a:lnTo>
                  <a:pt x="45" y="1049"/>
                </a:lnTo>
                <a:lnTo>
                  <a:pt x="61" y="1059"/>
                </a:lnTo>
                <a:lnTo>
                  <a:pt x="81" y="1063"/>
                </a:lnTo>
                <a:lnTo>
                  <a:pt x="101" y="1063"/>
                </a:lnTo>
                <a:lnTo>
                  <a:pt x="123" y="1057"/>
                </a:lnTo>
                <a:lnTo>
                  <a:pt x="146" y="1045"/>
                </a:lnTo>
                <a:lnTo>
                  <a:pt x="170" y="1029"/>
                </a:lnTo>
                <a:lnTo>
                  <a:pt x="196" y="1010"/>
                </a:lnTo>
                <a:lnTo>
                  <a:pt x="222" y="986"/>
                </a:lnTo>
                <a:lnTo>
                  <a:pt x="249" y="956"/>
                </a:lnTo>
                <a:lnTo>
                  <a:pt x="275" y="924"/>
                </a:lnTo>
                <a:lnTo>
                  <a:pt x="303" y="887"/>
                </a:lnTo>
                <a:lnTo>
                  <a:pt x="331" y="847"/>
                </a:lnTo>
                <a:lnTo>
                  <a:pt x="357" y="805"/>
                </a:lnTo>
                <a:lnTo>
                  <a:pt x="382" y="758"/>
                </a:lnTo>
                <a:lnTo>
                  <a:pt x="408" y="710"/>
                </a:lnTo>
                <a:lnTo>
                  <a:pt x="432" y="659"/>
                </a:lnTo>
                <a:lnTo>
                  <a:pt x="456" y="605"/>
                </a:lnTo>
                <a:lnTo>
                  <a:pt x="478" y="551"/>
                </a:lnTo>
                <a:lnTo>
                  <a:pt x="495" y="498"/>
                </a:lnTo>
                <a:lnTo>
                  <a:pt x="513" y="444"/>
                </a:lnTo>
                <a:lnTo>
                  <a:pt x="527" y="393"/>
                </a:lnTo>
                <a:lnTo>
                  <a:pt x="539" y="345"/>
                </a:lnTo>
                <a:lnTo>
                  <a:pt x="547" y="298"/>
                </a:lnTo>
                <a:lnTo>
                  <a:pt x="555" y="252"/>
                </a:lnTo>
                <a:lnTo>
                  <a:pt x="559" y="210"/>
                </a:lnTo>
                <a:lnTo>
                  <a:pt x="561" y="171"/>
                </a:lnTo>
                <a:lnTo>
                  <a:pt x="559" y="135"/>
                </a:lnTo>
                <a:lnTo>
                  <a:pt x="555" y="103"/>
                </a:lnTo>
                <a:lnTo>
                  <a:pt x="549" y="73"/>
                </a:lnTo>
                <a:lnTo>
                  <a:pt x="541" y="50"/>
                </a:lnTo>
                <a:lnTo>
                  <a:pt x="529" y="30"/>
                </a:lnTo>
                <a:lnTo>
                  <a:pt x="515" y="14"/>
                </a:lnTo>
                <a:lnTo>
                  <a:pt x="497" y="4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" name="Rectangle 34"/>
          <p:cNvSpPr>
            <a:spLocks noChangeArrowheads="1"/>
          </p:cNvSpPr>
          <p:nvPr/>
        </p:nvSpPr>
        <p:spPr bwMode="auto">
          <a:xfrm>
            <a:off x="5958509" y="3465987"/>
            <a:ext cx="291342" cy="22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" name="Rectangle 35"/>
          <p:cNvSpPr>
            <a:spLocks noChangeArrowheads="1"/>
          </p:cNvSpPr>
          <p:nvPr/>
        </p:nvSpPr>
        <p:spPr bwMode="auto">
          <a:xfrm>
            <a:off x="6025949" y="3503073"/>
            <a:ext cx="172647" cy="20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11</a:t>
            </a:r>
            <a:endParaRPr lang="en-US" dirty="0"/>
          </a:p>
        </p:txBody>
      </p:sp>
      <p:sp>
        <p:nvSpPr>
          <p:cNvPr id="339" name="Freeform 36"/>
          <p:cNvSpPr>
            <a:spLocks/>
          </p:cNvSpPr>
          <p:nvPr/>
        </p:nvSpPr>
        <p:spPr bwMode="auto">
          <a:xfrm>
            <a:off x="5453041" y="4518399"/>
            <a:ext cx="284597" cy="376157"/>
          </a:xfrm>
          <a:custGeom>
            <a:avLst/>
            <a:gdLst/>
            <a:ahLst/>
            <a:cxnLst>
              <a:cxn ang="0">
                <a:pos x="379" y="4"/>
              </a:cxn>
              <a:cxn ang="0">
                <a:pos x="337" y="2"/>
              </a:cxn>
              <a:cxn ang="0">
                <a:pos x="296" y="12"/>
              </a:cxn>
              <a:cxn ang="0">
                <a:pos x="250" y="38"/>
              </a:cxn>
              <a:cxn ang="0">
                <a:pos x="204" y="74"/>
              </a:cxn>
              <a:cxn ang="0">
                <a:pos x="161" y="119"/>
              </a:cxn>
              <a:cxn ang="0">
                <a:pos x="119" y="177"/>
              </a:cxn>
              <a:cxn ang="0">
                <a:pos x="81" y="240"/>
              </a:cxn>
              <a:cxn ang="0">
                <a:pos x="48" y="312"/>
              </a:cxn>
              <a:cxn ang="0">
                <a:pos x="24" y="383"/>
              </a:cxn>
              <a:cxn ang="0">
                <a:pos x="8" y="450"/>
              </a:cxn>
              <a:cxn ang="0">
                <a:pos x="0" y="514"/>
              </a:cxn>
              <a:cxn ang="0">
                <a:pos x="2" y="571"/>
              </a:cxn>
              <a:cxn ang="0">
                <a:pos x="12" y="621"/>
              </a:cxn>
              <a:cxn ang="0">
                <a:pos x="32" y="661"/>
              </a:cxn>
              <a:cxn ang="0">
                <a:pos x="60" y="690"/>
              </a:cxn>
              <a:cxn ang="0">
                <a:pos x="93" y="706"/>
              </a:cxn>
              <a:cxn ang="0">
                <a:pos x="135" y="710"/>
              </a:cxn>
              <a:cxn ang="0">
                <a:pos x="177" y="698"/>
              </a:cxn>
              <a:cxn ang="0">
                <a:pos x="222" y="673"/>
              </a:cxn>
              <a:cxn ang="0">
                <a:pos x="268" y="637"/>
              </a:cxn>
              <a:cxn ang="0">
                <a:pos x="312" y="591"/>
              </a:cxn>
              <a:cxn ang="0">
                <a:pos x="353" y="534"/>
              </a:cxn>
              <a:cxn ang="0">
                <a:pos x="391" y="470"/>
              </a:cxn>
              <a:cxn ang="0">
                <a:pos x="425" y="399"/>
              </a:cxn>
              <a:cxn ang="0">
                <a:pos x="448" y="329"/>
              </a:cxn>
              <a:cxn ang="0">
                <a:pos x="464" y="260"/>
              </a:cxn>
              <a:cxn ang="0">
                <a:pos x="472" y="197"/>
              </a:cxn>
              <a:cxn ang="0">
                <a:pos x="470" y="139"/>
              </a:cxn>
              <a:cxn ang="0">
                <a:pos x="460" y="89"/>
              </a:cxn>
              <a:cxn ang="0">
                <a:pos x="440" y="50"/>
              </a:cxn>
              <a:cxn ang="0">
                <a:pos x="415" y="20"/>
              </a:cxn>
            </a:cxnLst>
            <a:rect l="0" t="0" r="r" b="b"/>
            <a:pathLst>
              <a:path w="472" h="710">
                <a:moveTo>
                  <a:pt x="397" y="10"/>
                </a:moveTo>
                <a:lnTo>
                  <a:pt x="379" y="4"/>
                </a:lnTo>
                <a:lnTo>
                  <a:pt x="359" y="0"/>
                </a:lnTo>
                <a:lnTo>
                  <a:pt x="337" y="2"/>
                </a:lnTo>
                <a:lnTo>
                  <a:pt x="318" y="6"/>
                </a:lnTo>
                <a:lnTo>
                  <a:pt x="296" y="12"/>
                </a:lnTo>
                <a:lnTo>
                  <a:pt x="272" y="24"/>
                </a:lnTo>
                <a:lnTo>
                  <a:pt x="250" y="38"/>
                </a:lnTo>
                <a:lnTo>
                  <a:pt x="228" y="54"/>
                </a:lnTo>
                <a:lnTo>
                  <a:pt x="204" y="74"/>
                </a:lnTo>
                <a:lnTo>
                  <a:pt x="183" y="95"/>
                </a:lnTo>
                <a:lnTo>
                  <a:pt x="161" y="119"/>
                </a:lnTo>
                <a:lnTo>
                  <a:pt x="139" y="147"/>
                </a:lnTo>
                <a:lnTo>
                  <a:pt x="119" y="177"/>
                </a:lnTo>
                <a:lnTo>
                  <a:pt x="99" y="206"/>
                </a:lnTo>
                <a:lnTo>
                  <a:pt x="81" y="240"/>
                </a:lnTo>
                <a:lnTo>
                  <a:pt x="64" y="276"/>
                </a:lnTo>
                <a:lnTo>
                  <a:pt x="48" y="312"/>
                </a:lnTo>
                <a:lnTo>
                  <a:pt x="34" y="347"/>
                </a:lnTo>
                <a:lnTo>
                  <a:pt x="24" y="383"/>
                </a:lnTo>
                <a:lnTo>
                  <a:pt x="14" y="417"/>
                </a:lnTo>
                <a:lnTo>
                  <a:pt x="8" y="450"/>
                </a:lnTo>
                <a:lnTo>
                  <a:pt x="2" y="482"/>
                </a:lnTo>
                <a:lnTo>
                  <a:pt x="0" y="514"/>
                </a:lnTo>
                <a:lnTo>
                  <a:pt x="0" y="544"/>
                </a:lnTo>
                <a:lnTo>
                  <a:pt x="2" y="571"/>
                </a:lnTo>
                <a:lnTo>
                  <a:pt x="6" y="597"/>
                </a:lnTo>
                <a:lnTo>
                  <a:pt x="12" y="621"/>
                </a:lnTo>
                <a:lnTo>
                  <a:pt x="22" y="643"/>
                </a:lnTo>
                <a:lnTo>
                  <a:pt x="32" y="661"/>
                </a:lnTo>
                <a:lnTo>
                  <a:pt x="44" y="677"/>
                </a:lnTo>
                <a:lnTo>
                  <a:pt x="60" y="690"/>
                </a:lnTo>
                <a:lnTo>
                  <a:pt x="76" y="700"/>
                </a:lnTo>
                <a:lnTo>
                  <a:pt x="93" y="706"/>
                </a:lnTo>
                <a:lnTo>
                  <a:pt x="113" y="710"/>
                </a:lnTo>
                <a:lnTo>
                  <a:pt x="135" y="710"/>
                </a:lnTo>
                <a:lnTo>
                  <a:pt x="155" y="704"/>
                </a:lnTo>
                <a:lnTo>
                  <a:pt x="177" y="698"/>
                </a:lnTo>
                <a:lnTo>
                  <a:pt x="200" y="686"/>
                </a:lnTo>
                <a:lnTo>
                  <a:pt x="222" y="673"/>
                </a:lnTo>
                <a:lnTo>
                  <a:pt x="246" y="657"/>
                </a:lnTo>
                <a:lnTo>
                  <a:pt x="268" y="637"/>
                </a:lnTo>
                <a:lnTo>
                  <a:pt x="290" y="615"/>
                </a:lnTo>
                <a:lnTo>
                  <a:pt x="312" y="591"/>
                </a:lnTo>
                <a:lnTo>
                  <a:pt x="333" y="563"/>
                </a:lnTo>
                <a:lnTo>
                  <a:pt x="353" y="534"/>
                </a:lnTo>
                <a:lnTo>
                  <a:pt x="373" y="504"/>
                </a:lnTo>
                <a:lnTo>
                  <a:pt x="391" y="470"/>
                </a:lnTo>
                <a:lnTo>
                  <a:pt x="409" y="435"/>
                </a:lnTo>
                <a:lnTo>
                  <a:pt x="425" y="399"/>
                </a:lnTo>
                <a:lnTo>
                  <a:pt x="438" y="363"/>
                </a:lnTo>
                <a:lnTo>
                  <a:pt x="448" y="329"/>
                </a:lnTo>
                <a:lnTo>
                  <a:pt x="458" y="294"/>
                </a:lnTo>
                <a:lnTo>
                  <a:pt x="464" y="260"/>
                </a:lnTo>
                <a:lnTo>
                  <a:pt x="470" y="228"/>
                </a:lnTo>
                <a:lnTo>
                  <a:pt x="472" y="197"/>
                </a:lnTo>
                <a:lnTo>
                  <a:pt x="472" y="167"/>
                </a:lnTo>
                <a:lnTo>
                  <a:pt x="470" y="139"/>
                </a:lnTo>
                <a:lnTo>
                  <a:pt x="466" y="113"/>
                </a:lnTo>
                <a:lnTo>
                  <a:pt x="460" y="89"/>
                </a:lnTo>
                <a:lnTo>
                  <a:pt x="452" y="68"/>
                </a:lnTo>
                <a:lnTo>
                  <a:pt x="440" y="50"/>
                </a:lnTo>
                <a:lnTo>
                  <a:pt x="429" y="34"/>
                </a:lnTo>
                <a:lnTo>
                  <a:pt x="415" y="20"/>
                </a:lnTo>
                <a:lnTo>
                  <a:pt x="397" y="1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" name="Rectangle 37"/>
          <p:cNvSpPr>
            <a:spLocks noChangeArrowheads="1"/>
          </p:cNvSpPr>
          <p:nvPr/>
        </p:nvSpPr>
        <p:spPr bwMode="auto">
          <a:xfrm>
            <a:off x="5441917" y="4575917"/>
            <a:ext cx="272459" cy="20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" name="Rectangle 38"/>
          <p:cNvSpPr>
            <a:spLocks noChangeArrowheads="1"/>
          </p:cNvSpPr>
          <p:nvPr/>
        </p:nvSpPr>
        <p:spPr bwMode="auto">
          <a:xfrm>
            <a:off x="5512055" y="4613003"/>
            <a:ext cx="151066" cy="1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</a:rPr>
              <a:t>12</a:t>
            </a:r>
            <a:endParaRPr lang="en-US"/>
          </a:p>
        </p:txBody>
      </p:sp>
      <p:sp>
        <p:nvSpPr>
          <p:cNvPr id="342" name="Oval 39"/>
          <p:cNvSpPr>
            <a:spLocks noChangeArrowheads="1"/>
          </p:cNvSpPr>
          <p:nvPr/>
        </p:nvSpPr>
        <p:spPr bwMode="auto">
          <a:xfrm>
            <a:off x="5213969" y="3918965"/>
            <a:ext cx="515243" cy="354966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" name="Rectangle 40"/>
          <p:cNvSpPr>
            <a:spLocks noChangeArrowheads="1"/>
          </p:cNvSpPr>
          <p:nvPr/>
        </p:nvSpPr>
        <p:spPr bwMode="auto">
          <a:xfrm>
            <a:off x="5327269" y="3987839"/>
            <a:ext cx="292691" cy="22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" name="Rectangle 41"/>
          <p:cNvSpPr>
            <a:spLocks noChangeArrowheads="1"/>
          </p:cNvSpPr>
          <p:nvPr/>
        </p:nvSpPr>
        <p:spPr bwMode="auto">
          <a:xfrm>
            <a:off x="5397406" y="4024925"/>
            <a:ext cx="172647" cy="20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13</a:t>
            </a:r>
            <a:endParaRPr lang="en-US"/>
          </a:p>
        </p:txBody>
      </p:sp>
      <p:pic>
        <p:nvPicPr>
          <p:cNvPr id="454" name="Picture 1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8393" y="6034077"/>
            <a:ext cx="133826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" name="Picture 1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568" y="3944927"/>
            <a:ext cx="8239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" name="Picture 1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468" y="4594214"/>
            <a:ext cx="7921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" name="Picture 16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6" y="4594214"/>
            <a:ext cx="963612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" name="Picture 1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20856" y="4594214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" name="Picture 16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431" y="3586152"/>
            <a:ext cx="6413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" name="Picture 16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44656" y="5386377"/>
            <a:ext cx="882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" name="Picture 16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00193" y="3944927"/>
            <a:ext cx="633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" name="Picture 16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5956" y="3343264"/>
            <a:ext cx="81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" name="Picture 16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6593" y="5386377"/>
            <a:ext cx="7572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" name="Picture 16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06" y="1857364"/>
            <a:ext cx="164623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" name="Picture 17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4431" y="6034077"/>
            <a:ext cx="823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" name="Picture 172" descr="fruti0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406" y="2578089"/>
            <a:ext cx="798512" cy="9921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67" name="Picture 17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36818" y="4598977"/>
            <a:ext cx="604838" cy="642937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</p:pic>
      <p:pic>
        <p:nvPicPr>
          <p:cNvPr id="468" name="Picture 174" descr="orangex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406" y="5313352"/>
            <a:ext cx="822325" cy="5429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70" name="Picture 176" descr="BRSVERDE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36593" y="2578089"/>
            <a:ext cx="661988" cy="608013"/>
          </a:xfrm>
          <a:prstGeom prst="rect">
            <a:avLst/>
          </a:prstGeom>
          <a:noFill/>
        </p:spPr>
      </p:pic>
      <p:sp>
        <p:nvSpPr>
          <p:cNvPr id="473" name="TextBox 14"/>
          <p:cNvSpPr txBox="1"/>
          <p:nvPr/>
        </p:nvSpPr>
        <p:spPr>
          <a:xfrm>
            <a:off x="285720" y="11663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Rounded MT Bold" panose="020F0704030504030204" pitchFamily="34" charset="0"/>
              </a:rPr>
              <a:t>Sistema de produção de alimentos, fibras e energia em diversas escalas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8460432" y="1646457"/>
            <a:ext cx="645363" cy="47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93F5-71B5-40CD-94DE-CDAA54C4B2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41094" name="Picture 6" descr="Projeto de Bragato inclui “Agricultura Familiar” no currículo do ensino  médio escolar paulista - Clikar">
            <a:extLst>
              <a:ext uri="{FF2B5EF4-FFF2-40B4-BE49-F238E27FC236}">
                <a16:creationId xmlns="" xmlns:a16="http://schemas.microsoft.com/office/drawing/2014/main" id="{707BA6FD-CBB5-4431-8101-B5BF2121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66" y="1628800"/>
            <a:ext cx="1674139" cy="9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1096" name="Picture 8" descr="Secretaria da Agricultura inicia distribuição de 200 mil sacas de sementes  de milho do Programa Terra Boa – Epagri">
            <a:extLst>
              <a:ext uri="{FF2B5EF4-FFF2-40B4-BE49-F238E27FC236}">
                <a16:creationId xmlns="" xmlns:a16="http://schemas.microsoft.com/office/drawing/2014/main" id="{F538179E-E297-4005-A35A-12B45B99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401" y="2805376"/>
            <a:ext cx="1631931" cy="11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1098" name="Picture 10" descr="Agronegócio: o que é, características, setores - Brasil Escola">
            <a:extLst>
              <a:ext uri="{FF2B5EF4-FFF2-40B4-BE49-F238E27FC236}">
                <a16:creationId xmlns="" xmlns:a16="http://schemas.microsoft.com/office/drawing/2014/main" id="{C6663AC9-901F-49E0-A915-F5B6A94A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34010"/>
            <a:ext cx="1630033" cy="11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1100" name="Picture 12" descr="Manejo da irrigação do algodoeiro | Revista Campo &amp; Negócios">
            <a:extLst>
              <a:ext uri="{FF2B5EF4-FFF2-40B4-BE49-F238E27FC236}">
                <a16:creationId xmlns="" xmlns:a16="http://schemas.microsoft.com/office/drawing/2014/main" id="{A9978AF7-4998-4766-BEF1-3CAA59C68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75" y="5496557"/>
            <a:ext cx="1595129" cy="12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90B8597-8BAC-4245-8F55-A93A2A466A6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56176" y="3870415"/>
            <a:ext cx="1148178" cy="29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874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65F7B70C-6CD3-42A0-AD93-FD459249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AB8DC-C8E6-472B-9784-259071514868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A0AA60A6-216F-43B7-8ADF-10D1F91960D0}"/>
              </a:ext>
            </a:extLst>
          </p:cNvPr>
          <p:cNvSpPr/>
          <p:nvPr/>
        </p:nvSpPr>
        <p:spPr>
          <a:xfrm>
            <a:off x="2414413" y="2765246"/>
            <a:ext cx="66220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202124"/>
                </a:solidFill>
              </a:rPr>
              <a:t>A </a:t>
            </a:r>
            <a:r>
              <a:rPr lang="pt-BR" sz="2800" b="1" dirty="0">
                <a:solidFill>
                  <a:srgbClr val="FF0000"/>
                </a:solidFill>
              </a:rPr>
              <a:t>área irrigada no Brasil</a:t>
            </a:r>
            <a:r>
              <a:rPr lang="pt-BR" sz="2800" dirty="0">
                <a:solidFill>
                  <a:srgbClr val="FF0000"/>
                </a:solidFill>
              </a:rPr>
              <a:t> </a:t>
            </a:r>
            <a:r>
              <a:rPr lang="pt-BR" sz="2800" dirty="0">
                <a:solidFill>
                  <a:srgbClr val="202124"/>
                </a:solidFill>
              </a:rPr>
              <a:t>chega atualmente a 8,2 milhões de ha. dos quais 64,5% com água de mananciais e 35,5% fertirrigados com água de reuso. </a:t>
            </a:r>
            <a:endParaRPr lang="pt-BR" sz="2800" dirty="0"/>
          </a:p>
        </p:txBody>
      </p:sp>
      <p:pic>
        <p:nvPicPr>
          <p:cNvPr id="1239042" name="Picture 2" descr="Tecnologias favorecem o manejo da irrigação - Portal Embrapa">
            <a:extLst>
              <a:ext uri="{FF2B5EF4-FFF2-40B4-BE49-F238E27FC236}">
                <a16:creationId xmlns="" xmlns:a16="http://schemas.microsoft.com/office/drawing/2014/main" id="{F3D3EDC0-E4BC-4532-8137-A597A450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1940807" cy="15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44" name="Picture 4" descr="Feira Nacional de Irrigação em Cafeicultura - Fenicafé será em março -  Portal Embrapa">
            <a:extLst>
              <a:ext uri="{FF2B5EF4-FFF2-40B4-BE49-F238E27FC236}">
                <a16:creationId xmlns="" xmlns:a16="http://schemas.microsoft.com/office/drawing/2014/main" id="{74AC0212-9CDD-4127-B3D0-ED17D3603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201357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46" name="Picture 6" descr="Irrigação para pequena agricultura possibilita produção no Semiárido -  Portal Embrapa">
            <a:extLst>
              <a:ext uri="{FF2B5EF4-FFF2-40B4-BE49-F238E27FC236}">
                <a16:creationId xmlns="" xmlns:a16="http://schemas.microsoft.com/office/drawing/2014/main" id="{960B5C51-89AF-4A81-9DEC-FF0489F8B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12" y="260648"/>
            <a:ext cx="2022328" cy="144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48" name="Picture 8" descr="Congresso garante recursos à irrigação no Nordeste e Centro-Oeste - Canal  Rural">
            <a:extLst>
              <a:ext uri="{FF2B5EF4-FFF2-40B4-BE49-F238E27FC236}">
                <a16:creationId xmlns="" xmlns:a16="http://schemas.microsoft.com/office/drawing/2014/main" id="{C2C20D26-CEDF-4A0E-BFE0-711C2792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4060"/>
            <a:ext cx="2121445" cy="15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50" name="Picture 10" descr="Agência Embrapa de Informação Tecnológica - Sistemas de irrigação">
            <a:extLst>
              <a:ext uri="{FF2B5EF4-FFF2-40B4-BE49-F238E27FC236}">
                <a16:creationId xmlns="" xmlns:a16="http://schemas.microsoft.com/office/drawing/2014/main" id="{96DC9AE5-95A3-445B-9828-0298A6AC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36308"/>
            <a:ext cx="2112483" cy="15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52" name="Picture 12" descr="Pesquisa definirá pegada hídrica da cana irrigada no Brasil - Portal Embrapa">
            <a:extLst>
              <a:ext uri="{FF2B5EF4-FFF2-40B4-BE49-F238E27FC236}">
                <a16:creationId xmlns="" xmlns:a16="http://schemas.microsoft.com/office/drawing/2014/main" id="{EF7ACB6A-A2D2-4362-B5B5-6DFA9676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10" y="260648"/>
            <a:ext cx="201882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DC28152-8E70-40B9-B219-F6CF9DF134E5}"/>
              </a:ext>
            </a:extLst>
          </p:cNvPr>
          <p:cNvSpPr/>
          <p:nvPr/>
        </p:nvSpPr>
        <p:spPr>
          <a:xfrm>
            <a:off x="2339289" y="2441957"/>
            <a:ext cx="6697207" cy="2416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BF5B6B00-D39E-4E53-A44F-5FBA768A70E3}"/>
              </a:ext>
            </a:extLst>
          </p:cNvPr>
          <p:cNvSpPr/>
          <p:nvPr/>
        </p:nvSpPr>
        <p:spPr>
          <a:xfrm>
            <a:off x="4248472" y="5385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rgbClr val="202124"/>
                </a:solidFill>
              </a:rPr>
              <a:t>Fonte: Atlas Irrigação, Agência Nacional de Águas e Saneamento Básico (ANA).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71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E9015C3F-4DDD-4223-9F1F-739EA672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AB8DC-C8E6-472B-9784-259071514868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95CD32F1-C292-4158-855D-0E70874EF09E}"/>
              </a:ext>
            </a:extLst>
          </p:cNvPr>
          <p:cNvSpPr/>
          <p:nvPr/>
        </p:nvSpPr>
        <p:spPr>
          <a:xfrm>
            <a:off x="107504" y="1700808"/>
            <a:ext cx="8784976" cy="476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>
                <a:ea typeface="Calibri" panose="020F0502020204030204" pitchFamily="34" charset="0"/>
              </a:rPr>
              <a:t>Institucionais</a:t>
            </a:r>
            <a:r>
              <a:rPr lang="pt-BR" sz="2400" dirty="0">
                <a:ea typeface="Calibri" panose="020F0502020204030204" pitchFamily="34" charset="0"/>
              </a:rPr>
              <a:t>: viabilizar maior integração entre as instituições envolvidas no setor e suas ações; 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>
                <a:ea typeface="Calibri" panose="020F0502020204030204" pitchFamily="34" charset="0"/>
              </a:rPr>
              <a:t>Políticos</a:t>
            </a:r>
            <a:r>
              <a:rPr lang="pt-BR" sz="2400" dirty="0">
                <a:ea typeface="Calibri" panose="020F0502020204030204" pitchFamily="34" charset="0"/>
              </a:rPr>
              <a:t>: promover maior integração entre as políticas setoriais e os respectivos planos, além de orientar a política nacional de irrigação e suas especificidades regionais; 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>
                <a:ea typeface="Calibri" panose="020F0502020204030204" pitchFamily="34" charset="0"/>
              </a:rPr>
              <a:t>Ambientais</a:t>
            </a:r>
            <a:r>
              <a:rPr lang="pt-BR" sz="2400" dirty="0">
                <a:ea typeface="Calibri" panose="020F0502020204030204" pitchFamily="34" charset="0"/>
              </a:rPr>
              <a:t>: promover meios de reduzir os impactos e contribuir para a sustentabilidade ambiental; 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>
                <a:ea typeface="Calibri" panose="020F0502020204030204" pitchFamily="34" charset="0"/>
              </a:rPr>
              <a:t>Estruturais</a:t>
            </a:r>
            <a:r>
              <a:rPr lang="pt-BR" sz="2400" dirty="0">
                <a:ea typeface="Calibri" panose="020F0502020204030204" pitchFamily="34" charset="0"/>
              </a:rPr>
              <a:t>: estabelecer linhas de fomento junto ao BNDES e outras para a instalação de infraestrutura para a agricultura irrigada nas diferentes regiões do país; </a:t>
            </a:r>
            <a:endParaRPr lang="pt-BR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16AD3F8C-5188-4305-870A-15697B5549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dirty="0">
                <a:latin typeface="Arial Rounded MT Bold" panose="020F0704030504030204" pitchFamily="34" charset="0"/>
              </a:rPr>
              <a:t>Conjunto de sugestões para a estruturação da Política Pública para a Agricultura Irrigada</a:t>
            </a:r>
          </a:p>
        </p:txBody>
      </p:sp>
    </p:spTree>
    <p:extLst>
      <p:ext uri="{BB962C8B-B14F-4D97-AF65-F5344CB8AC3E}">
        <p14:creationId xmlns:p14="http://schemas.microsoft.com/office/powerpoint/2010/main" val="170339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0DB2CB16-4719-4517-8560-466E998D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AB8DC-C8E6-472B-9784-259071514868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8C1050A9-94F6-4D73-B329-468D21619532}"/>
              </a:ext>
            </a:extLst>
          </p:cNvPr>
          <p:cNvSpPr/>
          <p:nvPr/>
        </p:nvSpPr>
        <p:spPr>
          <a:xfrm>
            <a:off x="107504" y="476672"/>
            <a:ext cx="8928992" cy="646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ea typeface="Calibri" panose="020F0502020204030204" pitchFamily="34" charset="0"/>
              </a:rPr>
              <a:t>5. Pesquisa</a:t>
            </a:r>
            <a:r>
              <a:rPr lang="pt-BR" sz="2400" dirty="0">
                <a:ea typeface="Calibri" panose="020F0502020204030204" pitchFamily="34" charset="0"/>
              </a:rPr>
              <a:t>: apoiar o desenvolvimento de pesquisas aplicadas, com foco nas demandas da agricultura irrigada;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ea typeface="Calibri" panose="020F0502020204030204" pitchFamily="34" charset="0"/>
              </a:rPr>
              <a:t>6. Capacitação</a:t>
            </a:r>
            <a:r>
              <a:rPr lang="pt-BR" sz="2400" dirty="0">
                <a:ea typeface="Calibri" panose="020F0502020204030204" pitchFamily="34" charset="0"/>
              </a:rPr>
              <a:t>: apoiar o desenvolvimento de estratégias adequadas de capacitação, atendendo às demandas dos diferentes clientes, buscando sempre apresentar o problema sob a ótica da bacia hidrográfica e o fortalecimento da extensão rural;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ea typeface="Calibri" panose="020F0502020204030204" pitchFamily="34" charset="0"/>
              </a:rPr>
              <a:t>7. Comunicação</a:t>
            </a:r>
            <a:r>
              <a:rPr lang="pt-BR" sz="2400" dirty="0">
                <a:ea typeface="Calibri" panose="020F0502020204030204" pitchFamily="34" charset="0"/>
              </a:rPr>
              <a:t>: fomentar o estabelecimento de estratégias de comunicação, buscando atender às demandas dos diferentes nichos da sociedade;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ea typeface="Calibri" panose="020F0502020204030204" pitchFamily="34" charset="0"/>
              </a:rPr>
              <a:t>8. Técnicos</a:t>
            </a:r>
            <a:r>
              <a:rPr lang="pt-BR" sz="2400" dirty="0">
                <a:ea typeface="Calibri" panose="020F0502020204030204" pitchFamily="34" charset="0"/>
              </a:rPr>
              <a:t>: fomentar a implementação de técnicas que contribuam para aumentar a produtividade de uso água, por meio do aumento do rendimento e redução da quantidade de água utilizada; </a:t>
            </a:r>
          </a:p>
        </p:txBody>
      </p:sp>
    </p:spTree>
    <p:extLst>
      <p:ext uri="{BB962C8B-B14F-4D97-AF65-F5344CB8AC3E}">
        <p14:creationId xmlns:p14="http://schemas.microsoft.com/office/powerpoint/2010/main" val="113878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D0295489-07E8-4FCD-85A4-A4E65139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AB8DC-C8E6-472B-9784-259071514868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0293A0C-9ABD-4EF2-A2E5-CFCF64D4018A}"/>
              </a:ext>
            </a:extLst>
          </p:cNvPr>
          <p:cNvSpPr/>
          <p:nvPr/>
        </p:nvSpPr>
        <p:spPr>
          <a:xfrm>
            <a:off x="107504" y="369043"/>
            <a:ext cx="8712968" cy="658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ea typeface="Calibri" panose="020F0502020204030204" pitchFamily="34" charset="0"/>
              </a:rPr>
              <a:t>9. Climáticos</a:t>
            </a:r>
            <a:r>
              <a:rPr lang="pt-BR" sz="2400" dirty="0">
                <a:ea typeface="Calibri" panose="020F0502020204030204" pitchFamily="34" charset="0"/>
              </a:rPr>
              <a:t>: a inclusão de análises sistemáticas da adaptação às mudanças climáticas adaptativas às regiões da agricultura irrigada poderá orientar soluções estruturadas para a orientação dos modelos econômicos e hidrológicos, principalmente aqueles onde é requerido o uso de água de irrigação.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ea typeface="Calibri" panose="020F0502020204030204" pitchFamily="34" charset="0"/>
              </a:rPr>
              <a:t>10. Governança</a:t>
            </a:r>
            <a:r>
              <a:rPr lang="pt-BR" sz="2400" dirty="0">
                <a:ea typeface="Calibri" panose="020F0502020204030204" pitchFamily="34" charset="0"/>
              </a:rPr>
              <a:t>: orientada com base em ESG e paradigmas da bioeconomia, visando à gestão sistemática dos recursos hídricos, sem dissociação dos aspectos de quantidade e qualidade, orientado aos setores usuários e com os planejamentos regional, estadual e nacional. Também, gestão de recursos hídricos com a do uso do solo e principalmente orientado ao modelo das bacias hidrográficas com vista ao atendimento de cadeias de valor do processo agroalimentar, produção de fibras e energia.</a:t>
            </a:r>
          </a:p>
        </p:txBody>
      </p:sp>
    </p:spTree>
    <p:extLst>
      <p:ext uri="{BB962C8B-B14F-4D97-AF65-F5344CB8AC3E}">
        <p14:creationId xmlns:p14="http://schemas.microsoft.com/office/powerpoint/2010/main" val="371630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1C51FCA4-92FD-4253-9034-4AF69659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AB8DC-C8E6-472B-9784-259071514868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43D6088D-A6A2-4EA2-A2D2-3386B6597ECA}"/>
              </a:ext>
            </a:extLst>
          </p:cNvPr>
          <p:cNvSpPr/>
          <p:nvPr/>
        </p:nvSpPr>
        <p:spPr>
          <a:xfrm>
            <a:off x="3707904" y="551723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202124"/>
                </a:solidFill>
                <a:latin typeface="Arial Rounded MT Bold" panose="020F0704030504030204" pitchFamily="34" charset="0"/>
              </a:rPr>
              <a:t>Obrigado pela atenção!</a:t>
            </a:r>
            <a:endParaRPr lang="pt-BR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7DD074F-4B74-43B0-AF7D-F237F5B25451}"/>
              </a:ext>
            </a:extLst>
          </p:cNvPr>
          <p:cNvSpPr txBox="1">
            <a:spLocks/>
          </p:cNvSpPr>
          <p:nvPr/>
        </p:nvSpPr>
        <p:spPr>
          <a:xfrm>
            <a:off x="457200" y="98072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dirty="0">
                <a:latin typeface="Arial Rounded MT Bold" panose="020F0704030504030204" pitchFamily="34" charset="0"/>
              </a:rPr>
              <a:t>Agradecimentos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Agradeço ao distinto Presidente da Comissão Senado do Futuro Vossa Excelência Senador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Izalci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Lucas pela promoção desta Audiência Pública e também aos Pesquisadores Lineu Neiva Rodrigues, Luís Henrique Bassoi e ao Senhor Eustáquio Costa pelas reflexões e discussões sobre a importância da Agricultura Irrigada no Brasil</a:t>
            </a:r>
          </a:p>
        </p:txBody>
      </p:sp>
    </p:spTree>
    <p:extLst>
      <p:ext uri="{BB962C8B-B14F-4D97-AF65-F5344CB8AC3E}">
        <p14:creationId xmlns:p14="http://schemas.microsoft.com/office/powerpoint/2010/main" val="175344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166688"/>
            <a:ext cx="8616950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just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003300"/>
                </a:solidFill>
                <a:latin typeface="Arial Black" pitchFamily="34" charset="0"/>
              </a:rPr>
              <a:t>Perfil da sociedade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624509" y="1241648"/>
            <a:ext cx="872490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577850" indent="-577850" algn="just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1139825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558925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78025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39712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854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115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768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25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Qualidade e Ecologia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3300"/>
                </a:solidFill>
                <a:latin typeface="Arial" pitchFamily="34" charset="0"/>
              </a:rPr>
              <a:t>Segurança Alimentar, do Alimento e Energética; 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Protocolo de Kyoto e Nagoya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3300"/>
                </a:solidFill>
                <a:latin typeface="Arial" pitchFamily="34" charset="0"/>
              </a:rPr>
              <a:t>Redes de Cooperação</a:t>
            </a:r>
            <a:endParaRPr lang="pt-BR" altLang="pt-BR" sz="32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Código Florestal 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Minimização de riscos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Geração de riqueza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Sociedade do Conhecimento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Inovação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3300"/>
                </a:solidFill>
                <a:latin typeface="Arial" pitchFamily="34" charset="0"/>
              </a:rPr>
              <a:t>Pandemia...</a:t>
            </a:r>
            <a:endParaRPr lang="pt-BR" altLang="pt-BR" sz="32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5791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endParaRPr lang="en-US" altLang="pt-BR" sz="2400">
              <a:solidFill>
                <a:srgbClr val="000099"/>
              </a:solidFill>
              <a:latin typeface="Verdana" pitchFamily="34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391397"/>
              </p:ext>
            </p:extLst>
          </p:nvPr>
        </p:nvGraphicFramePr>
        <p:xfrm>
          <a:off x="6508607" y="3771714"/>
          <a:ext cx="140176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o" r:id="rId4" imgW="743712" imgH="926592" progId="Word.Document.8">
                  <p:embed/>
                </p:oleObj>
              </mc:Choice>
              <mc:Fallback>
                <p:oleObj name="Documento" r:id="rId4" imgW="743712" imgH="926592" progId="Word.Document.8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607" y="3771714"/>
                        <a:ext cx="140176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 descr="logao (projeto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378107"/>
            <a:ext cx="1587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iso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01" y="5991497"/>
            <a:ext cx="17557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AB8DC-C8E6-472B-9784-259071514868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pic>
        <p:nvPicPr>
          <p:cNvPr id="1240068" name="Picture 4" descr="COP-26 limita participação de sociedade | Monitor Mercantil">
            <a:extLst>
              <a:ext uri="{FF2B5EF4-FFF2-40B4-BE49-F238E27FC236}">
                <a16:creationId xmlns="" xmlns:a16="http://schemas.microsoft.com/office/drawing/2014/main" id="{4855B912-B60D-4872-B4C1-0A292EEC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8872"/>
            <a:ext cx="1591404" cy="89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Arial Rounded MT Bold" panose="020F0704030504030204" pitchFamily="34" charset="0"/>
              </a:rPr>
              <a:t>Política Pública 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93F5-71B5-40CD-94DE-CDAA54C4B2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39816" y="2100912"/>
            <a:ext cx="8824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Significado</a:t>
            </a:r>
            <a:endParaRPr lang="en-US" sz="2400" dirty="0">
              <a:latin typeface="Arial Rounded MT Bold" panose="020F0704030504030204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 </a:t>
            </a:r>
            <a:endParaRPr lang="en-US" sz="2400" dirty="0">
              <a:latin typeface="Arial Rounded MT Bold" panose="020F0704030504030204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Conjuntos de programas, ações e decisões tomadas </a:t>
            </a:r>
            <a:r>
              <a:rPr lang="pt-BR" sz="2400" dirty="0">
                <a:latin typeface="Arial Rounded MT Bold" panose="020F0704030504030204" pitchFamily="34" charset="0"/>
                <a:ea typeface="Times New Roman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pelos governos (nacional, estaduais ou municipais) com participação direta ou</a:t>
            </a:r>
            <a:r>
              <a:rPr lang="pt-BR" sz="2400" dirty="0">
                <a:latin typeface="Arial Rounded MT Bold" panose="020F0704030504030204" pitchFamily="34" charset="0"/>
                <a:ea typeface="Times New Roman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indireta de entes públicos ou privados que visam assegurar determinado direito</a:t>
            </a:r>
            <a:r>
              <a:rPr lang="pt-BR" sz="2400" dirty="0">
                <a:latin typeface="Arial Rounded MT Bold" panose="020F0704030504030204" pitchFamily="34" charset="0"/>
                <a:ea typeface="Times New Roman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de cidadania para os grupos em sociedade, ou para os segmentos social,</a:t>
            </a:r>
            <a:r>
              <a:rPr lang="pt-BR" sz="2400" dirty="0">
                <a:latin typeface="Arial Rounded MT Bold" panose="020F0704030504030204" pitchFamily="34" charset="0"/>
                <a:ea typeface="Times New Roman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cultural, étnico, ambiental  e econômico (direitos assegurados na Constituição).</a:t>
            </a:r>
            <a:endParaRPr lang="en-US" sz="2400" dirty="0">
              <a:effectLst/>
              <a:latin typeface="Arial Rounded MT Bold" panose="020F0704030504030204" pitchFamily="34" charset="0"/>
              <a:ea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9816" y="2132856"/>
            <a:ext cx="8824672" cy="34563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25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4451C-95EA-4D83-ADFF-4A7A575ECE3D}" type="slidenum">
              <a:rPr lang="pt-BR" alt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t-B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752"/>
            <a:ext cx="8229600" cy="1143000"/>
          </a:xfrm>
        </p:spPr>
        <p:txBody>
          <a:bodyPr/>
          <a:lstStyle/>
          <a:p>
            <a:r>
              <a:rPr lang="pt-BR" altLang="en-US" sz="3200" dirty="0">
                <a:latin typeface="Arial Rounded MT Bold" panose="020F0704030504030204" pitchFamily="34" charset="0"/>
              </a:rPr>
              <a:t>Responsabilidade Social e Sustentabilidade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518"/>
            <a:ext cx="5469260" cy="2520578"/>
          </a:xfrm>
          <a:solidFill>
            <a:srgbClr val="FFFFFF">
              <a:alpha val="30000"/>
            </a:srgbClr>
          </a:solidFill>
          <a:ln/>
        </p:spPr>
        <p:txBody>
          <a:bodyPr/>
          <a:lstStyle/>
          <a:p>
            <a:pPr algn="just"/>
            <a:r>
              <a:rPr lang="pt-B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Social &amp; Empresarial</a:t>
            </a:r>
          </a:p>
          <a:p>
            <a:pPr marL="1076325" lvl="1" indent="-538163" algn="just"/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compromisso público e processos produtivos, comerciais e gerenciais baseados em relações éticas, transparentes e solidárias da empresa com todos os públicos afetados pelas suas atividades.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07950" y="4247510"/>
            <a:ext cx="15135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1100" dirty="0">
                <a:solidFill>
                  <a:prstClr val="black"/>
                </a:solidFill>
              </a:rPr>
              <a:t>Fonte: Instituto Ethos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3" y="5229200"/>
            <a:ext cx="5829300" cy="1323439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 algn="l">
              <a:spcAft>
                <a:spcPct val="100000"/>
              </a:spcAft>
              <a:buSzPct val="80000"/>
              <a:buFont typeface="Wingdings" pitchFamily="2" charset="2"/>
              <a:buChar char="q"/>
              <a:tabLst>
                <a:tab pos="358775" algn="l"/>
              </a:tabLst>
              <a:defRPr sz="2400">
                <a:solidFill>
                  <a:schemeClr val="tx1"/>
                </a:solidFill>
                <a:latin typeface="Franklin Gothic Medium" pitchFamily="34" charset="0"/>
              </a:defRPr>
            </a:lvl1pPr>
            <a:lvl2pPr marL="1076325" indent="-538163" algn="l">
              <a:spcAft>
                <a:spcPct val="100000"/>
              </a:spcAft>
              <a:buSzPct val="80000"/>
              <a:buFont typeface="Wingdings" pitchFamily="2" charset="2"/>
              <a:buChar char="q"/>
              <a:tabLst>
                <a:tab pos="358775" algn="l"/>
              </a:tabLst>
              <a:defRPr sz="24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255713" algn="l">
              <a:spcAft>
                <a:spcPct val="100000"/>
              </a:spcAft>
              <a:buSzPct val="80000"/>
              <a:buFont typeface="Wingdings" pitchFamily="2" charset="2"/>
              <a:buChar char="q"/>
              <a:tabLst>
                <a:tab pos="358775" algn="l"/>
              </a:tabLst>
              <a:defRPr sz="2400">
                <a:solidFill>
                  <a:schemeClr val="tx1"/>
                </a:solidFill>
                <a:latin typeface="Franklin Gothic Medium" pitchFamily="34" charset="0"/>
              </a:defRPr>
            </a:lvl3pPr>
            <a:lvl4pPr marL="1435100" algn="l">
              <a:spcAft>
                <a:spcPct val="100000"/>
              </a:spcAft>
              <a:buSzPct val="80000"/>
              <a:buFont typeface="Wingdings" pitchFamily="2" charset="2"/>
              <a:buChar char="q"/>
              <a:tabLst>
                <a:tab pos="358775" algn="l"/>
              </a:tabLst>
              <a:defRPr sz="2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>
              <a:spcAft>
                <a:spcPct val="100000"/>
              </a:spcAft>
              <a:buSzPct val="80000"/>
              <a:buFont typeface="Wingdings" pitchFamily="2" charset="2"/>
              <a:buChar char="q"/>
              <a:tabLst>
                <a:tab pos="358775" algn="l"/>
              </a:tabLst>
              <a:defRPr sz="2400">
                <a:solidFill>
                  <a:schemeClr val="tx1"/>
                </a:solidFill>
                <a:latin typeface="Franklin Gothic Medium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100000"/>
              </a:spcAft>
              <a:buSzPct val="80000"/>
              <a:buFont typeface="Wingdings" pitchFamily="2" charset="2"/>
              <a:buChar char="q"/>
              <a:tabLst>
                <a:tab pos="358775" algn="l"/>
              </a:tabLst>
              <a:defRPr sz="2400">
                <a:solidFill>
                  <a:schemeClr val="tx1"/>
                </a:solidFill>
                <a:latin typeface="Franklin Gothic Medium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100000"/>
              </a:spcAft>
              <a:buSzPct val="80000"/>
              <a:buFont typeface="Wingdings" pitchFamily="2" charset="2"/>
              <a:buChar char="q"/>
              <a:tabLst>
                <a:tab pos="358775" algn="l"/>
              </a:tabLst>
              <a:defRPr sz="2400">
                <a:solidFill>
                  <a:schemeClr val="tx1"/>
                </a:solidFill>
                <a:latin typeface="Franklin Gothic Medium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100000"/>
              </a:spcAft>
              <a:buSzPct val="80000"/>
              <a:buFont typeface="Wingdings" pitchFamily="2" charset="2"/>
              <a:buChar char="q"/>
              <a:tabLst>
                <a:tab pos="358775" algn="l"/>
              </a:tabLst>
              <a:defRPr sz="2400">
                <a:solidFill>
                  <a:schemeClr val="tx1"/>
                </a:solidFill>
                <a:latin typeface="Franklin Gothic Medium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100000"/>
              </a:spcAft>
              <a:buSzPct val="80000"/>
              <a:buFont typeface="Wingdings" pitchFamily="2" charset="2"/>
              <a:buChar char="q"/>
              <a:tabLst>
                <a:tab pos="358775" algn="l"/>
              </a:tabLst>
              <a:defRPr sz="2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just">
              <a:buClr>
                <a:srgbClr val="FF0000"/>
              </a:buClr>
            </a:pPr>
            <a:r>
              <a:rPr lang="pt-BR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Atender as necessidades do presente sem comprometer a possibilidade de futuras gerações atenderem às suas próprias necessidades.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5496" y="6485274"/>
            <a:ext cx="58790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en-US" sz="1000" dirty="0">
                <a:solidFill>
                  <a:prstClr val="black"/>
                </a:solidFill>
              </a:rPr>
              <a:t>Fonte: ONU, baseado em “The </a:t>
            </a:r>
            <a:r>
              <a:rPr lang="pt-BR" altLang="en-US" sz="1000" dirty="0" err="1">
                <a:solidFill>
                  <a:prstClr val="black"/>
                </a:solidFill>
              </a:rPr>
              <a:t>Bundtland</a:t>
            </a:r>
            <a:r>
              <a:rPr lang="pt-BR" altLang="en-US" sz="1000" dirty="0">
                <a:solidFill>
                  <a:prstClr val="black"/>
                </a:solidFill>
              </a:rPr>
              <a:t> </a:t>
            </a:r>
            <a:r>
              <a:rPr lang="pt-BR" altLang="en-US" sz="1000" dirty="0" err="1">
                <a:solidFill>
                  <a:prstClr val="black"/>
                </a:solidFill>
              </a:rPr>
              <a:t>Report</a:t>
            </a:r>
            <a:r>
              <a:rPr lang="pt-BR" altLang="en-US" sz="1000" dirty="0">
                <a:solidFill>
                  <a:prstClr val="black"/>
                </a:solidFill>
              </a:rPr>
              <a:t>”  World </a:t>
            </a:r>
            <a:r>
              <a:rPr lang="pt-BR" altLang="en-US" sz="1000" dirty="0" err="1">
                <a:solidFill>
                  <a:prstClr val="black"/>
                </a:solidFill>
              </a:rPr>
              <a:t>Comission</a:t>
            </a:r>
            <a:r>
              <a:rPr lang="pt-BR" altLang="en-US" sz="1000" dirty="0">
                <a:solidFill>
                  <a:prstClr val="black"/>
                </a:solidFill>
              </a:rPr>
              <a:t> </a:t>
            </a:r>
            <a:r>
              <a:rPr lang="pt-BR" altLang="en-US" sz="1000" dirty="0" err="1">
                <a:solidFill>
                  <a:prstClr val="black"/>
                </a:solidFill>
              </a:rPr>
              <a:t>on</a:t>
            </a:r>
            <a:r>
              <a:rPr lang="pt-BR" altLang="en-US" sz="1000" dirty="0">
                <a:solidFill>
                  <a:prstClr val="black"/>
                </a:solidFill>
              </a:rPr>
              <a:t> </a:t>
            </a:r>
            <a:r>
              <a:rPr lang="pt-BR" altLang="en-US" sz="1000" dirty="0" err="1">
                <a:solidFill>
                  <a:prstClr val="black"/>
                </a:solidFill>
              </a:rPr>
              <a:t>Environment</a:t>
            </a:r>
            <a:r>
              <a:rPr lang="pt-BR" altLang="en-US" sz="1000" dirty="0">
                <a:solidFill>
                  <a:prstClr val="black"/>
                </a:solidFill>
              </a:rPr>
              <a:t> </a:t>
            </a:r>
            <a:r>
              <a:rPr lang="pt-BR" altLang="en-US" sz="1000" dirty="0" err="1">
                <a:solidFill>
                  <a:prstClr val="black"/>
                </a:solidFill>
              </a:rPr>
              <a:t>and</a:t>
            </a:r>
            <a:r>
              <a:rPr lang="pt-BR" altLang="en-US" sz="1000" dirty="0">
                <a:solidFill>
                  <a:prstClr val="black"/>
                </a:solidFill>
              </a:rPr>
              <a:t> </a:t>
            </a:r>
            <a:r>
              <a:rPr lang="pt-BR" altLang="en-US" sz="1000" dirty="0" err="1">
                <a:solidFill>
                  <a:prstClr val="black"/>
                </a:solidFill>
              </a:rPr>
              <a:t>Development</a:t>
            </a:r>
            <a:r>
              <a:rPr lang="pt-BR" altLang="en-US" sz="1000" dirty="0">
                <a:solidFill>
                  <a:prstClr val="black"/>
                </a:solidFill>
              </a:rPr>
              <a:t>, 1987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 rot="5400000">
            <a:off x="3600451" y="3681412"/>
            <a:ext cx="5327650" cy="3587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3194" name="Group 10"/>
          <p:cNvGrpSpPr>
            <a:grpSpLocks/>
          </p:cNvGrpSpPr>
          <p:nvPr/>
        </p:nvGrpSpPr>
        <p:grpSpPr bwMode="auto">
          <a:xfrm>
            <a:off x="6443666" y="4077072"/>
            <a:ext cx="2592389" cy="1889126"/>
            <a:chOff x="4059" y="2433"/>
            <a:chExt cx="1633" cy="1190"/>
          </a:xfrm>
        </p:grpSpPr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4150" y="2433"/>
              <a:ext cx="1542" cy="68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9525" algn="ctr">
              <a:solidFill>
                <a:srgbClr val="99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spcAft>
                  <a:spcPct val="100000"/>
                </a:spcAft>
                <a:buSzPct val="80000"/>
                <a:buFont typeface="Wingdings" pitchFamily="2" charset="2"/>
                <a:buChar char="q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Franklin Gothic Medium" pitchFamily="34" charset="0"/>
                </a:defRPr>
              </a:lvl1pPr>
              <a:lvl2pPr marL="1076325" indent="-538163" algn="l">
                <a:spcAft>
                  <a:spcPct val="100000"/>
                </a:spcAft>
                <a:buSzPct val="80000"/>
                <a:buFont typeface="Wingdings" pitchFamily="2" charset="2"/>
                <a:buChar char="q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Franklin Gothic Medium" pitchFamily="34" charset="0"/>
                </a:defRPr>
              </a:lvl2pPr>
              <a:lvl3pPr marL="1255713" algn="l">
                <a:spcAft>
                  <a:spcPct val="100000"/>
                </a:spcAft>
                <a:buSzPct val="80000"/>
                <a:buFont typeface="Wingdings" pitchFamily="2" charset="2"/>
                <a:buChar char="q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Franklin Gothic Medium" pitchFamily="34" charset="0"/>
                </a:defRPr>
              </a:lvl3pPr>
              <a:lvl4pPr marL="1435100" algn="l">
                <a:spcAft>
                  <a:spcPct val="100000"/>
                </a:spcAft>
                <a:buSzPct val="80000"/>
                <a:buFont typeface="Wingdings" pitchFamily="2" charset="2"/>
                <a:buChar char="q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Franklin Gothic Medium" pitchFamily="34" charset="0"/>
                </a:defRPr>
              </a:lvl4pPr>
              <a:lvl5pPr algn="l">
                <a:spcAft>
                  <a:spcPct val="100000"/>
                </a:spcAft>
                <a:buSzPct val="80000"/>
                <a:buFont typeface="Wingdings" pitchFamily="2" charset="2"/>
                <a:buChar char="q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Franklin Gothic Medium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100000"/>
                </a:spcAft>
                <a:buSzPct val="80000"/>
                <a:buFont typeface="Wingdings" pitchFamily="2" charset="2"/>
                <a:buChar char="q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Franklin Gothic Medium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100000"/>
                </a:spcAft>
                <a:buSzPct val="80000"/>
                <a:buFont typeface="Wingdings" pitchFamily="2" charset="2"/>
                <a:buChar char="q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Franklin Gothic Medium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100000"/>
                </a:spcAft>
                <a:buSzPct val="80000"/>
                <a:buFont typeface="Wingdings" pitchFamily="2" charset="2"/>
                <a:buChar char="q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Franklin Gothic Medium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100000"/>
                </a:spcAft>
                <a:buSzPct val="80000"/>
                <a:buFont typeface="Wingdings" pitchFamily="2" charset="2"/>
                <a:buChar char="q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Franklin Gothic Medium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pt-BR" altLang="en-US" sz="1600" dirty="0">
                  <a:solidFill>
                    <a:prstClr val="black"/>
                  </a:solidFill>
                </a:rPr>
                <a:t>Sustentabilidade é a capacidade de continuidade no longo prazo.</a:t>
              </a:r>
            </a:p>
          </p:txBody>
        </p:sp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>
              <a:off x="4059" y="3245"/>
              <a:ext cx="154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en-US" sz="1100" dirty="0">
                  <a:solidFill>
                    <a:prstClr val="black"/>
                  </a:solidFill>
                </a:rPr>
                <a:t>Fonte: “The </a:t>
              </a:r>
              <a:r>
                <a:rPr lang="pt-BR" altLang="en-US" sz="1100" dirty="0" err="1">
                  <a:solidFill>
                    <a:prstClr val="black"/>
                  </a:solidFill>
                </a:rPr>
                <a:t>Bundtland</a:t>
              </a:r>
              <a:r>
                <a:rPr lang="pt-BR" altLang="en-US" sz="1100" dirty="0">
                  <a:solidFill>
                    <a:prstClr val="black"/>
                  </a:solidFill>
                </a:rPr>
                <a:t> </a:t>
              </a:r>
              <a:r>
                <a:rPr lang="pt-BR" altLang="en-US" sz="1100" dirty="0" err="1">
                  <a:solidFill>
                    <a:prstClr val="black"/>
                  </a:solidFill>
                </a:rPr>
                <a:t>Report</a:t>
              </a:r>
              <a:r>
                <a:rPr lang="pt-BR" altLang="en-US" sz="1100" dirty="0">
                  <a:solidFill>
                    <a:prstClr val="black"/>
                  </a:solidFill>
                </a:rPr>
                <a:t>” World </a:t>
              </a:r>
              <a:r>
                <a:rPr lang="pt-BR" altLang="en-US" sz="1100" dirty="0" err="1">
                  <a:solidFill>
                    <a:prstClr val="black"/>
                  </a:solidFill>
                </a:rPr>
                <a:t>Comission</a:t>
              </a:r>
              <a:r>
                <a:rPr lang="pt-BR" altLang="en-US" sz="1100" dirty="0">
                  <a:solidFill>
                    <a:prstClr val="black"/>
                  </a:solidFill>
                </a:rPr>
                <a:t> </a:t>
              </a:r>
              <a:r>
                <a:rPr lang="pt-BR" altLang="en-US" sz="1100" dirty="0" err="1">
                  <a:solidFill>
                    <a:prstClr val="black"/>
                  </a:solidFill>
                </a:rPr>
                <a:t>on</a:t>
              </a:r>
              <a:r>
                <a:rPr lang="pt-BR" altLang="en-US" sz="1100" dirty="0">
                  <a:solidFill>
                    <a:prstClr val="black"/>
                  </a:solidFill>
                </a:rPr>
                <a:t> </a:t>
              </a:r>
              <a:r>
                <a:rPr lang="pt-BR" altLang="en-US" sz="1100" dirty="0" err="1">
                  <a:solidFill>
                    <a:prstClr val="black"/>
                  </a:solidFill>
                </a:rPr>
                <a:t>Environment</a:t>
              </a:r>
              <a:r>
                <a:rPr lang="pt-BR" altLang="en-US" sz="1100" dirty="0">
                  <a:solidFill>
                    <a:prstClr val="black"/>
                  </a:solidFill>
                </a:rPr>
                <a:t> </a:t>
              </a:r>
              <a:r>
                <a:rPr lang="pt-BR" altLang="en-US" sz="1100" dirty="0" err="1">
                  <a:solidFill>
                    <a:prstClr val="black"/>
                  </a:solidFill>
                </a:rPr>
                <a:t>and</a:t>
              </a:r>
              <a:r>
                <a:rPr lang="pt-BR" altLang="en-US" sz="1100" dirty="0">
                  <a:solidFill>
                    <a:prstClr val="black"/>
                  </a:solidFill>
                </a:rPr>
                <a:t> </a:t>
              </a:r>
              <a:r>
                <a:rPr lang="pt-BR" altLang="en-US" sz="1100" dirty="0" err="1">
                  <a:solidFill>
                    <a:prstClr val="black"/>
                  </a:solidFill>
                </a:rPr>
                <a:t>Development</a:t>
              </a:r>
              <a:endParaRPr lang="pt-BR" altLang="en-US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93209" name="AutoShape 25"/>
          <p:cNvSpPr>
            <a:spLocks noChangeArrowheads="1"/>
          </p:cNvSpPr>
          <p:nvPr/>
        </p:nvSpPr>
        <p:spPr bwMode="auto">
          <a:xfrm>
            <a:off x="250825" y="1412776"/>
            <a:ext cx="3313063" cy="36004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en-US" sz="2000" b="1" dirty="0">
                <a:solidFill>
                  <a:prstClr val="white"/>
                </a:solidFill>
              </a:rPr>
              <a:t>Responsabilidade Social </a:t>
            </a:r>
          </a:p>
        </p:txBody>
      </p:sp>
      <p:sp>
        <p:nvSpPr>
          <p:cNvPr id="93210" name="AutoShape 26"/>
          <p:cNvSpPr>
            <a:spLocks noChangeArrowheads="1"/>
          </p:cNvSpPr>
          <p:nvPr/>
        </p:nvSpPr>
        <p:spPr bwMode="auto">
          <a:xfrm>
            <a:off x="250825" y="4581128"/>
            <a:ext cx="3889127" cy="43142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en-US" sz="2000" b="1" dirty="0">
                <a:solidFill>
                  <a:prstClr val="white"/>
                </a:solidFill>
              </a:rPr>
              <a:t>Desenvolvimento Sustentável</a:t>
            </a:r>
          </a:p>
        </p:txBody>
      </p:sp>
      <p:sp>
        <p:nvSpPr>
          <p:cNvPr id="93211" name="AutoShape 27"/>
          <p:cNvSpPr>
            <a:spLocks noChangeArrowheads="1"/>
          </p:cNvSpPr>
          <p:nvPr/>
        </p:nvSpPr>
        <p:spPr bwMode="auto">
          <a:xfrm>
            <a:off x="6660232" y="3573016"/>
            <a:ext cx="2159005" cy="431924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en-US" sz="2000" b="1" dirty="0">
                <a:solidFill>
                  <a:prstClr val="white"/>
                </a:solidFill>
              </a:rPr>
              <a:t>Sustentabilidade</a:t>
            </a:r>
          </a:p>
        </p:txBody>
      </p:sp>
      <p:grpSp>
        <p:nvGrpSpPr>
          <p:cNvPr id="93219" name="Group 35"/>
          <p:cNvGrpSpPr>
            <a:grpSpLocks/>
          </p:cNvGrpSpPr>
          <p:nvPr/>
        </p:nvGrpSpPr>
        <p:grpSpPr bwMode="auto">
          <a:xfrm>
            <a:off x="6443666" y="1592797"/>
            <a:ext cx="2220909" cy="1836204"/>
            <a:chOff x="4195" y="709"/>
            <a:chExt cx="1263" cy="1089"/>
          </a:xfrm>
        </p:grpSpPr>
        <p:sp>
          <p:nvSpPr>
            <p:cNvPr id="93212" name="Oval 28"/>
            <p:cNvSpPr>
              <a:spLocks noChangeArrowheads="1"/>
            </p:cNvSpPr>
            <p:nvPr/>
          </p:nvSpPr>
          <p:spPr bwMode="auto">
            <a:xfrm>
              <a:off x="4448" y="709"/>
              <a:ext cx="757" cy="725"/>
            </a:xfrm>
            <a:prstGeom prst="ellipse">
              <a:avLst/>
            </a:prstGeom>
            <a:solidFill>
              <a:srgbClr val="DCFB3F">
                <a:alpha val="80000"/>
              </a:srgbClr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13" name="Oval 29"/>
            <p:cNvSpPr>
              <a:spLocks noChangeArrowheads="1"/>
            </p:cNvSpPr>
            <p:nvPr/>
          </p:nvSpPr>
          <p:spPr bwMode="auto">
            <a:xfrm>
              <a:off x="4195" y="1073"/>
              <a:ext cx="758" cy="725"/>
            </a:xfrm>
            <a:prstGeom prst="ellipse">
              <a:avLst/>
            </a:prstGeom>
            <a:solidFill>
              <a:srgbClr val="99CC00">
                <a:alpha val="30000"/>
              </a:srgbClr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14" name="Oval 30"/>
            <p:cNvSpPr>
              <a:spLocks noChangeArrowheads="1"/>
            </p:cNvSpPr>
            <p:nvPr/>
          </p:nvSpPr>
          <p:spPr bwMode="auto">
            <a:xfrm>
              <a:off x="4700" y="1073"/>
              <a:ext cx="758" cy="725"/>
            </a:xfrm>
            <a:prstGeom prst="ellipse">
              <a:avLst/>
            </a:prstGeom>
            <a:solidFill>
              <a:srgbClr val="FDBBA1">
                <a:alpha val="60001"/>
              </a:srgbClr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15" name="Text Box 31"/>
            <p:cNvSpPr txBox="1">
              <a:spLocks noChangeArrowheads="1"/>
            </p:cNvSpPr>
            <p:nvPr/>
          </p:nvSpPr>
          <p:spPr bwMode="auto">
            <a:xfrm>
              <a:off x="4517" y="925"/>
              <a:ext cx="6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400">
                  <a:solidFill>
                    <a:prstClr val="black"/>
                  </a:solidFill>
                </a:rPr>
                <a:t>Econômico</a:t>
              </a:r>
            </a:p>
          </p:txBody>
        </p:sp>
        <p:sp>
          <p:nvSpPr>
            <p:cNvPr id="93216" name="Text Box 32"/>
            <p:cNvSpPr txBox="1">
              <a:spLocks noChangeArrowheads="1"/>
            </p:cNvSpPr>
            <p:nvPr/>
          </p:nvSpPr>
          <p:spPr bwMode="auto">
            <a:xfrm>
              <a:off x="4790" y="1362"/>
              <a:ext cx="6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400">
                  <a:solidFill>
                    <a:prstClr val="black"/>
                  </a:solidFill>
                </a:rPr>
                <a:t>Ambiental</a:t>
              </a:r>
            </a:p>
          </p:txBody>
        </p:sp>
        <p:sp>
          <p:nvSpPr>
            <p:cNvPr id="93217" name="Text Box 33"/>
            <p:cNvSpPr txBox="1">
              <a:spLocks noChangeArrowheads="1"/>
            </p:cNvSpPr>
            <p:nvPr/>
          </p:nvSpPr>
          <p:spPr bwMode="auto">
            <a:xfrm>
              <a:off x="4304" y="1356"/>
              <a:ext cx="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400" dirty="0">
                  <a:solidFill>
                    <a:prstClr val="black"/>
                  </a:solidFill>
                </a:rPr>
                <a:t>Social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9835461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3835" y="188640"/>
            <a:ext cx="1508125" cy="7048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pt-BR" alt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  <a:t>Ondas de Inovação na </a:t>
            </a:r>
            <a:br>
              <a:rPr lang="pt-BR" alt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pt-BR" alt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  <a:t>Dinâmica de Desenvolvimento</a:t>
            </a:r>
          </a:p>
        </p:txBody>
      </p:sp>
      <p:grpSp>
        <p:nvGrpSpPr>
          <p:cNvPr id="616451" name="Group 3"/>
          <p:cNvGrpSpPr>
            <a:grpSpLocks/>
          </p:cNvGrpSpPr>
          <p:nvPr/>
        </p:nvGrpSpPr>
        <p:grpSpPr bwMode="auto">
          <a:xfrm>
            <a:off x="-44450" y="825500"/>
            <a:ext cx="9251950" cy="5708650"/>
            <a:chOff x="0" y="300"/>
            <a:chExt cx="5828" cy="3860"/>
          </a:xfrm>
        </p:grpSpPr>
        <p:grpSp>
          <p:nvGrpSpPr>
            <p:cNvPr id="110596" name="Group 4"/>
            <p:cNvGrpSpPr>
              <a:grpSpLocks/>
            </p:cNvGrpSpPr>
            <p:nvPr/>
          </p:nvGrpSpPr>
          <p:grpSpPr bwMode="auto">
            <a:xfrm>
              <a:off x="113" y="300"/>
              <a:ext cx="5715" cy="3860"/>
              <a:chOff x="22" y="300"/>
              <a:chExt cx="5806" cy="3860"/>
            </a:xfrm>
          </p:grpSpPr>
          <p:sp>
            <p:nvSpPr>
              <p:cNvPr id="110598" name="Line 5"/>
              <p:cNvSpPr>
                <a:spLocks noChangeShapeType="1"/>
              </p:cNvSpPr>
              <p:nvPr/>
            </p:nvSpPr>
            <p:spPr bwMode="auto">
              <a:xfrm>
                <a:off x="113" y="890"/>
                <a:ext cx="0" cy="30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599" name="Line 6"/>
              <p:cNvSpPr>
                <a:spLocks noChangeShapeType="1"/>
              </p:cNvSpPr>
              <p:nvPr/>
            </p:nvSpPr>
            <p:spPr bwMode="auto">
              <a:xfrm>
                <a:off x="113" y="3974"/>
                <a:ext cx="5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00" name="Freeform 7"/>
              <p:cNvSpPr>
                <a:spLocks/>
              </p:cNvSpPr>
              <p:nvPr/>
            </p:nvSpPr>
            <p:spPr bwMode="auto">
              <a:xfrm>
                <a:off x="748" y="2795"/>
                <a:ext cx="1134" cy="771"/>
              </a:xfrm>
              <a:custGeom>
                <a:avLst/>
                <a:gdLst>
                  <a:gd name="T0" fmla="*/ 0 w 953"/>
                  <a:gd name="T1" fmla="*/ 8911 h 341"/>
                  <a:gd name="T2" fmla="*/ 1001 w 953"/>
                  <a:gd name="T3" fmla="*/ 604 h 341"/>
                  <a:gd name="T4" fmla="*/ 1910 w 953"/>
                  <a:gd name="T5" fmla="*/ 5363 h 3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3" h="341">
                    <a:moveTo>
                      <a:pt x="0" y="341"/>
                    </a:moveTo>
                    <a:cubicBezTo>
                      <a:pt x="170" y="193"/>
                      <a:pt x="340" y="46"/>
                      <a:pt x="499" y="23"/>
                    </a:cubicBezTo>
                    <a:cubicBezTo>
                      <a:pt x="658" y="0"/>
                      <a:pt x="805" y="102"/>
                      <a:pt x="953" y="20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01" name="Freeform 8"/>
              <p:cNvSpPr>
                <a:spLocks/>
              </p:cNvSpPr>
              <p:nvPr/>
            </p:nvSpPr>
            <p:spPr bwMode="auto">
              <a:xfrm>
                <a:off x="113" y="3287"/>
                <a:ext cx="771" cy="188"/>
              </a:xfrm>
              <a:custGeom>
                <a:avLst/>
                <a:gdLst>
                  <a:gd name="T0" fmla="*/ 0 w 771"/>
                  <a:gd name="T1" fmla="*/ 427 h 143"/>
                  <a:gd name="T2" fmla="*/ 363 w 771"/>
                  <a:gd name="T3" fmla="*/ 21 h 143"/>
                  <a:gd name="T4" fmla="*/ 771 w 771"/>
                  <a:gd name="T5" fmla="*/ 293 h 1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1" h="143">
                    <a:moveTo>
                      <a:pt x="0" y="143"/>
                    </a:moveTo>
                    <a:cubicBezTo>
                      <a:pt x="117" y="78"/>
                      <a:pt x="235" y="14"/>
                      <a:pt x="363" y="7"/>
                    </a:cubicBezTo>
                    <a:cubicBezTo>
                      <a:pt x="491" y="0"/>
                      <a:pt x="703" y="83"/>
                      <a:pt x="771" y="9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02" name="Freeform 9"/>
              <p:cNvSpPr>
                <a:spLocks/>
              </p:cNvSpPr>
              <p:nvPr/>
            </p:nvSpPr>
            <p:spPr bwMode="auto">
              <a:xfrm>
                <a:off x="1746" y="2205"/>
                <a:ext cx="1179" cy="1271"/>
              </a:xfrm>
              <a:custGeom>
                <a:avLst/>
                <a:gdLst>
                  <a:gd name="T0" fmla="*/ 0 w 953"/>
                  <a:gd name="T1" fmla="*/ 65809 h 341"/>
                  <a:gd name="T2" fmla="*/ 1168 w 953"/>
                  <a:gd name="T3" fmla="*/ 4458 h 341"/>
                  <a:gd name="T4" fmla="*/ 2233 w 953"/>
                  <a:gd name="T5" fmla="*/ 39565 h 3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3" h="341">
                    <a:moveTo>
                      <a:pt x="0" y="341"/>
                    </a:moveTo>
                    <a:cubicBezTo>
                      <a:pt x="170" y="193"/>
                      <a:pt x="340" y="46"/>
                      <a:pt x="499" y="23"/>
                    </a:cubicBezTo>
                    <a:cubicBezTo>
                      <a:pt x="658" y="0"/>
                      <a:pt x="805" y="102"/>
                      <a:pt x="953" y="20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03" name="Freeform 10"/>
              <p:cNvSpPr>
                <a:spLocks/>
              </p:cNvSpPr>
              <p:nvPr/>
            </p:nvSpPr>
            <p:spPr bwMode="auto">
              <a:xfrm>
                <a:off x="2835" y="1071"/>
                <a:ext cx="1089" cy="2268"/>
              </a:xfrm>
              <a:custGeom>
                <a:avLst/>
                <a:gdLst>
                  <a:gd name="T0" fmla="*/ 0 w 953"/>
                  <a:gd name="T1" fmla="*/ 667304 h 341"/>
                  <a:gd name="T2" fmla="*/ 850 w 953"/>
                  <a:gd name="T3" fmla="*/ 45034 h 341"/>
                  <a:gd name="T4" fmla="*/ 1625 w 953"/>
                  <a:gd name="T5" fmla="*/ 401004 h 3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3" h="341">
                    <a:moveTo>
                      <a:pt x="0" y="341"/>
                    </a:moveTo>
                    <a:cubicBezTo>
                      <a:pt x="170" y="193"/>
                      <a:pt x="340" y="46"/>
                      <a:pt x="499" y="23"/>
                    </a:cubicBezTo>
                    <a:cubicBezTo>
                      <a:pt x="658" y="0"/>
                      <a:pt x="805" y="102"/>
                      <a:pt x="953" y="20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04" name="Freeform 11"/>
              <p:cNvSpPr>
                <a:spLocks/>
              </p:cNvSpPr>
              <p:nvPr/>
            </p:nvSpPr>
            <p:spPr bwMode="auto">
              <a:xfrm>
                <a:off x="3742" y="572"/>
                <a:ext cx="1089" cy="2903"/>
              </a:xfrm>
              <a:custGeom>
                <a:avLst/>
                <a:gdLst>
                  <a:gd name="T0" fmla="*/ 0 w 953"/>
                  <a:gd name="T1" fmla="*/ 1791134 h 341"/>
                  <a:gd name="T2" fmla="*/ 850 w 953"/>
                  <a:gd name="T3" fmla="*/ 120964 h 341"/>
                  <a:gd name="T4" fmla="*/ 1625 w 953"/>
                  <a:gd name="T5" fmla="*/ 1076681 h 3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3" h="341">
                    <a:moveTo>
                      <a:pt x="0" y="341"/>
                    </a:moveTo>
                    <a:cubicBezTo>
                      <a:pt x="170" y="193"/>
                      <a:pt x="340" y="46"/>
                      <a:pt x="499" y="23"/>
                    </a:cubicBezTo>
                    <a:cubicBezTo>
                      <a:pt x="658" y="0"/>
                      <a:pt x="805" y="102"/>
                      <a:pt x="953" y="20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05" name="Freeform 12"/>
              <p:cNvSpPr>
                <a:spLocks/>
              </p:cNvSpPr>
              <p:nvPr/>
            </p:nvSpPr>
            <p:spPr bwMode="auto">
              <a:xfrm>
                <a:off x="839" y="3385"/>
                <a:ext cx="272" cy="181"/>
              </a:xfrm>
              <a:custGeom>
                <a:avLst/>
                <a:gdLst>
                  <a:gd name="T0" fmla="*/ 0 w 272"/>
                  <a:gd name="T1" fmla="*/ 0 h 136"/>
                  <a:gd name="T2" fmla="*/ 272 w 272"/>
                  <a:gd name="T3" fmla="*/ 427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36">
                    <a:moveTo>
                      <a:pt x="0" y="0"/>
                    </a:moveTo>
                    <a:cubicBezTo>
                      <a:pt x="0" y="0"/>
                      <a:pt x="136" y="68"/>
                      <a:pt x="272" y="13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06" name="Freeform 13"/>
              <p:cNvSpPr>
                <a:spLocks/>
              </p:cNvSpPr>
              <p:nvPr/>
            </p:nvSpPr>
            <p:spPr bwMode="auto">
              <a:xfrm>
                <a:off x="1882" y="3249"/>
                <a:ext cx="182" cy="226"/>
              </a:xfrm>
              <a:custGeom>
                <a:avLst/>
                <a:gdLst>
                  <a:gd name="T0" fmla="*/ 0 w 272"/>
                  <a:gd name="T1" fmla="*/ 0 h 136"/>
                  <a:gd name="T2" fmla="*/ 55 w 272"/>
                  <a:gd name="T3" fmla="*/ 1039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36">
                    <a:moveTo>
                      <a:pt x="0" y="0"/>
                    </a:moveTo>
                    <a:cubicBezTo>
                      <a:pt x="0" y="0"/>
                      <a:pt x="136" y="68"/>
                      <a:pt x="272" y="13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07" name="Freeform 14"/>
              <p:cNvSpPr>
                <a:spLocks/>
              </p:cNvSpPr>
              <p:nvPr/>
            </p:nvSpPr>
            <p:spPr bwMode="auto">
              <a:xfrm>
                <a:off x="2925" y="2976"/>
                <a:ext cx="136" cy="273"/>
              </a:xfrm>
              <a:custGeom>
                <a:avLst/>
                <a:gdLst>
                  <a:gd name="T0" fmla="*/ 0 w 272"/>
                  <a:gd name="T1" fmla="*/ 0 h 136"/>
                  <a:gd name="T2" fmla="*/ 17 w 272"/>
                  <a:gd name="T3" fmla="*/ 2208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36">
                    <a:moveTo>
                      <a:pt x="0" y="0"/>
                    </a:moveTo>
                    <a:cubicBezTo>
                      <a:pt x="0" y="0"/>
                      <a:pt x="136" y="68"/>
                      <a:pt x="272" y="13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08" name="Freeform 15"/>
              <p:cNvSpPr>
                <a:spLocks/>
              </p:cNvSpPr>
              <p:nvPr/>
            </p:nvSpPr>
            <p:spPr bwMode="auto">
              <a:xfrm>
                <a:off x="3923" y="2432"/>
                <a:ext cx="91" cy="363"/>
              </a:xfrm>
              <a:custGeom>
                <a:avLst/>
                <a:gdLst>
                  <a:gd name="T0" fmla="*/ 0 w 272"/>
                  <a:gd name="T1" fmla="*/ 0 h 136"/>
                  <a:gd name="T2" fmla="*/ 3 w 272"/>
                  <a:gd name="T3" fmla="*/ 6902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36">
                    <a:moveTo>
                      <a:pt x="0" y="0"/>
                    </a:moveTo>
                    <a:cubicBezTo>
                      <a:pt x="0" y="0"/>
                      <a:pt x="136" y="68"/>
                      <a:pt x="272" y="13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09" name="Freeform 16"/>
              <p:cNvSpPr>
                <a:spLocks/>
              </p:cNvSpPr>
              <p:nvPr/>
            </p:nvSpPr>
            <p:spPr bwMode="auto">
              <a:xfrm>
                <a:off x="4830" y="2296"/>
                <a:ext cx="46" cy="363"/>
              </a:xfrm>
              <a:custGeom>
                <a:avLst/>
                <a:gdLst>
                  <a:gd name="T0" fmla="*/ 0 w 272"/>
                  <a:gd name="T1" fmla="*/ 0 h 136"/>
                  <a:gd name="T2" fmla="*/ 0 w 272"/>
                  <a:gd name="T3" fmla="*/ 6902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36">
                    <a:moveTo>
                      <a:pt x="0" y="0"/>
                    </a:moveTo>
                    <a:cubicBezTo>
                      <a:pt x="0" y="0"/>
                      <a:pt x="136" y="68"/>
                      <a:pt x="272" y="13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10" name="Freeform 17"/>
              <p:cNvSpPr>
                <a:spLocks/>
              </p:cNvSpPr>
              <p:nvPr/>
            </p:nvSpPr>
            <p:spPr bwMode="auto">
              <a:xfrm>
                <a:off x="4740" y="1026"/>
                <a:ext cx="227" cy="2313"/>
              </a:xfrm>
              <a:custGeom>
                <a:avLst/>
                <a:gdLst>
                  <a:gd name="T0" fmla="*/ 0 w 181"/>
                  <a:gd name="T1" fmla="*/ 2313 h 2313"/>
                  <a:gd name="T2" fmla="*/ 448 w 181"/>
                  <a:gd name="T3" fmla="*/ 0 h 23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1" h="2313">
                    <a:moveTo>
                      <a:pt x="0" y="2313"/>
                    </a:moveTo>
                    <a:cubicBezTo>
                      <a:pt x="75" y="1349"/>
                      <a:pt x="151" y="385"/>
                      <a:pt x="181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11" name="Freeform 18"/>
              <p:cNvSpPr>
                <a:spLocks/>
              </p:cNvSpPr>
              <p:nvPr/>
            </p:nvSpPr>
            <p:spPr bwMode="auto">
              <a:xfrm>
                <a:off x="4967" y="482"/>
                <a:ext cx="90" cy="589"/>
              </a:xfrm>
              <a:custGeom>
                <a:avLst/>
                <a:gdLst>
                  <a:gd name="T0" fmla="*/ 0 w 90"/>
                  <a:gd name="T1" fmla="*/ 589 h 589"/>
                  <a:gd name="T2" fmla="*/ 45 w 90"/>
                  <a:gd name="T3" fmla="*/ 136 h 589"/>
                  <a:gd name="T4" fmla="*/ 90 w 90"/>
                  <a:gd name="T5" fmla="*/ 0 h 58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0" h="589">
                    <a:moveTo>
                      <a:pt x="0" y="589"/>
                    </a:moveTo>
                    <a:cubicBezTo>
                      <a:pt x="15" y="411"/>
                      <a:pt x="30" y="234"/>
                      <a:pt x="45" y="136"/>
                    </a:cubicBezTo>
                    <a:cubicBezTo>
                      <a:pt x="60" y="38"/>
                      <a:pt x="75" y="19"/>
                      <a:pt x="90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612" name="Text Box 19"/>
              <p:cNvSpPr txBox="1">
                <a:spLocks noChangeArrowheads="1"/>
              </p:cNvSpPr>
              <p:nvPr/>
            </p:nvSpPr>
            <p:spPr bwMode="auto">
              <a:xfrm>
                <a:off x="237" y="3126"/>
                <a:ext cx="49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1ª. onda</a:t>
                </a:r>
              </a:p>
            </p:txBody>
          </p:sp>
          <p:sp>
            <p:nvSpPr>
              <p:cNvPr id="110613" name="Text Box 20"/>
              <p:cNvSpPr txBox="1">
                <a:spLocks noChangeArrowheads="1"/>
              </p:cNvSpPr>
              <p:nvPr/>
            </p:nvSpPr>
            <p:spPr bwMode="auto">
              <a:xfrm>
                <a:off x="1203" y="2659"/>
                <a:ext cx="496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2ª. onda</a:t>
                </a:r>
              </a:p>
            </p:txBody>
          </p:sp>
          <p:sp>
            <p:nvSpPr>
              <p:cNvPr id="110614" name="Text Box 21"/>
              <p:cNvSpPr txBox="1">
                <a:spLocks noChangeArrowheads="1"/>
              </p:cNvSpPr>
              <p:nvPr/>
            </p:nvSpPr>
            <p:spPr bwMode="auto">
              <a:xfrm>
                <a:off x="2200" y="2115"/>
                <a:ext cx="49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3ª. onda</a:t>
                </a:r>
              </a:p>
            </p:txBody>
          </p:sp>
          <p:sp>
            <p:nvSpPr>
              <p:cNvPr id="110615" name="Text Box 22"/>
              <p:cNvSpPr txBox="1">
                <a:spLocks noChangeArrowheads="1"/>
              </p:cNvSpPr>
              <p:nvPr/>
            </p:nvSpPr>
            <p:spPr bwMode="auto">
              <a:xfrm>
                <a:off x="3243" y="981"/>
                <a:ext cx="497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4ª. onda</a:t>
                </a:r>
              </a:p>
            </p:txBody>
          </p:sp>
          <p:sp>
            <p:nvSpPr>
              <p:cNvPr id="110616" name="Text Box 23"/>
              <p:cNvSpPr txBox="1">
                <a:spLocks noChangeArrowheads="1"/>
              </p:cNvSpPr>
              <p:nvPr/>
            </p:nvSpPr>
            <p:spPr bwMode="auto">
              <a:xfrm>
                <a:off x="4105" y="572"/>
                <a:ext cx="497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5ª. onda</a:t>
                </a:r>
              </a:p>
            </p:txBody>
          </p:sp>
          <p:sp>
            <p:nvSpPr>
              <p:cNvPr id="110617" name="Text Box 24"/>
              <p:cNvSpPr txBox="1">
                <a:spLocks noChangeArrowheads="1"/>
              </p:cNvSpPr>
              <p:nvPr/>
            </p:nvSpPr>
            <p:spPr bwMode="auto">
              <a:xfrm>
                <a:off x="4830" y="300"/>
                <a:ext cx="49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6ª. onda</a:t>
                </a:r>
              </a:p>
            </p:txBody>
          </p:sp>
          <p:sp>
            <p:nvSpPr>
              <p:cNvPr id="110618" name="Text Box 25"/>
              <p:cNvSpPr txBox="1">
                <a:spLocks noChangeArrowheads="1"/>
              </p:cNvSpPr>
              <p:nvPr/>
            </p:nvSpPr>
            <p:spPr bwMode="auto">
              <a:xfrm>
                <a:off x="101" y="3339"/>
                <a:ext cx="79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Ferro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Hidráulica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CC0000"/>
                    </a:solidFill>
                    <a:latin typeface="Arial" pitchFamily="34" charset="0"/>
                    <a:cs typeface="+mn-cs"/>
                  </a:rPr>
                  <a:t>Mecanização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Têxteis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Comércio</a:t>
                </a:r>
              </a:p>
            </p:txBody>
          </p:sp>
          <p:sp>
            <p:nvSpPr>
              <p:cNvPr id="110619" name="Text Box 26"/>
              <p:cNvSpPr txBox="1">
                <a:spLocks noChangeArrowheads="1"/>
              </p:cNvSpPr>
              <p:nvPr/>
            </p:nvSpPr>
            <p:spPr bwMode="auto">
              <a:xfrm>
                <a:off x="1066" y="2931"/>
                <a:ext cx="680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CC0000"/>
                    </a:solidFill>
                    <a:latin typeface="Arial" pitchFamily="34" charset="0"/>
                    <a:cs typeface="+mn-cs"/>
                  </a:rPr>
                  <a:t>Energia a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pt-BR" altLang="en-US" sz="1200" b="1">
                    <a:solidFill>
                      <a:srgbClr val="CC0000"/>
                    </a:solidFill>
                    <a:latin typeface="Arial" pitchFamily="34" charset="0"/>
                    <a:cs typeface="+mn-cs"/>
                  </a:rPr>
                  <a:t>vapor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Ferrovia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Aço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CC0000"/>
                    </a:solidFill>
                    <a:latin typeface="Arial" pitchFamily="34" charset="0"/>
                    <a:cs typeface="+mn-cs"/>
                  </a:rPr>
                  <a:t>Algodão</a:t>
                </a:r>
              </a:p>
            </p:txBody>
          </p:sp>
          <p:sp>
            <p:nvSpPr>
              <p:cNvPr id="110620" name="Text Box 27"/>
              <p:cNvSpPr txBox="1">
                <a:spLocks noChangeArrowheads="1"/>
              </p:cNvSpPr>
              <p:nvPr/>
            </p:nvSpPr>
            <p:spPr bwMode="auto">
              <a:xfrm>
                <a:off x="1922" y="2523"/>
                <a:ext cx="999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Eletricidade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CC0000"/>
                    </a:solidFill>
                    <a:latin typeface="Arial" pitchFamily="34" charset="0"/>
                    <a:cs typeface="+mn-cs"/>
                  </a:rPr>
                  <a:t>Produtos 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pt-BR" altLang="en-US" sz="1200" b="1">
                    <a:solidFill>
                      <a:srgbClr val="CC0000"/>
                    </a:solidFill>
                    <a:latin typeface="Arial" pitchFamily="34" charset="0"/>
                    <a:cs typeface="+mn-cs"/>
                  </a:rPr>
                  <a:t>químicos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Motores de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combustão interna</a:t>
                </a:r>
              </a:p>
            </p:txBody>
          </p:sp>
          <p:sp>
            <p:nvSpPr>
              <p:cNvPr id="110621" name="Text Box 28"/>
              <p:cNvSpPr txBox="1">
                <a:spLocks noChangeArrowheads="1"/>
              </p:cNvSpPr>
              <p:nvPr/>
            </p:nvSpPr>
            <p:spPr bwMode="auto">
              <a:xfrm>
                <a:off x="3016" y="2069"/>
                <a:ext cx="907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CC0000"/>
                    </a:solidFill>
                    <a:latin typeface="Arial" pitchFamily="34" charset="0"/>
                    <a:cs typeface="+mn-cs"/>
                  </a:rPr>
                  <a:t>Petroquímicos</a:t>
                </a: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 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Eletrônicos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Aviação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aeroespacial</a:t>
                </a:r>
              </a:p>
            </p:txBody>
          </p:sp>
          <p:sp>
            <p:nvSpPr>
              <p:cNvPr id="110622" name="Text Box 29"/>
              <p:cNvSpPr txBox="1">
                <a:spLocks noChangeArrowheads="1"/>
              </p:cNvSpPr>
              <p:nvPr/>
            </p:nvSpPr>
            <p:spPr bwMode="auto">
              <a:xfrm>
                <a:off x="3948" y="1480"/>
                <a:ext cx="851" cy="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Redes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digitais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CC0000"/>
                    </a:solidFill>
                    <a:latin typeface="Arial" pitchFamily="34" charset="0"/>
                    <a:cs typeface="+mn-cs"/>
                  </a:rPr>
                  <a:t>Biotecnologia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Software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>
                    <a:solidFill>
                      <a:srgbClr val="CC0000"/>
                    </a:solidFill>
                    <a:latin typeface="Arial" pitchFamily="34" charset="0"/>
                    <a:cs typeface="+mn-cs"/>
                  </a:rPr>
                  <a:t>Tecnologia da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pt-BR" altLang="en-US" sz="1200" b="1">
                    <a:solidFill>
                      <a:srgbClr val="CC0000"/>
                    </a:solidFill>
                    <a:latin typeface="Arial" pitchFamily="34" charset="0"/>
                    <a:cs typeface="+mn-cs"/>
                  </a:rPr>
                  <a:t>informação</a:t>
                </a:r>
              </a:p>
            </p:txBody>
          </p:sp>
          <p:sp>
            <p:nvSpPr>
              <p:cNvPr id="110623" name="Text Box 30"/>
              <p:cNvSpPr txBox="1">
                <a:spLocks noChangeArrowheads="1"/>
              </p:cNvSpPr>
              <p:nvPr/>
            </p:nvSpPr>
            <p:spPr bwMode="auto">
              <a:xfrm>
                <a:off x="4876" y="754"/>
                <a:ext cx="952" cy="2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endParaRPr lang="pt-BR" altLang="en-US" sz="1200" b="1" dirty="0">
                  <a:solidFill>
                    <a:srgbClr val="003300"/>
                  </a:solidFill>
                  <a:latin typeface="Arial" pitchFamily="34" charset="0"/>
                  <a:cs typeface="+mn-cs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 dirty="0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Produtividade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pt-BR" altLang="en-US" sz="1200" b="1" dirty="0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Radical de Recursos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 dirty="0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Sistema de design integrado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 dirty="0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Biomimética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 dirty="0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Química verde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 dirty="0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Ecologia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 dirty="0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Energia renovável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 dirty="0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Nanociências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 dirty="0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IoT &amp; IA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 dirty="0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Cibernética Avançada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pt-BR" altLang="en-US" sz="1200" b="1" dirty="0">
                    <a:solidFill>
                      <a:srgbClr val="FF0000"/>
                    </a:solidFill>
                    <a:latin typeface="Arial" pitchFamily="34" charset="0"/>
                    <a:cs typeface="+mn-cs"/>
                  </a:rPr>
                  <a:t>...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ü"/>
                </a:pPr>
                <a:endParaRPr lang="pt-BR" altLang="en-US" sz="1200" b="1" dirty="0">
                  <a:solidFill>
                    <a:srgbClr val="0033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0624" name="Text Box 31"/>
              <p:cNvSpPr txBox="1">
                <a:spLocks noChangeArrowheads="1"/>
              </p:cNvSpPr>
              <p:nvPr/>
            </p:nvSpPr>
            <p:spPr bwMode="auto">
              <a:xfrm>
                <a:off x="22" y="3974"/>
                <a:ext cx="5580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pt-BR" altLang="en-US" sz="1200" b="1">
                    <a:solidFill>
                      <a:srgbClr val="003300"/>
                    </a:solidFill>
                    <a:latin typeface="Arial" pitchFamily="34" charset="0"/>
                    <a:cs typeface="+mn-cs"/>
                  </a:rPr>
                  <a:t>1785                                     1845                                  1900                         1950                           1990                        2020   </a:t>
                </a:r>
              </a:p>
            </p:txBody>
          </p:sp>
        </p:grpSp>
        <p:sp>
          <p:nvSpPr>
            <p:cNvPr id="110597" name="Text Box 32"/>
            <p:cNvSpPr txBox="1">
              <a:spLocks noChangeArrowheads="1"/>
            </p:cNvSpPr>
            <p:nvPr/>
          </p:nvSpPr>
          <p:spPr bwMode="auto">
            <a:xfrm rot="-5400000">
              <a:off x="-291" y="2217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pt-BR" altLang="en-US" sz="1400" b="1">
                  <a:solidFill>
                    <a:srgbClr val="003300"/>
                  </a:solidFill>
                  <a:latin typeface="Arial" pitchFamily="34" charset="0"/>
                  <a:cs typeface="+mn-cs"/>
                </a:rPr>
                <a:t>INOVAÇÃO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9286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4663763" y="2377763"/>
              <a:ext cx="500042" cy="8460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28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000240"/>
            <a:ext cx="5357850" cy="42156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o explicativo retangular com cantos arredondados 11"/>
          <p:cNvSpPr/>
          <p:nvPr/>
        </p:nvSpPr>
        <p:spPr>
          <a:xfrm>
            <a:off x="6072198" y="4429132"/>
            <a:ext cx="2857520" cy="2071702"/>
          </a:xfrm>
          <a:prstGeom prst="wedgeRoundRectCallout">
            <a:avLst>
              <a:gd name="adj1" fmla="val -137691"/>
              <a:gd name="adj2" fmla="val 18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4282" y="623922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050" i="1" dirty="0">
                <a:solidFill>
                  <a:prstClr val="black"/>
                </a:solidFill>
                <a:latin typeface="Calibri"/>
                <a:cs typeface="+mn-cs"/>
              </a:rPr>
              <a:t>Source: UN data </a:t>
            </a:r>
            <a:r>
              <a:rPr lang="pt-BR" sz="1050" i="1" dirty="0" err="1">
                <a:solidFill>
                  <a:prstClr val="black"/>
                </a:solidFill>
                <a:latin typeface="Calibri"/>
                <a:cs typeface="+mn-cs"/>
              </a:rPr>
              <a:t>from</a:t>
            </a:r>
            <a:r>
              <a:rPr lang="pt-BR" sz="1050" i="1" dirty="0">
                <a:solidFill>
                  <a:prstClr val="black"/>
                </a:solidFill>
                <a:latin typeface="Calibri"/>
                <a:cs typeface="+mn-cs"/>
              </a:rPr>
              <a:t> Global </a:t>
            </a:r>
            <a:r>
              <a:rPr lang="pt-BR" sz="1050" i="1" dirty="0" err="1">
                <a:solidFill>
                  <a:prstClr val="black"/>
                </a:solidFill>
                <a:latin typeface="Calibri"/>
                <a:cs typeface="+mn-cs"/>
              </a:rPr>
              <a:t>Harvest</a:t>
            </a:r>
            <a:r>
              <a:rPr lang="pt-BR" sz="105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sz="1050" i="1" dirty="0" err="1">
                <a:solidFill>
                  <a:prstClr val="black"/>
                </a:solidFill>
                <a:latin typeface="Calibri"/>
                <a:cs typeface="+mn-cs"/>
              </a:rPr>
              <a:t>Initiative</a:t>
            </a:r>
            <a:r>
              <a:rPr lang="pt-BR" sz="1050" i="1" dirty="0">
                <a:solidFill>
                  <a:prstClr val="black"/>
                </a:solidFill>
                <a:latin typeface="Calibri"/>
                <a:cs typeface="+mn-cs"/>
              </a:rPr>
              <a:t> GAP </a:t>
            </a:r>
            <a:r>
              <a:rPr lang="pt-BR" sz="1050" i="1" dirty="0" err="1">
                <a:solidFill>
                  <a:prstClr val="black"/>
                </a:solidFill>
                <a:latin typeface="Calibri"/>
                <a:cs typeface="+mn-cs"/>
              </a:rPr>
              <a:t>Report</a:t>
            </a:r>
            <a:r>
              <a:rPr lang="pt-BR" sz="1050" i="1" dirty="0">
                <a:solidFill>
                  <a:prstClr val="black"/>
                </a:solidFill>
                <a:latin typeface="Calibri"/>
                <a:cs typeface="+mn-cs"/>
              </a:rPr>
              <a:t> (2011).</a:t>
            </a:r>
            <a:endParaRPr lang="pt-BR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6000760" y="4429132"/>
            <a:ext cx="3071802" cy="2071702"/>
          </a:xfrm>
          <a:prstGeom prst="wedgeRoundRectCallout">
            <a:avLst>
              <a:gd name="adj1" fmla="val -95710"/>
              <a:gd name="adj2" fmla="val -25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</a:rPr>
              <a:t>A maior parte do crescimento populacional é esperado na África Sub-Saariana e na Ásia.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</a:rPr>
              <a:t>Áreas de baixa renda com níveis relativamente baixos de produtividade agrícola.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63809" y="5651967"/>
            <a:ext cx="14287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5643570" y="2285992"/>
            <a:ext cx="342902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Crescimento</a:t>
            </a: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Populacional</a:t>
            </a: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Esperado</a:t>
            </a: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por</a:t>
            </a: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Região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2010 - 2050</a:t>
            </a:r>
            <a:endParaRPr lang="pt-BR" sz="1400" dirty="0">
              <a:solidFill>
                <a:prstClr val="black"/>
              </a:solidFill>
              <a:latin typeface="Arial Rounded MT Bold" panose="020F0704030504030204" pitchFamily="34" charset="0"/>
              <a:cs typeface="+mn-cs"/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142844" y="409794"/>
            <a:ext cx="88583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FFCC"/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Múltiplos Desafios Agroalimentares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40152" y="5651967"/>
            <a:ext cx="134487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4465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B79B840A-6E89-43DB-B8BB-728C6BB3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AB8DC-C8E6-472B-9784-259071514868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8E71C62-66B4-4651-9B11-FE0AB4FA8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89040"/>
            <a:ext cx="8673181" cy="295232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75BD6EB-4332-4C7B-A2E6-14F2156F4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21" y="136711"/>
            <a:ext cx="4660111" cy="35083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DC95230-2691-47A1-84F0-4479EF6C7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527824"/>
            <a:ext cx="3966964" cy="2117200"/>
          </a:xfrm>
          <a:prstGeom prst="rect">
            <a:avLst/>
          </a:prstGeom>
        </p:spPr>
      </p:pic>
      <p:pic>
        <p:nvPicPr>
          <p:cNvPr id="1238018" name="Picture 2">
            <a:extLst>
              <a:ext uri="{FF2B5EF4-FFF2-40B4-BE49-F238E27FC236}">
                <a16:creationId xmlns="" xmlns:a16="http://schemas.microsoft.com/office/drawing/2014/main" id="{EF9DE58E-117C-4FC6-9D6A-E5E0BBCD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17" y="174273"/>
            <a:ext cx="1359594" cy="13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4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6096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US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Desmatamento no mundo e</a:t>
            </a:r>
            <a:br>
              <a:rPr lang="pt-BR" altLang="en-US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r>
              <a:rPr lang="pt-BR" altLang="en-US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% de florestas remanescentes</a:t>
            </a:r>
            <a:br>
              <a:rPr lang="pt-BR" altLang="en-US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endParaRPr lang="pt-BR" altLang="en-US" sz="4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360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6363" y="1673225"/>
            <a:ext cx="6661150" cy="4995863"/>
          </a:xfrm>
          <a:noFill/>
        </p:spPr>
      </p:pic>
      <p:sp>
        <p:nvSpPr>
          <p:cNvPr id="153604" name="Rectangle 12"/>
          <p:cNvSpPr>
            <a:spLocks noChangeArrowheads="1"/>
          </p:cNvSpPr>
          <p:nvPr/>
        </p:nvSpPr>
        <p:spPr bwMode="auto">
          <a:xfrm>
            <a:off x="1420813" y="6038850"/>
            <a:ext cx="765175" cy="5857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605" name="Rectangle 13"/>
          <p:cNvSpPr>
            <a:spLocks noChangeArrowheads="1"/>
          </p:cNvSpPr>
          <p:nvPr/>
        </p:nvSpPr>
        <p:spPr bwMode="auto">
          <a:xfrm>
            <a:off x="7227888" y="6084888"/>
            <a:ext cx="765175" cy="58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153606" name="Rectangle 14"/>
          <p:cNvSpPr>
            <a:spLocks noChangeArrowheads="1"/>
          </p:cNvSpPr>
          <p:nvPr/>
        </p:nvSpPr>
        <p:spPr bwMode="auto">
          <a:xfrm>
            <a:off x="1420813" y="4959350"/>
            <a:ext cx="406400" cy="58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794C457-71BC-4B5C-B4C7-955F67DAB705}"/>
              </a:ext>
            </a:extLst>
          </p:cNvPr>
          <p:cNvSpPr/>
          <p:nvPr/>
        </p:nvSpPr>
        <p:spPr>
          <a:xfrm>
            <a:off x="1619672" y="1752600"/>
            <a:ext cx="54006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5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63713" y="2877813"/>
            <a:ext cx="500042" cy="74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4"/>
          <p:cNvSpPr txBox="1"/>
          <p:nvPr/>
        </p:nvSpPr>
        <p:spPr>
          <a:xfrm>
            <a:off x="827584" y="357515"/>
            <a:ext cx="7478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 Rounded MT Bold" panose="020F0704030504030204" pitchFamily="34" charset="0"/>
              </a:rPr>
              <a:t>Matriz Energética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</a:p>
        </p:txBody>
      </p:sp>
      <p:graphicFrame>
        <p:nvGraphicFramePr>
          <p:cNvPr id="19" name="Espaço Reservado para Conteúd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41861"/>
              </p:ext>
            </p:extLst>
          </p:nvPr>
        </p:nvGraphicFramePr>
        <p:xfrm>
          <a:off x="-428625" y="2420938"/>
          <a:ext cx="6842125" cy="381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lanilha" r:id="rId5" imgW="7734367" imgH="3924300" progId="Excel.Sheet.8">
                  <p:embed/>
                </p:oleObj>
              </mc:Choice>
              <mc:Fallback>
                <p:oleObj name="Planilha" r:id="rId5" imgW="7734367" imgH="3924300" progId="Excel.Sheet.8">
                  <p:embed/>
                  <p:pic>
                    <p:nvPicPr>
                      <p:cNvPr id="19" name="Espaço Reservado para Conteúdo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25" y="2420938"/>
                        <a:ext cx="6842125" cy="381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Gráfico 4"/>
          <p:cNvGraphicFramePr>
            <a:graphicFrameLocks/>
          </p:cNvGraphicFramePr>
          <p:nvPr/>
        </p:nvGraphicFramePr>
        <p:xfrm>
          <a:off x="5429250" y="1928823"/>
          <a:ext cx="400050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7" imgW="3999323" imgH="2999492" progId="Excel.Sheet.8">
                  <p:embed/>
                </p:oleObj>
              </mc:Choice>
              <mc:Fallback>
                <p:oleObj r:id="rId7" imgW="3999323" imgH="2999492" progId="Excel.Sheet.8">
                  <p:embed/>
                  <p:pic>
                    <p:nvPicPr>
                      <p:cNvPr id="24" name="Gráfico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1928823"/>
                        <a:ext cx="4000500" cy="300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tângulo 4"/>
          <p:cNvSpPr>
            <a:spLocks noChangeArrowheads="1"/>
          </p:cNvSpPr>
          <p:nvPr/>
        </p:nvSpPr>
        <p:spPr bwMode="auto">
          <a:xfrm>
            <a:off x="2987824" y="6611938"/>
            <a:ext cx="4572001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>
                <a:solidFill>
                  <a:srgbClr val="000000"/>
                </a:solidFill>
                <a:cs typeface="Arial" pitchFamily="34" charset="0"/>
              </a:rPr>
              <a:t>Source: BEN (2020). 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Elaboration</a:t>
            </a:r>
            <a:r>
              <a:rPr lang="pt-BR" sz="1000" dirty="0">
                <a:solidFill>
                  <a:srgbClr val="000000"/>
                </a:solidFill>
                <a:cs typeface="Arial" pitchFamily="34" charset="0"/>
              </a:rPr>
              <a:t>: UNICA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93F5-71B5-40CD-94DE-CDAA54C4B2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633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1.5|13.5|14.1|17.1|21.4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761</Words>
  <Application>Microsoft Office PowerPoint</Application>
  <PresentationFormat>Apresentação na tela (4:3)</PresentationFormat>
  <Paragraphs>135</Paragraphs>
  <Slides>15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30" baseType="lpstr">
      <vt:lpstr>Aharoni</vt:lpstr>
      <vt:lpstr>Arial</vt:lpstr>
      <vt:lpstr>Arial Black</vt:lpstr>
      <vt:lpstr>Arial Rounded MT Bold</vt:lpstr>
      <vt:lpstr>Calibri</vt:lpstr>
      <vt:lpstr>Franklin Gothic Medium</vt:lpstr>
      <vt:lpstr>Tahoma</vt:lpstr>
      <vt:lpstr>Times New Roman</vt:lpstr>
      <vt:lpstr>Tw Cen MT</vt:lpstr>
      <vt:lpstr>Verdana</vt:lpstr>
      <vt:lpstr>Wingdings</vt:lpstr>
      <vt:lpstr>Tema do Office</vt:lpstr>
      <vt:lpstr>Documento</vt:lpstr>
      <vt:lpstr>Planilha</vt:lpstr>
      <vt:lpstr>Planilha do Microsoft Excel 97-2003</vt:lpstr>
      <vt:lpstr>Apresentação do PowerPoint</vt:lpstr>
      <vt:lpstr>Apresentação do PowerPoint</vt:lpstr>
      <vt:lpstr>Política Pública ...</vt:lpstr>
      <vt:lpstr>Responsabilidade Social e Sustentabilidade</vt:lpstr>
      <vt:lpstr>Ondas de Inovação na  Dinâmica de Desenvolvimento</vt:lpstr>
      <vt:lpstr>Apresentação do PowerPoint</vt:lpstr>
      <vt:lpstr>Apresentação do PowerPoint</vt:lpstr>
      <vt:lpstr>Desmatamento no mundo e  % de florestas remanescentes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MAURICIO</dc:creator>
  <cp:lastModifiedBy>Maria Hollanda</cp:lastModifiedBy>
  <cp:revision>353</cp:revision>
  <cp:lastPrinted>2021-11-12T12:15:26Z</cp:lastPrinted>
  <dcterms:created xsi:type="dcterms:W3CDTF">2011-05-01T21:32:41Z</dcterms:created>
  <dcterms:modified xsi:type="dcterms:W3CDTF">2021-11-12T12:15:29Z</dcterms:modified>
</cp:coreProperties>
</file>