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316" r:id="rId2"/>
    <p:sldId id="257" r:id="rId3"/>
    <p:sldId id="314" r:id="rId4"/>
    <p:sldId id="434" r:id="rId5"/>
    <p:sldId id="425" r:id="rId6"/>
    <p:sldId id="500" r:id="rId7"/>
    <p:sldId id="467" r:id="rId8"/>
    <p:sldId id="484" r:id="rId9"/>
    <p:sldId id="486" r:id="rId10"/>
    <p:sldId id="485" r:id="rId11"/>
    <p:sldId id="324" r:id="rId12"/>
    <p:sldId id="321" r:id="rId13"/>
    <p:sldId id="384" r:id="rId14"/>
    <p:sldId id="468" r:id="rId15"/>
    <p:sldId id="487" r:id="rId16"/>
    <p:sldId id="497" r:id="rId17"/>
    <p:sldId id="501" r:id="rId18"/>
    <p:sldId id="465" r:id="rId19"/>
    <p:sldId id="451" r:id="rId20"/>
    <p:sldId id="452" r:id="rId21"/>
    <p:sldId id="454" r:id="rId22"/>
    <p:sldId id="470" r:id="rId23"/>
    <p:sldId id="489" r:id="rId24"/>
    <p:sldId id="490" r:id="rId25"/>
    <p:sldId id="502" r:id="rId26"/>
    <p:sldId id="491" r:id="rId27"/>
    <p:sldId id="492" r:id="rId28"/>
    <p:sldId id="493" r:id="rId29"/>
    <p:sldId id="494" r:id="rId30"/>
    <p:sldId id="488" r:id="rId31"/>
    <p:sldId id="495" r:id="rId32"/>
    <p:sldId id="498" r:id="rId33"/>
    <p:sldId id="496" r:id="rId34"/>
    <p:sldId id="499" r:id="rId35"/>
    <p:sldId id="368" r:id="rId3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7" autoAdjust="0"/>
  </p:normalViewPr>
  <p:slideViewPr>
    <p:cSldViewPr snapToGrid="0" snapToObjects="1"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cintosh%20HD:Users:mansueto:Dropbox:EBAPE%20-%20FGV:Fiscal%202012%20Fina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nsueto:Documents:Apresentac&#807;a&#771;o%20Sao%20Paulo:Fiscal%202013%20Fina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nsueto:Documents:Brazil%20social%20policy_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nsueto:Documents:Apresenta&#231;&#227;o%20Sao%20Paulo:Fiscal%202013%20Final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nsueto:Documents:Apresentac&#807;a&#771;o%20Sao%20Paulo:Fiscal%202013%20Final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nsueto:Documents:Fiscal%202013%20Final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nsueto:Documents:Apresentac&#807;a&#771;o%20Sao%20Paulo:Fiscal%202013%20Final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nsueto:Documents:Apresenta&#231;&#227;o%20Sao%20Paulo:Fiscal%202013%20Final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nsueto:Documents:Apresenta&#231;&#227;o%20Sao%20Paulo:Fiscal%202013%20Fin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1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[2]series_historicas.xls!$B$5</c:f>
              <c:strCache>
                <c:ptCount val="1"/>
                <c:pt idx="0">
                  <c:v>% do PIB</c:v>
                </c:pt>
              </c:strCache>
            </c:strRef>
          </c:tx>
          <c:spPr>
            <a:ln w="28575" cmpd="sng"/>
          </c:spPr>
          <c:dLbls>
            <c:dLbl>
              <c:idx val="23"/>
              <c:layout>
                <c:manualLayout>
                  <c:x val="-2.2968785630927309E-2"/>
                  <c:y val="0.108051404795991"/>
                </c:manualLayout>
              </c:layout>
              <c:showVal val="1"/>
              <c:showCatName val="1"/>
            </c:dLbl>
            <c:dLbl>
              <c:idx val="46"/>
              <c:layout>
                <c:manualLayout>
                  <c:x val="-1.0600706713780906E-2"/>
                  <c:y val="4.5779685264663805E-2"/>
                </c:manualLayout>
              </c:layout>
              <c:showVal val="1"/>
              <c:showCatName val="1"/>
            </c:dLbl>
            <c:dLbl>
              <c:idx val="65"/>
              <c:layout>
                <c:manualLayout>
                  <c:x val="-3.5335689045937709E-3"/>
                  <c:y val="-2.2889842632331903E-2"/>
                </c:manualLayout>
              </c:layout>
              <c:showVal val="1"/>
              <c:showCatName val="1"/>
            </c:dLbl>
            <c:delete val="1"/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Lbls>
          <c:cat>
            <c:numRef>
              <c:f>[2]series_historicas.xls!$A$6:$A$71</c:f>
              <c:numCache>
                <c:formatCode>General</c:formatCode>
                <c:ptCount val="66"/>
                <c:pt idx="0">
                  <c:v>1947</c:v>
                </c:pt>
                <c:pt idx="1">
                  <c:v>1948</c:v>
                </c:pt>
                <c:pt idx="2">
                  <c:v>1949</c:v>
                </c:pt>
                <c:pt idx="3">
                  <c:v>1950</c:v>
                </c:pt>
                <c:pt idx="4">
                  <c:v>1951</c:v>
                </c:pt>
                <c:pt idx="5">
                  <c:v>1952</c:v>
                </c:pt>
                <c:pt idx="6">
                  <c:v>1953</c:v>
                </c:pt>
                <c:pt idx="7">
                  <c:v>1954</c:v>
                </c:pt>
                <c:pt idx="8">
                  <c:v>1955</c:v>
                </c:pt>
                <c:pt idx="9">
                  <c:v>1956</c:v>
                </c:pt>
                <c:pt idx="10">
                  <c:v>1957</c:v>
                </c:pt>
                <c:pt idx="11">
                  <c:v>1958</c:v>
                </c:pt>
                <c:pt idx="12">
                  <c:v>1959</c:v>
                </c:pt>
                <c:pt idx="13">
                  <c:v>1960</c:v>
                </c:pt>
                <c:pt idx="14">
                  <c:v>1961</c:v>
                </c:pt>
                <c:pt idx="15">
                  <c:v>1962</c:v>
                </c:pt>
                <c:pt idx="16">
                  <c:v>1963</c:v>
                </c:pt>
                <c:pt idx="17">
                  <c:v>1964</c:v>
                </c:pt>
                <c:pt idx="18">
                  <c:v>1965</c:v>
                </c:pt>
                <c:pt idx="19">
                  <c:v>1966</c:v>
                </c:pt>
                <c:pt idx="20">
                  <c:v>1967</c:v>
                </c:pt>
                <c:pt idx="21">
                  <c:v>1968</c:v>
                </c:pt>
                <c:pt idx="22">
                  <c:v>1969</c:v>
                </c:pt>
                <c:pt idx="23">
                  <c:v>1970</c:v>
                </c:pt>
                <c:pt idx="24">
                  <c:v>1971</c:v>
                </c:pt>
                <c:pt idx="25">
                  <c:v>1972</c:v>
                </c:pt>
                <c:pt idx="26">
                  <c:v>1973</c:v>
                </c:pt>
                <c:pt idx="27">
                  <c:v>1974</c:v>
                </c:pt>
                <c:pt idx="28">
                  <c:v>1975</c:v>
                </c:pt>
                <c:pt idx="29">
                  <c:v>1976</c:v>
                </c:pt>
                <c:pt idx="30">
                  <c:v>1977</c:v>
                </c:pt>
                <c:pt idx="31">
                  <c:v>1978</c:v>
                </c:pt>
                <c:pt idx="32">
                  <c:v>1979</c:v>
                </c:pt>
                <c:pt idx="33">
                  <c:v>1980</c:v>
                </c:pt>
                <c:pt idx="34">
                  <c:v>1981</c:v>
                </c:pt>
                <c:pt idx="35">
                  <c:v>1982</c:v>
                </c:pt>
                <c:pt idx="36">
                  <c:v>1983</c:v>
                </c:pt>
                <c:pt idx="37">
                  <c:v>1984</c:v>
                </c:pt>
                <c:pt idx="38">
                  <c:v>1985</c:v>
                </c:pt>
                <c:pt idx="39">
                  <c:v>1986</c:v>
                </c:pt>
                <c:pt idx="40">
                  <c:v>1987</c:v>
                </c:pt>
                <c:pt idx="41">
                  <c:v>1988</c:v>
                </c:pt>
                <c:pt idx="42">
                  <c:v>1989</c:v>
                </c:pt>
                <c:pt idx="43">
                  <c:v>1990</c:v>
                </c:pt>
                <c:pt idx="44">
                  <c:v>1991</c:v>
                </c:pt>
                <c:pt idx="45">
                  <c:v>1992</c:v>
                </c:pt>
                <c:pt idx="46">
                  <c:v>1993</c:v>
                </c:pt>
                <c:pt idx="47">
                  <c:v>1994</c:v>
                </c:pt>
                <c:pt idx="48">
                  <c:v>1995</c:v>
                </c:pt>
                <c:pt idx="49">
                  <c:v>1996</c:v>
                </c:pt>
                <c:pt idx="50">
                  <c:v>1997</c:v>
                </c:pt>
                <c:pt idx="51">
                  <c:v>1998</c:v>
                </c:pt>
                <c:pt idx="52">
                  <c:v>1999</c:v>
                </c:pt>
                <c:pt idx="53">
                  <c:v>2000</c:v>
                </c:pt>
                <c:pt idx="54">
                  <c:v>2001</c:v>
                </c:pt>
                <c:pt idx="55">
                  <c:v>2002</c:v>
                </c:pt>
                <c:pt idx="56">
                  <c:v>2003</c:v>
                </c:pt>
                <c:pt idx="57">
                  <c:v>2004</c:v>
                </c:pt>
                <c:pt idx="58">
                  <c:v>2005</c:v>
                </c:pt>
                <c:pt idx="59">
                  <c:v>2006</c:v>
                </c:pt>
                <c:pt idx="60">
                  <c:v>2007</c:v>
                </c:pt>
                <c:pt idx="61">
                  <c:v>2008</c:v>
                </c:pt>
                <c:pt idx="62">
                  <c:v>2009</c:v>
                </c:pt>
                <c:pt idx="63">
                  <c:v>2010</c:v>
                </c:pt>
                <c:pt idx="64">
                  <c:v>2011</c:v>
                </c:pt>
                <c:pt idx="65">
                  <c:v>2012</c:v>
                </c:pt>
              </c:numCache>
            </c:numRef>
          </c:cat>
          <c:val>
            <c:numRef>
              <c:f>[2]series_historicas.xls!$B$6:$B$71</c:f>
              <c:numCache>
                <c:formatCode>General</c:formatCode>
                <c:ptCount val="66"/>
                <c:pt idx="0">
                  <c:v>13.8</c:v>
                </c:pt>
                <c:pt idx="1">
                  <c:v>14</c:v>
                </c:pt>
                <c:pt idx="2">
                  <c:v>14.4</c:v>
                </c:pt>
                <c:pt idx="3">
                  <c:v>14.4</c:v>
                </c:pt>
                <c:pt idx="4">
                  <c:v>15.7</c:v>
                </c:pt>
                <c:pt idx="5">
                  <c:v>15.4</c:v>
                </c:pt>
                <c:pt idx="6">
                  <c:v>15.2</c:v>
                </c:pt>
                <c:pt idx="7">
                  <c:v>15.8</c:v>
                </c:pt>
                <c:pt idx="8">
                  <c:v>15.1</c:v>
                </c:pt>
                <c:pt idx="9">
                  <c:v>16.399999999999999</c:v>
                </c:pt>
                <c:pt idx="10">
                  <c:v>16.7</c:v>
                </c:pt>
                <c:pt idx="11">
                  <c:v>18.7</c:v>
                </c:pt>
                <c:pt idx="12">
                  <c:v>17.899999999999999</c:v>
                </c:pt>
                <c:pt idx="13">
                  <c:v>17.399999999999999</c:v>
                </c:pt>
                <c:pt idx="14">
                  <c:v>16.399999999999999</c:v>
                </c:pt>
                <c:pt idx="15">
                  <c:v>15.8</c:v>
                </c:pt>
                <c:pt idx="16">
                  <c:v>16.100000000000001</c:v>
                </c:pt>
                <c:pt idx="17">
                  <c:v>17</c:v>
                </c:pt>
                <c:pt idx="18">
                  <c:v>18.8</c:v>
                </c:pt>
                <c:pt idx="19">
                  <c:v>20.6</c:v>
                </c:pt>
                <c:pt idx="20">
                  <c:v>20.2</c:v>
                </c:pt>
                <c:pt idx="21">
                  <c:v>23</c:v>
                </c:pt>
                <c:pt idx="22">
                  <c:v>24.6</c:v>
                </c:pt>
                <c:pt idx="23">
                  <c:v>26</c:v>
                </c:pt>
                <c:pt idx="24">
                  <c:v>25.3</c:v>
                </c:pt>
                <c:pt idx="25">
                  <c:v>26</c:v>
                </c:pt>
                <c:pt idx="26">
                  <c:v>25.1</c:v>
                </c:pt>
                <c:pt idx="27">
                  <c:v>25.1</c:v>
                </c:pt>
                <c:pt idx="28">
                  <c:v>25.2</c:v>
                </c:pt>
                <c:pt idx="29">
                  <c:v>25.1</c:v>
                </c:pt>
                <c:pt idx="30">
                  <c:v>25.6</c:v>
                </c:pt>
                <c:pt idx="31">
                  <c:v>25.7</c:v>
                </c:pt>
                <c:pt idx="32">
                  <c:v>24.7</c:v>
                </c:pt>
                <c:pt idx="33">
                  <c:v>24.4</c:v>
                </c:pt>
                <c:pt idx="34">
                  <c:v>25.1</c:v>
                </c:pt>
                <c:pt idx="35">
                  <c:v>26.2</c:v>
                </c:pt>
                <c:pt idx="36">
                  <c:v>26.8</c:v>
                </c:pt>
                <c:pt idx="37">
                  <c:v>24.2</c:v>
                </c:pt>
                <c:pt idx="38">
                  <c:v>23.8</c:v>
                </c:pt>
                <c:pt idx="39">
                  <c:v>26.5</c:v>
                </c:pt>
                <c:pt idx="40">
                  <c:v>24.2</c:v>
                </c:pt>
                <c:pt idx="41">
                  <c:v>23.3</c:v>
                </c:pt>
                <c:pt idx="42">
                  <c:v>23.7</c:v>
                </c:pt>
                <c:pt idx="43">
                  <c:v>29.6</c:v>
                </c:pt>
                <c:pt idx="44">
                  <c:v>24.4</c:v>
                </c:pt>
                <c:pt idx="45">
                  <c:v>25</c:v>
                </c:pt>
                <c:pt idx="46">
                  <c:v>25.3</c:v>
                </c:pt>
                <c:pt idx="47">
                  <c:v>27.9</c:v>
                </c:pt>
                <c:pt idx="48">
                  <c:v>28.4</c:v>
                </c:pt>
                <c:pt idx="49">
                  <c:v>28.6</c:v>
                </c:pt>
                <c:pt idx="50">
                  <c:v>28.6</c:v>
                </c:pt>
                <c:pt idx="51">
                  <c:v>29.3</c:v>
                </c:pt>
                <c:pt idx="52">
                  <c:v>31.1</c:v>
                </c:pt>
                <c:pt idx="53">
                  <c:v>30.4</c:v>
                </c:pt>
                <c:pt idx="54">
                  <c:v>31.9</c:v>
                </c:pt>
                <c:pt idx="55">
                  <c:v>32.4</c:v>
                </c:pt>
                <c:pt idx="56">
                  <c:v>31.9</c:v>
                </c:pt>
                <c:pt idx="57">
                  <c:v>32.800000000000011</c:v>
                </c:pt>
                <c:pt idx="58">
                  <c:v>33.800000000000011</c:v>
                </c:pt>
                <c:pt idx="59">
                  <c:v>34.1</c:v>
                </c:pt>
                <c:pt idx="60">
                  <c:v>34.700000000000003</c:v>
                </c:pt>
                <c:pt idx="61">
                  <c:v>34.9</c:v>
                </c:pt>
                <c:pt idx="62">
                  <c:v>33.700000000000003</c:v>
                </c:pt>
                <c:pt idx="63">
                  <c:v>34.200000000000003</c:v>
                </c:pt>
                <c:pt idx="64">
                  <c:v>36</c:v>
                </c:pt>
                <c:pt idx="65">
                  <c:v>36.200000000000003</c:v>
                </c:pt>
              </c:numCache>
            </c:numRef>
          </c:val>
        </c:ser>
        <c:axId val="40451456"/>
        <c:axId val="41084032"/>
      </c:barChart>
      <c:catAx>
        <c:axId val="40451456"/>
        <c:scaling>
          <c:orientation val="minMax"/>
        </c:scaling>
        <c:axPos val="b"/>
        <c:numFmt formatCode="General" sourceLinked="1"/>
        <c:tickLblPos val="nextTo"/>
        <c:txPr>
          <a:bodyPr rot="-2700000" vert="horz"/>
          <a:lstStyle/>
          <a:p>
            <a:pPr>
              <a:defRPr sz="1100"/>
            </a:pPr>
            <a:endParaRPr lang="pt-BR"/>
          </a:p>
        </c:txPr>
        <c:crossAx val="41084032"/>
        <c:crosses val="autoZero"/>
        <c:auto val="1"/>
        <c:lblAlgn val="ctr"/>
        <c:lblOffset val="100"/>
      </c:catAx>
      <c:valAx>
        <c:axId val="41084032"/>
        <c:scaling>
          <c:orientation val="minMax"/>
          <c:min val="1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/>
            </a:pPr>
            <a:endParaRPr lang="pt-BR"/>
          </a:p>
        </c:txPr>
        <c:crossAx val="40451456"/>
        <c:crosses val="autoZero"/>
        <c:crossBetween val="between"/>
      </c:valAx>
    </c:plotArea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18"/>
  <c:chart>
    <c:autoTitleDeleted val="1"/>
    <c:plotArea>
      <c:layout/>
      <c:lineChart>
        <c:grouping val="standard"/>
        <c:ser>
          <c:idx val="0"/>
          <c:order val="0"/>
          <c:tx>
            <c:strRef>
              <c:f>'Investimento IBGE'!$C$3</c:f>
              <c:strCache>
                <c:ptCount val="1"/>
                <c:pt idx="0">
                  <c:v>INV Publico/PIB</c:v>
                </c:pt>
              </c:strCache>
            </c:strRef>
          </c:tx>
          <c:marker>
            <c:symbol val="none"/>
          </c:marker>
          <c:dLbls>
            <c:dLbl>
              <c:idx val="6"/>
              <c:showVal val="1"/>
              <c:showCatName val="1"/>
            </c:dLbl>
            <c:dLbl>
              <c:idx val="22"/>
              <c:showVal val="1"/>
              <c:showCatName val="1"/>
            </c:dLbl>
            <c:dLbl>
              <c:idx val="38"/>
              <c:showVal val="1"/>
              <c:showCatName val="1"/>
            </c:dLbl>
            <c:delete val="1"/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Lbls>
          <c:cat>
            <c:numRef>
              <c:f>'Investimento IBGE'!$B$4:$B$42</c:f>
              <c:numCache>
                <c:formatCode>General</c:formatCode>
                <c:ptCount val="39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2003</c:v>
                </c:pt>
                <c:pt idx="31">
                  <c:v>2004</c:v>
                </c:pt>
                <c:pt idx="32">
                  <c:v>2005</c:v>
                </c:pt>
                <c:pt idx="33">
                  <c:v>2006</c:v>
                </c:pt>
                <c:pt idx="34">
                  <c:v>2007</c:v>
                </c:pt>
                <c:pt idx="35">
                  <c:v>2008</c:v>
                </c:pt>
                <c:pt idx="36">
                  <c:v>2009</c:v>
                </c:pt>
                <c:pt idx="37">
                  <c:v>2010</c:v>
                </c:pt>
                <c:pt idx="38">
                  <c:v>2011</c:v>
                </c:pt>
              </c:numCache>
            </c:numRef>
          </c:cat>
          <c:val>
            <c:numRef>
              <c:f>'Investimento IBGE'!$C$4:$C$42</c:f>
              <c:numCache>
                <c:formatCode>_(* #,##0.00_);_(* \(#,##0.00\);_(* "-"??_);_(@_)</c:formatCode>
                <c:ptCount val="39"/>
                <c:pt idx="0">
                  <c:v>2.8450347920128252</c:v>
                </c:pt>
                <c:pt idx="1">
                  <c:v>2.2577041046780439</c:v>
                </c:pt>
                <c:pt idx="2">
                  <c:v>3.6746441533173471</c:v>
                </c:pt>
                <c:pt idx="3">
                  <c:v>2.0804129414072769</c:v>
                </c:pt>
                <c:pt idx="4">
                  <c:v>3.9390287061914</c:v>
                </c:pt>
                <c:pt idx="5">
                  <c:v>4.4655238984711856</c:v>
                </c:pt>
                <c:pt idx="6">
                  <c:v>6.5428975918612506</c:v>
                </c:pt>
                <c:pt idx="7">
                  <c:v>6.2024010714836102</c:v>
                </c:pt>
                <c:pt idx="8">
                  <c:v>5.3</c:v>
                </c:pt>
                <c:pt idx="9">
                  <c:v>4.46</c:v>
                </c:pt>
                <c:pt idx="10">
                  <c:v>4.2548389381798835</c:v>
                </c:pt>
                <c:pt idx="11">
                  <c:v>4.6734131730343389</c:v>
                </c:pt>
                <c:pt idx="12">
                  <c:v>4.5665164593504848</c:v>
                </c:pt>
                <c:pt idx="13">
                  <c:v>4.1449693341034761</c:v>
                </c:pt>
                <c:pt idx="14">
                  <c:v>3.1003982726928658</c:v>
                </c:pt>
                <c:pt idx="15">
                  <c:v>2.6773966946418399</c:v>
                </c:pt>
                <c:pt idx="16">
                  <c:v>2.3516723480100588</c:v>
                </c:pt>
                <c:pt idx="17">
                  <c:v>3.0223230770960252</c:v>
                </c:pt>
                <c:pt idx="18">
                  <c:v>3.0481691842626621</c:v>
                </c:pt>
                <c:pt idx="19">
                  <c:v>2.5995864878280677</c:v>
                </c:pt>
                <c:pt idx="20">
                  <c:v>1.4805551024058141</c:v>
                </c:pt>
                <c:pt idx="21">
                  <c:v>1.7615247467257547</c:v>
                </c:pt>
                <c:pt idx="22">
                  <c:v>1.8163074754153041</c:v>
                </c:pt>
                <c:pt idx="23">
                  <c:v>1.6248507225025155</c:v>
                </c:pt>
                <c:pt idx="24">
                  <c:v>1.2853670840991218</c:v>
                </c:pt>
                <c:pt idx="25">
                  <c:v>1.1521078200721724</c:v>
                </c:pt>
                <c:pt idx="26">
                  <c:v>1.6391531088447981</c:v>
                </c:pt>
                <c:pt idx="27">
                  <c:v>1.7034876445534679</c:v>
                </c:pt>
                <c:pt idx="28">
                  <c:v>1.507110851272111</c:v>
                </c:pt>
                <c:pt idx="29">
                  <c:v>0.94592378937357224</c:v>
                </c:pt>
                <c:pt idx="30" formatCode="0.00">
                  <c:v>1.5</c:v>
                </c:pt>
                <c:pt idx="31" formatCode="0.00">
                  <c:v>1.6</c:v>
                </c:pt>
                <c:pt idx="32" formatCode="0.00">
                  <c:v>1.6</c:v>
                </c:pt>
                <c:pt idx="33" formatCode="0.00">
                  <c:v>2</c:v>
                </c:pt>
                <c:pt idx="34" formatCode="0.00">
                  <c:v>1.8</c:v>
                </c:pt>
                <c:pt idx="35" formatCode="0.00">
                  <c:v>2.2999999999999998</c:v>
                </c:pt>
                <c:pt idx="36" formatCode="0.00">
                  <c:v>2.4</c:v>
                </c:pt>
                <c:pt idx="37" formatCode="0.00">
                  <c:v>2.8</c:v>
                </c:pt>
                <c:pt idx="38" formatCode="0.00">
                  <c:v>2.2999999999999998</c:v>
                </c:pt>
              </c:numCache>
            </c:numRef>
          </c:val>
        </c:ser>
        <c:marker val="1"/>
        <c:axId val="66048768"/>
        <c:axId val="66050304"/>
      </c:lineChart>
      <c:catAx>
        <c:axId val="66048768"/>
        <c:scaling>
          <c:orientation val="minMax"/>
        </c:scaling>
        <c:axPos val="b"/>
        <c:numFmt formatCode="General" sourceLinked="1"/>
        <c:tickLblPos val="nextTo"/>
        <c:txPr>
          <a:bodyPr rot="-2700000" vert="horz"/>
          <a:lstStyle/>
          <a:p>
            <a:pPr>
              <a:defRPr sz="1400"/>
            </a:pPr>
            <a:endParaRPr lang="pt-BR"/>
          </a:p>
        </c:txPr>
        <c:crossAx val="66050304"/>
        <c:crosses val="autoZero"/>
        <c:auto val="1"/>
        <c:lblAlgn val="ctr"/>
        <c:lblOffset val="100"/>
      </c:catAx>
      <c:valAx>
        <c:axId val="66050304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66048768"/>
        <c:crosses val="autoZero"/>
        <c:crossBetween val="between"/>
      </c:valAx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18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2.3835572838105307E-2"/>
          <c:y val="0.10985872667555903"/>
          <c:w val="0.95408632356807821"/>
          <c:h val="0.89014127332444126"/>
        </c:manualLayout>
      </c:layout>
      <c:pie3DChart>
        <c:varyColors val="1"/>
        <c:ser>
          <c:idx val="0"/>
          <c:order val="0"/>
          <c:explosion val="17"/>
          <c:dLbls>
            <c:dLbl>
              <c:idx val="0"/>
              <c:layout>
                <c:manualLayout>
                  <c:x val="-0.23771923390947011"/>
                  <c:y val="-4.929076488389772E-2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Previdência</a:t>
                    </a:r>
                    <a:r>
                      <a:rPr lang="en-US" dirty="0"/>
                      <a:t> (</a:t>
                    </a:r>
                    <a:r>
                      <a:rPr lang="en-US" dirty="0" err="1" smtClean="0"/>
                      <a:t>inclui</a:t>
                    </a:r>
                    <a:r>
                      <a:rPr lang="en-US" dirty="0" smtClean="0"/>
                      <a:t> </a:t>
                    </a:r>
                    <a:r>
                      <a:rPr lang="en-US" dirty="0"/>
                      <a:t>LOAS), 12,0%</a:t>
                    </a:r>
                  </a:p>
                </c:rich>
              </c:tx>
              <c:showVal val="1"/>
              <c:showCatName val="1"/>
            </c:dLbl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  <c:showCatName val="1"/>
            <c:showLeaderLines val="1"/>
          </c:dLbls>
          <c:cat>
            <c:strRef>
              <c:f>Sheet1!$B$4:$B$8</c:f>
              <c:strCache>
                <c:ptCount val="5"/>
                <c:pt idx="0">
                  <c:v>Previdência (incluii LOAS)</c:v>
                </c:pt>
                <c:pt idx="1">
                  <c:v>Saúde (SUS)</c:v>
                </c:pt>
                <c:pt idx="2">
                  <c:v>Educação Pública</c:v>
                </c:pt>
                <c:pt idx="3">
                  <c:v>Bolsa- Familia</c:v>
                </c:pt>
                <c:pt idx="4">
                  <c:v>Seguro desemprego e abono salarial</c:v>
                </c:pt>
              </c:strCache>
            </c:strRef>
          </c:cat>
          <c:val>
            <c:numRef>
              <c:f>Sheet1!$C$4:$C$8</c:f>
              <c:numCache>
                <c:formatCode>0.0%</c:formatCode>
                <c:ptCount val="5"/>
                <c:pt idx="0">
                  <c:v>0.12000000000000002</c:v>
                </c:pt>
                <c:pt idx="1">
                  <c:v>4.5000000000000012E-2</c:v>
                </c:pt>
                <c:pt idx="2" formatCode="0.00%">
                  <c:v>5.5000000000000007E-2</c:v>
                </c:pt>
                <c:pt idx="3" formatCode="0.00%">
                  <c:v>5.0000000000000018E-3</c:v>
                </c:pt>
                <c:pt idx="4" formatCode="0.00%">
                  <c:v>9.0000000000000028E-3</c:v>
                </c:pt>
              </c:numCache>
            </c:numRef>
          </c:val>
        </c:ser>
      </c:pie3DChart>
    </c:plotArea>
    <c:plotVisOnly val="1"/>
    <c:dispBlanksAs val="zero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18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'DESP PRIMÁRIA'!$D$24</c:f>
              <c:strCache>
                <c:ptCount val="1"/>
                <c:pt idx="0">
                  <c:v>Pontos do PIB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</c:dLbls>
          <c:cat>
            <c:strRef>
              <c:f>'DESP PRIMÁRIA'!$C$25:$C$28</c:f>
              <c:strCache>
                <c:ptCount val="4"/>
                <c:pt idx="0">
                  <c:v>FHC-2</c:v>
                </c:pt>
                <c:pt idx="1">
                  <c:v>LULA-1</c:v>
                </c:pt>
                <c:pt idx="2">
                  <c:v>LULA-2</c:v>
                </c:pt>
                <c:pt idx="3">
                  <c:v>DILMA - 3 anos</c:v>
                </c:pt>
              </c:strCache>
            </c:strRef>
          </c:cat>
          <c:val>
            <c:numRef>
              <c:f>'DESP PRIMÁRIA'!$D$25:$D$28</c:f>
              <c:numCache>
                <c:formatCode>_(* #,##0.00_);_(* \(#,##0.00\);_(* "-"??_);_(@_)</c:formatCode>
                <c:ptCount val="4"/>
                <c:pt idx="0">
                  <c:v>0.69000000000000017</c:v>
                </c:pt>
                <c:pt idx="1">
                  <c:v>1.24</c:v>
                </c:pt>
                <c:pt idx="2">
                  <c:v>0.47000000000000008</c:v>
                </c:pt>
                <c:pt idx="3">
                  <c:v>1.6</c:v>
                </c:pt>
              </c:numCache>
            </c:numRef>
          </c:val>
        </c:ser>
        <c:shape val="box"/>
        <c:axId val="66340352"/>
        <c:axId val="66341888"/>
        <c:axId val="0"/>
      </c:bar3DChart>
      <c:catAx>
        <c:axId val="66340352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>
                <a:solidFill>
                  <a:srgbClr val="FF0000"/>
                </a:solidFill>
              </a:defRPr>
            </a:pPr>
            <a:endParaRPr lang="pt-BR"/>
          </a:p>
        </c:txPr>
        <c:crossAx val="66341888"/>
        <c:crosses val="autoZero"/>
        <c:auto val="1"/>
        <c:lblAlgn val="ctr"/>
        <c:lblOffset val="100"/>
      </c:catAx>
      <c:valAx>
        <c:axId val="66341888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txPr>
          <a:bodyPr/>
          <a:lstStyle/>
          <a:p>
            <a:pPr>
              <a:defRPr sz="1800"/>
            </a:pPr>
            <a:endParaRPr lang="pt-BR"/>
          </a:p>
        </c:txPr>
        <c:crossAx val="66340352"/>
        <c:crosses val="autoZero"/>
        <c:crossBetween val="between"/>
      </c:valAx>
    </c:plotArea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18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Sheet5!$C$5</c:f>
              <c:strCache>
                <c:ptCount val="1"/>
                <c:pt idx="0">
                  <c:v>JAN-MAR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</c:dLbls>
          <c:cat>
            <c:strRef>
              <c:f>Sheet5!$B$6:$B$9</c:f>
              <c:strCache>
                <c:ptCount val="4"/>
                <c:pt idx="0">
                  <c:v>JAN-MAR 2011</c:v>
                </c:pt>
                <c:pt idx="1">
                  <c:v>JAN-MAR 2012</c:v>
                </c:pt>
                <c:pt idx="2">
                  <c:v>JAN-MAR 2013</c:v>
                </c:pt>
                <c:pt idx="3">
                  <c:v>JAN-MAR 2014</c:v>
                </c:pt>
              </c:strCache>
            </c:strRef>
          </c:cat>
          <c:val>
            <c:numRef>
              <c:f>Sheet5!$C$6:$C$9</c:f>
              <c:numCache>
                <c:formatCode>0.00%</c:formatCode>
                <c:ptCount val="4"/>
                <c:pt idx="0">
                  <c:v>4.0800000000000017E-2</c:v>
                </c:pt>
                <c:pt idx="1">
                  <c:v>4.4900000000000016E-2</c:v>
                </c:pt>
                <c:pt idx="2">
                  <c:v>2.7500000000000011E-2</c:v>
                </c:pt>
                <c:pt idx="3">
                  <c:v>2.1200000000000007E-2</c:v>
                </c:pt>
              </c:numCache>
            </c:numRef>
          </c:val>
        </c:ser>
        <c:shape val="box"/>
        <c:axId val="35048832"/>
        <c:axId val="35181696"/>
        <c:axId val="0"/>
      </c:bar3DChart>
      <c:catAx>
        <c:axId val="35048832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/>
            </a:pPr>
            <a:endParaRPr lang="pt-BR"/>
          </a:p>
        </c:txPr>
        <c:crossAx val="35181696"/>
        <c:crosses val="autoZero"/>
        <c:auto val="1"/>
        <c:lblAlgn val="ctr"/>
        <c:lblOffset val="100"/>
      </c:catAx>
      <c:valAx>
        <c:axId val="35181696"/>
        <c:scaling>
          <c:orientation val="minMax"/>
          <c:min val="1.0000000000000004E-2"/>
        </c:scaling>
        <c:axPos val="l"/>
        <c:majorGridlines/>
        <c:numFmt formatCode="0.00%" sourceLinked="1"/>
        <c:tickLblPos val="nextTo"/>
        <c:crossAx val="35048832"/>
        <c:crosses val="autoZero"/>
        <c:crossBetween val="between"/>
      </c:valAx>
    </c:plotArea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BNDES!$C$4</c:f>
              <c:strCache>
                <c:ptCount val="1"/>
                <c:pt idx="0">
                  <c:v>R$ bilhões</c:v>
                </c:pt>
              </c:strCache>
            </c:strRef>
          </c:tx>
          <c:dLbls>
            <c:dLbl>
              <c:idx val="4"/>
              <c:layout>
                <c:manualLayout>
                  <c:x val="5.8295958636492727E-3"/>
                  <c:y val="0.21910813128556905"/>
                </c:manualLayout>
              </c:layout>
              <c:dLblPos val="outEnd"/>
              <c:showVal val="1"/>
            </c:dLbl>
            <c:dLbl>
              <c:idx val="5"/>
              <c:layout>
                <c:manualLayout>
                  <c:x val="9.3030185761815119E-3"/>
                  <c:y val="0.24337582581009801"/>
                </c:manualLayout>
              </c:layout>
              <c:dLblPos val="outEnd"/>
              <c:showVal val="1"/>
            </c:dLbl>
            <c:dLbl>
              <c:idx val="6"/>
              <c:layout>
                <c:manualLayout>
                  <c:x val="1.8055555950471506E-3"/>
                  <c:y val="0.226233513287038"/>
                </c:manualLayout>
              </c:layout>
              <c:dLblPos val="outEnd"/>
              <c:showVal val="1"/>
            </c:dLbl>
            <c:spPr>
              <a:solidFill>
                <a:schemeClr val="lt1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Val val="1"/>
          </c:dLbls>
          <c:cat>
            <c:numRef>
              <c:f>BNDES!$B$5:$B$11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BNDES!$C$5:$C$11</c:f>
              <c:numCache>
                <c:formatCode>0.00</c:formatCode>
                <c:ptCount val="7"/>
                <c:pt idx="0">
                  <c:v>14.149834805260003</c:v>
                </c:pt>
                <c:pt idx="1">
                  <c:v>43.086819184280003</c:v>
                </c:pt>
                <c:pt idx="2">
                  <c:v>144.78709649930002</c:v>
                </c:pt>
                <c:pt idx="3">
                  <c:v>256.60241371006998</c:v>
                </c:pt>
                <c:pt idx="4">
                  <c:v>319.1472090568451</c:v>
                </c:pt>
                <c:pt idx="5">
                  <c:v>406.93309284058421</c:v>
                </c:pt>
                <c:pt idx="6" formatCode="_(* #,##0.00_);_(* \(#,##0.00\);_(* &quot;-&quot;??_);_(@_)">
                  <c:v>466.924622075912</c:v>
                </c:pt>
              </c:numCache>
            </c:numRef>
          </c:val>
        </c:ser>
        <c:axId val="37888384"/>
        <c:axId val="37889920"/>
      </c:barChart>
      <c:lineChart>
        <c:grouping val="standard"/>
        <c:ser>
          <c:idx val="1"/>
          <c:order val="1"/>
          <c:tx>
            <c:strRef>
              <c:f>BNDES!$D$4</c:f>
              <c:strCache>
                <c:ptCount val="1"/>
                <c:pt idx="0">
                  <c:v>% do PIB</c:v>
                </c:pt>
              </c:strCache>
            </c:strRef>
          </c:tx>
          <c:dLbls>
            <c:dLbl>
              <c:idx val="0"/>
              <c:layout>
                <c:manualLayout>
                  <c:x val="-2.5261582075813506E-2"/>
                  <c:y val="-5.6105610561056105E-2"/>
                </c:manualLayout>
              </c:layout>
              <c:showVal val="1"/>
            </c:dLbl>
            <c:dLbl>
              <c:idx val="6"/>
              <c:layout>
                <c:manualLayout>
                  <c:x val="-1.7515494661704803E-3"/>
                  <c:y val="-2.4887657159131604E-2"/>
                </c:manualLayout>
              </c:layout>
              <c:showVal val="1"/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</c:dLbls>
          <c:cat>
            <c:numRef>
              <c:f>BNDES!$B$5:$B$10</c:f>
              <c:numCache>
                <c:formatCode>General</c:formatCode>
                <c:ptCount val="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</c:numCache>
            </c:numRef>
          </c:cat>
          <c:val>
            <c:numRef>
              <c:f>BNDES!$D$5:$D$11</c:f>
              <c:numCache>
                <c:formatCode>#,##0.00</c:formatCode>
                <c:ptCount val="7"/>
                <c:pt idx="0">
                  <c:v>0.50463255528433482</c:v>
                </c:pt>
                <c:pt idx="1">
                  <c:v>1.3946531355572145</c:v>
                </c:pt>
                <c:pt idx="2">
                  <c:v>4.623639898499504</c:v>
                </c:pt>
                <c:pt idx="3">
                  <c:v>6.8062768458033247</c:v>
                </c:pt>
                <c:pt idx="4">
                  <c:v>7.7032628915192047</c:v>
                </c:pt>
                <c:pt idx="5">
                  <c:v>9.2226249331489267</c:v>
                </c:pt>
                <c:pt idx="6" formatCode="General">
                  <c:v>9.7100000000000009</c:v>
                </c:pt>
              </c:numCache>
            </c:numRef>
          </c:val>
        </c:ser>
        <c:marker val="1"/>
        <c:axId val="37894016"/>
        <c:axId val="37892096"/>
      </c:lineChart>
      <c:catAx>
        <c:axId val="3788838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 b="1"/>
            </a:pPr>
            <a:endParaRPr lang="pt-BR"/>
          </a:p>
        </c:txPr>
        <c:crossAx val="37889920"/>
        <c:crosses val="autoZero"/>
        <c:auto val="1"/>
        <c:lblAlgn val="ctr"/>
        <c:lblOffset val="100"/>
      </c:catAx>
      <c:valAx>
        <c:axId val="3788992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R$ bilhões</a:t>
                </a:r>
              </a:p>
            </c:rich>
          </c:tx>
          <c:layout>
            <c:manualLayout>
              <c:xMode val="edge"/>
              <c:yMode val="edge"/>
              <c:x val="5.4166667851414428E-3"/>
              <c:y val="0.3272553777432422"/>
            </c:manualLayout>
          </c:layout>
        </c:title>
        <c:numFmt formatCode="0.00" sourceLinked="1"/>
        <c:tickLblPos val="nextTo"/>
        <c:crossAx val="37888384"/>
        <c:crosses val="autoZero"/>
        <c:crossBetween val="between"/>
      </c:valAx>
      <c:valAx>
        <c:axId val="37892096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%</a:t>
                </a:r>
                <a:r>
                  <a:rPr lang="en-US" sz="1400" baseline="0"/>
                  <a:t> do PIB</a:t>
                </a:r>
                <a:endParaRPr lang="en-US" sz="1400"/>
              </a:p>
            </c:rich>
          </c:tx>
        </c:title>
        <c:numFmt formatCode="#,##0.00" sourceLinked="1"/>
        <c:tickLblPos val="nextTo"/>
        <c:crossAx val="37894016"/>
        <c:crosses val="max"/>
        <c:crossBetween val="between"/>
      </c:valAx>
      <c:catAx>
        <c:axId val="37894016"/>
        <c:scaling>
          <c:orientation val="minMax"/>
        </c:scaling>
        <c:delete val="1"/>
        <c:axPos val="b"/>
        <c:numFmt formatCode="General" sourceLinked="1"/>
        <c:tickLblPos val="none"/>
        <c:crossAx val="37892096"/>
        <c:crosses val="autoZero"/>
        <c:auto val="1"/>
        <c:lblAlgn val="ctr"/>
        <c:lblOffset val="100"/>
      </c:catAx>
    </c:plotArea>
    <c:legend>
      <c:legendPos val="b"/>
      <c:txPr>
        <a:bodyPr/>
        <a:lstStyle/>
        <a:p>
          <a:pPr>
            <a:defRPr sz="1800"/>
          </a:pPr>
          <a:endParaRPr lang="pt-BR"/>
        </a:p>
      </c:txPr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18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Sheet6!$K$5</c:f>
              <c:strCache>
                <c:ptCount val="1"/>
                <c:pt idx="0">
                  <c:v>Dividendos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</c:dLbls>
          <c:cat>
            <c:strRef>
              <c:f>Sheet6!$J$6:$J$8</c:f>
              <c:strCache>
                <c:ptCount val="3"/>
                <c:pt idx="0">
                  <c:v>média 1999-2001</c:v>
                </c:pt>
                <c:pt idx="1">
                  <c:v>média 2002-2008</c:v>
                </c:pt>
                <c:pt idx="2">
                  <c:v>média 2009-2013</c:v>
                </c:pt>
              </c:strCache>
            </c:strRef>
          </c:cat>
          <c:val>
            <c:numRef>
              <c:f>Sheet6!$K$6:$K$8</c:f>
              <c:numCache>
                <c:formatCode>0.00%</c:formatCode>
                <c:ptCount val="3"/>
                <c:pt idx="0">
                  <c:v>1.832402388328071E-3</c:v>
                </c:pt>
                <c:pt idx="1">
                  <c:v>2.8589408436184311E-3</c:v>
                </c:pt>
                <c:pt idx="2">
                  <c:v>5.7846522415223424E-3</c:v>
                </c:pt>
              </c:numCache>
            </c:numRef>
          </c:val>
        </c:ser>
        <c:shape val="box"/>
        <c:axId val="38075776"/>
        <c:axId val="37938304"/>
        <c:axId val="0"/>
      </c:bar3DChart>
      <c:catAx>
        <c:axId val="38075776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/>
            </a:pPr>
            <a:endParaRPr lang="pt-BR"/>
          </a:p>
        </c:txPr>
        <c:crossAx val="37938304"/>
        <c:crosses val="autoZero"/>
        <c:auto val="1"/>
        <c:lblAlgn val="ctr"/>
        <c:lblOffset val="100"/>
      </c:catAx>
      <c:valAx>
        <c:axId val="37938304"/>
        <c:scaling>
          <c:orientation val="minMax"/>
        </c:scaling>
        <c:axPos val="l"/>
        <c:majorGridlines/>
        <c:numFmt formatCode="0.00%" sourceLinked="1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38075776"/>
        <c:crosses val="autoZero"/>
        <c:crossBetween val="between"/>
      </c:valAx>
    </c:plotArea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18"/>
  <c:chart>
    <c:autoTitleDeleted val="1"/>
    <c:plotArea>
      <c:layout/>
      <c:lineChart>
        <c:grouping val="standard"/>
        <c:ser>
          <c:idx val="0"/>
          <c:order val="0"/>
          <c:tx>
            <c:strRef>
              <c:f>TAXAS!$C$3</c:f>
              <c:strCache>
                <c:ptCount val="1"/>
                <c:pt idx="0">
                  <c:v>Tx de juros implicita da DLSP</c:v>
                </c:pt>
              </c:strCache>
            </c:strRef>
          </c:tx>
          <c:dLbls>
            <c:dLbl>
              <c:idx val="0"/>
              <c:spPr>
                <a:solidFill>
                  <a:srgbClr val="FDEADA"/>
                </a:solidFill>
                <a:ln w="25400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4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</c:dLbl>
            <c:dLbl>
              <c:idx val="11"/>
              <c:spPr>
                <a:solidFill>
                  <a:schemeClr val="accent6">
                    <a:lumMod val="20000"/>
                    <a:lumOff val="80000"/>
                  </a:schemeClr>
                </a:solidFill>
                <a:ln w="25400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4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</c:dLbl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Val val="1"/>
          </c:dLbls>
          <c:cat>
            <c:numRef>
              <c:f>TAXAS!$B$4:$B$15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TAXAS!$C$4:$C$15</c:f>
              <c:numCache>
                <c:formatCode>_(* #,##0.00_);_(* \(#,##0.00\);_(* "-"??_);_(@_)</c:formatCode>
                <c:ptCount val="12"/>
                <c:pt idx="0">
                  <c:v>15.521451017036043</c:v>
                </c:pt>
                <c:pt idx="1">
                  <c:v>17.52943164854868</c:v>
                </c:pt>
                <c:pt idx="2">
                  <c:v>14.382806925775803</c:v>
                </c:pt>
                <c:pt idx="3">
                  <c:v>17.180057630725113</c:v>
                </c:pt>
                <c:pt idx="4">
                  <c:v>16.333818633187299</c:v>
                </c:pt>
                <c:pt idx="5">
                  <c:v>15.094377830928</c:v>
                </c:pt>
                <c:pt idx="6">
                  <c:v>14.644660660793143</c:v>
                </c:pt>
                <c:pt idx="7">
                  <c:v>14.409933538290502</c:v>
                </c:pt>
                <c:pt idx="8">
                  <c:v>14.910307244372699</c:v>
                </c:pt>
                <c:pt idx="9">
                  <c:v>16.910555961523144</c:v>
                </c:pt>
                <c:pt idx="10">
                  <c:v>15</c:v>
                </c:pt>
                <c:pt idx="11">
                  <c:v>16.899999999999999</c:v>
                </c:pt>
              </c:numCache>
            </c:numRef>
          </c:val>
        </c:ser>
        <c:marker val="1"/>
        <c:axId val="38202368"/>
        <c:axId val="38398976"/>
      </c:lineChart>
      <c:catAx>
        <c:axId val="38202368"/>
        <c:scaling>
          <c:orientation val="minMax"/>
        </c:scaling>
        <c:axPos val="b"/>
        <c:numFmt formatCode="General" sourceLinked="1"/>
        <c:tickLblPos val="nextTo"/>
        <c:txPr>
          <a:bodyPr rot="-2700000" vert="horz"/>
          <a:lstStyle/>
          <a:p>
            <a:pPr>
              <a:defRPr sz="1600"/>
            </a:pPr>
            <a:endParaRPr lang="pt-BR"/>
          </a:p>
        </c:txPr>
        <c:crossAx val="38398976"/>
        <c:crosses val="autoZero"/>
        <c:auto val="1"/>
        <c:lblAlgn val="ctr"/>
        <c:lblOffset val="100"/>
      </c:catAx>
      <c:valAx>
        <c:axId val="38398976"/>
        <c:scaling>
          <c:orientation val="minMax"/>
          <c:min val="0"/>
        </c:scaling>
        <c:axPos val="l"/>
        <c:majorGridlines/>
        <c:numFmt formatCode="_(* #,##0.00_);_(* \(#,##0.00\);_(* &quot;-&quot;??_);_(@_)" sourceLinked="1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38202368"/>
        <c:crosses val="autoZero"/>
        <c:crossBetween val="between"/>
      </c:valAx>
    </c:plotArea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18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JUROS!$C$3</c:f>
              <c:strCache>
                <c:ptCount val="1"/>
                <c:pt idx="0">
                  <c:v>% do PIB</c:v>
                </c:pt>
              </c:strCache>
            </c:strRef>
          </c:tx>
          <c:dPt>
            <c:idx val="6"/>
            <c:spPr>
              <a:solidFill>
                <a:srgbClr val="C0504D"/>
              </a:solidFill>
            </c:spPr>
          </c:dPt>
          <c:dPt>
            <c:idx val="7"/>
            <c:spPr>
              <a:solidFill>
                <a:srgbClr val="C0504D"/>
              </a:solidFill>
            </c:spPr>
          </c:dPt>
          <c:dPt>
            <c:idx val="8"/>
            <c:spPr>
              <a:solidFill>
                <a:srgbClr val="C0504D"/>
              </a:solidFill>
            </c:spPr>
          </c:dPt>
          <c:dPt>
            <c:idx val="9"/>
            <c:spPr>
              <a:solidFill>
                <a:srgbClr val="C0504D"/>
              </a:solidFill>
            </c:spPr>
          </c:dPt>
          <c:dPt>
            <c:idx val="10"/>
            <c:spPr>
              <a:solidFill>
                <a:srgbClr val="C0504D"/>
              </a:solidFill>
            </c:spPr>
          </c:dPt>
          <c:dPt>
            <c:idx val="11"/>
            <c:spPr>
              <a:solidFill>
                <a:srgbClr val="C0504D"/>
              </a:solidFill>
            </c:spPr>
          </c:dPt>
          <c:dLbls>
            <c:dLbl>
              <c:idx val="1"/>
              <c:showVal val="1"/>
            </c:dLbl>
            <c:dLbl>
              <c:idx val="7"/>
              <c:showVal val="1"/>
            </c:dLbl>
            <c:dLbl>
              <c:idx val="11"/>
              <c:showVal val="1"/>
            </c:dLbl>
            <c:delete val="1"/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Lbls>
          <c:cat>
            <c:numRef>
              <c:f>JUROS!$B$4:$B$15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JUROS!$C$4:$C$15</c:f>
              <c:numCache>
                <c:formatCode>0.00%</c:formatCode>
                <c:ptCount val="12"/>
                <c:pt idx="0">
                  <c:v>7.5400000000000023E-2</c:v>
                </c:pt>
                <c:pt idx="1">
                  <c:v>8.5300000000000015E-2</c:v>
                </c:pt>
                <c:pt idx="2">
                  <c:v>6.6299999999999998E-2</c:v>
                </c:pt>
                <c:pt idx="3">
                  <c:v>7.3600000000000013E-2</c:v>
                </c:pt>
                <c:pt idx="4">
                  <c:v>6.8400000000000002E-2</c:v>
                </c:pt>
                <c:pt idx="5">
                  <c:v>6.1100000000000008E-2</c:v>
                </c:pt>
                <c:pt idx="6">
                  <c:v>5.4700000000000019E-2</c:v>
                </c:pt>
                <c:pt idx="7">
                  <c:v>5.2800000000000021E-2</c:v>
                </c:pt>
                <c:pt idx="8">
                  <c:v>5.1800000000000013E-2</c:v>
                </c:pt>
                <c:pt idx="9">
                  <c:v>5.7100000000000012E-2</c:v>
                </c:pt>
                <c:pt idx="10">
                  <c:v>4.8700000000000014E-2</c:v>
                </c:pt>
                <c:pt idx="11">
                  <c:v>5.1400000000000001E-2</c:v>
                </c:pt>
              </c:numCache>
            </c:numRef>
          </c:val>
        </c:ser>
        <c:shape val="box"/>
        <c:axId val="38384768"/>
        <c:axId val="38386304"/>
        <c:axId val="0"/>
      </c:bar3DChart>
      <c:catAx>
        <c:axId val="38384768"/>
        <c:scaling>
          <c:orientation val="minMax"/>
        </c:scaling>
        <c:axPos val="b"/>
        <c:numFmt formatCode="General" sourceLinked="1"/>
        <c:tickLblPos val="nextTo"/>
        <c:txPr>
          <a:bodyPr rot="-2700000" vert="horz"/>
          <a:lstStyle/>
          <a:p>
            <a:pPr>
              <a:defRPr sz="1400"/>
            </a:pPr>
            <a:endParaRPr lang="pt-BR"/>
          </a:p>
        </c:txPr>
        <c:crossAx val="38386304"/>
        <c:crosses val="autoZero"/>
        <c:auto val="1"/>
        <c:lblAlgn val="ctr"/>
        <c:lblOffset val="100"/>
      </c:catAx>
      <c:valAx>
        <c:axId val="38386304"/>
        <c:scaling>
          <c:orientation val="minMax"/>
          <c:min val="2.0000000000000007E-2"/>
        </c:scaling>
        <c:axPos val="l"/>
        <c:majorGridlines/>
        <c:numFmt formatCode="0.00%" sourceLinked="1"/>
        <c:tickLblPos val="nextTo"/>
        <c:crossAx val="38384768"/>
        <c:crosses val="autoZero"/>
        <c:crossBetween val="between"/>
      </c:valAx>
    </c:plotArea>
    <c:plotVisOnly val="1"/>
    <c:dispBlanksAs val="gap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0.70693</cdr:x>
      <cdr:y>0.12635</cdr:y>
    </cdr:from>
    <cdr:to>
      <cdr:x>0.8899</cdr:x>
      <cdr:y>0.36684</cdr:y>
    </cdr:to>
    <cdr:cxnSp macro="">
      <cdr:nvCxnSpPr>
        <cdr:cNvPr id="3" name="Straight Arrow Connector 2"/>
        <cdr:cNvCxnSpPr/>
      </cdr:nvCxnSpPr>
      <cdr:spPr>
        <a:xfrm xmlns:a="http://schemas.openxmlformats.org/drawingml/2006/main" flipV="1">
          <a:off x="5270068" y="564827"/>
          <a:ext cx="1364030" cy="1075111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0.06337</cdr:x>
      <cdr:y>0.6321</cdr:y>
    </cdr:from>
    <cdr:to>
      <cdr:x>0.28893</cdr:x>
      <cdr:y>0.6325</cdr:y>
    </cdr:to>
    <cdr:cxnSp macro="">
      <cdr:nvCxnSpPr>
        <cdr:cNvPr id="4" name="Straight Arrow Connector 3"/>
        <cdr:cNvCxnSpPr/>
      </cdr:nvCxnSpPr>
      <cdr:spPr>
        <a:xfrm xmlns:a="http://schemas.openxmlformats.org/drawingml/2006/main">
          <a:off x="472446" y="2825747"/>
          <a:ext cx="1681519" cy="1775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0.26685</cdr:x>
      <cdr:y>0.4063</cdr:y>
    </cdr:from>
    <cdr:to>
      <cdr:x>0.35518</cdr:x>
      <cdr:y>0.55622</cdr:y>
    </cdr:to>
    <cdr:cxnSp macro="">
      <cdr:nvCxnSpPr>
        <cdr:cNvPr id="8" name="Straight Arrow Connector 7"/>
        <cdr:cNvCxnSpPr/>
      </cdr:nvCxnSpPr>
      <cdr:spPr>
        <a:xfrm xmlns:a="http://schemas.openxmlformats.org/drawingml/2006/main" flipV="1">
          <a:off x="1989341" y="1816313"/>
          <a:ext cx="658497" cy="67022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A2937AA-8C8F-4D16-A689-4C3A28038E93}" type="datetimeFigureOut">
              <a:rPr lang="pt-BR"/>
              <a:pPr>
                <a:defRPr/>
              </a:pPr>
              <a:t>05/05/2014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13E9643-1587-4B2A-8053-79EEEC4477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6C428-200B-46B6-AA2D-F473390210CE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6A080-3DE4-4DF6-9519-879B60B8FA0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51ABC-30BC-47EB-AEE6-64F57C80BB2D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B49CC-6934-4E25-8AD4-91C7E05BEB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C3534-F421-4220-ACBA-E75D40B7651C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A990B-90BA-4823-99C2-8F1534AEA1F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6D105-3F1B-462F-9EBB-E1A39C1A32CF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3ED8F-A307-49EA-9331-C00020A47A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FE52C-FCD6-4256-AF55-FC63C30504E6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E2372-C8AB-45B3-B404-D91A092D29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70CF6-311F-40F9-BA3B-B2A59F35E1E1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F82EF-7338-46AD-9A35-08E1A841FE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6C9DF-32D2-4303-A4DB-E63F41E4438D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764C0-07DD-4900-9226-561C0CD4F4B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DEB2C-1195-44F3-B795-A7611F99C1A5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2DCE6-BFF8-40A5-B9D4-6F377359FBE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42B07-19D3-416C-83EE-BB2AE5F97740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AED05-DB44-4C4B-BE67-940529039FE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29C03-1CC9-411D-B752-C2461F840019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B8C2D-21AC-4130-BA7B-890C83B3CFA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118A2-DBCC-4CBA-8C18-F3505C70B61D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6F269-3B22-4F0E-84BA-E0C2AE780A5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5A25A96-9568-4582-A59C-C9B74135D5D1}" type="datetimeFigureOut">
              <a:rPr lang="en-US"/>
              <a:pPr>
                <a:defRPr/>
              </a:pPr>
              <a:t>5/5/2014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A4AF0B-29E4-498F-A817-BB7EF32FFEC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6418" y="1893454"/>
            <a:ext cx="8210872" cy="930565"/>
          </a:xfrm>
        </p:spPr>
        <p:txBody>
          <a:bodyPr rtlCol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  <a:bevelB w="38100" h="38100" prst="relaxedInset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dirty="0" smtClean="0">
                <a:solidFill>
                  <a:srgbClr val="0000FF"/>
                </a:solidFill>
              </a:rPr>
              <a:t> Gasto Fiscal e Contabilidade Criativa</a:t>
            </a:r>
            <a:endParaRPr lang="pt-BR" sz="28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03400" y="4941888"/>
            <a:ext cx="5969000" cy="696912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pt-BR" sz="3600" dirty="0">
                <a:solidFill>
                  <a:schemeClr val="tx1"/>
                </a:solidFill>
              </a:rPr>
              <a:t>Mansueto Almeida – </a:t>
            </a:r>
            <a:r>
              <a:rPr lang="pt-BR" sz="3600" dirty="0" smtClean="0">
                <a:solidFill>
                  <a:schemeClr val="tx1"/>
                </a:solidFill>
              </a:rPr>
              <a:t>05 </a:t>
            </a:r>
            <a:r>
              <a:rPr lang="pt-BR" sz="3600" dirty="0">
                <a:solidFill>
                  <a:schemeClr val="tx1"/>
                </a:solidFill>
              </a:rPr>
              <a:t>de </a:t>
            </a:r>
            <a:r>
              <a:rPr lang="pt-BR" sz="3600" dirty="0" smtClean="0">
                <a:solidFill>
                  <a:schemeClr val="tx1"/>
                </a:solidFill>
              </a:rPr>
              <a:t>maio </a:t>
            </a:r>
            <a:r>
              <a:rPr lang="pt-BR" sz="3600" dirty="0">
                <a:solidFill>
                  <a:schemeClr val="tx1"/>
                </a:solidFill>
              </a:rPr>
              <a:t>de </a:t>
            </a:r>
            <a:r>
              <a:rPr lang="pt-BR" sz="3600" dirty="0" smtClean="0">
                <a:solidFill>
                  <a:schemeClr val="tx1"/>
                </a:solidFill>
              </a:rPr>
              <a:t>2014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371600" y="3532188"/>
            <a:ext cx="6400800" cy="696912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pt-BR" sz="2000" dirty="0" smtClean="0"/>
          </a:p>
          <a:p>
            <a:pPr fontAlgn="auto">
              <a:spcAft>
                <a:spcPts val="0"/>
              </a:spcAft>
              <a:defRPr/>
            </a:pPr>
            <a:endParaRPr lang="pt-BR" sz="2000" dirty="0" smtClean="0"/>
          </a:p>
          <a:p>
            <a:pPr fontAlgn="auto">
              <a:spcAft>
                <a:spcPts val="0"/>
              </a:spcAft>
              <a:defRPr/>
            </a:pPr>
            <a:endParaRPr lang="pt-BR" sz="2000" dirty="0" smtClean="0"/>
          </a:p>
          <a:p>
            <a:pPr fontAlgn="auto">
              <a:spcAft>
                <a:spcPts val="0"/>
              </a:spcAft>
              <a:defRPr/>
            </a:pPr>
            <a:endParaRPr lang="pt-BR" sz="2000" dirty="0" smtClean="0"/>
          </a:p>
          <a:p>
            <a:pPr fontAlgn="auto">
              <a:spcAft>
                <a:spcPts val="0"/>
              </a:spcAft>
              <a:defRPr/>
            </a:pPr>
            <a:r>
              <a:rPr lang="pt-BR" sz="12800" dirty="0" smtClean="0">
                <a:solidFill>
                  <a:schemeClr val="tx1"/>
                </a:solidFill>
              </a:rPr>
              <a:t> </a:t>
            </a:r>
            <a:r>
              <a:rPr lang="pt-BR" sz="11200" dirty="0" smtClean="0">
                <a:solidFill>
                  <a:schemeClr val="tx1"/>
                </a:solidFill>
              </a:rPr>
              <a:t>Brasília.</a:t>
            </a:r>
            <a:endParaRPr lang="pt-BR" sz="1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241300"/>
            <a:ext cx="5092700" cy="633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4"/>
          <p:cNvSpPr txBox="1">
            <a:spLocks noChangeArrowheads="1"/>
          </p:cNvSpPr>
          <p:nvPr/>
        </p:nvSpPr>
        <p:spPr bwMode="auto">
          <a:xfrm>
            <a:off x="6070600" y="571500"/>
            <a:ext cx="28067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Queda na desigualdade de renda antes e depois de impostos e transferências , CEPAL, Time for Equality 2010.</a:t>
            </a:r>
          </a:p>
          <a:p>
            <a:endParaRPr lang="pt-BR">
              <a:latin typeface="Calibri" pitchFamily="34" charset="0"/>
            </a:endParaRPr>
          </a:p>
          <a:p>
            <a:r>
              <a:rPr lang="pt-BR">
                <a:latin typeface="Calibri" pitchFamily="34" charset="0"/>
              </a:rPr>
              <a:t>Governos Latino Americanos são menos eficientes que países da OCDE.</a:t>
            </a:r>
          </a:p>
          <a:p>
            <a:endParaRPr lang="pt-BR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>
                <a:solidFill>
                  <a:srgbClr val="3366FF"/>
                </a:solidFill>
              </a:rPr>
              <a:t>Fatos Estilizados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smtClean="0"/>
              <a:t>Entre 1991 e 2013, o gasto primário do governo federal (exclusive transferências a estados e municípios) passou de 11% para 19% do Produto Interno Bruto (PIB) no Brasil. </a:t>
            </a:r>
          </a:p>
          <a:p>
            <a:endParaRPr lang="pt-BR" sz="2400" smtClean="0"/>
          </a:p>
          <a:p>
            <a:r>
              <a:rPr lang="pt-BR" sz="2400" smtClean="0"/>
              <a:t>Apesar desse crescimento do gasto, o país passou, sistematicamente, a gerar superávits primários para pagar os juros da dívida interna e externa, a partir 1999.  </a:t>
            </a:r>
          </a:p>
          <a:p>
            <a:endParaRPr lang="pt-BR" sz="2400" smtClean="0"/>
          </a:p>
          <a:p>
            <a:r>
              <a:rPr lang="pt-BR" sz="2400" smtClean="0"/>
              <a:t>Equilíbrio fiscal baseado no crescimento da receita – arrecadação quebra barreira do 25% do PIB (1970-1994) e passa para 35%-36% do PIB, em 2011/13.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00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400" dirty="0">
                <a:solidFill>
                  <a:srgbClr val="0000FF"/>
                </a:solidFill>
              </a:rPr>
              <a:t>Gasto Não Financeiro do Governo Federal (% do PIB) - 1999-</a:t>
            </a:r>
            <a:r>
              <a:rPr lang="pt-BR" sz="2400" dirty="0" smtClean="0">
                <a:solidFill>
                  <a:srgbClr val="0000FF"/>
                </a:solidFill>
              </a:rPr>
              <a:t>2013 </a:t>
            </a:r>
            <a:endParaRPr lang="en-US" sz="2400" dirty="0"/>
          </a:p>
        </p:txBody>
      </p:sp>
      <p:sp>
        <p:nvSpPr>
          <p:cNvPr id="25602" name="Rectangle 5"/>
          <p:cNvSpPr>
            <a:spLocks noChangeArrowheads="1"/>
          </p:cNvSpPr>
          <p:nvPr/>
        </p:nvSpPr>
        <p:spPr bwMode="auto">
          <a:xfrm>
            <a:off x="673100" y="6229350"/>
            <a:ext cx="69342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400">
                <a:latin typeface="Calibri" pitchFamily="34" charset="0"/>
              </a:rPr>
              <a:t>Fonte: Tesouro Nacional e SIAFI. OBS: exclui capitalização da Petrobrás em 2010.</a:t>
            </a:r>
          </a:p>
          <a:p>
            <a:r>
              <a:rPr lang="pt-BR" sz="1400">
                <a:latin typeface="Calibri" pitchFamily="34" charset="0"/>
              </a:rPr>
              <a:t>Elaboração: Mansueto Almeida</a:t>
            </a:r>
          </a:p>
        </p:txBody>
      </p:sp>
      <p:sp>
        <p:nvSpPr>
          <p:cNvPr id="25603" name="TextBox 2"/>
          <p:cNvSpPr txBox="1">
            <a:spLocks noChangeArrowheads="1"/>
          </p:cNvSpPr>
          <p:nvPr/>
        </p:nvSpPr>
        <p:spPr bwMode="auto">
          <a:xfrm>
            <a:off x="654050" y="5859463"/>
            <a:ext cx="6953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*crescimento em ponto percentual do PIB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74700" y="974725"/>
          <a:ext cx="7480300" cy="4976813"/>
        </p:xfrm>
        <a:graphic>
          <a:graphicData uri="http://schemas.openxmlformats.org/drawingml/2006/table">
            <a:tbl>
              <a:tblPr/>
              <a:tblGrid>
                <a:gridCol w="730834"/>
                <a:gridCol w="759494"/>
                <a:gridCol w="802484"/>
                <a:gridCol w="859804"/>
                <a:gridCol w="859804"/>
                <a:gridCol w="831144"/>
                <a:gridCol w="931455"/>
                <a:gridCol w="931455"/>
                <a:gridCol w="773824"/>
              </a:tblGrid>
              <a:tr h="559792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PESSOAL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INSS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SUBSÍDIOS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CUSTEIO ADMINIST.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CUSTEIO SAUDE E EDUC.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CUSTEIO GASTOS SOCIAIS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INVEST. sem MCMV)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4,47%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5,50%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0,59%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0,50%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14,49%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4,57%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5,58%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0,31%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0,59%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0,66%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14,73%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4,80%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5,78%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0,35%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0,73%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15,57%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4,81%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5,96%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0,16%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15,72%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4,46%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6,30%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0,36%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0,40%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15,14%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4,31%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6,48%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0,62%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15,59%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4,30%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6,80%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0,48%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0,64%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16,38%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4,45%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6,99%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0,40%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1,56%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0,72%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16,96%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4,37%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6,96%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0,38%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1,63%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0,82%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17,12%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4,31%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6,58%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1,64%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16,42%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4,68%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6,94%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0,16%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17,66%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4,42%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6,76%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17,43%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4,34%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6,81%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0,44%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0,88%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17,52%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4,24%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7,21%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0,55%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0,86%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18,32%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723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4,19%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7,38%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0,85%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18,89%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328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1999-2013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-0,28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1,88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0,61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-0,45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0,47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1,66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0,51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4,40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>
                <a:solidFill>
                  <a:srgbClr val="0000FF"/>
                </a:solidFill>
              </a:rPr>
              <a:t>Despesa Primária 1999-2013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sz="2400" dirty="0" smtClean="0"/>
              <a:t>De 1999 a 2013, a despesas primária cresce 4,4 pontos do PIB. Em três anos de </a:t>
            </a:r>
            <a:r>
              <a:rPr lang="pt-BR" sz="2400" dirty="0" smtClean="0">
                <a:solidFill>
                  <a:srgbClr val="FF0000"/>
                </a:solidFill>
              </a:rPr>
              <a:t>governo Dilma (2012 e 2013) a expansão da despesa primária foi de 1,5 pontos de percentagem do PIB</a:t>
            </a:r>
            <a:r>
              <a:rPr lang="pt-BR" sz="2400" dirty="0" smtClean="0"/>
              <a:t>, apesar do não crescimento do investimento público.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sz="2400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sz="2400" dirty="0" smtClean="0"/>
              <a:t>Para explicar o crescimento da despesa é suficiente olhar para programas de transferência de renda:  INSS+ seg. desemprego + abono salarial, bolsa-família, e LOAS. Essas contas explicam </a:t>
            </a:r>
            <a:r>
              <a:rPr lang="pt-BR" sz="2400" dirty="0" smtClean="0">
                <a:solidFill>
                  <a:srgbClr val="FF0000"/>
                </a:solidFill>
              </a:rPr>
              <a:t>80% do crescimento da despesa de 1999 a 2013</a:t>
            </a:r>
            <a:r>
              <a:rPr lang="pt-BR" sz="2400" dirty="0" smtClean="0"/>
              <a:t>: 3,5 pontos do PIB.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sz="2400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sz="2400" dirty="0" smtClean="0"/>
              <a:t>As contas que mais crescem são exatamente aquelas afetadas pela </a:t>
            </a:r>
            <a:r>
              <a:rPr lang="pt-BR" sz="2400" dirty="0" smtClean="0">
                <a:solidFill>
                  <a:srgbClr val="FF0000"/>
                </a:solidFill>
              </a:rPr>
              <a:t>regra de reajuste do salário mínimo</a:t>
            </a:r>
            <a:r>
              <a:rPr lang="pt-BR" sz="2400" dirty="0" smtClean="0"/>
              <a:t>. Difícil controlar o crescimento da despesa primária com a regra atual do salário mínimo. </a:t>
            </a:r>
            <a:endParaRPr lang="pt-BR" sz="2400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rgbClr val="0000FF"/>
                </a:solidFill>
              </a:rPr>
              <a:t>Gasto Social e Crescimento da Despesa</a:t>
            </a:r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dirty="0" smtClean="0"/>
              <a:t>Se além das contas de transferência de renda, adicionarmos o custeio de saúde e educação, </a:t>
            </a:r>
            <a:r>
              <a:rPr lang="pt-BR" i="1" dirty="0" smtClean="0">
                <a:solidFill>
                  <a:srgbClr val="FF0000"/>
                </a:solidFill>
              </a:rPr>
              <a:t>conseguimos explicar 90% do crescimento da despesa primária de 1999-2013</a:t>
            </a:r>
            <a:r>
              <a:rPr lang="pt-BR" dirty="0" smtClean="0"/>
              <a:t>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dirty="0" smtClean="0"/>
              <a:t>No governo Dilma, além do crescimento das despesas sociais, há um forte crescimento dos subsídios = 0,6 ponto do PIB, semelhante ao crescimento da despesa do INSS. </a:t>
            </a:r>
            <a:endParaRPr lang="pt-BR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Crescimento dos Subsídios 2010-2013</a:t>
            </a:r>
            <a:endParaRPr lang="pt-B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50900" y="1824038"/>
          <a:ext cx="7188200" cy="2405062"/>
        </p:xfrm>
        <a:graphic>
          <a:graphicData uri="http://schemas.openxmlformats.org/drawingml/2006/table">
            <a:tbl>
              <a:tblPr/>
              <a:tblGrid>
                <a:gridCol w="1054703"/>
                <a:gridCol w="1719975"/>
                <a:gridCol w="1054703"/>
                <a:gridCol w="1466520"/>
                <a:gridCol w="837599"/>
                <a:gridCol w="1054703"/>
              </a:tblGrid>
              <a:tr h="7227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ANO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Equalização de Juros</a:t>
                      </a:r>
                      <a:endParaRPr lang="pt-PT" sz="16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CDE</a:t>
                      </a:r>
                      <a:endParaRPr lang="pt-PT" sz="16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Compensação ao RGPS</a:t>
                      </a:r>
                      <a:endParaRPr lang="pt-PT" sz="16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noProof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MCMV</a:t>
                      </a:r>
                      <a:endParaRPr lang="pt-PT" sz="16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pt-PT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015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8.038,97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1.571,00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9.609,97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10.517,37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7.700,00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18.217,37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11.271,83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1.790,00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11.300,00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24.361,83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10.138,02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7.868,00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9.019,70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14.200,00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41.225,72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718" name="TextBox 4"/>
          <p:cNvSpPr txBox="1">
            <a:spLocks noChangeArrowheads="1"/>
          </p:cNvSpPr>
          <p:nvPr/>
        </p:nvSpPr>
        <p:spPr bwMode="auto">
          <a:xfrm>
            <a:off x="850900" y="1417638"/>
            <a:ext cx="1816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latin typeface="Calibri" pitchFamily="34" charset="0"/>
              </a:rPr>
              <a:t>R$ milhões</a:t>
            </a:r>
          </a:p>
        </p:txBody>
      </p:sp>
      <p:sp>
        <p:nvSpPr>
          <p:cNvPr id="28719" name="TextBox 5"/>
          <p:cNvSpPr txBox="1">
            <a:spLocks noChangeArrowheads="1"/>
          </p:cNvSpPr>
          <p:nvPr/>
        </p:nvSpPr>
        <p:spPr bwMode="auto">
          <a:xfrm>
            <a:off x="990600" y="4648200"/>
            <a:ext cx="6832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latin typeface="Calibri" pitchFamily="34" charset="0"/>
              </a:rPr>
              <a:t>Essa conta está subestimada porque a equalização de juros do PSI não está sendo paga. Conta de equalização: </a:t>
            </a:r>
          </a:p>
          <a:p>
            <a:endParaRPr lang="pt-BR">
              <a:latin typeface="Calibri" pitchFamily="34" charset="0"/>
            </a:endParaRPr>
          </a:p>
          <a:p>
            <a:r>
              <a:rPr lang="pt-BR">
                <a:latin typeface="Calibri" pitchFamily="34" charset="0"/>
              </a:rPr>
              <a:t>BNDES (2009) = Tinha a receber do Tesouro R$ 785 milhões. BNDES(2013) =  Tinha a receber do Tesouro R$ 17,5 bilhões</a:t>
            </a:r>
          </a:p>
          <a:p>
            <a:endParaRPr lang="pt-BR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smtClean="0"/>
              <a:t>Crescimento da Despesa Primária em pontos de percentagem do PIB – 1998-2013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977900" y="1752600"/>
          <a:ext cx="7162800" cy="398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Superávit Primário – % do PIB JAN-MAR</a:t>
            </a:r>
            <a:endParaRPr lang="pt-BR" dirty="0"/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1092200" y="2092324"/>
          <a:ext cx="6997700" cy="381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600" smtClean="0">
                <a:solidFill>
                  <a:srgbClr val="0000FF"/>
                </a:solidFill>
              </a:rPr>
              <a:t>Parte 2- Política Social versus Política Setorial</a:t>
            </a:r>
            <a:endParaRPr lang="pt-BR" smtClean="0">
              <a:solidFill>
                <a:srgbClr val="0000FF"/>
              </a:solidFill>
            </a:endParaRPr>
          </a:p>
        </p:txBody>
      </p:sp>
      <p:sp>
        <p:nvSpPr>
          <p:cNvPr id="31746" name="Subtitle 4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848475" cy="1487488"/>
          </a:xfrm>
        </p:spPr>
        <p:txBody>
          <a:bodyPr/>
          <a:lstStyle/>
          <a:p>
            <a:r>
              <a:rPr lang="pt-BR" sz="2800" i="1" smtClean="0">
                <a:solidFill>
                  <a:srgbClr val="000000"/>
                </a:solidFill>
              </a:rPr>
              <a:t>Motivação e problemas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rgbClr val="0000FF"/>
                </a:solidFill>
              </a:rPr>
              <a:t>Programas Sociais versus Programas Setoriais</a:t>
            </a:r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dirty="0" smtClean="0"/>
              <a:t>Custo dos programas setoriais não é claro para a população nem tão pouco para especialistas;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dirty="0" smtClean="0"/>
              <a:t>Custo se divide em duas partes: custo financeiro (diferencial de juros) e custo primário (equalização de juros).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dirty="0" smtClean="0"/>
              <a:t>Governo conciliou agenda social com intervenção setorial porque aumentou a divida pública bruta.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>
                <a:solidFill>
                  <a:srgbClr val="0000FF"/>
                </a:solidFill>
              </a:rPr>
              <a:t>Estrutura da Apresentação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525588"/>
            <a:ext cx="8229600" cy="4525962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pt-BR" smtClean="0"/>
              <a:t>Relembrando a Dinâmica do Gasto Público Federal no Brasil.</a:t>
            </a:r>
          </a:p>
          <a:p>
            <a:pPr>
              <a:spcAft>
                <a:spcPts val="2400"/>
              </a:spcAft>
            </a:pPr>
            <a:r>
              <a:rPr lang="pt-BR" smtClean="0"/>
              <a:t>Politicas sociais versus políticas setoriais.</a:t>
            </a:r>
          </a:p>
          <a:p>
            <a:pPr>
              <a:spcAft>
                <a:spcPts val="2400"/>
              </a:spcAft>
            </a:pPr>
            <a:r>
              <a:rPr lang="pt-BR" smtClean="0"/>
              <a:t>Contabilidade criativa.</a:t>
            </a:r>
          </a:p>
          <a:p>
            <a:pPr>
              <a:spcAft>
                <a:spcPts val="2400"/>
              </a:spcAft>
            </a:pPr>
            <a:r>
              <a:rPr lang="pt-BR" smtClean="0"/>
              <a:t>Conclusão e desafios.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smtClean="0">
                <a:solidFill>
                  <a:srgbClr val="0000FF"/>
                </a:solidFill>
              </a:rPr>
              <a:t>Saldo dos Empréstimos para Bancos Públicos – 2007-2013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953476" y="1511300"/>
          <a:ext cx="7250723" cy="4592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smtClean="0">
                <a:solidFill>
                  <a:srgbClr val="0000FF"/>
                </a:solidFill>
              </a:rPr>
              <a:t>Volume autorizado do PSI – 2009-2013 – R$ bilhões</a:t>
            </a:r>
          </a:p>
        </p:txBody>
      </p:sp>
      <p:pic>
        <p:nvPicPr>
          <p:cNvPr id="34818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2700" y="1484313"/>
            <a:ext cx="7035800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TextBox 2"/>
          <p:cNvSpPr txBox="1">
            <a:spLocks noChangeArrowheads="1"/>
          </p:cNvSpPr>
          <p:nvPr/>
        </p:nvSpPr>
        <p:spPr bwMode="auto">
          <a:xfrm>
            <a:off x="1371600" y="6172200"/>
            <a:ext cx="6946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Estoque das operações de crédito do BNDES em 2013 = R$ 300 bilhões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mtClean="0">
                <a:solidFill>
                  <a:srgbClr val="0000FF"/>
                </a:solidFill>
              </a:rPr>
              <a:t>Parte 3 - Contabilidade Criativa </a:t>
            </a:r>
            <a:br>
              <a:rPr lang="pt-BR" smtClean="0">
                <a:solidFill>
                  <a:srgbClr val="0000FF"/>
                </a:solidFill>
              </a:rPr>
            </a:br>
            <a:endParaRPr lang="pt-BR" i="1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rgbClr val="0000FF"/>
                </a:solidFill>
              </a:rPr>
              <a:t>Como se “fabrica”</a:t>
            </a:r>
            <a:r>
              <a:rPr lang="pt-BR" dirty="0">
                <a:solidFill>
                  <a:srgbClr val="0000FF"/>
                </a:solidFill>
              </a:rPr>
              <a:t> </a:t>
            </a:r>
            <a:r>
              <a:rPr lang="pt-BR" dirty="0" smtClean="0">
                <a:solidFill>
                  <a:srgbClr val="0000FF"/>
                </a:solidFill>
              </a:rPr>
              <a:t>um resultado primário? </a:t>
            </a:r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Aumento do saldo dos Restos a Pagar das despesas de custeio e despesas obrigatórias;</a:t>
            </a:r>
          </a:p>
          <a:p>
            <a:endParaRPr lang="pt-BR" smtClean="0"/>
          </a:p>
          <a:p>
            <a:r>
              <a:rPr lang="pt-BR" smtClean="0"/>
              <a:t>Retira-se do orçamento da união parte do custo dos programas; PSI, MCMV e investimento via BNDES;</a:t>
            </a:r>
          </a:p>
          <a:p>
            <a:endParaRPr lang="pt-BR" smtClean="0"/>
          </a:p>
          <a:p>
            <a:r>
              <a:rPr lang="pt-BR" smtClean="0"/>
              <a:t>Aumento artificial da receita de dividendos.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rgbClr val="0000FF"/>
                </a:solidFill>
              </a:rPr>
              <a:t>Truques Contábeis – 1: pagamento  e antecipação de dividendos </a:t>
            </a:r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171700"/>
            <a:ext cx="14732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BNDES</a:t>
            </a:r>
            <a:endParaRPr lang="pt-BR" dirty="0"/>
          </a:p>
        </p:txBody>
      </p:sp>
      <p:sp>
        <p:nvSpPr>
          <p:cNvPr id="5" name="Rectangle 4"/>
          <p:cNvSpPr/>
          <p:nvPr/>
        </p:nvSpPr>
        <p:spPr>
          <a:xfrm>
            <a:off x="3810000" y="2247900"/>
            <a:ext cx="16129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Tesouro Nacional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6985000" y="2324100"/>
            <a:ext cx="1612900" cy="825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Público</a:t>
            </a:r>
            <a:endParaRPr lang="pt-BR" dirty="0"/>
          </a:p>
        </p:txBody>
      </p:sp>
      <p:sp>
        <p:nvSpPr>
          <p:cNvPr id="8" name="Right Arrow 7"/>
          <p:cNvSpPr/>
          <p:nvPr/>
        </p:nvSpPr>
        <p:spPr>
          <a:xfrm>
            <a:off x="5626100" y="2019300"/>
            <a:ext cx="1257300" cy="787400"/>
          </a:xfrm>
          <a:prstGeom prst="righ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Títulos</a:t>
            </a:r>
            <a:endParaRPr lang="pt-BR" dirty="0"/>
          </a:p>
        </p:txBody>
      </p:sp>
      <p:sp>
        <p:nvSpPr>
          <p:cNvPr id="9" name="Left Arrow 8"/>
          <p:cNvSpPr/>
          <p:nvPr/>
        </p:nvSpPr>
        <p:spPr>
          <a:xfrm>
            <a:off x="5524500" y="2908300"/>
            <a:ext cx="1358900" cy="723900"/>
          </a:xfrm>
          <a:prstGeom prst="lef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 err="1"/>
              <a:t>R</a:t>
            </a:r>
            <a:r>
              <a:rPr lang="pt-BR" dirty="0"/>
              <a:t>$ bilhões</a:t>
            </a:r>
            <a:endParaRPr lang="pt-BR" dirty="0"/>
          </a:p>
        </p:txBody>
      </p:sp>
      <p:sp>
        <p:nvSpPr>
          <p:cNvPr id="11" name="Right Arrow 10"/>
          <p:cNvSpPr/>
          <p:nvPr/>
        </p:nvSpPr>
        <p:spPr>
          <a:xfrm>
            <a:off x="2032000" y="1841500"/>
            <a:ext cx="1689100" cy="965200"/>
          </a:xfrm>
          <a:prstGeom prst="righ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 Dividendos - </a:t>
            </a:r>
            <a:r>
              <a:rPr lang="pt-BR" dirty="0" err="1"/>
              <a:t>R</a:t>
            </a:r>
            <a:r>
              <a:rPr lang="pt-BR" dirty="0"/>
              <a:t>$ bilhões</a:t>
            </a:r>
          </a:p>
        </p:txBody>
      </p:sp>
      <p:sp>
        <p:nvSpPr>
          <p:cNvPr id="12" name="Left Arrow 11"/>
          <p:cNvSpPr/>
          <p:nvPr/>
        </p:nvSpPr>
        <p:spPr>
          <a:xfrm>
            <a:off x="2133600" y="2908300"/>
            <a:ext cx="1358900" cy="723900"/>
          </a:xfrm>
          <a:prstGeom prst="lef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 err="1"/>
              <a:t>R</a:t>
            </a:r>
            <a:r>
              <a:rPr lang="pt-BR" dirty="0"/>
              <a:t>$ bilhões</a:t>
            </a:r>
            <a:endParaRPr lang="pt-BR" dirty="0"/>
          </a:p>
        </p:txBody>
      </p:sp>
      <p:sp>
        <p:nvSpPr>
          <p:cNvPr id="37897" name="TextBox 12"/>
          <p:cNvSpPr txBox="1">
            <a:spLocks noChangeArrowheads="1"/>
          </p:cNvSpPr>
          <p:nvPr/>
        </p:nvSpPr>
        <p:spPr bwMode="auto">
          <a:xfrm>
            <a:off x="1003300" y="3694113"/>
            <a:ext cx="73533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>
                <a:latin typeface="Calibri" pitchFamily="34" charset="0"/>
              </a:rPr>
              <a:t>De 2008 a a 2012 o BNDES recolheu R$ 50 bilhões em dividendos. No mesmo período o TN aumentou a dívida e emprestou mais de R$ 300 bilhões para o BNDES. Em 2012, o BNDES e CEF anteciparam, respectivamente, R$ 2,3 bi e R$ 4,7 bilhões de dividendos.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>
                <a:solidFill>
                  <a:srgbClr val="3366FF"/>
                </a:solidFill>
              </a:rPr>
              <a:t>Receitas de Dividendos – 1999-2013 - % do PIB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155700" y="1828800"/>
          <a:ext cx="7073900" cy="425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rgbClr val="0000FF"/>
                </a:solidFill>
              </a:rPr>
              <a:t>Truques Contábeis – 2: venda de créditos futuros para o BNEES</a:t>
            </a:r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171700"/>
            <a:ext cx="14732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BNDES</a:t>
            </a:r>
            <a:endParaRPr lang="pt-BR" dirty="0"/>
          </a:p>
        </p:txBody>
      </p:sp>
      <p:sp>
        <p:nvSpPr>
          <p:cNvPr id="5" name="Rectangle 4"/>
          <p:cNvSpPr/>
          <p:nvPr/>
        </p:nvSpPr>
        <p:spPr>
          <a:xfrm>
            <a:off x="3721100" y="2247900"/>
            <a:ext cx="16129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Tesouro Nacional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6985000" y="2324100"/>
            <a:ext cx="1612900" cy="825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Público</a:t>
            </a:r>
            <a:endParaRPr lang="pt-BR" dirty="0"/>
          </a:p>
        </p:txBody>
      </p:sp>
      <p:sp>
        <p:nvSpPr>
          <p:cNvPr id="7" name="Right Arrow 6"/>
          <p:cNvSpPr/>
          <p:nvPr/>
        </p:nvSpPr>
        <p:spPr>
          <a:xfrm>
            <a:off x="5626100" y="2019300"/>
            <a:ext cx="1257300" cy="787400"/>
          </a:xfrm>
          <a:prstGeom prst="righ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Títulos</a:t>
            </a:r>
            <a:endParaRPr lang="pt-BR" dirty="0"/>
          </a:p>
        </p:txBody>
      </p:sp>
      <p:sp>
        <p:nvSpPr>
          <p:cNvPr id="8" name="Left Arrow 7"/>
          <p:cNvSpPr/>
          <p:nvPr/>
        </p:nvSpPr>
        <p:spPr>
          <a:xfrm>
            <a:off x="5524500" y="2908300"/>
            <a:ext cx="1358900" cy="723900"/>
          </a:xfrm>
          <a:prstGeom prst="lef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 err="1"/>
              <a:t>R</a:t>
            </a:r>
            <a:r>
              <a:rPr lang="pt-BR" dirty="0"/>
              <a:t>$ bilhões</a:t>
            </a:r>
            <a:endParaRPr lang="pt-BR" dirty="0"/>
          </a:p>
        </p:txBody>
      </p:sp>
      <p:sp>
        <p:nvSpPr>
          <p:cNvPr id="9" name="Right Arrow 8"/>
          <p:cNvSpPr/>
          <p:nvPr/>
        </p:nvSpPr>
        <p:spPr>
          <a:xfrm>
            <a:off x="2133600" y="1968500"/>
            <a:ext cx="1447800" cy="558800"/>
          </a:xfrm>
          <a:prstGeom prst="righ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 err="1"/>
              <a:t>R</a:t>
            </a:r>
            <a:r>
              <a:rPr lang="pt-BR" dirty="0"/>
              <a:t>$ bilhões</a:t>
            </a:r>
            <a:endParaRPr lang="pt-BR" dirty="0"/>
          </a:p>
        </p:txBody>
      </p:sp>
      <p:sp>
        <p:nvSpPr>
          <p:cNvPr id="10" name="Left Arrow 9"/>
          <p:cNvSpPr/>
          <p:nvPr/>
        </p:nvSpPr>
        <p:spPr>
          <a:xfrm>
            <a:off x="2133600" y="2755900"/>
            <a:ext cx="1447800" cy="876300"/>
          </a:xfrm>
          <a:prstGeom prst="lef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Dividendos Futuro</a:t>
            </a:r>
            <a:endParaRPr lang="pt-BR" dirty="0"/>
          </a:p>
        </p:txBody>
      </p:sp>
      <p:sp>
        <p:nvSpPr>
          <p:cNvPr id="11" name="Rectangle 10"/>
          <p:cNvSpPr/>
          <p:nvPr/>
        </p:nvSpPr>
        <p:spPr>
          <a:xfrm>
            <a:off x="3873500" y="4826000"/>
            <a:ext cx="16129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Eletrobrás</a:t>
            </a:r>
            <a:endParaRPr lang="pt-BR" dirty="0"/>
          </a:p>
        </p:txBody>
      </p:sp>
      <p:sp>
        <p:nvSpPr>
          <p:cNvPr id="17" name="Up-Down Arrow 16"/>
          <p:cNvSpPr/>
          <p:nvPr/>
        </p:nvSpPr>
        <p:spPr>
          <a:xfrm>
            <a:off x="4298950" y="3305175"/>
            <a:ext cx="520700" cy="1304925"/>
          </a:xfrm>
          <a:prstGeom prst="upDown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9" name="Bent Arrow 18"/>
          <p:cNvSpPr/>
          <p:nvPr/>
        </p:nvSpPr>
        <p:spPr>
          <a:xfrm rot="16200000">
            <a:off x="1485900" y="3371850"/>
            <a:ext cx="1479550" cy="2711450"/>
          </a:xfrm>
          <a:prstGeom prst="ben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9948" name="TextBox 19"/>
          <p:cNvSpPr txBox="1">
            <a:spLocks noChangeArrowheads="1"/>
          </p:cNvSpPr>
          <p:nvPr/>
        </p:nvSpPr>
        <p:spPr bwMode="auto">
          <a:xfrm>
            <a:off x="266700" y="3305175"/>
            <a:ext cx="18669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BNDES fica credor da Eletrobrás</a:t>
            </a:r>
          </a:p>
        </p:txBody>
      </p:sp>
      <p:sp>
        <p:nvSpPr>
          <p:cNvPr id="39949" name="TextBox 20"/>
          <p:cNvSpPr txBox="1">
            <a:spLocks noChangeArrowheads="1"/>
          </p:cNvSpPr>
          <p:nvPr/>
        </p:nvSpPr>
        <p:spPr bwMode="auto">
          <a:xfrm>
            <a:off x="5816600" y="4114800"/>
            <a:ext cx="30099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latin typeface="Calibri" pitchFamily="34" charset="0"/>
              </a:rPr>
              <a:t>Tesouro vendeu para o BNDES R$ 3,5 bilhões, em 2009, e mais R$ 1,4 bilhão, em 2010, de créditos a receber da Eletrobrás. 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rgbClr val="0000FF"/>
                </a:solidFill>
              </a:rPr>
              <a:t>Truques Contábeis – 3: usar recurso do </a:t>
            </a:r>
            <a:r>
              <a:rPr lang="pt-BR" dirty="0" err="1" smtClean="0">
                <a:solidFill>
                  <a:srgbClr val="0000FF"/>
                </a:solidFill>
              </a:rPr>
              <a:t>pré</a:t>
            </a:r>
            <a:r>
              <a:rPr lang="pt-BR" dirty="0" smtClean="0">
                <a:solidFill>
                  <a:srgbClr val="0000FF"/>
                </a:solidFill>
              </a:rPr>
              <a:t>-sal para gerar receita primária</a:t>
            </a:r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171700"/>
            <a:ext cx="14732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BNDES</a:t>
            </a:r>
            <a:endParaRPr lang="pt-BR" dirty="0"/>
          </a:p>
        </p:txBody>
      </p:sp>
      <p:sp>
        <p:nvSpPr>
          <p:cNvPr id="5" name="Rectangle 4"/>
          <p:cNvSpPr/>
          <p:nvPr/>
        </p:nvSpPr>
        <p:spPr>
          <a:xfrm>
            <a:off x="3873500" y="2247900"/>
            <a:ext cx="16129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Tesouro Nacional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6985000" y="2324100"/>
            <a:ext cx="1612900" cy="825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Público</a:t>
            </a:r>
            <a:endParaRPr lang="pt-BR" dirty="0"/>
          </a:p>
        </p:txBody>
      </p:sp>
      <p:sp>
        <p:nvSpPr>
          <p:cNvPr id="7" name="Right Arrow 6"/>
          <p:cNvSpPr/>
          <p:nvPr/>
        </p:nvSpPr>
        <p:spPr>
          <a:xfrm>
            <a:off x="5626100" y="2019300"/>
            <a:ext cx="1257300" cy="787400"/>
          </a:xfrm>
          <a:prstGeom prst="righ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Títulos</a:t>
            </a:r>
            <a:endParaRPr lang="pt-BR" dirty="0"/>
          </a:p>
        </p:txBody>
      </p:sp>
      <p:sp>
        <p:nvSpPr>
          <p:cNvPr id="8" name="Left Arrow 7"/>
          <p:cNvSpPr/>
          <p:nvPr/>
        </p:nvSpPr>
        <p:spPr>
          <a:xfrm>
            <a:off x="5524500" y="2908300"/>
            <a:ext cx="1358900" cy="723900"/>
          </a:xfrm>
          <a:prstGeom prst="lef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 err="1"/>
              <a:t>R</a:t>
            </a:r>
            <a:r>
              <a:rPr lang="pt-BR" dirty="0"/>
              <a:t>$ bilhões</a:t>
            </a:r>
            <a:endParaRPr lang="pt-BR" dirty="0"/>
          </a:p>
        </p:txBody>
      </p:sp>
      <p:sp>
        <p:nvSpPr>
          <p:cNvPr id="10" name="Left Arrow 9"/>
          <p:cNvSpPr/>
          <p:nvPr/>
        </p:nvSpPr>
        <p:spPr>
          <a:xfrm>
            <a:off x="1930400" y="2019300"/>
            <a:ext cx="1790700" cy="1384300"/>
          </a:xfrm>
          <a:prstGeom prst="lef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dirty="0" err="1"/>
              <a:t>R</a:t>
            </a:r>
            <a:r>
              <a:rPr lang="pt-BR" sz="2000" dirty="0"/>
              <a:t>$ 25 bilhões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57700" y="5410200"/>
            <a:ext cx="16129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Tesouro Nacional</a:t>
            </a:r>
            <a:endParaRPr lang="pt-BR" dirty="0"/>
          </a:p>
        </p:txBody>
      </p:sp>
      <p:sp>
        <p:nvSpPr>
          <p:cNvPr id="20" name="Rectangle 19"/>
          <p:cNvSpPr/>
          <p:nvPr/>
        </p:nvSpPr>
        <p:spPr>
          <a:xfrm>
            <a:off x="4457700" y="4197350"/>
            <a:ext cx="1612900" cy="8255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BNDES/Fundo SOBERANO</a:t>
            </a:r>
            <a:endParaRPr lang="pt-BR" dirty="0"/>
          </a:p>
        </p:txBody>
      </p:sp>
      <p:sp>
        <p:nvSpPr>
          <p:cNvPr id="30" name="Rectangle 29"/>
          <p:cNvSpPr/>
          <p:nvPr/>
        </p:nvSpPr>
        <p:spPr>
          <a:xfrm>
            <a:off x="533400" y="4610100"/>
            <a:ext cx="14732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PETROBRAS</a:t>
            </a:r>
          </a:p>
        </p:txBody>
      </p:sp>
      <p:sp>
        <p:nvSpPr>
          <p:cNvPr id="31" name="Left Arrow 30"/>
          <p:cNvSpPr/>
          <p:nvPr/>
        </p:nvSpPr>
        <p:spPr>
          <a:xfrm>
            <a:off x="2159000" y="4308475"/>
            <a:ext cx="1905000" cy="523875"/>
          </a:xfrm>
          <a:prstGeom prst="lef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 err="1"/>
              <a:t>R</a:t>
            </a:r>
            <a:r>
              <a:rPr lang="pt-BR" dirty="0"/>
              <a:t>$ 32 bilhões</a:t>
            </a:r>
            <a:endParaRPr lang="pt-BR" dirty="0"/>
          </a:p>
        </p:txBody>
      </p:sp>
      <p:sp>
        <p:nvSpPr>
          <p:cNvPr id="33" name="Right Arrow 32"/>
          <p:cNvSpPr/>
          <p:nvPr/>
        </p:nvSpPr>
        <p:spPr>
          <a:xfrm>
            <a:off x="2324100" y="5410200"/>
            <a:ext cx="1981200" cy="482600"/>
          </a:xfrm>
          <a:prstGeom prst="right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 err="1"/>
              <a:t>R</a:t>
            </a:r>
            <a:r>
              <a:rPr lang="pt-BR" dirty="0"/>
              <a:t>$ 74,8 bilhões</a:t>
            </a:r>
            <a:endParaRPr lang="pt-BR" dirty="0"/>
          </a:p>
        </p:txBody>
      </p:sp>
      <p:sp>
        <p:nvSpPr>
          <p:cNvPr id="34" name="Oval 33"/>
          <p:cNvSpPr/>
          <p:nvPr/>
        </p:nvSpPr>
        <p:spPr>
          <a:xfrm>
            <a:off x="7061200" y="4610100"/>
            <a:ext cx="1625600" cy="86995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 err="1"/>
              <a:t>R</a:t>
            </a:r>
            <a:r>
              <a:rPr lang="pt-BR" dirty="0"/>
              <a:t>$ 42,8 bilhões em ações</a:t>
            </a:r>
            <a:endParaRPr lang="pt-BR" dirty="0"/>
          </a:p>
        </p:txBody>
      </p:sp>
      <p:sp>
        <p:nvSpPr>
          <p:cNvPr id="35" name="Oval 34"/>
          <p:cNvSpPr/>
          <p:nvPr/>
        </p:nvSpPr>
        <p:spPr>
          <a:xfrm>
            <a:off x="7061200" y="5645150"/>
            <a:ext cx="1752600" cy="100965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err="1">
                <a:solidFill>
                  <a:schemeClr val="tx1"/>
                </a:solidFill>
              </a:rPr>
              <a:t>R</a:t>
            </a:r>
            <a:r>
              <a:rPr lang="pt-BR" b="1" dirty="0">
                <a:solidFill>
                  <a:schemeClr val="tx1"/>
                </a:solidFill>
              </a:rPr>
              <a:t>$ 32 bi – Rec. Primária </a:t>
            </a:r>
            <a:endParaRPr lang="pt-BR" b="1" dirty="0">
              <a:solidFill>
                <a:schemeClr val="tx1"/>
              </a:solidFill>
            </a:endParaRPr>
          </a:p>
        </p:txBody>
      </p:sp>
      <p:cxnSp>
        <p:nvCxnSpPr>
          <p:cNvPr id="37" name="Elbow Connector 36"/>
          <p:cNvCxnSpPr/>
          <p:nvPr/>
        </p:nvCxnSpPr>
        <p:spPr>
          <a:xfrm>
            <a:off x="6210300" y="5892800"/>
            <a:ext cx="774700" cy="43180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/>
          <p:nvPr/>
        </p:nvCxnSpPr>
        <p:spPr>
          <a:xfrm flipV="1">
            <a:off x="6210300" y="5022850"/>
            <a:ext cx="673100" cy="62230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930400" y="3162300"/>
            <a:ext cx="2133600" cy="10350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rgbClr val="0000FF"/>
                </a:solidFill>
              </a:rPr>
              <a:t>Truques Contábeis – 4: descontos de despesas do PAC</a:t>
            </a:r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marL="0" indent="0" algn="ctr" fontAlgn="auto">
              <a:spcAft>
                <a:spcPts val="0"/>
              </a:spcAft>
              <a:buFont typeface="Arial"/>
              <a:buNone/>
              <a:defRPr/>
            </a:pPr>
            <a:r>
              <a:rPr lang="pt-BR" sz="2400" dirty="0" smtClean="0">
                <a:solidFill>
                  <a:srgbClr val="FF0000"/>
                </a:solidFill>
              </a:rPr>
              <a:t>Superávit Primário = Receita Primária – Despesa Primária (despesas de custeio, investimento e pessoal).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sz="2400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sz="2400" dirty="0" smtClean="0"/>
              <a:t>Desde 2008/2009 governo pode descontar os investimentos do PAC da despesa primária para calcular o superávit primário. Em 2012, o governo descontou </a:t>
            </a:r>
            <a:r>
              <a:rPr lang="pt-BR" sz="2400" dirty="0" err="1" smtClean="0"/>
              <a:t>R</a:t>
            </a:r>
            <a:r>
              <a:rPr lang="pt-BR" sz="2400" dirty="0" smtClean="0"/>
              <a:t>$ 32 bilhões.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sz="2400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sz="2400" dirty="0" smtClean="0"/>
              <a:t>Em 2013, governo estuda descontar além de </a:t>
            </a:r>
            <a:r>
              <a:rPr lang="pt-BR" sz="2400" dirty="0" err="1" smtClean="0"/>
              <a:t>R</a:t>
            </a:r>
            <a:r>
              <a:rPr lang="pt-BR" sz="2400" dirty="0" smtClean="0"/>
              <a:t>$ 25 bilhões do PAC desonerações temporárias de receita da meta do primário. 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pt-BR" sz="2400" dirty="0" smtClean="0">
                <a:sym typeface="Wingdings"/>
              </a:rPr>
              <a:t> </a:t>
            </a:r>
            <a:endParaRPr lang="pt-BR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>
                <a:solidFill>
                  <a:srgbClr val="0000FF"/>
                </a:solidFill>
              </a:rPr>
              <a:t>Truques Contábeis – 5: adiamento do pagamento de despesas – Restos a Pagar</a:t>
            </a:r>
          </a:p>
        </p:txBody>
      </p:sp>
      <p:sp>
        <p:nvSpPr>
          <p:cNvPr id="4" name="Rectangle 3"/>
          <p:cNvSpPr/>
          <p:nvPr/>
        </p:nvSpPr>
        <p:spPr>
          <a:xfrm>
            <a:off x="2947988" y="2171700"/>
            <a:ext cx="1547812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EMPENHADO</a:t>
            </a:r>
            <a:endParaRPr lang="pt-BR" dirty="0"/>
          </a:p>
        </p:txBody>
      </p:sp>
      <p:sp>
        <p:nvSpPr>
          <p:cNvPr id="5" name="Rectangle 4"/>
          <p:cNvSpPr/>
          <p:nvPr/>
        </p:nvSpPr>
        <p:spPr>
          <a:xfrm>
            <a:off x="5051425" y="2171700"/>
            <a:ext cx="146685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LIQUIDADO</a:t>
            </a:r>
            <a:endParaRPr lang="pt-BR" dirty="0"/>
          </a:p>
        </p:txBody>
      </p:sp>
      <p:sp>
        <p:nvSpPr>
          <p:cNvPr id="14" name="Rectangle 13"/>
          <p:cNvSpPr/>
          <p:nvPr/>
        </p:nvSpPr>
        <p:spPr>
          <a:xfrm>
            <a:off x="7007225" y="2171700"/>
            <a:ext cx="146685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PAGO</a:t>
            </a:r>
            <a:endParaRPr lang="pt-BR" dirty="0"/>
          </a:p>
        </p:txBody>
      </p:sp>
      <p:sp>
        <p:nvSpPr>
          <p:cNvPr id="15" name="Rectangle 14"/>
          <p:cNvSpPr/>
          <p:nvPr/>
        </p:nvSpPr>
        <p:spPr>
          <a:xfrm>
            <a:off x="852488" y="2171700"/>
            <a:ext cx="1509712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/>
              <a:t>AUTORIZADO</a:t>
            </a:r>
            <a:endParaRPr lang="pt-BR" dirty="0"/>
          </a:p>
        </p:txBody>
      </p:sp>
      <p:cxnSp>
        <p:nvCxnSpPr>
          <p:cNvPr id="7" name="Straight Connector 6"/>
          <p:cNvCxnSpPr>
            <a:stCxn id="15" idx="3"/>
            <a:endCxn id="4" idx="1"/>
          </p:cNvCxnSpPr>
          <p:nvPr/>
        </p:nvCxnSpPr>
        <p:spPr>
          <a:xfrm>
            <a:off x="2362200" y="2628900"/>
            <a:ext cx="5857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3"/>
            <a:endCxn id="5" idx="1"/>
          </p:cNvCxnSpPr>
          <p:nvPr/>
        </p:nvCxnSpPr>
        <p:spPr>
          <a:xfrm>
            <a:off x="4495800" y="2628900"/>
            <a:ext cx="5556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5" idx="3"/>
            <a:endCxn id="14" idx="1"/>
          </p:cNvCxnSpPr>
          <p:nvPr/>
        </p:nvCxnSpPr>
        <p:spPr>
          <a:xfrm>
            <a:off x="6518275" y="2628900"/>
            <a:ext cx="488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743700" y="1936750"/>
            <a:ext cx="25400" cy="384810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197475" y="3860800"/>
            <a:ext cx="1320800" cy="14859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dirty="0"/>
              <a:t>RESTOS A PAGAR PROCESSADOS</a:t>
            </a:r>
            <a:endParaRPr lang="pt-BR" sz="1400" dirty="0"/>
          </a:p>
        </p:txBody>
      </p:sp>
      <p:sp>
        <p:nvSpPr>
          <p:cNvPr id="23" name="Rectangle 22"/>
          <p:cNvSpPr/>
          <p:nvPr/>
        </p:nvSpPr>
        <p:spPr>
          <a:xfrm>
            <a:off x="3175000" y="3860800"/>
            <a:ext cx="1320800" cy="1485900"/>
          </a:xfrm>
          <a:prstGeom prst="rect">
            <a:avLst/>
          </a:prstGeom>
          <a:solidFill>
            <a:srgbClr val="E46C0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dirty="0"/>
              <a:t>RESTOS A PAGAR NÃO PROCESSADOS</a:t>
            </a:r>
            <a:endParaRPr lang="pt-BR" sz="14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4737100" y="2089150"/>
            <a:ext cx="25400" cy="384810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Lightning Bolt 24"/>
          <p:cNvSpPr/>
          <p:nvPr/>
        </p:nvSpPr>
        <p:spPr>
          <a:xfrm>
            <a:off x="7416800" y="3581400"/>
            <a:ext cx="841375" cy="1638300"/>
          </a:xfrm>
          <a:prstGeom prst="lightningBol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43022" name="TextBox 25"/>
          <p:cNvSpPr txBox="1">
            <a:spLocks noChangeArrowheads="1"/>
          </p:cNvSpPr>
          <p:nvPr/>
        </p:nvSpPr>
        <p:spPr bwMode="auto">
          <a:xfrm>
            <a:off x="7007225" y="5346700"/>
            <a:ext cx="1971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>
                <a:latin typeface="Calibri" pitchFamily="34" charset="0"/>
              </a:rPr>
              <a:t>IMPACTO NA DESPESA PRIMÁRIA</a:t>
            </a:r>
          </a:p>
        </p:txBody>
      </p:sp>
      <p:cxnSp>
        <p:nvCxnSpPr>
          <p:cNvPr id="28" name="Straight Arrow Connector 27"/>
          <p:cNvCxnSpPr>
            <a:stCxn id="4" idx="2"/>
          </p:cNvCxnSpPr>
          <p:nvPr/>
        </p:nvCxnSpPr>
        <p:spPr>
          <a:xfrm flipH="1">
            <a:off x="3721100" y="3086100"/>
            <a:ext cx="0" cy="635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5" idx="2"/>
          </p:cNvCxnSpPr>
          <p:nvPr/>
        </p:nvCxnSpPr>
        <p:spPr>
          <a:xfrm>
            <a:off x="5784850" y="3086100"/>
            <a:ext cx="0" cy="635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17575"/>
          </a:xfrm>
        </p:spPr>
        <p:txBody>
          <a:bodyPr/>
          <a:lstStyle/>
          <a:p>
            <a:r>
              <a:rPr lang="pt-BR" smtClean="0">
                <a:solidFill>
                  <a:srgbClr val="0000FF"/>
                </a:solidFill>
              </a:rPr>
              <a:t>Parte I </a:t>
            </a:r>
          </a:p>
        </p:txBody>
      </p:sp>
      <p:sp>
        <p:nvSpPr>
          <p:cNvPr id="16386" name="Subtitle 3"/>
          <p:cNvSpPr>
            <a:spLocks noGrp="1"/>
          </p:cNvSpPr>
          <p:nvPr>
            <p:ph type="subTitle" idx="1"/>
          </p:nvPr>
        </p:nvSpPr>
        <p:spPr>
          <a:xfrm>
            <a:off x="1371600" y="3284538"/>
            <a:ext cx="6400800" cy="1203325"/>
          </a:xfrm>
        </p:spPr>
        <p:txBody>
          <a:bodyPr/>
          <a:lstStyle/>
          <a:p>
            <a:r>
              <a:rPr lang="pt-BR" smtClean="0">
                <a:solidFill>
                  <a:srgbClr val="0000FF"/>
                </a:solidFill>
              </a:rPr>
              <a:t>O padrão do Gasto Fiscal no Brasil – crescimento planejado.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>
                <a:solidFill>
                  <a:srgbClr val="0000FF"/>
                </a:solidFill>
              </a:rPr>
              <a:t>Conclusão e Desafios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sz="3100" dirty="0" smtClean="0"/>
              <a:t>Em 2003, o superávit primário sem receita de dividendos e concessões era superior a 3% do PIB. O de 2013, sem a receita de concessões e dividendos estaria mais próximo </a:t>
            </a:r>
            <a:r>
              <a:rPr lang="pt-BR" sz="3100" dirty="0"/>
              <a:t>a</a:t>
            </a:r>
            <a:r>
              <a:rPr lang="pt-BR" sz="3100" dirty="0" smtClean="0"/>
              <a:t> 1% do PIB;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sz="3100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sz="3100" dirty="0" smtClean="0"/>
              <a:t>DLSP em 2002 era de 60% do PIB. Apesar da forte queda para 34% do PIB,</a:t>
            </a:r>
            <a:r>
              <a:rPr lang="pt-BR" sz="3100" dirty="0"/>
              <a:t> </a:t>
            </a:r>
            <a:r>
              <a:rPr lang="pt-BR" sz="3100" dirty="0" smtClean="0"/>
              <a:t>em 2013, custo é o mesmo = 17% ao ano.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sz="3100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sz="3100" dirty="0" smtClean="0"/>
              <a:t>Dívida Bruta do Brasil é elevada: 58% do PIB pelo critério brasileiro e 66% do PIB pelo critério FMI. Custo muito elevado – entre os maiores do mundo.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Taxa de Juros Implícita da DLSP – 2012-2013 - % ao ano.</a:t>
            </a:r>
            <a:endParaRPr lang="pt-BR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419100" y="1765299"/>
          <a:ext cx="7950200" cy="4137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smtClean="0">
                <a:solidFill>
                  <a:srgbClr val="3366FF"/>
                </a:solidFill>
              </a:rPr>
              <a:t>Brasil – conta de juros setor público - % do PIB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825500" y="1584325"/>
          <a:ext cx="7264400" cy="3994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6083" name="TextBox 3"/>
          <p:cNvSpPr txBox="1">
            <a:spLocks noChangeArrowheads="1"/>
          </p:cNvSpPr>
          <p:nvPr/>
        </p:nvSpPr>
        <p:spPr bwMode="auto">
          <a:xfrm>
            <a:off x="1168400" y="5994400"/>
            <a:ext cx="2349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Fonte: Banco Central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smtClean="0">
                <a:solidFill>
                  <a:srgbClr val="3366FF"/>
                </a:solidFill>
              </a:rPr>
              <a:t>Divida Bruta e Juros - % do PIB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95400" y="1604963"/>
          <a:ext cx="6007100" cy="1938337"/>
        </p:xfrm>
        <a:graphic>
          <a:graphicData uri="http://schemas.openxmlformats.org/drawingml/2006/table">
            <a:tbl>
              <a:tblPr/>
              <a:tblGrid>
                <a:gridCol w="1501775"/>
                <a:gridCol w="1501775"/>
                <a:gridCol w="1484107"/>
                <a:gridCol w="1519443"/>
              </a:tblGrid>
              <a:tr h="36089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Div Bruta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Juros nominais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15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105,7%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França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90,2%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Alemanha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78,0%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Japão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243,1%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Inglaterra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90,1%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3862388"/>
          <a:ext cx="6007100" cy="1966912"/>
        </p:xfrm>
        <a:graphic>
          <a:graphicData uri="http://schemas.openxmlformats.org/drawingml/2006/table">
            <a:tbl>
              <a:tblPr/>
              <a:tblGrid>
                <a:gridCol w="1501775"/>
                <a:gridCol w="1501775"/>
                <a:gridCol w="1484107"/>
                <a:gridCol w="1519443"/>
              </a:tblGrid>
              <a:tr h="32768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Div Bruta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Juros nominais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2768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/>
                        </a:rPr>
                        <a:t>Brasil</a:t>
                      </a:r>
                      <a:endParaRPr lang="en-US" sz="18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/>
                        </a:rPr>
                        <a:t>66,30%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/>
                        </a:rPr>
                        <a:t>5,10%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68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Espanha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93,90%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68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Grécia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173,80%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68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Irlanda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112,80%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68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Itália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132,50%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7180" name="TextBox 4"/>
          <p:cNvSpPr txBox="1">
            <a:spLocks noChangeArrowheads="1"/>
          </p:cNvSpPr>
          <p:nvPr/>
        </p:nvSpPr>
        <p:spPr bwMode="auto">
          <a:xfrm>
            <a:off x="1295400" y="6102350"/>
            <a:ext cx="44577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Fonte: FMI, 2014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12800"/>
            <a:ext cx="8229600" cy="5313363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1200"/>
              </a:spcAft>
              <a:buFont typeface="Arial"/>
              <a:buChar char="•"/>
              <a:defRPr/>
            </a:pPr>
            <a:r>
              <a:rPr lang="pt-BR" dirty="0" smtClean="0"/>
              <a:t>Como conciliar a demanda por maiores gastos com educação, saúde e mobilidade urbana sem aumentar carga tributária? </a:t>
            </a:r>
            <a:endParaRPr lang="pt-BR" dirty="0"/>
          </a:p>
          <a:p>
            <a:pPr fontAlgn="auto">
              <a:spcAft>
                <a:spcPts val="1200"/>
              </a:spcAft>
              <a:buFont typeface="Arial"/>
              <a:buChar char="•"/>
              <a:defRPr/>
            </a:pPr>
            <a:r>
              <a:rPr lang="pt-BR" dirty="0" smtClean="0"/>
              <a:t>Não há como ser ativo na área social e nos incentivos setoriais – não temos recursos;</a:t>
            </a:r>
            <a:endParaRPr lang="pt-BR" dirty="0"/>
          </a:p>
          <a:p>
            <a:pPr fontAlgn="auto">
              <a:spcAft>
                <a:spcPts val="1200"/>
              </a:spcAft>
              <a:buFont typeface="Arial"/>
              <a:buChar char="•"/>
              <a:defRPr/>
            </a:pPr>
            <a:r>
              <a:rPr lang="pt-BR" dirty="0" smtClean="0"/>
              <a:t>Pagar menos juros exigirá o aumento do superávit primário e redução dos subsídios. Esforço fiscal maior dado o crescimento menor da economia (crescimento do PIB de 2% ao ano </a:t>
            </a:r>
            <a:r>
              <a:rPr lang="pt-BR" dirty="0" smtClean="0">
                <a:sym typeface="Wingdings"/>
              </a:rPr>
              <a:t> </a:t>
            </a:r>
            <a:r>
              <a:rPr lang="pt-BR" i="1" dirty="0" smtClean="0">
                <a:solidFill>
                  <a:srgbClr val="3366FF"/>
                </a:solidFill>
                <a:sym typeface="Wingdings"/>
              </a:rPr>
              <a:t>primário de no mínimo 2,5% do PIB para estabilizar divida</a:t>
            </a:r>
            <a:r>
              <a:rPr lang="pt-BR" dirty="0" smtClean="0">
                <a:solidFill>
                  <a:srgbClr val="3366FF"/>
                </a:solidFill>
                <a:sym typeface="Wingdings"/>
              </a:rPr>
              <a:t>)</a:t>
            </a:r>
            <a:r>
              <a:rPr lang="pt-BR" dirty="0" smtClean="0">
                <a:sym typeface="Wingdings"/>
              </a:rPr>
              <a:t>.  </a:t>
            </a:r>
            <a:endParaRPr lang="pt-BR" dirty="0" smtClean="0"/>
          </a:p>
          <a:p>
            <a:pPr fontAlgn="auto">
              <a:spcAft>
                <a:spcPts val="1200"/>
              </a:spcAft>
              <a:buFont typeface="Arial"/>
              <a:buChar char="•"/>
              <a:defRPr/>
            </a:pPr>
            <a:r>
              <a:rPr lang="pt-BR" dirty="0" smtClean="0"/>
              <a:t>Não há espaço para redução de carga tributária nos próximos anos.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mtClean="0">
                <a:solidFill>
                  <a:srgbClr val="0000FF"/>
                </a:solidFill>
              </a:rPr>
              <a:t>Obrigado</a:t>
            </a:r>
          </a:p>
        </p:txBody>
      </p:sp>
      <p:sp>
        <p:nvSpPr>
          <p:cNvPr id="49154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i="1" smtClean="0">
                <a:solidFill>
                  <a:schemeClr val="tx1"/>
                </a:solidFill>
              </a:rPr>
              <a:t>mansueto.almeida@ipea.gov.br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>
                <a:solidFill>
                  <a:srgbClr val="0000FF"/>
                </a:solidFill>
              </a:rPr>
              <a:t>Gasto Público Total no Brasil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dirty="0" smtClean="0"/>
              <a:t>Pelos dados do FMI, Brasil tem uma despesa pública total (inclusive juros) de 40% do PIB.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dirty="0" smtClean="0"/>
              <a:t>Na América Latina, os campeões de gasto (% do PIB) são: Argentina = 46%</a:t>
            </a:r>
            <a:r>
              <a:rPr lang="pt-BR" dirty="0"/>
              <a:t> </a:t>
            </a:r>
            <a:r>
              <a:rPr lang="pt-BR" dirty="0" smtClean="0"/>
              <a:t>e Equador = 43% e Brasil = 40%.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dirty="0" smtClean="0"/>
              <a:t>Desde meados da década de 1990 aumentamos a carga tributária em mais de 10 pontos do PIB, e o investimento público continua próximo a 2,5% do PIB.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4000" dirty="0" smtClean="0">
                <a:solidFill>
                  <a:srgbClr val="0000FF"/>
                </a:solidFill>
              </a:rPr>
              <a:t>Carga Tributária – 1947 – 2012 - % do PIB</a:t>
            </a:r>
            <a:endParaRPr lang="pt-BR" sz="4000" dirty="0">
              <a:solidFill>
                <a:srgbClr val="0000FF"/>
              </a:solidFill>
            </a:endParaRPr>
          </a:p>
        </p:txBody>
      </p:sp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1096963" y="6315075"/>
            <a:ext cx="3844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Fonte: IBGE e IBPT:2009-2011 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844550" y="1359171"/>
          <a:ext cx="7454900" cy="447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smtClean="0">
                <a:solidFill>
                  <a:srgbClr val="0000FF"/>
                </a:solidFill>
              </a:rPr>
              <a:t>Investimento do Setor Público – exclui estatais - % do PIB – 1970-2011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1003300" y="1514612"/>
          <a:ext cx="7327900" cy="4327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03700" y="1771650"/>
            <a:ext cx="2882900" cy="368300"/>
          </a:xfrm>
          <a:prstGeom prst="rect">
            <a:avLst/>
          </a:prstGeom>
          <a:solidFill>
            <a:schemeClr val="accent6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latin typeface="+mn-lt"/>
              </a:rPr>
              <a:t>Média 1974-1980: 5% do PIB</a:t>
            </a: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5359400" y="3124200"/>
            <a:ext cx="3327400" cy="369888"/>
          </a:xfrm>
          <a:prstGeom prst="rect">
            <a:avLst/>
          </a:prstGeom>
          <a:solidFill>
            <a:srgbClr val="F7964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solidFill>
                  <a:srgbClr val="000000"/>
                </a:solidFill>
                <a:latin typeface="Calibri" pitchFamily="34" charset="0"/>
              </a:rPr>
              <a:t>Média 2003-2011: 1,66% do PIB</a:t>
            </a:r>
          </a:p>
        </p:txBody>
      </p:sp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1193800" y="6057900"/>
            <a:ext cx="6184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Fonte: séries históricas IBGE 1970-2000 e SPE-MF: 2003-2011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smtClean="0">
                <a:solidFill>
                  <a:srgbClr val="0000FF"/>
                </a:solidFill>
              </a:rPr>
              <a:t>Setor Público (Governo Central, Estados e Municípios): Estimativa do Gasto Social no Brasil (2011-2012) = 23,5% do PIB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796636" y="1685924"/>
          <a:ext cx="7539182" cy="3567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83" name="TextBox 4"/>
          <p:cNvSpPr txBox="1">
            <a:spLocks noChangeArrowheads="1"/>
          </p:cNvSpPr>
          <p:nvPr/>
        </p:nvSpPr>
        <p:spPr bwMode="auto">
          <a:xfrm>
            <a:off x="796925" y="5380038"/>
            <a:ext cx="64531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Gasto Público Total na China = 25% do PIB; Gasto Público na Índia = 27% do PIB; Gasto Público Total Brasil = 38%-40% do PIB</a:t>
            </a: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796925" y="6292850"/>
            <a:ext cx="61182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Fonte: FMI, SIAFI, Tesouro Nacional, e Banco Mundial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rgbClr val="3366FF"/>
                </a:solidFill>
              </a:rPr>
              <a:t>Anomalias da nossa carga tributária</a:t>
            </a:r>
            <a:endParaRPr lang="pt-BR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dirty="0" smtClean="0"/>
              <a:t>Elevado custo para cumprir com as obrigações fiscais no Brasil: Banco Mundial = empresas gastam 2.600 horas</a:t>
            </a:r>
            <a:r>
              <a:rPr lang="pt-BR" dirty="0"/>
              <a:t> </a:t>
            </a:r>
            <a:r>
              <a:rPr lang="pt-BR" dirty="0" smtClean="0"/>
              <a:t>– </a:t>
            </a:r>
            <a:r>
              <a:rPr lang="pt-BR" i="1" dirty="0" smtClean="0">
                <a:solidFill>
                  <a:srgbClr val="3366FF"/>
                </a:solidFill>
              </a:rPr>
              <a:t>custo de “</a:t>
            </a:r>
            <a:r>
              <a:rPr lang="pt-BR" i="1" dirty="0" err="1" smtClean="0">
                <a:solidFill>
                  <a:srgbClr val="3366FF"/>
                </a:solidFill>
              </a:rPr>
              <a:t>compliance</a:t>
            </a:r>
            <a:r>
              <a:rPr lang="pt-BR" i="1" dirty="0" smtClean="0">
                <a:solidFill>
                  <a:srgbClr val="3366FF"/>
                </a:solidFill>
              </a:rPr>
              <a:t>”</a:t>
            </a:r>
            <a:r>
              <a:rPr lang="pt-BR" dirty="0" smtClean="0"/>
              <a:t>;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dirty="0" smtClean="0"/>
              <a:t>Elevada proporção de impostos indiretos= no Brasil, 49% da arrecadação versus 33% na OCDE;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pt-BR" dirty="0" smtClean="0"/>
              <a:t>Papel distributivo do governo antes e depois da tributação e transferências é pequeno.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dirty="0" smtClean="0">
                <a:solidFill>
                  <a:srgbClr val="3366FF"/>
                </a:solidFill>
              </a:rPr>
              <a:t>Impostos Indiretos – elevada proporção no Brasil.</a:t>
            </a:r>
            <a:endParaRPr lang="pt-BR" sz="3600" dirty="0">
              <a:solidFill>
                <a:srgbClr val="3366FF"/>
              </a:solidFill>
            </a:endParaRPr>
          </a:p>
        </p:txBody>
      </p:sp>
      <p:sp>
        <p:nvSpPr>
          <p:cNvPr id="22530" name="TextBox 5"/>
          <p:cNvSpPr txBox="1">
            <a:spLocks noChangeArrowheads="1"/>
          </p:cNvSpPr>
          <p:nvPr/>
        </p:nvSpPr>
        <p:spPr bwMode="auto">
          <a:xfrm>
            <a:off x="838200" y="4838700"/>
            <a:ext cx="2349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</a:rPr>
              <a:t>Fonte: Receita Federal.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38200" y="1752600"/>
          <a:ext cx="7340600" cy="2824163"/>
        </p:xfrm>
        <a:graphic>
          <a:graphicData uri="http://schemas.openxmlformats.org/drawingml/2006/table">
            <a:tbl>
              <a:tblPr/>
              <a:tblGrid>
                <a:gridCol w="3660865"/>
                <a:gridCol w="1226579"/>
                <a:gridCol w="1226579"/>
                <a:gridCol w="1226579"/>
              </a:tblGrid>
              <a:tr h="502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2010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8696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Tributos sobre a renda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18,18%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19,02%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17,84%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96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Tributos sobre a Foilha de salários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26,14%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25,76%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26,53%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96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Tributos sobre a propriedade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96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Tributos sobre bens e Serviços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49,73%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49,22%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49,73%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38696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Tributos sobre Transações Financeiras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96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Outros Tributos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3422</TotalTime>
  <Words>1500</Words>
  <Application>Microsoft Macintosh PowerPoint</Application>
  <PresentationFormat>Apresentação na tela (4:3)</PresentationFormat>
  <Paragraphs>411</Paragraphs>
  <Slides>35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Modelo de design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9" baseType="lpstr">
      <vt:lpstr>Calibri</vt:lpstr>
      <vt:lpstr>Arial</vt:lpstr>
      <vt:lpstr>Wingdings</vt:lpstr>
      <vt:lpstr>Office Theme</vt:lpstr>
      <vt:lpstr>Slide 1</vt:lpstr>
      <vt:lpstr>Estrutura da Apresentação</vt:lpstr>
      <vt:lpstr>Parte I </vt:lpstr>
      <vt:lpstr>Gasto Público Total no Brasil</vt:lpstr>
      <vt:lpstr>Carga Tributária – 1947 – 2012 - % do PIB</vt:lpstr>
      <vt:lpstr>Investimento do Setor Público – exclui estatais - % do PIB – 1970-2011</vt:lpstr>
      <vt:lpstr>Setor Público (Governo Central, Estados e Municípios): Estimativa do Gasto Social no Brasil (2011-2012) = 23,5% do PIB</vt:lpstr>
      <vt:lpstr>Anomalias da nossa carga tributária</vt:lpstr>
      <vt:lpstr>Impostos Indiretos – elevada proporção no Brasil.</vt:lpstr>
      <vt:lpstr>Slide 10</vt:lpstr>
      <vt:lpstr>Fatos Estilizados</vt:lpstr>
      <vt:lpstr>Gasto Não Financeiro do Governo Federal (% do PIB) - 1999-2013 </vt:lpstr>
      <vt:lpstr>Despesa Primária 1999-2013</vt:lpstr>
      <vt:lpstr>Gasto Social e Crescimento da Despesa</vt:lpstr>
      <vt:lpstr>Crescimento dos Subsídios 2010-2013</vt:lpstr>
      <vt:lpstr>Crescimento da Despesa Primária em pontos de percentagem do PIB – 1998-2013</vt:lpstr>
      <vt:lpstr>Superávit Primário – % do PIB JAN-MAR</vt:lpstr>
      <vt:lpstr>Parte 2- Política Social versus Política Setorial</vt:lpstr>
      <vt:lpstr>Programas Sociais versus Programas Setoriais</vt:lpstr>
      <vt:lpstr>Saldo dos Empréstimos para Bancos Públicos – 2007-2013</vt:lpstr>
      <vt:lpstr>Volume autorizado do PSI – 2009-2013 – R$ bilhões</vt:lpstr>
      <vt:lpstr>Parte 3 - Contabilidade Criativa  </vt:lpstr>
      <vt:lpstr>Como se “fabrica” um resultado primário? </vt:lpstr>
      <vt:lpstr>Truques Contábeis – 1: pagamento  e antecipação de dividendos </vt:lpstr>
      <vt:lpstr>Receitas de Dividendos – 1999-2013 - % do PIB</vt:lpstr>
      <vt:lpstr>Truques Contábeis – 2: venda de créditos futuros para o BNEES</vt:lpstr>
      <vt:lpstr>Truques Contábeis – 3: usar recurso do pré-sal para gerar receita primária</vt:lpstr>
      <vt:lpstr>Truques Contábeis – 4: descontos de despesas do PAC</vt:lpstr>
      <vt:lpstr>Truques Contábeis – 5: adiamento do pagamento de despesas – Restos a Pagar</vt:lpstr>
      <vt:lpstr>Conclusão e Desafios</vt:lpstr>
      <vt:lpstr>Taxa de Juros Implícita da DLSP – 2012-2013 - % ao ano.</vt:lpstr>
      <vt:lpstr>Brasil – conta de juros setor público - % do PIB</vt:lpstr>
      <vt:lpstr>Divida Bruta e Juros - % do PIB</vt:lpstr>
      <vt:lpstr>Slide 34</vt:lpstr>
      <vt:lpstr>Obrigado</vt:lpstr>
    </vt:vector>
  </TitlesOfParts>
  <Company>IPEA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Reunião FGV-IBRE: Análise Fiscal</dc:title>
  <dc:creator>Mansueto Almeida</dc:creator>
  <cp:lastModifiedBy>colive</cp:lastModifiedBy>
  <cp:revision>258</cp:revision>
  <dcterms:created xsi:type="dcterms:W3CDTF">2012-02-27T01:27:18Z</dcterms:created>
  <dcterms:modified xsi:type="dcterms:W3CDTF">2014-05-05T12:14:19Z</dcterms:modified>
</cp:coreProperties>
</file>