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58" r:id="rId4"/>
    <p:sldId id="261" r:id="rId5"/>
    <p:sldId id="281" r:id="rId6"/>
    <p:sldId id="282" r:id="rId7"/>
    <p:sldId id="283" r:id="rId8"/>
    <p:sldId id="279" r:id="rId9"/>
    <p:sldId id="284" r:id="rId10"/>
    <p:sldId id="271" r:id="rId11"/>
    <p:sldId id="269" r:id="rId12"/>
    <p:sldId id="277" r:id="rId13"/>
    <p:sldId id="278" r:id="rId14"/>
  </p:sldIdLst>
  <p:sldSz cx="18288000" cy="10287000"/>
  <p:notesSz cx="6858000" cy="9144000"/>
  <p:embeddedFontLst>
    <p:embeddedFont>
      <p:font typeface="Open Sauce Light Bold" panose="020B0604020202020204" charset="0"/>
      <p:regular r:id="rId15"/>
    </p:embeddedFont>
    <p:embeddedFont>
      <p:font typeface="Arimo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Bebas Neue Bold" panose="020B0604020202020204" charset="0"/>
      <p:regular r:id="rId21"/>
      <p:bold r:id="rId22"/>
    </p:embeddedFont>
    <p:embeddedFont>
      <p:font typeface="Arimo Bold" panose="020B0604020202020204" charset="0"/>
      <p:regular r:id="rId23"/>
      <p:bold r:id="rId24"/>
    </p:embeddedFont>
    <p:embeddedFont>
      <p:font typeface="Open Sauce Light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53" autoAdjust="0"/>
  </p:normalViewPr>
  <p:slideViewPr>
    <p:cSldViewPr>
      <p:cViewPr varScale="1">
        <p:scale>
          <a:sx n="43" d="100"/>
          <a:sy n="43" d="100"/>
        </p:scale>
        <p:origin x="71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500" b="1312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402793" y="1785614"/>
            <a:ext cx="13482413" cy="3103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051"/>
              </a:lnSpc>
              <a:spcBef>
                <a:spcPct val="0"/>
              </a:spcBef>
            </a:pPr>
            <a:r>
              <a:rPr lang="en-US" sz="11500" dirty="0" err="1">
                <a:solidFill>
                  <a:srgbClr val="FFFFFF"/>
                </a:solidFill>
                <a:latin typeface="Bebas Neue Bold"/>
              </a:rPr>
              <a:t>Contestabilidade</a:t>
            </a:r>
            <a:r>
              <a:rPr lang="en-US" sz="11500" dirty="0">
                <a:solidFill>
                  <a:srgbClr val="FFFFFF"/>
                </a:solidFill>
                <a:latin typeface="Bebas Neue Bold"/>
              </a:rPr>
              <a:t> da </a:t>
            </a:r>
            <a:r>
              <a:rPr lang="en-US" sz="11500" dirty="0" err="1">
                <a:solidFill>
                  <a:srgbClr val="FFFFFF"/>
                </a:solidFill>
                <a:latin typeface="Bebas Neue Bold"/>
              </a:rPr>
              <a:t>ia</a:t>
            </a:r>
            <a:r>
              <a:rPr lang="en-US" sz="11500" dirty="0">
                <a:solidFill>
                  <a:srgbClr val="FFFFFF"/>
                </a:solidFill>
                <a:latin typeface="Bebas Neue Bold"/>
              </a:rPr>
              <a:t> e </a:t>
            </a:r>
            <a:r>
              <a:rPr lang="en-US" sz="11500" dirty="0" err="1">
                <a:solidFill>
                  <a:srgbClr val="FFFFFF"/>
                </a:solidFill>
                <a:latin typeface="Bebas Neue Bold"/>
              </a:rPr>
              <a:t>regulação</a:t>
            </a:r>
            <a:endParaRPr lang="en-US" sz="14200" dirty="0">
              <a:solidFill>
                <a:srgbClr val="FFFFFF"/>
              </a:solidFill>
              <a:latin typeface="Bebas Neue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402793" y="6000943"/>
            <a:ext cx="13482413" cy="1475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68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48" dirty="0" err="1">
                <a:solidFill>
                  <a:srgbClr val="FFFFFF"/>
                </a:solidFill>
                <a:latin typeface="Open Sauce Light"/>
              </a:rPr>
              <a:t>Contribuição</a:t>
            </a:r>
            <a:r>
              <a:rPr lang="en-US" sz="4048" dirty="0">
                <a:solidFill>
                  <a:srgbClr val="FFFFFF"/>
                </a:solidFill>
                <a:latin typeface="Open Sauce Light"/>
              </a:rPr>
              <a:t> para a </a:t>
            </a:r>
            <a:r>
              <a:rPr lang="en-US" sz="4048" dirty="0" err="1">
                <a:solidFill>
                  <a:srgbClr val="FFFFFF"/>
                </a:solidFill>
                <a:latin typeface="Open Sauce Light"/>
              </a:rPr>
              <a:t>audiência</a:t>
            </a:r>
            <a:r>
              <a:rPr lang="en-US" sz="4048" dirty="0">
                <a:solidFill>
                  <a:srgbClr val="FFFFFF"/>
                </a:solidFill>
                <a:latin typeface="Open Sauce Light"/>
              </a:rPr>
              <a:t> </a:t>
            </a:r>
            <a:r>
              <a:rPr lang="en-US" sz="4048" dirty="0" err="1">
                <a:solidFill>
                  <a:srgbClr val="FFFFFF"/>
                </a:solidFill>
                <a:latin typeface="Open Sauce Light"/>
              </a:rPr>
              <a:t>pública</a:t>
            </a:r>
            <a:r>
              <a:rPr lang="en-US" sz="4048" dirty="0">
                <a:solidFill>
                  <a:srgbClr val="FFFFFF"/>
                </a:solidFill>
                <a:latin typeface="Open Sauce Light"/>
              </a:rPr>
              <a:t> da CJSUBIA</a:t>
            </a:r>
          </a:p>
          <a:p>
            <a:pPr marL="0" lvl="0" indent="0" algn="ctr">
              <a:lnSpc>
                <a:spcPts val="5668"/>
              </a:lnSpc>
              <a:spcBef>
                <a:spcPct val="0"/>
              </a:spcBef>
            </a:pPr>
            <a:r>
              <a:rPr lang="en-US" sz="4048" b="1" dirty="0">
                <a:solidFill>
                  <a:srgbClr val="FFFFFF"/>
                </a:solidFill>
                <a:latin typeface="Open Sauce Light"/>
              </a:rPr>
              <a:t>Maio/2022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68446"/>
          <a:stretch>
            <a:fillRect/>
          </a:stretch>
        </p:blipFill>
        <p:spPr>
          <a:xfrm>
            <a:off x="0" y="0"/>
            <a:ext cx="18288000" cy="384695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593704" y="1109210"/>
            <a:ext cx="13100592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9600"/>
              </a:lnSpc>
              <a:spcBef>
                <a:spcPct val="0"/>
              </a:spcBef>
            </a:pPr>
            <a:r>
              <a:rPr lang="en-US" sz="8800" dirty="0" err="1">
                <a:solidFill>
                  <a:srgbClr val="FFFFFF"/>
                </a:solidFill>
                <a:latin typeface="Bebas Neue Bold"/>
              </a:rPr>
              <a:t>Contestabilidade</a:t>
            </a:r>
            <a:r>
              <a:rPr lang="en-US" sz="8800" dirty="0">
                <a:solidFill>
                  <a:srgbClr val="FFFFFF"/>
                </a:solidFill>
                <a:latin typeface="Bebas Neue Bold"/>
              </a:rPr>
              <a:t> da </a:t>
            </a:r>
            <a:r>
              <a:rPr lang="en-US" sz="8800" dirty="0" err="1">
                <a:solidFill>
                  <a:srgbClr val="FFFFFF"/>
                </a:solidFill>
                <a:latin typeface="Bebas Neue Bold"/>
              </a:rPr>
              <a:t>ia</a:t>
            </a:r>
            <a:r>
              <a:rPr lang="en-US" sz="8800" dirty="0">
                <a:solidFill>
                  <a:srgbClr val="FFFFFF"/>
                </a:solidFill>
                <a:latin typeface="Bebas Neue Bold"/>
              </a:rPr>
              <a:t> no </a:t>
            </a:r>
            <a:r>
              <a:rPr lang="en-US" sz="8800" dirty="0" err="1">
                <a:solidFill>
                  <a:srgbClr val="FFFFFF"/>
                </a:solidFill>
                <a:latin typeface="Bebas Neue Bold"/>
              </a:rPr>
              <a:t>direito</a:t>
            </a:r>
            <a:r>
              <a:rPr lang="en-US" sz="8800" dirty="0">
                <a:solidFill>
                  <a:srgbClr val="FFFFFF"/>
                </a:solidFill>
                <a:latin typeface="Bebas Neue Bold"/>
              </a:rPr>
              <a:t> </a:t>
            </a:r>
            <a:r>
              <a:rPr lang="en-US" sz="8800" dirty="0" err="1">
                <a:solidFill>
                  <a:srgbClr val="FFFFFF"/>
                </a:solidFill>
                <a:latin typeface="Bebas Neue Bold"/>
              </a:rPr>
              <a:t>brasileiro</a:t>
            </a:r>
            <a:endParaRPr lang="en-US" sz="9600" dirty="0">
              <a:solidFill>
                <a:srgbClr val="FFFFFF"/>
              </a:solidFill>
              <a:latin typeface="Bebas Neue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606404" y="7134836"/>
            <a:ext cx="4636042" cy="1757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534"/>
              </a:lnSpc>
              <a:spcBef>
                <a:spcPct val="0"/>
              </a:spcBef>
            </a:pPr>
            <a:r>
              <a:rPr lang="en-US" sz="2525" dirty="0">
                <a:solidFill>
                  <a:srgbClr val="0F00C6"/>
                </a:solidFill>
                <a:latin typeface="Open Sauce Light"/>
              </a:rPr>
              <a:t>No </a:t>
            </a:r>
            <a:r>
              <a:rPr lang="en-US" sz="2525" dirty="0" err="1">
                <a:solidFill>
                  <a:srgbClr val="0F00C6"/>
                </a:solidFill>
                <a:latin typeface="Open Sauce Light"/>
              </a:rPr>
              <a:t>EDDir</a:t>
            </a:r>
            <a:r>
              <a:rPr lang="en-US" sz="2525" dirty="0">
                <a:solidFill>
                  <a:srgbClr val="0F00C6"/>
                </a:solidFill>
                <a:latin typeface="Open Sauce Light"/>
              </a:rPr>
              <a:t> </a:t>
            </a:r>
            <a:r>
              <a:rPr lang="en-US" sz="2525" dirty="0" err="1">
                <a:solidFill>
                  <a:srgbClr val="0F00C6"/>
                </a:solidFill>
                <a:latin typeface="Open Sauce Light"/>
              </a:rPr>
              <a:t>há</a:t>
            </a:r>
            <a:r>
              <a:rPr lang="en-US" sz="2525" dirty="0">
                <a:solidFill>
                  <a:srgbClr val="0F00C6"/>
                </a:solidFill>
                <a:latin typeface="Open Sauce Light"/>
              </a:rPr>
              <a:t> que se articular </a:t>
            </a:r>
            <a:r>
              <a:rPr lang="en-US" sz="2525" dirty="0" err="1">
                <a:solidFill>
                  <a:srgbClr val="0F00C6"/>
                </a:solidFill>
                <a:latin typeface="Open Sauce Light"/>
              </a:rPr>
              <a:t>tecnologias</a:t>
            </a:r>
            <a:r>
              <a:rPr lang="en-US" sz="2525" dirty="0">
                <a:solidFill>
                  <a:srgbClr val="0F00C6"/>
                </a:solidFill>
                <a:latin typeface="Open Sauce Light"/>
              </a:rPr>
              <a:t> e </a:t>
            </a:r>
            <a:r>
              <a:rPr lang="en-US" sz="2525" dirty="0" err="1">
                <a:solidFill>
                  <a:srgbClr val="0F00C6"/>
                </a:solidFill>
                <a:latin typeface="Open Sauce Light"/>
              </a:rPr>
              <a:t>infraestruturas</a:t>
            </a:r>
            <a:r>
              <a:rPr lang="en-US" sz="2525" dirty="0">
                <a:solidFill>
                  <a:srgbClr val="0F00C6"/>
                </a:solidFill>
                <a:latin typeface="Open Sauce Light"/>
              </a:rPr>
              <a:t> </a:t>
            </a:r>
            <a:r>
              <a:rPr lang="en-US" sz="2525" dirty="0" err="1">
                <a:solidFill>
                  <a:srgbClr val="0F00C6"/>
                </a:solidFill>
                <a:latin typeface="Open Sauce Light"/>
              </a:rPr>
              <a:t>informacionais</a:t>
            </a:r>
            <a:r>
              <a:rPr lang="en-US" sz="2525" dirty="0">
                <a:solidFill>
                  <a:srgbClr val="0F00C6"/>
                </a:solidFill>
                <a:latin typeface="Open Sauce Light"/>
              </a:rPr>
              <a:t> com </a:t>
            </a:r>
            <a:r>
              <a:rPr lang="en-US" sz="2525" dirty="0" err="1">
                <a:solidFill>
                  <a:srgbClr val="0F00C6"/>
                </a:solidFill>
                <a:latin typeface="Open Sauce Light"/>
              </a:rPr>
              <a:t>direitos</a:t>
            </a:r>
            <a:r>
              <a:rPr lang="en-US" sz="2525" dirty="0">
                <a:solidFill>
                  <a:srgbClr val="0F00C6"/>
                </a:solidFill>
                <a:latin typeface="Open Sauce Light"/>
              </a:rPr>
              <a:t> </a:t>
            </a:r>
            <a:r>
              <a:rPr lang="en-US" sz="2525" dirty="0" err="1">
                <a:solidFill>
                  <a:srgbClr val="0F00C6"/>
                </a:solidFill>
                <a:latin typeface="Open Sauce Light"/>
              </a:rPr>
              <a:t>fundamentais</a:t>
            </a:r>
            <a:r>
              <a:rPr lang="en-US" sz="2525" dirty="0">
                <a:solidFill>
                  <a:srgbClr val="0F00C6"/>
                </a:solidFill>
                <a:latin typeface="Open Sauce Light"/>
              </a:rPr>
              <a:t>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045554" y="6939280"/>
            <a:ext cx="4636042" cy="1757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534"/>
              </a:lnSpc>
              <a:spcBef>
                <a:spcPct val="0"/>
              </a:spcBef>
            </a:pPr>
            <a:r>
              <a:rPr lang="en-US" sz="2525" dirty="0" err="1">
                <a:solidFill>
                  <a:srgbClr val="0F00C6"/>
                </a:solidFill>
                <a:latin typeface="Open Sauce Light"/>
              </a:rPr>
              <a:t>Contestabilidade</a:t>
            </a:r>
            <a:r>
              <a:rPr lang="en-US" sz="2525" dirty="0">
                <a:solidFill>
                  <a:srgbClr val="0F00C6"/>
                </a:solidFill>
                <a:latin typeface="Open Sauce Light"/>
              </a:rPr>
              <a:t> </a:t>
            </a:r>
            <a:r>
              <a:rPr lang="en-US" sz="2525" dirty="0" err="1">
                <a:solidFill>
                  <a:srgbClr val="0F00C6"/>
                </a:solidFill>
                <a:latin typeface="Open Sauce Light"/>
              </a:rPr>
              <a:t>é</a:t>
            </a:r>
            <a:r>
              <a:rPr lang="en-US" sz="2525" dirty="0">
                <a:solidFill>
                  <a:srgbClr val="0F00C6"/>
                </a:solidFill>
                <a:latin typeface="Open Sauce Light"/>
              </a:rPr>
              <a:t> </a:t>
            </a:r>
            <a:r>
              <a:rPr lang="en-US" sz="2525" dirty="0" err="1">
                <a:solidFill>
                  <a:srgbClr val="0F00C6"/>
                </a:solidFill>
                <a:latin typeface="Open Sauce Light"/>
              </a:rPr>
              <a:t>uma</a:t>
            </a:r>
            <a:r>
              <a:rPr lang="en-US" sz="2525" dirty="0">
                <a:solidFill>
                  <a:srgbClr val="0F00C6"/>
                </a:solidFill>
                <a:latin typeface="Open Sauce Light"/>
              </a:rPr>
              <a:t> </a:t>
            </a:r>
            <a:r>
              <a:rPr lang="en-US" sz="2525" dirty="0" err="1">
                <a:solidFill>
                  <a:srgbClr val="0F00C6"/>
                </a:solidFill>
                <a:latin typeface="Open Sauce Light"/>
              </a:rPr>
              <a:t>possibilidade</a:t>
            </a:r>
            <a:r>
              <a:rPr lang="en-US" sz="2525" dirty="0">
                <a:solidFill>
                  <a:srgbClr val="0F00C6"/>
                </a:solidFill>
                <a:latin typeface="Open Sauce Light"/>
              </a:rPr>
              <a:t> de </a:t>
            </a:r>
            <a:r>
              <a:rPr lang="en-US" sz="2525" dirty="0" err="1">
                <a:solidFill>
                  <a:srgbClr val="0F00C6"/>
                </a:solidFill>
                <a:latin typeface="Open Sauce Light"/>
              </a:rPr>
              <a:t>ação</a:t>
            </a:r>
            <a:r>
              <a:rPr lang="en-US" sz="2525" dirty="0">
                <a:solidFill>
                  <a:srgbClr val="0F00C6"/>
                </a:solidFill>
                <a:latin typeface="Open Sauce Light"/>
              </a:rPr>
              <a:t> (</a:t>
            </a:r>
            <a:r>
              <a:rPr lang="en-US" sz="2525" i="1" dirty="0">
                <a:solidFill>
                  <a:srgbClr val="0F00C6"/>
                </a:solidFill>
                <a:latin typeface="Open Sauce Light"/>
              </a:rPr>
              <a:t>affordance</a:t>
            </a:r>
            <a:r>
              <a:rPr lang="en-US" sz="2525" dirty="0">
                <a:solidFill>
                  <a:srgbClr val="0F00C6"/>
                </a:solidFill>
                <a:latin typeface="Open Sauce Light"/>
              </a:rPr>
              <a:t>) </a:t>
            </a:r>
            <a:r>
              <a:rPr lang="en-US" sz="2525" dirty="0" err="1">
                <a:solidFill>
                  <a:srgbClr val="0F00C6"/>
                </a:solidFill>
                <a:latin typeface="Open Sauce Light"/>
              </a:rPr>
              <a:t>protegida</a:t>
            </a:r>
            <a:r>
              <a:rPr lang="en-US" sz="2525" dirty="0">
                <a:solidFill>
                  <a:srgbClr val="0F00C6"/>
                </a:solidFill>
                <a:latin typeface="Open Sauce Light"/>
              </a:rPr>
              <a:t> </a:t>
            </a:r>
            <a:r>
              <a:rPr lang="en-US" sz="2525" dirty="0" err="1">
                <a:solidFill>
                  <a:srgbClr val="0F00C6"/>
                </a:solidFill>
                <a:latin typeface="Open Sauce Light"/>
              </a:rPr>
              <a:t>por</a:t>
            </a:r>
            <a:r>
              <a:rPr lang="en-US" sz="2525" dirty="0">
                <a:solidFill>
                  <a:srgbClr val="0F00C6"/>
                </a:solidFill>
                <a:latin typeface="Open Sauce Light"/>
              </a:rPr>
              <a:t> </a:t>
            </a:r>
            <a:r>
              <a:rPr lang="en-US" sz="2525" dirty="0" err="1">
                <a:solidFill>
                  <a:srgbClr val="0F00C6"/>
                </a:solidFill>
                <a:latin typeface="Open Sauce Light"/>
              </a:rPr>
              <a:t>direitos</a:t>
            </a:r>
            <a:r>
              <a:rPr lang="en-US" sz="2525" dirty="0">
                <a:solidFill>
                  <a:srgbClr val="0F00C6"/>
                </a:solidFill>
                <a:latin typeface="Open Sauce Light"/>
              </a:rPr>
              <a:t> </a:t>
            </a:r>
            <a:r>
              <a:rPr lang="en-US" sz="2525" dirty="0" err="1">
                <a:solidFill>
                  <a:srgbClr val="0F00C6"/>
                </a:solidFill>
                <a:latin typeface="Open Sauce Light"/>
              </a:rPr>
              <a:t>fundamentais</a:t>
            </a:r>
            <a:endParaRPr lang="en-US" sz="2525" dirty="0">
              <a:solidFill>
                <a:srgbClr val="0F00C6"/>
              </a:solidFill>
              <a:latin typeface="Open Sauce Light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606404" y="5818261"/>
            <a:ext cx="4636042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25"/>
              </a:lnSpc>
              <a:spcBef>
                <a:spcPct val="0"/>
              </a:spcBef>
            </a:pPr>
            <a:r>
              <a:rPr lang="en-US" sz="4325" dirty="0" err="1">
                <a:solidFill>
                  <a:srgbClr val="0F00C6"/>
                </a:solidFill>
                <a:latin typeface="Bebas Neue Bold"/>
              </a:rPr>
              <a:t>Proteção</a:t>
            </a:r>
            <a:r>
              <a:rPr lang="en-US" sz="4325" dirty="0">
                <a:solidFill>
                  <a:srgbClr val="0F00C6"/>
                </a:solidFill>
                <a:latin typeface="Bebas Neue Bold"/>
              </a:rPr>
              <a:t> </a:t>
            </a:r>
            <a:r>
              <a:rPr lang="en-US" sz="4325" dirty="0" err="1">
                <a:solidFill>
                  <a:srgbClr val="0F00C6"/>
                </a:solidFill>
                <a:latin typeface="Bebas Neue Bold"/>
              </a:rPr>
              <a:t>jurídica</a:t>
            </a:r>
            <a:r>
              <a:rPr lang="en-US" sz="4325" dirty="0">
                <a:solidFill>
                  <a:srgbClr val="0F00C6"/>
                </a:solidFill>
                <a:latin typeface="Bebas Neue Bold"/>
              </a:rPr>
              <a:t> </a:t>
            </a:r>
            <a:r>
              <a:rPr lang="en-US" sz="4325" dirty="0" err="1">
                <a:solidFill>
                  <a:srgbClr val="0F00C6"/>
                </a:solidFill>
                <a:latin typeface="Bebas Neue Bold"/>
              </a:rPr>
              <a:t>desde</a:t>
            </a:r>
            <a:r>
              <a:rPr lang="en-US" sz="4325" dirty="0">
                <a:solidFill>
                  <a:srgbClr val="0F00C6"/>
                </a:solidFill>
                <a:latin typeface="Bebas Neue Bold"/>
              </a:rPr>
              <a:t> a </a:t>
            </a:r>
            <a:r>
              <a:rPr lang="en-US" sz="4325" dirty="0" err="1">
                <a:solidFill>
                  <a:srgbClr val="0F00C6"/>
                </a:solidFill>
                <a:latin typeface="Bebas Neue Bold"/>
              </a:rPr>
              <a:t>concepção</a:t>
            </a:r>
            <a:endParaRPr lang="en-US" sz="4325" dirty="0">
              <a:solidFill>
                <a:srgbClr val="0F00C6"/>
              </a:solidFill>
              <a:latin typeface="Bebas Neue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045554" y="5818261"/>
            <a:ext cx="5465656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25"/>
              </a:lnSpc>
              <a:spcBef>
                <a:spcPct val="0"/>
              </a:spcBef>
            </a:pPr>
            <a:r>
              <a:rPr lang="en-US" sz="4325" dirty="0" err="1">
                <a:solidFill>
                  <a:srgbClr val="0F00C6"/>
                </a:solidFill>
                <a:latin typeface="Bebas Neue Bold"/>
              </a:rPr>
              <a:t>Condição</a:t>
            </a:r>
            <a:r>
              <a:rPr lang="en-US" sz="4325" dirty="0">
                <a:solidFill>
                  <a:srgbClr val="0F00C6"/>
                </a:solidFill>
                <a:latin typeface="Bebas Neue Bold"/>
              </a:rPr>
              <a:t> </a:t>
            </a:r>
            <a:r>
              <a:rPr lang="en-US" sz="4325" dirty="0" err="1">
                <a:solidFill>
                  <a:srgbClr val="0F00C6"/>
                </a:solidFill>
                <a:latin typeface="Bebas Neue Bold"/>
              </a:rPr>
              <a:t>técnica</a:t>
            </a:r>
            <a:r>
              <a:rPr lang="en-US" sz="4325" dirty="0">
                <a:solidFill>
                  <a:srgbClr val="0F00C6"/>
                </a:solidFill>
                <a:latin typeface="Bebas Neue Bold"/>
              </a:rPr>
              <a:t> e material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48917"/>
          <a:stretch>
            <a:fillRect/>
          </a:stretch>
        </p:blipFill>
        <p:spPr>
          <a:xfrm>
            <a:off x="-285750" y="0"/>
            <a:ext cx="7882258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4006215"/>
            <a:ext cx="5568924" cy="2243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300"/>
              </a:lnSpc>
              <a:spcBef>
                <a:spcPct val="0"/>
              </a:spcBef>
            </a:pPr>
            <a:r>
              <a:rPr lang="en-US" sz="7200" dirty="0">
                <a:solidFill>
                  <a:srgbClr val="FFFFFF"/>
                </a:solidFill>
                <a:latin typeface="Bebas Neue Bold"/>
              </a:rPr>
              <a:t>CONTESTABILIDADE Na </a:t>
            </a:r>
            <a:r>
              <a:rPr lang="en-US" sz="7200" dirty="0" err="1">
                <a:solidFill>
                  <a:srgbClr val="FFFFFF"/>
                </a:solidFill>
                <a:latin typeface="Bebas Neue Bold"/>
              </a:rPr>
              <a:t>lgpd</a:t>
            </a:r>
            <a:endParaRPr lang="en-US" sz="7200" dirty="0">
              <a:solidFill>
                <a:srgbClr val="FFFFFF"/>
              </a:solidFill>
              <a:latin typeface="Bebas Neue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127956" y="1901193"/>
            <a:ext cx="8081211" cy="5079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339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0F00C6"/>
                </a:solidFill>
                <a:latin typeface="Open Sauce Light"/>
              </a:rPr>
              <a:t>Direito</a:t>
            </a:r>
            <a:r>
              <a:rPr lang="en-US" sz="3200" dirty="0">
                <a:solidFill>
                  <a:srgbClr val="0F00C6"/>
                </a:solidFill>
                <a:latin typeface="Open Sauce Light"/>
              </a:rPr>
              <a:t> de </a:t>
            </a:r>
            <a:r>
              <a:rPr lang="en-US" sz="3200" dirty="0" err="1">
                <a:solidFill>
                  <a:srgbClr val="0F00C6"/>
                </a:solidFill>
                <a:latin typeface="Open Sauce Light"/>
              </a:rPr>
              <a:t>acesso</a:t>
            </a:r>
            <a:r>
              <a:rPr lang="en-US" sz="3200" dirty="0">
                <a:solidFill>
                  <a:srgbClr val="0F00C6"/>
                </a:solidFill>
                <a:latin typeface="Open Sauce Light"/>
              </a:rPr>
              <a:t> e </a:t>
            </a:r>
            <a:r>
              <a:rPr lang="en-US" sz="3200" dirty="0" err="1">
                <a:solidFill>
                  <a:srgbClr val="0F00C6"/>
                </a:solidFill>
                <a:latin typeface="Open Sauce Light"/>
              </a:rPr>
              <a:t>deveres</a:t>
            </a:r>
            <a:r>
              <a:rPr lang="en-US" sz="3200" dirty="0">
                <a:solidFill>
                  <a:srgbClr val="0F00C6"/>
                </a:solidFill>
                <a:latin typeface="Open Sauce Light"/>
              </a:rPr>
              <a:t> de </a:t>
            </a:r>
            <a:r>
              <a:rPr lang="en-US" sz="3200" dirty="0" err="1">
                <a:solidFill>
                  <a:srgbClr val="0F00C6"/>
                </a:solidFill>
                <a:latin typeface="Open Sauce Light"/>
              </a:rPr>
              <a:t>informar</a:t>
            </a:r>
            <a:endParaRPr lang="en-US" sz="3200" dirty="0">
              <a:solidFill>
                <a:srgbClr val="0F00C6"/>
              </a:solidFill>
              <a:latin typeface="Open Sauce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00" y="5114486"/>
            <a:ext cx="7379242" cy="363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115"/>
              </a:lnSpc>
              <a:spcBef>
                <a:spcPct val="0"/>
              </a:spcBef>
            </a:pPr>
            <a:r>
              <a:rPr lang="en-US" sz="2225" dirty="0">
                <a:solidFill>
                  <a:srgbClr val="0F00C6"/>
                </a:solidFill>
                <a:latin typeface="Open Sauce Light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44000" y="8022053"/>
            <a:ext cx="7379242" cy="363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115"/>
              </a:lnSpc>
              <a:spcBef>
                <a:spcPct val="0"/>
              </a:spcBef>
            </a:pPr>
            <a:r>
              <a:rPr lang="en-US" sz="2225" dirty="0">
                <a:solidFill>
                  <a:srgbClr val="0F00C6"/>
                </a:solidFill>
                <a:latin typeface="Open Sauce Light"/>
              </a:rPr>
              <a:t>.</a:t>
            </a: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xmlns="" id="{39AE74B3-1BAB-AEBF-116C-7523FABE2F25}"/>
              </a:ext>
            </a:extLst>
          </p:cNvPr>
          <p:cNvSpPr txBox="1"/>
          <p:nvPr/>
        </p:nvSpPr>
        <p:spPr>
          <a:xfrm>
            <a:off x="9151015" y="3232123"/>
            <a:ext cx="8131343" cy="10593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339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0F00C6"/>
                </a:solidFill>
                <a:latin typeface="Open Sauce Light"/>
              </a:rPr>
              <a:t>Direito</a:t>
            </a:r>
            <a:r>
              <a:rPr lang="en-US" sz="3200" dirty="0">
                <a:solidFill>
                  <a:srgbClr val="0F00C6"/>
                </a:solidFill>
                <a:latin typeface="Open Sauce Light"/>
              </a:rPr>
              <a:t> de </a:t>
            </a:r>
            <a:r>
              <a:rPr lang="en-US" sz="3200" dirty="0" err="1">
                <a:solidFill>
                  <a:srgbClr val="0F00C6"/>
                </a:solidFill>
                <a:latin typeface="Open Sauce Light"/>
              </a:rPr>
              <a:t>revisão</a:t>
            </a:r>
            <a:r>
              <a:rPr lang="en-US" sz="3200" dirty="0">
                <a:solidFill>
                  <a:srgbClr val="0F00C6"/>
                </a:solidFill>
                <a:latin typeface="Open Sauce Light"/>
              </a:rPr>
              <a:t> de </a:t>
            </a:r>
            <a:r>
              <a:rPr lang="en-US" sz="3200" dirty="0" err="1">
                <a:solidFill>
                  <a:srgbClr val="0F00C6"/>
                </a:solidFill>
                <a:latin typeface="Open Sauce Light"/>
              </a:rPr>
              <a:t>decisão</a:t>
            </a:r>
            <a:r>
              <a:rPr lang="en-US" sz="3200" dirty="0">
                <a:solidFill>
                  <a:srgbClr val="0F00C6"/>
                </a:solidFill>
                <a:latin typeface="Open Sauce Light"/>
              </a:rPr>
              <a:t> </a:t>
            </a:r>
            <a:r>
              <a:rPr lang="en-US" sz="3200" dirty="0" err="1">
                <a:solidFill>
                  <a:srgbClr val="0F00C6"/>
                </a:solidFill>
                <a:latin typeface="Open Sauce Light"/>
              </a:rPr>
              <a:t>automati-zada</a:t>
            </a:r>
            <a:endParaRPr lang="en-US" sz="3200" dirty="0">
              <a:solidFill>
                <a:srgbClr val="0F00C6"/>
              </a:solidFill>
              <a:latin typeface="Open Sauce Light"/>
            </a:endParaRP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xmlns="" id="{2B4B3A5B-025D-2EFA-9057-7A0197CD8856}"/>
              </a:ext>
            </a:extLst>
          </p:cNvPr>
          <p:cNvSpPr txBox="1"/>
          <p:nvPr/>
        </p:nvSpPr>
        <p:spPr>
          <a:xfrm>
            <a:off x="9102889" y="4938966"/>
            <a:ext cx="7379242" cy="507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4339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0F00C6"/>
                </a:solidFill>
                <a:latin typeface="Open Sauce Light"/>
              </a:rPr>
              <a:t>Direito</a:t>
            </a:r>
            <a:r>
              <a:rPr lang="en-US" sz="3200" dirty="0">
                <a:solidFill>
                  <a:srgbClr val="0F00C6"/>
                </a:solidFill>
                <a:latin typeface="Open Sauce Light"/>
              </a:rPr>
              <a:t> de </a:t>
            </a:r>
            <a:r>
              <a:rPr lang="en-US" sz="3200" dirty="0" err="1">
                <a:solidFill>
                  <a:srgbClr val="0F00C6"/>
                </a:solidFill>
                <a:latin typeface="Open Sauce Light"/>
              </a:rPr>
              <a:t>oposição</a:t>
            </a:r>
            <a:endParaRPr lang="en-US" sz="3200" dirty="0">
              <a:solidFill>
                <a:srgbClr val="0F00C6"/>
              </a:solidFill>
              <a:latin typeface="Open Sauce Light"/>
            </a:endParaRP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xmlns="" id="{3F856873-6361-2958-9E03-8329CF5F08A9}"/>
              </a:ext>
            </a:extLst>
          </p:cNvPr>
          <p:cNvSpPr txBox="1"/>
          <p:nvPr/>
        </p:nvSpPr>
        <p:spPr>
          <a:xfrm>
            <a:off x="9144000" y="6369176"/>
            <a:ext cx="7882258" cy="5079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339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0F00C6"/>
                </a:solidFill>
                <a:latin typeface="Open Sauce Light"/>
              </a:rPr>
              <a:t>Deveres</a:t>
            </a:r>
            <a:r>
              <a:rPr lang="en-US" sz="3200" dirty="0">
                <a:solidFill>
                  <a:srgbClr val="0F00C6"/>
                </a:solidFill>
                <a:latin typeface="Open Sauce Light"/>
              </a:rPr>
              <a:t> de </a:t>
            </a:r>
            <a:r>
              <a:rPr lang="en-US" sz="3200" dirty="0" err="1">
                <a:solidFill>
                  <a:srgbClr val="0F00C6"/>
                </a:solidFill>
                <a:latin typeface="Open Sauce Light"/>
              </a:rPr>
              <a:t>registro</a:t>
            </a:r>
            <a:r>
              <a:rPr lang="en-US" sz="3200" dirty="0">
                <a:solidFill>
                  <a:srgbClr val="0F00C6"/>
                </a:solidFill>
                <a:latin typeface="Open Sauce Light"/>
              </a:rPr>
              <a:t> e </a:t>
            </a:r>
            <a:r>
              <a:rPr lang="en-US" sz="3200" dirty="0" err="1">
                <a:solidFill>
                  <a:srgbClr val="0F00C6"/>
                </a:solidFill>
                <a:latin typeface="Open Sauce Light"/>
              </a:rPr>
              <a:t>documentação</a:t>
            </a:r>
            <a:endParaRPr lang="en-US" sz="3200" dirty="0">
              <a:solidFill>
                <a:srgbClr val="0F00C6"/>
              </a:solidFill>
              <a:latin typeface="Open Sauce Light"/>
            </a:endParaRP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xmlns="" id="{E44A44EA-BA39-4820-53E4-E280090ABF39}"/>
              </a:ext>
            </a:extLst>
          </p:cNvPr>
          <p:cNvSpPr txBox="1"/>
          <p:nvPr/>
        </p:nvSpPr>
        <p:spPr>
          <a:xfrm>
            <a:off x="9144000" y="7768073"/>
            <a:ext cx="7379242" cy="507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4339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0F00C6"/>
                </a:solidFill>
                <a:latin typeface="Open Sauce Light"/>
              </a:rPr>
              <a:t>Avaliação</a:t>
            </a:r>
            <a:r>
              <a:rPr lang="en-US" sz="3200" dirty="0">
                <a:solidFill>
                  <a:srgbClr val="0F00C6"/>
                </a:solidFill>
                <a:latin typeface="Open Sauce Light"/>
              </a:rPr>
              <a:t> de </a:t>
            </a:r>
            <a:r>
              <a:rPr lang="en-US" sz="3200" dirty="0" err="1">
                <a:solidFill>
                  <a:srgbClr val="0F00C6"/>
                </a:solidFill>
                <a:latin typeface="Open Sauce Light"/>
              </a:rPr>
              <a:t>impacto</a:t>
            </a:r>
            <a:r>
              <a:rPr lang="en-US" sz="3200" dirty="0">
                <a:solidFill>
                  <a:srgbClr val="0F00C6"/>
                </a:solidFill>
                <a:latin typeface="Open Sauce Light"/>
              </a:rPr>
              <a:t> e RIPDP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6286500" y="0"/>
            <a:ext cx="154305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66800" y="3964305"/>
            <a:ext cx="6536851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  <a:spcBef>
                <a:spcPct val="0"/>
              </a:spcBef>
            </a:pPr>
            <a:r>
              <a:rPr lang="en-US" sz="9600" dirty="0" err="1">
                <a:solidFill>
                  <a:srgbClr val="FFFFFF"/>
                </a:solidFill>
                <a:latin typeface="Bebas Neue Bold"/>
              </a:rPr>
              <a:t>recomendações</a:t>
            </a:r>
            <a:endParaRPr lang="en-US" sz="9600" dirty="0">
              <a:solidFill>
                <a:srgbClr val="FFFFFF"/>
              </a:solidFill>
              <a:latin typeface="Bebas Neue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616611" y="3012628"/>
            <a:ext cx="5892721" cy="4261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0F00C6"/>
                </a:solidFill>
                <a:latin typeface="Open Sauce Light Bold"/>
              </a:rPr>
              <a:t>1.</a:t>
            </a:r>
            <a:r>
              <a:rPr lang="en-US" sz="3000" dirty="0">
                <a:solidFill>
                  <a:srgbClr val="0F00C6"/>
                </a:solidFill>
                <a:latin typeface="Open Sauce Light"/>
              </a:rPr>
              <a:t> </a:t>
            </a:r>
            <a:r>
              <a:rPr lang="en-US" sz="3000" dirty="0" err="1">
                <a:solidFill>
                  <a:srgbClr val="0F00C6"/>
                </a:solidFill>
                <a:latin typeface="Open Sauce Light"/>
              </a:rPr>
              <a:t>Previsão</a:t>
            </a:r>
            <a:r>
              <a:rPr lang="en-US" sz="3000" dirty="0">
                <a:solidFill>
                  <a:srgbClr val="0F00C6"/>
                </a:solidFill>
                <a:latin typeface="Open Sauce Light"/>
              </a:rPr>
              <a:t> de </a:t>
            </a:r>
            <a:r>
              <a:rPr lang="en-US" sz="3000" b="1" dirty="0" err="1">
                <a:solidFill>
                  <a:srgbClr val="0F00C6"/>
                </a:solidFill>
                <a:latin typeface="Open Sauce Light"/>
              </a:rPr>
              <a:t>deveres</a:t>
            </a:r>
            <a:r>
              <a:rPr lang="en-US" sz="3000" b="1" dirty="0">
                <a:solidFill>
                  <a:srgbClr val="0F00C6"/>
                </a:solidFill>
                <a:latin typeface="Open Sauce Light"/>
              </a:rPr>
              <a:t> de </a:t>
            </a:r>
            <a:r>
              <a:rPr lang="en-US" sz="3000" b="1" dirty="0" err="1">
                <a:solidFill>
                  <a:srgbClr val="0F00C6"/>
                </a:solidFill>
                <a:latin typeface="Open Sauce Light"/>
              </a:rPr>
              <a:t>registro</a:t>
            </a:r>
            <a:r>
              <a:rPr lang="en-US" sz="3000" b="1" dirty="0">
                <a:solidFill>
                  <a:srgbClr val="0F00C6"/>
                </a:solidFill>
                <a:latin typeface="Open Sauce Light"/>
              </a:rPr>
              <a:t> e </a:t>
            </a:r>
            <a:r>
              <a:rPr lang="en-US" sz="3000" b="1" dirty="0" err="1">
                <a:solidFill>
                  <a:srgbClr val="0F00C6"/>
                </a:solidFill>
                <a:latin typeface="Open Sauce Light"/>
              </a:rPr>
              <a:t>documentação</a:t>
            </a:r>
            <a:r>
              <a:rPr lang="en-US" sz="3000" b="1" dirty="0">
                <a:solidFill>
                  <a:srgbClr val="0F00C6"/>
                </a:solidFill>
                <a:latin typeface="Open Sauce Light"/>
              </a:rPr>
              <a:t> </a:t>
            </a:r>
            <a:r>
              <a:rPr lang="en-US" sz="3000" dirty="0">
                <a:solidFill>
                  <a:srgbClr val="0F00C6"/>
                </a:solidFill>
                <a:latin typeface="Open Sauce Light"/>
              </a:rPr>
              <a:t>do </a:t>
            </a:r>
            <a:r>
              <a:rPr lang="en-US" sz="3000" i="1" dirty="0">
                <a:solidFill>
                  <a:srgbClr val="0F00C6"/>
                </a:solidFill>
                <a:latin typeface="Open Sauce Light"/>
              </a:rPr>
              <a:t>design </a:t>
            </a:r>
            <a:r>
              <a:rPr lang="en-US" sz="3000" dirty="0" err="1">
                <a:solidFill>
                  <a:srgbClr val="0F00C6"/>
                </a:solidFill>
                <a:latin typeface="Open Sauce Light"/>
              </a:rPr>
              <a:t>metodológico</a:t>
            </a:r>
            <a:r>
              <a:rPr lang="en-US" sz="3000" dirty="0">
                <a:solidFill>
                  <a:srgbClr val="0F00C6"/>
                </a:solidFill>
                <a:latin typeface="Open Sauce Light"/>
              </a:rPr>
              <a:t> do </a:t>
            </a:r>
            <a:r>
              <a:rPr lang="en-US" sz="3000" dirty="0" err="1">
                <a:solidFill>
                  <a:srgbClr val="0F00C6"/>
                </a:solidFill>
                <a:latin typeface="Open Sauce Light"/>
              </a:rPr>
              <a:t>sistema</a:t>
            </a:r>
            <a:r>
              <a:rPr lang="en-US" sz="3000" dirty="0">
                <a:solidFill>
                  <a:srgbClr val="0F00C6"/>
                </a:solidFill>
                <a:latin typeface="Open Sauce Light"/>
              </a:rPr>
              <a:t> de IA;</a:t>
            </a:r>
          </a:p>
          <a:p>
            <a:pPr>
              <a:lnSpc>
                <a:spcPts val="4200"/>
              </a:lnSpc>
            </a:pPr>
            <a:endParaRPr lang="en-US" sz="3000" dirty="0">
              <a:solidFill>
                <a:srgbClr val="0F00C6"/>
              </a:solidFill>
              <a:latin typeface="Open Sauce Light"/>
            </a:endParaRPr>
          </a:p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0F00C6"/>
                </a:solidFill>
                <a:latin typeface="Arimo Bold"/>
              </a:rPr>
              <a:t>2.</a:t>
            </a:r>
            <a:r>
              <a:rPr lang="en-US" sz="3000" dirty="0">
                <a:solidFill>
                  <a:srgbClr val="0F00C6"/>
                </a:solidFill>
                <a:latin typeface="Arimo"/>
              </a:rPr>
              <a:t> </a:t>
            </a:r>
            <a:r>
              <a:rPr lang="en-US" sz="3000" dirty="0" err="1">
                <a:solidFill>
                  <a:srgbClr val="0F00C6"/>
                </a:solidFill>
                <a:latin typeface="Arimo"/>
              </a:rPr>
              <a:t>Instituição</a:t>
            </a:r>
            <a:r>
              <a:rPr lang="en-US" sz="3000" dirty="0">
                <a:solidFill>
                  <a:srgbClr val="0F00C6"/>
                </a:solidFill>
                <a:latin typeface="Arimo"/>
              </a:rPr>
              <a:t> de </a:t>
            </a:r>
            <a:r>
              <a:rPr lang="en-US" sz="3000" b="1" dirty="0" err="1">
                <a:solidFill>
                  <a:srgbClr val="0F00C6"/>
                </a:solidFill>
                <a:latin typeface="Arimo"/>
              </a:rPr>
              <a:t>avaliação</a:t>
            </a:r>
            <a:r>
              <a:rPr lang="en-US" sz="3000" b="1" dirty="0">
                <a:solidFill>
                  <a:srgbClr val="0F00C6"/>
                </a:solidFill>
                <a:latin typeface="Arimo"/>
              </a:rPr>
              <a:t> de </a:t>
            </a:r>
            <a:r>
              <a:rPr lang="en-US" sz="3000" b="1" dirty="0" err="1">
                <a:solidFill>
                  <a:srgbClr val="0F00C6"/>
                </a:solidFill>
                <a:latin typeface="Arimo"/>
              </a:rPr>
              <a:t>impacto</a:t>
            </a:r>
            <a:r>
              <a:rPr lang="en-US" sz="3000" b="1" dirty="0">
                <a:solidFill>
                  <a:srgbClr val="0F00C6"/>
                </a:solidFill>
                <a:latin typeface="Arimo"/>
              </a:rPr>
              <a:t> a </a:t>
            </a:r>
            <a:r>
              <a:rPr lang="en-US" sz="3000" b="1" dirty="0" err="1">
                <a:solidFill>
                  <a:srgbClr val="0F00C6"/>
                </a:solidFill>
                <a:latin typeface="Arimo"/>
              </a:rPr>
              <a:t>direitos</a:t>
            </a:r>
            <a:r>
              <a:rPr lang="en-US" sz="3000" b="1" dirty="0">
                <a:solidFill>
                  <a:srgbClr val="0F00C6"/>
                </a:solidFill>
                <a:latin typeface="Arimo"/>
              </a:rPr>
              <a:t> </a:t>
            </a:r>
            <a:r>
              <a:rPr lang="en-US" sz="3000" b="1" dirty="0" err="1">
                <a:solidFill>
                  <a:srgbClr val="0F00C6"/>
                </a:solidFill>
                <a:latin typeface="Arimo"/>
              </a:rPr>
              <a:t>fundamentais</a:t>
            </a:r>
            <a:r>
              <a:rPr lang="en-US" sz="3000" dirty="0">
                <a:solidFill>
                  <a:srgbClr val="0F00C6"/>
                </a:solidFill>
                <a:latin typeface="Arimo"/>
              </a:rPr>
              <a:t>.</a:t>
            </a:r>
          </a:p>
          <a:p>
            <a:pPr>
              <a:lnSpc>
                <a:spcPts val="4200"/>
              </a:lnSpc>
            </a:pPr>
            <a:endParaRPr lang="en-US" sz="3000" dirty="0">
              <a:solidFill>
                <a:srgbClr val="0F00C6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6662982"/>
            <a:ext cx="3978187" cy="29798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006887" y="6682626"/>
            <a:ext cx="12303482" cy="1301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9600"/>
              </a:lnSpc>
              <a:spcBef>
                <a:spcPct val="0"/>
              </a:spcBef>
            </a:pPr>
            <a:r>
              <a:rPr lang="en-US" sz="9600">
                <a:solidFill>
                  <a:srgbClr val="0F00C6"/>
                </a:solidFill>
                <a:latin typeface="Bebas Neue Bold"/>
              </a:rPr>
              <a:t>Obrigado!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006887" y="8272145"/>
            <a:ext cx="12303482" cy="986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19"/>
              </a:lnSpc>
            </a:pPr>
            <a:r>
              <a:rPr lang="en-US" sz="2799" dirty="0">
                <a:solidFill>
                  <a:srgbClr val="000000"/>
                </a:solidFill>
                <a:latin typeface="Open Sauce Light Bold"/>
              </a:rPr>
              <a:t>Diego Machado</a:t>
            </a:r>
          </a:p>
          <a:p>
            <a:pPr marL="0" lvl="0" indent="0" algn="r">
              <a:lnSpc>
                <a:spcPts val="3919"/>
              </a:lnSpc>
              <a:spcBef>
                <a:spcPct val="0"/>
              </a:spcBef>
            </a:pPr>
            <a:r>
              <a:rPr lang="en-US" sz="2799" dirty="0">
                <a:solidFill>
                  <a:srgbClr val="000000"/>
                </a:solidFill>
                <a:latin typeface="Open Sauce Light"/>
              </a:rPr>
              <a:t>Professor </a:t>
            </a:r>
            <a:r>
              <a:rPr lang="en-US" sz="2799" dirty="0" err="1">
                <a:solidFill>
                  <a:srgbClr val="000000"/>
                </a:solidFill>
                <a:latin typeface="Open Sauce Light"/>
              </a:rPr>
              <a:t>Assistente</a:t>
            </a:r>
            <a:r>
              <a:rPr lang="en-US" sz="2799" dirty="0">
                <a:solidFill>
                  <a:srgbClr val="000000"/>
                </a:solidFill>
                <a:latin typeface="Open Sauce Light"/>
              </a:rPr>
              <a:t> do </a:t>
            </a:r>
            <a:r>
              <a:rPr lang="en-US" sz="2799" dirty="0" err="1">
                <a:solidFill>
                  <a:srgbClr val="000000"/>
                </a:solidFill>
                <a:latin typeface="Open Sauce Light"/>
              </a:rPr>
              <a:t>Departamento</a:t>
            </a:r>
            <a:r>
              <a:rPr lang="en-US" sz="2799" dirty="0">
                <a:solidFill>
                  <a:srgbClr val="000000"/>
                </a:solidFill>
                <a:latin typeface="Open Sauce Light"/>
              </a:rPr>
              <a:t> de </a:t>
            </a:r>
            <a:r>
              <a:rPr lang="en-US" sz="2799" dirty="0" err="1">
                <a:solidFill>
                  <a:srgbClr val="000000"/>
                </a:solidFill>
                <a:latin typeface="Open Sauce Light"/>
              </a:rPr>
              <a:t>Direito</a:t>
            </a:r>
            <a:r>
              <a:rPr lang="en-US" sz="2799" dirty="0">
                <a:solidFill>
                  <a:srgbClr val="000000"/>
                </a:solidFill>
                <a:latin typeface="Open Sauce Light"/>
              </a:rPr>
              <a:t> da UFV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715002" y="4691866"/>
            <a:ext cx="597044" cy="0"/>
          </a:xfrm>
          <a:prstGeom prst="line">
            <a:avLst/>
          </a:prstGeom>
          <a:ln w="28575" cap="rnd">
            <a:solidFill>
              <a:srgbClr val="0F00C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1553952" y="4720441"/>
            <a:ext cx="597044" cy="0"/>
          </a:xfrm>
          <a:prstGeom prst="line">
            <a:avLst/>
          </a:prstGeom>
          <a:ln w="28575" cap="rnd">
            <a:solidFill>
              <a:srgbClr val="0F00C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4715002" y="5143500"/>
            <a:ext cx="4636042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4325"/>
              </a:lnSpc>
              <a:spcBef>
                <a:spcPct val="0"/>
              </a:spcBef>
            </a:pPr>
            <a:r>
              <a:rPr lang="en-US" sz="4325" dirty="0">
                <a:solidFill>
                  <a:srgbClr val="0F00C6"/>
                </a:solidFill>
                <a:latin typeface="Bebas Neue Bold"/>
              </a:rPr>
              <a:t>Caso </a:t>
            </a:r>
            <a:r>
              <a:rPr lang="en-US" sz="4325" i="1" dirty="0">
                <a:solidFill>
                  <a:srgbClr val="0F00C6"/>
                </a:solidFill>
                <a:latin typeface="Bebas Neue Bold"/>
              </a:rPr>
              <a:t>“</a:t>
            </a:r>
            <a:r>
              <a:rPr lang="en-US" sz="4325" i="1" dirty="0" err="1">
                <a:solidFill>
                  <a:srgbClr val="0F00C6"/>
                </a:solidFill>
                <a:latin typeface="Bebas Neue Bold"/>
              </a:rPr>
              <a:t>Toeslagenaffaire</a:t>
            </a:r>
            <a:r>
              <a:rPr lang="en-US" sz="4325" dirty="0">
                <a:solidFill>
                  <a:srgbClr val="0F00C6"/>
                </a:solidFill>
                <a:latin typeface="Bebas Neue Bold"/>
              </a:rPr>
              <a:t>”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553952" y="5210175"/>
            <a:ext cx="4636042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25"/>
              </a:lnSpc>
              <a:spcBef>
                <a:spcPct val="0"/>
              </a:spcBef>
            </a:pPr>
            <a:r>
              <a:rPr lang="en-US" sz="4325" dirty="0">
                <a:solidFill>
                  <a:srgbClr val="0F00C6"/>
                </a:solidFill>
                <a:latin typeface="Bebas Neue Bold"/>
              </a:rPr>
              <a:t>Caso </a:t>
            </a:r>
            <a:r>
              <a:rPr lang="en-US" sz="4325" dirty="0" err="1">
                <a:solidFill>
                  <a:srgbClr val="0F00C6"/>
                </a:solidFill>
                <a:latin typeface="Bebas Neue Bold"/>
              </a:rPr>
              <a:t>metrô</a:t>
            </a:r>
            <a:r>
              <a:rPr lang="en-US" sz="4325" dirty="0">
                <a:solidFill>
                  <a:srgbClr val="0F00C6"/>
                </a:solidFill>
                <a:latin typeface="Bebas Neue Bold"/>
              </a:rPr>
              <a:t> de </a:t>
            </a:r>
            <a:r>
              <a:rPr lang="en-US" sz="4325" dirty="0" err="1">
                <a:solidFill>
                  <a:srgbClr val="0F00C6"/>
                </a:solidFill>
                <a:latin typeface="Bebas Neue Bold"/>
              </a:rPr>
              <a:t>são</a:t>
            </a:r>
            <a:r>
              <a:rPr lang="en-US" sz="4325" dirty="0">
                <a:solidFill>
                  <a:srgbClr val="0F00C6"/>
                </a:solidFill>
                <a:latin typeface="Bebas Neue Bold"/>
              </a:rPr>
              <a:t> Paulo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1190625"/>
            <a:ext cx="918210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  <a:spcBef>
                <a:spcPct val="0"/>
              </a:spcBef>
            </a:pPr>
            <a:r>
              <a:rPr lang="en-US" sz="9600" dirty="0" err="1">
                <a:solidFill>
                  <a:srgbClr val="0F00C6"/>
                </a:solidFill>
                <a:latin typeface="Bebas Neue Bold"/>
              </a:rPr>
              <a:t>Invisibilidade</a:t>
            </a:r>
            <a:r>
              <a:rPr lang="en-US" sz="9600" dirty="0">
                <a:solidFill>
                  <a:srgbClr val="0F00C6"/>
                </a:solidFill>
                <a:latin typeface="Bebas Neue Bold"/>
              </a:rPr>
              <a:t> e </a:t>
            </a:r>
            <a:r>
              <a:rPr lang="en-US" sz="9600" dirty="0" err="1">
                <a:solidFill>
                  <a:srgbClr val="0F00C6"/>
                </a:solidFill>
                <a:latin typeface="Bebas Neue Bold"/>
              </a:rPr>
              <a:t>opacidade</a:t>
            </a:r>
            <a:r>
              <a:rPr lang="en-US" sz="9600" dirty="0">
                <a:solidFill>
                  <a:srgbClr val="0F00C6"/>
                </a:solidFill>
                <a:latin typeface="Bebas Neue Bold"/>
              </a:rPr>
              <a:t> de </a:t>
            </a:r>
            <a:r>
              <a:rPr lang="en-US" sz="9600" dirty="0" err="1">
                <a:solidFill>
                  <a:srgbClr val="0F00C6"/>
                </a:solidFill>
                <a:latin typeface="Bebas Neue Bold"/>
              </a:rPr>
              <a:t>sistemas</a:t>
            </a:r>
            <a:r>
              <a:rPr lang="en-US" sz="9600" dirty="0">
                <a:solidFill>
                  <a:srgbClr val="0F00C6"/>
                </a:solidFill>
                <a:latin typeface="Bebas Neue Bold"/>
              </a:rPr>
              <a:t> de </a:t>
            </a:r>
            <a:r>
              <a:rPr lang="en-US" sz="9600" dirty="0" err="1">
                <a:solidFill>
                  <a:srgbClr val="0F00C6"/>
                </a:solidFill>
                <a:latin typeface="Bebas Neue Bold"/>
              </a:rPr>
              <a:t>ia</a:t>
            </a:r>
            <a:endParaRPr lang="en-US" sz="9600" dirty="0">
              <a:solidFill>
                <a:srgbClr val="0F00C6"/>
              </a:solidFill>
              <a:latin typeface="Bebas Neue Bold"/>
            </a:endParaRPr>
          </a:p>
        </p:txBody>
      </p:sp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18B0D58F-3A13-DFDE-0114-76EDC8B91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374" y="6536425"/>
            <a:ext cx="8397298" cy="1848760"/>
          </a:xfrm>
          <a:prstGeom prst="rect">
            <a:avLst/>
          </a:prstGeom>
        </p:spPr>
      </p:pic>
      <p:pic>
        <p:nvPicPr>
          <p:cNvPr id="12" name="Picture 11" descr="A picture containing text, person, screenshot&#10;&#10;Description automatically generated">
            <a:extLst>
              <a:ext uri="{FF2B5EF4-FFF2-40B4-BE49-F238E27FC236}">
                <a16:creationId xmlns:a16="http://schemas.microsoft.com/office/drawing/2014/main" xmlns="" id="{D44E30FB-F778-0E59-1898-54BBEC0A99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4" b="30997"/>
          <a:stretch/>
        </p:blipFill>
        <p:spPr>
          <a:xfrm>
            <a:off x="12150996" y="6057900"/>
            <a:ext cx="3647160" cy="3420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673178" y="4657725"/>
            <a:ext cx="10263508" cy="2128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250"/>
              </a:lnSpc>
              <a:spcBef>
                <a:spcPct val="0"/>
              </a:spcBef>
            </a:pPr>
            <a:r>
              <a:rPr lang="en-US" sz="8250" dirty="0" err="1">
                <a:solidFill>
                  <a:srgbClr val="FFFFFF"/>
                </a:solidFill>
                <a:latin typeface="Bebas Neue Bold"/>
              </a:rPr>
              <a:t>Contestabilidade</a:t>
            </a:r>
            <a:r>
              <a:rPr lang="en-US" sz="8250" dirty="0">
                <a:solidFill>
                  <a:srgbClr val="FFFFFF"/>
                </a:solidFill>
                <a:latin typeface="Bebas Neue Bold"/>
              </a:rPr>
              <a:t> da </a:t>
            </a:r>
            <a:r>
              <a:rPr lang="en-US" sz="8250" dirty="0" err="1">
                <a:solidFill>
                  <a:srgbClr val="FFFFFF"/>
                </a:solidFill>
                <a:latin typeface="Bebas Neue Bold"/>
              </a:rPr>
              <a:t>ia</a:t>
            </a:r>
            <a:r>
              <a:rPr lang="en-US" sz="8250" dirty="0">
                <a:solidFill>
                  <a:srgbClr val="FFFFFF"/>
                </a:solidFill>
                <a:latin typeface="Bebas Neue Bold"/>
              </a:rPr>
              <a:t> e </a:t>
            </a:r>
            <a:r>
              <a:rPr lang="en-US" sz="8250" dirty="0" err="1">
                <a:solidFill>
                  <a:srgbClr val="FFFFFF"/>
                </a:solidFill>
                <a:latin typeface="Bebas Neue Bold"/>
              </a:rPr>
              <a:t>os</a:t>
            </a:r>
            <a:r>
              <a:rPr lang="en-US" sz="8250" dirty="0">
                <a:solidFill>
                  <a:srgbClr val="FFFFFF"/>
                </a:solidFill>
                <a:latin typeface="Bebas Neue Bold"/>
              </a:rPr>
              <a:t> </a:t>
            </a:r>
            <a:r>
              <a:rPr lang="en-US" sz="8250" dirty="0" err="1">
                <a:solidFill>
                  <a:srgbClr val="FFFFFF"/>
                </a:solidFill>
                <a:latin typeface="Bebas Neue Bold"/>
              </a:rPr>
              <a:t>documentos</a:t>
            </a:r>
            <a:r>
              <a:rPr lang="en-US" sz="8250" dirty="0">
                <a:solidFill>
                  <a:srgbClr val="FFFFFF"/>
                </a:solidFill>
                <a:latin typeface="Bebas Neue Bold"/>
              </a:rPr>
              <a:t> </a:t>
            </a:r>
            <a:r>
              <a:rPr lang="en-US" sz="8250" dirty="0" err="1">
                <a:solidFill>
                  <a:srgbClr val="FFFFFF"/>
                </a:solidFill>
                <a:latin typeface="Bebas Neue Bold"/>
              </a:rPr>
              <a:t>internacionais</a:t>
            </a:r>
            <a:endParaRPr lang="en-US" sz="8250" dirty="0">
              <a:solidFill>
                <a:srgbClr val="FFFFFF"/>
              </a:solidFill>
              <a:latin typeface="Bebas Neue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6286500" y="0"/>
            <a:ext cx="154305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90600" y="3624897"/>
            <a:ext cx="6159474" cy="31547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8200"/>
              </a:lnSpc>
              <a:spcBef>
                <a:spcPct val="0"/>
              </a:spcBef>
            </a:pPr>
            <a:r>
              <a:rPr lang="en-US" sz="8200" dirty="0">
                <a:solidFill>
                  <a:srgbClr val="FFFFFF"/>
                </a:solidFill>
                <a:latin typeface="Bebas Neue Bold"/>
              </a:rPr>
              <a:t>Soft law, </a:t>
            </a:r>
            <a:r>
              <a:rPr lang="en-US" sz="8200" dirty="0" err="1">
                <a:solidFill>
                  <a:srgbClr val="FFFFFF"/>
                </a:solidFill>
                <a:latin typeface="Bebas Neue Bold"/>
              </a:rPr>
              <a:t>modelos</a:t>
            </a:r>
            <a:r>
              <a:rPr lang="en-US" sz="8200" dirty="0">
                <a:solidFill>
                  <a:srgbClr val="FFFFFF"/>
                </a:solidFill>
                <a:latin typeface="Bebas Neue Bold"/>
              </a:rPr>
              <a:t> e </a:t>
            </a:r>
            <a:r>
              <a:rPr lang="en-US" sz="8200" dirty="0" err="1">
                <a:solidFill>
                  <a:srgbClr val="FFFFFF"/>
                </a:solidFill>
                <a:latin typeface="Bebas Neue Bold"/>
              </a:rPr>
              <a:t>diretrizes</a:t>
            </a:r>
            <a:endParaRPr lang="en-US" sz="8200" dirty="0">
              <a:solidFill>
                <a:srgbClr val="FFFFFF"/>
              </a:solidFill>
              <a:latin typeface="Bebas Neue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871841" y="1865312"/>
            <a:ext cx="5796448" cy="1607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39"/>
              </a:lnSpc>
              <a:spcBef>
                <a:spcPct val="0"/>
              </a:spcBef>
            </a:pPr>
            <a:r>
              <a:rPr lang="en-US" sz="3099" dirty="0">
                <a:solidFill>
                  <a:srgbClr val="0F00C6"/>
                </a:solidFill>
                <a:latin typeface="Open Sauce Light"/>
              </a:rPr>
              <a:t>OECD Recommendation of the Council on Artificial Intelligence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871841" y="4591357"/>
            <a:ext cx="5308574" cy="2427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20"/>
              </a:lnSpc>
            </a:pPr>
            <a:r>
              <a:rPr lang="en-US" sz="2400" dirty="0" err="1">
                <a:solidFill>
                  <a:srgbClr val="0F00C6"/>
                </a:solidFill>
                <a:latin typeface="Open Sauce Light"/>
              </a:rPr>
              <a:t>Princípio</a:t>
            </a:r>
            <a:r>
              <a:rPr lang="en-US" sz="2400" dirty="0">
                <a:solidFill>
                  <a:srgbClr val="0F00C6"/>
                </a:solidFill>
                <a:latin typeface="Open Sauce Light"/>
              </a:rPr>
              <a:t> </a:t>
            </a:r>
            <a:r>
              <a:rPr lang="en-US" sz="2400" dirty="0" err="1">
                <a:solidFill>
                  <a:srgbClr val="0F00C6"/>
                </a:solidFill>
                <a:latin typeface="Open Sauce Light"/>
              </a:rPr>
              <a:t>transparência</a:t>
            </a:r>
            <a:r>
              <a:rPr lang="en-US" sz="2400" dirty="0">
                <a:solidFill>
                  <a:srgbClr val="0F00C6"/>
                </a:solidFill>
                <a:latin typeface="Open Sauce Light"/>
              </a:rPr>
              <a:t> e </a:t>
            </a:r>
            <a:r>
              <a:rPr lang="en-US" sz="2400" dirty="0" err="1">
                <a:solidFill>
                  <a:srgbClr val="0F00C6"/>
                </a:solidFill>
                <a:latin typeface="Open Sauce Light"/>
              </a:rPr>
              <a:t>explicabilidade</a:t>
            </a:r>
            <a:endParaRPr lang="en-US" sz="2400" dirty="0">
              <a:solidFill>
                <a:srgbClr val="0F00C6"/>
              </a:solidFill>
              <a:latin typeface="Open Sauce Light"/>
            </a:endParaRPr>
          </a:p>
          <a:p>
            <a:pPr>
              <a:lnSpc>
                <a:spcPts val="3220"/>
              </a:lnSpc>
            </a:pPr>
            <a:endParaRPr lang="en-US" sz="2300" dirty="0">
              <a:solidFill>
                <a:srgbClr val="0F00C6"/>
              </a:solidFill>
              <a:latin typeface="Open Sauce Light"/>
            </a:endParaRPr>
          </a:p>
          <a:p>
            <a:pPr lvl="0">
              <a:lnSpc>
                <a:spcPts val="3220"/>
              </a:lnSpc>
              <a:spcBef>
                <a:spcPct val="0"/>
              </a:spcBef>
            </a:pPr>
            <a:r>
              <a:rPr lang="en-US" sz="2300" i="1" dirty="0">
                <a:solidFill>
                  <a:srgbClr val="0F00C6"/>
                </a:solidFill>
                <a:latin typeface="Open Sauce Light"/>
              </a:rPr>
              <a:t>.</a:t>
            </a:r>
            <a:r>
              <a:rPr lang="en-US" sz="2300" i="1" dirty="0">
                <a:solidFill>
                  <a:srgbClr val="0F00C6"/>
                </a:solidFill>
                <a:latin typeface="Open Sauce Light Bold"/>
              </a:rPr>
              <a:t>”to enable those adversely affected by an AI system to </a:t>
            </a:r>
            <a:r>
              <a:rPr lang="en-US" sz="2300" b="1" i="1" dirty="0">
                <a:solidFill>
                  <a:srgbClr val="0F00C6"/>
                </a:solidFill>
                <a:latin typeface="Open Sauce Light Bold"/>
              </a:rPr>
              <a:t>challenge its outcome</a:t>
            </a:r>
            <a:r>
              <a:rPr lang="en-US" sz="2300" i="1" dirty="0">
                <a:solidFill>
                  <a:srgbClr val="0F00C6"/>
                </a:solidFill>
                <a:latin typeface="Open Sauce Light Bold"/>
              </a:rPr>
              <a:t> […]”</a:t>
            </a:r>
            <a:endParaRPr lang="en-US" sz="2300" i="1" dirty="0">
              <a:solidFill>
                <a:srgbClr val="0F00C6"/>
              </a:solidFill>
              <a:latin typeface="Open Sauc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6286500" y="0"/>
            <a:ext cx="154305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90600" y="3624897"/>
            <a:ext cx="6159474" cy="31547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8200"/>
              </a:lnSpc>
              <a:spcBef>
                <a:spcPct val="0"/>
              </a:spcBef>
            </a:pPr>
            <a:r>
              <a:rPr lang="en-US" sz="8200" dirty="0">
                <a:solidFill>
                  <a:srgbClr val="FFFFFF"/>
                </a:solidFill>
                <a:latin typeface="Bebas Neue Bold"/>
              </a:rPr>
              <a:t>Soft law, </a:t>
            </a:r>
            <a:r>
              <a:rPr lang="en-US" sz="8200" dirty="0" err="1">
                <a:solidFill>
                  <a:srgbClr val="FFFFFF"/>
                </a:solidFill>
                <a:latin typeface="Bebas Neue Bold"/>
              </a:rPr>
              <a:t>modelos</a:t>
            </a:r>
            <a:r>
              <a:rPr lang="en-US" sz="8200" dirty="0">
                <a:solidFill>
                  <a:srgbClr val="FFFFFF"/>
                </a:solidFill>
                <a:latin typeface="Bebas Neue Bold"/>
              </a:rPr>
              <a:t> e </a:t>
            </a:r>
            <a:r>
              <a:rPr lang="en-US" sz="8200" dirty="0" err="1">
                <a:solidFill>
                  <a:srgbClr val="FFFFFF"/>
                </a:solidFill>
                <a:latin typeface="Bebas Neue Bold"/>
              </a:rPr>
              <a:t>diretrizes</a:t>
            </a:r>
            <a:endParaRPr lang="en-US" sz="8200" dirty="0">
              <a:solidFill>
                <a:srgbClr val="FFFFFF"/>
              </a:solidFill>
              <a:latin typeface="Bebas Neue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871841" y="1865312"/>
            <a:ext cx="5796448" cy="1056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4339"/>
              </a:lnSpc>
              <a:spcBef>
                <a:spcPct val="0"/>
              </a:spcBef>
            </a:pPr>
            <a:r>
              <a:rPr lang="en-US" sz="3099" dirty="0">
                <a:solidFill>
                  <a:srgbClr val="0F00C6"/>
                </a:solidFill>
                <a:latin typeface="Open Sauce Light"/>
              </a:rPr>
              <a:t>Australia’s Artificial Intelligence Ethics Framework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871841" y="4591357"/>
            <a:ext cx="5308574" cy="3248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20"/>
              </a:lnSpc>
            </a:pPr>
            <a:r>
              <a:rPr lang="en-US" sz="2400" dirty="0" err="1">
                <a:solidFill>
                  <a:srgbClr val="0F00C6"/>
                </a:solidFill>
                <a:latin typeface="Open Sauce Light"/>
              </a:rPr>
              <a:t>Princípio</a:t>
            </a:r>
            <a:r>
              <a:rPr lang="en-US" sz="2400" dirty="0">
                <a:solidFill>
                  <a:srgbClr val="0F00C6"/>
                </a:solidFill>
                <a:latin typeface="Open Sauce Light"/>
              </a:rPr>
              <a:t> da </a:t>
            </a:r>
            <a:r>
              <a:rPr lang="en-US" sz="2400" dirty="0" err="1">
                <a:solidFill>
                  <a:srgbClr val="0F00C6"/>
                </a:solidFill>
                <a:latin typeface="Open Sauce Light"/>
              </a:rPr>
              <a:t>contestabilidade</a:t>
            </a:r>
            <a:endParaRPr lang="en-US" sz="2400" dirty="0">
              <a:solidFill>
                <a:srgbClr val="0F00C6"/>
              </a:solidFill>
              <a:latin typeface="Open Sauce Light"/>
            </a:endParaRPr>
          </a:p>
          <a:p>
            <a:pPr>
              <a:lnSpc>
                <a:spcPts val="3220"/>
              </a:lnSpc>
            </a:pPr>
            <a:endParaRPr lang="en-US" sz="2300" dirty="0">
              <a:solidFill>
                <a:srgbClr val="0F00C6"/>
              </a:solidFill>
              <a:latin typeface="Open Sauce Light"/>
            </a:endParaRPr>
          </a:p>
          <a:p>
            <a:pPr lvl="0">
              <a:lnSpc>
                <a:spcPts val="3220"/>
              </a:lnSpc>
              <a:spcBef>
                <a:spcPct val="0"/>
              </a:spcBef>
            </a:pPr>
            <a:r>
              <a:rPr lang="en-US" sz="2300" i="1" dirty="0">
                <a:solidFill>
                  <a:srgbClr val="0F00C6"/>
                </a:solidFill>
                <a:latin typeface="Open Sauce Light"/>
              </a:rPr>
              <a:t>.</a:t>
            </a:r>
            <a:r>
              <a:rPr lang="en-US" sz="2300" i="1" dirty="0">
                <a:solidFill>
                  <a:srgbClr val="0F00C6"/>
                </a:solidFill>
                <a:latin typeface="Open Sauce Light Bold"/>
              </a:rPr>
              <a:t>”When an AI system significantly impacts a person, community, group or environment, there should be a timely process to allow people to </a:t>
            </a:r>
            <a:r>
              <a:rPr lang="en-US" sz="2300" b="1" i="1" dirty="0">
                <a:solidFill>
                  <a:srgbClr val="0F00C6"/>
                </a:solidFill>
                <a:latin typeface="Open Sauce Light Bold"/>
              </a:rPr>
              <a:t>challenge the use or outcomes </a:t>
            </a:r>
            <a:r>
              <a:rPr lang="en-US" sz="2300" i="1" dirty="0">
                <a:solidFill>
                  <a:srgbClr val="0F00C6"/>
                </a:solidFill>
                <a:latin typeface="Open Sauce Light Bold"/>
              </a:rPr>
              <a:t>of the AI system</a:t>
            </a:r>
            <a:endParaRPr lang="en-US" sz="2300" i="1" dirty="0">
              <a:solidFill>
                <a:srgbClr val="0F00C6"/>
              </a:solidFill>
              <a:latin typeface="Open Sauce Light"/>
            </a:endParaRPr>
          </a:p>
        </p:txBody>
      </p:sp>
    </p:spTree>
    <p:extLst>
      <p:ext uri="{BB962C8B-B14F-4D97-AF65-F5344CB8AC3E}">
        <p14:creationId xmlns:p14="http://schemas.microsoft.com/office/powerpoint/2010/main" val="370445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6286500" y="0"/>
            <a:ext cx="154305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90600" y="3624897"/>
            <a:ext cx="6159474" cy="31547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8200"/>
              </a:lnSpc>
              <a:spcBef>
                <a:spcPct val="0"/>
              </a:spcBef>
            </a:pPr>
            <a:r>
              <a:rPr lang="en-US" sz="8200" dirty="0">
                <a:solidFill>
                  <a:srgbClr val="FFFFFF"/>
                </a:solidFill>
                <a:latin typeface="Bebas Neue Bold"/>
              </a:rPr>
              <a:t>Soft law, </a:t>
            </a:r>
            <a:r>
              <a:rPr lang="en-US" sz="8200" dirty="0" err="1">
                <a:solidFill>
                  <a:srgbClr val="FFFFFF"/>
                </a:solidFill>
                <a:latin typeface="Bebas Neue Bold"/>
              </a:rPr>
              <a:t>modelos</a:t>
            </a:r>
            <a:r>
              <a:rPr lang="en-US" sz="8200" dirty="0">
                <a:solidFill>
                  <a:srgbClr val="FFFFFF"/>
                </a:solidFill>
                <a:latin typeface="Bebas Neue Bold"/>
              </a:rPr>
              <a:t> e </a:t>
            </a:r>
            <a:r>
              <a:rPr lang="en-US" sz="8200" dirty="0" err="1">
                <a:solidFill>
                  <a:srgbClr val="FFFFFF"/>
                </a:solidFill>
                <a:latin typeface="Bebas Neue Bold"/>
              </a:rPr>
              <a:t>diretrizes</a:t>
            </a:r>
            <a:endParaRPr lang="en-US" sz="8200" dirty="0">
              <a:solidFill>
                <a:srgbClr val="FFFFFF"/>
              </a:solidFill>
              <a:latin typeface="Bebas Neue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871840" y="1865312"/>
            <a:ext cx="6730359" cy="21592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339"/>
              </a:lnSpc>
              <a:spcBef>
                <a:spcPct val="0"/>
              </a:spcBef>
            </a:pPr>
            <a:r>
              <a:rPr lang="en-US" sz="3099" dirty="0">
                <a:solidFill>
                  <a:srgbClr val="0F00C6"/>
                </a:solidFill>
                <a:latin typeface="Open Sauce Light"/>
              </a:rPr>
              <a:t>Recommendation CM/Rec(2020)1 of the Committee of Ministers to member States on the human rights impacts of algorithmic systems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871841" y="4591357"/>
            <a:ext cx="5308574" cy="2837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20"/>
              </a:lnSpc>
            </a:pPr>
            <a:r>
              <a:rPr lang="en-US" sz="2400" dirty="0" err="1">
                <a:solidFill>
                  <a:srgbClr val="0F00C6"/>
                </a:solidFill>
                <a:latin typeface="Open Sauce Light"/>
              </a:rPr>
              <a:t>Obrigação</a:t>
            </a:r>
            <a:r>
              <a:rPr lang="en-US" sz="2400" dirty="0">
                <a:solidFill>
                  <a:srgbClr val="0F00C6"/>
                </a:solidFill>
                <a:latin typeface="Open Sauce Light"/>
              </a:rPr>
              <a:t> de </a:t>
            </a:r>
            <a:r>
              <a:rPr lang="en-US" sz="2400" dirty="0" err="1">
                <a:solidFill>
                  <a:srgbClr val="0F00C6"/>
                </a:solidFill>
                <a:latin typeface="Open Sauce Light"/>
              </a:rPr>
              <a:t>transparência</a:t>
            </a:r>
            <a:r>
              <a:rPr lang="en-US" sz="2400" dirty="0">
                <a:solidFill>
                  <a:srgbClr val="0F00C6"/>
                </a:solidFill>
                <a:latin typeface="Open Sauce Light"/>
              </a:rPr>
              <a:t> e </a:t>
            </a:r>
            <a:r>
              <a:rPr lang="en-US" sz="2400" i="1" dirty="0">
                <a:solidFill>
                  <a:srgbClr val="0F00C6"/>
                </a:solidFill>
                <a:latin typeface="Open Sauce Light"/>
              </a:rPr>
              <a:t>accountability</a:t>
            </a:r>
            <a:endParaRPr lang="en-US" sz="2400" dirty="0">
              <a:solidFill>
                <a:srgbClr val="0F00C6"/>
              </a:solidFill>
              <a:latin typeface="Open Sauce Light"/>
            </a:endParaRPr>
          </a:p>
          <a:p>
            <a:pPr>
              <a:lnSpc>
                <a:spcPts val="3220"/>
              </a:lnSpc>
            </a:pPr>
            <a:endParaRPr lang="en-US" sz="2300" dirty="0">
              <a:solidFill>
                <a:srgbClr val="0F00C6"/>
              </a:solidFill>
              <a:latin typeface="Open Sauce Light"/>
            </a:endParaRPr>
          </a:p>
          <a:p>
            <a:pPr lvl="0">
              <a:lnSpc>
                <a:spcPts val="3220"/>
              </a:lnSpc>
              <a:spcBef>
                <a:spcPct val="0"/>
              </a:spcBef>
            </a:pPr>
            <a:r>
              <a:rPr lang="en-US" sz="2300" i="1" dirty="0">
                <a:solidFill>
                  <a:srgbClr val="0F00C6"/>
                </a:solidFill>
                <a:latin typeface="Open Sauce Light"/>
              </a:rPr>
              <a:t>.</a:t>
            </a:r>
            <a:r>
              <a:rPr lang="en-US" sz="2300" i="1" dirty="0">
                <a:solidFill>
                  <a:srgbClr val="0F00C6"/>
                </a:solidFill>
                <a:latin typeface="Open Sauce Light Bold"/>
              </a:rPr>
              <a:t>” Affected individuals and groups should be afforded effective means to </a:t>
            </a:r>
            <a:r>
              <a:rPr lang="en-US" sz="2300" b="1" i="1" dirty="0">
                <a:solidFill>
                  <a:srgbClr val="0F00C6"/>
                </a:solidFill>
                <a:latin typeface="Open Sauce Light Bold"/>
              </a:rPr>
              <a:t>contest relevant determinations and decisions </a:t>
            </a:r>
            <a:r>
              <a:rPr lang="en-US" sz="2300" i="1" dirty="0">
                <a:solidFill>
                  <a:srgbClr val="0F00C6"/>
                </a:solidFill>
                <a:latin typeface="Open Sauce Light Bold"/>
              </a:rPr>
              <a:t>[…]</a:t>
            </a:r>
            <a:endParaRPr lang="en-US" sz="2300" i="1" dirty="0">
              <a:solidFill>
                <a:srgbClr val="0F00C6"/>
              </a:solidFill>
              <a:latin typeface="Open Sauce Light"/>
            </a:endParaRPr>
          </a:p>
        </p:txBody>
      </p:sp>
    </p:spTree>
    <p:extLst>
      <p:ext uri="{BB962C8B-B14F-4D97-AF65-F5344CB8AC3E}">
        <p14:creationId xmlns:p14="http://schemas.microsoft.com/office/powerpoint/2010/main" val="58683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6286500" y="0"/>
            <a:ext cx="154305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90600" y="3624897"/>
            <a:ext cx="6159474" cy="31547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8200"/>
              </a:lnSpc>
              <a:spcBef>
                <a:spcPct val="0"/>
              </a:spcBef>
            </a:pPr>
            <a:r>
              <a:rPr lang="en-US" sz="8200" dirty="0">
                <a:solidFill>
                  <a:srgbClr val="FFFFFF"/>
                </a:solidFill>
                <a:latin typeface="Bebas Neue Bold"/>
              </a:rPr>
              <a:t>Soft law, </a:t>
            </a:r>
            <a:r>
              <a:rPr lang="en-US" sz="8200" dirty="0" err="1">
                <a:solidFill>
                  <a:srgbClr val="FFFFFF"/>
                </a:solidFill>
                <a:latin typeface="Bebas Neue Bold"/>
              </a:rPr>
              <a:t>modelos</a:t>
            </a:r>
            <a:r>
              <a:rPr lang="en-US" sz="8200" dirty="0">
                <a:solidFill>
                  <a:srgbClr val="FFFFFF"/>
                </a:solidFill>
                <a:latin typeface="Bebas Neue Bold"/>
              </a:rPr>
              <a:t> e </a:t>
            </a:r>
            <a:r>
              <a:rPr lang="en-US" sz="8200" dirty="0" err="1">
                <a:solidFill>
                  <a:srgbClr val="FFFFFF"/>
                </a:solidFill>
                <a:latin typeface="Bebas Neue Bold"/>
              </a:rPr>
              <a:t>diretrizes</a:t>
            </a:r>
            <a:endParaRPr lang="en-US" sz="8200" dirty="0">
              <a:solidFill>
                <a:srgbClr val="FFFFFF"/>
              </a:solidFill>
              <a:latin typeface="Bebas Neue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871840" y="1865312"/>
            <a:ext cx="6730359" cy="16078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339"/>
              </a:lnSpc>
              <a:spcBef>
                <a:spcPct val="0"/>
              </a:spcBef>
            </a:pPr>
            <a:r>
              <a:rPr lang="en-US" sz="3099" dirty="0">
                <a:solidFill>
                  <a:srgbClr val="0F00C6"/>
                </a:solidFill>
                <a:latin typeface="Open Sauce Light"/>
              </a:rPr>
              <a:t>A Regulatory Framework for AI: Recommendations for PIPEDA Reform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871841" y="4591357"/>
            <a:ext cx="5308574" cy="2020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20"/>
              </a:lnSpc>
            </a:pPr>
            <a:r>
              <a:rPr lang="en-US" sz="2400" dirty="0" err="1">
                <a:solidFill>
                  <a:srgbClr val="0F00C6"/>
                </a:solidFill>
                <a:latin typeface="Open Sauce Light"/>
              </a:rPr>
              <a:t>Propõe</a:t>
            </a:r>
            <a:r>
              <a:rPr lang="en-US" sz="2400" dirty="0">
                <a:solidFill>
                  <a:srgbClr val="0F00C6"/>
                </a:solidFill>
                <a:latin typeface="Open Sauce Light"/>
              </a:rPr>
              <a:t> o </a:t>
            </a:r>
            <a:r>
              <a:rPr lang="en-US" sz="2400" b="1" dirty="0" err="1">
                <a:solidFill>
                  <a:srgbClr val="0F00C6"/>
                </a:solidFill>
                <a:latin typeface="Open Sauce Light"/>
              </a:rPr>
              <a:t>direito</a:t>
            </a:r>
            <a:r>
              <a:rPr lang="en-US" sz="2400" b="1" dirty="0">
                <a:solidFill>
                  <a:srgbClr val="0F00C6"/>
                </a:solidFill>
                <a:latin typeface="Open Sauce Light"/>
              </a:rPr>
              <a:t> de </a:t>
            </a:r>
            <a:r>
              <a:rPr lang="en-US" sz="2400" b="1" dirty="0" err="1">
                <a:solidFill>
                  <a:srgbClr val="0F00C6"/>
                </a:solidFill>
                <a:latin typeface="Open Sauce Light"/>
              </a:rPr>
              <a:t>contestar</a:t>
            </a:r>
            <a:r>
              <a:rPr lang="en-US" sz="2400" b="1" dirty="0">
                <a:solidFill>
                  <a:srgbClr val="0F00C6"/>
                </a:solidFill>
                <a:latin typeface="Open Sauce Light"/>
              </a:rPr>
              <a:t> </a:t>
            </a:r>
            <a:r>
              <a:rPr lang="en-US" sz="2400" b="1" dirty="0" err="1">
                <a:solidFill>
                  <a:srgbClr val="0F00C6"/>
                </a:solidFill>
                <a:latin typeface="Open Sauce Light"/>
              </a:rPr>
              <a:t>decisões</a:t>
            </a:r>
            <a:r>
              <a:rPr lang="en-US" sz="2400" b="1" dirty="0">
                <a:solidFill>
                  <a:srgbClr val="0F00C6"/>
                </a:solidFill>
                <a:latin typeface="Open Sauce Light"/>
              </a:rPr>
              <a:t> </a:t>
            </a:r>
            <a:r>
              <a:rPr lang="en-US" sz="2400" b="1" dirty="0" err="1">
                <a:solidFill>
                  <a:srgbClr val="0F00C6"/>
                </a:solidFill>
                <a:latin typeface="Open Sauce Light"/>
              </a:rPr>
              <a:t>automatizadas</a:t>
            </a:r>
            <a:r>
              <a:rPr lang="en-US" sz="2400" b="1" dirty="0">
                <a:solidFill>
                  <a:srgbClr val="0F00C6"/>
                </a:solidFill>
                <a:latin typeface="Open Sauce Light"/>
              </a:rPr>
              <a:t>,</a:t>
            </a:r>
            <a:r>
              <a:rPr lang="en-US" sz="2400" dirty="0">
                <a:solidFill>
                  <a:srgbClr val="0F00C6"/>
                </a:solidFill>
                <a:latin typeface="Open Sauce Light"/>
              </a:rPr>
              <a:t> </a:t>
            </a:r>
            <a:r>
              <a:rPr lang="en-US" sz="2400" dirty="0" err="1">
                <a:solidFill>
                  <a:srgbClr val="0F00C6"/>
                </a:solidFill>
                <a:latin typeface="Open Sauce Light"/>
              </a:rPr>
              <a:t>mecanismo</a:t>
            </a:r>
            <a:r>
              <a:rPr lang="en-US" sz="2400" dirty="0">
                <a:solidFill>
                  <a:srgbClr val="0F00C6"/>
                </a:solidFill>
                <a:latin typeface="Open Sauce Light"/>
              </a:rPr>
              <a:t> que </a:t>
            </a:r>
            <a:r>
              <a:rPr lang="en-US" sz="2400" dirty="0" err="1">
                <a:solidFill>
                  <a:srgbClr val="0F00C6"/>
                </a:solidFill>
                <a:latin typeface="Open Sauce Light"/>
              </a:rPr>
              <a:t>complementa</a:t>
            </a:r>
            <a:r>
              <a:rPr lang="en-US" sz="2400" dirty="0">
                <a:solidFill>
                  <a:srgbClr val="0F00C6"/>
                </a:solidFill>
                <a:latin typeface="Open Sauce Light"/>
              </a:rPr>
              <a:t> o “</a:t>
            </a:r>
            <a:r>
              <a:rPr lang="en-US" sz="2400" dirty="0" err="1">
                <a:solidFill>
                  <a:srgbClr val="0F00C6"/>
                </a:solidFill>
                <a:latin typeface="Open Sauce Light"/>
              </a:rPr>
              <a:t>direito</a:t>
            </a:r>
            <a:r>
              <a:rPr lang="en-US" sz="2400" dirty="0">
                <a:solidFill>
                  <a:srgbClr val="0F00C6"/>
                </a:solidFill>
                <a:latin typeface="Open Sauce Light"/>
              </a:rPr>
              <a:t> </a:t>
            </a:r>
            <a:r>
              <a:rPr lang="en-US" sz="2400" dirty="0" err="1">
                <a:solidFill>
                  <a:srgbClr val="0F00C6"/>
                </a:solidFill>
                <a:latin typeface="Open Sauce Light"/>
              </a:rPr>
              <a:t>à</a:t>
            </a:r>
            <a:r>
              <a:rPr lang="en-US" sz="2400" dirty="0">
                <a:solidFill>
                  <a:srgbClr val="0F00C6"/>
                </a:solidFill>
                <a:latin typeface="Open Sauce Light"/>
              </a:rPr>
              <a:t> </a:t>
            </a:r>
            <a:r>
              <a:rPr lang="en-US" sz="2400" dirty="0" err="1">
                <a:solidFill>
                  <a:srgbClr val="0F00C6"/>
                </a:solidFill>
                <a:latin typeface="Open Sauce Light"/>
              </a:rPr>
              <a:t>explicação</a:t>
            </a:r>
            <a:r>
              <a:rPr lang="en-US" sz="2400" dirty="0">
                <a:solidFill>
                  <a:srgbClr val="0F00C6"/>
                </a:solidFill>
                <a:latin typeface="Open Sauce Light"/>
              </a:rPr>
              <a:t> </a:t>
            </a:r>
            <a:r>
              <a:rPr lang="en-US" sz="2400" dirty="0" err="1">
                <a:solidFill>
                  <a:srgbClr val="0F00C6"/>
                </a:solidFill>
                <a:latin typeface="Open Sauce Light"/>
              </a:rPr>
              <a:t>relevante</a:t>
            </a:r>
            <a:r>
              <a:rPr lang="en-US" sz="2400" dirty="0">
                <a:solidFill>
                  <a:srgbClr val="0F00C6"/>
                </a:solidFill>
                <a:latin typeface="Open Sauce Light"/>
              </a:rPr>
              <a:t>” (</a:t>
            </a:r>
            <a:r>
              <a:rPr lang="en-US" sz="2400" i="1" dirty="0">
                <a:solidFill>
                  <a:srgbClr val="0F00C6"/>
                </a:solidFill>
                <a:latin typeface="Open Sauce Light"/>
              </a:rPr>
              <a:t>right to meaningful explanation</a:t>
            </a:r>
            <a:r>
              <a:rPr lang="en-US" sz="2400" dirty="0">
                <a:solidFill>
                  <a:srgbClr val="0F00C6"/>
                </a:solidFill>
                <a:latin typeface="Open Sauce Light"/>
              </a:rPr>
              <a:t>)</a:t>
            </a:r>
            <a:endParaRPr lang="en-US" sz="2300" dirty="0">
              <a:solidFill>
                <a:srgbClr val="0F00C6"/>
              </a:solidFill>
              <a:latin typeface="Open Sauce Light"/>
            </a:endParaRPr>
          </a:p>
        </p:txBody>
      </p:sp>
    </p:spTree>
    <p:extLst>
      <p:ext uri="{BB962C8B-B14F-4D97-AF65-F5344CB8AC3E}">
        <p14:creationId xmlns:p14="http://schemas.microsoft.com/office/powerpoint/2010/main" val="178993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6286500" y="0"/>
            <a:ext cx="154305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90600" y="3624897"/>
            <a:ext cx="6159474" cy="21031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8200"/>
              </a:lnSpc>
              <a:spcBef>
                <a:spcPct val="0"/>
              </a:spcBef>
            </a:pPr>
            <a:r>
              <a:rPr lang="en-US" sz="8200" dirty="0" err="1">
                <a:solidFill>
                  <a:srgbClr val="FFFFFF"/>
                </a:solidFill>
                <a:latin typeface="Bebas Neue Bold"/>
              </a:rPr>
              <a:t>normativa</a:t>
            </a:r>
            <a:r>
              <a:rPr lang="en-US" sz="8200" dirty="0">
                <a:solidFill>
                  <a:srgbClr val="FFFFFF"/>
                </a:solidFill>
                <a:latin typeface="Bebas Neue Bold"/>
              </a:rPr>
              <a:t> </a:t>
            </a:r>
            <a:r>
              <a:rPr lang="en-US" sz="8200" dirty="0" err="1">
                <a:solidFill>
                  <a:srgbClr val="FFFFFF"/>
                </a:solidFill>
                <a:latin typeface="Bebas Neue Bold"/>
              </a:rPr>
              <a:t>vigente</a:t>
            </a:r>
            <a:endParaRPr lang="en-US" sz="8200" dirty="0">
              <a:solidFill>
                <a:srgbClr val="FFFFFF"/>
              </a:solidFill>
              <a:latin typeface="Bebas Neue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871841" y="1865312"/>
            <a:ext cx="5796448" cy="1056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39"/>
              </a:lnSpc>
              <a:spcBef>
                <a:spcPct val="0"/>
              </a:spcBef>
            </a:pPr>
            <a:r>
              <a:rPr lang="en-US" sz="3099" dirty="0" err="1">
                <a:solidFill>
                  <a:srgbClr val="0F00C6"/>
                </a:solidFill>
                <a:latin typeface="Open Sauce Light"/>
              </a:rPr>
              <a:t>Regulamento</a:t>
            </a:r>
            <a:r>
              <a:rPr lang="en-US" sz="3099" dirty="0">
                <a:solidFill>
                  <a:srgbClr val="0F00C6"/>
                </a:solidFill>
                <a:latin typeface="Open Sauce Light"/>
              </a:rPr>
              <a:t> </a:t>
            </a:r>
            <a:r>
              <a:rPr lang="en-US" sz="3099" dirty="0" err="1">
                <a:solidFill>
                  <a:srgbClr val="0F00C6"/>
                </a:solidFill>
                <a:latin typeface="Open Sauce Light"/>
              </a:rPr>
              <a:t>Geral</a:t>
            </a:r>
            <a:r>
              <a:rPr lang="en-US" sz="3099" dirty="0">
                <a:solidFill>
                  <a:srgbClr val="0F00C6"/>
                </a:solidFill>
                <a:latin typeface="Open Sauce Light"/>
              </a:rPr>
              <a:t> de </a:t>
            </a:r>
            <a:r>
              <a:rPr lang="en-US" sz="3099" dirty="0" err="1">
                <a:solidFill>
                  <a:srgbClr val="0F00C6"/>
                </a:solidFill>
                <a:latin typeface="Open Sauce Light"/>
              </a:rPr>
              <a:t>Proteção</a:t>
            </a:r>
            <a:r>
              <a:rPr lang="en-US" sz="3099" dirty="0">
                <a:solidFill>
                  <a:srgbClr val="0F00C6"/>
                </a:solidFill>
                <a:latin typeface="Open Sauce Light"/>
              </a:rPr>
              <a:t> de Dados da UE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871840" y="4591357"/>
            <a:ext cx="5549259" cy="24273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20"/>
              </a:lnSpc>
            </a:pPr>
            <a:r>
              <a:rPr lang="en-US" sz="2400" dirty="0" err="1">
                <a:solidFill>
                  <a:srgbClr val="0F00C6"/>
                </a:solidFill>
                <a:latin typeface="Open Sauce Light"/>
              </a:rPr>
              <a:t>Artigo</a:t>
            </a:r>
            <a:r>
              <a:rPr lang="en-US" sz="2400" dirty="0">
                <a:solidFill>
                  <a:srgbClr val="0F00C6"/>
                </a:solidFill>
                <a:latin typeface="Open Sauce Light"/>
              </a:rPr>
              <a:t> 22 (3). </a:t>
            </a:r>
          </a:p>
          <a:p>
            <a:pPr>
              <a:lnSpc>
                <a:spcPts val="3220"/>
              </a:lnSpc>
            </a:pPr>
            <a:endParaRPr lang="en-US" sz="2400" dirty="0">
              <a:solidFill>
                <a:srgbClr val="0F00C6"/>
              </a:solidFill>
              <a:latin typeface="Open Sauce Light"/>
            </a:endParaRPr>
          </a:p>
          <a:p>
            <a:pPr>
              <a:lnSpc>
                <a:spcPts val="3220"/>
              </a:lnSpc>
            </a:pPr>
            <a:r>
              <a:rPr lang="en-US" sz="2300" dirty="0">
                <a:solidFill>
                  <a:srgbClr val="0F00C6"/>
                </a:solidFill>
                <a:latin typeface="Open Sauce Light"/>
              </a:rPr>
              <a:t>“[…] </a:t>
            </a:r>
            <a:r>
              <a:rPr lang="en-US" sz="2300" dirty="0" err="1">
                <a:solidFill>
                  <a:srgbClr val="0F00C6"/>
                </a:solidFill>
                <a:latin typeface="Open Sauce Light"/>
              </a:rPr>
              <a:t>direito</a:t>
            </a:r>
            <a:r>
              <a:rPr lang="en-US" sz="2300" dirty="0">
                <a:solidFill>
                  <a:srgbClr val="0F00C6"/>
                </a:solidFill>
                <a:latin typeface="Open Sauce Light"/>
              </a:rPr>
              <a:t> de [...] </a:t>
            </a:r>
            <a:r>
              <a:rPr lang="en-US" sz="2300" dirty="0" err="1">
                <a:solidFill>
                  <a:srgbClr val="0F00C6"/>
                </a:solidFill>
                <a:latin typeface="Open Sauce Light"/>
              </a:rPr>
              <a:t>obter</a:t>
            </a:r>
            <a:r>
              <a:rPr lang="en-US" sz="2300" dirty="0">
                <a:solidFill>
                  <a:srgbClr val="0F00C6"/>
                </a:solidFill>
                <a:latin typeface="Open Sauce Light"/>
              </a:rPr>
              <a:t> </a:t>
            </a:r>
            <a:r>
              <a:rPr lang="en-US" sz="2300" dirty="0" err="1">
                <a:solidFill>
                  <a:srgbClr val="0F00C6"/>
                </a:solidFill>
                <a:latin typeface="Open Sauce Light"/>
              </a:rPr>
              <a:t>intervenção</a:t>
            </a:r>
            <a:r>
              <a:rPr lang="en-US" sz="2300" dirty="0">
                <a:solidFill>
                  <a:srgbClr val="0F00C6"/>
                </a:solidFill>
                <a:latin typeface="Open Sauce Light"/>
              </a:rPr>
              <a:t> </a:t>
            </a:r>
            <a:r>
              <a:rPr lang="en-US" sz="2300" dirty="0" err="1">
                <a:solidFill>
                  <a:srgbClr val="0F00C6"/>
                </a:solidFill>
                <a:latin typeface="Open Sauce Light"/>
              </a:rPr>
              <a:t>humana</a:t>
            </a:r>
            <a:r>
              <a:rPr lang="en-US" sz="2300" dirty="0">
                <a:solidFill>
                  <a:srgbClr val="0F00C6"/>
                </a:solidFill>
                <a:latin typeface="Open Sauce Light"/>
              </a:rPr>
              <a:t> </a:t>
            </a:r>
            <a:r>
              <a:rPr lang="en-US" sz="2300" dirty="0" err="1">
                <a:solidFill>
                  <a:srgbClr val="0F00C6"/>
                </a:solidFill>
                <a:latin typeface="Open Sauce Light"/>
              </a:rPr>
              <a:t>por</a:t>
            </a:r>
            <a:r>
              <a:rPr lang="en-US" sz="2300" dirty="0">
                <a:solidFill>
                  <a:srgbClr val="0F00C6"/>
                </a:solidFill>
                <a:latin typeface="Open Sauce Light"/>
              </a:rPr>
              <a:t> </a:t>
            </a:r>
            <a:r>
              <a:rPr lang="en-US" sz="2300" dirty="0" err="1">
                <a:solidFill>
                  <a:srgbClr val="0F00C6"/>
                </a:solidFill>
                <a:latin typeface="Open Sauce Light"/>
              </a:rPr>
              <a:t>parte</a:t>
            </a:r>
            <a:r>
              <a:rPr lang="en-US" sz="2300" dirty="0">
                <a:solidFill>
                  <a:srgbClr val="0F00C6"/>
                </a:solidFill>
                <a:latin typeface="Open Sauce Light"/>
              </a:rPr>
              <a:t> do </a:t>
            </a:r>
            <a:r>
              <a:rPr lang="en-US" sz="2300" dirty="0" err="1">
                <a:solidFill>
                  <a:srgbClr val="0F00C6"/>
                </a:solidFill>
                <a:latin typeface="Open Sauce Light"/>
              </a:rPr>
              <a:t>responsável</a:t>
            </a:r>
            <a:r>
              <a:rPr lang="en-US" sz="2300" dirty="0">
                <a:solidFill>
                  <a:srgbClr val="0F00C6"/>
                </a:solidFill>
                <a:latin typeface="Open Sauce Light"/>
              </a:rPr>
              <a:t>, </a:t>
            </a:r>
            <a:r>
              <a:rPr lang="en-US" sz="2300" dirty="0" err="1">
                <a:solidFill>
                  <a:srgbClr val="0F00C6"/>
                </a:solidFill>
                <a:latin typeface="Open Sauce Light"/>
              </a:rPr>
              <a:t>manifestar</a:t>
            </a:r>
            <a:r>
              <a:rPr lang="en-US" sz="2300" dirty="0">
                <a:solidFill>
                  <a:srgbClr val="0F00C6"/>
                </a:solidFill>
                <a:latin typeface="Open Sauce Light"/>
              </a:rPr>
              <a:t> o </a:t>
            </a:r>
            <a:r>
              <a:rPr lang="en-US" sz="2300" dirty="0" err="1">
                <a:solidFill>
                  <a:srgbClr val="0F00C6"/>
                </a:solidFill>
                <a:latin typeface="Open Sauce Light"/>
              </a:rPr>
              <a:t>seu</a:t>
            </a:r>
            <a:r>
              <a:rPr lang="en-US" sz="2300" dirty="0">
                <a:solidFill>
                  <a:srgbClr val="0F00C6"/>
                </a:solidFill>
                <a:latin typeface="Open Sauce Light"/>
              </a:rPr>
              <a:t> </a:t>
            </a:r>
            <a:r>
              <a:rPr lang="en-US" sz="2300" dirty="0" err="1">
                <a:solidFill>
                  <a:srgbClr val="0F00C6"/>
                </a:solidFill>
                <a:latin typeface="Open Sauce Light"/>
              </a:rPr>
              <a:t>ponto</a:t>
            </a:r>
            <a:r>
              <a:rPr lang="en-US" sz="2300" dirty="0">
                <a:solidFill>
                  <a:srgbClr val="0F00C6"/>
                </a:solidFill>
                <a:latin typeface="Open Sauce Light"/>
              </a:rPr>
              <a:t> de vista e</a:t>
            </a:r>
            <a:r>
              <a:rPr lang="en-US" sz="2300" b="1" dirty="0">
                <a:solidFill>
                  <a:srgbClr val="0F00C6"/>
                </a:solidFill>
                <a:latin typeface="Open Sauce Light"/>
              </a:rPr>
              <a:t> </a:t>
            </a:r>
            <a:r>
              <a:rPr lang="en-US" sz="2300" b="1" dirty="0" err="1">
                <a:solidFill>
                  <a:srgbClr val="0F00C6"/>
                </a:solidFill>
                <a:latin typeface="Open Sauce Light"/>
              </a:rPr>
              <a:t>contestar</a:t>
            </a:r>
            <a:r>
              <a:rPr lang="en-US" sz="2300" b="1" dirty="0">
                <a:solidFill>
                  <a:srgbClr val="0F00C6"/>
                </a:solidFill>
                <a:latin typeface="Open Sauce Light"/>
              </a:rPr>
              <a:t> a </a:t>
            </a:r>
            <a:r>
              <a:rPr lang="en-US" sz="2300" b="1" dirty="0" err="1">
                <a:solidFill>
                  <a:srgbClr val="0F00C6"/>
                </a:solidFill>
                <a:latin typeface="Open Sauce Light"/>
              </a:rPr>
              <a:t>decisão</a:t>
            </a:r>
            <a:r>
              <a:rPr lang="en-US" sz="2300" dirty="0">
                <a:solidFill>
                  <a:srgbClr val="0F00C6"/>
                </a:solidFill>
                <a:latin typeface="Open Sauce Light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0172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6286500" y="0"/>
            <a:ext cx="154305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90600" y="3624897"/>
            <a:ext cx="6159474" cy="21031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8200"/>
              </a:lnSpc>
              <a:spcBef>
                <a:spcPct val="0"/>
              </a:spcBef>
            </a:pPr>
            <a:r>
              <a:rPr lang="en-US" sz="8200" dirty="0" err="1">
                <a:solidFill>
                  <a:srgbClr val="FFFFFF"/>
                </a:solidFill>
                <a:latin typeface="Bebas Neue Bold"/>
              </a:rPr>
              <a:t>normativa</a:t>
            </a:r>
            <a:r>
              <a:rPr lang="en-US" sz="8200" dirty="0">
                <a:solidFill>
                  <a:srgbClr val="FFFFFF"/>
                </a:solidFill>
                <a:latin typeface="Bebas Neue Bold"/>
              </a:rPr>
              <a:t> </a:t>
            </a:r>
            <a:r>
              <a:rPr lang="en-US" sz="8200" dirty="0" err="1">
                <a:solidFill>
                  <a:srgbClr val="FFFFFF"/>
                </a:solidFill>
                <a:latin typeface="Bebas Neue Bold"/>
              </a:rPr>
              <a:t>vigente</a:t>
            </a:r>
            <a:endParaRPr lang="en-US" sz="8200" dirty="0">
              <a:solidFill>
                <a:srgbClr val="FFFFFF"/>
              </a:solidFill>
              <a:latin typeface="Bebas Neue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871841" y="1865312"/>
            <a:ext cx="5796448" cy="1607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4339"/>
              </a:lnSpc>
              <a:spcBef>
                <a:spcPct val="0"/>
              </a:spcBef>
            </a:pPr>
            <a:r>
              <a:rPr lang="en-US" sz="3099" dirty="0">
                <a:solidFill>
                  <a:srgbClr val="0F00C6"/>
                </a:solidFill>
                <a:latin typeface="Open Sauce Light"/>
              </a:rPr>
              <a:t>Personal Information Protection Law of the People’s Republic of China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871841" y="4591357"/>
            <a:ext cx="5308574" cy="3658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20"/>
              </a:lnSpc>
            </a:pPr>
            <a:r>
              <a:rPr lang="en-US" sz="2300" dirty="0" err="1">
                <a:solidFill>
                  <a:srgbClr val="0F00C6"/>
                </a:solidFill>
                <a:latin typeface="Open Sauce Light"/>
              </a:rPr>
              <a:t>Artigo</a:t>
            </a:r>
            <a:r>
              <a:rPr lang="en-US" sz="2300" dirty="0">
                <a:solidFill>
                  <a:srgbClr val="0F00C6"/>
                </a:solidFill>
                <a:latin typeface="Open Sauce Light"/>
              </a:rPr>
              <a:t> 24 </a:t>
            </a:r>
          </a:p>
          <a:p>
            <a:pPr>
              <a:lnSpc>
                <a:spcPts val="3220"/>
              </a:lnSpc>
            </a:pPr>
            <a:endParaRPr lang="en-US" sz="2300" dirty="0">
              <a:solidFill>
                <a:srgbClr val="0F00C6"/>
              </a:solidFill>
              <a:latin typeface="Open Sauce Light"/>
            </a:endParaRPr>
          </a:p>
          <a:p>
            <a:pPr lvl="0">
              <a:lnSpc>
                <a:spcPts val="3220"/>
              </a:lnSpc>
              <a:spcBef>
                <a:spcPct val="0"/>
              </a:spcBef>
            </a:pPr>
            <a:r>
              <a:rPr lang="en-US" sz="2300" dirty="0">
                <a:solidFill>
                  <a:srgbClr val="0F00C6"/>
                </a:solidFill>
                <a:latin typeface="Open Sauce Light"/>
              </a:rPr>
              <a:t>[…] right to require personal information handlers to </a:t>
            </a:r>
            <a:r>
              <a:rPr lang="en-US" sz="2300" b="1" dirty="0">
                <a:solidFill>
                  <a:srgbClr val="0F00C6"/>
                </a:solidFill>
                <a:latin typeface="Open Sauce Light"/>
              </a:rPr>
              <a:t>explain</a:t>
            </a:r>
            <a:r>
              <a:rPr lang="en-US" sz="2300" dirty="0">
                <a:solidFill>
                  <a:srgbClr val="0F00C6"/>
                </a:solidFill>
                <a:latin typeface="Open Sauce Light"/>
              </a:rPr>
              <a:t> the matter, and they have the </a:t>
            </a:r>
            <a:r>
              <a:rPr lang="en-US" sz="2300" b="1" dirty="0">
                <a:solidFill>
                  <a:srgbClr val="0F00C6"/>
                </a:solidFill>
                <a:latin typeface="Open Sauce Light"/>
              </a:rPr>
              <a:t>right to refuse </a:t>
            </a:r>
            <a:r>
              <a:rPr lang="en-US" sz="2300" dirty="0">
                <a:solidFill>
                  <a:srgbClr val="0F00C6"/>
                </a:solidFill>
                <a:latin typeface="Open Sauce Light"/>
              </a:rPr>
              <a:t>that personal information handlers make decisions solely through automated decision-making methods</a:t>
            </a:r>
          </a:p>
        </p:txBody>
      </p:sp>
    </p:spTree>
    <p:extLst>
      <p:ext uri="{BB962C8B-B14F-4D97-AF65-F5344CB8AC3E}">
        <p14:creationId xmlns:p14="http://schemas.microsoft.com/office/powerpoint/2010/main" val="570747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1835</TotalTime>
  <Words>400</Words>
  <Application>Microsoft Office PowerPoint</Application>
  <PresentationFormat>Personalizar</PresentationFormat>
  <Paragraphs>55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1" baseType="lpstr">
      <vt:lpstr>Open Sauce Light Bold</vt:lpstr>
      <vt:lpstr>Arimo</vt:lpstr>
      <vt:lpstr>Calibri</vt:lpstr>
      <vt:lpstr>Bebas Neue Bold</vt:lpstr>
      <vt:lpstr>Arial</vt:lpstr>
      <vt:lpstr>Arimo Bold</vt:lpstr>
      <vt:lpstr>Open Sauce Light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- 12º Seminário PPDP</dc:title>
  <dc:creator>Reinilson Prado dos Santos</dc:creator>
  <cp:lastModifiedBy>Reinilson Prado dos Santos</cp:lastModifiedBy>
  <cp:revision>6</cp:revision>
  <dcterms:created xsi:type="dcterms:W3CDTF">2006-08-16T00:00:00Z</dcterms:created>
  <dcterms:modified xsi:type="dcterms:W3CDTF">2022-05-12T17:35:41Z</dcterms:modified>
  <dc:identifier>DAEtf6cFR2s</dc:identifier>
</cp:coreProperties>
</file>