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  <p:sldMasterId id="2147483690" r:id="rId2"/>
  </p:sldMasterIdLst>
  <p:notesMasterIdLst>
    <p:notesMasterId r:id="rId17"/>
  </p:notesMasterIdLst>
  <p:sldIdLst>
    <p:sldId id="267" r:id="rId3"/>
    <p:sldId id="257" r:id="rId4"/>
    <p:sldId id="269" r:id="rId5"/>
    <p:sldId id="270" r:id="rId6"/>
    <p:sldId id="271" r:id="rId7"/>
    <p:sldId id="273" r:id="rId8"/>
    <p:sldId id="272" r:id="rId9"/>
    <p:sldId id="258" r:id="rId10"/>
    <p:sldId id="259" r:id="rId11"/>
    <p:sldId id="260" r:id="rId12"/>
    <p:sldId id="261" r:id="rId13"/>
    <p:sldId id="274" r:id="rId14"/>
    <p:sldId id="275" r:id="rId15"/>
    <p:sldId id="276" r:id="rId16"/>
  </p:sldIdLst>
  <p:sldSz cx="13004800" cy="97536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5pPr>
    <a:lvl6pPr marL="2286000" algn="l" defTabSz="914400" rtl="0" eaLnBrk="1" latinLnBrk="0" hangingPunct="1"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6pPr>
    <a:lvl7pPr marL="2743200" algn="l" defTabSz="914400" rtl="0" eaLnBrk="1" latinLnBrk="0" hangingPunct="1"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7pPr>
    <a:lvl8pPr marL="3200400" algn="l" defTabSz="914400" rtl="0" eaLnBrk="1" latinLnBrk="0" hangingPunct="1"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8pPr>
    <a:lvl9pPr marL="3657600" algn="l" defTabSz="914400" rtl="0" eaLnBrk="1" latinLnBrk="0" hangingPunct="1">
      <a:defRPr sz="4000" kern="1200">
        <a:solidFill>
          <a:srgbClr val="727272"/>
        </a:solidFill>
        <a:latin typeface="Futura" pitchFamily="1" charset="0"/>
        <a:ea typeface="ヒラギノ角ゴ ProN W3" pitchFamily="1" charset="-128"/>
        <a:cs typeface="+mn-cs"/>
        <a:sym typeface="Futura" pitchFamily="1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76518" autoAdjust="0"/>
  </p:normalViewPr>
  <p:slideViewPr>
    <p:cSldViewPr>
      <p:cViewPr>
        <p:scale>
          <a:sx n="42" d="100"/>
          <a:sy n="42" d="100"/>
        </p:scale>
        <p:origin x="-1452" y="-60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D1B3C0-9862-4BDD-934C-2B0C8BDA8427}" type="doc">
      <dgm:prSet loTypeId="urn:microsoft.com/office/officeart/2005/8/layout/radial6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0564CA9-6623-4468-8FD1-B781A7B25D63}">
      <dgm:prSet phldrT="[Texto]" custT="1"/>
      <dgm:spPr/>
      <dgm:t>
        <a:bodyPr/>
        <a:lstStyle/>
        <a:p>
          <a:r>
            <a:rPr lang="pt-BR" sz="3200" b="1" dirty="0"/>
            <a:t>Trabalho Intermitente</a:t>
          </a:r>
        </a:p>
      </dgm:t>
    </dgm:pt>
    <dgm:pt modelId="{D2788E6D-9534-4E20-8C47-F29263F78271}" type="parTrans" cxnId="{7B9CD12A-FF8E-4567-BBEC-16A86ADD5E0C}">
      <dgm:prSet/>
      <dgm:spPr/>
      <dgm:t>
        <a:bodyPr/>
        <a:lstStyle/>
        <a:p>
          <a:endParaRPr lang="pt-BR"/>
        </a:p>
      </dgm:t>
    </dgm:pt>
    <dgm:pt modelId="{011F1194-D433-41AA-9F3F-072CB213E59C}" type="sibTrans" cxnId="{7B9CD12A-FF8E-4567-BBEC-16A86ADD5E0C}">
      <dgm:prSet/>
      <dgm:spPr/>
      <dgm:t>
        <a:bodyPr/>
        <a:lstStyle/>
        <a:p>
          <a:endParaRPr lang="pt-BR"/>
        </a:p>
      </dgm:t>
    </dgm:pt>
    <dgm:pt modelId="{4C0CFC0F-A3EB-4145-9859-6205F29A0B04}">
      <dgm:prSet phldrT="[Texto]" custT="1"/>
      <dgm:spPr/>
      <dgm:t>
        <a:bodyPr/>
        <a:lstStyle/>
        <a:p>
          <a:r>
            <a:rPr lang="pt-BR" sz="3200" dirty="0"/>
            <a:t>Oferta   Mão de Obra</a:t>
          </a:r>
        </a:p>
      </dgm:t>
    </dgm:pt>
    <dgm:pt modelId="{FB77887B-A160-417A-A949-45F49136EC9F}" type="parTrans" cxnId="{60C11974-153F-49A6-A900-BD2620D0976F}">
      <dgm:prSet/>
      <dgm:spPr/>
      <dgm:t>
        <a:bodyPr/>
        <a:lstStyle/>
        <a:p>
          <a:endParaRPr lang="pt-BR"/>
        </a:p>
      </dgm:t>
    </dgm:pt>
    <dgm:pt modelId="{31CFD13C-C6F5-4E2D-B961-BE1D0BD54CB7}" type="sibTrans" cxnId="{60C11974-153F-49A6-A900-BD2620D0976F}">
      <dgm:prSet/>
      <dgm:spPr/>
      <dgm:t>
        <a:bodyPr/>
        <a:lstStyle/>
        <a:p>
          <a:endParaRPr lang="pt-BR"/>
        </a:p>
      </dgm:t>
    </dgm:pt>
    <dgm:pt modelId="{19C378A8-9503-4804-81B1-8AB542CE0458}">
      <dgm:prSet phldrT="[Texto]" custT="1"/>
      <dgm:spPr/>
      <dgm:t>
        <a:bodyPr/>
        <a:lstStyle/>
        <a:p>
          <a:r>
            <a:rPr lang="pt-BR" sz="3200" dirty="0"/>
            <a:t>Demanda do Consumidor </a:t>
          </a:r>
        </a:p>
      </dgm:t>
    </dgm:pt>
    <dgm:pt modelId="{1BFDD642-D6A7-45DE-9FE0-3771AC8CA4A5}" type="parTrans" cxnId="{42FA83E6-84D0-44FF-98F8-616C2B1FE639}">
      <dgm:prSet/>
      <dgm:spPr/>
      <dgm:t>
        <a:bodyPr/>
        <a:lstStyle/>
        <a:p>
          <a:endParaRPr lang="pt-BR"/>
        </a:p>
      </dgm:t>
    </dgm:pt>
    <dgm:pt modelId="{38A87E17-59A0-4F3F-BAF6-824EC8D39DDA}" type="sibTrans" cxnId="{42FA83E6-84D0-44FF-98F8-616C2B1FE639}">
      <dgm:prSet/>
      <dgm:spPr/>
      <dgm:t>
        <a:bodyPr/>
        <a:lstStyle/>
        <a:p>
          <a:endParaRPr lang="pt-BR"/>
        </a:p>
      </dgm:t>
    </dgm:pt>
    <dgm:pt modelId="{CBBEFF4D-4D27-4129-9DF6-B2A41F0CB71C}">
      <dgm:prSet phldrT="[Texto]" custT="1"/>
      <dgm:spPr/>
      <dgm:t>
        <a:bodyPr/>
        <a:lstStyle/>
        <a:p>
          <a:r>
            <a:rPr lang="pt-BR" sz="3200" dirty="0" err="1"/>
            <a:t>Competitivi-dade</a:t>
          </a:r>
          <a:endParaRPr lang="pt-BR" sz="3200" dirty="0"/>
        </a:p>
      </dgm:t>
    </dgm:pt>
    <dgm:pt modelId="{4B5DD848-6785-4F69-9252-2D5D533E67F3}" type="parTrans" cxnId="{6078D7F3-D01C-47EF-B019-35F8B7EE69D8}">
      <dgm:prSet/>
      <dgm:spPr/>
      <dgm:t>
        <a:bodyPr/>
        <a:lstStyle/>
        <a:p>
          <a:endParaRPr lang="pt-BR"/>
        </a:p>
      </dgm:t>
    </dgm:pt>
    <dgm:pt modelId="{5EA5ECDF-B63E-48DE-AB74-05E163BF5F22}" type="sibTrans" cxnId="{6078D7F3-D01C-47EF-B019-35F8B7EE69D8}">
      <dgm:prSet/>
      <dgm:spPr/>
      <dgm:t>
        <a:bodyPr/>
        <a:lstStyle/>
        <a:p>
          <a:endParaRPr lang="pt-BR"/>
        </a:p>
      </dgm:t>
    </dgm:pt>
    <dgm:pt modelId="{7EA8A576-7D52-4C84-8498-E0EDCC749C52}">
      <dgm:prSet phldrT="[Texto]"/>
      <dgm:spPr/>
      <dgm:t>
        <a:bodyPr/>
        <a:lstStyle/>
        <a:p>
          <a:endParaRPr lang="pt-BR" dirty="0"/>
        </a:p>
      </dgm:t>
    </dgm:pt>
    <dgm:pt modelId="{DE1CC5CA-8D7F-40BF-9EFC-6701036D03FA}" type="parTrans" cxnId="{2D7EA2EE-1D88-4470-A479-12DFC7F93E63}">
      <dgm:prSet/>
      <dgm:spPr/>
      <dgm:t>
        <a:bodyPr/>
        <a:lstStyle/>
        <a:p>
          <a:endParaRPr lang="pt-BR"/>
        </a:p>
      </dgm:t>
    </dgm:pt>
    <dgm:pt modelId="{9F200D60-0D21-4563-8F7A-9A77E5681DF2}" type="sibTrans" cxnId="{2D7EA2EE-1D88-4470-A479-12DFC7F93E63}">
      <dgm:prSet/>
      <dgm:spPr/>
      <dgm:t>
        <a:bodyPr/>
        <a:lstStyle/>
        <a:p>
          <a:endParaRPr lang="pt-BR"/>
        </a:p>
      </dgm:t>
    </dgm:pt>
    <dgm:pt modelId="{DB50E6E1-9ED1-471D-801D-64A2ADA03666}" type="pres">
      <dgm:prSet presAssocID="{28D1B3C0-9862-4BDD-934C-2B0C8BDA842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B515EE4-2091-4B1B-88BC-A450FFF3016F}" type="pres">
      <dgm:prSet presAssocID="{60564CA9-6623-4468-8FD1-B781A7B25D63}" presName="centerShape" presStyleLbl="node0" presStyleIdx="0" presStyleCnt="1" custScaleX="108635" custScaleY="107464" custLinFactNeighborX="1452" custLinFactNeighborY="1144"/>
      <dgm:spPr/>
      <dgm:t>
        <a:bodyPr/>
        <a:lstStyle/>
        <a:p>
          <a:endParaRPr lang="pt-BR"/>
        </a:p>
      </dgm:t>
    </dgm:pt>
    <dgm:pt modelId="{4DAF7007-F3F8-4466-B6C7-9C3BED579773}" type="pres">
      <dgm:prSet presAssocID="{4C0CFC0F-A3EB-4145-9859-6205F29A0B04}" presName="node" presStyleLbl="node1" presStyleIdx="0" presStyleCnt="3" custScaleX="137150" custScaleY="14140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CF7F21B-BA4E-4357-99C3-E1AFE1744B7F}" type="pres">
      <dgm:prSet presAssocID="{4C0CFC0F-A3EB-4145-9859-6205F29A0B04}" presName="dummy" presStyleCnt="0"/>
      <dgm:spPr/>
    </dgm:pt>
    <dgm:pt modelId="{93DE1B69-8DBD-47F1-B4AD-CD044D6386F6}" type="pres">
      <dgm:prSet presAssocID="{31CFD13C-C6F5-4E2D-B961-BE1D0BD54CB7}" presName="sibTrans" presStyleLbl="sibTrans2D1" presStyleIdx="0" presStyleCnt="3"/>
      <dgm:spPr/>
      <dgm:t>
        <a:bodyPr/>
        <a:lstStyle/>
        <a:p>
          <a:endParaRPr lang="pt-BR"/>
        </a:p>
      </dgm:t>
    </dgm:pt>
    <dgm:pt modelId="{58FC593D-01B4-4088-8629-23A36D507ADF}" type="pres">
      <dgm:prSet presAssocID="{19C378A8-9503-4804-81B1-8AB542CE0458}" presName="node" presStyleLbl="node1" presStyleIdx="1" presStyleCnt="3" custScaleX="152317" custScaleY="131908" custRadScaleRad="108268" custRadScaleInc="-461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C7F80B-9F58-4DD0-8477-12A34B1B3261}" type="pres">
      <dgm:prSet presAssocID="{19C378A8-9503-4804-81B1-8AB542CE0458}" presName="dummy" presStyleCnt="0"/>
      <dgm:spPr/>
    </dgm:pt>
    <dgm:pt modelId="{AECFCE1E-1158-40AF-875D-358888796BAB}" type="pres">
      <dgm:prSet presAssocID="{38A87E17-59A0-4F3F-BAF6-824EC8D39DDA}" presName="sibTrans" presStyleLbl="sibTrans2D1" presStyleIdx="1" presStyleCnt="3" custLinFactNeighborX="1477" custLinFactNeighborY="-120"/>
      <dgm:spPr/>
      <dgm:t>
        <a:bodyPr/>
        <a:lstStyle/>
        <a:p>
          <a:endParaRPr lang="pt-BR"/>
        </a:p>
      </dgm:t>
    </dgm:pt>
    <dgm:pt modelId="{9D6A39C5-FFBC-450A-9B10-B39580FCBAD9}" type="pres">
      <dgm:prSet presAssocID="{CBBEFF4D-4D27-4129-9DF6-B2A41F0CB71C}" presName="node" presStyleLbl="node1" presStyleIdx="2" presStyleCnt="3" custScaleX="157386" custScaleY="13943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FF96244-F452-4F49-AB0F-C2F3322575C5}" type="pres">
      <dgm:prSet presAssocID="{CBBEFF4D-4D27-4129-9DF6-B2A41F0CB71C}" presName="dummy" presStyleCnt="0"/>
      <dgm:spPr/>
    </dgm:pt>
    <dgm:pt modelId="{2B71CFA1-F7EA-435C-A3BF-C1175A1DDE36}" type="pres">
      <dgm:prSet presAssocID="{5EA5ECDF-B63E-48DE-AB74-05E163BF5F22}" presName="sibTrans" presStyleLbl="sibTrans2D1" presStyleIdx="2" presStyleCnt="3"/>
      <dgm:spPr/>
      <dgm:t>
        <a:bodyPr/>
        <a:lstStyle/>
        <a:p>
          <a:endParaRPr lang="pt-BR"/>
        </a:p>
      </dgm:t>
    </dgm:pt>
  </dgm:ptLst>
  <dgm:cxnLst>
    <dgm:cxn modelId="{6078D7F3-D01C-47EF-B019-35F8B7EE69D8}" srcId="{60564CA9-6623-4468-8FD1-B781A7B25D63}" destId="{CBBEFF4D-4D27-4129-9DF6-B2A41F0CB71C}" srcOrd="2" destOrd="0" parTransId="{4B5DD848-6785-4F69-9252-2D5D533E67F3}" sibTransId="{5EA5ECDF-B63E-48DE-AB74-05E163BF5F22}"/>
    <dgm:cxn modelId="{FD15A507-1DC4-4133-B047-38AC644FF2BE}" type="presOf" srcId="{38A87E17-59A0-4F3F-BAF6-824EC8D39DDA}" destId="{AECFCE1E-1158-40AF-875D-358888796BAB}" srcOrd="0" destOrd="0" presId="urn:microsoft.com/office/officeart/2005/8/layout/radial6"/>
    <dgm:cxn modelId="{195227BA-DABE-46CF-9FC5-743BDC5B9752}" type="presOf" srcId="{CBBEFF4D-4D27-4129-9DF6-B2A41F0CB71C}" destId="{9D6A39C5-FFBC-450A-9B10-B39580FCBAD9}" srcOrd="0" destOrd="0" presId="urn:microsoft.com/office/officeart/2005/8/layout/radial6"/>
    <dgm:cxn modelId="{42FA83E6-84D0-44FF-98F8-616C2B1FE639}" srcId="{60564CA9-6623-4468-8FD1-B781A7B25D63}" destId="{19C378A8-9503-4804-81B1-8AB542CE0458}" srcOrd="1" destOrd="0" parTransId="{1BFDD642-D6A7-45DE-9FE0-3771AC8CA4A5}" sibTransId="{38A87E17-59A0-4F3F-BAF6-824EC8D39DDA}"/>
    <dgm:cxn modelId="{D4F7A429-F968-4C7E-83F5-59DBD76DBB58}" type="presOf" srcId="{31CFD13C-C6F5-4E2D-B961-BE1D0BD54CB7}" destId="{93DE1B69-8DBD-47F1-B4AD-CD044D6386F6}" srcOrd="0" destOrd="0" presId="urn:microsoft.com/office/officeart/2005/8/layout/radial6"/>
    <dgm:cxn modelId="{60C11974-153F-49A6-A900-BD2620D0976F}" srcId="{60564CA9-6623-4468-8FD1-B781A7B25D63}" destId="{4C0CFC0F-A3EB-4145-9859-6205F29A0B04}" srcOrd="0" destOrd="0" parTransId="{FB77887B-A160-417A-A949-45F49136EC9F}" sibTransId="{31CFD13C-C6F5-4E2D-B961-BE1D0BD54CB7}"/>
    <dgm:cxn modelId="{2D7EA2EE-1D88-4470-A479-12DFC7F93E63}" srcId="{28D1B3C0-9862-4BDD-934C-2B0C8BDA8427}" destId="{7EA8A576-7D52-4C84-8498-E0EDCC749C52}" srcOrd="1" destOrd="0" parTransId="{DE1CC5CA-8D7F-40BF-9EFC-6701036D03FA}" sibTransId="{9F200D60-0D21-4563-8F7A-9A77E5681DF2}"/>
    <dgm:cxn modelId="{98CD2A76-7B3D-44EB-A16D-61FDD01DBD5D}" type="presOf" srcId="{19C378A8-9503-4804-81B1-8AB542CE0458}" destId="{58FC593D-01B4-4088-8629-23A36D507ADF}" srcOrd="0" destOrd="0" presId="urn:microsoft.com/office/officeart/2005/8/layout/radial6"/>
    <dgm:cxn modelId="{6D54CBA2-C8E3-4AAD-B2C9-3DCE83803130}" type="presOf" srcId="{5EA5ECDF-B63E-48DE-AB74-05E163BF5F22}" destId="{2B71CFA1-F7EA-435C-A3BF-C1175A1DDE36}" srcOrd="0" destOrd="0" presId="urn:microsoft.com/office/officeart/2005/8/layout/radial6"/>
    <dgm:cxn modelId="{E1175816-027B-4C5F-8FFE-E36859C9AD44}" type="presOf" srcId="{60564CA9-6623-4468-8FD1-B781A7B25D63}" destId="{EB515EE4-2091-4B1B-88BC-A450FFF3016F}" srcOrd="0" destOrd="0" presId="urn:microsoft.com/office/officeart/2005/8/layout/radial6"/>
    <dgm:cxn modelId="{C8409D8B-27A7-4822-979E-5D5C4A08218D}" type="presOf" srcId="{4C0CFC0F-A3EB-4145-9859-6205F29A0B04}" destId="{4DAF7007-F3F8-4466-B6C7-9C3BED579773}" srcOrd="0" destOrd="0" presId="urn:microsoft.com/office/officeart/2005/8/layout/radial6"/>
    <dgm:cxn modelId="{7B9CD12A-FF8E-4567-BBEC-16A86ADD5E0C}" srcId="{28D1B3C0-9862-4BDD-934C-2B0C8BDA8427}" destId="{60564CA9-6623-4468-8FD1-B781A7B25D63}" srcOrd="0" destOrd="0" parTransId="{D2788E6D-9534-4E20-8C47-F29263F78271}" sibTransId="{011F1194-D433-41AA-9F3F-072CB213E59C}"/>
    <dgm:cxn modelId="{DCA91894-647F-4656-AADF-EC13FA8E8B2F}" type="presOf" srcId="{28D1B3C0-9862-4BDD-934C-2B0C8BDA8427}" destId="{DB50E6E1-9ED1-471D-801D-64A2ADA03666}" srcOrd="0" destOrd="0" presId="urn:microsoft.com/office/officeart/2005/8/layout/radial6"/>
    <dgm:cxn modelId="{B937AFBC-1576-4EF9-AFE2-D62DB1B68D92}" type="presParOf" srcId="{DB50E6E1-9ED1-471D-801D-64A2ADA03666}" destId="{EB515EE4-2091-4B1B-88BC-A450FFF3016F}" srcOrd="0" destOrd="0" presId="urn:microsoft.com/office/officeart/2005/8/layout/radial6"/>
    <dgm:cxn modelId="{D41443F1-4C4F-430C-BC54-22AB8B4D88EF}" type="presParOf" srcId="{DB50E6E1-9ED1-471D-801D-64A2ADA03666}" destId="{4DAF7007-F3F8-4466-B6C7-9C3BED579773}" srcOrd="1" destOrd="0" presId="urn:microsoft.com/office/officeart/2005/8/layout/radial6"/>
    <dgm:cxn modelId="{DA7D7896-F409-4025-9E49-AB5A70419592}" type="presParOf" srcId="{DB50E6E1-9ED1-471D-801D-64A2ADA03666}" destId="{5CF7F21B-BA4E-4357-99C3-E1AFE1744B7F}" srcOrd="2" destOrd="0" presId="urn:microsoft.com/office/officeart/2005/8/layout/radial6"/>
    <dgm:cxn modelId="{08AEB5C4-A044-4C80-B352-681A73588A1A}" type="presParOf" srcId="{DB50E6E1-9ED1-471D-801D-64A2ADA03666}" destId="{93DE1B69-8DBD-47F1-B4AD-CD044D6386F6}" srcOrd="3" destOrd="0" presId="urn:microsoft.com/office/officeart/2005/8/layout/radial6"/>
    <dgm:cxn modelId="{C372F13E-8FC8-437D-A322-6DD93C1908F0}" type="presParOf" srcId="{DB50E6E1-9ED1-471D-801D-64A2ADA03666}" destId="{58FC593D-01B4-4088-8629-23A36D507ADF}" srcOrd="4" destOrd="0" presId="urn:microsoft.com/office/officeart/2005/8/layout/radial6"/>
    <dgm:cxn modelId="{C93A1BF1-B64F-47A6-9FAB-AD230CBCBE09}" type="presParOf" srcId="{DB50E6E1-9ED1-471D-801D-64A2ADA03666}" destId="{C7C7F80B-9F58-4DD0-8477-12A34B1B3261}" srcOrd="5" destOrd="0" presId="urn:microsoft.com/office/officeart/2005/8/layout/radial6"/>
    <dgm:cxn modelId="{D711CCD8-9420-44CC-A57D-5D26758235B1}" type="presParOf" srcId="{DB50E6E1-9ED1-471D-801D-64A2ADA03666}" destId="{AECFCE1E-1158-40AF-875D-358888796BAB}" srcOrd="6" destOrd="0" presId="urn:microsoft.com/office/officeart/2005/8/layout/radial6"/>
    <dgm:cxn modelId="{15E485AE-394F-4C17-B3E3-7A698302F52C}" type="presParOf" srcId="{DB50E6E1-9ED1-471D-801D-64A2ADA03666}" destId="{9D6A39C5-FFBC-450A-9B10-B39580FCBAD9}" srcOrd="7" destOrd="0" presId="urn:microsoft.com/office/officeart/2005/8/layout/radial6"/>
    <dgm:cxn modelId="{4EAB9A8E-F437-44A5-B774-A096C515874F}" type="presParOf" srcId="{DB50E6E1-9ED1-471D-801D-64A2ADA03666}" destId="{CFF96244-F452-4F49-AB0F-C2F3322575C5}" srcOrd="8" destOrd="0" presId="urn:microsoft.com/office/officeart/2005/8/layout/radial6"/>
    <dgm:cxn modelId="{F1D02919-7EF5-4218-B7A2-EB9A9667E46E}" type="presParOf" srcId="{DB50E6E1-9ED1-471D-801D-64A2ADA03666}" destId="{2B71CFA1-F7EA-435C-A3BF-C1175A1DDE36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1CFA1-F7EA-435C-A3BF-C1175A1DDE36}">
      <dsp:nvSpPr>
        <dsp:cNvPr id="0" name=""/>
        <dsp:cNvSpPr/>
      </dsp:nvSpPr>
      <dsp:spPr>
        <a:xfrm>
          <a:off x="2781346" y="1179851"/>
          <a:ext cx="6443237" cy="6443237"/>
        </a:xfrm>
        <a:prstGeom prst="blockArc">
          <a:avLst>
            <a:gd name="adj1" fmla="val 9000000"/>
            <a:gd name="adj2" fmla="val 16200000"/>
            <a:gd name="adj3" fmla="val 46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CFCE1E-1158-40AF-875D-358888796BAB}">
      <dsp:nvSpPr>
        <dsp:cNvPr id="0" name=""/>
        <dsp:cNvSpPr/>
      </dsp:nvSpPr>
      <dsp:spPr>
        <a:xfrm>
          <a:off x="3023612" y="1460140"/>
          <a:ext cx="6443237" cy="6443237"/>
        </a:xfrm>
        <a:prstGeom prst="blockArc">
          <a:avLst>
            <a:gd name="adj1" fmla="val 1487638"/>
            <a:gd name="adj2" fmla="val 9353456"/>
            <a:gd name="adj3" fmla="val 46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DE1B69-8DBD-47F1-B4AD-CD044D6386F6}">
      <dsp:nvSpPr>
        <dsp:cNvPr id="0" name=""/>
        <dsp:cNvSpPr/>
      </dsp:nvSpPr>
      <dsp:spPr>
        <a:xfrm>
          <a:off x="3089053" y="1164771"/>
          <a:ext cx="6443237" cy="6443237"/>
        </a:xfrm>
        <a:prstGeom prst="blockArc">
          <a:avLst>
            <a:gd name="adj1" fmla="val 15863317"/>
            <a:gd name="adj2" fmla="val 1862550"/>
            <a:gd name="adj3" fmla="val 463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515EE4-2091-4B1B-88BC-A450FFF3016F}">
      <dsp:nvSpPr>
        <dsp:cNvPr id="0" name=""/>
        <dsp:cNvSpPr/>
      </dsp:nvSpPr>
      <dsp:spPr>
        <a:xfrm>
          <a:off x="4483845" y="2880325"/>
          <a:ext cx="3221012" cy="318629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b="1" kern="1200" dirty="0"/>
            <a:t>Trabalho Intermitente</a:t>
          </a:r>
        </a:p>
      </dsp:txBody>
      <dsp:txXfrm>
        <a:off x="4955551" y="3346947"/>
        <a:ext cx="2277600" cy="2253048"/>
      </dsp:txXfrm>
    </dsp:sp>
    <dsp:sp modelId="{4DAF7007-F3F8-4466-B6C7-9C3BED579773}">
      <dsp:nvSpPr>
        <dsp:cNvPr id="0" name=""/>
        <dsp:cNvSpPr/>
      </dsp:nvSpPr>
      <dsp:spPr>
        <a:xfrm>
          <a:off x="4579698" y="-212895"/>
          <a:ext cx="2846534" cy="293492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/>
            <a:t>Oferta   Mão de Obra</a:t>
          </a:r>
        </a:p>
      </dsp:txBody>
      <dsp:txXfrm>
        <a:off x="4996563" y="216915"/>
        <a:ext cx="2012804" cy="2075309"/>
      </dsp:txXfrm>
    </dsp:sp>
    <dsp:sp modelId="{58FC593D-01B4-4088-8629-23A36D507ADF}">
      <dsp:nvSpPr>
        <dsp:cNvPr id="0" name=""/>
        <dsp:cNvSpPr/>
      </dsp:nvSpPr>
      <dsp:spPr>
        <a:xfrm>
          <a:off x="7426227" y="4640295"/>
          <a:ext cx="3161324" cy="273773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/>
            <a:t>Demanda do Consumidor </a:t>
          </a:r>
        </a:p>
      </dsp:txBody>
      <dsp:txXfrm>
        <a:off x="7889192" y="5041227"/>
        <a:ext cx="2235394" cy="1935873"/>
      </dsp:txXfrm>
    </dsp:sp>
    <dsp:sp modelId="{9D6A39C5-FFBC-450A-9B10-B39580FCBAD9}">
      <dsp:nvSpPr>
        <dsp:cNvPr id="0" name=""/>
        <dsp:cNvSpPr/>
      </dsp:nvSpPr>
      <dsp:spPr>
        <a:xfrm>
          <a:off x="1644404" y="4527940"/>
          <a:ext cx="3266530" cy="28939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err="1"/>
            <a:t>Competitivi-dade</a:t>
          </a:r>
          <a:endParaRPr lang="pt-BR" sz="3200" kern="1200" dirty="0"/>
        </a:p>
      </dsp:txBody>
      <dsp:txXfrm>
        <a:off x="2122776" y="4951750"/>
        <a:ext cx="2309786" cy="2046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9006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Futura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Futura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Futura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Futura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Futura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5220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15" indent="-185715" defTabSz="990478">
              <a:buFont typeface="Arial" panose="020B0604020202020204" pitchFamily="34" charset="0"/>
              <a:buChar char="•"/>
            </a:pPr>
            <a:r>
              <a:rPr lang="pt-BR" b="1" baseline="0" dirty="0"/>
              <a:t>Facilitar a obtenção do primeiro emprego</a:t>
            </a:r>
            <a:r>
              <a:rPr lang="pt-BR" baseline="0" dirty="0"/>
              <a:t>. Nos EUA o setor de bares e restaurantes é responsável por 27% do primeiro emprego e o maior empregador com 9% dos empregos do país;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b="1" dirty="0"/>
              <a:t>Redução da evasão </a:t>
            </a:r>
            <a:r>
              <a:rPr lang="pt-BR" dirty="0"/>
              <a:t>escolar pela</a:t>
            </a:r>
            <a:r>
              <a:rPr lang="pt-BR" baseline="0" dirty="0"/>
              <a:t> conquista do emprego, sempre em  horário integral, e também pela falta de recursos financeiros para estudar, aumentando a empregabilidade futura;</a:t>
            </a:r>
          </a:p>
          <a:p>
            <a:r>
              <a:rPr lang="pt-BR" b="1" dirty="0"/>
              <a:t>Evasão Escolar 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dirty="0"/>
              <a:t>17,8% do total da população evade</a:t>
            </a:r>
            <a:r>
              <a:rPr lang="pt-BR" baseline="0" dirty="0"/>
              <a:t> a escola;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baseline="0" dirty="0"/>
              <a:t>23,25% da população entre 15 e 17 anos, de baixa renda. (30% possuem renda per capita menor que 100 reais);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baseline="0" dirty="0"/>
              <a:t>5,8% dos 20% mais ricos;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931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9688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020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4294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2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3715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498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1440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194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20 milhões de americanos trabalham</a:t>
            </a:r>
            <a:r>
              <a:rPr lang="pt-BR" baseline="0" dirty="0"/>
              <a:t> menos de 35 horas por que querem</a:t>
            </a:r>
          </a:p>
          <a:p>
            <a:r>
              <a:rPr lang="pt-BR" baseline="0" dirty="0"/>
              <a:t>2/3 – 14 milhões do Grupo 1</a:t>
            </a:r>
          </a:p>
          <a:p>
            <a:r>
              <a:rPr lang="pt-BR" baseline="0" dirty="0"/>
              <a:t>1/3 – 6 milhões do Grupo 2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1056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1413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sz="1300" b="1" dirty="0"/>
              <a:t>Ampliação da renda familiar </a:t>
            </a:r>
            <a:r>
              <a:rPr lang="pt-BR" sz="1300" dirty="0"/>
              <a:t>sem pressionar os salários;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sz="1300" b="1" dirty="0"/>
              <a:t>Redução das horas extras não pagas;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sz="1300" b="1" dirty="0"/>
              <a:t>Permitir as mães e pais conciliar o trabalho com o cuidado dos filhos;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sz="1300" dirty="0"/>
              <a:t>Evolução da legislação com </a:t>
            </a:r>
            <a:r>
              <a:rPr lang="pt-BR" sz="1300" b="1" dirty="0"/>
              <a:t>garantia dos direitos trabalhistas </a:t>
            </a:r>
            <a:r>
              <a:rPr lang="pt-BR" sz="1300" dirty="0"/>
              <a:t>como FGTS, férias e 13º;</a:t>
            </a:r>
          </a:p>
          <a:p>
            <a:pPr marL="185715" indent="-185715" defTabSz="990478">
              <a:buFont typeface="Arial" panose="020B0604020202020204" pitchFamily="34" charset="0"/>
              <a:buChar char="•"/>
            </a:pPr>
            <a:r>
              <a:rPr lang="pt-BR" b="1" dirty="0"/>
              <a:t>Aumento</a:t>
            </a:r>
            <a:r>
              <a:rPr lang="pt-BR" b="1" baseline="0" dirty="0"/>
              <a:t> do recolhimento de impostos </a:t>
            </a:r>
            <a:r>
              <a:rPr lang="pt-BR" baseline="0" dirty="0"/>
              <a:t>e contribuição para a previdência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endParaRPr lang="pt-BR" sz="1300" dirty="0"/>
          </a:p>
        </p:txBody>
      </p:sp>
    </p:spTree>
    <p:extLst>
      <p:ext uri="{BB962C8B-B14F-4D97-AF65-F5344CB8AC3E}">
        <p14:creationId xmlns:p14="http://schemas.microsoft.com/office/powerpoint/2010/main" val="382165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baseline="0" dirty="0"/>
              <a:t>Por serem jovens de classe média o grupo de brasileiros que melhor dominam uma segunda língua, colocaríamos uma luz no túnel do desafio de </a:t>
            </a:r>
            <a:r>
              <a:rPr lang="pt-BR" b="1" baseline="0" dirty="0"/>
              <a:t>atender os turistas das Olimpíadas em um segundo idioma;</a:t>
            </a:r>
          </a:p>
          <a:p>
            <a:pPr marL="185715" indent="-185715">
              <a:buFont typeface="Arial" panose="020B0604020202020204" pitchFamily="34" charset="0"/>
              <a:buChar char="•"/>
            </a:pPr>
            <a:r>
              <a:rPr lang="pt-BR" b="1" baseline="0" dirty="0"/>
              <a:t>Formalização de grande contingente de mão de obra, </a:t>
            </a:r>
            <a:r>
              <a:rPr lang="pt-BR" b="0" baseline="0" dirty="0"/>
              <a:t>os chamados “extras” como empregados de buffets, de eventos, bares e restaurantes e comércio.</a:t>
            </a:r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1618323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406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067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2104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387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5057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5797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2072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7849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307513" y="519113"/>
            <a:ext cx="2803525" cy="8266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93763" y="519113"/>
            <a:ext cx="8261350" cy="82661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94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047" y="1647739"/>
            <a:ext cx="11152188" cy="1377950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93763" y="9040813"/>
            <a:ext cx="2925762" cy="519112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445561A6-6533-46B3-92E8-11DADEB6B2B8}" type="datetimeFigureOut">
              <a:rPr lang="pt-BR"/>
              <a:pPr>
                <a:defRPr/>
              </a:pPr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308475" y="9040813"/>
            <a:ext cx="4387850" cy="519112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185275" y="9040813"/>
            <a:ext cx="2925763" cy="519112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CE08F4AF-2897-4D92-8665-6BB54AC3A6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03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5600" y="1596249"/>
            <a:ext cx="9753600" cy="3395698"/>
          </a:xfrm>
          <a:prstGeom prst="rect">
            <a:avLst/>
          </a:prstGeom>
        </p:spPr>
        <p:txBody>
          <a:bodyPr anchor="b"/>
          <a:lstStyle>
            <a:lvl1pPr algn="ctr">
              <a:defRPr sz="8533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5600" y="5122898"/>
            <a:ext cx="9753600" cy="2354862"/>
          </a:xfrm>
        </p:spPr>
        <p:txBody>
          <a:bodyPr/>
          <a:lstStyle>
            <a:lvl1pPr marL="0" indent="0" algn="ctr">
              <a:buNone/>
              <a:defRPr sz="3413"/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93763" y="9040813"/>
            <a:ext cx="2925762" cy="519112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BA83FD1B-B08E-4381-9E9B-AB2C30A18E68}" type="datetimeFigureOut">
              <a:rPr lang="pt-BR"/>
              <a:pPr>
                <a:defRPr/>
              </a:pPr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308475" y="9040813"/>
            <a:ext cx="4387850" cy="519112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185275" y="9040813"/>
            <a:ext cx="2925763" cy="519112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3F560F29-C525-48C3-ABF8-DFD9098635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637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44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00166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3768" y="2356520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37607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713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11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55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353219" y="3148607"/>
            <a:ext cx="12125845" cy="609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grpSp>
        <p:nvGrpSpPr>
          <p:cNvPr id="1028" name="Group 3"/>
          <p:cNvGrpSpPr>
            <a:grpSpLocks/>
          </p:cNvGrpSpPr>
          <p:nvPr userDrawn="1"/>
        </p:nvGrpSpPr>
        <p:grpSpPr bwMode="auto">
          <a:xfrm>
            <a:off x="126957" y="1932261"/>
            <a:ext cx="12644709" cy="7672361"/>
            <a:chOff x="40" y="40"/>
            <a:chExt cx="7624" cy="4120"/>
          </a:xfrm>
        </p:grpSpPr>
        <p:sp>
          <p:nvSpPr>
            <p:cNvPr id="8" name="AutoShape 1"/>
            <p:cNvSpPr>
              <a:spLocks/>
            </p:cNvSpPr>
            <p:nvPr/>
          </p:nvSpPr>
          <p:spPr bwMode="auto">
            <a:xfrm flipH="1">
              <a:off x="40" y="40"/>
              <a:ext cx="7587" cy="4120"/>
            </a:xfrm>
            <a:prstGeom prst="roundRect">
              <a:avLst>
                <a:gd name="adj" fmla="val 2912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1pPr>
              <a:lvl2pPr marL="742950" indent="-285750" eaLnBrk="0" hangingPunct="0"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2pPr>
              <a:lvl3pPr marL="1143000" indent="-228600" eaLnBrk="0" hangingPunct="0"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3pPr>
              <a:lvl4pPr marL="1600200" indent="-228600" eaLnBrk="0" hangingPunct="0"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4pPr>
              <a:lvl5pPr marL="2057400" indent="-228600" eaLnBrk="0" hangingPunct="0"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727272"/>
                  </a:solidFill>
                  <a:latin typeface="Futura" pitchFamily="1" charset="0"/>
                  <a:ea typeface="ヒラギノ角ゴ ProN W3" pitchFamily="1" charset="-128"/>
                  <a:sym typeface="Futura" pitchFamily="1" charset="0"/>
                </a:defRPr>
              </a:lvl9pPr>
            </a:lstStyle>
            <a:p>
              <a:pPr algn="ctr" eaLnBrk="1" hangingPunct="1">
                <a:defRPr/>
              </a:pPr>
              <a:endParaRPr lang="pt-BR" sz="5689" u="sng"/>
            </a:p>
          </p:txBody>
        </p:sp>
        <p:pic>
          <p:nvPicPr>
            <p:cNvPr id="1034" name="Picture 2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" y="40"/>
              <a:ext cx="7624" cy="4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ixaDeTexto 1"/>
          <p:cNvSpPr txBox="1"/>
          <p:nvPr userDrawn="1"/>
        </p:nvSpPr>
        <p:spPr>
          <a:xfrm>
            <a:off x="3406056" y="181180"/>
            <a:ext cx="54857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Trabalho Intermitente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526736" y="340296"/>
            <a:ext cx="2305738" cy="13852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6" r:id="rId2"/>
    <p:sldLayoutId id="2147483687" r:id="rId3"/>
    <p:sldLayoutId id="2147483685" r:id="rId4"/>
    <p:sldLayoutId id="2147483689" r:id="rId5"/>
    <p:sldLayoutId id="2147483708" r:id="rId6"/>
  </p:sldLayoutIdLst>
  <p:txStyles>
    <p:titleStyle>
      <a:lvl1pPr algn="l" defTabSz="13001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3001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2pPr>
      <a:lvl3pPr algn="l" defTabSz="13001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3pPr>
      <a:lvl4pPr algn="l" defTabSz="13001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4pPr>
      <a:lvl5pPr algn="l" defTabSz="13001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300163" rtl="0" fontAlgn="base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300163" rtl="0" fontAlgn="base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300163" rtl="0" fontAlgn="base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300163" rtl="0" fontAlgn="base">
        <a:lnSpc>
          <a:spcPct val="90000"/>
        </a:lnSpc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23850" indent="-323850" algn="l" defTabSz="1300163" rtl="0" eaLnBrk="0" fontAlgn="base" hangingPunct="0">
        <a:lnSpc>
          <a:spcPct val="90000"/>
        </a:lnSpc>
        <a:spcBef>
          <a:spcPts val="1425"/>
        </a:spcBef>
        <a:spcAft>
          <a:spcPct val="0"/>
        </a:spcAft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74725" indent="-323850" algn="l" defTabSz="1300163" rtl="0" eaLnBrk="0" fontAlgn="base" hangingPunct="0">
        <a:lnSpc>
          <a:spcPct val="90000"/>
        </a:lnSpc>
        <a:spcBef>
          <a:spcPts val="713"/>
        </a:spcBef>
        <a:spcAft>
          <a:spcPct val="0"/>
        </a:spcAft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624013" indent="-323850" algn="l" defTabSz="1300163" rtl="0" eaLnBrk="0" fontAlgn="base" hangingPunct="0">
        <a:lnSpc>
          <a:spcPct val="90000"/>
        </a:lnSpc>
        <a:spcBef>
          <a:spcPts val="713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74888" indent="-323850" algn="l" defTabSz="1300163" rtl="0" eaLnBrk="0" fontAlgn="base" hangingPunct="0">
        <a:lnSpc>
          <a:spcPct val="90000"/>
        </a:lnSpc>
        <a:spcBef>
          <a:spcPts val="713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925763" indent="-323850" algn="l" defTabSz="1300163" rtl="0" eaLnBrk="0" fontAlgn="base" hangingPunct="0">
        <a:lnSpc>
          <a:spcPct val="90000"/>
        </a:lnSpc>
        <a:spcBef>
          <a:spcPts val="713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93763" y="9040813"/>
            <a:ext cx="292576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42C8B-BE69-4EBE-9799-EDD141BD3E58}" type="datetimeFigureOut">
              <a:rPr lang="pt-BR" smtClean="0"/>
              <a:t>29/11/2016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308475" y="9040813"/>
            <a:ext cx="4387850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9185275" y="9040813"/>
            <a:ext cx="2925763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03CA2-D876-4F82-8BEA-10BBD935F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70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79540" y="1195371"/>
            <a:ext cx="1065318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tx1"/>
                </a:solidFill>
                <a:latin typeface="+mn-lt"/>
              </a:rPr>
              <a:t>Trabalho Intermitente</a:t>
            </a:r>
          </a:p>
          <a:p>
            <a:pPr algn="ctr"/>
            <a:r>
              <a:rPr lang="pt-BR" sz="6600" dirty="0">
                <a:solidFill>
                  <a:schemeClr val="tx1"/>
                </a:solidFill>
                <a:latin typeface="+mn-lt"/>
              </a:rPr>
              <a:t>Desafio de Competitividade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050977" y="4144837"/>
            <a:ext cx="8712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Nabil </a:t>
            </a:r>
            <a:r>
              <a:rPr lang="pt-BR" dirty="0" err="1">
                <a:solidFill>
                  <a:schemeClr val="tx1"/>
                </a:solidFill>
              </a:rPr>
              <a:t>Sahyoun</a:t>
            </a:r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168" y="5236840"/>
            <a:ext cx="4526027" cy="2718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68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704" y="2428528"/>
            <a:ext cx="12385376" cy="6768752"/>
          </a:xfrm>
        </p:spPr>
        <p:txBody>
          <a:bodyPr/>
          <a:lstStyle/>
          <a:p>
            <a:pPr algn="l"/>
            <a:r>
              <a:rPr lang="pt-BR" sz="7200" b="1" dirty="0">
                <a:latin typeface="+mj-lt"/>
              </a:rPr>
              <a:t>Benefícios</a:t>
            </a:r>
          </a:p>
          <a:p>
            <a:endParaRPr lang="pt-BR" sz="6000" b="1" dirty="0">
              <a:latin typeface="+mj-lt"/>
            </a:endParaRPr>
          </a:p>
          <a:p>
            <a:r>
              <a:rPr lang="pt-BR" sz="6600" dirty="0">
                <a:latin typeface="+mj-lt"/>
              </a:rPr>
              <a:t>1º Emprego X Evasão Escolar</a:t>
            </a:r>
          </a:p>
          <a:p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9812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704" y="2428528"/>
            <a:ext cx="12385376" cy="6768752"/>
          </a:xfrm>
        </p:spPr>
        <p:txBody>
          <a:bodyPr/>
          <a:lstStyle/>
          <a:p>
            <a:pPr algn="l"/>
            <a:r>
              <a:rPr lang="pt-BR" sz="7200" b="1" dirty="0">
                <a:latin typeface="+mj-lt"/>
              </a:rPr>
              <a:t>Benefícios Setor AFL</a:t>
            </a:r>
          </a:p>
          <a:p>
            <a:endParaRPr lang="pt-BR" sz="6000" b="1" dirty="0">
              <a:latin typeface="+mj-lt"/>
            </a:endParaRPr>
          </a:p>
          <a:p>
            <a:pPr algn="just"/>
            <a:r>
              <a:rPr lang="pt-BR" sz="6000" b="1" dirty="0">
                <a:latin typeface="+mj-lt"/>
              </a:rPr>
              <a:t>Geração potencial de </a:t>
            </a:r>
            <a:r>
              <a:rPr lang="pt-BR" sz="6000" b="1" dirty="0" smtClean="0">
                <a:latin typeface="+mj-lt"/>
              </a:rPr>
              <a:t>3.1 </a:t>
            </a:r>
            <a:r>
              <a:rPr lang="pt-BR" sz="6000" b="1" dirty="0">
                <a:latin typeface="+mj-lt"/>
              </a:rPr>
              <a:t>milhões</a:t>
            </a:r>
            <a:r>
              <a:rPr lang="pt-BR" sz="6000" dirty="0">
                <a:latin typeface="+mj-lt"/>
              </a:rPr>
              <a:t> </a:t>
            </a:r>
            <a:r>
              <a:rPr lang="pt-BR" sz="6000" b="1" dirty="0">
                <a:latin typeface="+mj-lt"/>
              </a:rPr>
              <a:t>de novos </a:t>
            </a:r>
            <a:r>
              <a:rPr lang="pt-BR" sz="6000" b="1" dirty="0" smtClean="0">
                <a:latin typeface="+mj-lt"/>
              </a:rPr>
              <a:t>empregos.</a:t>
            </a:r>
            <a:endParaRPr lang="pt-BR" sz="6000" b="1" dirty="0">
              <a:latin typeface="+mj-lt"/>
            </a:endParaRPr>
          </a:p>
          <a:p>
            <a:pPr algn="just"/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5074751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4328" y="5938768"/>
            <a:ext cx="6921852" cy="2272204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704" y="5470500"/>
            <a:ext cx="5296789" cy="2808312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597744" y="1708448"/>
            <a:ext cx="118093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O Trabalho Intermitente é uma pauta prioritária para a UNECS</a:t>
            </a:r>
          </a:p>
        </p:txBody>
      </p:sp>
    </p:spTree>
    <p:extLst>
      <p:ext uri="{BB962C8B-B14F-4D97-AF65-F5344CB8AC3E}">
        <p14:creationId xmlns:p14="http://schemas.microsoft.com/office/powerpoint/2010/main" val="980480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942" y="4012704"/>
            <a:ext cx="8219380" cy="608293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744" y="5020816"/>
            <a:ext cx="12021777" cy="3946333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4088" y="506997"/>
            <a:ext cx="5436907" cy="288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614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9912" y="610132"/>
            <a:ext cx="12125845" cy="1080121"/>
          </a:xfrm>
        </p:spPr>
        <p:txBody>
          <a:bodyPr/>
          <a:lstStyle/>
          <a:p>
            <a:pPr marL="0" indent="0">
              <a:buNone/>
            </a:pPr>
            <a:r>
              <a:rPr lang="pt-BR" sz="5400" dirty="0"/>
              <a:t>Obrigado pela atenção!!!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04980" y="1896043"/>
            <a:ext cx="101531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tx1"/>
                </a:solidFill>
              </a:rPr>
              <a:t>Nabil </a:t>
            </a:r>
            <a:r>
              <a:rPr lang="pt-BR" b="1" dirty="0" err="1">
                <a:solidFill>
                  <a:schemeClr val="tx1"/>
                </a:solidFill>
              </a:rPr>
              <a:t>Sahyoun</a:t>
            </a:r>
            <a:endParaRPr lang="pt-BR" b="1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Presidente Alshop</a:t>
            </a:r>
          </a:p>
          <a:p>
            <a:r>
              <a:rPr lang="pt-BR" dirty="0">
                <a:solidFill>
                  <a:schemeClr val="tx1"/>
                </a:solidFill>
              </a:rPr>
              <a:t>nabil@alshop.com.br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4328" y="5938768"/>
            <a:ext cx="6921852" cy="227220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704" y="5470500"/>
            <a:ext cx="5296789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2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453728" y="2140496"/>
            <a:ext cx="12025313" cy="7129463"/>
          </a:xfrm>
        </p:spPr>
        <p:txBody>
          <a:bodyPr/>
          <a:lstStyle/>
          <a:p>
            <a:pPr marL="0" indent="0" algn="l">
              <a:buNone/>
            </a:pPr>
            <a:endParaRPr lang="pt-BR" sz="6000" b="1" dirty="0"/>
          </a:p>
          <a:p>
            <a:pPr marL="0" indent="0" algn="l">
              <a:buNone/>
            </a:pPr>
            <a:r>
              <a:rPr lang="pt-BR" sz="6000" b="1" dirty="0"/>
              <a:t>	</a:t>
            </a:r>
            <a:r>
              <a:rPr lang="pt-BR" sz="6600" b="1" dirty="0"/>
              <a:t>O que é?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6000" dirty="0"/>
              <a:t>Trabalho intermitente é aquele que permite a contratação por hora com escala móvel.</a:t>
            </a:r>
          </a:p>
        </p:txBody>
      </p:sp>
    </p:spTree>
    <p:extLst>
      <p:ext uri="{BB962C8B-B14F-4D97-AF65-F5344CB8AC3E}">
        <p14:creationId xmlns:p14="http://schemas.microsoft.com/office/powerpoint/2010/main" val="368509378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65870565"/>
              </p:ext>
            </p:extLst>
          </p:nvPr>
        </p:nvGraphicFramePr>
        <p:xfrm>
          <a:off x="669752" y="1564432"/>
          <a:ext cx="11953328" cy="7829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0" y="268288"/>
            <a:ext cx="12623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solidFill>
                  <a:schemeClr val="tx1"/>
                </a:solidFill>
              </a:rPr>
              <a:t> </a:t>
            </a:r>
            <a:r>
              <a:rPr lang="pt-BR" sz="6000" b="1" u="sng" dirty="0">
                <a:solidFill>
                  <a:schemeClr val="tx1"/>
                </a:solidFill>
                <a:latin typeface="+mj-lt"/>
              </a:rPr>
              <a:t>TRABALHO INTERMITENTE SOB 3 ÓTICAS </a:t>
            </a:r>
            <a:endParaRPr lang="pt-BR" sz="4400" b="1" u="sng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4458234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3728" y="2212504"/>
            <a:ext cx="11217275" cy="6912768"/>
          </a:xfrm>
        </p:spPr>
        <p:txBody>
          <a:bodyPr/>
          <a:lstStyle/>
          <a:p>
            <a:r>
              <a:rPr lang="pt-BR" b="1" dirty="0"/>
              <a:t>Demanda do consumidor</a:t>
            </a:r>
            <a:br>
              <a:rPr lang="pt-BR" b="1" dirty="0"/>
            </a:br>
            <a:r>
              <a:rPr lang="pt-BR" dirty="0"/>
              <a:t/>
            </a:r>
            <a:br>
              <a:rPr lang="pt-BR" dirty="0"/>
            </a:br>
            <a:r>
              <a:rPr lang="pt-BR" sz="6000" dirty="0"/>
              <a:t>Hábitos do consumidor e estilo de vida em mudança constante</a:t>
            </a:r>
            <a:br>
              <a:rPr lang="pt-BR" sz="6000" dirty="0"/>
            </a:br>
            <a:r>
              <a:rPr lang="pt-BR" sz="6000" dirty="0"/>
              <a:t>		- Novas necessidades </a:t>
            </a:r>
            <a:br>
              <a:rPr lang="pt-BR" sz="6000" dirty="0"/>
            </a:br>
            <a:r>
              <a:rPr lang="pt-BR" sz="6000" dirty="0"/>
              <a:t>		- Eventualidades </a:t>
            </a:r>
            <a:br>
              <a:rPr lang="pt-BR" sz="6000" dirty="0"/>
            </a:b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291439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3728" y="2356520"/>
            <a:ext cx="12025336" cy="6912768"/>
          </a:xfrm>
        </p:spPr>
        <p:txBody>
          <a:bodyPr/>
          <a:lstStyle/>
          <a:p>
            <a:r>
              <a:rPr lang="pt-BR" b="1" dirty="0"/>
              <a:t>Oferta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	</a:t>
            </a:r>
            <a:r>
              <a:rPr lang="pt-BR" sz="6600" dirty="0"/>
              <a:t>- </a:t>
            </a:r>
            <a:r>
              <a:rPr lang="pt-BR" sz="6000" dirty="0"/>
              <a:t>Empregabilidade</a:t>
            </a:r>
            <a:br>
              <a:rPr lang="pt-BR" sz="6000" dirty="0"/>
            </a:br>
            <a:r>
              <a:rPr lang="pt-BR" sz="6000" dirty="0"/>
              <a:t>	- Obrigações familiares e pessoais </a:t>
            </a:r>
            <a:br>
              <a:rPr lang="pt-BR" sz="6000" dirty="0"/>
            </a:br>
            <a:r>
              <a:rPr lang="pt-BR" sz="6000" dirty="0"/>
              <a:t>	- Perfis do trabalhador</a:t>
            </a:r>
          </a:p>
        </p:txBody>
      </p:sp>
    </p:spTree>
    <p:extLst>
      <p:ext uri="{BB962C8B-B14F-4D97-AF65-F5344CB8AC3E}">
        <p14:creationId xmlns:p14="http://schemas.microsoft.com/office/powerpoint/2010/main" val="322255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3768" y="2356520"/>
            <a:ext cx="11217275" cy="6912768"/>
          </a:xfrm>
        </p:spPr>
        <p:txBody>
          <a:bodyPr/>
          <a:lstStyle/>
          <a:p>
            <a:r>
              <a:rPr lang="pt-BR" b="1" dirty="0"/>
              <a:t>Perfis do trabalhador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sz="4800" b="1" dirty="0"/>
              <a:t>G1: </a:t>
            </a:r>
            <a:r>
              <a:rPr lang="pt-BR" sz="4800" dirty="0"/>
              <a:t>estudantes, pessoas com responsabilidades/obrigações familiares, </a:t>
            </a:r>
            <a:r>
              <a:rPr lang="pt-BR" sz="4800" dirty="0" err="1"/>
              <a:t>semiaposentados</a:t>
            </a:r>
            <a:r>
              <a:rPr lang="pt-BR" sz="4800" dirty="0"/>
              <a:t>.</a:t>
            </a:r>
            <a:br>
              <a:rPr lang="pt-BR" sz="4800" dirty="0"/>
            </a:br>
            <a:r>
              <a:rPr lang="pt-BR" sz="4800" dirty="0"/>
              <a:t/>
            </a:r>
            <a:br>
              <a:rPr lang="pt-BR" sz="4800" dirty="0"/>
            </a:br>
            <a:r>
              <a:rPr lang="pt-BR" sz="4800" b="1" dirty="0"/>
              <a:t>G2: </a:t>
            </a:r>
            <a:r>
              <a:rPr lang="pt-BR" sz="4800" dirty="0"/>
              <a:t>não querem se comprometer com um emprego ou empregador. Trabalham apenas para pagar as suas contas e irem atrás dos seus sonhos.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7823575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3768" y="2356520"/>
            <a:ext cx="11665296" cy="6696744"/>
          </a:xfrm>
        </p:spPr>
        <p:txBody>
          <a:bodyPr/>
          <a:lstStyle/>
          <a:p>
            <a:r>
              <a:rPr lang="pt-BR" b="1" dirty="0"/>
              <a:t>Competitividade</a:t>
            </a:r>
            <a:br>
              <a:rPr lang="pt-BR" b="1" dirty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/>
              <a:t>	- </a:t>
            </a:r>
            <a:r>
              <a:rPr lang="pt-BR" sz="6000" dirty="0"/>
              <a:t>Formalização</a:t>
            </a:r>
            <a:br>
              <a:rPr lang="pt-BR" sz="6000" dirty="0"/>
            </a:br>
            <a:r>
              <a:rPr lang="pt-BR" sz="6000" dirty="0"/>
              <a:t>	- Insegurança jurídica </a:t>
            </a:r>
            <a:br>
              <a:rPr lang="pt-BR" sz="6000" dirty="0"/>
            </a:br>
            <a:r>
              <a:rPr lang="pt-BR" sz="6000" dirty="0"/>
              <a:t>	- Produtividade/Qualidade dos 					serviços</a:t>
            </a:r>
            <a:br>
              <a:rPr lang="pt-BR" sz="6000" dirty="0"/>
            </a:br>
            <a:r>
              <a:rPr lang="pt-BR" b="1" dirty="0"/>
              <a:t/>
            </a:r>
            <a:br>
              <a:rPr lang="pt-BR" b="1" dirty="0"/>
            </a:b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7368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597744" y="2428528"/>
            <a:ext cx="11880850" cy="6769100"/>
          </a:xfrm>
        </p:spPr>
        <p:txBody>
          <a:bodyPr/>
          <a:lstStyle/>
          <a:p>
            <a:pPr marL="0" indent="0" algn="l">
              <a:buNone/>
            </a:pPr>
            <a:r>
              <a:rPr lang="pt-BR" sz="7200" b="1" dirty="0">
                <a:latin typeface="+mj-lt"/>
              </a:rPr>
              <a:t>Benefícios</a:t>
            </a:r>
          </a:p>
          <a:p>
            <a:endParaRPr lang="pt-BR" sz="6000" b="1" dirty="0">
              <a:latin typeface="+mj-lt"/>
            </a:endParaRPr>
          </a:p>
          <a:p>
            <a:pPr marL="0" indent="0" algn="ctr">
              <a:buNone/>
            </a:pPr>
            <a:r>
              <a:rPr lang="pt-BR" sz="6600" dirty="0">
                <a:latin typeface="+mj-lt"/>
              </a:rPr>
              <a:t>Emprego X Precariedade</a:t>
            </a:r>
          </a:p>
          <a:p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4531554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704" y="2428528"/>
            <a:ext cx="12205356" cy="6768752"/>
          </a:xfrm>
        </p:spPr>
        <p:txBody>
          <a:bodyPr/>
          <a:lstStyle/>
          <a:p>
            <a:pPr algn="l"/>
            <a:r>
              <a:rPr lang="pt-BR" sz="7200" b="1" dirty="0">
                <a:latin typeface="+mj-lt"/>
              </a:rPr>
              <a:t>Benefícios</a:t>
            </a:r>
          </a:p>
          <a:p>
            <a:endParaRPr lang="pt-BR" sz="6000" b="1" dirty="0">
              <a:latin typeface="+mj-lt"/>
            </a:endParaRPr>
          </a:p>
          <a:p>
            <a:r>
              <a:rPr lang="pt-BR" sz="6600" dirty="0">
                <a:latin typeface="+mj-lt"/>
              </a:rPr>
              <a:t>Grandes Eventos X Regularidade</a:t>
            </a:r>
          </a:p>
          <a:p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671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3672</TotalTime>
  <Pages>0</Pages>
  <Words>331</Words>
  <Characters>0</Characters>
  <Application>Microsoft Office PowerPoint</Application>
  <PresentationFormat>Personalizar</PresentationFormat>
  <Lines>0</Lines>
  <Paragraphs>48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16" baseType="lpstr">
      <vt:lpstr>Personalizar design</vt:lpstr>
      <vt:lpstr>1_Personalizar design</vt:lpstr>
      <vt:lpstr>Apresentação do PowerPoint</vt:lpstr>
      <vt:lpstr>Apresentação do PowerPoint</vt:lpstr>
      <vt:lpstr>Apresentação do PowerPoint</vt:lpstr>
      <vt:lpstr>Demanda do consumidor  Hábitos do consumidor e estilo de vida em mudança constante   - Novas necessidades    - Eventualidades  </vt:lpstr>
      <vt:lpstr>Oferta   - Empregabilidade  - Obrigações familiares e pessoais   - Perfis do trabalhador</vt:lpstr>
      <vt:lpstr>Perfis do trabalhador  G1: estudantes, pessoas com responsabilidades/obrigações familiares, semiaposentados.  G2: não querem se comprometer com um emprego ou empregador. Trabalham apenas para pagar as suas contas e irem atrás dos seus sonhos.</vt:lpstr>
      <vt:lpstr>Competitividade   - Formalização  - Insegurança jurídica   - Produtividade/Qualidade dos      serviços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Paulo Soulmucci</dc:creator>
  <cp:lastModifiedBy>Tatiane Kolomencenko</cp:lastModifiedBy>
  <cp:revision>107</cp:revision>
  <cp:lastPrinted>2015-10-07T12:24:27Z</cp:lastPrinted>
  <dcterms:modified xsi:type="dcterms:W3CDTF">2016-11-29T15:14:15Z</dcterms:modified>
</cp:coreProperties>
</file>