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32"/>
  </p:handoutMasterIdLst>
  <p:sldIdLst>
    <p:sldId id="256" r:id="rId2"/>
    <p:sldId id="258" r:id="rId3"/>
    <p:sldId id="363" r:id="rId4"/>
    <p:sldId id="364" r:id="rId5"/>
    <p:sldId id="362" r:id="rId6"/>
    <p:sldId id="330" r:id="rId7"/>
    <p:sldId id="259" r:id="rId8"/>
    <p:sldId id="260" r:id="rId9"/>
    <p:sldId id="262" r:id="rId10"/>
    <p:sldId id="269" r:id="rId11"/>
    <p:sldId id="328" r:id="rId12"/>
    <p:sldId id="331" r:id="rId13"/>
    <p:sldId id="311" r:id="rId14"/>
    <p:sldId id="341" r:id="rId15"/>
    <p:sldId id="314" r:id="rId16"/>
    <p:sldId id="315" r:id="rId17"/>
    <p:sldId id="337" r:id="rId18"/>
    <p:sldId id="339" r:id="rId19"/>
    <p:sldId id="344" r:id="rId20"/>
    <p:sldId id="338" r:id="rId21"/>
    <p:sldId id="345" r:id="rId22"/>
    <p:sldId id="347" r:id="rId23"/>
    <p:sldId id="349" r:id="rId24"/>
    <p:sldId id="351" r:id="rId25"/>
    <p:sldId id="353" r:id="rId26"/>
    <p:sldId id="355" r:id="rId27"/>
    <p:sldId id="356" r:id="rId28"/>
    <p:sldId id="359" r:id="rId29"/>
    <p:sldId id="360" r:id="rId30"/>
    <p:sldId id="332" r:id="rId31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Planilha_do_Microsoft_Office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Plan1!$A$2</c:f>
              <c:strCache>
                <c:ptCount val="1"/>
                <c:pt idx="0">
                  <c:v>CAQi-Atualizado</c:v>
                </c:pt>
              </c:strCache>
            </c:strRef>
          </c:tx>
          <c:cat>
            <c:strRef>
              <c:f>Plan1!$B$1:$I$1</c:f>
              <c:strCache>
                <c:ptCount val="8"/>
                <c:pt idx="0">
                  <c:v>Creche</c:v>
                </c:pt>
                <c:pt idx="1">
                  <c:v>Pré-escola</c:v>
                </c:pt>
                <c:pt idx="2">
                  <c:v>EF Anos Iniciais</c:v>
                </c:pt>
                <c:pt idx="3">
                  <c:v>EF Anos Finais</c:v>
                </c:pt>
                <c:pt idx="4">
                  <c:v>Ensino Médio</c:v>
                </c:pt>
                <c:pt idx="5">
                  <c:v>Educ. Campo</c:v>
                </c:pt>
                <c:pt idx="6">
                  <c:v>Educ. Indígena e Quilombola</c:v>
                </c:pt>
                <c:pt idx="7">
                  <c:v>Educ. Especial</c:v>
                </c:pt>
              </c:strCache>
            </c:strRef>
          </c:cat>
          <c:val>
            <c:numRef>
              <c:f>Plan1!$B$2:$I$2</c:f>
              <c:numCache>
                <c:formatCode>_(* #,##0.00_);_(* \(#,##0.00\);_(* "-"??_);_(@_)</c:formatCode>
                <c:ptCount val="8"/>
                <c:pt idx="0">
                  <c:v>18272</c:v>
                </c:pt>
                <c:pt idx="1">
                  <c:v>6917</c:v>
                </c:pt>
                <c:pt idx="2">
                  <c:v>5466</c:v>
                </c:pt>
                <c:pt idx="3">
                  <c:v>4496</c:v>
                </c:pt>
                <c:pt idx="4">
                  <c:v>3891</c:v>
                </c:pt>
                <c:pt idx="5">
                  <c:v>9289</c:v>
                </c:pt>
                <c:pt idx="6">
                  <c:v>9437</c:v>
                </c:pt>
                <c:pt idx="7">
                  <c:v>13834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CAQi-CNE</c:v>
                </c:pt>
              </c:strCache>
            </c:strRef>
          </c:tx>
          <c:cat>
            <c:strRef>
              <c:f>Plan1!$B$1:$I$1</c:f>
              <c:strCache>
                <c:ptCount val="8"/>
                <c:pt idx="0">
                  <c:v>Creche</c:v>
                </c:pt>
                <c:pt idx="1">
                  <c:v>Pré-escola</c:v>
                </c:pt>
                <c:pt idx="2">
                  <c:v>EF Anos Iniciais</c:v>
                </c:pt>
                <c:pt idx="3">
                  <c:v>EF Anos Finais</c:v>
                </c:pt>
                <c:pt idx="4">
                  <c:v>Ensino Médio</c:v>
                </c:pt>
                <c:pt idx="5">
                  <c:v>Educ. Campo</c:v>
                </c:pt>
                <c:pt idx="6">
                  <c:v>Educ. Indígena e Quilombola</c:v>
                </c:pt>
                <c:pt idx="7">
                  <c:v>Educ. Especial</c:v>
                </c:pt>
              </c:strCache>
            </c:strRef>
          </c:cat>
          <c:val>
            <c:numRef>
              <c:f>Plan1!$B$3:$I$3</c:f>
              <c:numCache>
                <c:formatCode>_(* #,##0.00_);_(* \(#,##0.00\);_(* "-"??_);_(@_)</c:formatCode>
                <c:ptCount val="8"/>
                <c:pt idx="0">
                  <c:v>8900</c:v>
                </c:pt>
                <c:pt idx="1">
                  <c:v>3487</c:v>
                </c:pt>
                <c:pt idx="2">
                  <c:v>3306</c:v>
                </c:pt>
                <c:pt idx="3">
                  <c:v>3238</c:v>
                </c:pt>
                <c:pt idx="4">
                  <c:v>3352</c:v>
                </c:pt>
                <c:pt idx="5">
                  <c:v>6092</c:v>
                </c:pt>
                <c:pt idx="6">
                  <c:v>6092</c:v>
                </c:pt>
                <c:pt idx="7">
                  <c:v>6476</c:v>
                </c:pt>
              </c:numCache>
            </c:numRef>
          </c:val>
        </c:ser>
        <c:dLbls/>
        <c:axId val="80614144"/>
        <c:axId val="80615680"/>
      </c:barChart>
      <c:catAx>
        <c:axId val="8061414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80615680"/>
        <c:crosses val="autoZero"/>
        <c:auto val="1"/>
        <c:lblAlgn val="ctr"/>
        <c:lblOffset val="100"/>
      </c:catAx>
      <c:valAx>
        <c:axId val="8061568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80614144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dPt>
            <c:idx val="22"/>
            <c:spPr>
              <a:solidFill>
                <a:srgbClr val="FF0000"/>
              </a:solidFill>
            </c:spPr>
          </c:dPt>
          <c:cat>
            <c:strRef>
              <c:f>'2010'!$A$1:$A$23</c:f>
              <c:strCache>
                <c:ptCount val="23"/>
                <c:pt idx="0">
                  <c:v>CE</c:v>
                </c:pt>
                <c:pt idx="1">
                  <c:v>MA</c:v>
                </c:pt>
                <c:pt idx="2">
                  <c:v>PA</c:v>
                </c:pt>
                <c:pt idx="3">
                  <c:v>PB</c:v>
                </c:pt>
                <c:pt idx="4">
                  <c:v>PE</c:v>
                </c:pt>
                <c:pt idx="5">
                  <c:v>PI</c:v>
                </c:pt>
                <c:pt idx="6">
                  <c:v>RN</c:v>
                </c:pt>
                <c:pt idx="7">
                  <c:v>PR</c:v>
                </c:pt>
                <c:pt idx="8">
                  <c:v>SE</c:v>
                </c:pt>
                <c:pt idx="9">
                  <c:v>MG</c:v>
                </c:pt>
                <c:pt idx="10">
                  <c:v>GO</c:v>
                </c:pt>
                <c:pt idx="11">
                  <c:v>RO</c:v>
                </c:pt>
                <c:pt idx="12">
                  <c:v>RJ</c:v>
                </c:pt>
                <c:pt idx="13">
                  <c:v>MT</c:v>
                </c:pt>
                <c:pt idx="14">
                  <c:v>SC</c:v>
                </c:pt>
                <c:pt idx="15">
                  <c:v>TO</c:v>
                </c:pt>
                <c:pt idx="16">
                  <c:v>RS</c:v>
                </c:pt>
                <c:pt idx="17">
                  <c:v>MS</c:v>
                </c:pt>
                <c:pt idx="18">
                  <c:v>ES</c:v>
                </c:pt>
                <c:pt idx="19">
                  <c:v>DF</c:v>
                </c:pt>
                <c:pt idx="20">
                  <c:v>SP</c:v>
                </c:pt>
                <c:pt idx="21">
                  <c:v>RR</c:v>
                </c:pt>
                <c:pt idx="22">
                  <c:v>CAQi</c:v>
                </c:pt>
              </c:strCache>
            </c:strRef>
          </c:cat>
          <c:val>
            <c:numRef>
              <c:f>'2010'!$B$1:$B$23</c:f>
              <c:numCache>
                <c:formatCode>_(* #,##0.00_);_(* \(#,##0.00\);_(* "-"??_);_(@_)</c:formatCode>
                <c:ptCount val="23"/>
                <c:pt idx="0">
                  <c:v>1415.97</c:v>
                </c:pt>
                <c:pt idx="1">
                  <c:v>1415.97</c:v>
                </c:pt>
                <c:pt idx="2">
                  <c:v>1415.97</c:v>
                </c:pt>
                <c:pt idx="3">
                  <c:v>1415.97</c:v>
                </c:pt>
                <c:pt idx="4">
                  <c:v>1415.97</c:v>
                </c:pt>
                <c:pt idx="5">
                  <c:v>1415.97</c:v>
                </c:pt>
                <c:pt idx="6">
                  <c:v>1469.1499999999999</c:v>
                </c:pt>
                <c:pt idx="7">
                  <c:v>1571.08</c:v>
                </c:pt>
                <c:pt idx="8">
                  <c:v>1622.82</c:v>
                </c:pt>
                <c:pt idx="9">
                  <c:v>1627.34</c:v>
                </c:pt>
                <c:pt idx="10">
                  <c:v>1696.3</c:v>
                </c:pt>
                <c:pt idx="11">
                  <c:v>1705.56</c:v>
                </c:pt>
                <c:pt idx="12">
                  <c:v>1718.8</c:v>
                </c:pt>
                <c:pt idx="13">
                  <c:v>1787.36</c:v>
                </c:pt>
                <c:pt idx="14">
                  <c:v>1812.56</c:v>
                </c:pt>
                <c:pt idx="15">
                  <c:v>1919.73</c:v>
                </c:pt>
                <c:pt idx="16">
                  <c:v>2005.22</c:v>
                </c:pt>
                <c:pt idx="17">
                  <c:v>2063.88</c:v>
                </c:pt>
                <c:pt idx="18">
                  <c:v>2124.5500000000002</c:v>
                </c:pt>
                <c:pt idx="19">
                  <c:v>2166.84</c:v>
                </c:pt>
                <c:pt idx="20">
                  <c:v>2318.75</c:v>
                </c:pt>
                <c:pt idx="21">
                  <c:v>2666.53</c:v>
                </c:pt>
                <c:pt idx="22">
                  <c:v>2776.24</c:v>
                </c:pt>
              </c:numCache>
            </c:numRef>
          </c:val>
        </c:ser>
        <c:dLbls/>
        <c:axId val="80708736"/>
        <c:axId val="80710272"/>
      </c:barChart>
      <c:catAx>
        <c:axId val="80708736"/>
        <c:scaling>
          <c:orientation val="minMax"/>
        </c:scaling>
        <c:axPos val="b"/>
        <c:tickLblPos val="nextTo"/>
        <c:crossAx val="80710272"/>
        <c:crosses val="autoZero"/>
        <c:auto val="1"/>
        <c:lblAlgn val="ctr"/>
        <c:lblOffset val="100"/>
      </c:catAx>
      <c:valAx>
        <c:axId val="8071027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80708736"/>
        <c:crosses val="autoZero"/>
        <c:crossBetween val="between"/>
      </c:valAx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2.06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b"/>
    </c:legend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b"/>
    </c:legend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0.03821</cdr:x>
      <cdr:y>0.04404</cdr:y>
    </cdr:from>
    <cdr:to>
      <cdr:x>0.21238</cdr:x>
      <cdr:y>0.12564</cdr:y>
    </cdr:to>
    <cdr:sp macro="" textlink="">
      <cdr:nvSpPr>
        <cdr:cNvPr id="2" name="CaixaDeTexto 8"/>
        <cdr:cNvSpPr txBox="1"/>
      </cdr:nvSpPr>
      <cdr:spPr>
        <a:xfrm xmlns:a="http://schemas.openxmlformats.org/drawingml/2006/main">
          <a:off x="154360" y="174005"/>
          <a:ext cx="70368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(2,3%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0.6225</cdr:x>
      <cdr:y>0.77</cdr:y>
    </cdr:from>
    <cdr:to>
      <cdr:x>0.79668</cdr:x>
      <cdr:y>0.8516</cdr:y>
    </cdr:to>
    <cdr:sp macro="" textlink="">
      <cdr:nvSpPr>
        <cdr:cNvPr id="5" name="CaixaDeTexto 9"/>
        <cdr:cNvSpPr txBox="1"/>
      </cdr:nvSpPr>
      <cdr:spPr>
        <a:xfrm xmlns:a="http://schemas.openxmlformats.org/drawingml/2006/main">
          <a:off x="5122912" y="3484984"/>
          <a:ext cx="143340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(2,2%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0.53423</cdr:x>
      <cdr:y>0.00759</cdr:y>
    </cdr:from>
    <cdr:to>
      <cdr:x>0.72262</cdr:x>
      <cdr:y>0.08919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2159223" y="29989"/>
          <a:ext cx="76143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800" dirty="0" smtClean="0"/>
            <a:t>(2,06% do PIB)</a:t>
          </a:r>
          <a:endParaRPr lang="pt-BR" sz="1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D22AB-D921-411A-9842-51EBD2F56619}" type="datetimeFigureOut">
              <a:rPr lang="pt-BR" smtClean="0"/>
              <a:t>13/05/2015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C43E2-17EF-4FC5-9B19-0ECBC563CD2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3092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370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1087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7130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7626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3033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8344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383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4548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5021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2083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FFD4-F9AA-49EA-A2DE-2CA889204814}" type="datetimeFigureOut">
              <a:rPr lang="pt-BR" smtClean="0"/>
              <a:pPr/>
              <a:t>13/05/2015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7AF86-FAA4-4647-B539-96BB0FAE760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75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539552" y="1196752"/>
            <a:ext cx="7992888" cy="38884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pt-BR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CAQi-CAQ </a:t>
            </a:r>
            <a:r>
              <a:rPr lang="pt-BR" sz="4400" b="1" dirty="0">
                <a:solidFill>
                  <a:schemeClr val="bg2">
                    <a:lumMod val="25000"/>
                  </a:schemeClr>
                </a:solidFill>
              </a:rPr>
              <a:t>no PNE </a:t>
            </a: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e 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Parecer CNE/CEB 8/2010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bg2">
                    <a:lumMod val="25000"/>
                  </a:schemeClr>
                </a:solidFill>
              </a:rPr>
              <a:t>[fruto do Termo de Cooperação Campanha-CNE – 05/11/2008]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998" r="35363"/>
          <a:stretch/>
        </p:blipFill>
        <p:spPr>
          <a:xfrm>
            <a:off x="7757280" y="4581128"/>
            <a:ext cx="1292352" cy="186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66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76782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0567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9" name="Rectângulo 8"/>
          <p:cNvSpPr/>
          <p:nvPr/>
        </p:nvSpPr>
        <p:spPr>
          <a:xfrm>
            <a:off x="251520" y="181958"/>
            <a:ext cx="86409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Como é possível observar, o texto incorpora tanto o CAQi, construído pela Campanha a partir de 2002, quanto o CAQ.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accent6">
                    <a:lumMod val="50000"/>
                  </a:schemeClr>
                </a:solidFill>
              </a:rPr>
              <a:t>Mas qual a diferença entre os dois?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Resumidamente, o CAQi é padrão mínimo de qualidade estabelecido no PNE como meta para ser atingida imediatamente; já o CAQ é o padrão de qualidade próximo dos países mais desenvolvidos em termos educacionais, a ser estabelecido no prazo de três anos. 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Assim, elaborar uma proposta de CAQ é estratégico para incidir por sua regulamentação e implementação conforme disposto no PNE. Um documento contendo a atualização do CAQi e o cálculo do CAQ conforme disposto no PNE pode ter uma vida útil de interesse público de dez anos e de mais de um século para a academia. </a:t>
            </a:r>
          </a:p>
        </p:txBody>
      </p:sp>
    </p:spTree>
    <p:extLst>
      <p:ext uri="{BB962C8B-B14F-4D97-AF65-F5344CB8AC3E}">
        <p14:creationId xmlns:p14="http://schemas.microsoft.com/office/powerpoint/2010/main" xmlns="" val="46549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395536" y="1556792"/>
            <a:ext cx="84678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CAQi e CAQ no PNE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pt-BR" b="1" dirty="0"/>
              <a:t>Essa formulação [do PNE] atendeu a praticamente todos os atores sociais</a:t>
            </a:r>
            <a:r>
              <a:rPr lang="pt-BR" dirty="0"/>
              <a:t>. Os termos</a:t>
            </a:r>
          </a:p>
          <a:p>
            <a:r>
              <a:rPr lang="pt-BR" dirty="0"/>
              <a:t>da adoção do CAQ e CAQi representaram, especialmente, uma vitória das propostas formuladas pela </a:t>
            </a:r>
            <a:r>
              <a:rPr lang="pt-BR" b="1" dirty="0"/>
              <a:t>Campanha Nacional pelo Direito à Educação</a:t>
            </a:r>
            <a:r>
              <a:rPr lang="pt-BR" dirty="0" smtClean="0"/>
              <a:t>.</a:t>
            </a:r>
          </a:p>
          <a:p>
            <a:r>
              <a:rPr lang="pt-BR" dirty="0" smtClean="0">
                <a:solidFill>
                  <a:schemeClr val="bg2">
                    <a:lumMod val="25000"/>
                  </a:schemeClr>
                </a:solidFill>
              </a:rPr>
              <a:t>(...)</a:t>
            </a:r>
          </a:p>
          <a:p>
            <a:r>
              <a:rPr lang="pt-BR" b="1" dirty="0"/>
              <a:t>As questões do CAQ e CAQi foram objeto de pressão por parte do governo.</a:t>
            </a:r>
          </a:p>
          <a:p>
            <a:r>
              <a:rPr lang="pt-BR" dirty="0"/>
              <a:t>Chegou a ser apresentado destaque no plenário da Câmara, </a:t>
            </a:r>
            <a:r>
              <a:rPr lang="pt-BR" dirty="0" smtClean="0"/>
              <a:t>quando da </a:t>
            </a:r>
            <a:r>
              <a:rPr lang="pt-BR" dirty="0"/>
              <a:t>votação final, que apreciou o substitutivo aprovado no Senado</a:t>
            </a:r>
            <a:r>
              <a:rPr lang="pt-BR" dirty="0" smtClean="0"/>
              <a:t>. </a:t>
            </a:r>
            <a:r>
              <a:rPr lang="pt-BR" b="1" dirty="0" smtClean="0"/>
              <a:t>Prevaleceu</a:t>
            </a:r>
            <a:r>
              <a:rPr lang="pt-BR" b="1" dirty="0"/>
              <a:t>, contudo, com o aval do relator, a proposta da Câmara</a:t>
            </a:r>
            <a:r>
              <a:rPr lang="pt-BR" dirty="0" smtClean="0"/>
              <a:t>.”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dirty="0" smtClean="0">
                <a:solidFill>
                  <a:schemeClr val="bg2">
                    <a:lumMod val="25000"/>
                  </a:schemeClr>
                </a:solidFill>
              </a:rPr>
              <a:t>Paulo Sena Martins, consultor legislativo.</a:t>
            </a:r>
          </a:p>
          <a:p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Plano Nacional de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Educação : 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construção e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perspectivas</a:t>
            </a:r>
            <a:endParaRPr lang="pt-BR" sz="11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Ana </a:t>
            </a:r>
            <a:r>
              <a:rPr lang="pt-BR" sz="1100" b="1" dirty="0" err="1">
                <a:solidFill>
                  <a:schemeClr val="bg2">
                    <a:lumMod val="25000"/>
                  </a:schemeClr>
                </a:solidFill>
              </a:rPr>
              <a:t>Valeska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 Amaral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Gomes</a:t>
            </a:r>
            <a:r>
              <a:rPr lang="pt-BR" sz="1100" dirty="0" smtClean="0">
                <a:solidFill>
                  <a:schemeClr val="bg2">
                    <a:lumMod val="25000"/>
                  </a:schemeClr>
                </a:solidFill>
              </a:rPr>
              <a:t>; </a:t>
            </a:r>
            <a:r>
              <a:rPr lang="pt-BR" sz="1100" b="1" dirty="0" smtClean="0">
                <a:solidFill>
                  <a:schemeClr val="bg2">
                    <a:lumMod val="25000"/>
                  </a:schemeClr>
                </a:solidFill>
              </a:rPr>
              <a:t>Tatiana </a:t>
            </a:r>
            <a:r>
              <a:rPr lang="pt-BR" sz="1100" b="1" dirty="0">
                <a:solidFill>
                  <a:schemeClr val="bg2">
                    <a:lumMod val="25000"/>
                  </a:schemeClr>
                </a:solidFill>
              </a:rPr>
              <a:t>Feitosa de Britto</a:t>
            </a:r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 (organizadoras). – Brasília : Câmara dos Deputados, Edições Câmara : Senado</a:t>
            </a:r>
          </a:p>
          <a:p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Federal, Edições Técnicas, </a:t>
            </a:r>
            <a:r>
              <a:rPr lang="pt-BR" sz="1100" dirty="0" smtClean="0">
                <a:solidFill>
                  <a:schemeClr val="bg2">
                    <a:lumMod val="25000"/>
                  </a:schemeClr>
                </a:solidFill>
              </a:rPr>
              <a:t>2015. 293 </a:t>
            </a:r>
            <a:r>
              <a:rPr lang="pt-BR" sz="1100" dirty="0">
                <a:solidFill>
                  <a:schemeClr val="bg2">
                    <a:lumMod val="25000"/>
                  </a:schemeClr>
                </a:solidFill>
              </a:rPr>
              <a:t>p. – (Série obras em parceria ; n. 8)</a:t>
            </a:r>
            <a:endParaRPr lang="pt-BR" sz="11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24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488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Fórmula do CAQi – Parceria Campanha e CNE (CAQi-CNE)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2120138"/>
              </p:ext>
            </p:extLst>
          </p:nvPr>
        </p:nvGraphicFramePr>
        <p:xfrm>
          <a:off x="323530" y="1593488"/>
          <a:ext cx="8640958" cy="50628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792088"/>
                <a:gridCol w="1080120"/>
                <a:gridCol w="1080120"/>
                <a:gridCol w="936104"/>
                <a:gridCol w="1008112"/>
                <a:gridCol w="1080120"/>
                <a:gridCol w="936102"/>
              </a:tblGrid>
              <a:tr h="37045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+mn-lt"/>
                        </a:rPr>
                        <a:t>Urbana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+mn-lt"/>
                        </a:rPr>
                        <a:t>Campo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344" marR="42344" marT="0" marB="0" anchor="b"/>
                </a:tc>
              </a:tr>
              <a:tr h="541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Tipo de escola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Creche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Pré-escola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Anos iniciais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finais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iniciais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Anos finais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Ensino médio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Tamanho médio (número de alunos)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130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240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480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600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100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900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8296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Jornada diária dos alunos (horas)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5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622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Média de alunos por turma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13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24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30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14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30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Pessoal + Encargos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83,70%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78,20%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77,60%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76,70%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72,80%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71,60%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77,70%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MDE (R$)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6.988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2.725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2.599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2.573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4.811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4.576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2.661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4148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total (R$)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8.900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3.487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3.306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3.238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6.092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5.729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+mn-lt"/>
                        </a:rPr>
                        <a:t>3.352</a:t>
                      </a:r>
                      <a:endParaRPr lang="pt-BR" sz="16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  <a:tr h="622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Custo total (% do PIB per capita)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39,30%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15,40%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14,60%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14,30%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n-lt"/>
                        </a:rPr>
                        <a:t>26,90%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25,30%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14,80%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/>
                      </a:endParaRPr>
                    </a:p>
                  </a:txBody>
                  <a:tcPr marL="42344" marR="4234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627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Atualização do CAQi: </a:t>
              </a:r>
              <a:r>
                <a:rPr lang="pt-B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dados preliminares </a:t>
              </a:r>
              <a:endPara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8347028"/>
              </p:ext>
            </p:extLst>
          </p:nvPr>
        </p:nvGraphicFramePr>
        <p:xfrm>
          <a:off x="251521" y="1747837"/>
          <a:ext cx="8568952" cy="4058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7"/>
                <a:gridCol w="1008112"/>
                <a:gridCol w="792088"/>
                <a:gridCol w="792088"/>
                <a:gridCol w="648072"/>
                <a:gridCol w="720080"/>
                <a:gridCol w="864096"/>
                <a:gridCol w="1127863"/>
                <a:gridCol w="744346"/>
              </a:tblGrid>
              <a:tr h="12687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Tipo de Escola 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Creche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Pré</a:t>
                      </a:r>
                      <a:r>
                        <a:rPr lang="pt-BR" sz="1400" dirty="0">
                          <a:effectLst/>
                        </a:rPr>
                        <a:t>-</a:t>
                      </a:r>
                    </a:p>
                    <a:p>
                      <a:pPr indent="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Escola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Anos Iniciais EF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Anos Finais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EF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Ensino Médio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Educ. Campo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Educ. </a:t>
                      </a:r>
                      <a:br>
                        <a:rPr lang="pt-BR" sz="1400" dirty="0">
                          <a:effectLst/>
                        </a:rPr>
                      </a:br>
                      <a:r>
                        <a:rPr lang="pt-BR" sz="1400" dirty="0" smtClean="0">
                          <a:effectLst/>
                        </a:rPr>
                        <a:t>Indígena e Quilombola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Educ</a:t>
                      </a:r>
                      <a:r>
                        <a:rPr lang="pt-BR" sz="1400" dirty="0" smtClean="0">
                          <a:effectLst/>
                        </a:rPr>
                        <a:t>.</a:t>
                      </a:r>
                      <a:r>
                        <a:rPr lang="pt-BR" sz="1400" dirty="0">
                          <a:effectLst/>
                        </a:rPr>
                        <a:t/>
                      </a:r>
                      <a:br>
                        <a:rPr lang="pt-BR" sz="1400" dirty="0">
                          <a:effectLst/>
                        </a:rPr>
                      </a:br>
                      <a:r>
                        <a:rPr lang="pt-BR" sz="1400" dirty="0">
                          <a:effectLst/>
                        </a:rPr>
                        <a:t>Especial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288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480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792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Jornada do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Aluno/Semana (horas)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25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35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Turmas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12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16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824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Alunos/Turmas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11,33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30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33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12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12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N/A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654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Total (R$)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18.272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6.917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5.466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4.496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3.891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9.289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9.437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13.834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Total (% PIB per capita)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80,7%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30,5%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24,1%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19,9%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17,2%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41,0%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41,7%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70%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449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MDE (R$)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16.674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5.956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4.998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4.089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3.565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8.855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8.862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10.348</a:t>
                      </a:r>
                      <a:endParaRPr lang="pt-BR" sz="14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0673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Custo-Aluno MDE </a:t>
                      </a:r>
                      <a:br>
                        <a:rPr lang="pt-BR" sz="1400">
                          <a:effectLst/>
                        </a:rPr>
                      </a:br>
                      <a:r>
                        <a:rPr lang="pt-BR" sz="1400">
                          <a:effectLst/>
                        </a:rPr>
                        <a:t>(% PIB per capita)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73,6%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26,3%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22,1%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18,1%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15,7%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39,1%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39,1%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52,6%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389063" y="2454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420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63367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Comparação CAQi-CNE versus CAQi atualizado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59601211"/>
              </p:ext>
            </p:extLst>
          </p:nvPr>
        </p:nvGraphicFramePr>
        <p:xfrm>
          <a:off x="951843" y="1606556"/>
          <a:ext cx="7645316" cy="4918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2871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Parecer CNE/CEB 8/2010 na Conae-2014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539552" y="1997839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/>
              <a:t>Documento Final da Conae-2014</a:t>
            </a:r>
          </a:p>
          <a:p>
            <a:endParaRPr lang="pt-BR" sz="2800" dirty="0" smtClean="0"/>
          </a:p>
          <a:p>
            <a:r>
              <a:rPr lang="pt-BR" sz="2800" dirty="0" smtClean="0"/>
              <a:t>Nesse </a:t>
            </a:r>
            <a:r>
              <a:rPr lang="pt-BR" sz="2800" dirty="0"/>
              <a:t>sentido, antes do CAQ é preciso regulamentar o CAQi (Custo Aluno-Qualidade Inicial), nos moldes do parecer CNE/CEB n° 8/2010. Para tanto, </a:t>
            </a:r>
            <a:r>
              <a:rPr lang="pt-BR" sz="2800" b="1" dirty="0">
                <a:solidFill>
                  <a:schemeClr val="accent6">
                    <a:lumMod val="75000"/>
                  </a:schemeClr>
                </a:solidFill>
              </a:rPr>
              <a:t>este parecer e sua consequente proposta de Resolução devem ser homologados até maio de 2015 para constar das leis orçamentárias para o ano de 2016, momento em que o CAQi deve ser implementado, conforme determina a Estratégia 20.6 da Lei 13.005/2014</a:t>
            </a:r>
            <a:r>
              <a:rPr lang="pt-BR" sz="2800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8083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Parecer CNE/CEB 8/2010 na Conae-2014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252430" y="2060848"/>
            <a:ext cx="856804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/>
              <a:t>Documento Final da Conae-2014</a:t>
            </a:r>
          </a:p>
          <a:p>
            <a:endParaRPr lang="pt-BR" sz="2000" dirty="0" smtClean="0"/>
          </a:p>
          <a:p>
            <a:r>
              <a:rPr lang="pt-BR" sz="2000" dirty="0" smtClean="0"/>
              <a:t>O/a </a:t>
            </a:r>
            <a:r>
              <a:rPr lang="pt-BR" sz="2000" dirty="0"/>
              <a:t>titular do Ministério da Educação deve homologar, até maio de 2015, o Parecer e a proposta da Resolução CNE/CEB nº 08/2010, que trata da implementação do CAQi - Custo Aluno-Qualidade Inicial, desenvolvido em parceria entre o Conselho Nacional de Educação (CNE) e a Campanha Nacional pelo Direito à Educação. Com o objetivo de contribuir com o cumprimento desta resolução e de fortalecer a interlocução entre o Ministério da Educação, o Conselho Nacional de Educação e as organizações da sociedade civil, </a:t>
            </a: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</a:rPr>
              <a:t>o(a) titular do Ministério da Educação deverá instituir, imediatamente, uma comissão de diálogo interinstitucional com as entidades envolvidas na criação e desenvolvimento do CAQi. Esta comissão funcionará até a referida homologação</a:t>
            </a:r>
            <a:r>
              <a:rPr lang="pt-B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7161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51520" y="1619508"/>
            <a:ext cx="7825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Quanto é preciso aumentar o </a:t>
            </a:r>
            <a:r>
              <a:rPr lang="pt-BR" b="1" dirty="0" err="1"/>
              <a:t>Fundeb</a:t>
            </a:r>
            <a:r>
              <a:rPr lang="pt-BR" b="1" dirty="0"/>
              <a:t> para viabilizar o CAQi?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2108725"/>
              </p:ext>
            </p:extLst>
          </p:nvPr>
        </p:nvGraphicFramePr>
        <p:xfrm>
          <a:off x="313185" y="1556792"/>
          <a:ext cx="8507287" cy="5157978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1101099"/>
                <a:gridCol w="1851547"/>
                <a:gridCol w="1851547"/>
                <a:gridCol w="1851547"/>
                <a:gridCol w="1851547"/>
              </a:tblGrid>
              <a:tr h="1072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UF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do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aportados por Estados e Municípios (previsão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Recursos necessários no </a:t>
                      </a:r>
                      <a:r>
                        <a:rPr lang="pt-BR" sz="1600" dirty="0" err="1">
                          <a:effectLst/>
                        </a:rPr>
                        <a:t>Fundeb</a:t>
                      </a:r>
                      <a:r>
                        <a:rPr lang="pt-BR" sz="1600" dirty="0">
                          <a:effectLst/>
                        </a:rPr>
                        <a:t> para garantir o </a:t>
                      </a:r>
                      <a:r>
                        <a:rPr lang="pt-BR" sz="1600" dirty="0" err="1">
                          <a:effectLst/>
                        </a:rPr>
                        <a:t>CAQi</a:t>
                      </a:r>
                      <a:endParaRPr lang="pt-BR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(base 2012)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via       Fundeb </a:t>
                      </a:r>
                      <a:br>
                        <a:rPr lang="pt-BR" sz="1600">
                          <a:effectLst/>
                        </a:rPr>
                      </a:br>
                      <a:endParaRPr lang="pt-BR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(previsão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Complemento da União para viabilizar o CAQi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/>
                      </a:r>
                      <a:br>
                        <a:rPr lang="pt-BR" sz="1600">
                          <a:effectLst/>
                        </a:rPr>
                      </a:br>
                      <a:r>
                        <a:rPr lang="pt-BR" sz="1600">
                          <a:effectLst/>
                        </a:rPr>
                        <a:t>(base 2012)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AC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638.251.462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892.533.114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254.281.652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AL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1.682.374.140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2.946.708.335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398.860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1.264.334.195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AM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2.146.581.209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3.693.269.631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286.529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1.546.688.422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AP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602.612.554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714.731.646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112.119.092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7.009.382.532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12.442.932.699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2.264.033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5.433.550.168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CE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3.986.443.436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6.957.956.638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1.110.954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2.971.513.201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2.369.896.327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2.747.184.091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377.287.764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GO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3.001.324.965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3.986.494.123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985.169.158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4.014.974.338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7.194.889.337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2.080.903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3.179.914.998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MG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9.190.477.730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14.239.418.434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 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b="0" dirty="0">
                          <a:effectLst/>
                        </a:rPr>
                        <a:t>5.048.940.703</a:t>
                      </a:r>
                      <a:endParaRPr lang="pt-BR" sz="16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1.524.423.065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2.185.997.448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661.574.383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MT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1.654.640.284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2.792.431.074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1.137.790.790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165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PA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4.470.574.217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7.968.943.025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>
                          <a:effectLst/>
                        </a:rPr>
                        <a:t>2.214.575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600" dirty="0">
                          <a:effectLst/>
                        </a:rPr>
                        <a:t>3.498.368.808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588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776760"/>
              </p:ext>
            </p:extLst>
          </p:nvPr>
        </p:nvGraphicFramePr>
        <p:xfrm>
          <a:off x="539552" y="1586820"/>
          <a:ext cx="7992888" cy="5029054"/>
        </p:xfrm>
        <a:graphic>
          <a:graphicData uri="http://schemas.openxmlformats.org/drawingml/2006/table">
            <a:tbl>
              <a:tblPr lastRow="1">
                <a:tableStyleId>{93296810-A885-4BE3-A3E7-6D5BEEA58F35}</a:tableStyleId>
              </a:tblPr>
              <a:tblGrid>
                <a:gridCol w="1034520"/>
                <a:gridCol w="1739592"/>
                <a:gridCol w="1739592"/>
                <a:gridCol w="1739592"/>
                <a:gridCol w="1739592"/>
              </a:tblGrid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PB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1.748.284.744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3.074.561.866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154.254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1.326.277.122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PE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3.989.960.495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6.828.064.711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530.611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2.838.104.216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PI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1.673.862.453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2.964.219.788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399.655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1.290.357.335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PR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5.046.513.944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7.991.725.526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2.945.211.582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RJ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6.444.668.573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9.434.468.136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2.989.799.563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RN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1.516.644.774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2.625.726.952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1.109.082.178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RO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964.490.586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1.469.084.135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504.593.550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RR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425.147.268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463.824.317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38.677.049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RS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5.727.395.131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7.189.126.056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 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</a:rPr>
                        <a:t>1.461.730.925</a:t>
                      </a:r>
                      <a:endParaRPr lang="pt-B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SC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3.427.561.011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4.725.302.780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 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1.297.741.770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SE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1.131.140.034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1.708.260.222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577.120.189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SP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25.903.591.684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29.129.817.811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3.226.226.127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dirty="0">
                          <a:effectLst/>
                        </a:rPr>
                        <a:t>TO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997.087.938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1.331.546.398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>
                          <a:effectLst/>
                        </a:rPr>
                        <a:t>334.458.460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  <a:tr h="297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101.288.304.893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147.699.218.292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9.440.374.000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46.410.913.399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% PIB (2012)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2,3%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3,35%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0,21%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1" dirty="0">
                          <a:effectLst/>
                        </a:rPr>
                        <a:t>1,05%</a:t>
                      </a:r>
                      <a:endParaRPr lang="pt-B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898" marR="498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20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544626" y="1844824"/>
            <a:ext cx="8229600" cy="1143000"/>
          </a:xfrm>
        </p:spPr>
        <p:txBody>
          <a:bodyPr/>
          <a:lstStyle/>
          <a:p>
            <a:r>
              <a:rPr lang="pt-BR" sz="3600" dirty="0" smtClean="0"/>
              <a:t>Comportamento CAQi 2010 X </a:t>
            </a:r>
            <a:r>
              <a:rPr lang="pt-BR" sz="3600" dirty="0" err="1" smtClean="0"/>
              <a:t>Fundeb</a:t>
            </a:r>
            <a:r>
              <a:rPr lang="pt-BR" sz="3600" dirty="0" smtClean="0"/>
              <a:t> 2010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75153699"/>
              </p:ext>
            </p:extLst>
          </p:nvPr>
        </p:nvGraphicFramePr>
        <p:xfrm>
          <a:off x="467544" y="2908162"/>
          <a:ext cx="824594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467544" y="5629622"/>
            <a:ext cx="38941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000" dirty="0">
                <a:latin typeface="Calibri" pitchFamily="34" charset="0"/>
              </a:rPr>
              <a:t>Fonte: Campanha Nacional pelo Direito à Educação, 2011 e FNDE, 2009</a:t>
            </a:r>
          </a:p>
        </p:txBody>
      </p:sp>
      <p:sp>
        <p:nvSpPr>
          <p:cNvPr id="13317" name="CaixaDeTexto 5"/>
          <p:cNvSpPr txBox="1">
            <a:spLocks noChangeArrowheads="1"/>
          </p:cNvSpPr>
          <p:nvPr/>
        </p:nvSpPr>
        <p:spPr bwMode="auto">
          <a:xfrm>
            <a:off x="2915816" y="6165304"/>
            <a:ext cx="36560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Obs.: CAQi inclui alimentação escolar.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7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8" name="Grupo 7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10" name="Picture 1" descr="logocampanha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11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9" name="CaixaDeTexto 8"/>
            <p:cNvSpPr txBox="1"/>
            <p:nvPr/>
          </p:nvSpPr>
          <p:spPr>
            <a:xfrm>
              <a:off x="251520" y="620688"/>
              <a:ext cx="5832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Fundeb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e CAQi...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62703" y="2121818"/>
            <a:ext cx="84857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/>
              <a:t>Pressupostos: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A </a:t>
            </a:r>
            <a:r>
              <a:rPr lang="pt-BR" sz="2800" dirty="0"/>
              <a:t>unidade de gestão da política de educação é a escola</a:t>
            </a:r>
            <a:r>
              <a:rPr lang="pt-BR" sz="2800" dirty="0" smtClean="0"/>
              <a:t>. E as escolas estão inseridas nas redes públicas.</a:t>
            </a: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materializar o </a:t>
            </a:r>
            <a:r>
              <a:rPr lang="pt-BR" sz="2800" dirty="0"/>
              <a:t>padrão mínimo de qualidade.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LDB demanda definir quais </a:t>
            </a:r>
            <a:r>
              <a:rPr lang="pt-BR" sz="2800" dirty="0"/>
              <a:t>insumos são indispensáveis para o processo de ensino-aprendizagem?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É preciso mensurar quanto </a:t>
            </a:r>
            <a:r>
              <a:rPr lang="pt-BR" sz="2800" dirty="0"/>
              <a:t>custa a educação pública de qualidade?</a:t>
            </a:r>
          </a:p>
        </p:txBody>
      </p:sp>
    </p:spTree>
    <p:extLst>
      <p:ext uri="{BB962C8B-B14F-4D97-AF65-F5344CB8AC3E}">
        <p14:creationId xmlns:p14="http://schemas.microsoft.com/office/powerpoint/2010/main" xmlns="" val="41004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Investimento direto em educação por ente federado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Atualmente</a:t>
            </a:r>
            <a:endParaRPr lang="pt-BR" dirty="0"/>
          </a:p>
        </p:txBody>
      </p:sp>
      <p:sp>
        <p:nvSpPr>
          <p:cNvPr id="13" name="Espaço Reservado para Texto 4"/>
          <p:cNvSpPr txBox="1">
            <a:spLocks/>
          </p:cNvSpPr>
          <p:nvPr/>
        </p:nvSpPr>
        <p:spPr>
          <a:xfrm>
            <a:off x="4645025" y="1535112"/>
            <a:ext cx="4041775" cy="81376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/>
              <a:t>Com complementação da União ao CAQi</a:t>
            </a:r>
            <a:endParaRPr lang="pt-BR" sz="2400" dirty="0"/>
          </a:p>
        </p:txBody>
      </p:sp>
      <p:graphicFrame>
        <p:nvGraphicFramePr>
          <p:cNvPr id="1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xmlns="" val="1619188098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Espaço Reservado para Conteúdo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xmlns="" val="3900380898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67544" y="6309320"/>
            <a:ext cx="840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Fonte: </a:t>
            </a:r>
            <a:r>
              <a:rPr lang="pt-BR" dirty="0" smtClean="0"/>
              <a:t>Inep, 2014; Requerimento de informação do Sen. </a:t>
            </a:r>
            <a:r>
              <a:rPr lang="pt-BR" dirty="0" err="1" smtClean="0"/>
              <a:t>Randolfe</a:t>
            </a:r>
            <a:r>
              <a:rPr lang="pt-BR" dirty="0" smtClean="0"/>
              <a:t> Rodrigues (PSOL-AP).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7680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1 </a:t>
            </a:r>
            <a:r>
              <a:rPr lang="pt-BR" sz="4000" dirty="0" smtClean="0"/>
              <a:t>– É preciso </a:t>
            </a:r>
            <a:r>
              <a:rPr lang="pt-BR" sz="4000" dirty="0"/>
              <a:t>tornar mais claro o conceito do CAQi</a:t>
            </a:r>
          </a:p>
          <a:p>
            <a:r>
              <a:rPr lang="pt-BR" sz="4000" b="1" dirty="0"/>
              <a:t>CAQi é bastante claro, possui extensa bibliografia – não citada nas objeções. </a:t>
            </a:r>
          </a:p>
          <a:p>
            <a:r>
              <a:rPr lang="pt-BR" sz="4000" b="1" dirty="0"/>
              <a:t>É tão claro que consta da Lei 13.005/2014.</a:t>
            </a:r>
          </a:p>
        </p:txBody>
      </p:sp>
    </p:spTree>
    <p:extLst>
      <p:ext uri="{BB962C8B-B14F-4D97-AF65-F5344CB8AC3E}">
        <p14:creationId xmlns:p14="http://schemas.microsoft.com/office/powerpoint/2010/main" xmlns="" val="679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2 - CAQi deve ser duplo: “CAQi investimento” </a:t>
            </a:r>
            <a:r>
              <a:rPr lang="pt-BR" sz="4000" i="1" dirty="0"/>
              <a:t>versus</a:t>
            </a:r>
            <a:r>
              <a:rPr lang="pt-BR" sz="4000" dirty="0"/>
              <a:t> “CAQi custeio”</a:t>
            </a:r>
          </a:p>
          <a:p>
            <a:r>
              <a:rPr lang="pt-BR" sz="4000" b="1" dirty="0"/>
              <a:t>O custo de manutenção e custo de construção </a:t>
            </a:r>
            <a:r>
              <a:rPr lang="pt-BR" sz="4000" b="1" dirty="0" smtClean="0"/>
              <a:t>estão </a:t>
            </a:r>
            <a:r>
              <a:rPr lang="pt-BR" sz="4000" b="1" dirty="0"/>
              <a:t>considerados no </a:t>
            </a:r>
            <a:r>
              <a:rPr lang="pt-BR" sz="4000" b="1" dirty="0" smtClean="0"/>
              <a:t>estudo do CAQi</a:t>
            </a:r>
            <a:r>
              <a:rPr lang="pt-BR" sz="4000" b="1" dirty="0"/>
              <a:t>, porém </a:t>
            </a:r>
            <a:r>
              <a:rPr lang="pt-BR" sz="4000" b="1" dirty="0" smtClean="0"/>
              <a:t>a manutenção </a:t>
            </a:r>
            <a:r>
              <a:rPr lang="pt-BR" sz="4000" b="1" dirty="0"/>
              <a:t>é a preocupação essencial da gestão.</a:t>
            </a:r>
          </a:p>
        </p:txBody>
      </p:sp>
    </p:spTree>
    <p:extLst>
      <p:ext uri="{BB962C8B-B14F-4D97-AF65-F5344CB8AC3E}">
        <p14:creationId xmlns:p14="http://schemas.microsoft.com/office/powerpoint/2010/main" xmlns="" val="5457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206084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2 - CAQi deve ser duplo: “CAQi investimento” </a:t>
            </a:r>
            <a:r>
              <a:rPr lang="pt-BR" sz="4000" i="1" dirty="0"/>
              <a:t>versus</a:t>
            </a:r>
            <a:r>
              <a:rPr lang="pt-BR" sz="4000" dirty="0"/>
              <a:t> “CAQi custeio”</a:t>
            </a:r>
          </a:p>
          <a:p>
            <a:r>
              <a:rPr lang="pt-BR" sz="4000" b="1" dirty="0"/>
              <a:t>O custo de manutenção e custo de construção </a:t>
            </a:r>
            <a:r>
              <a:rPr lang="pt-BR" sz="4000" b="1" dirty="0" smtClean="0"/>
              <a:t>estão </a:t>
            </a:r>
            <a:r>
              <a:rPr lang="pt-BR" sz="4000" b="1" dirty="0"/>
              <a:t>considerados no </a:t>
            </a:r>
            <a:r>
              <a:rPr lang="pt-BR" sz="4000" b="1" dirty="0" smtClean="0"/>
              <a:t>estudo do CAQi</a:t>
            </a:r>
            <a:r>
              <a:rPr lang="pt-BR" sz="4000" b="1" dirty="0"/>
              <a:t>, porém </a:t>
            </a:r>
            <a:r>
              <a:rPr lang="pt-BR" sz="4000" b="1" dirty="0" smtClean="0"/>
              <a:t>a manutenção </a:t>
            </a:r>
            <a:r>
              <a:rPr lang="pt-BR" sz="4000" b="1" dirty="0"/>
              <a:t>é a preocupação essencial da gestão.</a:t>
            </a:r>
          </a:p>
        </p:txBody>
      </p:sp>
    </p:spTree>
    <p:extLst>
      <p:ext uri="{BB962C8B-B14F-4D97-AF65-F5344CB8AC3E}">
        <p14:creationId xmlns:p14="http://schemas.microsoft.com/office/powerpoint/2010/main" xmlns="" val="204788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3 - </a:t>
            </a:r>
            <a:r>
              <a:rPr lang="pt-BR" sz="4000" dirty="0" smtClean="0"/>
              <a:t>O </a:t>
            </a:r>
            <a:r>
              <a:rPr lang="pt-BR" sz="4000" dirty="0"/>
              <a:t>CAQi estabelece um único padrão de </a:t>
            </a:r>
            <a:r>
              <a:rPr lang="pt-BR" sz="4000" dirty="0" smtClean="0"/>
              <a:t>escola.</a:t>
            </a:r>
            <a:endParaRPr lang="pt-BR" sz="4000" dirty="0"/>
          </a:p>
          <a:p>
            <a:r>
              <a:rPr lang="pt-BR" sz="4000" b="1" dirty="0"/>
              <a:t>O CAQi trabalha com uma escola de referência, que deve ser adaptada à realidade. Essa escola do CAQi corresponde a estudos do Censo Escolar e dos questionários da Prova Brasil</a:t>
            </a:r>
            <a:r>
              <a:rPr lang="pt-BR" sz="4000" b="1" dirty="0" smtClean="0"/>
              <a:t>.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xmlns="" val="9347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4 – No Parecer CNE/CEB 8/2010 não há descrição da correlação entre CAQi, insumos e meta de média 6,0 no </a:t>
            </a:r>
            <a:r>
              <a:rPr lang="pt-BR" sz="4000" dirty="0" err="1"/>
              <a:t>Ideb</a:t>
            </a:r>
            <a:r>
              <a:rPr lang="pt-BR" sz="4000" dirty="0"/>
              <a:t> em 2021.</a:t>
            </a:r>
          </a:p>
          <a:p>
            <a:r>
              <a:rPr lang="pt-BR" sz="4000" b="1" dirty="0"/>
              <a:t>Não cabe essa preocupação. O CAQi trabalha na vertente do direito.</a:t>
            </a:r>
          </a:p>
          <a:p>
            <a:r>
              <a:rPr lang="pt-BR" sz="4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30810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5 – A definição do CAQi toma como referência o PIB “per capita” nacional. Ou seja, desconsidera variações regionais e temporais de custos </a:t>
            </a:r>
          </a:p>
          <a:p>
            <a:r>
              <a:rPr lang="pt-BR" sz="4000" b="1" dirty="0"/>
              <a:t>O CAQi corresponde ao padrão mínimo </a:t>
            </a:r>
            <a:r>
              <a:rPr lang="pt-BR" sz="4000" b="1" dirty="0" smtClean="0"/>
              <a:t>de qualidade </a:t>
            </a:r>
            <a:r>
              <a:rPr lang="pt-BR" sz="4000" b="1" u="sng" dirty="0" smtClean="0"/>
              <a:t>nacional</a:t>
            </a:r>
            <a:r>
              <a:rPr lang="pt-BR" sz="4000" b="1" dirty="0" smtClean="0"/>
              <a:t>.</a:t>
            </a:r>
          </a:p>
          <a:p>
            <a:r>
              <a:rPr lang="pt-BR" sz="4000" b="1" dirty="0" smtClean="0"/>
              <a:t>Conferir Art. 211 da CF/1988</a:t>
            </a:r>
            <a:endParaRPr lang="pt-BR" sz="4000" b="1" dirty="0"/>
          </a:p>
          <a:p>
            <a:r>
              <a:rPr lang="pt-BR" sz="4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67245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0" name="Retângulo 9"/>
          <p:cNvSpPr/>
          <p:nvPr/>
        </p:nvSpPr>
        <p:spPr>
          <a:xfrm>
            <a:off x="395536" y="1772816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/>
              <a:t> </a:t>
            </a:r>
          </a:p>
        </p:txBody>
      </p:sp>
      <p:sp>
        <p:nvSpPr>
          <p:cNvPr id="2" name="Retângulo 1"/>
          <p:cNvSpPr/>
          <p:nvPr/>
        </p:nvSpPr>
        <p:spPr>
          <a:xfrm>
            <a:off x="383068" y="1628800"/>
            <a:ext cx="83653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/>
              <a:t>6 – O CAQi pressupõe um novo modelo de financiamento para a educação básica, é uma alternativa ao </a:t>
            </a:r>
            <a:r>
              <a:rPr lang="pt-BR" sz="4000" dirty="0" err="1"/>
              <a:t>Fundeb</a:t>
            </a:r>
            <a:r>
              <a:rPr lang="pt-BR" sz="4000" dirty="0"/>
              <a:t>.</a:t>
            </a:r>
          </a:p>
          <a:p>
            <a:r>
              <a:rPr lang="pt-BR" sz="4000" b="1" dirty="0"/>
              <a:t>CAQi pode ser viabilizado via </a:t>
            </a:r>
            <a:r>
              <a:rPr lang="pt-BR" sz="4000" b="1" dirty="0" err="1"/>
              <a:t>Fundeb</a:t>
            </a:r>
            <a:r>
              <a:rPr lang="pt-BR" sz="4000" b="1" dirty="0"/>
              <a:t>. A Conae-2014 aprova isso.</a:t>
            </a:r>
          </a:p>
        </p:txBody>
      </p:sp>
    </p:spTree>
    <p:extLst>
      <p:ext uri="{BB962C8B-B14F-4D97-AF65-F5344CB8AC3E}">
        <p14:creationId xmlns:p14="http://schemas.microsoft.com/office/powerpoint/2010/main" xmlns="" val="3574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383068" y="1628800"/>
            <a:ext cx="83653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5.18</a:t>
            </a:r>
            <a:r>
              <a:rPr lang="pt-BR" sz="2800" dirty="0" smtClean="0"/>
              <a:t>. Elevar </a:t>
            </a:r>
            <a:r>
              <a:rPr lang="pt-BR" sz="2800" dirty="0"/>
              <a:t>as destinações da </a:t>
            </a:r>
            <a:r>
              <a:rPr lang="pt-BR" sz="2800" b="1" dirty="0"/>
              <a:t>União</a:t>
            </a:r>
            <a:r>
              <a:rPr lang="pt-BR" sz="2800" dirty="0"/>
              <a:t> ao </a:t>
            </a:r>
            <a:r>
              <a:rPr lang="pt-BR" sz="2800" b="1" dirty="0" err="1"/>
              <a:t>Fundeb</a:t>
            </a:r>
            <a:r>
              <a:rPr lang="pt-BR" sz="2800" dirty="0"/>
              <a:t>, transferindo para esse fundo, entre outros </a:t>
            </a:r>
            <a:r>
              <a:rPr lang="pt-BR" sz="2800" dirty="0" smtClean="0"/>
              <a:t>recursos, </a:t>
            </a:r>
            <a:r>
              <a:rPr lang="pt-BR" sz="2800" dirty="0"/>
              <a:t>aqueles advindos do Fundo Social do </a:t>
            </a:r>
            <a:r>
              <a:rPr lang="pt-BR" sz="2800" dirty="0" err="1"/>
              <a:t>Pré</a:t>
            </a:r>
            <a:r>
              <a:rPr lang="pt-BR" sz="2800" dirty="0"/>
              <a:t>-sal, </a:t>
            </a:r>
            <a:r>
              <a:rPr lang="pt-BR" sz="2800" i="1" dirty="0"/>
              <a:t>royalties</a:t>
            </a:r>
            <a:r>
              <a:rPr lang="pt-BR" sz="2800" dirty="0"/>
              <a:t>, de participações especiais e de bônus de participação, de forma a garantir o cumprimento da lei do piso nacional salarial profissional </a:t>
            </a:r>
            <a:r>
              <a:rPr lang="pt-BR" sz="2800" dirty="0" smtClean="0"/>
              <a:t>do magistério e </a:t>
            </a:r>
            <a:r>
              <a:rPr lang="pt-BR" sz="2800" dirty="0"/>
              <a:t>a criação e implementação de planos de cargos, carreiras e remunerações para os profissionais da educação, bem como </a:t>
            </a:r>
            <a:r>
              <a:rPr lang="pt-BR" sz="2800" dirty="0" smtClean="0"/>
              <a:t>viabilizar as </a:t>
            </a:r>
            <a:r>
              <a:rPr lang="pt-BR" sz="2800" dirty="0"/>
              <a:t>estratégias </a:t>
            </a:r>
            <a:r>
              <a:rPr lang="pt-BR" sz="2800" dirty="0" smtClean="0"/>
              <a:t>referentes ao </a:t>
            </a:r>
            <a:r>
              <a:rPr lang="pt-BR" sz="2800" b="1" dirty="0"/>
              <a:t>CAQi</a:t>
            </a:r>
            <a:r>
              <a:rPr lang="pt-BR" sz="2800" dirty="0"/>
              <a:t> e </a:t>
            </a:r>
            <a:r>
              <a:rPr lang="pt-BR" sz="2800" dirty="0" smtClean="0"/>
              <a:t>ao </a:t>
            </a:r>
            <a:r>
              <a:rPr lang="pt-BR" sz="2800" b="1" dirty="0" smtClean="0"/>
              <a:t>CAQ</a:t>
            </a:r>
            <a:r>
              <a:rPr lang="pt-BR" sz="2800" dirty="0"/>
              <a:t>, na forma estabelecida pelo PNE. 	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40697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Objeções do MEC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383068" y="1628800"/>
            <a:ext cx="8365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/>
              <a:t>7 – </a:t>
            </a:r>
            <a:r>
              <a:rPr lang="pt-BR" sz="2800" dirty="0" smtClean="0"/>
              <a:t>O </a:t>
            </a:r>
            <a:r>
              <a:rPr lang="pt-BR" sz="2800" dirty="0"/>
              <a:t>CAQi não incorpora todas as modalidades contempladas no </a:t>
            </a:r>
            <a:r>
              <a:rPr lang="pt-BR" sz="2800" dirty="0" err="1"/>
              <a:t>fundeb</a:t>
            </a:r>
            <a:endParaRPr lang="pt-BR" sz="2800" dirty="0"/>
          </a:p>
          <a:p>
            <a:r>
              <a:rPr lang="pt-BR" sz="2800" b="1" dirty="0"/>
              <a:t>Já começamos a realizar esse cálculo.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28880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240337" y="2192665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800" dirty="0" smtClean="0"/>
              <a:t>Insumos: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deve receber o piso nacional salarial do magistério;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Todo profissional da educação deve ter direito à uma base nacional de carreira;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 smtClean="0"/>
              <a:t>Todo </a:t>
            </a:r>
            <a:r>
              <a:rPr lang="pt-BR" sz="2800" dirty="0"/>
              <a:t>profissional da educação </a:t>
            </a:r>
            <a:r>
              <a:rPr lang="pt-BR" sz="2800" dirty="0" smtClean="0"/>
              <a:t>necessita </a:t>
            </a:r>
            <a:r>
              <a:rPr lang="pt-BR" sz="2800" dirty="0"/>
              <a:t>de uma política de formação continuada;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800" dirty="0"/>
              <a:t>O número de alunos por turma deve ser adequado;</a:t>
            </a:r>
          </a:p>
        </p:txBody>
      </p:sp>
    </p:spTree>
    <p:extLst>
      <p:ext uri="{BB962C8B-B14F-4D97-AF65-F5344CB8AC3E}">
        <p14:creationId xmlns:p14="http://schemas.microsoft.com/office/powerpoint/2010/main" xmlns="" val="32711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Contatos:</a:t>
            </a:r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pt-BR" b="1" smtClean="0"/>
              <a:t>Campanha Nacional pelo Direito à Educação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http://www.campanha.org.br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Email: coordenacao@campanhaeducacao.org.br</a:t>
            </a:r>
          </a:p>
          <a:p>
            <a:pPr>
              <a:buFont typeface="Arial" charset="0"/>
              <a:buNone/>
            </a:pPr>
            <a:endParaRPr lang="pt-BR" smtClean="0"/>
          </a:p>
          <a:p>
            <a:pPr>
              <a:buFont typeface="Arial" charset="0"/>
              <a:buNone/>
            </a:pPr>
            <a:r>
              <a:rPr lang="pt-BR" smtClean="0"/>
              <a:t>Twitter: @camp_educacao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</a:t>
              </a:r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que é o CAQi?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" name="Retângulo 2"/>
          <p:cNvSpPr/>
          <p:nvPr/>
        </p:nvSpPr>
        <p:spPr>
          <a:xfrm>
            <a:off x="420652" y="1628800"/>
            <a:ext cx="828033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dirty="0" smtClean="0"/>
              <a:t>Todas escolas devem ter: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 smtClean="0"/>
              <a:t>Bibliotecas </a:t>
            </a:r>
            <a:r>
              <a:rPr lang="pt-BR" sz="2400" dirty="0"/>
              <a:t>e salas de leitura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ciências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Laboratórios de informática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Quadras poliesportiva cobertas em todas as unidades escolares e educacionais;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Brinquedotecas para todas as creches, pré-escolas e escolas dos anos iniciais do ensino fundamental;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sz="2400" dirty="0"/>
              <a:t>Garantia de repasse de recursos para as escolas para o desenvolvimento de seus projetos pedagógicos.</a:t>
            </a:r>
          </a:p>
        </p:txBody>
      </p:sp>
    </p:spTree>
    <p:extLst>
      <p:ext uri="{BB962C8B-B14F-4D97-AF65-F5344CB8AC3E}">
        <p14:creationId xmlns:p14="http://schemas.microsoft.com/office/powerpoint/2010/main" xmlns="" val="21271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65782" y="2316356"/>
            <a:ext cx="8220456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b="1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Primeira parte: CAQi e CAQ no PNE</a:t>
            </a: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</a:t>
              </a:r>
              <a:r>
                <a:rPr lang="pt-BR" sz="2400" dirty="0">
                  <a:solidFill>
                    <a:schemeClr val="tx2"/>
                  </a:solidFill>
                </a:rPr>
                <a:t>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610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65782" y="1381248"/>
            <a:ext cx="8220456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indent="-285750" algn="just" eaLnBrk="1" hangingPunct="1">
              <a:buFont typeface="Wingdings" panose="05000000000000000000" pitchFamily="2" charset="2"/>
              <a:buChar char="§"/>
            </a:pPr>
            <a:endParaRPr lang="pt-BR" b="1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20.6</a:t>
            </a:r>
          </a:p>
          <a:p>
            <a:pPr algn="just" eaLnBrk="1" hangingPunct="1"/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just" eaLnBrk="1" hangingPunct="1"/>
            <a:r>
              <a:rPr lang="pt-BR" b="1" u="none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No prazo de 2 (dois) anos da vigência deste PNE, será implantado o Custo Aluno-Qualidade inicial - CAQi, referenciado no conjunto de padrões mínimos estabelecidos na legislação educacional e cujo financiamento será calculado com base nos respectivos insumos indispensáveis ao processo de ensino-aprendizagem e será progressivamente reajustado até a implementação plena do Custo Aluno-Qualidade – CAQ. 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237871" y="44624"/>
            <a:ext cx="8643426" cy="1552018"/>
            <a:chOff x="249054" y="44624"/>
            <a:chExt cx="8643426" cy="1552018"/>
          </a:xfrm>
        </p:grpSpPr>
        <p:sp>
          <p:nvSpPr>
            <p:cNvPr id="22" name="Retângulo 21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23" name="Grupo 22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25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26" name="Retângulo 25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" name="CaixaDeTexto 23"/>
            <p:cNvSpPr txBox="1"/>
            <p:nvPr/>
          </p:nvSpPr>
          <p:spPr>
            <a:xfrm>
              <a:off x="249054" y="620687"/>
              <a:ext cx="72877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</a:t>
              </a:r>
              <a:r>
                <a:rPr lang="pt-BR" sz="2400" dirty="0">
                  <a:solidFill>
                    <a:schemeClr val="tx2"/>
                  </a:solidFill>
                </a:rPr>
                <a:t>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0755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ixaDeTexto 64"/>
          <p:cNvSpPr txBox="1"/>
          <p:nvPr/>
        </p:nvSpPr>
        <p:spPr>
          <a:xfrm>
            <a:off x="277878" y="1412776"/>
            <a:ext cx="836539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4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20.7</a:t>
            </a:r>
          </a:p>
          <a:p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Implementar o Custo Aluno-Qualidade - CAQ como parâmetro para o financiamento da educação de todas etapas e modalidades da educação básica, a partir do cálculo e do acompanhamento regular dos indicadores de gastos educacionais com investimentos em qualificação e remuneração do pessoal docente e dos demais profissionais da educação pública, em aquisição, manutenção, construção e conservação de instalações e equipamentos necessários ao ensino e alimentação e transporte escolar. </a:t>
            </a: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6" name="Text Box 127"/>
          <p:cNvSpPr txBox="1">
            <a:spLocks noChangeArrowheads="1"/>
          </p:cNvSpPr>
          <p:nvPr/>
        </p:nvSpPr>
        <p:spPr bwMode="auto">
          <a:xfrm>
            <a:off x="1664219" y="4111035"/>
            <a:ext cx="3257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1000" i="1" u="none" dirty="0"/>
              <a:t>    </a:t>
            </a:r>
          </a:p>
        </p:txBody>
      </p:sp>
      <p:grpSp>
        <p:nvGrpSpPr>
          <p:cNvPr id="67" name="Grupo 66"/>
          <p:cNvGrpSpPr/>
          <p:nvPr/>
        </p:nvGrpSpPr>
        <p:grpSpPr>
          <a:xfrm>
            <a:off x="277878" y="44624"/>
            <a:ext cx="8640960" cy="1552018"/>
            <a:chOff x="251520" y="44624"/>
            <a:chExt cx="8640960" cy="1552018"/>
          </a:xfrm>
        </p:grpSpPr>
        <p:sp>
          <p:nvSpPr>
            <p:cNvPr id="68" name="Retângulo 67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9" name="Grupo 68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71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2" name="Retângulo 71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70" name="CaixaDeTexto 69"/>
            <p:cNvSpPr txBox="1"/>
            <p:nvPr/>
          </p:nvSpPr>
          <p:spPr>
            <a:xfrm>
              <a:off x="362708" y="641883"/>
              <a:ext cx="70911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38258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187682" y="1596642"/>
            <a:ext cx="8704798" cy="364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u="none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pt-BR" sz="4000" b="1" u="none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20.8</a:t>
            </a:r>
            <a:endParaRPr lang="pt-BR" sz="4000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endParaRPr lang="pt-BR" b="1" u="none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pt-BR" b="1" u="none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O CAQ será definido no prazo de 3 (três) anos e será continuamente ajustado, com base em metodologia formulada pelo Ministério da Educação - MEC, e acompanhado pelo Fórum Nacional de Educação - FNE, pelo Conselho Nacional de Educação - CNE e pelas Comissões de Educação da Câmara dos Deputados e de Educação, Cultura e Esportes do Senado Federal.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9" name="Retângulo 8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Grupo 9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12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13" name="Retângulo 12"/>
              <p:cNvSpPr/>
              <p:nvPr/>
            </p:nvSpPr>
            <p:spPr>
              <a:xfrm>
                <a:off x="7536796" y="44624"/>
                <a:ext cx="1080120" cy="1552018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1" name="CaixaDeTexto 10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81319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3" name="Retângulo 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4" name="Grupo 3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6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7" name="Retângulo 6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5" name="CaixaDeTexto 4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CAQi e o CAQ no Plano Nacional de Educação </a:t>
              </a:r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395536" y="1556792"/>
            <a:ext cx="84678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sz="4000" b="1" dirty="0">
                <a:solidFill>
                  <a:schemeClr val="bg2">
                    <a:lumMod val="25000"/>
                  </a:schemeClr>
                </a:solidFill>
              </a:rPr>
              <a:t>20.10</a:t>
            </a:r>
          </a:p>
          <a:p>
            <a:pPr algn="just"/>
            <a:endParaRPr lang="pt-BR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Caberá à União, na forma da lei, a complementação de recursos financeiros a todos os Estados, ao Distrito Federal e aos Municípios que não conseguirem atingir o valor do CAQi e, posteriormente, do CAQ.</a:t>
            </a:r>
          </a:p>
          <a:p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714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2013</Words>
  <Application>Microsoft Office PowerPoint</Application>
  <PresentationFormat>Apresentação na tela (4:3)</PresentationFormat>
  <Paragraphs>458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Comportamento CAQi 2010 X Fundeb 2010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Contatos: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coordenacao2</dc:creator>
  <cp:lastModifiedBy>Adriana Nunes Gomes</cp:lastModifiedBy>
  <cp:revision>68</cp:revision>
  <dcterms:created xsi:type="dcterms:W3CDTF">2014-09-19T00:28:23Z</dcterms:created>
  <dcterms:modified xsi:type="dcterms:W3CDTF">2015-05-13T13:33:56Z</dcterms:modified>
</cp:coreProperties>
</file>