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3"/>
  </p:notesMasterIdLst>
  <p:sldIdLst>
    <p:sldId id="256" r:id="rId2"/>
    <p:sldId id="425" r:id="rId3"/>
    <p:sldId id="426" r:id="rId4"/>
    <p:sldId id="420" r:id="rId5"/>
    <p:sldId id="421" r:id="rId6"/>
    <p:sldId id="422" r:id="rId7"/>
    <p:sldId id="423" r:id="rId8"/>
    <p:sldId id="424" r:id="rId9"/>
    <p:sldId id="405" r:id="rId10"/>
    <p:sldId id="435" r:id="rId11"/>
    <p:sldId id="427" r:id="rId12"/>
    <p:sldId id="428" r:id="rId13"/>
    <p:sldId id="429" r:id="rId14"/>
    <p:sldId id="430" r:id="rId15"/>
    <p:sldId id="432" r:id="rId16"/>
    <p:sldId id="431" r:id="rId17"/>
    <p:sldId id="437" r:id="rId18"/>
    <p:sldId id="436" r:id="rId19"/>
    <p:sldId id="433" r:id="rId20"/>
    <p:sldId id="434" r:id="rId21"/>
    <p:sldId id="977" r:id="rId2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619945-1EEB-4774-99AE-29FD5A61FCCA}" type="datetimeFigureOut">
              <a:rPr lang="pt-BR" smtClean="0"/>
              <a:t>08/12/2021</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334CD0-D4AA-4D49-AF70-9648F5A84229}" type="slidenum">
              <a:rPr lang="pt-BR" smtClean="0"/>
              <a:t>‹nº›</a:t>
            </a:fld>
            <a:endParaRPr lang="pt-BR"/>
          </a:p>
        </p:txBody>
      </p:sp>
    </p:spTree>
    <p:extLst>
      <p:ext uri="{BB962C8B-B14F-4D97-AF65-F5344CB8AC3E}">
        <p14:creationId xmlns:p14="http://schemas.microsoft.com/office/powerpoint/2010/main" val="664250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fld id="{195F0CE8-839E-45E7-8ADD-C8349F54AB27}" type="slidenum">
              <a:rPr lang="pt-BR" smtClean="0"/>
              <a:pPr/>
              <a:t>21</a:t>
            </a:fld>
            <a:endParaRPr lang="pt-BR"/>
          </a:p>
        </p:txBody>
      </p:sp>
    </p:spTree>
    <p:extLst>
      <p:ext uri="{BB962C8B-B14F-4D97-AF65-F5344CB8AC3E}">
        <p14:creationId xmlns:p14="http://schemas.microsoft.com/office/powerpoint/2010/main" val="4161411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108DAFA2-D6AF-47F9-87F3-158590CAEC80}"/>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 xmlns:a16="http://schemas.microsoft.com/office/drawing/2014/main" id="{724E6F83-3753-4C71-8634-A93D6C697E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 xmlns:a16="http://schemas.microsoft.com/office/drawing/2014/main" id="{21038CC5-8AB6-45F9-8F75-793BE2519022}"/>
              </a:ext>
            </a:extLst>
          </p:cNvPr>
          <p:cNvSpPr>
            <a:spLocks noGrp="1"/>
          </p:cNvSpPr>
          <p:nvPr>
            <p:ph type="dt" sz="half" idx="10"/>
          </p:nvPr>
        </p:nvSpPr>
        <p:spPr/>
        <p:txBody>
          <a:bodyPr/>
          <a:lstStyle/>
          <a:p>
            <a:fld id="{0D7FD433-4F7D-48D7-A6B9-289C4FFC317C}" type="datetimeFigureOut">
              <a:rPr lang="pt-BR" smtClean="0"/>
              <a:t>08/12/2021</a:t>
            </a:fld>
            <a:endParaRPr lang="pt-BR"/>
          </a:p>
        </p:txBody>
      </p:sp>
      <p:sp>
        <p:nvSpPr>
          <p:cNvPr id="5" name="Espaço Reservado para Rodapé 4">
            <a:extLst>
              <a:ext uri="{FF2B5EF4-FFF2-40B4-BE49-F238E27FC236}">
                <a16:creationId xmlns="" xmlns:a16="http://schemas.microsoft.com/office/drawing/2014/main" id="{5DEF5CAF-6DB1-46BD-BBA6-D5C0A109CDB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 xmlns:a16="http://schemas.microsoft.com/office/drawing/2014/main" id="{EC4BD3C1-6676-4643-BC01-60DC5F018E4E}"/>
              </a:ext>
            </a:extLst>
          </p:cNvPr>
          <p:cNvSpPr>
            <a:spLocks noGrp="1"/>
          </p:cNvSpPr>
          <p:nvPr>
            <p:ph type="sldNum" sz="quarter" idx="12"/>
          </p:nvPr>
        </p:nvSpPr>
        <p:spPr/>
        <p:txBody>
          <a:bodyPr/>
          <a:lstStyle/>
          <a:p>
            <a:fld id="{86C56CFC-B077-4B05-A347-2BDDA64AA6A6}" type="slidenum">
              <a:rPr lang="pt-BR" smtClean="0"/>
              <a:t>‹nº›</a:t>
            </a:fld>
            <a:endParaRPr lang="pt-BR"/>
          </a:p>
        </p:txBody>
      </p:sp>
    </p:spTree>
    <p:extLst>
      <p:ext uri="{BB962C8B-B14F-4D97-AF65-F5344CB8AC3E}">
        <p14:creationId xmlns:p14="http://schemas.microsoft.com/office/powerpoint/2010/main" val="1172496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F6A535EB-3344-44D3-902E-BA49C9E8026C}"/>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 xmlns:a16="http://schemas.microsoft.com/office/drawing/2014/main" id="{630F50B9-A736-4E0A-9914-B44C4E3AA32B}"/>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 xmlns:a16="http://schemas.microsoft.com/office/drawing/2014/main" id="{ED4A22FC-3CB6-4241-8331-B8EF7CDBD496}"/>
              </a:ext>
            </a:extLst>
          </p:cNvPr>
          <p:cNvSpPr>
            <a:spLocks noGrp="1"/>
          </p:cNvSpPr>
          <p:nvPr>
            <p:ph type="dt" sz="half" idx="10"/>
          </p:nvPr>
        </p:nvSpPr>
        <p:spPr/>
        <p:txBody>
          <a:bodyPr/>
          <a:lstStyle/>
          <a:p>
            <a:fld id="{0D7FD433-4F7D-48D7-A6B9-289C4FFC317C}" type="datetimeFigureOut">
              <a:rPr lang="pt-BR" smtClean="0"/>
              <a:t>08/12/2021</a:t>
            </a:fld>
            <a:endParaRPr lang="pt-BR"/>
          </a:p>
        </p:txBody>
      </p:sp>
      <p:sp>
        <p:nvSpPr>
          <p:cNvPr id="5" name="Espaço Reservado para Rodapé 4">
            <a:extLst>
              <a:ext uri="{FF2B5EF4-FFF2-40B4-BE49-F238E27FC236}">
                <a16:creationId xmlns="" xmlns:a16="http://schemas.microsoft.com/office/drawing/2014/main" id="{02159051-FA42-4D82-9AF1-8338AF55D7C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 xmlns:a16="http://schemas.microsoft.com/office/drawing/2014/main" id="{937DEE40-2EE2-4B50-BECD-B5DC1EAC0A6E}"/>
              </a:ext>
            </a:extLst>
          </p:cNvPr>
          <p:cNvSpPr>
            <a:spLocks noGrp="1"/>
          </p:cNvSpPr>
          <p:nvPr>
            <p:ph type="sldNum" sz="quarter" idx="12"/>
          </p:nvPr>
        </p:nvSpPr>
        <p:spPr/>
        <p:txBody>
          <a:bodyPr/>
          <a:lstStyle/>
          <a:p>
            <a:fld id="{86C56CFC-B077-4B05-A347-2BDDA64AA6A6}" type="slidenum">
              <a:rPr lang="pt-BR" smtClean="0"/>
              <a:t>‹nº›</a:t>
            </a:fld>
            <a:endParaRPr lang="pt-BR"/>
          </a:p>
        </p:txBody>
      </p:sp>
    </p:spTree>
    <p:extLst>
      <p:ext uri="{BB962C8B-B14F-4D97-AF65-F5344CB8AC3E}">
        <p14:creationId xmlns:p14="http://schemas.microsoft.com/office/powerpoint/2010/main" val="4050739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 xmlns:a16="http://schemas.microsoft.com/office/drawing/2014/main" id="{A8FC3505-134D-4F71-8221-AEB8967FC638}"/>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 xmlns:a16="http://schemas.microsoft.com/office/drawing/2014/main" id="{DB553DE5-8A16-4375-B106-38CBFD5F837C}"/>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 xmlns:a16="http://schemas.microsoft.com/office/drawing/2014/main" id="{85E47729-7FCC-4BA9-A2DF-7220504FA34E}"/>
              </a:ext>
            </a:extLst>
          </p:cNvPr>
          <p:cNvSpPr>
            <a:spLocks noGrp="1"/>
          </p:cNvSpPr>
          <p:nvPr>
            <p:ph type="dt" sz="half" idx="10"/>
          </p:nvPr>
        </p:nvSpPr>
        <p:spPr/>
        <p:txBody>
          <a:bodyPr/>
          <a:lstStyle/>
          <a:p>
            <a:fld id="{0D7FD433-4F7D-48D7-A6B9-289C4FFC317C}" type="datetimeFigureOut">
              <a:rPr lang="pt-BR" smtClean="0"/>
              <a:t>08/12/2021</a:t>
            </a:fld>
            <a:endParaRPr lang="pt-BR"/>
          </a:p>
        </p:txBody>
      </p:sp>
      <p:sp>
        <p:nvSpPr>
          <p:cNvPr id="5" name="Espaço Reservado para Rodapé 4">
            <a:extLst>
              <a:ext uri="{FF2B5EF4-FFF2-40B4-BE49-F238E27FC236}">
                <a16:creationId xmlns="" xmlns:a16="http://schemas.microsoft.com/office/drawing/2014/main" id="{5C97888C-200C-4DB7-B4A8-733EB86A077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 xmlns:a16="http://schemas.microsoft.com/office/drawing/2014/main" id="{E3FFAEFD-97A0-493C-B1AC-97FEFC55DFC7}"/>
              </a:ext>
            </a:extLst>
          </p:cNvPr>
          <p:cNvSpPr>
            <a:spLocks noGrp="1"/>
          </p:cNvSpPr>
          <p:nvPr>
            <p:ph type="sldNum" sz="quarter" idx="12"/>
          </p:nvPr>
        </p:nvSpPr>
        <p:spPr/>
        <p:txBody>
          <a:bodyPr/>
          <a:lstStyle/>
          <a:p>
            <a:fld id="{86C56CFC-B077-4B05-A347-2BDDA64AA6A6}" type="slidenum">
              <a:rPr lang="pt-BR" smtClean="0"/>
              <a:t>‹nº›</a:t>
            </a:fld>
            <a:endParaRPr lang="pt-BR"/>
          </a:p>
        </p:txBody>
      </p:sp>
    </p:spTree>
    <p:extLst>
      <p:ext uri="{BB962C8B-B14F-4D97-AF65-F5344CB8AC3E}">
        <p14:creationId xmlns:p14="http://schemas.microsoft.com/office/powerpoint/2010/main" val="1201287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377BE0AB-01FA-440A-8FE6-D0AE8893C917}"/>
              </a:ext>
            </a:extLst>
          </p:cNvPr>
          <p:cNvSpPr>
            <a:spLocks noGrp="1"/>
          </p:cNvSpPr>
          <p:nvPr>
            <p:ph type="title"/>
          </p:nvPr>
        </p:nvSpPr>
        <p:spPr/>
        <p:txBody>
          <a:bodyPr>
            <a:normAutofit/>
          </a:bodyPr>
          <a:lstStyle>
            <a:lvl1pPr>
              <a:defRPr sz="4000" b="1">
                <a:latin typeface="Arial" panose="020B0604020202020204" pitchFamily="34" charset="0"/>
                <a:cs typeface="Arial" panose="020B0604020202020204" pitchFamily="34" charset="0"/>
              </a:defRPr>
            </a:lvl1pPr>
          </a:lstStyle>
          <a:p>
            <a:r>
              <a:rPr lang="pt-BR"/>
              <a:t>Clique para editar o título Mestre</a:t>
            </a:r>
          </a:p>
        </p:txBody>
      </p:sp>
      <p:sp>
        <p:nvSpPr>
          <p:cNvPr id="3" name="Espaço Reservado para Conteúdo 2">
            <a:extLst>
              <a:ext uri="{FF2B5EF4-FFF2-40B4-BE49-F238E27FC236}">
                <a16:creationId xmlns="" xmlns:a16="http://schemas.microsoft.com/office/drawing/2014/main" id="{663C1ACE-2DA8-434B-9D32-4CE1204164FB}"/>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 xmlns:a16="http://schemas.microsoft.com/office/drawing/2014/main" id="{73BD95C2-01A8-4DC5-A62B-DAF4494E11E7}"/>
              </a:ext>
            </a:extLst>
          </p:cNvPr>
          <p:cNvSpPr>
            <a:spLocks noGrp="1"/>
          </p:cNvSpPr>
          <p:nvPr>
            <p:ph type="dt" sz="half" idx="10"/>
          </p:nvPr>
        </p:nvSpPr>
        <p:spPr/>
        <p:txBody>
          <a:bodyPr/>
          <a:lstStyle/>
          <a:p>
            <a:fld id="{0D7FD433-4F7D-48D7-A6B9-289C4FFC317C}" type="datetimeFigureOut">
              <a:rPr lang="pt-BR" smtClean="0"/>
              <a:t>08/12/2021</a:t>
            </a:fld>
            <a:endParaRPr lang="pt-BR"/>
          </a:p>
        </p:txBody>
      </p:sp>
      <p:sp>
        <p:nvSpPr>
          <p:cNvPr id="5" name="Espaço Reservado para Rodapé 4">
            <a:extLst>
              <a:ext uri="{FF2B5EF4-FFF2-40B4-BE49-F238E27FC236}">
                <a16:creationId xmlns="" xmlns:a16="http://schemas.microsoft.com/office/drawing/2014/main" id="{71422A9C-6A94-45B6-A1D7-23D047BA8ED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 xmlns:a16="http://schemas.microsoft.com/office/drawing/2014/main" id="{D06FD369-D44F-4BA1-B436-6EEE5492839B}"/>
              </a:ext>
            </a:extLst>
          </p:cNvPr>
          <p:cNvSpPr>
            <a:spLocks noGrp="1"/>
          </p:cNvSpPr>
          <p:nvPr>
            <p:ph type="sldNum" sz="quarter" idx="12"/>
          </p:nvPr>
        </p:nvSpPr>
        <p:spPr/>
        <p:txBody>
          <a:bodyPr/>
          <a:lstStyle/>
          <a:p>
            <a:fld id="{86C56CFC-B077-4B05-A347-2BDDA64AA6A6}" type="slidenum">
              <a:rPr lang="pt-BR" smtClean="0"/>
              <a:t>‹nº›</a:t>
            </a:fld>
            <a:endParaRPr lang="pt-BR"/>
          </a:p>
        </p:txBody>
      </p:sp>
      <p:pic>
        <p:nvPicPr>
          <p:cNvPr id="7" name="Imagem 6" descr="unnamed.png">
            <a:extLst>
              <a:ext uri="{FF2B5EF4-FFF2-40B4-BE49-F238E27FC236}">
                <a16:creationId xmlns="" xmlns:a16="http://schemas.microsoft.com/office/drawing/2014/main" id="{3FF02A77-EB57-4FE4-AD34-6F92694A3673}"/>
              </a:ext>
            </a:extLst>
          </p:cNvPr>
          <p:cNvPicPr>
            <a:picLocks noChangeAspect="1"/>
          </p:cNvPicPr>
          <p:nvPr userDrawn="1"/>
        </p:nvPicPr>
        <p:blipFill>
          <a:blip r:embed="rId2" cstate="print"/>
          <a:stretch>
            <a:fillRect/>
          </a:stretch>
        </p:blipFill>
        <p:spPr>
          <a:xfrm>
            <a:off x="10705728" y="253979"/>
            <a:ext cx="648072" cy="632110"/>
          </a:xfrm>
          <a:prstGeom prst="rect">
            <a:avLst/>
          </a:prstGeom>
        </p:spPr>
      </p:pic>
    </p:spTree>
    <p:extLst>
      <p:ext uri="{BB962C8B-B14F-4D97-AF65-F5344CB8AC3E}">
        <p14:creationId xmlns:p14="http://schemas.microsoft.com/office/powerpoint/2010/main" val="3507681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A887144B-B416-4D47-A83C-F025CFC88602}"/>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 xmlns:a16="http://schemas.microsoft.com/office/drawing/2014/main" id="{7A40263C-16F9-45F9-91DE-484681A842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 xmlns:a16="http://schemas.microsoft.com/office/drawing/2014/main" id="{57B28B3D-303F-4A9B-BC14-78C099671987}"/>
              </a:ext>
            </a:extLst>
          </p:cNvPr>
          <p:cNvSpPr>
            <a:spLocks noGrp="1"/>
          </p:cNvSpPr>
          <p:nvPr>
            <p:ph type="dt" sz="half" idx="10"/>
          </p:nvPr>
        </p:nvSpPr>
        <p:spPr/>
        <p:txBody>
          <a:bodyPr/>
          <a:lstStyle/>
          <a:p>
            <a:fld id="{0D7FD433-4F7D-48D7-A6B9-289C4FFC317C}" type="datetimeFigureOut">
              <a:rPr lang="pt-BR" smtClean="0"/>
              <a:t>08/12/2021</a:t>
            </a:fld>
            <a:endParaRPr lang="pt-BR"/>
          </a:p>
        </p:txBody>
      </p:sp>
      <p:sp>
        <p:nvSpPr>
          <p:cNvPr id="5" name="Espaço Reservado para Rodapé 4">
            <a:extLst>
              <a:ext uri="{FF2B5EF4-FFF2-40B4-BE49-F238E27FC236}">
                <a16:creationId xmlns="" xmlns:a16="http://schemas.microsoft.com/office/drawing/2014/main" id="{6795A6C6-6D36-4BDC-BCDA-63D17658DF8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 xmlns:a16="http://schemas.microsoft.com/office/drawing/2014/main" id="{0FD2570F-F3C3-4F78-A92F-1694B7211A03}"/>
              </a:ext>
            </a:extLst>
          </p:cNvPr>
          <p:cNvSpPr>
            <a:spLocks noGrp="1"/>
          </p:cNvSpPr>
          <p:nvPr>
            <p:ph type="sldNum" sz="quarter" idx="12"/>
          </p:nvPr>
        </p:nvSpPr>
        <p:spPr/>
        <p:txBody>
          <a:bodyPr/>
          <a:lstStyle/>
          <a:p>
            <a:fld id="{86C56CFC-B077-4B05-A347-2BDDA64AA6A6}" type="slidenum">
              <a:rPr lang="pt-BR" smtClean="0"/>
              <a:t>‹nº›</a:t>
            </a:fld>
            <a:endParaRPr lang="pt-BR"/>
          </a:p>
        </p:txBody>
      </p:sp>
    </p:spTree>
    <p:extLst>
      <p:ext uri="{BB962C8B-B14F-4D97-AF65-F5344CB8AC3E}">
        <p14:creationId xmlns:p14="http://schemas.microsoft.com/office/powerpoint/2010/main" val="2600527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05E9CE7-0296-4271-88C7-B7CB279EC9CF}"/>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 xmlns:a16="http://schemas.microsoft.com/office/drawing/2014/main" id="{1E95B344-5AF7-4C82-A470-599BBA386449}"/>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 xmlns:a16="http://schemas.microsoft.com/office/drawing/2014/main" id="{9476DB5E-D454-4C8C-BA55-0D351BD5F532}"/>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 xmlns:a16="http://schemas.microsoft.com/office/drawing/2014/main" id="{CCA148E0-639D-437E-8168-A042D34EDEE2}"/>
              </a:ext>
            </a:extLst>
          </p:cNvPr>
          <p:cNvSpPr>
            <a:spLocks noGrp="1"/>
          </p:cNvSpPr>
          <p:nvPr>
            <p:ph type="dt" sz="half" idx="10"/>
          </p:nvPr>
        </p:nvSpPr>
        <p:spPr/>
        <p:txBody>
          <a:bodyPr/>
          <a:lstStyle/>
          <a:p>
            <a:fld id="{0D7FD433-4F7D-48D7-A6B9-289C4FFC317C}" type="datetimeFigureOut">
              <a:rPr lang="pt-BR" smtClean="0"/>
              <a:t>08/12/2021</a:t>
            </a:fld>
            <a:endParaRPr lang="pt-BR"/>
          </a:p>
        </p:txBody>
      </p:sp>
      <p:sp>
        <p:nvSpPr>
          <p:cNvPr id="6" name="Espaço Reservado para Rodapé 5">
            <a:extLst>
              <a:ext uri="{FF2B5EF4-FFF2-40B4-BE49-F238E27FC236}">
                <a16:creationId xmlns="" xmlns:a16="http://schemas.microsoft.com/office/drawing/2014/main" id="{55032A20-C122-422F-973B-3564D215D6ED}"/>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 xmlns:a16="http://schemas.microsoft.com/office/drawing/2014/main" id="{1A6B3493-4AC9-48AB-B602-D83D7F32C329}"/>
              </a:ext>
            </a:extLst>
          </p:cNvPr>
          <p:cNvSpPr>
            <a:spLocks noGrp="1"/>
          </p:cNvSpPr>
          <p:nvPr>
            <p:ph type="sldNum" sz="quarter" idx="12"/>
          </p:nvPr>
        </p:nvSpPr>
        <p:spPr/>
        <p:txBody>
          <a:bodyPr/>
          <a:lstStyle/>
          <a:p>
            <a:fld id="{86C56CFC-B077-4B05-A347-2BDDA64AA6A6}" type="slidenum">
              <a:rPr lang="pt-BR" smtClean="0"/>
              <a:t>‹nº›</a:t>
            </a:fld>
            <a:endParaRPr lang="pt-BR"/>
          </a:p>
        </p:txBody>
      </p:sp>
    </p:spTree>
    <p:extLst>
      <p:ext uri="{BB962C8B-B14F-4D97-AF65-F5344CB8AC3E}">
        <p14:creationId xmlns:p14="http://schemas.microsoft.com/office/powerpoint/2010/main" val="3290173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37843866-2857-4BC4-856C-62C2D434B7F9}"/>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 xmlns:a16="http://schemas.microsoft.com/office/drawing/2014/main" id="{1EF2FD95-EADC-40DB-9FF3-1F97C3B17E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 xmlns:a16="http://schemas.microsoft.com/office/drawing/2014/main" id="{6C3A305D-3256-474C-8E31-07EA3A514336}"/>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 xmlns:a16="http://schemas.microsoft.com/office/drawing/2014/main" id="{32DBE118-6AD0-4A27-A908-6B7B409078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 xmlns:a16="http://schemas.microsoft.com/office/drawing/2014/main" id="{6A2784A4-2DCD-418A-91BB-465396D8B52D}"/>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 xmlns:a16="http://schemas.microsoft.com/office/drawing/2014/main" id="{905311F0-0F13-495D-BB51-435EEAD9AECF}"/>
              </a:ext>
            </a:extLst>
          </p:cNvPr>
          <p:cNvSpPr>
            <a:spLocks noGrp="1"/>
          </p:cNvSpPr>
          <p:nvPr>
            <p:ph type="dt" sz="half" idx="10"/>
          </p:nvPr>
        </p:nvSpPr>
        <p:spPr/>
        <p:txBody>
          <a:bodyPr/>
          <a:lstStyle/>
          <a:p>
            <a:fld id="{0D7FD433-4F7D-48D7-A6B9-289C4FFC317C}" type="datetimeFigureOut">
              <a:rPr lang="pt-BR" smtClean="0"/>
              <a:t>08/12/2021</a:t>
            </a:fld>
            <a:endParaRPr lang="pt-BR"/>
          </a:p>
        </p:txBody>
      </p:sp>
      <p:sp>
        <p:nvSpPr>
          <p:cNvPr id="8" name="Espaço Reservado para Rodapé 7">
            <a:extLst>
              <a:ext uri="{FF2B5EF4-FFF2-40B4-BE49-F238E27FC236}">
                <a16:creationId xmlns="" xmlns:a16="http://schemas.microsoft.com/office/drawing/2014/main" id="{E01E9038-8AAB-48AD-9EB2-CD1089E9B8E9}"/>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 xmlns:a16="http://schemas.microsoft.com/office/drawing/2014/main" id="{C7AFCF00-65FE-4949-9F3D-EE93669E5A34}"/>
              </a:ext>
            </a:extLst>
          </p:cNvPr>
          <p:cNvSpPr>
            <a:spLocks noGrp="1"/>
          </p:cNvSpPr>
          <p:nvPr>
            <p:ph type="sldNum" sz="quarter" idx="12"/>
          </p:nvPr>
        </p:nvSpPr>
        <p:spPr/>
        <p:txBody>
          <a:bodyPr/>
          <a:lstStyle/>
          <a:p>
            <a:fld id="{86C56CFC-B077-4B05-A347-2BDDA64AA6A6}" type="slidenum">
              <a:rPr lang="pt-BR" smtClean="0"/>
              <a:t>‹nº›</a:t>
            </a:fld>
            <a:endParaRPr lang="pt-BR"/>
          </a:p>
        </p:txBody>
      </p:sp>
    </p:spTree>
    <p:extLst>
      <p:ext uri="{BB962C8B-B14F-4D97-AF65-F5344CB8AC3E}">
        <p14:creationId xmlns:p14="http://schemas.microsoft.com/office/powerpoint/2010/main" val="210863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25648012-C151-45E5-8E5D-0A724FB34C5C}"/>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 xmlns:a16="http://schemas.microsoft.com/office/drawing/2014/main" id="{83DFC604-8AA5-45EA-AF58-97AC15AFAAF0}"/>
              </a:ext>
            </a:extLst>
          </p:cNvPr>
          <p:cNvSpPr>
            <a:spLocks noGrp="1"/>
          </p:cNvSpPr>
          <p:nvPr>
            <p:ph type="dt" sz="half" idx="10"/>
          </p:nvPr>
        </p:nvSpPr>
        <p:spPr/>
        <p:txBody>
          <a:bodyPr/>
          <a:lstStyle/>
          <a:p>
            <a:fld id="{0D7FD433-4F7D-48D7-A6B9-289C4FFC317C}" type="datetimeFigureOut">
              <a:rPr lang="pt-BR" smtClean="0"/>
              <a:t>08/12/2021</a:t>
            </a:fld>
            <a:endParaRPr lang="pt-BR"/>
          </a:p>
        </p:txBody>
      </p:sp>
      <p:sp>
        <p:nvSpPr>
          <p:cNvPr id="4" name="Espaço Reservado para Rodapé 3">
            <a:extLst>
              <a:ext uri="{FF2B5EF4-FFF2-40B4-BE49-F238E27FC236}">
                <a16:creationId xmlns="" xmlns:a16="http://schemas.microsoft.com/office/drawing/2014/main" id="{323E7564-41A7-4068-9D31-80C33ACD6CB9}"/>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 xmlns:a16="http://schemas.microsoft.com/office/drawing/2014/main" id="{4FC370DD-9046-45B0-8C26-937096A97B69}"/>
              </a:ext>
            </a:extLst>
          </p:cNvPr>
          <p:cNvSpPr>
            <a:spLocks noGrp="1"/>
          </p:cNvSpPr>
          <p:nvPr>
            <p:ph type="sldNum" sz="quarter" idx="12"/>
          </p:nvPr>
        </p:nvSpPr>
        <p:spPr/>
        <p:txBody>
          <a:bodyPr/>
          <a:lstStyle/>
          <a:p>
            <a:fld id="{86C56CFC-B077-4B05-A347-2BDDA64AA6A6}" type="slidenum">
              <a:rPr lang="pt-BR" smtClean="0"/>
              <a:t>‹nº›</a:t>
            </a:fld>
            <a:endParaRPr lang="pt-BR"/>
          </a:p>
        </p:txBody>
      </p:sp>
      <p:pic>
        <p:nvPicPr>
          <p:cNvPr id="6" name="Imagem 5" descr="unnamed.png">
            <a:extLst>
              <a:ext uri="{FF2B5EF4-FFF2-40B4-BE49-F238E27FC236}">
                <a16:creationId xmlns="" xmlns:a16="http://schemas.microsoft.com/office/drawing/2014/main" id="{02278A0A-EEF1-4FC4-97C3-9DE2A081540A}"/>
              </a:ext>
            </a:extLst>
          </p:cNvPr>
          <p:cNvPicPr>
            <a:picLocks noChangeAspect="1"/>
          </p:cNvPicPr>
          <p:nvPr userDrawn="1"/>
        </p:nvPicPr>
        <p:blipFill>
          <a:blip r:embed="rId2" cstate="print"/>
          <a:stretch>
            <a:fillRect/>
          </a:stretch>
        </p:blipFill>
        <p:spPr>
          <a:xfrm>
            <a:off x="11029764" y="136525"/>
            <a:ext cx="648072" cy="632110"/>
          </a:xfrm>
          <a:prstGeom prst="rect">
            <a:avLst/>
          </a:prstGeom>
        </p:spPr>
      </p:pic>
    </p:spTree>
    <p:extLst>
      <p:ext uri="{BB962C8B-B14F-4D97-AF65-F5344CB8AC3E}">
        <p14:creationId xmlns:p14="http://schemas.microsoft.com/office/powerpoint/2010/main" val="612234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 xmlns:a16="http://schemas.microsoft.com/office/drawing/2014/main" id="{C867FDD4-2534-4956-AAD4-42A283FF100F}"/>
              </a:ext>
            </a:extLst>
          </p:cNvPr>
          <p:cNvSpPr>
            <a:spLocks noGrp="1"/>
          </p:cNvSpPr>
          <p:nvPr>
            <p:ph type="dt" sz="half" idx="10"/>
          </p:nvPr>
        </p:nvSpPr>
        <p:spPr/>
        <p:txBody>
          <a:bodyPr/>
          <a:lstStyle/>
          <a:p>
            <a:fld id="{0D7FD433-4F7D-48D7-A6B9-289C4FFC317C}" type="datetimeFigureOut">
              <a:rPr lang="pt-BR" smtClean="0"/>
              <a:t>08/12/2021</a:t>
            </a:fld>
            <a:endParaRPr lang="pt-BR"/>
          </a:p>
        </p:txBody>
      </p:sp>
      <p:sp>
        <p:nvSpPr>
          <p:cNvPr id="3" name="Espaço Reservado para Rodapé 2">
            <a:extLst>
              <a:ext uri="{FF2B5EF4-FFF2-40B4-BE49-F238E27FC236}">
                <a16:creationId xmlns="" xmlns:a16="http://schemas.microsoft.com/office/drawing/2014/main" id="{4734AB1C-4D13-4B27-B838-55134C65D5A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 xmlns:a16="http://schemas.microsoft.com/office/drawing/2014/main" id="{40B43283-AF50-4712-B526-5E2AD2C73E19}"/>
              </a:ext>
            </a:extLst>
          </p:cNvPr>
          <p:cNvSpPr>
            <a:spLocks noGrp="1"/>
          </p:cNvSpPr>
          <p:nvPr>
            <p:ph type="sldNum" sz="quarter" idx="12"/>
          </p:nvPr>
        </p:nvSpPr>
        <p:spPr/>
        <p:txBody>
          <a:bodyPr/>
          <a:lstStyle/>
          <a:p>
            <a:fld id="{86C56CFC-B077-4B05-A347-2BDDA64AA6A6}" type="slidenum">
              <a:rPr lang="pt-BR" smtClean="0"/>
              <a:t>‹nº›</a:t>
            </a:fld>
            <a:endParaRPr lang="pt-BR"/>
          </a:p>
        </p:txBody>
      </p:sp>
    </p:spTree>
    <p:extLst>
      <p:ext uri="{BB962C8B-B14F-4D97-AF65-F5344CB8AC3E}">
        <p14:creationId xmlns:p14="http://schemas.microsoft.com/office/powerpoint/2010/main" val="2282744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854150D-733B-41D5-B291-37287CF45491}"/>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 xmlns:a16="http://schemas.microsoft.com/office/drawing/2014/main" id="{7756FB45-BF6D-4094-AABF-2BF7440307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 xmlns:a16="http://schemas.microsoft.com/office/drawing/2014/main" id="{3676E50D-3C90-41E3-9EE3-D474FE0DEF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 xmlns:a16="http://schemas.microsoft.com/office/drawing/2014/main" id="{189544F1-249E-4EBB-9D70-FA487EEA435B}"/>
              </a:ext>
            </a:extLst>
          </p:cNvPr>
          <p:cNvSpPr>
            <a:spLocks noGrp="1"/>
          </p:cNvSpPr>
          <p:nvPr>
            <p:ph type="dt" sz="half" idx="10"/>
          </p:nvPr>
        </p:nvSpPr>
        <p:spPr/>
        <p:txBody>
          <a:bodyPr/>
          <a:lstStyle/>
          <a:p>
            <a:fld id="{0D7FD433-4F7D-48D7-A6B9-289C4FFC317C}" type="datetimeFigureOut">
              <a:rPr lang="pt-BR" smtClean="0"/>
              <a:t>08/12/2021</a:t>
            </a:fld>
            <a:endParaRPr lang="pt-BR"/>
          </a:p>
        </p:txBody>
      </p:sp>
      <p:sp>
        <p:nvSpPr>
          <p:cNvPr id="6" name="Espaço Reservado para Rodapé 5">
            <a:extLst>
              <a:ext uri="{FF2B5EF4-FFF2-40B4-BE49-F238E27FC236}">
                <a16:creationId xmlns="" xmlns:a16="http://schemas.microsoft.com/office/drawing/2014/main" id="{AF1738E6-FA32-464D-A974-44DFF37B2B34}"/>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 xmlns:a16="http://schemas.microsoft.com/office/drawing/2014/main" id="{846CAAF0-41C0-4A82-98D8-858E64FA2067}"/>
              </a:ext>
            </a:extLst>
          </p:cNvPr>
          <p:cNvSpPr>
            <a:spLocks noGrp="1"/>
          </p:cNvSpPr>
          <p:nvPr>
            <p:ph type="sldNum" sz="quarter" idx="12"/>
          </p:nvPr>
        </p:nvSpPr>
        <p:spPr/>
        <p:txBody>
          <a:bodyPr/>
          <a:lstStyle/>
          <a:p>
            <a:fld id="{86C56CFC-B077-4B05-A347-2BDDA64AA6A6}" type="slidenum">
              <a:rPr lang="pt-BR" smtClean="0"/>
              <a:t>‹nº›</a:t>
            </a:fld>
            <a:endParaRPr lang="pt-BR"/>
          </a:p>
        </p:txBody>
      </p:sp>
    </p:spTree>
    <p:extLst>
      <p:ext uri="{BB962C8B-B14F-4D97-AF65-F5344CB8AC3E}">
        <p14:creationId xmlns:p14="http://schemas.microsoft.com/office/powerpoint/2010/main" val="1149971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8B6FCF74-BFD7-4B6D-92C2-3016ADB58919}"/>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 xmlns:a16="http://schemas.microsoft.com/office/drawing/2014/main" id="{3E9ECD01-B753-4684-8BAF-712138FF94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 xmlns:a16="http://schemas.microsoft.com/office/drawing/2014/main" id="{816AC7B5-EE08-487E-8733-CA4378AD16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 xmlns:a16="http://schemas.microsoft.com/office/drawing/2014/main" id="{7450F477-46BE-4025-8480-6DDCE32BC9D9}"/>
              </a:ext>
            </a:extLst>
          </p:cNvPr>
          <p:cNvSpPr>
            <a:spLocks noGrp="1"/>
          </p:cNvSpPr>
          <p:nvPr>
            <p:ph type="dt" sz="half" idx="10"/>
          </p:nvPr>
        </p:nvSpPr>
        <p:spPr/>
        <p:txBody>
          <a:bodyPr/>
          <a:lstStyle/>
          <a:p>
            <a:fld id="{0D7FD433-4F7D-48D7-A6B9-289C4FFC317C}" type="datetimeFigureOut">
              <a:rPr lang="pt-BR" smtClean="0"/>
              <a:t>08/12/2021</a:t>
            </a:fld>
            <a:endParaRPr lang="pt-BR"/>
          </a:p>
        </p:txBody>
      </p:sp>
      <p:sp>
        <p:nvSpPr>
          <p:cNvPr id="6" name="Espaço Reservado para Rodapé 5">
            <a:extLst>
              <a:ext uri="{FF2B5EF4-FFF2-40B4-BE49-F238E27FC236}">
                <a16:creationId xmlns="" xmlns:a16="http://schemas.microsoft.com/office/drawing/2014/main" id="{7E5D1EF0-B71A-481F-929E-A6ECBDD7CDFB}"/>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 xmlns:a16="http://schemas.microsoft.com/office/drawing/2014/main" id="{78DC7C3C-B220-4426-A286-14E473CF4F70}"/>
              </a:ext>
            </a:extLst>
          </p:cNvPr>
          <p:cNvSpPr>
            <a:spLocks noGrp="1"/>
          </p:cNvSpPr>
          <p:nvPr>
            <p:ph type="sldNum" sz="quarter" idx="12"/>
          </p:nvPr>
        </p:nvSpPr>
        <p:spPr/>
        <p:txBody>
          <a:bodyPr/>
          <a:lstStyle/>
          <a:p>
            <a:fld id="{86C56CFC-B077-4B05-A347-2BDDA64AA6A6}" type="slidenum">
              <a:rPr lang="pt-BR" smtClean="0"/>
              <a:t>‹nº›</a:t>
            </a:fld>
            <a:endParaRPr lang="pt-BR"/>
          </a:p>
        </p:txBody>
      </p:sp>
    </p:spTree>
    <p:extLst>
      <p:ext uri="{BB962C8B-B14F-4D97-AF65-F5344CB8AC3E}">
        <p14:creationId xmlns:p14="http://schemas.microsoft.com/office/powerpoint/2010/main" val="1576334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 xmlns:a16="http://schemas.microsoft.com/office/drawing/2014/main" id="{0D1B84A4-FA27-4283-A408-170AF2AE38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dirty="0"/>
              <a:t>Clique para editar o título Mestre</a:t>
            </a:r>
          </a:p>
        </p:txBody>
      </p:sp>
      <p:sp>
        <p:nvSpPr>
          <p:cNvPr id="3" name="Espaço Reservado para Texto 2">
            <a:extLst>
              <a:ext uri="{FF2B5EF4-FFF2-40B4-BE49-F238E27FC236}">
                <a16:creationId xmlns="" xmlns:a16="http://schemas.microsoft.com/office/drawing/2014/main" id="{12506DAD-D9FD-4EA4-AC24-6370DBEACA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 xmlns:a16="http://schemas.microsoft.com/office/drawing/2014/main" id="{064DB6DF-C5A2-4774-A97B-1959E916ED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7FD433-4F7D-48D7-A6B9-289C4FFC317C}" type="datetimeFigureOut">
              <a:rPr lang="pt-BR" smtClean="0"/>
              <a:t>08/12/2021</a:t>
            </a:fld>
            <a:endParaRPr lang="pt-BR"/>
          </a:p>
        </p:txBody>
      </p:sp>
      <p:sp>
        <p:nvSpPr>
          <p:cNvPr id="5" name="Espaço Reservado para Rodapé 4">
            <a:extLst>
              <a:ext uri="{FF2B5EF4-FFF2-40B4-BE49-F238E27FC236}">
                <a16:creationId xmlns="" xmlns:a16="http://schemas.microsoft.com/office/drawing/2014/main" id="{A6F298AB-C034-46C5-8205-AB07B1EC66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 xmlns:a16="http://schemas.microsoft.com/office/drawing/2014/main" id="{6852FC25-C134-46CC-A33D-BD7CB5FB25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C56CFC-B077-4B05-A347-2BDDA64AA6A6}" type="slidenum">
              <a:rPr lang="pt-BR" smtClean="0"/>
              <a:t>‹nº›</a:t>
            </a:fld>
            <a:endParaRPr lang="pt-BR"/>
          </a:p>
        </p:txBody>
      </p:sp>
    </p:spTree>
    <p:extLst>
      <p:ext uri="{BB962C8B-B14F-4D97-AF65-F5344CB8AC3E}">
        <p14:creationId xmlns:p14="http://schemas.microsoft.com/office/powerpoint/2010/main" val="2861343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planalto.gov.br/ccivil_03/constituicao/Constituicao.htm#art40%C2%A712.0"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planalto.gov.br/ccivil_03/constituicao/Constituicao.htm#art40%C2%A71iiia" TargetMode="External"/><Relationship Id="rId7" Type="http://schemas.openxmlformats.org/officeDocument/2006/relationships/hyperlink" Target="http://www.planalto.gov.br/ccivil_03/constituicao/emendas/emc/emc47.htm#art3" TargetMode="External"/><Relationship Id="rId2" Type="http://schemas.openxmlformats.org/officeDocument/2006/relationships/hyperlink" Target="http://www.planalto.gov.br/ccivil_03/constituicao/Constituicao.htm#art40%C2%A719.0" TargetMode="External"/><Relationship Id="rId1" Type="http://schemas.openxmlformats.org/officeDocument/2006/relationships/slideLayout" Target="../slideLayouts/slideLayout2.xml"/><Relationship Id="rId6" Type="http://schemas.openxmlformats.org/officeDocument/2006/relationships/hyperlink" Target="http://www.planalto.gov.br/ccivil_03/constituicao/emendas/emc/emc41.htm#art6" TargetMode="External"/><Relationship Id="rId5" Type="http://schemas.openxmlformats.org/officeDocument/2006/relationships/hyperlink" Target="http://www.planalto.gov.br/ccivil_03/constituicao/emendas/emc/emc41.htm#art3%C2%A71" TargetMode="External"/><Relationship Id="rId4" Type="http://schemas.openxmlformats.org/officeDocument/2006/relationships/hyperlink" Target="http://www.planalto.gov.br/ccivil_03/constituicao/emendas/emc/emc41.htm#art2"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planalto.gov.br/ccivil_03/LEIS/L8213cons.htm#art29%C2%A7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planalto.gov.br/ccivil_03/constituicao/Constituicao.htm#art142" TargetMode="External"/><Relationship Id="rId2" Type="http://schemas.openxmlformats.org/officeDocument/2006/relationships/hyperlink" Target="http://www.planalto.gov.br/ccivil_03/constituicao/Constituicao.htm#art42" TargetMode="External"/><Relationship Id="rId1" Type="http://schemas.openxmlformats.org/officeDocument/2006/relationships/slideLayout" Target="../slideLayouts/slideLayout2.xml"/><Relationship Id="rId4" Type="http://schemas.openxmlformats.org/officeDocument/2006/relationships/hyperlink" Target="http://www.planalto.gov.br/ccivil_03/constituicao/Constituicao.htm#art40%C2%A714.0"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1E0507EF-9A25-4BC5-9052-A0BC82C6C3A1}"/>
              </a:ext>
            </a:extLst>
          </p:cNvPr>
          <p:cNvSpPr>
            <a:spLocks noGrp="1"/>
          </p:cNvSpPr>
          <p:nvPr>
            <p:ph type="ctrTitle"/>
          </p:nvPr>
        </p:nvSpPr>
        <p:spPr>
          <a:xfrm>
            <a:off x="1435100" y="2064460"/>
            <a:ext cx="9144000" cy="2387600"/>
          </a:xfrm>
        </p:spPr>
        <p:txBody>
          <a:bodyPr>
            <a:normAutofit/>
          </a:bodyPr>
          <a:lstStyle/>
          <a:p>
            <a:r>
              <a:rPr lang="pt-BR" sz="4800" b="1" dirty="0">
                <a:latin typeface="Arial" panose="020B0604020202020204" pitchFamily="34" charset="0"/>
                <a:cs typeface="Arial" panose="020B0604020202020204" pitchFamily="34" charset="0"/>
              </a:rPr>
              <a:t>Desaposentação à Luz da Constituição e o PL 172/2014</a:t>
            </a:r>
          </a:p>
        </p:txBody>
      </p:sp>
      <p:sp>
        <p:nvSpPr>
          <p:cNvPr id="3" name="Subtítulo 2">
            <a:extLst>
              <a:ext uri="{FF2B5EF4-FFF2-40B4-BE49-F238E27FC236}">
                <a16:creationId xmlns="" xmlns:a16="http://schemas.microsoft.com/office/drawing/2014/main" id="{1C189F4C-C138-41B2-925A-37069962D3B4}"/>
              </a:ext>
            </a:extLst>
          </p:cNvPr>
          <p:cNvSpPr>
            <a:spLocks noGrp="1"/>
          </p:cNvSpPr>
          <p:nvPr>
            <p:ph type="subTitle" idx="1"/>
          </p:nvPr>
        </p:nvSpPr>
        <p:spPr>
          <a:xfrm>
            <a:off x="1524000" y="4907756"/>
            <a:ext cx="9144000" cy="1655762"/>
          </a:xfrm>
        </p:spPr>
        <p:txBody>
          <a:bodyPr>
            <a:normAutofit fontScale="55000" lnSpcReduction="20000"/>
          </a:bodyPr>
          <a:lstStyle/>
          <a:p>
            <a:pPr>
              <a:defRPr/>
            </a:pPr>
            <a:r>
              <a:rPr lang="pt-BR" sz="3600" b="1" i="1" dirty="0"/>
              <a:t>Luiz Alberto dos Santos</a:t>
            </a:r>
          </a:p>
          <a:p>
            <a:pPr>
              <a:defRPr/>
            </a:pPr>
            <a:r>
              <a:rPr lang="pt-BR" sz="2400" b="1" i="1" dirty="0"/>
              <a:t>Consultor Legislativo </a:t>
            </a:r>
          </a:p>
          <a:p>
            <a:pPr>
              <a:defRPr/>
            </a:pPr>
            <a:r>
              <a:rPr lang="pt-BR" sz="2400" b="1" i="1" dirty="0"/>
              <a:t> Advogado – Mestre em Administração – Doutor em Ciências Sociais </a:t>
            </a:r>
          </a:p>
          <a:p>
            <a:pPr>
              <a:defRPr/>
            </a:pPr>
            <a:r>
              <a:rPr lang="pt-BR" sz="2400" b="1" i="1" dirty="0"/>
              <a:t>Professor Colaborador da EBAPE/FGV</a:t>
            </a:r>
          </a:p>
          <a:p>
            <a:pPr>
              <a:defRPr/>
            </a:pPr>
            <a:r>
              <a:rPr lang="pt-BR" sz="2400" b="1" i="1" dirty="0"/>
              <a:t>Vice-Presidente da Sociedade Brasileira de Previdência Social - SBPS</a:t>
            </a:r>
          </a:p>
          <a:p>
            <a:pPr>
              <a:defRPr/>
            </a:pPr>
            <a:r>
              <a:rPr lang="pt-BR" sz="2400" b="1" i="1" dirty="0"/>
              <a:t>Brasília, 8 de dezembro de 2021</a:t>
            </a:r>
            <a:endParaRPr lang="pt-BR" sz="2400" i="1" dirty="0"/>
          </a:p>
          <a:p>
            <a:endParaRPr lang="pt-BR" dirty="0"/>
          </a:p>
        </p:txBody>
      </p:sp>
      <p:pic>
        <p:nvPicPr>
          <p:cNvPr id="4" name="Imagem 3" descr="unnamed.png">
            <a:extLst>
              <a:ext uri="{FF2B5EF4-FFF2-40B4-BE49-F238E27FC236}">
                <a16:creationId xmlns="" xmlns:a16="http://schemas.microsoft.com/office/drawing/2014/main" id="{1C98884D-89CC-4369-B15B-600F288D1885}"/>
              </a:ext>
            </a:extLst>
          </p:cNvPr>
          <p:cNvPicPr>
            <a:picLocks noChangeAspect="1"/>
          </p:cNvPicPr>
          <p:nvPr/>
        </p:nvPicPr>
        <p:blipFill>
          <a:blip r:embed="rId2" cstate="print"/>
          <a:stretch>
            <a:fillRect/>
          </a:stretch>
        </p:blipFill>
        <p:spPr>
          <a:xfrm>
            <a:off x="10274300" y="227557"/>
            <a:ext cx="1447800" cy="1412141"/>
          </a:xfrm>
          <a:prstGeom prst="rect">
            <a:avLst/>
          </a:prstGeom>
        </p:spPr>
      </p:pic>
      <p:sp>
        <p:nvSpPr>
          <p:cNvPr id="5" name="Retângulo 4">
            <a:extLst>
              <a:ext uri="{FF2B5EF4-FFF2-40B4-BE49-F238E27FC236}">
                <a16:creationId xmlns="" xmlns:a16="http://schemas.microsoft.com/office/drawing/2014/main" id="{C0982A66-EBA3-4235-9543-A27879BC2234}"/>
              </a:ext>
            </a:extLst>
          </p:cNvPr>
          <p:cNvSpPr/>
          <p:nvPr/>
        </p:nvSpPr>
        <p:spPr>
          <a:xfrm>
            <a:off x="1743695" y="385177"/>
            <a:ext cx="5400600" cy="954107"/>
          </a:xfrm>
          <a:prstGeom prst="rect">
            <a:avLst/>
          </a:prstGeom>
        </p:spPr>
        <p:txBody>
          <a:bodyPr wrap="square">
            <a:spAutoFit/>
          </a:bodyPr>
          <a:lstStyle/>
          <a:p>
            <a:r>
              <a:rPr lang="pt-BR" sz="2800" b="1" dirty="0"/>
              <a:t>Senado Federal</a:t>
            </a:r>
          </a:p>
          <a:p>
            <a:r>
              <a:rPr lang="pt-BR" sz="2800" b="1" dirty="0"/>
              <a:t>Comissão de Assuntos Sociais</a:t>
            </a:r>
          </a:p>
        </p:txBody>
      </p:sp>
      <p:pic>
        <p:nvPicPr>
          <p:cNvPr id="4098" name="Picture 2" descr="Armas nacionais">
            <a:extLst>
              <a:ext uri="{FF2B5EF4-FFF2-40B4-BE49-F238E27FC236}">
                <a16:creationId xmlns="" xmlns:a16="http://schemas.microsoft.com/office/drawing/2014/main" id="{08D4CF5C-4797-42D4-9B6F-1FCA8B88B8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466" y="100231"/>
            <a:ext cx="1447800"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04918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ADD7EAC-C747-41E5-9E0A-3B3979CB5393}"/>
              </a:ext>
            </a:extLst>
          </p:cNvPr>
          <p:cNvSpPr>
            <a:spLocks noGrp="1"/>
          </p:cNvSpPr>
          <p:nvPr>
            <p:ph type="title"/>
          </p:nvPr>
        </p:nvSpPr>
        <p:spPr/>
        <p:txBody>
          <a:bodyPr/>
          <a:lstStyle/>
          <a:p>
            <a:r>
              <a:rPr lang="pt-BR" dirty="0"/>
              <a:t>ADI 1.721 – julgada em 11.10.2006</a:t>
            </a:r>
          </a:p>
        </p:txBody>
      </p:sp>
      <p:sp>
        <p:nvSpPr>
          <p:cNvPr id="3" name="Espaço Reservado para Conteúdo 2">
            <a:extLst>
              <a:ext uri="{FF2B5EF4-FFF2-40B4-BE49-F238E27FC236}">
                <a16:creationId xmlns="" xmlns:a16="http://schemas.microsoft.com/office/drawing/2014/main" id="{9E023499-B7E2-4552-9B5A-67142A173377}"/>
              </a:ext>
            </a:extLst>
          </p:cNvPr>
          <p:cNvSpPr>
            <a:spLocks noGrp="1"/>
          </p:cNvSpPr>
          <p:nvPr>
            <p:ph idx="1"/>
          </p:nvPr>
        </p:nvSpPr>
        <p:spPr/>
        <p:txBody>
          <a:bodyPr>
            <a:normAutofit/>
          </a:bodyPr>
          <a:lstStyle/>
          <a:p>
            <a:pPr algn="l"/>
            <a:r>
              <a:rPr lang="pt-BR" sz="2400" b="0" i="0" u="none" strike="noStrike" baseline="0" dirty="0">
                <a:latin typeface="Arial" panose="020B0604020202020204" pitchFamily="34" charset="0"/>
                <a:cs typeface="Arial" panose="020B0604020202020204" pitchFamily="34" charset="0"/>
              </a:rPr>
              <a:t>Declarou inconstitucional alteração ao art.  </a:t>
            </a:r>
            <a:r>
              <a:rPr lang="pt-BR" sz="2400" b="0" i="1" u="none" strike="noStrike" baseline="0" dirty="0">
                <a:latin typeface="Arial" panose="020B0604020202020204" pitchFamily="34" charset="0"/>
                <a:cs typeface="Arial" panose="020B0604020202020204" pitchFamily="34" charset="0"/>
              </a:rPr>
              <a:t>Art. 453 da CLT promovida pela </a:t>
            </a:r>
            <a:r>
              <a:rPr lang="pt-BR" sz="2400" b="0" i="0" u="none" strike="noStrike" baseline="0" dirty="0">
                <a:latin typeface="Arial" panose="020B0604020202020204" pitchFamily="34" charset="0"/>
                <a:cs typeface="Arial" panose="020B0604020202020204" pitchFamily="34" charset="0"/>
              </a:rPr>
              <a:t>Lei nº 9.528/97,</a:t>
            </a:r>
          </a:p>
          <a:p>
            <a:pPr lvl="1"/>
            <a:r>
              <a:rPr lang="pt-BR" sz="2000" dirty="0">
                <a:latin typeface="Arial" panose="020B0604020202020204" pitchFamily="34" charset="0"/>
                <a:cs typeface="Arial" panose="020B0604020202020204" pitchFamily="34" charset="0"/>
              </a:rPr>
              <a:t>“</a:t>
            </a:r>
            <a:r>
              <a:rPr lang="pt-BR" sz="2000" b="0" i="1" u="none" strike="noStrike" baseline="0" dirty="0">
                <a:latin typeface="Arial" panose="020B0604020202020204" pitchFamily="34" charset="0"/>
                <a:cs typeface="Arial" panose="020B0604020202020204" pitchFamily="34" charset="0"/>
              </a:rPr>
              <a:t>§ 2º. O</a:t>
            </a:r>
            <a:r>
              <a:rPr lang="pt-BR" sz="2000" b="0" i="0" u="none" strike="noStrike" baseline="0" dirty="0">
                <a:latin typeface="Arial" panose="020B0604020202020204" pitchFamily="34" charset="0"/>
                <a:cs typeface="Arial" panose="020B0604020202020204" pitchFamily="34" charset="0"/>
              </a:rPr>
              <a:t> </a:t>
            </a:r>
            <a:r>
              <a:rPr lang="pt-BR" sz="2000" b="0" i="1" u="none" strike="noStrike" baseline="0" dirty="0">
                <a:latin typeface="Arial" panose="020B0604020202020204" pitchFamily="34" charset="0"/>
                <a:cs typeface="Arial" panose="020B0604020202020204" pitchFamily="34" charset="0"/>
              </a:rPr>
              <a:t>ato de concessão de benefício de aposentadoria a empregado que não tiver completado 35 anos de serviço, se homem, ou trinta, se mulher, </a:t>
            </a:r>
            <a:r>
              <a:rPr lang="pt-BR" sz="2000" b="1" i="1" u="none" strike="noStrike" baseline="0" dirty="0">
                <a:latin typeface="Arial" panose="020B0604020202020204" pitchFamily="34" charset="0"/>
                <a:cs typeface="Arial" panose="020B0604020202020204" pitchFamily="34" charset="0"/>
              </a:rPr>
              <a:t>importa </a:t>
            </a:r>
            <a:r>
              <a:rPr lang="pt-BR" sz="2000" b="1" i="0" u="none" strike="noStrike" baseline="0" dirty="0">
                <a:latin typeface="Arial" panose="020B0604020202020204" pitchFamily="34" charset="0"/>
                <a:cs typeface="Arial" panose="020B0604020202020204" pitchFamily="34" charset="0"/>
              </a:rPr>
              <a:t>em </a:t>
            </a:r>
            <a:r>
              <a:rPr lang="pt-BR" sz="2000" b="1" i="1" u="none" strike="noStrike" baseline="0" dirty="0">
                <a:latin typeface="Arial" panose="020B0604020202020204" pitchFamily="34" charset="0"/>
                <a:cs typeface="Arial" panose="020B0604020202020204" pitchFamily="34" charset="0"/>
              </a:rPr>
              <a:t>extinção </a:t>
            </a:r>
            <a:r>
              <a:rPr lang="pt-BR" sz="2000" b="1" i="0" u="none" strike="noStrike" baseline="0" dirty="0">
                <a:latin typeface="Arial" panose="020B0604020202020204" pitchFamily="34" charset="0"/>
                <a:cs typeface="Arial" panose="020B0604020202020204" pitchFamily="34" charset="0"/>
              </a:rPr>
              <a:t>do </a:t>
            </a:r>
            <a:r>
              <a:rPr lang="pt-BR" sz="2000" b="1" i="1" u="none" strike="noStrike" baseline="0" dirty="0">
                <a:latin typeface="Arial" panose="020B0604020202020204" pitchFamily="34" charset="0"/>
                <a:cs typeface="Arial" panose="020B0604020202020204" pitchFamily="34" charset="0"/>
              </a:rPr>
              <a:t>vínculo empregatício".</a:t>
            </a:r>
            <a:endParaRPr lang="pt-BR" sz="2000" b="0" i="0" u="none" strike="noStrike" baseline="0" dirty="0">
              <a:latin typeface="Arial" panose="020B0604020202020204" pitchFamily="34" charset="0"/>
              <a:cs typeface="Arial" panose="020B0604020202020204" pitchFamily="34" charset="0"/>
            </a:endParaRPr>
          </a:p>
          <a:p>
            <a:pPr algn="l"/>
            <a:r>
              <a:rPr lang="pt-BR" sz="2400" dirty="0">
                <a:latin typeface="Arial" panose="020B0604020202020204" pitchFamily="34" charset="0"/>
                <a:cs typeface="Arial" panose="020B0604020202020204" pitchFamily="34" charset="0"/>
              </a:rPr>
              <a:t>Reconheceu, portanto, o direito do trabalhador aposentado </a:t>
            </a:r>
            <a:r>
              <a:rPr lang="pt-BR" sz="2400" b="1" dirty="0">
                <a:latin typeface="Arial" panose="020B0604020202020204" pitchFamily="34" charset="0"/>
                <a:cs typeface="Arial" panose="020B0604020202020204" pitchFamily="34" charset="0"/>
              </a:rPr>
              <a:t>permanecer em atividade:</a:t>
            </a:r>
            <a:endParaRPr lang="pt-BR" sz="2400" dirty="0">
              <a:latin typeface="Arial" panose="020B0604020202020204" pitchFamily="34" charset="0"/>
              <a:cs typeface="Arial" panose="020B0604020202020204" pitchFamily="34" charset="0"/>
            </a:endParaRPr>
          </a:p>
          <a:p>
            <a:pPr lvl="1"/>
            <a:r>
              <a:rPr lang="pt-BR" sz="2000" b="0" i="0" u="none" strike="noStrike" baseline="0" dirty="0">
                <a:latin typeface="Arial" panose="020B0604020202020204" pitchFamily="34" charset="0"/>
                <a:cs typeface="Arial" panose="020B0604020202020204" pitchFamily="34" charset="0"/>
              </a:rPr>
              <a:t>“5. O Ordenamento Constitucional não autoriza o legislador ordinário a criar modalidade de rompimento automático do vínculo de emprego, em desfavor do trabalhador, na situação em que este apenas exercita o seu direito de aposentadoria espontânea, sem cometer deslize algum.</a:t>
            </a:r>
          </a:p>
          <a:p>
            <a:pPr lvl="1"/>
            <a:r>
              <a:rPr lang="pt-BR" sz="2000" b="0" i="0" u="none" strike="noStrike" baseline="0" dirty="0">
                <a:latin typeface="Arial" panose="020B0604020202020204" pitchFamily="34" charset="0"/>
                <a:cs typeface="Arial" panose="020B0604020202020204" pitchFamily="34" charset="0"/>
              </a:rPr>
              <a:t>6. A mera concessão da aposentadoria voluntária ao trabalhador não tem por efeito extinguir, instantânea e automaticamente, o seu vínculo de emprego.”</a:t>
            </a:r>
            <a:endParaRPr lang="pt-B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7667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9B9B215-1B47-4360-8B6D-272209442353}"/>
              </a:ext>
            </a:extLst>
          </p:cNvPr>
          <p:cNvSpPr>
            <a:spLocks noGrp="1"/>
          </p:cNvSpPr>
          <p:nvPr>
            <p:ph type="title"/>
          </p:nvPr>
        </p:nvSpPr>
        <p:spPr/>
        <p:txBody>
          <a:bodyPr/>
          <a:lstStyle/>
          <a:p>
            <a:r>
              <a:rPr lang="pt-BR" dirty="0"/>
              <a:t>DESAPOSENTAÇÃO</a:t>
            </a:r>
          </a:p>
        </p:txBody>
      </p:sp>
      <p:sp>
        <p:nvSpPr>
          <p:cNvPr id="3" name="Espaço Reservado para Conteúdo 2">
            <a:extLst>
              <a:ext uri="{FF2B5EF4-FFF2-40B4-BE49-F238E27FC236}">
                <a16:creationId xmlns="" xmlns:a16="http://schemas.microsoft.com/office/drawing/2014/main" id="{B2AC9D3B-0A4C-4CFD-9C2F-F8100546FCFE}"/>
              </a:ext>
            </a:extLst>
          </p:cNvPr>
          <p:cNvSpPr>
            <a:spLocks noGrp="1"/>
          </p:cNvSpPr>
          <p:nvPr>
            <p:ph idx="1"/>
          </p:nvPr>
        </p:nvSpPr>
        <p:spPr/>
        <p:txBody>
          <a:bodyPr>
            <a:normAutofit/>
          </a:bodyPr>
          <a:lstStyle/>
          <a:p>
            <a:pPr lvl="0" algn="just"/>
            <a:r>
              <a:rPr lang="pt-BR" sz="1800" b="1" dirty="0">
                <a:latin typeface="Arial" panose="020B0604020202020204" pitchFamily="34" charset="0"/>
                <a:cs typeface="Arial" panose="020B0604020202020204" pitchFamily="34" charset="0"/>
              </a:rPr>
              <a:t>Segundo Fábio </a:t>
            </a:r>
            <a:r>
              <a:rPr lang="pt-BR" sz="1800" b="1" dirty="0" err="1">
                <a:latin typeface="Arial" panose="020B0604020202020204" pitchFamily="34" charset="0"/>
                <a:cs typeface="Arial" panose="020B0604020202020204" pitchFamily="34" charset="0"/>
              </a:rPr>
              <a:t>Zambitte</a:t>
            </a:r>
            <a:r>
              <a:rPr lang="pt-BR" sz="1800" b="1" dirty="0">
                <a:latin typeface="Arial" panose="020B0604020202020204" pitchFamily="34" charset="0"/>
                <a:cs typeface="Arial" panose="020B0604020202020204" pitchFamily="34" charset="0"/>
              </a:rPr>
              <a:t> Ibrahim:</a:t>
            </a:r>
          </a:p>
          <a:p>
            <a:pPr algn="just"/>
            <a:r>
              <a:rPr lang="pt-BR" sz="1800" dirty="0">
                <a:latin typeface="Arial" panose="020B0604020202020204" pitchFamily="34" charset="0"/>
                <a:cs typeface="Arial" panose="020B0604020202020204" pitchFamily="34" charset="0"/>
              </a:rPr>
              <a:t>"A </a:t>
            </a:r>
            <a:r>
              <a:rPr lang="pt-BR" sz="1800" b="1" dirty="0">
                <a:solidFill>
                  <a:srgbClr val="FF0000"/>
                </a:solidFill>
                <a:latin typeface="Arial" panose="020B0604020202020204" pitchFamily="34" charset="0"/>
                <a:cs typeface="Arial" panose="020B0604020202020204" pitchFamily="34" charset="0"/>
              </a:rPr>
              <a:t>desaposentação</a:t>
            </a:r>
            <a:r>
              <a:rPr lang="pt-BR" sz="1800" dirty="0">
                <a:latin typeface="Arial" panose="020B0604020202020204" pitchFamily="34" charset="0"/>
                <a:cs typeface="Arial" panose="020B0604020202020204" pitchFamily="34" charset="0"/>
              </a:rPr>
              <a:t>, portanto, como conhecida no meio previdenciário, traduz-se na possibilidade do segurado </a:t>
            </a:r>
            <a:r>
              <a:rPr lang="pt-BR" sz="1800" b="1" dirty="0">
                <a:solidFill>
                  <a:srgbClr val="FF0000"/>
                </a:solidFill>
                <a:latin typeface="Arial" panose="020B0604020202020204" pitchFamily="34" charset="0"/>
                <a:cs typeface="Arial" panose="020B0604020202020204" pitchFamily="34" charset="0"/>
              </a:rPr>
              <a:t>renunciar à aposentadoria com o propósito de obter benefício mais vantajoso</a:t>
            </a:r>
            <a:r>
              <a:rPr lang="pt-BR" sz="1800" dirty="0">
                <a:latin typeface="Arial" panose="020B0604020202020204" pitchFamily="34" charset="0"/>
                <a:cs typeface="Arial" panose="020B0604020202020204" pitchFamily="34" charset="0"/>
              </a:rPr>
              <a:t>, no Regime Geral de Previdência Social ou em Regime Próprio de Previdência Social, mediante a utilização de seu tempo de contribuição. Ela é utilizada colimando a melhoria do status financeiro do aposentado." (</a:t>
            </a:r>
            <a:r>
              <a:rPr lang="x-none" sz="1800" dirty="0">
                <a:latin typeface="Arial" panose="020B0604020202020204" pitchFamily="34" charset="0"/>
                <a:cs typeface="Arial" panose="020B0604020202020204" pitchFamily="34" charset="0"/>
              </a:rPr>
              <a:t>IBRAHIM, Fábio Zambitte. </a:t>
            </a:r>
            <a:r>
              <a:rPr lang="x-none" sz="1800" b="1" dirty="0">
                <a:latin typeface="Arial" panose="020B0604020202020204" pitchFamily="34" charset="0"/>
                <a:cs typeface="Arial" panose="020B0604020202020204" pitchFamily="34" charset="0"/>
              </a:rPr>
              <a:t>Desaposentação</a:t>
            </a:r>
            <a:r>
              <a:rPr lang="x-none" sz="1800" dirty="0">
                <a:latin typeface="Arial" panose="020B0604020202020204" pitchFamily="34" charset="0"/>
                <a:cs typeface="Arial" panose="020B0604020202020204" pitchFamily="34" charset="0"/>
              </a:rPr>
              <a:t>. 3. ed. Niterói: Ímpetus, 2009. p. </a:t>
            </a:r>
            <a:r>
              <a:rPr lang="pt-BR" sz="1800" dirty="0">
                <a:latin typeface="Arial" panose="020B0604020202020204" pitchFamily="34" charset="0"/>
                <a:cs typeface="Arial" panose="020B0604020202020204" pitchFamily="34" charset="0"/>
              </a:rPr>
              <a:t>36.)</a:t>
            </a:r>
          </a:p>
          <a:p>
            <a:pPr algn="l"/>
            <a:endParaRPr lang="pt-BR" sz="1800" b="1" dirty="0">
              <a:latin typeface="Arial" panose="020B0604020202020204" pitchFamily="34" charset="0"/>
              <a:cs typeface="Arial" panose="020B0604020202020204" pitchFamily="34" charset="0"/>
            </a:endParaRPr>
          </a:p>
          <a:p>
            <a:pPr algn="l"/>
            <a:r>
              <a:rPr lang="pt-BR" sz="1800" b="1" dirty="0">
                <a:latin typeface="Arial" panose="020B0604020202020204" pitchFamily="34" charset="0"/>
                <a:cs typeface="Arial" panose="020B0604020202020204" pitchFamily="34" charset="0"/>
              </a:rPr>
              <a:t>Min. Rosa Weber – STF </a:t>
            </a:r>
          </a:p>
          <a:p>
            <a:pPr algn="l"/>
            <a:r>
              <a:rPr lang="pt-BR" sz="1800" b="0" i="0" u="none" strike="noStrike" baseline="0" dirty="0">
                <a:latin typeface="PalatinoLinotype-Roman"/>
              </a:rPr>
              <a:t>“... </a:t>
            </a:r>
            <a:r>
              <a:rPr lang="pt-BR" sz="1800" b="0" i="0" u="none" strike="noStrike" baseline="0" dirty="0">
                <a:latin typeface="Arial" panose="020B0604020202020204" pitchFamily="34" charset="0"/>
                <a:cs typeface="Arial" panose="020B0604020202020204" pitchFamily="34" charset="0"/>
              </a:rPr>
              <a:t>abdicação da mensalidade do benefício previdenciário concedido, a fim de que outra de maior valor seja deferida, considerando-se, nesse novo benefício, tanto o tempo de serviço ou de contribuição que gerou o direito à prestação objeto de renúncia quanto o tempo subsequente à aposentação, em que efetivadas novas contribuições ao regime.” (Voto – RE </a:t>
            </a:r>
            <a:r>
              <a:rPr lang="pt-BR" sz="1800" b="1" i="0" u="none" strike="noStrike" baseline="0" dirty="0">
                <a:latin typeface="Arial" panose="020B0604020202020204" pitchFamily="34" charset="0"/>
                <a:cs typeface="Arial" panose="020B0604020202020204" pitchFamily="34" charset="0"/>
              </a:rPr>
              <a:t>381.367)</a:t>
            </a:r>
            <a:endParaRPr lang="pt-BR" sz="1800" dirty="0">
              <a:latin typeface="Arial" panose="020B0604020202020204" pitchFamily="34" charset="0"/>
              <a:cs typeface="Arial" panose="020B0604020202020204" pitchFamily="34" charset="0"/>
            </a:endParaRPr>
          </a:p>
          <a:p>
            <a:endParaRPr lang="pt-BR" sz="1800" dirty="0"/>
          </a:p>
        </p:txBody>
      </p:sp>
    </p:spTree>
    <p:extLst>
      <p:ext uri="{BB962C8B-B14F-4D97-AF65-F5344CB8AC3E}">
        <p14:creationId xmlns:p14="http://schemas.microsoft.com/office/powerpoint/2010/main" val="2139951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9E37321-B471-4317-8A21-37C58DCFCE5C}"/>
              </a:ext>
            </a:extLst>
          </p:cNvPr>
          <p:cNvSpPr>
            <a:spLocks noGrp="1"/>
          </p:cNvSpPr>
          <p:nvPr>
            <p:ph type="title"/>
          </p:nvPr>
        </p:nvSpPr>
        <p:spPr/>
        <p:txBody>
          <a:bodyPr>
            <a:normAutofit/>
          </a:bodyPr>
          <a:lstStyle/>
          <a:p>
            <a:r>
              <a:rPr lang="pt-BR" sz="3600" dirty="0"/>
              <a:t>Institutos aplicáveis ao serviço público</a:t>
            </a:r>
            <a:br>
              <a:rPr lang="pt-BR" sz="3600" dirty="0"/>
            </a:br>
            <a:r>
              <a:rPr lang="pt-BR" sz="3600" dirty="0"/>
              <a:t>Reversão</a:t>
            </a:r>
          </a:p>
        </p:txBody>
      </p:sp>
      <p:sp>
        <p:nvSpPr>
          <p:cNvPr id="3" name="Espaço Reservado para Conteúdo 2">
            <a:extLst>
              <a:ext uri="{FF2B5EF4-FFF2-40B4-BE49-F238E27FC236}">
                <a16:creationId xmlns="" xmlns:a16="http://schemas.microsoft.com/office/drawing/2014/main" id="{133FEA14-C7C7-4912-9822-E1E932AD6E5A}"/>
              </a:ext>
            </a:extLst>
          </p:cNvPr>
          <p:cNvSpPr>
            <a:spLocks noGrp="1"/>
          </p:cNvSpPr>
          <p:nvPr>
            <p:ph idx="1"/>
          </p:nvPr>
        </p:nvSpPr>
        <p:spPr/>
        <p:txBody>
          <a:bodyPr>
            <a:normAutofit/>
          </a:bodyPr>
          <a:lstStyle/>
          <a:p>
            <a:pPr algn="just"/>
            <a:r>
              <a:rPr lang="pt-BR" sz="2000" dirty="0">
                <a:latin typeface="Arial" panose="020B0604020202020204" pitchFamily="34" charset="0"/>
                <a:cs typeface="Arial" panose="020B0604020202020204" pitchFamily="34" charset="0"/>
              </a:rPr>
              <a:t>Reversão: o servidor aposentado pode requerer o retorno à atividade até 5 anos após a aposentadoria, e fará jus a nova aposentação, com benefício calculado com base nas regras vigentes à data da nova aposentadoria, se mais vantajosas, assegurado o direito adquirido.</a:t>
            </a:r>
          </a:p>
          <a:p>
            <a:pPr algn="just"/>
            <a:endParaRPr lang="pt-BR" sz="2000" dirty="0">
              <a:latin typeface="Arial" panose="020B0604020202020204" pitchFamily="34" charset="0"/>
              <a:cs typeface="Arial" panose="020B0604020202020204" pitchFamily="34" charset="0"/>
            </a:endParaRPr>
          </a:p>
          <a:p>
            <a:pPr algn="l"/>
            <a:r>
              <a:rPr lang="pt-BR" sz="2000" b="0" i="0" u="none" strike="noStrike" baseline="0" dirty="0">
                <a:latin typeface="Arial" panose="020B0604020202020204" pitchFamily="34" charset="0"/>
                <a:cs typeface="Arial" panose="020B0604020202020204" pitchFamily="34" charset="0"/>
              </a:rPr>
              <a:t>MARÇAL JUSTEN FILHO “... a reversão voluntária depende de pleito do interessado. Estabelecem-se os requisitos para sua admissão, mas, em princípio, depende da conveniência da Administração e ele outros requisitos, inclusive o decurso de prazo inferior a cinco anos desde a aposentadoria e a existência de cargo vago.”</a:t>
            </a:r>
          </a:p>
          <a:p>
            <a:pPr marL="0" indent="0" algn="l">
              <a:buNone/>
            </a:pPr>
            <a:endParaRPr lang="pt-BR" sz="2000" b="0" i="0" u="none" strike="noStrike" baseline="0" dirty="0">
              <a:latin typeface="Arial" panose="020B0604020202020204" pitchFamily="34" charset="0"/>
              <a:cs typeface="Arial" panose="020B0604020202020204" pitchFamily="34" charset="0"/>
            </a:endParaRPr>
          </a:p>
          <a:p>
            <a:pPr algn="l"/>
            <a:r>
              <a:rPr lang="pt-BR" sz="2000" b="1" u="sng" dirty="0">
                <a:effectLst/>
                <a:latin typeface="Arial" panose="020B0604020202020204" pitchFamily="34" charset="0"/>
                <a:ea typeface="Calibri" panose="020F0502020204030204" pitchFamily="34" charset="0"/>
                <a:cs typeface="Arial" panose="020B0604020202020204" pitchFamily="34" charset="0"/>
              </a:rPr>
              <a:t>Não há recebimento conjunto de proventos de inatividade com remuneração pelo exercício de cargo efetivo</a:t>
            </a:r>
            <a:endParaRPr lang="pt-BR" sz="2000" b="1" i="0" u="sng" strike="noStrike" baseline="0" dirty="0">
              <a:latin typeface="Arial" panose="020B0604020202020204" pitchFamily="34" charset="0"/>
              <a:cs typeface="Arial" panose="020B0604020202020204" pitchFamily="34" charset="0"/>
            </a:endParaRPr>
          </a:p>
          <a:p>
            <a:pPr algn="l"/>
            <a:endParaRPr lang="pt-BR" sz="2000" dirty="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1244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91F661A-23A3-43EE-8F53-898C4F13F4E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 xmlns:a16="http://schemas.microsoft.com/office/drawing/2014/main" id="{C0D78B25-21AD-42F4-B117-3E9F86F9283E}"/>
              </a:ext>
            </a:extLst>
          </p:cNvPr>
          <p:cNvSpPr>
            <a:spLocks noGrp="1"/>
          </p:cNvSpPr>
          <p:nvPr>
            <p:ph idx="1"/>
          </p:nvPr>
        </p:nvSpPr>
        <p:spPr>
          <a:xfrm>
            <a:off x="838200" y="1149292"/>
            <a:ext cx="10515600" cy="5343583"/>
          </a:xfrm>
        </p:spPr>
        <p:txBody>
          <a:bodyPr>
            <a:normAutofit fontScale="55000" lnSpcReduction="20000"/>
          </a:bodyPr>
          <a:lstStyle/>
          <a:p>
            <a:r>
              <a:rPr lang="pt-BR" sz="3800" b="1" dirty="0">
                <a:solidFill>
                  <a:srgbClr val="000000"/>
                </a:solidFill>
                <a:latin typeface="Arial" panose="020B0604020202020204" pitchFamily="34" charset="0"/>
                <a:hlinkClick r:id="rId2">
                  <a:extLst>
                    <a:ext uri="{A12FA001-AC4F-418D-AE19-62706E023703}">
                      <ahyp:hlinkClr xmlns="" xmlns:ahyp="http://schemas.microsoft.com/office/drawing/2018/hyperlinkcolor" val="tx"/>
                    </a:ext>
                  </a:extLst>
                </a:hlinkClick>
              </a:rPr>
              <a:t>Art. 40 , § 12</a:t>
            </a:r>
            <a:r>
              <a:rPr lang="pt-BR" sz="3800" b="1" dirty="0">
                <a:solidFill>
                  <a:srgbClr val="000000"/>
                </a:solidFill>
                <a:latin typeface="Arial" panose="020B0604020202020204" pitchFamily="34" charset="0"/>
              </a:rPr>
              <a:t>. Além do disposto neste artigo, serão observados, em regime próprio de previdência social</a:t>
            </a:r>
            <a:r>
              <a:rPr lang="pt-BR" sz="3800" b="1" i="0" dirty="0">
                <a:solidFill>
                  <a:srgbClr val="000000"/>
                </a:solidFill>
                <a:effectLst/>
                <a:latin typeface="Arial" panose="020B0604020202020204" pitchFamily="34" charset="0"/>
              </a:rPr>
              <a:t>, no que couber, os requisitos e critérios fixados para o Regime Geral de Previdência Social.</a:t>
            </a:r>
            <a:r>
              <a:rPr lang="pt-BR" sz="3800" b="1" dirty="0"/>
              <a:t> </a:t>
            </a:r>
          </a:p>
          <a:p>
            <a:r>
              <a:rPr lang="pt-BR" sz="3600" b="1" dirty="0"/>
              <a:t>Lei 8.112, de 1990 – RJU FEDERAL</a:t>
            </a:r>
          </a:p>
          <a:p>
            <a:r>
              <a:rPr lang="pt-BR" dirty="0"/>
              <a:t>Art. 25.  Reversão é o retorno à atividade de servidor aposentado: (Redação dada pela Medida Provisória nº 2.225-45, de 4.9.2001)</a:t>
            </a:r>
          </a:p>
          <a:p>
            <a:r>
              <a:rPr lang="pt-BR" dirty="0"/>
              <a:t>II - no interesse da administração, desde que:                  </a:t>
            </a:r>
          </a:p>
          <a:p>
            <a:r>
              <a:rPr lang="pt-BR" dirty="0"/>
              <a:t>a) tenha solicitado a reversão;</a:t>
            </a:r>
          </a:p>
          <a:p>
            <a:r>
              <a:rPr lang="pt-BR" dirty="0"/>
              <a:t>b) a aposentadoria tenha sido voluntária;</a:t>
            </a:r>
          </a:p>
          <a:p>
            <a:r>
              <a:rPr lang="pt-BR" dirty="0"/>
              <a:t>c) estável quando na atividade;</a:t>
            </a:r>
          </a:p>
          <a:p>
            <a:r>
              <a:rPr lang="pt-BR" dirty="0"/>
              <a:t>d) a aposentadoria tenha ocorrido nos cinco anos anteriores à solicitação;</a:t>
            </a:r>
          </a:p>
          <a:p>
            <a:r>
              <a:rPr lang="pt-BR" dirty="0"/>
              <a:t>e) haja cargo vago.</a:t>
            </a:r>
          </a:p>
          <a:p>
            <a:r>
              <a:rPr lang="pt-BR" dirty="0"/>
              <a:t>§ 1º  A reversão far-se-á no mesmo cargo ou no cargo resultante de sua transformação.</a:t>
            </a:r>
          </a:p>
          <a:p>
            <a:r>
              <a:rPr lang="pt-BR" dirty="0"/>
              <a:t>§ 2º  O tempo em que o servidor estiver em exercício será considerado para concessão da aposentadoria.</a:t>
            </a:r>
          </a:p>
          <a:p>
            <a:r>
              <a:rPr lang="pt-BR" dirty="0"/>
              <a:t>............................................................</a:t>
            </a:r>
          </a:p>
          <a:p>
            <a:r>
              <a:rPr lang="pt-BR" dirty="0"/>
              <a:t>§ 4º  O servidor que retornar à atividade por interesse da administração perceberá, em substituição aos proventos da aposentadoria, a remuneração do cargo que voltar a exercer, inclusive com as vantagens de natureza pessoal que percebia anteriormente à aposentadoria. </a:t>
            </a:r>
          </a:p>
          <a:p>
            <a:r>
              <a:rPr lang="pt-BR" dirty="0"/>
              <a:t>§ 5º  O servidor de que trata o inciso II somente terá os proventos calculados com base nas regras atuais se permanecer pelo menos cinco anos no cargo.</a:t>
            </a:r>
          </a:p>
        </p:txBody>
      </p:sp>
    </p:spTree>
    <p:extLst>
      <p:ext uri="{BB962C8B-B14F-4D97-AF65-F5344CB8AC3E}">
        <p14:creationId xmlns:p14="http://schemas.microsoft.com/office/powerpoint/2010/main" val="2953424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7E87E864-C92D-4B76-8C55-A3AFA464FC1A}"/>
              </a:ext>
            </a:extLst>
          </p:cNvPr>
          <p:cNvSpPr>
            <a:spLocks noGrp="1"/>
          </p:cNvSpPr>
          <p:nvPr>
            <p:ph type="title"/>
          </p:nvPr>
        </p:nvSpPr>
        <p:spPr/>
        <p:txBody>
          <a:bodyPr/>
          <a:lstStyle/>
          <a:p>
            <a:r>
              <a:rPr lang="pt-BR" dirty="0"/>
              <a:t>Abono de permanência</a:t>
            </a:r>
            <a:br>
              <a:rPr lang="pt-BR" dirty="0"/>
            </a:br>
            <a:endParaRPr lang="pt-BR" dirty="0"/>
          </a:p>
        </p:txBody>
      </p:sp>
      <p:sp>
        <p:nvSpPr>
          <p:cNvPr id="3" name="Espaço Reservado para Conteúdo 2">
            <a:extLst>
              <a:ext uri="{FF2B5EF4-FFF2-40B4-BE49-F238E27FC236}">
                <a16:creationId xmlns="" xmlns:a16="http://schemas.microsoft.com/office/drawing/2014/main" id="{98DEA675-6E22-4183-9AE9-0752E1DA0DAB}"/>
              </a:ext>
            </a:extLst>
          </p:cNvPr>
          <p:cNvSpPr>
            <a:spLocks noGrp="1"/>
          </p:cNvSpPr>
          <p:nvPr>
            <p:ph idx="1"/>
          </p:nvPr>
        </p:nvSpPr>
        <p:spPr/>
        <p:txBody>
          <a:bodyPr>
            <a:normAutofit fontScale="92500" lnSpcReduction="10000"/>
          </a:bodyPr>
          <a:lstStyle/>
          <a:p>
            <a:r>
              <a:rPr lang="pt-BR" sz="2200" dirty="0">
                <a:solidFill>
                  <a:srgbClr val="000000"/>
                </a:solidFill>
                <a:latin typeface="Arial" panose="020B0604020202020204" pitchFamily="34" charset="0"/>
                <a:hlinkClick r:id="rId2">
                  <a:extLst>
                    <a:ext uri="{A12FA001-AC4F-418D-AE19-62706E023703}">
                      <ahyp:hlinkClr xmlns="" xmlns:ahyp="http://schemas.microsoft.com/office/drawing/2018/hyperlinkcolor" val="tx"/>
                    </a:ext>
                  </a:extLst>
                </a:hlinkClick>
              </a:rPr>
              <a:t>Art. 40, § 19.</a:t>
            </a:r>
            <a:r>
              <a:rPr lang="pt-BR" sz="2200" dirty="0">
                <a:solidFill>
                  <a:srgbClr val="000000"/>
                </a:solidFill>
                <a:latin typeface="Arial" panose="020B0604020202020204" pitchFamily="34" charset="0"/>
              </a:rPr>
              <a:t> Observados critérios a serem estabelecidos em lei do respectivo ente federativo, o servidor titular de cargo efetivo que tenha completado as exigências para a aposentadoria voluntária e que opte por permanecer em atividade poderá fazer jus a um abono de permanência equivalente, no máximo, ao valor da sua contribuição previdenciária, até completar a idade para aposentadoria compulsória.</a:t>
            </a:r>
          </a:p>
          <a:p>
            <a:pPr algn="just"/>
            <a:r>
              <a:rPr lang="pt-BR" sz="2200" dirty="0">
                <a:solidFill>
                  <a:srgbClr val="000000"/>
                </a:solidFill>
                <a:latin typeface="Arial" panose="020B0604020202020204" pitchFamily="34" charset="0"/>
              </a:rPr>
              <a:t>Art. 3º ...............................................................................</a:t>
            </a:r>
          </a:p>
          <a:p>
            <a:pPr algn="just"/>
            <a:r>
              <a:rPr lang="pt-BR" sz="2200" dirty="0">
                <a:solidFill>
                  <a:srgbClr val="000000"/>
                </a:solidFill>
                <a:latin typeface="Arial" panose="020B0604020202020204" pitchFamily="34" charset="0"/>
              </a:rPr>
              <a:t>§ 3º Até que entre em vigor lei federal de que trata o </a:t>
            </a:r>
            <a:r>
              <a:rPr lang="pt-BR" sz="2200" dirty="0">
                <a:solidFill>
                  <a:srgbClr val="000000"/>
                </a:solidFill>
                <a:latin typeface="Arial" panose="020B0604020202020204" pitchFamily="34" charset="0"/>
                <a:hlinkClick r:id="rId2">
                  <a:extLst>
                    <a:ext uri="{A12FA001-AC4F-418D-AE19-62706E023703}">
                      <ahyp:hlinkClr xmlns="" xmlns:ahyp="http://schemas.microsoft.com/office/drawing/2018/hyperlinkcolor" val="tx"/>
                    </a:ext>
                  </a:extLst>
                </a:hlinkClick>
              </a:rPr>
              <a:t>§ 19 do art. 40 da Constituição Federal</a:t>
            </a:r>
            <a:r>
              <a:rPr lang="pt-BR" sz="2200" dirty="0">
                <a:solidFill>
                  <a:srgbClr val="000000"/>
                </a:solidFill>
                <a:latin typeface="Arial" panose="020B0604020202020204" pitchFamily="34" charset="0"/>
              </a:rPr>
              <a:t>, o servidor de que trata o caput que tenha cumprido os requisitos para aposentadoria voluntária com base no disposto na</a:t>
            </a:r>
            <a:r>
              <a:rPr lang="pt-BR" sz="2200" dirty="0">
                <a:solidFill>
                  <a:srgbClr val="000000"/>
                </a:solidFill>
                <a:latin typeface="Arial" panose="020B0604020202020204" pitchFamily="34" charset="0"/>
                <a:hlinkClick r:id="rId3">
                  <a:extLst>
                    <a:ext uri="{A12FA001-AC4F-418D-AE19-62706E023703}">
                      <ahyp:hlinkClr xmlns="" xmlns:ahyp="http://schemas.microsoft.com/office/drawing/2018/hyperlinkcolor" val="tx"/>
                    </a:ext>
                  </a:extLst>
                </a:hlinkClick>
              </a:rPr>
              <a:t> alínea "a" do inciso III do § 1º do art. 40 da Constituição Federal</a:t>
            </a:r>
            <a:r>
              <a:rPr lang="pt-BR" sz="2200" dirty="0">
                <a:solidFill>
                  <a:srgbClr val="000000"/>
                </a:solidFill>
                <a:latin typeface="Arial" panose="020B0604020202020204" pitchFamily="34" charset="0"/>
              </a:rPr>
              <a:t>, na redação vigente até a data de entrada em vigor desta Emenda Constitucional, no </a:t>
            </a:r>
            <a:r>
              <a:rPr lang="pt-BR" sz="2200" dirty="0">
                <a:solidFill>
                  <a:srgbClr val="000000"/>
                </a:solidFill>
                <a:latin typeface="Arial" panose="020B0604020202020204" pitchFamily="34" charset="0"/>
                <a:hlinkClick r:id="rId4">
                  <a:extLst>
                    <a:ext uri="{A12FA001-AC4F-418D-AE19-62706E023703}">
                      <ahyp:hlinkClr xmlns="" xmlns:ahyp="http://schemas.microsoft.com/office/drawing/2018/hyperlinkcolor" val="tx"/>
                    </a:ext>
                  </a:extLst>
                </a:hlinkClick>
              </a:rPr>
              <a:t>art. 2º</a:t>
            </a:r>
            <a:r>
              <a:rPr lang="pt-BR" sz="2200" dirty="0">
                <a:solidFill>
                  <a:srgbClr val="000000"/>
                </a:solidFill>
                <a:latin typeface="Arial" panose="020B0604020202020204" pitchFamily="34" charset="0"/>
              </a:rPr>
              <a:t>, no </a:t>
            </a:r>
            <a:r>
              <a:rPr lang="pt-BR" sz="2200" dirty="0">
                <a:solidFill>
                  <a:srgbClr val="000000"/>
                </a:solidFill>
                <a:latin typeface="Arial" panose="020B0604020202020204" pitchFamily="34" charset="0"/>
                <a:hlinkClick r:id="rId5">
                  <a:extLst>
                    <a:ext uri="{A12FA001-AC4F-418D-AE19-62706E023703}">
                      <ahyp:hlinkClr xmlns="" xmlns:ahyp="http://schemas.microsoft.com/office/drawing/2018/hyperlinkcolor" val="tx"/>
                    </a:ext>
                  </a:extLst>
                </a:hlinkClick>
              </a:rPr>
              <a:t>§ 1º do art. 3º</a:t>
            </a:r>
            <a:r>
              <a:rPr lang="pt-BR" sz="2200" dirty="0">
                <a:solidFill>
                  <a:srgbClr val="000000"/>
                </a:solidFill>
                <a:latin typeface="Arial" panose="020B0604020202020204" pitchFamily="34" charset="0"/>
              </a:rPr>
              <a:t> ou no </a:t>
            </a:r>
            <a:r>
              <a:rPr lang="pt-BR" sz="2200" dirty="0">
                <a:solidFill>
                  <a:srgbClr val="000000"/>
                </a:solidFill>
                <a:latin typeface="Arial" panose="020B0604020202020204" pitchFamily="34" charset="0"/>
                <a:hlinkClick r:id="rId6">
                  <a:extLst>
                    <a:ext uri="{A12FA001-AC4F-418D-AE19-62706E023703}">
                      <ahyp:hlinkClr xmlns="" xmlns:ahyp="http://schemas.microsoft.com/office/drawing/2018/hyperlinkcolor" val="tx"/>
                    </a:ext>
                  </a:extLst>
                </a:hlinkClick>
              </a:rPr>
              <a:t>art. 6º da Emenda Constitucional nº 41, de 19 de dezembro de 2003</a:t>
            </a:r>
            <a:r>
              <a:rPr lang="pt-BR" sz="2200" dirty="0">
                <a:solidFill>
                  <a:srgbClr val="000000"/>
                </a:solidFill>
                <a:latin typeface="Arial" panose="020B0604020202020204" pitchFamily="34" charset="0"/>
              </a:rPr>
              <a:t>, ou no </a:t>
            </a:r>
            <a:r>
              <a:rPr lang="pt-BR" sz="2200" dirty="0">
                <a:solidFill>
                  <a:srgbClr val="000000"/>
                </a:solidFill>
                <a:latin typeface="Arial" panose="020B0604020202020204" pitchFamily="34" charset="0"/>
                <a:hlinkClick r:id="rId7">
                  <a:extLst>
                    <a:ext uri="{A12FA001-AC4F-418D-AE19-62706E023703}">
                      <ahyp:hlinkClr xmlns="" xmlns:ahyp="http://schemas.microsoft.com/office/drawing/2018/hyperlinkcolor" val="tx"/>
                    </a:ext>
                  </a:extLst>
                </a:hlinkClick>
              </a:rPr>
              <a:t>art. 3º da Emenda Constitucional nº 47, de 5 de julho de 2005</a:t>
            </a:r>
            <a:r>
              <a:rPr lang="pt-BR" sz="2200" dirty="0">
                <a:solidFill>
                  <a:srgbClr val="000000"/>
                </a:solidFill>
                <a:latin typeface="Arial" panose="020B0604020202020204" pitchFamily="34" charset="0"/>
              </a:rPr>
              <a:t>, que optar por permanecer em atividade </a:t>
            </a:r>
            <a:r>
              <a:rPr lang="pt-BR" sz="2200" b="1" dirty="0">
                <a:solidFill>
                  <a:srgbClr val="000000"/>
                </a:solidFill>
                <a:latin typeface="Arial" panose="020B0604020202020204" pitchFamily="34" charset="0"/>
              </a:rPr>
              <a:t>fará jus a um abono de permanência equivalente ao valor da sua contribuição previdenciária, </a:t>
            </a:r>
            <a:r>
              <a:rPr lang="pt-BR" sz="2200" dirty="0">
                <a:solidFill>
                  <a:srgbClr val="000000"/>
                </a:solidFill>
                <a:latin typeface="Arial" panose="020B0604020202020204" pitchFamily="34" charset="0"/>
              </a:rPr>
              <a:t>até completar a idade para aposentadoria compulsória.</a:t>
            </a:r>
          </a:p>
          <a:p>
            <a:endParaRPr lang="pt-BR" dirty="0"/>
          </a:p>
        </p:txBody>
      </p:sp>
    </p:spTree>
    <p:extLst>
      <p:ext uri="{BB962C8B-B14F-4D97-AF65-F5344CB8AC3E}">
        <p14:creationId xmlns:p14="http://schemas.microsoft.com/office/powerpoint/2010/main" val="272838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D6E849A2-9C30-40BE-BBB9-5CDC5971619B}"/>
              </a:ext>
            </a:extLst>
          </p:cNvPr>
          <p:cNvSpPr>
            <a:spLocks noGrp="1"/>
          </p:cNvSpPr>
          <p:nvPr>
            <p:ph type="title"/>
          </p:nvPr>
        </p:nvSpPr>
        <p:spPr/>
        <p:txBody>
          <a:bodyPr>
            <a:normAutofit/>
          </a:bodyPr>
          <a:lstStyle/>
          <a:p>
            <a:r>
              <a:rPr lang="pt-BR" sz="3600" dirty="0"/>
              <a:t>A desaposentação no RGPS: vedação legal</a:t>
            </a:r>
          </a:p>
        </p:txBody>
      </p:sp>
      <p:sp>
        <p:nvSpPr>
          <p:cNvPr id="3" name="Espaço Reservado para Conteúdo 2">
            <a:extLst>
              <a:ext uri="{FF2B5EF4-FFF2-40B4-BE49-F238E27FC236}">
                <a16:creationId xmlns="" xmlns:a16="http://schemas.microsoft.com/office/drawing/2014/main" id="{6DFDBDCF-C20E-439E-B543-898C24D4D788}"/>
              </a:ext>
            </a:extLst>
          </p:cNvPr>
          <p:cNvSpPr>
            <a:spLocks noGrp="1"/>
          </p:cNvSpPr>
          <p:nvPr>
            <p:ph idx="1"/>
          </p:nvPr>
        </p:nvSpPr>
        <p:spPr/>
        <p:txBody>
          <a:bodyPr>
            <a:normAutofit fontScale="85000" lnSpcReduction="20000"/>
          </a:bodyPr>
          <a:lstStyle/>
          <a:p>
            <a:r>
              <a:rPr lang="pt-BR" dirty="0">
                <a:latin typeface="Arial" panose="020B0604020202020204" pitchFamily="34" charset="0"/>
                <a:cs typeface="Arial" panose="020B0604020202020204" pitchFamily="34" charset="0"/>
              </a:rPr>
              <a:t>Lei 8.213 – redação dada pela Lei 9.528, de 1997</a:t>
            </a:r>
          </a:p>
          <a:p>
            <a:endParaRPr lang="pt-BR" dirty="0">
              <a:latin typeface="Arial" panose="020B0604020202020204" pitchFamily="34" charset="0"/>
              <a:cs typeface="Arial" panose="020B0604020202020204" pitchFamily="34" charset="0"/>
            </a:endParaRPr>
          </a:p>
          <a:p>
            <a:r>
              <a:rPr lang="pt-BR" dirty="0">
                <a:latin typeface="Arial" panose="020B0604020202020204" pitchFamily="34" charset="0"/>
                <a:cs typeface="Arial" panose="020B0604020202020204" pitchFamily="34" charset="0"/>
              </a:rPr>
              <a:t>Art. 18, § 2º O aposentado pelo Regime Geral de Previdência Social–RGPS que permanecer em atividade sujeita a este Regime, ou a ele retornar, não fará jus a prestação alguma da Previdência Social em decorrência do exercício dessa atividade, exceto ao salário-família e à reabilitação profissional, quando empregado.      </a:t>
            </a:r>
          </a:p>
          <a:p>
            <a:endParaRPr lang="pt-BR" dirty="0">
              <a:latin typeface="Arial" panose="020B0604020202020204" pitchFamily="34" charset="0"/>
              <a:cs typeface="Arial" panose="020B0604020202020204" pitchFamily="34" charset="0"/>
            </a:endParaRPr>
          </a:p>
          <a:p>
            <a:pPr algn="just"/>
            <a:r>
              <a:rPr lang="pt-BR" dirty="0">
                <a:latin typeface="Arial" panose="020B0604020202020204" pitchFamily="34" charset="0"/>
                <a:cs typeface="Arial" panose="020B0604020202020204" pitchFamily="34" charset="0"/>
              </a:rPr>
              <a:t>Decreto nº 3.048/99. Art. 181-B.  As aposentadorias por idade, tempo de contribuição e especial concedidas pela previdência social, na forma deste Regulamento, </a:t>
            </a:r>
            <a:r>
              <a:rPr lang="pt-BR" b="1" dirty="0">
                <a:latin typeface="Arial" panose="020B0604020202020204" pitchFamily="34" charset="0"/>
                <a:cs typeface="Arial" panose="020B0604020202020204" pitchFamily="34" charset="0"/>
              </a:rPr>
              <a:t>são irreversíveis e irrenunciáveis</a:t>
            </a:r>
            <a:r>
              <a:rPr lang="pt-BR" dirty="0">
                <a:latin typeface="Arial" panose="020B0604020202020204" pitchFamily="34" charset="0"/>
                <a:cs typeface="Arial" panose="020B0604020202020204" pitchFamily="34" charset="0"/>
              </a:rPr>
              <a:t>. (Incluído pelo Decreto nº 3.265, de 1999)</a:t>
            </a:r>
          </a:p>
          <a:p>
            <a:endParaRPr lang="pt-BR" sz="1800" dirty="0">
              <a:latin typeface="Arial" panose="020B0604020202020204" pitchFamily="34" charset="0"/>
              <a:cs typeface="Arial" panose="020B0604020202020204" pitchFamily="34" charset="0"/>
            </a:endParaRPr>
          </a:p>
          <a:p>
            <a:pPr algn="just"/>
            <a:r>
              <a:rPr lang="pt-BR" sz="1800" dirty="0">
                <a:latin typeface="Arial" panose="020B0604020202020204" pitchFamily="34" charset="0"/>
                <a:cs typeface="Arial" panose="020B0604020202020204" pitchFamily="34" charset="0"/>
              </a:rPr>
              <a:t>.</a:t>
            </a:r>
          </a:p>
          <a:p>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05279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271332F-AD34-4618-A2A4-15EC9D59E579}"/>
              </a:ext>
            </a:extLst>
          </p:cNvPr>
          <p:cNvSpPr>
            <a:spLocks noGrp="1"/>
          </p:cNvSpPr>
          <p:nvPr>
            <p:ph type="title"/>
          </p:nvPr>
        </p:nvSpPr>
        <p:spPr>
          <a:xfrm>
            <a:off x="838200" y="365125"/>
            <a:ext cx="10515600" cy="803275"/>
          </a:xfrm>
        </p:spPr>
        <p:txBody>
          <a:bodyPr/>
          <a:lstStyle/>
          <a:p>
            <a:r>
              <a:rPr lang="pt-BR" dirty="0"/>
              <a:t>A posição do STF</a:t>
            </a:r>
          </a:p>
        </p:txBody>
      </p:sp>
      <p:sp>
        <p:nvSpPr>
          <p:cNvPr id="3" name="Espaço Reservado para Conteúdo 2">
            <a:extLst>
              <a:ext uri="{FF2B5EF4-FFF2-40B4-BE49-F238E27FC236}">
                <a16:creationId xmlns="" xmlns:a16="http://schemas.microsoft.com/office/drawing/2014/main" id="{BCB9777D-790E-4736-B7DF-14C834262E18}"/>
              </a:ext>
            </a:extLst>
          </p:cNvPr>
          <p:cNvSpPr>
            <a:spLocks noGrp="1"/>
          </p:cNvSpPr>
          <p:nvPr>
            <p:ph idx="1"/>
          </p:nvPr>
        </p:nvSpPr>
        <p:spPr>
          <a:xfrm>
            <a:off x="838200" y="1308100"/>
            <a:ext cx="10515600" cy="4868863"/>
          </a:xfrm>
        </p:spPr>
        <p:txBody>
          <a:bodyPr>
            <a:normAutofit fontScale="92500" lnSpcReduction="20000"/>
          </a:bodyPr>
          <a:lstStyle/>
          <a:p>
            <a:pPr algn="l"/>
            <a:r>
              <a:rPr lang="pt-BR" sz="1600" b="1" dirty="0">
                <a:latin typeface="Arial" panose="020B0604020202020204" pitchFamily="34" charset="0"/>
                <a:cs typeface="Arial" panose="020B0604020202020204" pitchFamily="34" charset="0"/>
              </a:rPr>
              <a:t>Negou a jurisprudência do STJ e </a:t>
            </a:r>
            <a:r>
              <a:rPr lang="pt-BR" sz="1600" b="1" dirty="0" err="1">
                <a:latin typeface="Arial" panose="020B0604020202020204" pitchFamily="34" charset="0"/>
                <a:cs typeface="Arial" panose="020B0604020202020204" pitchFamily="34" charset="0"/>
              </a:rPr>
              <a:t>TRFs</a:t>
            </a:r>
            <a:r>
              <a:rPr lang="pt-BR" sz="1600" b="1" dirty="0">
                <a:latin typeface="Arial" panose="020B0604020202020204" pitchFamily="34" charset="0"/>
                <a:cs typeface="Arial" panose="020B0604020202020204" pitchFamily="34" charset="0"/>
              </a:rPr>
              <a:t>, que asseguravam a desaposentação sem a necessidade de devolução de valores já percebidos pelo </a:t>
            </a:r>
            <a:r>
              <a:rPr lang="pt-BR" sz="1600" b="1">
                <a:latin typeface="Arial" panose="020B0604020202020204" pitchFamily="34" charset="0"/>
                <a:cs typeface="Arial" panose="020B0604020202020204" pitchFamily="34" charset="0"/>
              </a:rPr>
              <a:t>segurado do </a:t>
            </a:r>
            <a:r>
              <a:rPr lang="pt-BR" sz="1600" b="1" dirty="0">
                <a:latin typeface="Arial" panose="020B0604020202020204" pitchFamily="34" charset="0"/>
                <a:cs typeface="Arial" panose="020B0604020202020204" pitchFamily="34" charset="0"/>
              </a:rPr>
              <a:t>INSS. </a:t>
            </a:r>
          </a:p>
          <a:p>
            <a:pPr marL="0" indent="0" algn="l">
              <a:buNone/>
            </a:pPr>
            <a:endParaRPr lang="pt-BR" sz="1600" b="1" dirty="0">
              <a:latin typeface="Arial" panose="020B0604020202020204" pitchFamily="34" charset="0"/>
              <a:cs typeface="Arial" panose="020B0604020202020204" pitchFamily="34" charset="0"/>
            </a:endParaRPr>
          </a:p>
          <a:p>
            <a:pPr algn="just" fontAlgn="t"/>
            <a:r>
              <a:rPr lang="pt-BR" sz="1800" b="1" i="0" u="none" strike="noStrike" baseline="0" dirty="0">
                <a:latin typeface="Arial" panose="020B0604020202020204" pitchFamily="34" charset="0"/>
                <a:cs typeface="Arial" panose="020B0604020202020204" pitchFamily="34" charset="0"/>
              </a:rPr>
              <a:t>RE 381.367, 661.256 e 827.833 </a:t>
            </a:r>
          </a:p>
          <a:p>
            <a:pPr lvl="1" algn="just" fontAlgn="t"/>
            <a:r>
              <a:rPr lang="pt-BR" sz="1400" b="1" i="0" u="none" strike="noStrike" baseline="0" dirty="0">
                <a:latin typeface="Arial" panose="020B0604020202020204" pitchFamily="34" charset="0"/>
                <a:cs typeface="Arial" panose="020B0604020202020204" pitchFamily="34" charset="0"/>
              </a:rPr>
              <a:t>JULGAMENTO CONCLUÍDO EM 2016. EMBARGOS JULGADOS EM 2020</a:t>
            </a:r>
          </a:p>
          <a:p>
            <a:pPr algn="just" fontAlgn="t"/>
            <a:r>
              <a:rPr lang="pt-BR" sz="1600" b="1" dirty="0">
                <a:latin typeface="Arial" panose="020B0604020202020204" pitchFamily="34" charset="0"/>
                <a:cs typeface="Arial" panose="020B0604020202020204" pitchFamily="34" charset="0"/>
              </a:rPr>
              <a:t>Voto do Relator RE 381467, Min. Marco Aurélio (proferido em 2010): favorável ao direito</a:t>
            </a:r>
          </a:p>
          <a:p>
            <a:pPr algn="just" fontAlgn="t"/>
            <a:r>
              <a:rPr lang="pt-BR" sz="1600" b="1" dirty="0">
                <a:latin typeface="Arial" panose="020B0604020202020204" pitchFamily="34" charset="0"/>
                <a:cs typeface="Arial" panose="020B0604020202020204" pitchFamily="34" charset="0"/>
              </a:rPr>
              <a:t>Voto do Min. Barroso RE 661256 (proferido em 2014): favorável ao direito, em parte.</a:t>
            </a:r>
          </a:p>
          <a:p>
            <a:pPr algn="just" fontAlgn="t"/>
            <a:r>
              <a:rPr lang="pt-BR" sz="1600" b="1" dirty="0">
                <a:latin typeface="Arial" panose="020B0604020202020204" pitchFamily="34" charset="0"/>
                <a:cs typeface="Arial" panose="020B0604020202020204" pitchFamily="34" charset="0"/>
              </a:rPr>
              <a:t>Ministro Dias Toffoli, </a:t>
            </a:r>
            <a:r>
              <a:rPr lang="pt-BR" sz="1600" b="1" u="sng" dirty="0">
                <a:latin typeface="Arial" panose="020B0604020202020204" pitchFamily="34" charset="0"/>
                <a:cs typeface="Arial" panose="020B0604020202020204" pitchFamily="34" charset="0"/>
              </a:rPr>
              <a:t>voto-vista vencedor </a:t>
            </a:r>
            <a:r>
              <a:rPr lang="pt-BR" sz="1600" dirty="0">
                <a:latin typeface="Arial" panose="020B0604020202020204" pitchFamily="34" charset="0"/>
                <a:cs typeface="Arial" panose="020B0604020202020204" pitchFamily="34" charset="0"/>
              </a:rPr>
              <a:t>no RE 381367:</a:t>
            </a:r>
          </a:p>
          <a:p>
            <a:pPr algn="just" fontAlgn="t"/>
            <a:r>
              <a:rPr lang="pt-BR" sz="1600" dirty="0">
                <a:latin typeface="Arial" panose="020B0604020202020204" pitchFamily="34" charset="0"/>
                <a:cs typeface="Arial" panose="020B0604020202020204" pitchFamily="34" charset="0"/>
              </a:rPr>
              <a:t>[...] “</a:t>
            </a:r>
            <a:r>
              <a:rPr lang="pt-BR" sz="1600" b="1" dirty="0">
                <a:solidFill>
                  <a:srgbClr val="FF0000"/>
                </a:solidFill>
                <a:latin typeface="Arial" panose="020B0604020202020204" pitchFamily="34" charset="0"/>
                <a:cs typeface="Arial" panose="020B0604020202020204" pitchFamily="34" charset="0"/>
              </a:rPr>
              <a:t>A desaposentação não possui previsão legal, pode não estar vedada na Constituição, mas não há previsão legal, assim sendo esse instituto não pode ter natureza jurídica de ato administrativo, que pressupõe previsão legal</a:t>
            </a:r>
            <a:r>
              <a:rPr lang="pt-BR" sz="1600" dirty="0">
                <a:latin typeface="Arial" panose="020B0604020202020204" pitchFamily="34" charset="0"/>
                <a:cs typeface="Arial" panose="020B0604020202020204" pitchFamily="34" charset="0"/>
              </a:rPr>
              <a:t>”.</a:t>
            </a:r>
          </a:p>
          <a:p>
            <a:pPr lvl="1" algn="just"/>
            <a:r>
              <a:rPr lang="pt-BR" sz="1600" b="1" dirty="0">
                <a:solidFill>
                  <a:srgbClr val="FF0000"/>
                </a:solidFill>
                <a:latin typeface="Arial" panose="020B0604020202020204" pitchFamily="34" charset="0"/>
                <a:cs typeface="Arial" panose="020B0604020202020204" pitchFamily="34" charset="0"/>
              </a:rPr>
              <a:t>Voto nos Embargos de Declaração: “restou expressamente previsto, ao cabo da redação da tese de repercussão geral decorrente desse julgamento, que foi devidamente acolhido o entendimento de que a regra do art. 18, § 2º, da Lei nº 8.213/91 é constitucional e, assim, não haveria como prosperar a tese subsidiária defendida pelas embargantes, porque inconciliável com tal dispositivo legal, então reputado constitucional.”</a:t>
            </a:r>
          </a:p>
          <a:p>
            <a:pPr algn="just" fontAlgn="t"/>
            <a:r>
              <a:rPr lang="pt-BR" sz="1600" b="1" dirty="0">
                <a:latin typeface="Arial" panose="020B0604020202020204" pitchFamily="34" charset="0"/>
                <a:cs typeface="Arial" panose="020B0604020202020204" pitchFamily="34" charset="0"/>
              </a:rPr>
              <a:t>Ministro Zavascki (Voto)</a:t>
            </a:r>
          </a:p>
          <a:p>
            <a:pPr algn="just" fontAlgn="t"/>
            <a:r>
              <a:rPr lang="pt-BR" sz="1600" dirty="0">
                <a:latin typeface="Arial" panose="020B0604020202020204" pitchFamily="34" charset="0"/>
                <a:cs typeface="Arial" panose="020B0604020202020204" pitchFamily="34" charset="0"/>
              </a:rPr>
              <a:t>[...] </a:t>
            </a:r>
            <a:r>
              <a:rPr lang="pt-BR" sz="1600" dirty="0">
                <a:solidFill>
                  <a:srgbClr val="FF0000"/>
                </a:solidFill>
                <a:latin typeface="Arial" panose="020B0604020202020204" pitchFamily="34" charset="0"/>
                <a:cs typeface="Arial" panose="020B0604020202020204" pitchFamily="34" charset="0"/>
              </a:rPr>
              <a:t>“</a:t>
            </a:r>
            <a:r>
              <a:rPr lang="pt-BR" sz="1600" b="1" dirty="0">
                <a:solidFill>
                  <a:srgbClr val="FF0000"/>
                </a:solidFill>
                <a:latin typeface="Arial" panose="020B0604020202020204" pitchFamily="34" charset="0"/>
                <a:cs typeface="Arial" panose="020B0604020202020204" pitchFamily="34" charset="0"/>
              </a:rPr>
              <a:t>Não é preciso enfatizar que de renúncia não se trata, mas sim substituição de um benefício menor por um maior, uma espécie de progressão de escala.</a:t>
            </a:r>
            <a:r>
              <a:rPr lang="pt-BR" sz="1600" dirty="0">
                <a:latin typeface="Arial" panose="020B0604020202020204" pitchFamily="34" charset="0"/>
                <a:cs typeface="Arial" panose="020B0604020202020204" pitchFamily="34" charset="0"/>
              </a:rPr>
              <a:t> Essa espécie de promoção não tem previsão legal alguma no sistema previdenciário estabelecido atualmente, o que seria indispensável para gerar um dever de prestação”. </a:t>
            </a:r>
          </a:p>
          <a:p>
            <a:pPr marL="0" indent="0" algn="just" fontAlgn="t">
              <a:buNone/>
            </a:pPr>
            <a:r>
              <a:rPr lang="pt-BR" sz="16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992489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271332F-AD34-4618-A2A4-15EC9D59E579}"/>
              </a:ext>
            </a:extLst>
          </p:cNvPr>
          <p:cNvSpPr>
            <a:spLocks noGrp="1"/>
          </p:cNvSpPr>
          <p:nvPr>
            <p:ph type="title"/>
          </p:nvPr>
        </p:nvSpPr>
        <p:spPr>
          <a:xfrm>
            <a:off x="838200" y="365125"/>
            <a:ext cx="10515600" cy="803275"/>
          </a:xfrm>
        </p:spPr>
        <p:txBody>
          <a:bodyPr/>
          <a:lstStyle/>
          <a:p>
            <a:r>
              <a:rPr lang="pt-BR" dirty="0"/>
              <a:t>A posição do STF</a:t>
            </a:r>
          </a:p>
        </p:txBody>
      </p:sp>
      <p:sp>
        <p:nvSpPr>
          <p:cNvPr id="3" name="Espaço Reservado para Conteúdo 2">
            <a:extLst>
              <a:ext uri="{FF2B5EF4-FFF2-40B4-BE49-F238E27FC236}">
                <a16:creationId xmlns="" xmlns:a16="http://schemas.microsoft.com/office/drawing/2014/main" id="{BCB9777D-790E-4736-B7DF-14C834262E18}"/>
              </a:ext>
            </a:extLst>
          </p:cNvPr>
          <p:cNvSpPr>
            <a:spLocks noGrp="1"/>
          </p:cNvSpPr>
          <p:nvPr>
            <p:ph idx="1"/>
          </p:nvPr>
        </p:nvSpPr>
        <p:spPr>
          <a:xfrm>
            <a:off x="838200" y="1308100"/>
            <a:ext cx="10515600" cy="4868863"/>
          </a:xfrm>
        </p:spPr>
        <p:txBody>
          <a:bodyPr>
            <a:normAutofit fontScale="92500" lnSpcReduction="20000"/>
          </a:bodyPr>
          <a:lstStyle/>
          <a:p>
            <a:pPr algn="just" fontAlgn="t"/>
            <a:r>
              <a:rPr lang="pt-BR" sz="1600" b="1" dirty="0">
                <a:latin typeface="Arial" panose="020B0604020202020204" pitchFamily="34" charset="0"/>
                <a:cs typeface="Arial" panose="020B0604020202020204" pitchFamily="34" charset="0"/>
              </a:rPr>
              <a:t>Min. Luiz Fux (voto)</a:t>
            </a:r>
          </a:p>
          <a:p>
            <a:pPr algn="l"/>
            <a:r>
              <a:rPr lang="pt-BR" sz="1600" b="1" dirty="0">
                <a:solidFill>
                  <a:srgbClr val="FF0000"/>
                </a:solidFill>
                <a:latin typeface="Arial" panose="020B0604020202020204" pitchFamily="34" charset="0"/>
                <a:cs typeface="Arial" panose="020B0604020202020204" pitchFamily="34" charset="0"/>
              </a:rPr>
              <a:t>“Ademais, o fato de não haver contraprestação não possui correlação direta com a contribuição previdenciária do aposentado que retorna à atividade, posto estar amparada no princípio da universalidade do custeio e solidariedade da Previdência Social, encartado no art. 195 da CRFB/88.”</a:t>
            </a:r>
          </a:p>
          <a:p>
            <a:pPr algn="l"/>
            <a:r>
              <a:rPr lang="pt-BR" sz="1600" b="0" i="0" u="none" strike="noStrike" baseline="0" dirty="0">
                <a:latin typeface="Arial" panose="020B0604020202020204" pitchFamily="34" charset="0"/>
                <a:cs typeface="Arial" panose="020B0604020202020204" pitchFamily="34" charset="0"/>
              </a:rPr>
              <a:t>“Deveras, o financiamento do sistema é solidário, sendo que a contribuição de um serve para ajudar a todos. A obrigatoriedade de o trabalhador aposentado que permanecer na ativa contribuir sobre sua remuneração (CRFB/88, art. 195, II, c/c art. 18, § 4º da Lei 8.212/1990), decorre desse princípio, cuja preservação no sistema da seguridade social atual.”</a:t>
            </a:r>
          </a:p>
          <a:p>
            <a:pPr algn="l"/>
            <a:r>
              <a:rPr lang="pt-BR" sz="1600" dirty="0">
                <a:latin typeface="Arial" panose="020B0604020202020204" pitchFamily="34" charset="0"/>
                <a:cs typeface="Arial" panose="020B0604020202020204" pitchFamily="34" charset="0"/>
              </a:rPr>
              <a:t>“Nesse contexto, a solidariedade que orienta o RGPS autoriza a incidência da contribuição previdenciária sobre rendimentos de trabalhadores que não auferirão aposentadoria em função desses rendimentos. Em síntese, pelo ordenamento jurídico vigente, os aposentados que retornam à atividade são contribuintes obrigatórios do RGPS apenas a guisa de observância da solidariedade no custeio da seguridade social, e não para renovar sua filiação ou modificar a natureza do seu vínculo.”</a:t>
            </a:r>
            <a:r>
              <a:rPr lang="pt-BR" sz="1600" b="0" i="0" u="none" strike="noStrike" baseline="0" dirty="0">
                <a:latin typeface="PalatinoLinotype-Roman"/>
              </a:rPr>
              <a:t/>
            </a:r>
            <a:br>
              <a:rPr lang="pt-BR" sz="1600" b="0" i="0" u="none" strike="noStrike" baseline="0" dirty="0">
                <a:latin typeface="PalatinoLinotype-Roman"/>
              </a:rPr>
            </a:br>
            <a:endParaRPr lang="pt-BR" sz="1600" b="0" i="0" u="none" strike="noStrike" baseline="0" dirty="0">
              <a:latin typeface="PalatinoLinotype-Roman"/>
            </a:endParaRPr>
          </a:p>
          <a:p>
            <a:pPr algn="just"/>
            <a:r>
              <a:rPr lang="pt-BR" sz="1700" b="1" dirty="0">
                <a:latin typeface="Arial" panose="020B0604020202020204" pitchFamily="34" charset="0"/>
                <a:cs typeface="Arial" panose="020B0604020202020204" pitchFamily="34" charset="0"/>
              </a:rPr>
              <a:t>Acórdão:</a:t>
            </a:r>
            <a:r>
              <a:rPr lang="pt-BR" sz="1300" b="1" i="0" u="none" strike="noStrike" baseline="0" dirty="0">
                <a:latin typeface="Arial" panose="020B0604020202020204" pitchFamily="34" charset="0"/>
                <a:cs typeface="Arial" panose="020B0604020202020204" pitchFamily="34" charset="0"/>
              </a:rPr>
              <a:t> </a:t>
            </a:r>
            <a:r>
              <a:rPr lang="pt-BR" sz="1700" b="1" dirty="0">
                <a:latin typeface="Arial" panose="020B0604020202020204" pitchFamily="34" charset="0"/>
                <a:cs typeface="Arial" panose="020B0604020202020204" pitchFamily="34" charset="0"/>
              </a:rPr>
              <a:t>“2. A Constituição de 1988 desenhou um sistema previdenciário de teor solidário e distributivo. inexistindo </a:t>
            </a:r>
            <a:r>
              <a:rPr lang="pt-BR" sz="1700" b="1" i="0" u="none" strike="noStrike" baseline="0" dirty="0">
                <a:latin typeface="Arial" panose="020B0604020202020204" pitchFamily="34" charset="0"/>
                <a:cs typeface="Arial" panose="020B0604020202020204" pitchFamily="34" charset="0"/>
              </a:rPr>
              <a:t>inconstitucionalidade na aludida norma do art. 18, § 2º, da Lei nº 8.213/91, a qual veda aos aposentados que permaneçam em atividade, ou a essa retornem, o recebimento de qualquer prestação adicional em razão disso, exceto salário-família e reabilitação profissional.”</a:t>
            </a:r>
            <a:endParaRPr lang="pt-BR" sz="1500" b="1" dirty="0">
              <a:solidFill>
                <a:srgbClr val="FF0000"/>
              </a:solidFill>
              <a:latin typeface="Arial" panose="020B0604020202020204" pitchFamily="34" charset="0"/>
              <a:cs typeface="Arial" panose="020B0604020202020204" pitchFamily="34" charset="0"/>
            </a:endParaRPr>
          </a:p>
          <a:p>
            <a:pPr algn="l"/>
            <a:r>
              <a:rPr lang="pt-BR" sz="1800" dirty="0">
                <a:latin typeface="Arial" panose="020B0604020202020204" pitchFamily="34" charset="0"/>
                <a:cs typeface="Arial" panose="020B0604020202020204" pitchFamily="34" charset="0"/>
              </a:rPr>
              <a:t>TESE</a:t>
            </a:r>
          </a:p>
          <a:p>
            <a:pPr algn="l"/>
            <a:r>
              <a:rPr lang="pt-BR" sz="1800" b="0" i="0" u="none" strike="noStrike" baseline="0" dirty="0">
                <a:latin typeface="Arial" panose="020B0604020202020204" pitchFamily="34" charset="0"/>
                <a:cs typeface="Arial" panose="020B0604020202020204" pitchFamily="34" charset="0"/>
              </a:rPr>
              <a:t>“No âmbito do Regime Geral de Previdência Social - RGPS, somente lei pode criar benefícios e vantagens previdenciárias, não havendo, por ora, previsão legal do direito à 'desaposentação' ou à </a:t>
            </a:r>
            <a:r>
              <a:rPr lang="pt-BR" sz="1800" b="0" i="0" u="none" strike="noStrike" baseline="0" dirty="0" err="1">
                <a:latin typeface="Arial" panose="020B0604020202020204" pitchFamily="34" charset="0"/>
                <a:cs typeface="Arial" panose="020B0604020202020204" pitchFamily="34" charset="0"/>
              </a:rPr>
              <a:t>reaposentação</a:t>
            </a:r>
            <a:r>
              <a:rPr lang="pt-BR" sz="1800" b="0" i="0" u="none" strike="noStrike" baseline="0" dirty="0">
                <a:latin typeface="Arial" panose="020B0604020202020204" pitchFamily="34" charset="0"/>
                <a:cs typeface="Arial" panose="020B0604020202020204" pitchFamily="34" charset="0"/>
              </a:rPr>
              <a:t>, </a:t>
            </a:r>
            <a:r>
              <a:rPr lang="pt-BR" sz="1800" b="1" i="0" u="none" strike="noStrike" baseline="0" dirty="0">
                <a:latin typeface="Arial" panose="020B0604020202020204" pitchFamily="34" charset="0"/>
                <a:cs typeface="Arial" panose="020B0604020202020204" pitchFamily="34" charset="0"/>
              </a:rPr>
              <a:t>sendo constitucional a regra do art. 18, § 2º, da Lei nº 8.213/91</a:t>
            </a:r>
            <a:r>
              <a:rPr lang="pt-BR" sz="1800" b="0" i="0" u="none" strike="noStrike" baseline="0" dirty="0">
                <a:latin typeface="Arial" panose="020B0604020202020204" pitchFamily="34" charset="0"/>
                <a:cs typeface="Arial" panose="020B0604020202020204" pitchFamily="34" charset="0"/>
              </a:rPr>
              <a:t>”.</a:t>
            </a:r>
            <a:endParaRPr lang="pt-B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1035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499AE23E-862C-490A-8F5A-631397225F88}"/>
              </a:ext>
            </a:extLst>
          </p:cNvPr>
          <p:cNvSpPr>
            <a:spLocks noGrp="1"/>
          </p:cNvSpPr>
          <p:nvPr>
            <p:ph type="title"/>
          </p:nvPr>
        </p:nvSpPr>
        <p:spPr/>
        <p:txBody>
          <a:bodyPr>
            <a:normAutofit/>
          </a:bodyPr>
          <a:lstStyle/>
          <a:p>
            <a:r>
              <a:rPr lang="pt-BR" sz="3600" dirty="0"/>
              <a:t>Riscos Fiscais e críticas à desaposentação</a:t>
            </a:r>
          </a:p>
        </p:txBody>
      </p:sp>
      <p:sp>
        <p:nvSpPr>
          <p:cNvPr id="3" name="Espaço Reservado para Conteúdo 2">
            <a:extLst>
              <a:ext uri="{FF2B5EF4-FFF2-40B4-BE49-F238E27FC236}">
                <a16:creationId xmlns="" xmlns:a16="http://schemas.microsoft.com/office/drawing/2014/main" id="{6E207B54-968D-4064-9727-56427E44AC91}"/>
              </a:ext>
            </a:extLst>
          </p:cNvPr>
          <p:cNvSpPr>
            <a:spLocks noGrp="1"/>
          </p:cNvSpPr>
          <p:nvPr>
            <p:ph idx="1"/>
          </p:nvPr>
        </p:nvSpPr>
        <p:spPr>
          <a:xfrm>
            <a:off x="838200" y="1485900"/>
            <a:ext cx="10515600" cy="4691063"/>
          </a:xfrm>
        </p:spPr>
        <p:txBody>
          <a:bodyPr>
            <a:normAutofit fontScale="62500" lnSpcReduction="20000"/>
          </a:bodyPr>
          <a:lstStyle/>
          <a:p>
            <a:r>
              <a:rPr lang="pt-BR" b="1" dirty="0"/>
              <a:t>Impacto fiscal</a:t>
            </a:r>
          </a:p>
          <a:p>
            <a:r>
              <a:rPr lang="pt-BR" dirty="0"/>
              <a:t>Cálculo em 2011: R$ 69 bilhões </a:t>
            </a:r>
            <a:r>
              <a:rPr lang="pt-BR" sz="2200" dirty="0">
                <a:solidFill>
                  <a:srgbClr val="211D1E"/>
                </a:solidFill>
                <a:latin typeface="Arial" panose="020B0604020202020204" pitchFamily="34" charset="0"/>
                <a:cs typeface="Arial" panose="020B0604020202020204" pitchFamily="34" charset="0"/>
              </a:rPr>
              <a:t>(COSTANZI, R. N. Evolução e situação atual das aposentadorias por tempo de contribuição. Informe de Previdência Social, v. 23, n. 10, out. 2011.) (Nota Técnica 033/2011 – MPS/SPS/CGEDA).</a:t>
            </a:r>
          </a:p>
          <a:p>
            <a:pPr lvl="1"/>
            <a:r>
              <a:rPr lang="pt-BR" dirty="0"/>
              <a:t>PNAD 2010: 5,4 milhões de aposentados continuavam trabalhando, mas apenas 1,1 milhão contribuíam</a:t>
            </a:r>
          </a:p>
          <a:p>
            <a:pPr lvl="1"/>
            <a:r>
              <a:rPr lang="pt-BR" dirty="0"/>
              <a:t>Potencial de 800 mil a 1 milhão de beneficiários da “desaposentação”.</a:t>
            </a:r>
          </a:p>
          <a:p>
            <a:r>
              <a:rPr lang="pt-BR" dirty="0"/>
              <a:t>Cálculo em 2012: R$ 49,1 bilhões - 480.000 pessoas (PLDO 2016 – Anexo de Riscos Fiscais)</a:t>
            </a:r>
          </a:p>
          <a:p>
            <a:r>
              <a:rPr lang="pt-BR" sz="2900" dirty="0"/>
              <a:t>Cálculo em 2015: acréscimo imediato de R$ 7,652 bilhões por ano no déficit da instituição. Despesa adicional de R$ 181,873 bilhões até 2046, considerando projeções de expectativa de vida e os benefícios ainda não judicializados </a:t>
            </a:r>
            <a:r>
              <a:rPr lang="pt-BR" sz="2200" dirty="0">
                <a:solidFill>
                  <a:srgbClr val="211D1E"/>
                </a:solidFill>
                <a:latin typeface="Arial" panose="020B0604020202020204" pitchFamily="34" charset="0"/>
                <a:cs typeface="Arial" panose="020B0604020202020204" pitchFamily="34" charset="0"/>
              </a:rPr>
              <a:t>(NOTA TÉCNICA Nº 14/2015 - CGEDA/DRGPS/SPPS/MPS)</a:t>
            </a:r>
          </a:p>
          <a:p>
            <a:r>
              <a:rPr lang="pt-BR" b="1" dirty="0"/>
              <a:t>Estímulo à aposentadoria “precoce”</a:t>
            </a:r>
          </a:p>
          <a:p>
            <a:r>
              <a:rPr lang="pt-BR" b="1" dirty="0"/>
              <a:t>Ofensa ao princípio da solidariedade</a:t>
            </a:r>
          </a:p>
          <a:p>
            <a:r>
              <a:rPr lang="pt-BR" b="1" dirty="0"/>
              <a:t>Benefício a quem se aposentou cedo e continua trabalhando, com maior renda (regressividade).</a:t>
            </a:r>
          </a:p>
          <a:p>
            <a:r>
              <a:rPr lang="pt-BR" b="1" dirty="0"/>
              <a:t>Imprevisibilidade da despesa com benefícios</a:t>
            </a:r>
          </a:p>
          <a:p>
            <a:pPr lvl="1"/>
            <a:r>
              <a:rPr lang="pt-BR" dirty="0"/>
              <a:t>“não há fundamento na afirmação de que a vontade do segurado torna imprevisível o gasto com aposentações e assim poria em xeque as bases atuariais da previdência. O caráter voluntário da aposentadoria constitui elemento natural do sistema, e a novidade decorrente de eventual procedência do pedido comporá o rol de expectativas de passivo da autarquia, como outras tantas. Será necessário quantificá-la ou levá-la em conta no cálculo atuarial, como novo elemento. Nem por isso, de estimativa impossível.” (PGR – Parecer RE 661256)</a:t>
            </a:r>
          </a:p>
          <a:p>
            <a:endParaRPr lang="pt-BR" dirty="0"/>
          </a:p>
        </p:txBody>
      </p:sp>
    </p:spTree>
    <p:extLst>
      <p:ext uri="{BB962C8B-B14F-4D97-AF65-F5344CB8AC3E}">
        <p14:creationId xmlns:p14="http://schemas.microsoft.com/office/powerpoint/2010/main" val="4102818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DA024D29-C1E8-49C1-A74A-76DC567BFC7F}"/>
              </a:ext>
            </a:extLst>
          </p:cNvPr>
          <p:cNvSpPr>
            <a:spLocks noGrp="1"/>
          </p:cNvSpPr>
          <p:nvPr>
            <p:ph type="title"/>
          </p:nvPr>
        </p:nvSpPr>
        <p:spPr/>
        <p:txBody>
          <a:bodyPr/>
          <a:lstStyle/>
          <a:p>
            <a:r>
              <a:rPr lang="pt-BR" dirty="0"/>
              <a:t>Questões vinculadas</a:t>
            </a:r>
          </a:p>
        </p:txBody>
      </p:sp>
      <p:sp>
        <p:nvSpPr>
          <p:cNvPr id="3" name="Espaço Reservado para Conteúdo 2">
            <a:extLst>
              <a:ext uri="{FF2B5EF4-FFF2-40B4-BE49-F238E27FC236}">
                <a16:creationId xmlns="" xmlns:a16="http://schemas.microsoft.com/office/drawing/2014/main" id="{FF178F39-C463-42D6-9F4D-DFECDFD4FCF0}"/>
              </a:ext>
            </a:extLst>
          </p:cNvPr>
          <p:cNvSpPr>
            <a:spLocks noGrp="1"/>
          </p:cNvSpPr>
          <p:nvPr>
            <p:ph idx="1"/>
          </p:nvPr>
        </p:nvSpPr>
        <p:spPr/>
        <p:txBody>
          <a:bodyPr>
            <a:normAutofit fontScale="92500" lnSpcReduction="10000"/>
          </a:bodyPr>
          <a:lstStyle/>
          <a:p>
            <a:r>
              <a:rPr lang="pt-BR" dirty="0"/>
              <a:t>A natureza solidária do RGPS </a:t>
            </a:r>
          </a:p>
          <a:p>
            <a:pPr lvl="1"/>
            <a:r>
              <a:rPr lang="pt-BR" dirty="0"/>
              <a:t>Repartição simples </a:t>
            </a:r>
            <a:r>
              <a:rPr lang="pt-BR" i="1" dirty="0"/>
              <a:t>versus </a:t>
            </a:r>
            <a:r>
              <a:rPr lang="pt-BR" dirty="0"/>
              <a:t>capitalização</a:t>
            </a:r>
          </a:p>
          <a:p>
            <a:r>
              <a:rPr lang="pt-BR" dirty="0"/>
              <a:t>Enriquecimento sem causa do Estado ou do regime previdenciário</a:t>
            </a:r>
          </a:p>
          <a:p>
            <a:pPr lvl="1"/>
            <a:r>
              <a:rPr lang="pt-BR" dirty="0"/>
              <a:t>Contribuição sem benefício x benefício sem contribuição</a:t>
            </a:r>
          </a:p>
          <a:p>
            <a:r>
              <a:rPr lang="pt-BR" dirty="0"/>
              <a:t>Incentivo à informalidade pós-aposentadoria</a:t>
            </a:r>
          </a:p>
          <a:p>
            <a:r>
              <a:rPr lang="pt-BR" dirty="0"/>
              <a:t>Legalidade e constitucionalidade</a:t>
            </a:r>
          </a:p>
          <a:p>
            <a:pPr lvl="1"/>
            <a:r>
              <a:rPr lang="pt-BR" dirty="0"/>
              <a:t>Reconhecimento pelo STF da natureza do “direito adquirido” e seu aperfeiçoamento</a:t>
            </a:r>
          </a:p>
          <a:p>
            <a:pPr lvl="1"/>
            <a:r>
              <a:rPr lang="pt-BR" dirty="0"/>
              <a:t>Ausência de lei, mas sem vedação constitucional</a:t>
            </a:r>
          </a:p>
          <a:p>
            <a:pPr lvl="1"/>
            <a:r>
              <a:rPr lang="pt-BR" dirty="0"/>
              <a:t>Isonomia de direitos: RGPS e RPPS</a:t>
            </a:r>
          </a:p>
          <a:p>
            <a:pPr lvl="1"/>
            <a:r>
              <a:rPr lang="pt-BR" dirty="0"/>
              <a:t>Benefício novo, ou nova forma de concessão?</a:t>
            </a:r>
          </a:p>
          <a:p>
            <a:pPr lvl="2"/>
            <a:r>
              <a:rPr lang="pt-BR" dirty="0"/>
              <a:t>Art. 195, </a:t>
            </a:r>
            <a:r>
              <a:rPr lang="pt-BR" b="0" i="0" dirty="0">
                <a:solidFill>
                  <a:srgbClr val="000000"/>
                </a:solidFill>
                <a:effectLst/>
                <a:latin typeface="Arial" panose="020B0604020202020204" pitchFamily="34" charset="0"/>
              </a:rPr>
              <a:t>§ 5º Nenhum benefício ou serviço da seguridade social poderá ser criado, majorado ou estendido sem a correspondente fonte de custeio total.</a:t>
            </a:r>
            <a:endParaRPr lang="pt-BR" dirty="0"/>
          </a:p>
        </p:txBody>
      </p:sp>
    </p:spTree>
    <p:extLst>
      <p:ext uri="{BB962C8B-B14F-4D97-AF65-F5344CB8AC3E}">
        <p14:creationId xmlns:p14="http://schemas.microsoft.com/office/powerpoint/2010/main" val="2829575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59D0C64-509C-4C6E-8C6B-7C635C40B371}"/>
              </a:ext>
            </a:extLst>
          </p:cNvPr>
          <p:cNvSpPr>
            <a:spLocks noGrp="1"/>
          </p:cNvSpPr>
          <p:nvPr>
            <p:ph type="title"/>
          </p:nvPr>
        </p:nvSpPr>
        <p:spPr>
          <a:xfrm>
            <a:off x="838200" y="279400"/>
            <a:ext cx="10515600" cy="1411288"/>
          </a:xfrm>
        </p:spPr>
        <p:txBody>
          <a:bodyPr/>
          <a:lstStyle/>
          <a:p>
            <a:r>
              <a:rPr lang="pt-BR" dirty="0"/>
              <a:t>Direitos </a:t>
            </a:r>
            <a:r>
              <a:rPr lang="pt-BR" dirty="0" err="1"/>
              <a:t>pre-existentes</a:t>
            </a:r>
            <a:r>
              <a:rPr lang="pt-BR" dirty="0"/>
              <a:t> no RGPS</a:t>
            </a:r>
            <a:br>
              <a:rPr lang="pt-BR" dirty="0"/>
            </a:br>
            <a:r>
              <a:rPr lang="pt-BR" dirty="0"/>
              <a:t>Pecúlio</a:t>
            </a:r>
          </a:p>
        </p:txBody>
      </p:sp>
      <p:sp>
        <p:nvSpPr>
          <p:cNvPr id="3" name="Espaço Reservado para Conteúdo 2">
            <a:extLst>
              <a:ext uri="{FF2B5EF4-FFF2-40B4-BE49-F238E27FC236}">
                <a16:creationId xmlns="" xmlns:a16="http://schemas.microsoft.com/office/drawing/2014/main" id="{CE7A3E3F-7511-45CF-B70E-4411E9E23361}"/>
              </a:ext>
            </a:extLst>
          </p:cNvPr>
          <p:cNvSpPr>
            <a:spLocks noGrp="1"/>
          </p:cNvSpPr>
          <p:nvPr>
            <p:ph idx="1"/>
          </p:nvPr>
        </p:nvSpPr>
        <p:spPr/>
        <p:txBody>
          <a:bodyPr>
            <a:normAutofit fontScale="92500" lnSpcReduction="20000"/>
          </a:bodyPr>
          <a:lstStyle/>
          <a:p>
            <a:r>
              <a:rPr lang="pt-BR" dirty="0"/>
              <a:t>Art. 81. Serão devidos pecúlios: </a:t>
            </a:r>
          </a:p>
          <a:p>
            <a:r>
              <a:rPr lang="pt-BR" dirty="0"/>
              <a:t>..........................</a:t>
            </a:r>
          </a:p>
          <a:p>
            <a:r>
              <a:rPr lang="pt-BR" dirty="0"/>
              <a:t>II - ao segurado aposentado por idade ou por tempo de serviço pelo Regime Geral de Previdência Social que voltar a exercer atividade abrangida pelo mesmo, quando dela se afastar; (Revogado pela Lei nº 8.870, de 1994)</a:t>
            </a:r>
          </a:p>
          <a:p>
            <a:r>
              <a:rPr lang="pt-BR" dirty="0"/>
              <a:t>..........................</a:t>
            </a:r>
          </a:p>
          <a:p>
            <a:r>
              <a:rPr lang="pt-BR" dirty="0"/>
              <a:t>Art. 82. No caso dos incisos I e II do art. 81,</a:t>
            </a:r>
            <a:r>
              <a:rPr lang="pt-BR" b="1" dirty="0"/>
              <a:t> o pecúlio consistirá em pagamento único de valor correspondente à soma das importâncias relativas às contribuições do segurado</a:t>
            </a:r>
            <a:r>
              <a:rPr lang="pt-BR" dirty="0"/>
              <a:t>, remuneradas de acordo com o índice de remuneração básica dos depósitos de poupança com data de aniversário no dia primeiro. (Revogado pela Lei nº 8.870, de 1994)</a:t>
            </a:r>
          </a:p>
          <a:p>
            <a:endParaRPr lang="pt-BR" dirty="0"/>
          </a:p>
        </p:txBody>
      </p:sp>
    </p:spTree>
    <p:extLst>
      <p:ext uri="{BB962C8B-B14F-4D97-AF65-F5344CB8AC3E}">
        <p14:creationId xmlns:p14="http://schemas.microsoft.com/office/powerpoint/2010/main" val="16469836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1A8FCB0F-991F-48FE-8CCE-B59ABA1BA3D9}"/>
              </a:ext>
            </a:extLst>
          </p:cNvPr>
          <p:cNvSpPr>
            <a:spLocks noGrp="1"/>
          </p:cNvSpPr>
          <p:nvPr>
            <p:ph type="title"/>
          </p:nvPr>
        </p:nvSpPr>
        <p:spPr>
          <a:xfrm>
            <a:off x="838200" y="121845"/>
            <a:ext cx="10515600" cy="943558"/>
          </a:xfrm>
        </p:spPr>
        <p:txBody>
          <a:bodyPr/>
          <a:lstStyle/>
          <a:p>
            <a:r>
              <a:rPr lang="pt-BR" dirty="0"/>
              <a:t>Conclusão</a:t>
            </a:r>
          </a:p>
        </p:txBody>
      </p:sp>
      <p:sp>
        <p:nvSpPr>
          <p:cNvPr id="3" name="Espaço Reservado para Conteúdo 2">
            <a:extLst>
              <a:ext uri="{FF2B5EF4-FFF2-40B4-BE49-F238E27FC236}">
                <a16:creationId xmlns="" xmlns:a16="http://schemas.microsoft.com/office/drawing/2014/main" id="{F3517BED-0DB2-4CB8-B12B-4BBE186B5EBB}"/>
              </a:ext>
            </a:extLst>
          </p:cNvPr>
          <p:cNvSpPr>
            <a:spLocks noGrp="1"/>
          </p:cNvSpPr>
          <p:nvPr>
            <p:ph idx="1"/>
          </p:nvPr>
        </p:nvSpPr>
        <p:spPr>
          <a:xfrm>
            <a:off x="838200" y="1346200"/>
            <a:ext cx="10515600" cy="4830763"/>
          </a:xfrm>
        </p:spPr>
        <p:txBody>
          <a:bodyPr>
            <a:normAutofit lnSpcReduction="10000"/>
          </a:bodyPr>
          <a:lstStyle/>
          <a:p>
            <a:r>
              <a:rPr lang="pt-BR" sz="1400" b="1" dirty="0">
                <a:latin typeface="Arial" panose="020B0604020202020204" pitchFamily="34" charset="0"/>
                <a:cs typeface="Arial" panose="020B0604020202020204" pitchFamily="34" charset="0"/>
              </a:rPr>
              <a:t>É legítima e constitucional a aprovação de Lei pelo Congresso Nacional reconhecendo o direito à desaposentação.</a:t>
            </a:r>
          </a:p>
          <a:p>
            <a:r>
              <a:rPr lang="pt-BR" sz="1400" dirty="0">
                <a:latin typeface="Arial" panose="020B0604020202020204" pitchFamily="34" charset="0"/>
                <a:cs typeface="Arial" panose="020B0604020202020204" pitchFamily="34" charset="0"/>
              </a:rPr>
              <a:t>Inexiste impedimento a quem se aposenta continuar laborando, e a contribuição é compulsória!</a:t>
            </a:r>
          </a:p>
          <a:p>
            <a:r>
              <a:rPr lang="pt-BR" sz="1400" dirty="0">
                <a:latin typeface="Arial" panose="020B0604020202020204" pitchFamily="34" charset="0"/>
                <a:cs typeface="Arial" panose="020B0604020202020204" pitchFamily="34" charset="0"/>
              </a:rPr>
              <a:t>Simetria de obrigações (contribuição) deve acarretar simetria de direitos (cálculo do benefício).</a:t>
            </a:r>
          </a:p>
          <a:p>
            <a:r>
              <a:rPr lang="pt-BR" sz="1400" dirty="0">
                <a:latin typeface="Arial" panose="020B0604020202020204" pitchFamily="34" charset="0"/>
                <a:cs typeface="Arial" panose="020B0604020202020204" pitchFamily="34" charset="0"/>
              </a:rPr>
              <a:t>Solução </a:t>
            </a:r>
            <a:r>
              <a:rPr lang="pt-BR" sz="1400" i="1" dirty="0">
                <a:latin typeface="Arial" panose="020B0604020202020204" pitchFamily="34" charset="0"/>
                <a:cs typeface="Arial" panose="020B0604020202020204" pitchFamily="34" charset="0"/>
              </a:rPr>
              <a:t>para o passado. </a:t>
            </a:r>
            <a:r>
              <a:rPr lang="pt-BR" sz="1400" dirty="0">
                <a:latin typeface="Arial" panose="020B0604020202020204" pitchFamily="34" charset="0"/>
                <a:cs typeface="Arial" panose="020B0604020202020204" pitchFamily="34" charset="0"/>
              </a:rPr>
              <a:t>EC 103 já introduziu, para o futuro, idade mínima e mais reduções de direitos no RGPS e RPPS...</a:t>
            </a:r>
          </a:p>
          <a:p>
            <a:r>
              <a:rPr lang="pt-BR" sz="1400" dirty="0">
                <a:latin typeface="Arial" panose="020B0604020202020204" pitchFamily="34" charset="0"/>
                <a:cs typeface="Arial" panose="020B0604020202020204" pitchFamily="34" charset="0"/>
              </a:rPr>
              <a:t>Legislação previdenciária pós-88 foi alvo de </a:t>
            </a:r>
            <a:r>
              <a:rPr lang="pt-BR" sz="1400" i="1" dirty="0">
                <a:latin typeface="Arial" panose="020B0604020202020204" pitchFamily="34" charset="0"/>
                <a:cs typeface="Arial" panose="020B0604020202020204" pitchFamily="34" charset="0"/>
              </a:rPr>
              <a:t>redução de direitos.</a:t>
            </a:r>
          </a:p>
          <a:p>
            <a:r>
              <a:rPr lang="pt-BR" sz="1400" i="1" dirty="0">
                <a:latin typeface="Arial" panose="020B0604020202020204" pitchFamily="34" charset="0"/>
                <a:cs typeface="Arial" panose="020B0604020202020204" pitchFamily="34" charset="0"/>
              </a:rPr>
              <a:t>Restabelecer direitos não implica em criar direito novo.</a:t>
            </a:r>
          </a:p>
          <a:p>
            <a:r>
              <a:rPr lang="pt-BR" sz="1400" dirty="0">
                <a:latin typeface="Arial" panose="020B0604020202020204" pitchFamily="34" charset="0"/>
                <a:cs typeface="Arial" panose="020B0604020202020204" pitchFamily="34" charset="0"/>
              </a:rPr>
              <a:t>Retrocessos sociais não podem gerar efeitos definitivos</a:t>
            </a:r>
          </a:p>
          <a:p>
            <a:r>
              <a:rPr lang="pt-BR" sz="1400" b="1" dirty="0">
                <a:latin typeface="Arial" panose="020B0604020202020204" pitchFamily="34" charset="0"/>
                <a:cs typeface="Arial" panose="020B0604020202020204" pitchFamily="34" charset="0"/>
              </a:rPr>
              <a:t>Efeito fiscal não pode afastar o direito:</a:t>
            </a:r>
          </a:p>
          <a:p>
            <a:pPr algn="l"/>
            <a:r>
              <a:rPr lang="pt-BR" sz="1400" i="1" dirty="0">
                <a:latin typeface="Arial" panose="020B0604020202020204" pitchFamily="34" charset="0"/>
                <a:cs typeface="Arial" panose="020B0604020202020204" pitchFamily="34" charset="0"/>
              </a:rPr>
              <a:t>”...d</a:t>
            </a:r>
            <a:r>
              <a:rPr lang="pt-BR" sz="1400" b="0" i="1" u="none" strike="noStrike" baseline="0" dirty="0">
                <a:latin typeface="Arial" panose="020B0604020202020204" pitchFamily="34" charset="0"/>
                <a:cs typeface="Arial" panose="020B0604020202020204" pitchFamily="34" charset="0"/>
              </a:rPr>
              <a:t>ireitos que efetivamente decorram do sistema não podem ser simplesmente postos de lado a partir do calculo utilitário de que novos encargos devem ser evitados a qualquer custo, ainda que disso resulte </a:t>
            </a:r>
            <a:r>
              <a:rPr lang="pt-BR" sz="1400" b="0" i="1" u="none" strike="noStrike" baseline="0" dirty="0" err="1">
                <a:latin typeface="Arial" panose="020B0604020202020204" pitchFamily="34" charset="0"/>
                <a:cs typeface="Arial" panose="020B0604020202020204" pitchFamily="34" charset="0"/>
              </a:rPr>
              <a:t>prejuizo</a:t>
            </a:r>
            <a:r>
              <a:rPr lang="pt-BR" sz="1400" b="0" i="1" u="none" strike="noStrike" baseline="0" dirty="0">
                <a:latin typeface="Arial" panose="020B0604020202020204" pitchFamily="34" charset="0"/>
                <a:cs typeface="Arial" panose="020B0604020202020204" pitchFamily="34" charset="0"/>
              </a:rPr>
              <a:t> inconstitucional para um conjunto de beneficiários.</a:t>
            </a:r>
          </a:p>
          <a:p>
            <a:pPr algn="l"/>
            <a:r>
              <a:rPr lang="pt-BR" sz="1400" b="0" i="1" u="none" strike="noStrike" baseline="0" dirty="0">
                <a:latin typeface="Arial" panose="020B0604020202020204" pitchFamily="34" charset="0"/>
                <a:cs typeface="Arial" panose="020B0604020202020204" pitchFamily="34" charset="0"/>
              </a:rPr>
              <a:t>O sistema previdenciário tem um de seus pilares na ideia de solidariedade, permitindo que a sociedade seja chamada a contribuir para o custeio de uma rede social, em bases gerais e equitativas. Disso não se extrai uma carta branca para legitimar o esvaziamento seletivo de direitos, imputando </a:t>
            </a:r>
            <a:r>
              <a:rPr lang="pt-BR" sz="1400" i="1" dirty="0">
                <a:latin typeface="Arial" panose="020B0604020202020204" pitchFamily="34" charset="0"/>
                <a:cs typeface="Arial" panose="020B0604020202020204" pitchFamily="34" charset="0"/>
              </a:rPr>
              <a:t>ô</a:t>
            </a:r>
            <a:r>
              <a:rPr lang="pt-BR" sz="1400" b="0" i="1" u="none" strike="noStrike" baseline="0" dirty="0">
                <a:latin typeface="Arial" panose="020B0604020202020204" pitchFamily="34" charset="0"/>
                <a:cs typeface="Arial" panose="020B0604020202020204" pitchFamily="34" charset="0"/>
              </a:rPr>
              <a:t>nus excessivos ou desproporcionais a determinados segmentos” </a:t>
            </a:r>
            <a:r>
              <a:rPr lang="pt-BR" sz="1400" b="0" i="0" u="none" strike="noStrike" baseline="0" dirty="0">
                <a:latin typeface="Arial" panose="020B0604020202020204" pitchFamily="34" charset="0"/>
                <a:cs typeface="Arial" panose="020B0604020202020204" pitchFamily="34" charset="0"/>
              </a:rPr>
              <a:t>(voto Min. Roberto Barroso, RE 661256)</a:t>
            </a:r>
          </a:p>
          <a:p>
            <a:pPr algn="l"/>
            <a:r>
              <a:rPr lang="pt-BR" sz="1400" dirty="0">
                <a:latin typeface="Arial" panose="020B0604020202020204" pitchFamily="34" charset="0"/>
                <a:cs typeface="Arial" panose="020B0604020202020204" pitchFamily="34" charset="0"/>
              </a:rPr>
              <a:t>Art. 18, §2 da Lei 8.213 viola o sistema contributivo e a correspondência que deve haver entre contribuição e benefício (</a:t>
            </a:r>
            <a:r>
              <a:rPr lang="pt-BR" sz="1400" b="0" i="0" u="none" strike="noStrike" baseline="0" dirty="0">
                <a:latin typeface="Arial" panose="020B0604020202020204" pitchFamily="34" charset="0"/>
                <a:cs typeface="Arial" panose="020B0604020202020204" pitchFamily="34" charset="0"/>
              </a:rPr>
              <a:t>inconstitucionalidade de o Estado continuar a exigir as contribuições vinculadas com exclusão das contrapartidas associadas).</a:t>
            </a:r>
          </a:p>
          <a:p>
            <a:pPr algn="l"/>
            <a:r>
              <a:rPr lang="pt-BR" sz="1400" b="1" dirty="0">
                <a:latin typeface="Arial" panose="020B0604020202020204" pitchFamily="34" charset="0"/>
                <a:cs typeface="Arial" panose="020B0604020202020204" pitchFamily="34" charset="0"/>
              </a:rPr>
              <a:t>A Lei é legítima para estabelecer novas regras, inclusive quanto ao cálculo do benefício, considerando o “fator previdenciário” e critérios para sua fixação. </a:t>
            </a:r>
            <a:r>
              <a:rPr lang="pt-BR" sz="1400" dirty="0">
                <a:latin typeface="Arial" panose="020B0604020202020204" pitchFamily="34" charset="0"/>
                <a:cs typeface="Arial" panose="020B0604020202020204" pitchFamily="34" charset="0"/>
              </a:rPr>
              <a:t>(Voto Min. Barroso)</a:t>
            </a:r>
            <a:endParaRPr lang="pt-BR" sz="1400" b="0" i="0" u="none" strike="noStrike" baseline="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57737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289EC3AA-C1AD-470F-B192-D5CE15AF3633}"/>
              </a:ext>
            </a:extLst>
          </p:cNvPr>
          <p:cNvSpPr>
            <a:spLocks noGrp="1"/>
          </p:cNvSpPr>
          <p:nvPr>
            <p:ph type="ctrTitle"/>
          </p:nvPr>
        </p:nvSpPr>
        <p:spPr/>
        <p:txBody>
          <a:bodyPr/>
          <a:lstStyle/>
          <a:p>
            <a:r>
              <a:rPr lang="pt-BR" dirty="0"/>
              <a:t>Obrigado!</a:t>
            </a:r>
          </a:p>
        </p:txBody>
      </p:sp>
      <p:sp>
        <p:nvSpPr>
          <p:cNvPr id="3" name="Subtítulo 2">
            <a:extLst>
              <a:ext uri="{FF2B5EF4-FFF2-40B4-BE49-F238E27FC236}">
                <a16:creationId xmlns="" xmlns:a16="http://schemas.microsoft.com/office/drawing/2014/main" id="{337DD6E7-F6C5-4ED6-8165-7BE6F5036F60}"/>
              </a:ext>
            </a:extLst>
          </p:cNvPr>
          <p:cNvSpPr>
            <a:spLocks noGrp="1"/>
          </p:cNvSpPr>
          <p:nvPr>
            <p:ph type="subTitle" idx="1"/>
          </p:nvPr>
        </p:nvSpPr>
        <p:spPr>
          <a:xfrm>
            <a:off x="1524000" y="4757738"/>
            <a:ext cx="9144000" cy="1655762"/>
          </a:xfrm>
        </p:spPr>
        <p:txBody>
          <a:bodyPr/>
          <a:lstStyle/>
          <a:p>
            <a:r>
              <a:rPr lang="pt-BR" dirty="0"/>
              <a:t>Luiz.alb.santos@gmail.com</a:t>
            </a:r>
          </a:p>
          <a:p>
            <a:r>
              <a:rPr lang="pt-BR" dirty="0"/>
              <a:t>Politicapublica.wordpress.com</a:t>
            </a:r>
          </a:p>
          <a:p>
            <a:endParaRPr lang="pt-BR" dirty="0"/>
          </a:p>
        </p:txBody>
      </p:sp>
      <p:pic>
        <p:nvPicPr>
          <p:cNvPr id="4" name="Imagem 3" descr="unnamed.png">
            <a:extLst>
              <a:ext uri="{FF2B5EF4-FFF2-40B4-BE49-F238E27FC236}">
                <a16:creationId xmlns="" xmlns:a16="http://schemas.microsoft.com/office/drawing/2014/main" id="{F90951B9-6221-4875-B166-88B00F224AAA}"/>
              </a:ext>
            </a:extLst>
          </p:cNvPr>
          <p:cNvPicPr>
            <a:picLocks noChangeAspect="1"/>
          </p:cNvPicPr>
          <p:nvPr/>
        </p:nvPicPr>
        <p:blipFill>
          <a:blip r:embed="rId3" cstate="print"/>
          <a:stretch>
            <a:fillRect/>
          </a:stretch>
        </p:blipFill>
        <p:spPr>
          <a:xfrm>
            <a:off x="5364490" y="210357"/>
            <a:ext cx="1463020" cy="1426985"/>
          </a:xfrm>
          <a:prstGeom prst="rect">
            <a:avLst/>
          </a:prstGeom>
        </p:spPr>
      </p:pic>
    </p:spTree>
    <p:extLst>
      <p:ext uri="{BB962C8B-B14F-4D97-AF65-F5344CB8AC3E}">
        <p14:creationId xmlns:p14="http://schemas.microsoft.com/office/powerpoint/2010/main" val="3390720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7AC2164-D76E-4DC5-887C-291D0B62C0A6}"/>
              </a:ext>
            </a:extLst>
          </p:cNvPr>
          <p:cNvSpPr>
            <a:spLocks noGrp="1"/>
          </p:cNvSpPr>
          <p:nvPr>
            <p:ph type="title"/>
          </p:nvPr>
        </p:nvSpPr>
        <p:spPr/>
        <p:txBody>
          <a:bodyPr/>
          <a:lstStyle/>
          <a:p>
            <a:r>
              <a:rPr lang="pt-BR" dirty="0"/>
              <a:t>Abono de permanência</a:t>
            </a:r>
          </a:p>
        </p:txBody>
      </p:sp>
      <p:sp>
        <p:nvSpPr>
          <p:cNvPr id="3" name="Espaço Reservado para Conteúdo 2">
            <a:extLst>
              <a:ext uri="{FF2B5EF4-FFF2-40B4-BE49-F238E27FC236}">
                <a16:creationId xmlns="" xmlns:a16="http://schemas.microsoft.com/office/drawing/2014/main" id="{C03A6997-5690-4DC1-B98F-EBF63C066F73}"/>
              </a:ext>
            </a:extLst>
          </p:cNvPr>
          <p:cNvSpPr>
            <a:spLocks noGrp="1"/>
          </p:cNvSpPr>
          <p:nvPr>
            <p:ph idx="1"/>
          </p:nvPr>
        </p:nvSpPr>
        <p:spPr/>
        <p:txBody>
          <a:bodyPr>
            <a:normAutofit fontScale="92500" lnSpcReduction="10000"/>
          </a:bodyPr>
          <a:lstStyle/>
          <a:p>
            <a:r>
              <a:rPr lang="pt-BR" dirty="0"/>
              <a:t>Art. 87. </a:t>
            </a:r>
            <a:r>
              <a:rPr lang="pt-BR" b="1" dirty="0"/>
              <a:t>O segurado que, tendo direito à aposentadoria por tempo de serviço, optar pelo prosseguimento na atividade, fará jus ao abono de permanência em serviço, mensal, correspondendo a 25% (vinte e cinco por cento) dessa aposentadoria para o segurado com 35 (trinta e cinco) anos ou mais de serviço e para a segurada com 30 (trinta) anos ou mais de serviço. </a:t>
            </a:r>
            <a:r>
              <a:rPr lang="pt-BR" dirty="0"/>
              <a:t>(Revogado pela Lei nº 8.870, de 1994)</a:t>
            </a:r>
          </a:p>
          <a:p>
            <a:endParaRPr lang="pt-BR" dirty="0"/>
          </a:p>
          <a:p>
            <a:r>
              <a:rPr lang="pt-BR" dirty="0"/>
              <a:t>Parágrafo único. O abono de permanência em serviço será devido a contar da data de entrada do requerimento, não variará de acordo com a evolução do salário-de-contribuição do segurado, será reajustado na forma dos demais benefícios e não se incorporará, para qualquer efeito, à aposentadoria ou à pensão. </a:t>
            </a:r>
          </a:p>
        </p:txBody>
      </p:sp>
    </p:spTree>
    <p:extLst>
      <p:ext uri="{BB962C8B-B14F-4D97-AF65-F5344CB8AC3E}">
        <p14:creationId xmlns:p14="http://schemas.microsoft.com/office/powerpoint/2010/main" val="771791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ço Reservado para Conteúdo 8">
            <a:extLst>
              <a:ext uri="{FF2B5EF4-FFF2-40B4-BE49-F238E27FC236}">
                <a16:creationId xmlns="" xmlns:a16="http://schemas.microsoft.com/office/drawing/2014/main" id="{E1D8B888-C9FF-4765-BD8D-FBAB02A4DB31}"/>
              </a:ext>
            </a:extLst>
          </p:cNvPr>
          <p:cNvSpPr>
            <a:spLocks noGrp="1"/>
          </p:cNvSpPr>
          <p:nvPr>
            <p:ph idx="1"/>
          </p:nvPr>
        </p:nvSpPr>
        <p:spPr/>
        <p:txBody>
          <a:bodyPr>
            <a:normAutofit/>
          </a:bodyPr>
          <a:lstStyle/>
          <a:p>
            <a:endParaRPr lang="pt-BR" dirty="0"/>
          </a:p>
          <a:p>
            <a:r>
              <a:rPr lang="pt-BR" dirty="0"/>
              <a:t>Art. 122. Se mais vantajoso, fica assegurado o direito à aposentadoria, nas condições legalmente previstas na data do cumprimento de todos os requisitos necessários à obtenção do benefício, ao segurado que, tendo completado 35 anos de serviço, se homem, ou trinta anos, se mulher, optou por permanecer em atividade.  </a:t>
            </a:r>
          </a:p>
        </p:txBody>
      </p:sp>
      <p:sp>
        <p:nvSpPr>
          <p:cNvPr id="12" name="Título 11">
            <a:extLst>
              <a:ext uri="{FF2B5EF4-FFF2-40B4-BE49-F238E27FC236}">
                <a16:creationId xmlns="" xmlns:a16="http://schemas.microsoft.com/office/drawing/2014/main" id="{5D0FC979-99AC-41B8-89F2-B2A954E9585B}"/>
              </a:ext>
            </a:extLst>
          </p:cNvPr>
          <p:cNvSpPr>
            <a:spLocks noGrp="1"/>
          </p:cNvSpPr>
          <p:nvPr>
            <p:ph type="title"/>
          </p:nvPr>
        </p:nvSpPr>
        <p:spPr/>
        <p:txBody>
          <a:bodyPr/>
          <a:lstStyle/>
          <a:p>
            <a:r>
              <a:rPr lang="pt-BR" dirty="0"/>
              <a:t>Direito Adquirido ao melhor benefício</a:t>
            </a:r>
          </a:p>
        </p:txBody>
      </p:sp>
    </p:spTree>
    <p:extLst>
      <p:ext uri="{BB962C8B-B14F-4D97-AF65-F5344CB8AC3E}">
        <p14:creationId xmlns:p14="http://schemas.microsoft.com/office/powerpoint/2010/main" val="2863764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BA2D4C4-B5CB-430F-9C71-570DD3373FC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 xmlns:a16="http://schemas.microsoft.com/office/drawing/2014/main" id="{FED926BD-A136-45BC-BA0A-8B153590C7D5}"/>
              </a:ext>
            </a:extLst>
          </p:cNvPr>
          <p:cNvSpPr>
            <a:spLocks noGrp="1"/>
          </p:cNvSpPr>
          <p:nvPr>
            <p:ph idx="1"/>
          </p:nvPr>
        </p:nvSpPr>
        <p:spPr/>
        <p:txBody>
          <a:bodyPr>
            <a:normAutofit fontScale="92500" lnSpcReduction="20000"/>
          </a:bodyPr>
          <a:lstStyle/>
          <a:p>
            <a:r>
              <a:rPr lang="pt-BR" dirty="0"/>
              <a:t>RE 630501 – JULGADO EM 21/02/2013</a:t>
            </a:r>
          </a:p>
          <a:p>
            <a:r>
              <a:rPr lang="pt-BR" dirty="0"/>
              <a:t>“EMENTA: APOSENTADORIA – PROVENTOS – CÁLCULO. Cumpre observar o quadro mais favorável ao beneficiário, pouco importando o decesso remuneratório ocorrido em data posterior ao implemento das condições legais. Considerações sobre o instituto do direito adquirido, na voz abalizada da relatora – ministra Ellen Gracie –, subscritas pela maioria.”</a:t>
            </a:r>
          </a:p>
          <a:p>
            <a:endParaRPr lang="pt-BR" dirty="0"/>
          </a:p>
          <a:p>
            <a:r>
              <a:rPr lang="pt-BR" dirty="0"/>
              <a:t>Min. Ellen Gracie</a:t>
            </a:r>
          </a:p>
          <a:p>
            <a:pPr marL="0" indent="0">
              <a:buNone/>
            </a:pPr>
            <a:r>
              <a:rPr lang="pt-BR" dirty="0"/>
              <a:t>“Em matéria previdenciária, já está consolidado o entendimento de que é assegurado o direito adquirido sempre que, preenchidos os requisitos para o gozo de determinado benefício, lei posterior revogue o dito benefício, estabeleça requisitos mais rigorosos para a sua concessão ou, ainda, imponha critérios de cálculo menos favoráveis.”</a:t>
            </a:r>
          </a:p>
        </p:txBody>
      </p:sp>
    </p:spTree>
    <p:extLst>
      <p:ext uri="{BB962C8B-B14F-4D97-AF65-F5344CB8AC3E}">
        <p14:creationId xmlns:p14="http://schemas.microsoft.com/office/powerpoint/2010/main" val="1956163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A470C29-D18F-48F5-ACDC-F0C75D0945C4}"/>
              </a:ext>
            </a:extLst>
          </p:cNvPr>
          <p:cNvSpPr>
            <a:spLocks noGrp="1"/>
          </p:cNvSpPr>
          <p:nvPr>
            <p:ph type="title"/>
          </p:nvPr>
        </p:nvSpPr>
        <p:spPr/>
        <p:txBody>
          <a:bodyPr/>
          <a:lstStyle/>
          <a:p>
            <a:r>
              <a:rPr lang="pt-BR" dirty="0"/>
              <a:t>EC 103/2019- garantia do direito adquirido</a:t>
            </a:r>
          </a:p>
        </p:txBody>
      </p:sp>
      <p:sp>
        <p:nvSpPr>
          <p:cNvPr id="3" name="Espaço Reservado para Conteúdo 2">
            <a:extLst>
              <a:ext uri="{FF2B5EF4-FFF2-40B4-BE49-F238E27FC236}">
                <a16:creationId xmlns="" xmlns:a16="http://schemas.microsoft.com/office/drawing/2014/main" id="{226DCF32-A6D4-4544-A8EF-7171A436CC53}"/>
              </a:ext>
            </a:extLst>
          </p:cNvPr>
          <p:cNvSpPr>
            <a:spLocks noGrp="1"/>
          </p:cNvSpPr>
          <p:nvPr>
            <p:ph idx="1"/>
          </p:nvPr>
        </p:nvSpPr>
        <p:spPr/>
        <p:txBody>
          <a:bodyPr/>
          <a:lstStyle/>
          <a:p>
            <a:pPr marL="0" indent="0" algn="just">
              <a:buNone/>
            </a:pPr>
            <a:r>
              <a:rPr lang="pt-BR" sz="1800" b="0" i="0" dirty="0">
                <a:solidFill>
                  <a:srgbClr val="000000"/>
                </a:solidFill>
                <a:effectLst/>
                <a:latin typeface="Arial" panose="020B0604020202020204" pitchFamily="34" charset="0"/>
              </a:rPr>
              <a:t>“Art. 3º A concessão de aposentadoria ao servidor público federal vinculado a regime próprio de previdência social e ao segurado do Regime Geral de Previdência Social e de pensão por morte aos respectivos dependentes </a:t>
            </a:r>
            <a:r>
              <a:rPr lang="pt-BR" sz="1800" b="1" i="0" dirty="0">
                <a:solidFill>
                  <a:srgbClr val="000000"/>
                </a:solidFill>
                <a:effectLst/>
                <a:latin typeface="Arial" panose="020B0604020202020204" pitchFamily="34" charset="0"/>
              </a:rPr>
              <a:t>será assegurada, a qualquer tempo, desde que tenham sido cumpridos os requisitos para obtenção desses benefícios até a data de entrada em vigor desta Emenda Constitucional, observados os critérios da legislação vigente na data em que foram atendidos os requisitos para a concessão da aposentadoria ou da pensão por morte</a:t>
            </a:r>
            <a:r>
              <a:rPr lang="pt-BR" sz="1800" b="0" i="0" dirty="0">
                <a:solidFill>
                  <a:srgbClr val="000000"/>
                </a:solidFill>
                <a:effectLst/>
                <a:latin typeface="Arial" panose="020B0604020202020204" pitchFamily="34" charset="0"/>
              </a:rPr>
              <a:t>.</a:t>
            </a:r>
            <a:endParaRPr lang="pt-BR" b="0" i="0" dirty="0">
              <a:solidFill>
                <a:srgbClr val="000000"/>
              </a:solidFill>
              <a:effectLst/>
              <a:latin typeface="Times New Roman" panose="02020603050405020304" pitchFamily="18" charset="0"/>
            </a:endParaRPr>
          </a:p>
          <a:p>
            <a:pPr marL="0" indent="0" algn="just">
              <a:buNone/>
            </a:pPr>
            <a:r>
              <a:rPr lang="pt-BR" sz="1800" b="0" i="0" dirty="0">
                <a:solidFill>
                  <a:srgbClr val="000000"/>
                </a:solidFill>
                <a:effectLst/>
                <a:latin typeface="Arial" panose="020B0604020202020204" pitchFamily="34" charset="0"/>
              </a:rPr>
              <a:t>............................................................</a:t>
            </a:r>
          </a:p>
          <a:p>
            <a:pPr marL="0" indent="0" algn="just">
              <a:buNone/>
            </a:pPr>
            <a:r>
              <a:rPr lang="pt-BR" sz="1800" b="0" i="0" dirty="0">
                <a:solidFill>
                  <a:srgbClr val="000000"/>
                </a:solidFill>
                <a:effectLst/>
                <a:latin typeface="Arial" panose="020B0604020202020204" pitchFamily="34" charset="0"/>
              </a:rPr>
              <a:t>§ 2º Os proventos de aposentadoria devidos ao segurado a que se refere o </a:t>
            </a:r>
            <a:r>
              <a:rPr lang="pt-BR" sz="1800" b="1" i="0" dirty="0">
                <a:solidFill>
                  <a:srgbClr val="000000"/>
                </a:solidFill>
                <a:effectLst/>
                <a:latin typeface="Arial" panose="020B0604020202020204" pitchFamily="34" charset="0"/>
              </a:rPr>
              <a:t>caput </a:t>
            </a:r>
            <a:r>
              <a:rPr lang="pt-BR" sz="1800" b="0" i="0" dirty="0">
                <a:solidFill>
                  <a:srgbClr val="000000"/>
                </a:solidFill>
                <a:effectLst/>
                <a:latin typeface="Arial" panose="020B0604020202020204" pitchFamily="34" charset="0"/>
              </a:rPr>
              <a:t>e as pensões por morte devidas aos seus dependentes serão apurados de acordo com a legislação em vigor à época em que foram atendidos os requisitos nela estabelecidos para a concessão desses benefícios.</a:t>
            </a:r>
            <a:endParaRPr lang="pt-BR" b="0" i="0" dirty="0">
              <a:solidFill>
                <a:srgbClr val="000000"/>
              </a:solidFill>
              <a:effectLst/>
              <a:latin typeface="Times New Roman" panose="02020603050405020304" pitchFamily="18" charset="0"/>
            </a:endParaRPr>
          </a:p>
          <a:p>
            <a:pPr marL="0" indent="0">
              <a:buNone/>
            </a:pPr>
            <a:r>
              <a:rPr lang="pt-BR" sz="1800" b="0" i="0" dirty="0">
                <a:solidFill>
                  <a:srgbClr val="000000"/>
                </a:solidFill>
                <a:effectLst/>
                <a:latin typeface="Arial" panose="020B0604020202020204" pitchFamily="34" charset="0"/>
              </a:rPr>
              <a:t>............................................................</a:t>
            </a:r>
            <a:r>
              <a:rPr lang="pt-BR" dirty="0"/>
              <a:t>”</a:t>
            </a:r>
          </a:p>
        </p:txBody>
      </p:sp>
    </p:spTree>
    <p:extLst>
      <p:ext uri="{BB962C8B-B14F-4D97-AF65-F5344CB8AC3E}">
        <p14:creationId xmlns:p14="http://schemas.microsoft.com/office/powerpoint/2010/main" val="3690160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9457B6C-C3A1-431C-8503-CB14C787D7BD}"/>
              </a:ext>
            </a:extLst>
          </p:cNvPr>
          <p:cNvSpPr>
            <a:spLocks noGrp="1"/>
          </p:cNvSpPr>
          <p:nvPr>
            <p:ph type="title"/>
          </p:nvPr>
        </p:nvSpPr>
        <p:spPr/>
        <p:txBody>
          <a:bodyPr/>
          <a:lstStyle/>
          <a:p>
            <a:r>
              <a:rPr lang="pt-BR" dirty="0"/>
              <a:t>EC - Regra de transição – cálculo de benefício</a:t>
            </a:r>
          </a:p>
        </p:txBody>
      </p:sp>
      <p:sp>
        <p:nvSpPr>
          <p:cNvPr id="3" name="Espaço Reservado para Conteúdo 2">
            <a:extLst>
              <a:ext uri="{FF2B5EF4-FFF2-40B4-BE49-F238E27FC236}">
                <a16:creationId xmlns="" xmlns:a16="http://schemas.microsoft.com/office/drawing/2014/main" id="{7792B2A6-088D-4E57-B599-2DD77C90F691}"/>
              </a:ext>
            </a:extLst>
          </p:cNvPr>
          <p:cNvSpPr>
            <a:spLocks noGrp="1"/>
          </p:cNvSpPr>
          <p:nvPr>
            <p:ph idx="1"/>
          </p:nvPr>
        </p:nvSpPr>
        <p:spPr/>
        <p:txBody>
          <a:bodyPr/>
          <a:lstStyle/>
          <a:p>
            <a:pPr algn="just"/>
            <a:r>
              <a:rPr lang="pt-BR" sz="1800" b="0" i="0" dirty="0">
                <a:solidFill>
                  <a:srgbClr val="000000"/>
                </a:solidFill>
                <a:effectLst/>
                <a:latin typeface="Arial" panose="020B0604020202020204" pitchFamily="34" charset="0"/>
              </a:rPr>
              <a:t>Art. 17. Ao segurado filiado ao Regime Geral de Previdência Social até a data de entrada em vigor desta Emenda Constitucional e que na referida data contar com mais de 28 (vinte e oito) anos de contribuição, se mulher, e 33 (trinta e três) anos de contribuição, se homem, fica assegurado o direito à aposentadoria quando preencher, cumulativamente, os seguintes requisitos:</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I - 30 (trinta) anos de contribuição, se mulher, e 35 (trinta e cinco) anos de contribuição, se homem; e</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II - cumprimento de período adicional correspondente a 50% (cinquenta por cento) do tempo que, na data de entrada em vigor desta Emenda Constitucional, faltaria para atingir 30 (trinta) anos de contribuição, se mulher, e 35 (trinta e cinco) anos de contribuição, se homem.</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Parágrafo único. </a:t>
            </a:r>
            <a:r>
              <a:rPr lang="pt-BR" sz="1800" b="1" i="0" dirty="0">
                <a:solidFill>
                  <a:srgbClr val="000000"/>
                </a:solidFill>
                <a:effectLst/>
                <a:latin typeface="Arial" panose="020B0604020202020204" pitchFamily="34" charset="0"/>
              </a:rPr>
              <a:t>O benefício concedido nos termos deste artigo terá seu valor apurado de acordo com a média aritmética simples dos salários de contribuição e das remunerações calculada na forma da lei, multiplicada pelo fator previdenciário, calculado na forma do disposto nos </a:t>
            </a:r>
            <a:r>
              <a:rPr lang="pt-BR" sz="1800" b="1" i="0" dirty="0">
                <a:solidFill>
                  <a:srgbClr val="000000"/>
                </a:solidFill>
                <a:effectLst/>
                <a:latin typeface="Arial" panose="020B0604020202020204" pitchFamily="34" charset="0"/>
                <a:hlinkClick r:id="rId2"/>
              </a:rPr>
              <a:t>§§ 7º a 9º do art. 29 da Lei nº 8.213, de 24 de julho de 1991</a:t>
            </a:r>
            <a:r>
              <a:rPr lang="pt-BR" sz="1800" b="1" i="0" dirty="0">
                <a:solidFill>
                  <a:srgbClr val="000000"/>
                </a:solidFill>
                <a:effectLst/>
                <a:latin typeface="Arial" panose="020B0604020202020204" pitchFamily="34" charset="0"/>
              </a:rPr>
              <a:t>.</a:t>
            </a:r>
            <a:endParaRPr lang="pt-BR" b="1" i="0" dirty="0">
              <a:solidFill>
                <a:srgbClr val="000000"/>
              </a:solidFill>
              <a:effectLst/>
              <a:latin typeface="Times New Roman" panose="02020603050405020304" pitchFamily="18" charset="0"/>
            </a:endParaRPr>
          </a:p>
          <a:p>
            <a:endParaRPr lang="pt-BR" dirty="0"/>
          </a:p>
        </p:txBody>
      </p:sp>
    </p:spTree>
    <p:extLst>
      <p:ext uri="{BB962C8B-B14F-4D97-AF65-F5344CB8AC3E}">
        <p14:creationId xmlns:p14="http://schemas.microsoft.com/office/powerpoint/2010/main" val="1114122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97AD524-E46A-476A-A07B-483457374DA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 xmlns:a16="http://schemas.microsoft.com/office/drawing/2014/main" id="{5AA8312C-09D8-40FC-B4BA-BE290623DE83}"/>
              </a:ext>
            </a:extLst>
          </p:cNvPr>
          <p:cNvSpPr>
            <a:spLocks noGrp="1"/>
          </p:cNvSpPr>
          <p:nvPr>
            <p:ph idx="1"/>
          </p:nvPr>
        </p:nvSpPr>
        <p:spPr>
          <a:xfrm>
            <a:off x="838200" y="1079310"/>
            <a:ext cx="10515600" cy="5413565"/>
          </a:xfrm>
        </p:spPr>
        <p:txBody>
          <a:bodyPr>
            <a:normAutofit fontScale="85000" lnSpcReduction="20000"/>
          </a:bodyPr>
          <a:lstStyle/>
          <a:p>
            <a:pPr algn="just"/>
            <a:r>
              <a:rPr lang="pt-BR" sz="1800" b="0" i="0" dirty="0">
                <a:solidFill>
                  <a:srgbClr val="000000"/>
                </a:solidFill>
                <a:effectLst/>
                <a:latin typeface="Arial" panose="020B0604020202020204" pitchFamily="34" charset="0"/>
              </a:rPr>
              <a:t>Art. 26. Até que lei discipline o cálculo dos benefícios do regime próprio de previdência social da União e do Regime Geral de Previdência Social, será utilizada a média aritmética simples dos salários de contribuição e das remunerações adotados como base para contribuições a regime próprio de previdência social e ao Regime Geral de Previdência Social, ou como base para contribuições decorrentes das atividades militares de que tratam os </a:t>
            </a:r>
            <a:r>
              <a:rPr lang="pt-BR" sz="1800" b="0" i="0" dirty="0">
                <a:solidFill>
                  <a:srgbClr val="000000"/>
                </a:solidFill>
                <a:effectLst/>
                <a:latin typeface="Arial" panose="020B0604020202020204" pitchFamily="34" charset="0"/>
                <a:hlinkClick r:id="rId2"/>
              </a:rPr>
              <a:t>arts. 42</a:t>
            </a:r>
            <a:r>
              <a:rPr lang="pt-BR" sz="1800" b="0" i="0" dirty="0">
                <a:solidFill>
                  <a:srgbClr val="000000"/>
                </a:solidFill>
                <a:effectLst/>
                <a:latin typeface="Arial" panose="020B0604020202020204" pitchFamily="34" charset="0"/>
              </a:rPr>
              <a:t> e </a:t>
            </a:r>
            <a:r>
              <a:rPr lang="pt-BR" sz="1800" b="0" i="0" dirty="0">
                <a:solidFill>
                  <a:srgbClr val="000000"/>
                </a:solidFill>
                <a:effectLst/>
                <a:latin typeface="Arial" panose="020B0604020202020204" pitchFamily="34" charset="0"/>
                <a:hlinkClick r:id="rId3"/>
              </a:rPr>
              <a:t>142 da Constituição Federal</a:t>
            </a:r>
            <a:r>
              <a:rPr lang="pt-BR" sz="1800" b="0" i="0" dirty="0">
                <a:solidFill>
                  <a:srgbClr val="000000"/>
                </a:solidFill>
                <a:effectLst/>
                <a:latin typeface="Arial" panose="020B0604020202020204" pitchFamily="34" charset="0"/>
              </a:rPr>
              <a:t>, atualizados monetariamente, </a:t>
            </a:r>
            <a:r>
              <a:rPr lang="pt-BR" sz="1800" b="1" i="0" dirty="0">
                <a:solidFill>
                  <a:srgbClr val="000000"/>
                </a:solidFill>
                <a:effectLst/>
                <a:latin typeface="Arial" panose="020B0604020202020204" pitchFamily="34" charset="0"/>
              </a:rPr>
              <a:t>correspondentes a 100% (cem por cento) do período contributivo desde a competência julho de 1994 ou desde o início da contribuição, se posterior àquela competência</a:t>
            </a:r>
            <a:r>
              <a:rPr lang="pt-BR" sz="1800" b="0" i="0" dirty="0">
                <a:solidFill>
                  <a:srgbClr val="000000"/>
                </a:solidFill>
                <a:effectLst/>
                <a:latin typeface="Arial" panose="020B0604020202020204" pitchFamily="34" charset="0"/>
              </a:rPr>
              <a:t>.</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 1º A média a que se refere o </a:t>
            </a:r>
            <a:r>
              <a:rPr lang="pt-BR" sz="1800" b="1" i="0" dirty="0">
                <a:solidFill>
                  <a:srgbClr val="000000"/>
                </a:solidFill>
                <a:effectLst/>
                <a:latin typeface="Arial" panose="020B0604020202020204" pitchFamily="34" charset="0"/>
              </a:rPr>
              <a:t>caput </a:t>
            </a:r>
            <a:r>
              <a:rPr lang="pt-BR" sz="1800" b="0" i="0" dirty="0">
                <a:solidFill>
                  <a:srgbClr val="000000"/>
                </a:solidFill>
                <a:effectLst/>
                <a:latin typeface="Arial" panose="020B0604020202020204" pitchFamily="34" charset="0"/>
              </a:rPr>
              <a:t>será limitada ao valor máximo do salário de contribuição do Regime Geral de Previdência Social para os segurados desse regime e para o servidor que ingressou no serviço público em cargo efetivo após a implantação do regime de previdência complementar ou que tenha exercido a opção correspondente, nos termos do disposto nos</a:t>
            </a:r>
            <a:r>
              <a:rPr lang="pt-BR" sz="1800" b="0" i="0" dirty="0">
                <a:solidFill>
                  <a:srgbClr val="000000"/>
                </a:solidFill>
                <a:effectLst/>
                <a:latin typeface="Arial" panose="020B0604020202020204" pitchFamily="34" charset="0"/>
                <a:hlinkClick r:id="rId4"/>
              </a:rPr>
              <a:t> §§ 14 a 16 do art. 40 da Constituição Federal</a:t>
            </a:r>
            <a:r>
              <a:rPr lang="pt-BR" sz="1800" b="0" i="0" dirty="0">
                <a:solidFill>
                  <a:srgbClr val="000000"/>
                </a:solidFill>
                <a:effectLst/>
                <a:latin typeface="Arial" panose="020B0604020202020204" pitchFamily="34" charset="0"/>
              </a:rPr>
              <a:t>.</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 2º O valor do benefício de aposentadoria corresponderá a 60% (sessenta por cento) da média aritmética definida na forma prevista no </a:t>
            </a:r>
            <a:r>
              <a:rPr lang="pt-BR" sz="1800" b="1" i="0" dirty="0">
                <a:solidFill>
                  <a:srgbClr val="000000"/>
                </a:solidFill>
                <a:effectLst/>
                <a:latin typeface="Arial" panose="020B0604020202020204" pitchFamily="34" charset="0"/>
              </a:rPr>
              <a:t>caput </a:t>
            </a:r>
            <a:r>
              <a:rPr lang="pt-BR" sz="1800" b="0" i="0" dirty="0">
                <a:solidFill>
                  <a:srgbClr val="000000"/>
                </a:solidFill>
                <a:effectLst/>
                <a:latin typeface="Arial" panose="020B0604020202020204" pitchFamily="34" charset="0"/>
              </a:rPr>
              <a:t>e no § 1º, com acréscimo de 2 (dois) pontos percentuais para cada ano de contribuição que exceder o tempo de 20 (vinte) anos de contribuição nos casos:</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I - do inciso II do § 6º do art. 4º, do § 4º do art. 15, do § 3º do art. 16 e do § 2º do art. 18;</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II - do § 4º do art. 10, ressalvado o disposto no inciso II do § 3º e no § 4º deste artigo;</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III - de aposentadoria por incapacidade permanente aos segurados do Regime Geral de Previdência Social, ressalvado o disposto no inciso II do § 3º deste artigo; e</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IV - do § 2º do art. 19 e do § 2º do art. 21, ressalvado o disposto no § 5º deste artigo.</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 3º O valor do benefício de aposentadoria corresponderá a 100% (cem por cento) da média aritmética definida na forma prevista no </a:t>
            </a:r>
            <a:r>
              <a:rPr lang="pt-BR" sz="1800" b="1" i="0" dirty="0">
                <a:solidFill>
                  <a:srgbClr val="000000"/>
                </a:solidFill>
                <a:effectLst/>
                <a:latin typeface="Arial" panose="020B0604020202020204" pitchFamily="34" charset="0"/>
              </a:rPr>
              <a:t>caput </a:t>
            </a:r>
            <a:r>
              <a:rPr lang="pt-BR" sz="1800" b="0" i="0" dirty="0">
                <a:solidFill>
                  <a:srgbClr val="000000"/>
                </a:solidFill>
                <a:effectLst/>
                <a:latin typeface="Arial" panose="020B0604020202020204" pitchFamily="34" charset="0"/>
              </a:rPr>
              <a:t>e no § 1º:</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I - no caso do inciso II do § 2º do art. 20;</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II - no caso de aposentadoria por incapacidade permanente, quando decorrer de acidente de trabalho, de doença profissional e de doença do trabalho.</a:t>
            </a:r>
            <a:endParaRPr lang="pt-BR" b="0" i="0" dirty="0">
              <a:solidFill>
                <a:srgbClr val="000000"/>
              </a:solidFill>
              <a:effectLst/>
              <a:latin typeface="Times New Roman" panose="02020603050405020304" pitchFamily="18" charset="0"/>
            </a:endParaRPr>
          </a:p>
          <a:p>
            <a:endParaRPr lang="pt-BR" dirty="0"/>
          </a:p>
        </p:txBody>
      </p:sp>
    </p:spTree>
    <p:extLst>
      <p:ext uri="{BB962C8B-B14F-4D97-AF65-F5344CB8AC3E}">
        <p14:creationId xmlns:p14="http://schemas.microsoft.com/office/powerpoint/2010/main" val="3795180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pt-BR" dirty="0"/>
              <a:t>Desaposentação</a:t>
            </a:r>
          </a:p>
        </p:txBody>
      </p:sp>
      <p:sp>
        <p:nvSpPr>
          <p:cNvPr id="3" name="Subtítulo 2"/>
          <p:cNvSpPr>
            <a:spLocks noGrp="1"/>
          </p:cNvSpPr>
          <p:nvPr>
            <p:ph type="subTitle" idx="1"/>
          </p:nvPr>
        </p:nvSpPr>
        <p:spPr/>
        <p:txBody>
          <a:bodyPr>
            <a:normAutofit/>
          </a:bodyPr>
          <a:lstStyle/>
          <a:p>
            <a:r>
              <a:rPr lang="pt-BR" sz="100" dirty="0"/>
              <a:t>.</a:t>
            </a:r>
          </a:p>
        </p:txBody>
      </p:sp>
    </p:spTree>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327</TotalTime>
  <Words>2746</Words>
  <Application>Microsoft Office PowerPoint</Application>
  <PresentationFormat>Widescreen</PresentationFormat>
  <Paragraphs>155</Paragraphs>
  <Slides>21</Slides>
  <Notes>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21</vt:i4>
      </vt:variant>
    </vt:vector>
  </HeadingPairs>
  <TitlesOfParts>
    <vt:vector size="26" baseType="lpstr">
      <vt:lpstr>Arial</vt:lpstr>
      <vt:lpstr>Calibri</vt:lpstr>
      <vt:lpstr>PalatinoLinotype-Roman</vt:lpstr>
      <vt:lpstr>Times New Roman</vt:lpstr>
      <vt:lpstr>Tema do Office</vt:lpstr>
      <vt:lpstr>Desaposentação à Luz da Constituição e o PL 172/2014</vt:lpstr>
      <vt:lpstr>Direitos pre-existentes no RGPS Pecúlio</vt:lpstr>
      <vt:lpstr>Abono de permanência</vt:lpstr>
      <vt:lpstr>Direito Adquirido ao melhor benefício</vt:lpstr>
      <vt:lpstr>Apresentação do PowerPoint</vt:lpstr>
      <vt:lpstr>EC 103/2019- garantia do direito adquirido</vt:lpstr>
      <vt:lpstr>EC - Regra de transição – cálculo de benefício</vt:lpstr>
      <vt:lpstr>Apresentação do PowerPoint</vt:lpstr>
      <vt:lpstr>Desaposentação</vt:lpstr>
      <vt:lpstr>ADI 1.721 – julgada em 11.10.2006</vt:lpstr>
      <vt:lpstr>DESAPOSENTAÇÃO</vt:lpstr>
      <vt:lpstr>Institutos aplicáveis ao serviço público Reversão</vt:lpstr>
      <vt:lpstr>Apresentação do PowerPoint</vt:lpstr>
      <vt:lpstr>Abono de permanência </vt:lpstr>
      <vt:lpstr>A desaposentação no RGPS: vedação legal</vt:lpstr>
      <vt:lpstr>A posição do STF</vt:lpstr>
      <vt:lpstr>A posição do STF</vt:lpstr>
      <vt:lpstr>Riscos Fiscais e críticas à desaposentação</vt:lpstr>
      <vt:lpstr>Questões vinculadas</vt:lpstr>
      <vt:lpstr>Conclusão</vt:lpstr>
      <vt:lpstr>Obrigado!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Luiz Alberto dos Santos</dc:creator>
  <cp:lastModifiedBy>Saulo Kleber Rodrigues Ribeiro</cp:lastModifiedBy>
  <cp:revision>12</cp:revision>
  <dcterms:created xsi:type="dcterms:W3CDTF">2021-12-06T18:44:58Z</dcterms:created>
  <dcterms:modified xsi:type="dcterms:W3CDTF">2021-12-08T12:26:26Z</dcterms:modified>
</cp:coreProperties>
</file>