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13" r:id="rId2"/>
    <p:sldId id="365" r:id="rId3"/>
    <p:sldId id="355" r:id="rId4"/>
    <p:sldId id="362" r:id="rId5"/>
    <p:sldId id="359" r:id="rId6"/>
    <p:sldId id="360" r:id="rId7"/>
    <p:sldId id="361" r:id="rId8"/>
    <p:sldId id="363" r:id="rId9"/>
    <p:sldId id="366" r:id="rId10"/>
    <p:sldId id="367" r:id="rId11"/>
    <p:sldId id="339" r:id="rId12"/>
    <p:sldId id="314" r:id="rId13"/>
    <p:sldId id="300" r:id="rId14"/>
    <p:sldId id="301" r:id="rId15"/>
    <p:sldId id="302" r:id="rId16"/>
    <p:sldId id="303" r:id="rId17"/>
    <p:sldId id="304" r:id="rId18"/>
    <p:sldId id="305" r:id="rId19"/>
    <p:sldId id="306" r:id="rId20"/>
    <p:sldId id="307" r:id="rId21"/>
    <p:sldId id="308" r:id="rId22"/>
    <p:sldId id="315" r:id="rId23"/>
    <p:sldId id="309" r:id="rId24"/>
    <p:sldId id="310" r:id="rId25"/>
    <p:sldId id="311" r:id="rId26"/>
    <p:sldId id="312" r:id="rId27"/>
    <p:sldId id="338" r:id="rId28"/>
    <p:sldId id="334" r:id="rId29"/>
  </p:sldIdLst>
  <p:sldSz cx="9144000" cy="6858000" type="screen4x3"/>
  <p:notesSz cx="6888163" cy="100187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44" autoAdjust="0"/>
    <p:restoredTop sz="94719"/>
  </p:normalViewPr>
  <p:slideViewPr>
    <p:cSldViewPr>
      <p:cViewPr varScale="1">
        <p:scale>
          <a:sx n="79" d="100"/>
          <a:sy n="79" d="100"/>
        </p:scale>
        <p:origin x="-1699"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https://d.docs.live.net/5571d83d8ca16c63/REFERENCIAS_BIBLIOGRAFICAS/PISA_2018/PISA_2018_Nive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d.docs.live.net/5571d83d8ca16c63/REFERENCIAS_BIBLIOGRAFICAS/PISA_2018/PISA_2018_Nivei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d.docs.live.net/5571d83d8ca16c63/REFERENCIAS_BIBLIOGRAFICAS/PISA_2018/PISA_2018_Nivei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ilonabecskehazy\Downloads\Projecoes_2018_populacao_idade_simples_2010_2060_(Calculos_Ilona).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ilonabecskehazy\Downloads\Projecoes_2018_populacao_idade_simples_2010_2060_(Calculos_Ilona).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pt-BR"/>
  <c:chart>
    <c:title>
      <c:tx>
        <c:rich>
          <a:bodyPr/>
          <a:lstStyle/>
          <a:p>
            <a:pPr>
              <a:defRPr sz="1800"/>
            </a:pPr>
            <a:r>
              <a:rPr lang="pt-BR" sz="1800" dirty="0"/>
              <a:t>O Brasil não apresenta tendência clara de melhora na performance de leitura, estando em </a:t>
            </a:r>
            <a:r>
              <a:rPr lang="pt-BR" sz="1800" dirty="0" smtClean="0">
                <a:solidFill>
                  <a:schemeClr val="tx1"/>
                </a:solidFill>
              </a:rPr>
              <a:t>nítida</a:t>
            </a:r>
            <a:r>
              <a:rPr lang="pt-BR" sz="1800" dirty="0" smtClean="0"/>
              <a:t> </a:t>
            </a:r>
            <a:r>
              <a:rPr lang="pt-BR" sz="1800" dirty="0"/>
              <a:t>desvantagem em relação aos países da OCDE e da Região, como Chile e Peru</a:t>
            </a:r>
          </a:p>
        </c:rich>
      </c:tx>
      <c:layout/>
      <c:overlay val="1"/>
    </c:title>
    <c:plotArea>
      <c:layout>
        <c:manualLayout>
          <c:layoutTarget val="inner"/>
          <c:xMode val="edge"/>
          <c:yMode val="edge"/>
          <c:x val="6.2921648682803505E-2"/>
          <c:y val="0.21087391818523893"/>
          <c:w val="0.92010304267522103"/>
          <c:h val="0.55597977028794643"/>
        </c:manualLayout>
      </c:layout>
      <c:lineChart>
        <c:grouping val="standard"/>
        <c:ser>
          <c:idx val="0"/>
          <c:order val="0"/>
          <c:tx>
            <c:strRef>
              <c:f>'[PISA_2018_Niveis.xlsx]2000-2018_Leitura'!$A$2</c:f>
              <c:strCache>
                <c:ptCount val="1"/>
                <c:pt idx="0">
                  <c:v>OECD average-23</c:v>
                </c:pt>
              </c:strCache>
            </c:strRef>
          </c:tx>
          <c:spPr>
            <a:ln w="28575">
              <a:solidFill>
                <a:srgbClr val="4F81BD"/>
              </a:solidFill>
              <a:prstDash val="solid"/>
            </a:ln>
          </c:spPr>
          <c:marker>
            <c:symbol val="diamond"/>
            <c:size val="8"/>
          </c:marker>
          <c:trendline>
            <c:spPr>
              <a:ln w="28575">
                <a:solidFill>
                  <a:schemeClr val="accent1"/>
                </a:solidFill>
                <a:prstDash val="sysDot"/>
              </a:ln>
            </c:spPr>
            <c:trendlineType val="linear"/>
          </c:trendline>
          <c:cat>
            <c:numRef>
              <c:f>'[PISA_2018_Niveis.xlsx]2000-2018_Leitura'!$B$1:$H$1</c:f>
              <c:numCache>
                <c:formatCode>0</c:formatCode>
                <c:ptCount val="7"/>
                <c:pt idx="0">
                  <c:v>2000</c:v>
                </c:pt>
                <c:pt idx="1">
                  <c:v>2003</c:v>
                </c:pt>
                <c:pt idx="2">
                  <c:v>2006</c:v>
                </c:pt>
                <c:pt idx="3">
                  <c:v>2009</c:v>
                </c:pt>
                <c:pt idx="4">
                  <c:v>2012</c:v>
                </c:pt>
                <c:pt idx="5">
                  <c:v>2015</c:v>
                </c:pt>
                <c:pt idx="6">
                  <c:v>2018</c:v>
                </c:pt>
              </c:numCache>
            </c:numRef>
          </c:cat>
          <c:val>
            <c:numRef>
              <c:f>'[PISA_2018_Niveis.xlsx]2000-2018_Leitura'!$B$2:$H$2</c:f>
              <c:numCache>
                <c:formatCode>0</c:formatCode>
                <c:ptCount val="7"/>
                <c:pt idx="0">
                  <c:v>499.53402738709195</c:v>
                </c:pt>
                <c:pt idx="1">
                  <c:v>497.41580552794261</c:v>
                </c:pt>
                <c:pt idx="2">
                  <c:v>495.465937519119</c:v>
                </c:pt>
                <c:pt idx="3">
                  <c:v>499.39752150663696</c:v>
                </c:pt>
                <c:pt idx="4">
                  <c:v>501.36470419353407</c:v>
                </c:pt>
                <c:pt idx="5">
                  <c:v>497.2489106733542</c:v>
                </c:pt>
                <c:pt idx="6">
                  <c:v>492.83733406540665</c:v>
                </c:pt>
              </c:numCache>
            </c:numRef>
          </c:val>
          <c:extLst xmlns:c16r2="http://schemas.microsoft.com/office/drawing/2015/06/chart">
            <c:ext xmlns:c16="http://schemas.microsoft.com/office/drawing/2014/chart" uri="{C3380CC4-5D6E-409C-BE32-E72D297353CC}">
              <c16:uniqueId val="{00000001-7E12-4994-9754-A4EB0AED9F85}"/>
            </c:ext>
          </c:extLst>
        </c:ser>
        <c:ser>
          <c:idx val="1"/>
          <c:order val="1"/>
          <c:tx>
            <c:strRef>
              <c:f>'[PISA_2018_Niveis.xlsx]2000-2018_Leitura'!$A$3</c:f>
              <c:strCache>
                <c:ptCount val="1"/>
              </c:strCache>
            </c:strRef>
          </c:tx>
          <c:cat>
            <c:numRef>
              <c:f>'[PISA_2018_Niveis.xlsx]2000-2018_Leitura'!$B$1:$H$1</c:f>
              <c:numCache>
                <c:formatCode>0</c:formatCode>
                <c:ptCount val="7"/>
                <c:pt idx="0">
                  <c:v>2000</c:v>
                </c:pt>
                <c:pt idx="1">
                  <c:v>2003</c:v>
                </c:pt>
                <c:pt idx="2">
                  <c:v>2006</c:v>
                </c:pt>
                <c:pt idx="3">
                  <c:v>2009</c:v>
                </c:pt>
                <c:pt idx="4">
                  <c:v>2012</c:v>
                </c:pt>
                <c:pt idx="5">
                  <c:v>2015</c:v>
                </c:pt>
                <c:pt idx="6">
                  <c:v>2018</c:v>
                </c:pt>
              </c:numCache>
            </c:numRef>
          </c:cat>
          <c:val>
            <c:numRef>
              <c:f>'[PISA_2018_Niveis.xlsx]2000-2018_Leitura'!$B$3:$H$3</c:f>
              <c:numCache>
                <c:formatCode>General</c:formatCode>
                <c:ptCount val="7"/>
              </c:numCache>
            </c:numRef>
          </c:val>
          <c:extLst xmlns:c16r2="http://schemas.microsoft.com/office/drawing/2015/06/chart">
            <c:ext xmlns:c16="http://schemas.microsoft.com/office/drawing/2014/chart" uri="{C3380CC4-5D6E-409C-BE32-E72D297353CC}">
              <c16:uniqueId val="{00000002-7E12-4994-9754-A4EB0AED9F85}"/>
            </c:ext>
          </c:extLst>
        </c:ser>
        <c:ser>
          <c:idx val="2"/>
          <c:order val="2"/>
          <c:tx>
            <c:strRef>
              <c:f>'[PISA_2018_Niveis.xlsx]2000-2018_Leitura'!$A$4</c:f>
              <c:strCache>
                <c:ptCount val="1"/>
                <c:pt idx="0">
                  <c:v>Peru</c:v>
                </c:pt>
              </c:strCache>
            </c:strRef>
          </c:tx>
          <c:marker>
            <c:symbol val="triangle"/>
            <c:size val="8"/>
          </c:marker>
          <c:trendline>
            <c:spPr>
              <a:ln w="25400">
                <a:solidFill>
                  <a:schemeClr val="tx1"/>
                </a:solidFill>
                <a:prstDash val="sysDot"/>
              </a:ln>
            </c:spPr>
            <c:trendlineType val="linear"/>
          </c:trendline>
          <c:cat>
            <c:numRef>
              <c:f>'[PISA_2018_Niveis.xlsx]2000-2018_Leitura'!$B$1:$H$1</c:f>
              <c:numCache>
                <c:formatCode>0</c:formatCode>
                <c:ptCount val="7"/>
                <c:pt idx="0">
                  <c:v>2000</c:v>
                </c:pt>
                <c:pt idx="1">
                  <c:v>2003</c:v>
                </c:pt>
                <c:pt idx="2">
                  <c:v>2006</c:v>
                </c:pt>
                <c:pt idx="3">
                  <c:v>2009</c:v>
                </c:pt>
                <c:pt idx="4">
                  <c:v>2012</c:v>
                </c:pt>
                <c:pt idx="5">
                  <c:v>2015</c:v>
                </c:pt>
                <c:pt idx="6">
                  <c:v>2018</c:v>
                </c:pt>
              </c:numCache>
            </c:numRef>
          </c:cat>
          <c:val>
            <c:numRef>
              <c:f>'[PISA_2018_Niveis.xlsx]2000-2018_Leitura'!$B$4:$H$4</c:f>
              <c:numCache>
                <c:formatCode>General</c:formatCode>
                <c:ptCount val="7"/>
                <c:pt idx="0" formatCode="0">
                  <c:v>327.08484294048895</c:v>
                </c:pt>
                <c:pt idx="3" formatCode="0">
                  <c:v>369.69576026267976</c:v>
                </c:pt>
                <c:pt idx="4" formatCode="0">
                  <c:v>384.15122346219277</c:v>
                </c:pt>
                <c:pt idx="5" formatCode="0">
                  <c:v>397.54143915992648</c:v>
                </c:pt>
                <c:pt idx="6" formatCode="0">
                  <c:v>400.51370593416959</c:v>
                </c:pt>
              </c:numCache>
            </c:numRef>
          </c:val>
          <c:extLst xmlns:c16r2="http://schemas.microsoft.com/office/drawing/2015/06/chart">
            <c:ext xmlns:c16="http://schemas.microsoft.com/office/drawing/2014/chart" uri="{C3380CC4-5D6E-409C-BE32-E72D297353CC}">
              <c16:uniqueId val="{00000004-7E12-4994-9754-A4EB0AED9F85}"/>
            </c:ext>
          </c:extLst>
        </c:ser>
        <c:ser>
          <c:idx val="3"/>
          <c:order val="3"/>
          <c:tx>
            <c:strRef>
              <c:f>'[PISA_2018_Niveis.xlsx]2000-2018_Leitura'!$A$5</c:f>
              <c:strCache>
                <c:ptCount val="1"/>
                <c:pt idx="0">
                  <c:v>Brazil</c:v>
                </c:pt>
              </c:strCache>
            </c:strRef>
          </c:tx>
          <c:marker>
            <c:symbol val="square"/>
            <c:size val="7"/>
          </c:marker>
          <c:trendline>
            <c:spPr>
              <a:ln w="25400">
                <a:solidFill>
                  <a:srgbClr val="7030A0"/>
                </a:solidFill>
                <a:prstDash val="sysDot"/>
              </a:ln>
            </c:spPr>
            <c:trendlineType val="linear"/>
          </c:trendline>
          <c:cat>
            <c:numRef>
              <c:f>'[PISA_2018_Niveis.xlsx]2000-2018_Leitura'!$B$1:$H$1</c:f>
              <c:numCache>
                <c:formatCode>0</c:formatCode>
                <c:ptCount val="7"/>
                <c:pt idx="0">
                  <c:v>2000</c:v>
                </c:pt>
                <c:pt idx="1">
                  <c:v>2003</c:v>
                </c:pt>
                <c:pt idx="2">
                  <c:v>2006</c:v>
                </c:pt>
                <c:pt idx="3">
                  <c:v>2009</c:v>
                </c:pt>
                <c:pt idx="4">
                  <c:v>2012</c:v>
                </c:pt>
                <c:pt idx="5">
                  <c:v>2015</c:v>
                </c:pt>
                <c:pt idx="6">
                  <c:v>2018</c:v>
                </c:pt>
              </c:numCache>
            </c:numRef>
          </c:cat>
          <c:val>
            <c:numRef>
              <c:f>'[PISA_2018_Niveis.xlsx]2000-2018_Leitura'!$B$5:$H$5</c:f>
              <c:numCache>
                <c:formatCode>0</c:formatCode>
                <c:ptCount val="7"/>
                <c:pt idx="0">
                  <c:v>396.02908368282687</c:v>
                </c:pt>
                <c:pt idx="1">
                  <c:v>402.79628396744164</c:v>
                </c:pt>
                <c:pt idx="2">
                  <c:v>392.88511225337788</c:v>
                </c:pt>
                <c:pt idx="3">
                  <c:v>411.75492751248493</c:v>
                </c:pt>
                <c:pt idx="4">
                  <c:v>406.53315779716917</c:v>
                </c:pt>
                <c:pt idx="5">
                  <c:v>407.3485924259341</c:v>
                </c:pt>
                <c:pt idx="6">
                  <c:v>412.87331668524865</c:v>
                </c:pt>
              </c:numCache>
            </c:numRef>
          </c:val>
          <c:extLst xmlns:c16r2="http://schemas.microsoft.com/office/drawing/2015/06/chart">
            <c:ext xmlns:c16="http://schemas.microsoft.com/office/drawing/2014/chart" uri="{C3380CC4-5D6E-409C-BE32-E72D297353CC}">
              <c16:uniqueId val="{00000006-7E12-4994-9754-A4EB0AED9F85}"/>
            </c:ext>
          </c:extLst>
        </c:ser>
        <c:ser>
          <c:idx val="4"/>
          <c:order val="4"/>
          <c:tx>
            <c:strRef>
              <c:f>'[PISA_2018_Niveis.xlsx]2000-2018_Leitura'!$A$6</c:f>
              <c:strCache>
                <c:ptCount val="1"/>
                <c:pt idx="0">
                  <c:v>Chile</c:v>
                </c:pt>
              </c:strCache>
            </c:strRef>
          </c:tx>
          <c:marker>
            <c:symbol val="circle"/>
            <c:size val="7"/>
          </c:marker>
          <c:trendline>
            <c:spPr>
              <a:ln>
                <a:solidFill>
                  <a:schemeClr val="accent5">
                    <a:lumMod val="60000"/>
                    <a:lumOff val="40000"/>
                  </a:schemeClr>
                </a:solidFill>
              </a:ln>
            </c:spPr>
            <c:trendlineType val="linear"/>
          </c:trendline>
          <c:cat>
            <c:numRef>
              <c:f>'[PISA_2018_Niveis.xlsx]2000-2018_Leitura'!$B$1:$H$1</c:f>
              <c:numCache>
                <c:formatCode>0</c:formatCode>
                <c:ptCount val="7"/>
                <c:pt idx="0">
                  <c:v>2000</c:v>
                </c:pt>
                <c:pt idx="1">
                  <c:v>2003</c:v>
                </c:pt>
                <c:pt idx="2">
                  <c:v>2006</c:v>
                </c:pt>
                <c:pt idx="3">
                  <c:v>2009</c:v>
                </c:pt>
                <c:pt idx="4">
                  <c:v>2012</c:v>
                </c:pt>
                <c:pt idx="5">
                  <c:v>2015</c:v>
                </c:pt>
                <c:pt idx="6">
                  <c:v>2018</c:v>
                </c:pt>
              </c:numCache>
            </c:numRef>
          </c:cat>
          <c:val>
            <c:numRef>
              <c:f>'[PISA_2018_Niveis.xlsx]2000-2018_Leitura'!$B$6:$H$6</c:f>
              <c:numCache>
                <c:formatCode>General</c:formatCode>
                <c:ptCount val="7"/>
                <c:pt idx="0" formatCode="0">
                  <c:v>409.55678202563467</c:v>
                </c:pt>
                <c:pt idx="2" formatCode="0">
                  <c:v>442.09134588483181</c:v>
                </c:pt>
                <c:pt idx="3" formatCode="0">
                  <c:v>449.36960681750838</c:v>
                </c:pt>
                <c:pt idx="4" formatCode="0">
                  <c:v>441.39816338906081</c:v>
                </c:pt>
                <c:pt idx="5" formatCode="0">
                  <c:v>458.57087608222326</c:v>
                </c:pt>
                <c:pt idx="6" formatCode="0">
                  <c:v>452.27255409197892</c:v>
                </c:pt>
              </c:numCache>
            </c:numRef>
          </c:val>
          <c:extLst xmlns:c16r2="http://schemas.microsoft.com/office/drawing/2015/06/chart">
            <c:ext xmlns:c16="http://schemas.microsoft.com/office/drawing/2014/chart" uri="{C3380CC4-5D6E-409C-BE32-E72D297353CC}">
              <c16:uniqueId val="{00000008-7E12-4994-9754-A4EB0AED9F85}"/>
            </c:ext>
          </c:extLst>
        </c:ser>
        <c:ser>
          <c:idx val="5"/>
          <c:order val="5"/>
          <c:tx>
            <c:strRef>
              <c:f>'[PISA_2018_Niveis.xlsx]2000-2018_Leitura'!$A$7</c:f>
              <c:strCache>
                <c:ptCount val="1"/>
                <c:pt idx="0">
                  <c:v>Argentina</c:v>
                </c:pt>
              </c:strCache>
            </c:strRef>
          </c:tx>
          <c:spPr>
            <a:ln w="28575">
              <a:noFill/>
            </a:ln>
          </c:spPr>
          <c:cat>
            <c:numRef>
              <c:f>'[PISA_2018_Niveis.xlsx]2000-2018_Leitura'!$B$1:$H$1</c:f>
              <c:numCache>
                <c:formatCode>0</c:formatCode>
                <c:ptCount val="7"/>
                <c:pt idx="0">
                  <c:v>2000</c:v>
                </c:pt>
                <c:pt idx="1">
                  <c:v>2003</c:v>
                </c:pt>
                <c:pt idx="2">
                  <c:v>2006</c:v>
                </c:pt>
                <c:pt idx="3">
                  <c:v>2009</c:v>
                </c:pt>
                <c:pt idx="4">
                  <c:v>2012</c:v>
                </c:pt>
                <c:pt idx="5">
                  <c:v>2015</c:v>
                </c:pt>
                <c:pt idx="6">
                  <c:v>2018</c:v>
                </c:pt>
              </c:numCache>
            </c:numRef>
          </c:cat>
          <c:val>
            <c:numRef>
              <c:f>'[PISA_2018_Niveis.xlsx]2000-2018_Leitura'!$B$7:$H$7</c:f>
              <c:numCache>
                <c:formatCode>General</c:formatCode>
                <c:ptCount val="7"/>
                <c:pt idx="0" formatCode="0">
                  <c:v>418.25070034719778</c:v>
                </c:pt>
                <c:pt idx="2" formatCode="0">
                  <c:v>373.72377119767822</c:v>
                </c:pt>
                <c:pt idx="3" formatCode="0">
                  <c:v>398.26087999149883</c:v>
                </c:pt>
                <c:pt idx="4" formatCode="0">
                  <c:v>395.97912270217165</c:v>
                </c:pt>
                <c:pt idx="6" formatCode="0">
                  <c:v>401.50310880731661</c:v>
                </c:pt>
              </c:numCache>
            </c:numRef>
          </c:val>
          <c:extLst xmlns:c16r2="http://schemas.microsoft.com/office/drawing/2015/06/chart">
            <c:ext xmlns:c16="http://schemas.microsoft.com/office/drawing/2014/chart" uri="{C3380CC4-5D6E-409C-BE32-E72D297353CC}">
              <c16:uniqueId val="{00000009-7E12-4994-9754-A4EB0AED9F85}"/>
            </c:ext>
          </c:extLst>
        </c:ser>
        <c:ser>
          <c:idx val="6"/>
          <c:order val="6"/>
          <c:tx>
            <c:strRef>
              <c:f>'[PISA_2018_Niveis.xlsx]2000-2018_Leitura'!$A$8</c:f>
              <c:strCache>
                <c:ptCount val="1"/>
                <c:pt idx="0">
                  <c:v>Mexico</c:v>
                </c:pt>
              </c:strCache>
            </c:strRef>
          </c:tx>
          <c:spPr>
            <a:ln w="28575">
              <a:noFill/>
            </a:ln>
          </c:spPr>
          <c:marker>
            <c:symbol val="diamond"/>
            <c:size val="10"/>
            <c:spPr>
              <a:solidFill>
                <a:srgbClr val="C00000"/>
              </a:solidFill>
            </c:spPr>
          </c:marker>
          <c:cat>
            <c:numRef>
              <c:f>'[PISA_2018_Niveis.xlsx]2000-2018_Leitura'!$B$1:$H$1</c:f>
              <c:numCache>
                <c:formatCode>0</c:formatCode>
                <c:ptCount val="7"/>
                <c:pt idx="0">
                  <c:v>2000</c:v>
                </c:pt>
                <c:pt idx="1">
                  <c:v>2003</c:v>
                </c:pt>
                <c:pt idx="2">
                  <c:v>2006</c:v>
                </c:pt>
                <c:pt idx="3">
                  <c:v>2009</c:v>
                </c:pt>
                <c:pt idx="4">
                  <c:v>2012</c:v>
                </c:pt>
                <c:pt idx="5">
                  <c:v>2015</c:v>
                </c:pt>
                <c:pt idx="6">
                  <c:v>2018</c:v>
                </c:pt>
              </c:numCache>
            </c:numRef>
          </c:cat>
          <c:val>
            <c:numRef>
              <c:f>'[PISA_2018_Niveis.xlsx]2000-2018_Leitura'!$B$8:$H$8</c:f>
              <c:numCache>
                <c:formatCode>0</c:formatCode>
                <c:ptCount val="7"/>
                <c:pt idx="0">
                  <c:v>421.9606301803924</c:v>
                </c:pt>
                <c:pt idx="1">
                  <c:v>399.72192746912367</c:v>
                </c:pt>
                <c:pt idx="2">
                  <c:v>410.49645477876777</c:v>
                </c:pt>
                <c:pt idx="3">
                  <c:v>425.26529915619824</c:v>
                </c:pt>
                <c:pt idx="4">
                  <c:v>423.55376178165147</c:v>
                </c:pt>
                <c:pt idx="5">
                  <c:v>423.2764794001335</c:v>
                </c:pt>
                <c:pt idx="6">
                  <c:v>420.46889277117123</c:v>
                </c:pt>
              </c:numCache>
            </c:numRef>
          </c:val>
          <c:extLst xmlns:c16r2="http://schemas.microsoft.com/office/drawing/2015/06/chart">
            <c:ext xmlns:c16="http://schemas.microsoft.com/office/drawing/2014/chart" uri="{C3380CC4-5D6E-409C-BE32-E72D297353CC}">
              <c16:uniqueId val="{0000000A-7E12-4994-9754-A4EB0AED9F85}"/>
            </c:ext>
          </c:extLst>
        </c:ser>
        <c:ser>
          <c:idx val="7"/>
          <c:order val="7"/>
          <c:tx>
            <c:strRef>
              <c:f>'[PISA_2018_Niveis.xlsx]2000-2018_Leitura'!$A$9</c:f>
              <c:strCache>
                <c:ptCount val="1"/>
                <c:pt idx="0">
                  <c:v>Uruguay</c:v>
                </c:pt>
              </c:strCache>
            </c:strRef>
          </c:tx>
          <c:spPr>
            <a:ln w="28575">
              <a:noFill/>
            </a:ln>
          </c:spPr>
          <c:marker>
            <c:symbol val="triangle"/>
            <c:size val="10"/>
            <c:spPr>
              <a:solidFill>
                <a:schemeClr val="tx2">
                  <a:lumMod val="60000"/>
                  <a:lumOff val="40000"/>
                </a:schemeClr>
              </a:solidFill>
            </c:spPr>
          </c:marker>
          <c:cat>
            <c:numRef>
              <c:f>'[PISA_2018_Niveis.xlsx]2000-2018_Leitura'!$B$1:$H$1</c:f>
              <c:numCache>
                <c:formatCode>0</c:formatCode>
                <c:ptCount val="7"/>
                <c:pt idx="0">
                  <c:v>2000</c:v>
                </c:pt>
                <c:pt idx="1">
                  <c:v>2003</c:v>
                </c:pt>
                <c:pt idx="2">
                  <c:v>2006</c:v>
                </c:pt>
                <c:pt idx="3">
                  <c:v>2009</c:v>
                </c:pt>
                <c:pt idx="4">
                  <c:v>2012</c:v>
                </c:pt>
                <c:pt idx="5">
                  <c:v>2015</c:v>
                </c:pt>
                <c:pt idx="6">
                  <c:v>2018</c:v>
                </c:pt>
              </c:numCache>
            </c:numRef>
          </c:cat>
          <c:val>
            <c:numRef>
              <c:f>'[PISA_2018_Niveis.xlsx]2000-2018_Leitura'!$B$9:$H$9</c:f>
              <c:numCache>
                <c:formatCode>0</c:formatCode>
                <c:ptCount val="7"/>
                <c:pt idx="1">
                  <c:v>434.14975808702968</c:v>
                </c:pt>
                <c:pt idx="2">
                  <c:v>412.51673263260329</c:v>
                </c:pt>
                <c:pt idx="3">
                  <c:v>425.81335865198304</c:v>
                </c:pt>
                <c:pt idx="4">
                  <c:v>411.3489190411089</c:v>
                </c:pt>
                <c:pt idx="5">
                  <c:v>436.57213154276423</c:v>
                </c:pt>
                <c:pt idx="6">
                  <c:v>427.11761819835078</c:v>
                </c:pt>
              </c:numCache>
            </c:numRef>
          </c:val>
          <c:extLst xmlns:c16r2="http://schemas.microsoft.com/office/drawing/2015/06/chart">
            <c:ext xmlns:c16="http://schemas.microsoft.com/office/drawing/2014/chart" uri="{C3380CC4-5D6E-409C-BE32-E72D297353CC}">
              <c16:uniqueId val="{0000000B-7E12-4994-9754-A4EB0AED9F85}"/>
            </c:ext>
          </c:extLst>
        </c:ser>
        <c:ser>
          <c:idx val="8"/>
          <c:order val="8"/>
          <c:tx>
            <c:strRef>
              <c:f>'[PISA_2018_Niveis.xlsx]2000-2018_Leitura'!$A$10</c:f>
              <c:strCache>
                <c:ptCount val="1"/>
                <c:pt idx="0">
                  <c:v>Colombia</c:v>
                </c:pt>
              </c:strCache>
            </c:strRef>
          </c:tx>
          <c:spPr>
            <a:ln w="28575">
              <a:noFill/>
            </a:ln>
          </c:spPr>
          <c:marker>
            <c:symbol val="dash"/>
            <c:size val="10"/>
            <c:spPr>
              <a:solidFill>
                <a:srgbClr val="FFC000"/>
              </a:solidFill>
            </c:spPr>
          </c:marker>
          <c:cat>
            <c:numRef>
              <c:f>'[PISA_2018_Niveis.xlsx]2000-2018_Leitura'!$B$1:$H$1</c:f>
              <c:numCache>
                <c:formatCode>0</c:formatCode>
                <c:ptCount val="7"/>
                <c:pt idx="0">
                  <c:v>2000</c:v>
                </c:pt>
                <c:pt idx="1">
                  <c:v>2003</c:v>
                </c:pt>
                <c:pt idx="2">
                  <c:v>2006</c:v>
                </c:pt>
                <c:pt idx="3">
                  <c:v>2009</c:v>
                </c:pt>
                <c:pt idx="4">
                  <c:v>2012</c:v>
                </c:pt>
                <c:pt idx="5">
                  <c:v>2015</c:v>
                </c:pt>
                <c:pt idx="6">
                  <c:v>2018</c:v>
                </c:pt>
              </c:numCache>
            </c:numRef>
          </c:cat>
          <c:val>
            <c:numRef>
              <c:f>'[PISA_2018_Niveis.xlsx]2000-2018_Leitura'!$B$10:$H$10</c:f>
              <c:numCache>
                <c:formatCode>General</c:formatCode>
                <c:ptCount val="7"/>
                <c:pt idx="2" formatCode="0">
                  <c:v>385.30803826079023</c:v>
                </c:pt>
                <c:pt idx="3" formatCode="0">
                  <c:v>413.18149914182351</c:v>
                </c:pt>
                <c:pt idx="4" formatCode="0">
                  <c:v>403.40253410220163</c:v>
                </c:pt>
                <c:pt idx="5" formatCode="0">
                  <c:v>424.90516706233223</c:v>
                </c:pt>
                <c:pt idx="6" formatCode="0">
                  <c:v>412.29508567556331</c:v>
                </c:pt>
              </c:numCache>
            </c:numRef>
          </c:val>
          <c:extLst xmlns:c16r2="http://schemas.microsoft.com/office/drawing/2015/06/chart">
            <c:ext xmlns:c16="http://schemas.microsoft.com/office/drawing/2014/chart" uri="{C3380CC4-5D6E-409C-BE32-E72D297353CC}">
              <c16:uniqueId val="{0000000C-7E12-4994-9754-A4EB0AED9F85}"/>
            </c:ext>
          </c:extLst>
        </c:ser>
        <c:dLbls/>
        <c:marker val="1"/>
        <c:axId val="66020096"/>
        <c:axId val="66021632"/>
      </c:lineChart>
      <c:catAx>
        <c:axId val="66020096"/>
        <c:scaling>
          <c:orientation val="minMax"/>
        </c:scaling>
        <c:axPos val="b"/>
        <c:numFmt formatCode="0" sourceLinked="1"/>
        <c:majorTickMark val="none"/>
        <c:tickLblPos val="nextTo"/>
        <c:txPr>
          <a:bodyPr rot="-60000000" vert="horz"/>
          <a:lstStyle/>
          <a:p>
            <a:pPr>
              <a:defRPr sz="1200"/>
            </a:pPr>
            <a:endParaRPr lang="pt-BR"/>
          </a:p>
        </c:txPr>
        <c:crossAx val="66021632"/>
        <c:crosses val="autoZero"/>
        <c:auto val="1"/>
        <c:lblAlgn val="ctr"/>
        <c:lblOffset val="100"/>
      </c:catAx>
      <c:valAx>
        <c:axId val="66021632"/>
        <c:scaling>
          <c:orientation val="minMax"/>
          <c:max val="510"/>
          <c:min val="300"/>
        </c:scaling>
        <c:axPos val="l"/>
        <c:majorGridlines/>
        <c:numFmt formatCode="0" sourceLinked="1"/>
        <c:majorTickMark val="none"/>
        <c:tickLblPos val="nextTo"/>
        <c:txPr>
          <a:bodyPr rot="-60000000" vert="horz"/>
          <a:lstStyle/>
          <a:p>
            <a:pPr>
              <a:defRPr sz="1600"/>
            </a:pPr>
            <a:endParaRPr lang="pt-BR"/>
          </a:p>
        </c:txPr>
        <c:crossAx val="66020096"/>
        <c:crosses val="autoZero"/>
        <c:crossBetween val="between"/>
      </c:valAx>
    </c:plotArea>
    <c:legend>
      <c:legendPos val="b"/>
      <c:legendEntry>
        <c:idx val="1"/>
        <c:delete val="1"/>
      </c:legendEntry>
      <c:layout>
        <c:manualLayout>
          <c:xMode val="edge"/>
          <c:yMode val="edge"/>
          <c:x val="2.9392854712739242E-3"/>
          <c:y val="0.84110984447782833"/>
          <c:w val="0.99624246621950163"/>
          <c:h val="0.14088712365292749"/>
        </c:manualLayout>
      </c:layout>
      <c:txPr>
        <a:bodyPr rot="0" vert="horz"/>
        <a:lstStyle/>
        <a:p>
          <a:pPr>
            <a:defRPr sz="1400"/>
          </a:pPr>
          <a:endParaRPr lang="pt-BR"/>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txPr>
    <a:bodyPr/>
    <a:lstStyle/>
    <a:p>
      <a:pPr>
        <a:defRPr sz="1800"/>
      </a:pPr>
      <a:endParaRPr lang="pt-B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pt-BR"/>
  <c:chart>
    <c:autoTitleDeleted val="1"/>
    <c:plotArea>
      <c:layout/>
      <c:barChart>
        <c:barDir val="col"/>
        <c:grouping val="percentStacked"/>
        <c:ser>
          <c:idx val="0"/>
          <c:order val="0"/>
          <c:tx>
            <c:strRef>
              <c:f>[PISA_2018_Niveis.xlsx]Níveis!$C$4</c:f>
              <c:strCache>
                <c:ptCount val="1"/>
                <c:pt idx="0">
                  <c:v> Abaixo do nível 2 </c:v>
                </c:pt>
              </c:strCache>
            </c:strRef>
          </c:tx>
          <c:spPr>
            <a:solidFill>
              <a:srgbClr val="C00000"/>
            </a:solidFill>
            <a:ln>
              <a:noFill/>
            </a:ln>
            <a:effectLst/>
          </c:spPr>
          <c:cat>
            <c:strRef>
              <c:f>[PISA_2018_Niveis.xlsx]Níveis!$B$4:$B$40</c:f>
              <c:strCache>
                <c:ptCount val="32"/>
                <c:pt idx="1">
                  <c:v>OECD average</c:v>
                </c:pt>
                <c:pt idx="3">
                  <c:v>Thailand</c:v>
                </c:pt>
                <c:pt idx="4">
                  <c:v>Japan</c:v>
                </c:pt>
                <c:pt idx="5">
                  <c:v>Chinese Taipei</c:v>
                </c:pt>
                <c:pt idx="6">
                  <c:v>Australia</c:v>
                </c:pt>
                <c:pt idx="7">
                  <c:v>Korea</c:v>
                </c:pt>
                <c:pt idx="8">
                  <c:v>Hong Kong (China)*</c:v>
                </c:pt>
                <c:pt idx="9">
                  <c:v>Singapore</c:v>
                </c:pt>
                <c:pt idx="10">
                  <c:v>B-S-J-Z (China)</c:v>
                </c:pt>
                <c:pt idx="12">
                  <c:v>United States*</c:v>
                </c:pt>
                <c:pt idx="13">
                  <c:v>Canada</c:v>
                </c:pt>
                <c:pt idx="15">
                  <c:v>Peru</c:v>
                </c:pt>
                <c:pt idx="16">
                  <c:v>Argentina</c:v>
                </c:pt>
                <c:pt idx="17">
                  <c:v>Mexico</c:v>
                </c:pt>
                <c:pt idx="18">
                  <c:v>Colombia</c:v>
                </c:pt>
                <c:pt idx="19">
                  <c:v>Brazil</c:v>
                </c:pt>
                <c:pt idx="20">
                  <c:v>Uruguay</c:v>
                </c:pt>
                <c:pt idx="21">
                  <c:v>Chile</c:v>
                </c:pt>
                <c:pt idx="23">
                  <c:v>Spain</c:v>
                </c:pt>
                <c:pt idx="24">
                  <c:v>Portugal*</c:v>
                </c:pt>
                <c:pt idx="26">
                  <c:v>Italy</c:v>
                </c:pt>
                <c:pt idx="27">
                  <c:v>France</c:v>
                </c:pt>
                <c:pt idx="28">
                  <c:v>United Kingdom</c:v>
                </c:pt>
                <c:pt idx="29">
                  <c:v>Germany</c:v>
                </c:pt>
                <c:pt idx="30">
                  <c:v>Ireland</c:v>
                </c:pt>
                <c:pt idx="31">
                  <c:v>Finland</c:v>
                </c:pt>
              </c:strCache>
              <c:extLst xmlns:c16r2="http://schemas.microsoft.com/office/drawing/2015/06/chart"/>
            </c:strRef>
          </c:cat>
          <c:val>
            <c:numRef>
              <c:f>[PISA_2018_Niveis.xlsx]Níveis!$C$4:$C$40</c:f>
              <c:numCache>
                <c:formatCode>_(* #,##0.00_);_(* \(#,##0.00\);_(* "-"??_);_(@_)</c:formatCode>
                <c:ptCount val="32"/>
                <c:pt idx="0">
                  <c:v>0</c:v>
                </c:pt>
                <c:pt idx="1">
                  <c:v>22.640359458166728</c:v>
                </c:pt>
                <c:pt idx="3">
                  <c:v>59.544753424151672</c:v>
                </c:pt>
                <c:pt idx="4">
                  <c:v>16.77917143480385</c:v>
                </c:pt>
                <c:pt idx="5">
                  <c:v>17.814379630719511</c:v>
                </c:pt>
                <c:pt idx="6">
                  <c:v>19.627388669878169</c:v>
                </c:pt>
                <c:pt idx="7">
                  <c:v>15.108270721431044</c:v>
                </c:pt>
                <c:pt idx="8">
                  <c:v>12.597968545899699</c:v>
                </c:pt>
                <c:pt idx="9">
                  <c:v>11.247215754591124</c:v>
                </c:pt>
                <c:pt idx="10">
                  <c:v>5.167804023426064</c:v>
                </c:pt>
                <c:pt idx="12">
                  <c:v>19.265842653266073</c:v>
                </c:pt>
                <c:pt idx="13">
                  <c:v>13.75031234734673</c:v>
                </c:pt>
                <c:pt idx="15">
                  <c:v>54.309498318568863</c:v>
                </c:pt>
                <c:pt idx="16">
                  <c:v>52.116353362615158</c:v>
                </c:pt>
                <c:pt idx="17">
                  <c:v>44.694001604279762</c:v>
                </c:pt>
                <c:pt idx="18">
                  <c:v>49.903149380267045</c:v>
                </c:pt>
                <c:pt idx="19">
                  <c:v>49.953882320697069</c:v>
                </c:pt>
                <c:pt idx="20">
                  <c:v>41.883546095391253</c:v>
                </c:pt>
                <c:pt idx="21">
                  <c:v>31.720951865084924</c:v>
                </c:pt>
                <c:pt idx="23">
                  <c:v>0</c:v>
                </c:pt>
                <c:pt idx="24">
                  <c:v>20.22187074187633</c:v>
                </c:pt>
                <c:pt idx="26">
                  <c:v>23.267172542692087</c:v>
                </c:pt>
                <c:pt idx="27">
                  <c:v>20.937250005818843</c:v>
                </c:pt>
                <c:pt idx="28">
                  <c:v>17.303095659818304</c:v>
                </c:pt>
                <c:pt idx="29">
                  <c:v>20.685094923444495</c:v>
                </c:pt>
                <c:pt idx="30">
                  <c:v>11.799349336312202</c:v>
                </c:pt>
                <c:pt idx="31">
                  <c:v>13.544526316949829</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8B0A-4084-87D1-AC363DC3CAC0}"/>
            </c:ext>
          </c:extLst>
        </c:ser>
        <c:ser>
          <c:idx val="1"/>
          <c:order val="1"/>
          <c:tx>
            <c:strRef>
              <c:f>[PISA_2018_Niveis.xlsx]Níveis!$D$4</c:f>
              <c:strCache>
                <c:ptCount val="1"/>
                <c:pt idx="0">
                  <c:v> No nível 2 </c:v>
                </c:pt>
              </c:strCache>
            </c:strRef>
          </c:tx>
          <c:spPr>
            <a:solidFill>
              <a:schemeClr val="accent6">
                <a:lumMod val="75000"/>
              </a:schemeClr>
            </a:solidFill>
            <a:ln>
              <a:noFill/>
            </a:ln>
            <a:effectLst/>
          </c:spPr>
          <c:cat>
            <c:strRef>
              <c:f>[PISA_2018_Niveis.xlsx]Níveis!$B$4:$B$40</c:f>
              <c:strCache>
                <c:ptCount val="32"/>
                <c:pt idx="1">
                  <c:v>OECD average</c:v>
                </c:pt>
                <c:pt idx="3">
                  <c:v>Thailand</c:v>
                </c:pt>
                <c:pt idx="4">
                  <c:v>Japan</c:v>
                </c:pt>
                <c:pt idx="5">
                  <c:v>Chinese Taipei</c:v>
                </c:pt>
                <c:pt idx="6">
                  <c:v>Australia</c:v>
                </c:pt>
                <c:pt idx="7">
                  <c:v>Korea</c:v>
                </c:pt>
                <c:pt idx="8">
                  <c:v>Hong Kong (China)*</c:v>
                </c:pt>
                <c:pt idx="9">
                  <c:v>Singapore</c:v>
                </c:pt>
                <c:pt idx="10">
                  <c:v>B-S-J-Z (China)</c:v>
                </c:pt>
                <c:pt idx="12">
                  <c:v>United States*</c:v>
                </c:pt>
                <c:pt idx="13">
                  <c:v>Canada</c:v>
                </c:pt>
                <c:pt idx="15">
                  <c:v>Peru</c:v>
                </c:pt>
                <c:pt idx="16">
                  <c:v>Argentina</c:v>
                </c:pt>
                <c:pt idx="17">
                  <c:v>Mexico</c:v>
                </c:pt>
                <c:pt idx="18">
                  <c:v>Colombia</c:v>
                </c:pt>
                <c:pt idx="19">
                  <c:v>Brazil</c:v>
                </c:pt>
                <c:pt idx="20">
                  <c:v>Uruguay</c:v>
                </c:pt>
                <c:pt idx="21">
                  <c:v>Chile</c:v>
                </c:pt>
                <c:pt idx="23">
                  <c:v>Spain</c:v>
                </c:pt>
                <c:pt idx="24">
                  <c:v>Portugal*</c:v>
                </c:pt>
                <c:pt idx="26">
                  <c:v>Italy</c:v>
                </c:pt>
                <c:pt idx="27">
                  <c:v>France</c:v>
                </c:pt>
                <c:pt idx="28">
                  <c:v>United Kingdom</c:v>
                </c:pt>
                <c:pt idx="29">
                  <c:v>Germany</c:v>
                </c:pt>
                <c:pt idx="30">
                  <c:v>Ireland</c:v>
                </c:pt>
                <c:pt idx="31">
                  <c:v>Finland</c:v>
                </c:pt>
              </c:strCache>
              <c:extLst xmlns:c16r2="http://schemas.microsoft.com/office/drawing/2015/06/chart"/>
            </c:strRef>
          </c:cat>
          <c:val>
            <c:numRef>
              <c:f>[PISA_2018_Niveis.xlsx]Níveis!$D$4:$D$40</c:f>
              <c:numCache>
                <c:formatCode>_(* #,##0.00_);_(* \(#,##0.00\);_(* "-"??_);_(@_)</c:formatCode>
                <c:ptCount val="32"/>
                <c:pt idx="0">
                  <c:v>0</c:v>
                </c:pt>
                <c:pt idx="1">
                  <c:v>23.733576251933602</c:v>
                </c:pt>
                <c:pt idx="3">
                  <c:v>25.965235364473209</c:v>
                </c:pt>
                <c:pt idx="4">
                  <c:v>22.498558194296564</c:v>
                </c:pt>
                <c:pt idx="5">
                  <c:v>21.791790759159227</c:v>
                </c:pt>
                <c:pt idx="6">
                  <c:v>21.111200248840436</c:v>
                </c:pt>
                <c:pt idx="7">
                  <c:v>19.5786226860751</c:v>
                </c:pt>
                <c:pt idx="8">
                  <c:v>17.778205096045809</c:v>
                </c:pt>
                <c:pt idx="9">
                  <c:v>14.228899732736018</c:v>
                </c:pt>
                <c:pt idx="10">
                  <c:v>14.343037677671274</c:v>
                </c:pt>
                <c:pt idx="12">
                  <c:v>21.090380656094325</c:v>
                </c:pt>
                <c:pt idx="13">
                  <c:v>20.118562433168471</c:v>
                </c:pt>
                <c:pt idx="15">
                  <c:v>25.807235752080203</c:v>
                </c:pt>
                <c:pt idx="16">
                  <c:v>25.663911624399724</c:v>
                </c:pt>
                <c:pt idx="17">
                  <c:v>31.735157479180561</c:v>
                </c:pt>
                <c:pt idx="18">
                  <c:v>27.662931102942309</c:v>
                </c:pt>
                <c:pt idx="19">
                  <c:v>24.518653688278832</c:v>
                </c:pt>
                <c:pt idx="20">
                  <c:v>28.129938143811735</c:v>
                </c:pt>
                <c:pt idx="21">
                  <c:v>29.487161222958431</c:v>
                </c:pt>
                <c:pt idx="23">
                  <c:v>0</c:v>
                </c:pt>
                <c:pt idx="24">
                  <c:v>23.332379072063134</c:v>
                </c:pt>
                <c:pt idx="26">
                  <c:v>26.286986974268029</c:v>
                </c:pt>
                <c:pt idx="27">
                  <c:v>22.846020265185587</c:v>
                </c:pt>
                <c:pt idx="28">
                  <c:v>22.981228003679629</c:v>
                </c:pt>
                <c:pt idx="29">
                  <c:v>21.130335542074771</c:v>
                </c:pt>
                <c:pt idx="30">
                  <c:v>21.742397165793086</c:v>
                </c:pt>
                <c:pt idx="31">
                  <c:v>19.24947029436311</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8B0A-4084-87D1-AC363DC3CAC0}"/>
            </c:ext>
          </c:extLst>
        </c:ser>
        <c:ser>
          <c:idx val="2"/>
          <c:order val="2"/>
          <c:tx>
            <c:strRef>
              <c:f>[PISA_2018_Niveis.xlsx]Níveis!$E$4</c:f>
              <c:strCache>
                <c:ptCount val="1"/>
                <c:pt idx="0">
                  <c:v> No nível 3 </c:v>
                </c:pt>
              </c:strCache>
            </c:strRef>
          </c:tx>
          <c:spPr>
            <a:solidFill>
              <a:srgbClr val="00B050"/>
            </a:solidFill>
            <a:ln>
              <a:noFill/>
            </a:ln>
            <a:effectLst/>
          </c:spPr>
          <c:cat>
            <c:strRef>
              <c:f>[PISA_2018_Niveis.xlsx]Níveis!$B$4:$B$40</c:f>
              <c:strCache>
                <c:ptCount val="32"/>
                <c:pt idx="1">
                  <c:v>OECD average</c:v>
                </c:pt>
                <c:pt idx="3">
                  <c:v>Thailand</c:v>
                </c:pt>
                <c:pt idx="4">
                  <c:v>Japan</c:v>
                </c:pt>
                <c:pt idx="5">
                  <c:v>Chinese Taipei</c:v>
                </c:pt>
                <c:pt idx="6">
                  <c:v>Australia</c:v>
                </c:pt>
                <c:pt idx="7">
                  <c:v>Korea</c:v>
                </c:pt>
                <c:pt idx="8">
                  <c:v>Hong Kong (China)*</c:v>
                </c:pt>
                <c:pt idx="9">
                  <c:v>Singapore</c:v>
                </c:pt>
                <c:pt idx="10">
                  <c:v>B-S-J-Z (China)</c:v>
                </c:pt>
                <c:pt idx="12">
                  <c:v>United States*</c:v>
                </c:pt>
                <c:pt idx="13">
                  <c:v>Canada</c:v>
                </c:pt>
                <c:pt idx="15">
                  <c:v>Peru</c:v>
                </c:pt>
                <c:pt idx="16">
                  <c:v>Argentina</c:v>
                </c:pt>
                <c:pt idx="17">
                  <c:v>Mexico</c:v>
                </c:pt>
                <c:pt idx="18">
                  <c:v>Colombia</c:v>
                </c:pt>
                <c:pt idx="19">
                  <c:v>Brazil</c:v>
                </c:pt>
                <c:pt idx="20">
                  <c:v>Uruguay</c:v>
                </c:pt>
                <c:pt idx="21">
                  <c:v>Chile</c:v>
                </c:pt>
                <c:pt idx="23">
                  <c:v>Spain</c:v>
                </c:pt>
                <c:pt idx="24">
                  <c:v>Portugal*</c:v>
                </c:pt>
                <c:pt idx="26">
                  <c:v>Italy</c:v>
                </c:pt>
                <c:pt idx="27">
                  <c:v>France</c:v>
                </c:pt>
                <c:pt idx="28">
                  <c:v>United Kingdom</c:v>
                </c:pt>
                <c:pt idx="29">
                  <c:v>Germany</c:v>
                </c:pt>
                <c:pt idx="30">
                  <c:v>Ireland</c:v>
                </c:pt>
                <c:pt idx="31">
                  <c:v>Finland</c:v>
                </c:pt>
              </c:strCache>
              <c:extLst xmlns:c16r2="http://schemas.microsoft.com/office/drawing/2015/06/chart"/>
            </c:strRef>
          </c:cat>
          <c:val>
            <c:numRef>
              <c:f>[PISA_2018_Niveis.xlsx]Níveis!$E$4:$E$40</c:f>
              <c:numCache>
                <c:formatCode>_(* #,##0.00_);_(* \(#,##0.00\);_(* "-"??_);_(@_)</c:formatCode>
                <c:ptCount val="32"/>
                <c:pt idx="0">
                  <c:v>0</c:v>
                </c:pt>
                <c:pt idx="1">
                  <c:v>26.029042663956989</c:v>
                </c:pt>
                <c:pt idx="3">
                  <c:v>11.58805210430098</c:v>
                </c:pt>
                <c:pt idx="4">
                  <c:v>28.609232061618371</c:v>
                </c:pt>
                <c:pt idx="5">
                  <c:v>27.445040200444044</c:v>
                </c:pt>
                <c:pt idx="6">
                  <c:v>25.375310326218131</c:v>
                </c:pt>
                <c:pt idx="7">
                  <c:v>27.634566789102635</c:v>
                </c:pt>
                <c:pt idx="8">
                  <c:v>27.718406467360335</c:v>
                </c:pt>
                <c:pt idx="9">
                  <c:v>22.347399031313255</c:v>
                </c:pt>
                <c:pt idx="10">
                  <c:v>27.924908678691121</c:v>
                </c:pt>
                <c:pt idx="12">
                  <c:v>24.657379758777328</c:v>
                </c:pt>
                <c:pt idx="13">
                  <c:v>27.164958351790343</c:v>
                </c:pt>
                <c:pt idx="15">
                  <c:v>14.290384329066654</c:v>
                </c:pt>
                <c:pt idx="16">
                  <c:v>16.184980865440895</c:v>
                </c:pt>
                <c:pt idx="17">
                  <c:v>17.458553696076088</c:v>
                </c:pt>
                <c:pt idx="18">
                  <c:v>15.81180335788048</c:v>
                </c:pt>
                <c:pt idx="19">
                  <c:v>16.334407444676735</c:v>
                </c:pt>
                <c:pt idx="20">
                  <c:v>20.104659385933189</c:v>
                </c:pt>
                <c:pt idx="21">
                  <c:v>24.418886670906481</c:v>
                </c:pt>
                <c:pt idx="23">
                  <c:v>0</c:v>
                </c:pt>
                <c:pt idx="24">
                  <c:v>28.17854962992801</c:v>
                </c:pt>
                <c:pt idx="26">
                  <c:v>28.21377375207787</c:v>
                </c:pt>
                <c:pt idx="27">
                  <c:v>26.566998642271042</c:v>
                </c:pt>
                <c:pt idx="28">
                  <c:v>27.219269343599287</c:v>
                </c:pt>
                <c:pt idx="29">
                  <c:v>25.405789763794427</c:v>
                </c:pt>
                <c:pt idx="30">
                  <c:v>30.290824739927096</c:v>
                </c:pt>
                <c:pt idx="31">
                  <c:v>27.583046625224089</c:v>
                </c:pt>
              </c:numCache>
              <c:extLst xmlns:c16r2="http://schemas.microsoft.com/office/drawing/2015/06/chart"/>
            </c:numRef>
          </c:val>
          <c:extLst xmlns:c16r2="http://schemas.microsoft.com/office/drawing/2015/06/chart">
            <c:ext xmlns:c16="http://schemas.microsoft.com/office/drawing/2014/chart" uri="{C3380CC4-5D6E-409C-BE32-E72D297353CC}">
              <c16:uniqueId val="{00000002-8B0A-4084-87D1-AC363DC3CAC0}"/>
            </c:ext>
          </c:extLst>
        </c:ser>
        <c:ser>
          <c:idx val="3"/>
          <c:order val="3"/>
          <c:tx>
            <c:strRef>
              <c:f>[PISA_2018_Niveis.xlsx]Níveis!$F$4</c:f>
              <c:strCache>
                <c:ptCount val="1"/>
                <c:pt idx="0">
                  <c:v> Acima do nível 3 </c:v>
                </c:pt>
              </c:strCache>
            </c:strRef>
          </c:tx>
          <c:spPr>
            <a:solidFill>
              <a:schemeClr val="accent1"/>
            </a:solidFill>
            <a:ln>
              <a:noFill/>
            </a:ln>
            <a:effectLst/>
          </c:spPr>
          <c:cat>
            <c:strRef>
              <c:f>[PISA_2018_Niveis.xlsx]Níveis!$B$4:$B$40</c:f>
              <c:strCache>
                <c:ptCount val="32"/>
                <c:pt idx="1">
                  <c:v>OECD average</c:v>
                </c:pt>
                <c:pt idx="3">
                  <c:v>Thailand</c:v>
                </c:pt>
                <c:pt idx="4">
                  <c:v>Japan</c:v>
                </c:pt>
                <c:pt idx="5">
                  <c:v>Chinese Taipei</c:v>
                </c:pt>
                <c:pt idx="6">
                  <c:v>Australia</c:v>
                </c:pt>
                <c:pt idx="7">
                  <c:v>Korea</c:v>
                </c:pt>
                <c:pt idx="8">
                  <c:v>Hong Kong (China)*</c:v>
                </c:pt>
                <c:pt idx="9">
                  <c:v>Singapore</c:v>
                </c:pt>
                <c:pt idx="10">
                  <c:v>B-S-J-Z (China)</c:v>
                </c:pt>
                <c:pt idx="12">
                  <c:v>United States*</c:v>
                </c:pt>
                <c:pt idx="13">
                  <c:v>Canada</c:v>
                </c:pt>
                <c:pt idx="15">
                  <c:v>Peru</c:v>
                </c:pt>
                <c:pt idx="16">
                  <c:v>Argentina</c:v>
                </c:pt>
                <c:pt idx="17">
                  <c:v>Mexico</c:v>
                </c:pt>
                <c:pt idx="18">
                  <c:v>Colombia</c:v>
                </c:pt>
                <c:pt idx="19">
                  <c:v>Brazil</c:v>
                </c:pt>
                <c:pt idx="20">
                  <c:v>Uruguay</c:v>
                </c:pt>
                <c:pt idx="21">
                  <c:v>Chile</c:v>
                </c:pt>
                <c:pt idx="23">
                  <c:v>Spain</c:v>
                </c:pt>
                <c:pt idx="24">
                  <c:v>Portugal*</c:v>
                </c:pt>
                <c:pt idx="26">
                  <c:v>Italy</c:v>
                </c:pt>
                <c:pt idx="27">
                  <c:v>France</c:v>
                </c:pt>
                <c:pt idx="28">
                  <c:v>United Kingdom</c:v>
                </c:pt>
                <c:pt idx="29">
                  <c:v>Germany</c:v>
                </c:pt>
                <c:pt idx="30">
                  <c:v>Ireland</c:v>
                </c:pt>
                <c:pt idx="31">
                  <c:v>Finland</c:v>
                </c:pt>
              </c:strCache>
              <c:extLst xmlns:c16r2="http://schemas.microsoft.com/office/drawing/2015/06/chart"/>
            </c:strRef>
          </c:cat>
          <c:val>
            <c:numRef>
              <c:f>[PISA_2018_Niveis.xlsx]Níveis!$F$4:$F$40</c:f>
              <c:numCache>
                <c:formatCode>_(* #,##0.00_);_(* \(#,##0.00\);_(* "-"??_);_(@_)</c:formatCode>
                <c:ptCount val="32"/>
                <c:pt idx="0">
                  <c:v>0</c:v>
                </c:pt>
                <c:pt idx="1">
                  <c:v>27.597021625942624</c:v>
                </c:pt>
                <c:pt idx="3">
                  <c:v>2.9019591070740587</c:v>
                </c:pt>
                <c:pt idx="4">
                  <c:v>32.113038309281272</c:v>
                </c:pt>
                <c:pt idx="5">
                  <c:v>32.948789409677019</c:v>
                </c:pt>
                <c:pt idx="6">
                  <c:v>33.88610075506319</c:v>
                </c:pt>
                <c:pt idx="7">
                  <c:v>37.678539803391118</c:v>
                </c:pt>
                <c:pt idx="8">
                  <c:v>41.905419890694127</c:v>
                </c:pt>
                <c:pt idx="9">
                  <c:v>52.176485481359393</c:v>
                </c:pt>
                <c:pt idx="10">
                  <c:v>52.56424962021142</c:v>
                </c:pt>
                <c:pt idx="12">
                  <c:v>34.986396931862195</c:v>
                </c:pt>
                <c:pt idx="13">
                  <c:v>38.96616686769439</c:v>
                </c:pt>
                <c:pt idx="15">
                  <c:v>5.5928816002843602</c:v>
                </c:pt>
                <c:pt idx="16">
                  <c:v>6.0347541475443274</c:v>
                </c:pt>
                <c:pt idx="17">
                  <c:v>6.1122872204635845</c:v>
                </c:pt>
                <c:pt idx="18">
                  <c:v>6.62211615891015</c:v>
                </c:pt>
                <c:pt idx="19">
                  <c:v>9.1930565463473251</c:v>
                </c:pt>
                <c:pt idx="20">
                  <c:v>9.8818563748637125</c:v>
                </c:pt>
                <c:pt idx="21">
                  <c:v>14.373000241050224</c:v>
                </c:pt>
                <c:pt idx="23">
                  <c:v>0</c:v>
                </c:pt>
                <c:pt idx="24">
                  <c:v>28.267200556132419</c:v>
                </c:pt>
                <c:pt idx="26">
                  <c:v>22.232066730961872</c:v>
                </c:pt>
                <c:pt idx="27">
                  <c:v>29.649731086724589</c:v>
                </c:pt>
                <c:pt idx="28">
                  <c:v>32.496406992902813</c:v>
                </c:pt>
                <c:pt idx="29">
                  <c:v>32.778779770686342</c:v>
                </c:pt>
                <c:pt idx="30">
                  <c:v>36.167428757967443</c:v>
                </c:pt>
                <c:pt idx="31">
                  <c:v>39.622956763462852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3-8B0A-4084-87D1-AC363DC3CAC0}"/>
            </c:ext>
          </c:extLst>
        </c:ser>
        <c:dLbls/>
        <c:overlap val="100"/>
        <c:axId val="69753472"/>
        <c:axId val="69763456"/>
      </c:barChart>
      <c:catAx>
        <c:axId val="6975347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pt-BR"/>
          </a:p>
        </c:txPr>
        <c:crossAx val="69763456"/>
        <c:crosses val="autoZero"/>
        <c:lblAlgn val="ctr"/>
        <c:lblOffset val="100"/>
      </c:catAx>
      <c:valAx>
        <c:axId val="69763456"/>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vert="horz"/>
          <a:lstStyle/>
          <a:p>
            <a:pPr>
              <a:defRPr/>
            </a:pPr>
            <a:endParaRPr lang="pt-BR"/>
          </a:p>
        </c:txPr>
        <c:crossAx val="69753472"/>
        <c:crosses val="autoZero"/>
        <c:crossBetween val="between"/>
      </c:valAx>
    </c:plotArea>
    <c:legend>
      <c:legendPos val="b"/>
      <c:layout>
        <c:manualLayout>
          <c:xMode val="edge"/>
          <c:yMode val="edge"/>
          <c:x val="1.538114200729592E-2"/>
          <c:y val="0.87419684038859979"/>
          <c:w val="0.96703313616205222"/>
          <c:h val="0.12488934756502924"/>
        </c:manualLayout>
      </c:layout>
      <c:spPr>
        <a:noFill/>
        <a:ln>
          <a:noFill/>
        </a:ln>
        <a:effectLst/>
      </c:spPr>
      <c:txPr>
        <a:bodyPr rot="0" vert="horz"/>
        <a:lstStyle/>
        <a:p>
          <a:pPr>
            <a:defRPr/>
          </a:pPr>
          <a:endParaRPr lang="pt-BR"/>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txPr>
    <a:bodyPr/>
    <a:lstStyle/>
    <a:p>
      <a:pPr>
        <a:defRPr sz="1200"/>
      </a:pPr>
      <a:endParaRPr lang="pt-B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pt-BR"/>
  <c:chart>
    <c:autoTitleDeleted val="1"/>
    <c:plotArea>
      <c:layout/>
      <c:barChart>
        <c:barDir val="col"/>
        <c:grouping val="percentStacked"/>
        <c:ser>
          <c:idx val="4"/>
          <c:order val="0"/>
          <c:tx>
            <c:strRef>
              <c:f>[PISA_2018_Niveis.xlsx]Níveis!$G$4</c:f>
              <c:strCache>
                <c:ptCount val="1"/>
                <c:pt idx="0">
                  <c:v>Abaixo do nível 2</c:v>
                </c:pt>
              </c:strCache>
            </c:strRef>
          </c:tx>
          <c:spPr>
            <a:solidFill>
              <a:srgbClr val="C00000"/>
            </a:solidFill>
            <a:ln>
              <a:noFill/>
            </a:ln>
            <a:effectLst/>
          </c:spPr>
          <c:cat>
            <c:strRef>
              <c:f>[PISA_2018_Niveis.xlsx]Níveis!$B$5:$B$36</c:f>
              <c:strCache>
                <c:ptCount val="32"/>
                <c:pt idx="1">
                  <c:v>OECD average</c:v>
                </c:pt>
                <c:pt idx="3">
                  <c:v>Thailand</c:v>
                </c:pt>
                <c:pt idx="4">
                  <c:v>Japan</c:v>
                </c:pt>
                <c:pt idx="5">
                  <c:v>Chinese Taipei</c:v>
                </c:pt>
                <c:pt idx="6">
                  <c:v>Australia</c:v>
                </c:pt>
                <c:pt idx="7">
                  <c:v>Korea</c:v>
                </c:pt>
                <c:pt idx="8">
                  <c:v>Hong Kong (China)*</c:v>
                </c:pt>
                <c:pt idx="9">
                  <c:v>Singapore</c:v>
                </c:pt>
                <c:pt idx="10">
                  <c:v>B-S-J-Z (China)</c:v>
                </c:pt>
                <c:pt idx="12">
                  <c:v>United States*</c:v>
                </c:pt>
                <c:pt idx="13">
                  <c:v>Canada</c:v>
                </c:pt>
                <c:pt idx="15">
                  <c:v>Peru</c:v>
                </c:pt>
                <c:pt idx="16">
                  <c:v>Argentina</c:v>
                </c:pt>
                <c:pt idx="17">
                  <c:v>Mexico</c:v>
                </c:pt>
                <c:pt idx="18">
                  <c:v>Colombia</c:v>
                </c:pt>
                <c:pt idx="19">
                  <c:v>Brazil</c:v>
                </c:pt>
                <c:pt idx="20">
                  <c:v>Uruguay</c:v>
                </c:pt>
                <c:pt idx="21">
                  <c:v>Chile</c:v>
                </c:pt>
                <c:pt idx="23">
                  <c:v>Spain</c:v>
                </c:pt>
                <c:pt idx="24">
                  <c:v>Portugal*</c:v>
                </c:pt>
                <c:pt idx="26">
                  <c:v>Italy</c:v>
                </c:pt>
                <c:pt idx="27">
                  <c:v>France</c:v>
                </c:pt>
                <c:pt idx="28">
                  <c:v>United Kingdom</c:v>
                </c:pt>
                <c:pt idx="29">
                  <c:v>Germany</c:v>
                </c:pt>
                <c:pt idx="30">
                  <c:v>Ireland</c:v>
                </c:pt>
                <c:pt idx="31">
                  <c:v>Finland</c:v>
                </c:pt>
              </c:strCache>
            </c:strRef>
          </c:cat>
          <c:val>
            <c:numRef>
              <c:f>[PISA_2018_Niveis.xlsx]Níveis!$G$5:$G$36</c:f>
              <c:numCache>
                <c:formatCode>_(* #,##0.00_);_(* \(#,##0.00\);_(* "-"??_);_(@_)</c:formatCode>
                <c:ptCount val="32"/>
                <c:pt idx="0">
                  <c:v>0</c:v>
                </c:pt>
                <c:pt idx="1">
                  <c:v>23.976349713011686</c:v>
                </c:pt>
                <c:pt idx="3">
                  <c:v>52.699753662427312</c:v>
                </c:pt>
                <c:pt idx="4">
                  <c:v>11.454875608768322</c:v>
                </c:pt>
                <c:pt idx="5">
                  <c:v>13.979084810088827</c:v>
                </c:pt>
                <c:pt idx="6">
                  <c:v>22.433122890890729</c:v>
                </c:pt>
                <c:pt idx="7">
                  <c:v>14.998526803805955</c:v>
                </c:pt>
                <c:pt idx="8">
                  <c:v>9.1700556070996022</c:v>
                </c:pt>
                <c:pt idx="9">
                  <c:v>7.1347045799800304</c:v>
                </c:pt>
                <c:pt idx="10">
                  <c:v>2.4123511190353537</c:v>
                </c:pt>
                <c:pt idx="12">
                  <c:v>27.108445053928229</c:v>
                </c:pt>
                <c:pt idx="13">
                  <c:v>16.261188793248714</c:v>
                </c:pt>
                <c:pt idx="15">
                  <c:v>60.336478417541045</c:v>
                </c:pt>
                <c:pt idx="16">
                  <c:v>68.967119070541727</c:v>
                </c:pt>
                <c:pt idx="17">
                  <c:v>56.246443995724448</c:v>
                </c:pt>
                <c:pt idx="18">
                  <c:v>65.386795372038776</c:v>
                </c:pt>
                <c:pt idx="19">
                  <c:v>68.093866590103204</c:v>
                </c:pt>
                <c:pt idx="20">
                  <c:v>50.705627032333354</c:v>
                </c:pt>
                <c:pt idx="21">
                  <c:v>51.908558736511139</c:v>
                </c:pt>
                <c:pt idx="23">
                  <c:v>24.69547089750742</c:v>
                </c:pt>
                <c:pt idx="24">
                  <c:v>23.281120713059927</c:v>
                </c:pt>
                <c:pt idx="26">
                  <c:v>23.823295748879591</c:v>
                </c:pt>
                <c:pt idx="27">
                  <c:v>21.25563191973697</c:v>
                </c:pt>
                <c:pt idx="28">
                  <c:v>19.229357441241671</c:v>
                </c:pt>
                <c:pt idx="29">
                  <c:v>21.096616357800759</c:v>
                </c:pt>
                <c:pt idx="30">
                  <c:v>15.686935957698006</c:v>
                </c:pt>
                <c:pt idx="31">
                  <c:v>14.975535156327027</c:v>
                </c:pt>
              </c:numCache>
            </c:numRef>
          </c:val>
          <c:extLst xmlns:c16r2="http://schemas.microsoft.com/office/drawing/2015/06/chart">
            <c:ext xmlns:c16="http://schemas.microsoft.com/office/drawing/2014/chart" uri="{C3380CC4-5D6E-409C-BE32-E72D297353CC}">
              <c16:uniqueId val="{00000000-1F66-4822-A900-115D0D172ABE}"/>
            </c:ext>
          </c:extLst>
        </c:ser>
        <c:ser>
          <c:idx val="5"/>
          <c:order val="1"/>
          <c:tx>
            <c:strRef>
              <c:f>[PISA_2018_Niveis.xlsx]Níveis!$H$4</c:f>
              <c:strCache>
                <c:ptCount val="1"/>
                <c:pt idx="0">
                  <c:v>No nível 2</c:v>
                </c:pt>
              </c:strCache>
            </c:strRef>
          </c:tx>
          <c:spPr>
            <a:solidFill>
              <a:schemeClr val="accent6">
                <a:lumMod val="75000"/>
              </a:schemeClr>
            </a:solidFill>
            <a:ln>
              <a:noFill/>
            </a:ln>
            <a:effectLst/>
          </c:spPr>
          <c:cat>
            <c:strRef>
              <c:f>[PISA_2018_Niveis.xlsx]Níveis!$B$5:$B$36</c:f>
              <c:strCache>
                <c:ptCount val="32"/>
                <c:pt idx="1">
                  <c:v>OECD average</c:v>
                </c:pt>
                <c:pt idx="3">
                  <c:v>Thailand</c:v>
                </c:pt>
                <c:pt idx="4">
                  <c:v>Japan</c:v>
                </c:pt>
                <c:pt idx="5">
                  <c:v>Chinese Taipei</c:v>
                </c:pt>
                <c:pt idx="6">
                  <c:v>Australia</c:v>
                </c:pt>
                <c:pt idx="7">
                  <c:v>Korea</c:v>
                </c:pt>
                <c:pt idx="8">
                  <c:v>Hong Kong (China)*</c:v>
                </c:pt>
                <c:pt idx="9">
                  <c:v>Singapore</c:v>
                </c:pt>
                <c:pt idx="10">
                  <c:v>B-S-J-Z (China)</c:v>
                </c:pt>
                <c:pt idx="12">
                  <c:v>United States*</c:v>
                </c:pt>
                <c:pt idx="13">
                  <c:v>Canada</c:v>
                </c:pt>
                <c:pt idx="15">
                  <c:v>Peru</c:v>
                </c:pt>
                <c:pt idx="16">
                  <c:v>Argentina</c:v>
                </c:pt>
                <c:pt idx="17">
                  <c:v>Mexico</c:v>
                </c:pt>
                <c:pt idx="18">
                  <c:v>Colombia</c:v>
                </c:pt>
                <c:pt idx="19">
                  <c:v>Brazil</c:v>
                </c:pt>
                <c:pt idx="20">
                  <c:v>Uruguay</c:v>
                </c:pt>
                <c:pt idx="21">
                  <c:v>Chile</c:v>
                </c:pt>
                <c:pt idx="23">
                  <c:v>Spain</c:v>
                </c:pt>
                <c:pt idx="24">
                  <c:v>Portugal*</c:v>
                </c:pt>
                <c:pt idx="26">
                  <c:v>Italy</c:v>
                </c:pt>
                <c:pt idx="27">
                  <c:v>France</c:v>
                </c:pt>
                <c:pt idx="28">
                  <c:v>United Kingdom</c:v>
                </c:pt>
                <c:pt idx="29">
                  <c:v>Germany</c:v>
                </c:pt>
                <c:pt idx="30">
                  <c:v>Ireland</c:v>
                </c:pt>
                <c:pt idx="31">
                  <c:v>Finland</c:v>
                </c:pt>
              </c:strCache>
            </c:strRef>
          </c:cat>
          <c:val>
            <c:numRef>
              <c:f>[PISA_2018_Niveis.xlsx]Níveis!$H$5:$H$36</c:f>
              <c:numCache>
                <c:formatCode>_(* #,##0.00_);_(* \(#,##0.00\);_(* "-"??_);_(@_)</c:formatCode>
                <c:ptCount val="32"/>
                <c:pt idx="0" formatCode="0.0">
                  <c:v>0</c:v>
                </c:pt>
                <c:pt idx="1">
                  <c:v>22.207756046143452</c:v>
                </c:pt>
                <c:pt idx="3">
                  <c:v>24.640467301821726</c:v>
                </c:pt>
                <c:pt idx="4">
                  <c:v>18.719959132949139</c:v>
                </c:pt>
                <c:pt idx="5">
                  <c:v>16.148539126438809</c:v>
                </c:pt>
                <c:pt idx="6">
                  <c:v>23.376645292423596</c:v>
                </c:pt>
                <c:pt idx="7">
                  <c:v>17.327256686744484</c:v>
                </c:pt>
                <c:pt idx="8">
                  <c:v>13.512731656395029</c:v>
                </c:pt>
                <c:pt idx="9">
                  <c:v>11.106864890323784</c:v>
                </c:pt>
                <c:pt idx="10">
                  <c:v>6.8878683100065716</c:v>
                </c:pt>
                <c:pt idx="12">
                  <c:v>24.223413274843129</c:v>
                </c:pt>
                <c:pt idx="13">
                  <c:v>20.811211124832688</c:v>
                </c:pt>
                <c:pt idx="15">
                  <c:v>23.062582052059955</c:v>
                </c:pt>
                <c:pt idx="16">
                  <c:v>19.618680118738624</c:v>
                </c:pt>
                <c:pt idx="17">
                  <c:v>26.412415120854224</c:v>
                </c:pt>
                <c:pt idx="18">
                  <c:v>21.088514134641645</c:v>
                </c:pt>
                <c:pt idx="19">
                  <c:v>18.236674996386139</c:v>
                </c:pt>
                <c:pt idx="20">
                  <c:v>26.458419591891072</c:v>
                </c:pt>
                <c:pt idx="21">
                  <c:v>25.528043884475967</c:v>
                </c:pt>
                <c:pt idx="23">
                  <c:v>24.446929890164029</c:v>
                </c:pt>
                <c:pt idx="24">
                  <c:v>20.897271573636541</c:v>
                </c:pt>
                <c:pt idx="26">
                  <c:v>22.913052995175935</c:v>
                </c:pt>
                <c:pt idx="27">
                  <c:v>21.101688222763286</c:v>
                </c:pt>
                <c:pt idx="28">
                  <c:v>22.024264115914079</c:v>
                </c:pt>
                <c:pt idx="29">
                  <c:v>20.740656357614949</c:v>
                </c:pt>
                <c:pt idx="30">
                  <c:v>24.720942227773257</c:v>
                </c:pt>
                <c:pt idx="31">
                  <c:v>22.295644948295013</c:v>
                </c:pt>
              </c:numCache>
            </c:numRef>
          </c:val>
          <c:extLst xmlns:c16r2="http://schemas.microsoft.com/office/drawing/2015/06/chart">
            <c:ext xmlns:c16="http://schemas.microsoft.com/office/drawing/2014/chart" uri="{C3380CC4-5D6E-409C-BE32-E72D297353CC}">
              <c16:uniqueId val="{00000001-1F66-4822-A900-115D0D172ABE}"/>
            </c:ext>
          </c:extLst>
        </c:ser>
        <c:ser>
          <c:idx val="6"/>
          <c:order val="2"/>
          <c:tx>
            <c:strRef>
              <c:f>[PISA_2018_Niveis.xlsx]Níveis!$I$4</c:f>
              <c:strCache>
                <c:ptCount val="1"/>
                <c:pt idx="0">
                  <c:v>No nível 3</c:v>
                </c:pt>
              </c:strCache>
            </c:strRef>
          </c:tx>
          <c:spPr>
            <a:solidFill>
              <a:srgbClr val="00B050"/>
            </a:solidFill>
            <a:ln>
              <a:noFill/>
            </a:ln>
            <a:effectLst/>
          </c:spPr>
          <c:cat>
            <c:strRef>
              <c:f>[PISA_2018_Niveis.xlsx]Níveis!$B$5:$B$36</c:f>
              <c:strCache>
                <c:ptCount val="32"/>
                <c:pt idx="1">
                  <c:v>OECD average</c:v>
                </c:pt>
                <c:pt idx="3">
                  <c:v>Thailand</c:v>
                </c:pt>
                <c:pt idx="4">
                  <c:v>Japan</c:v>
                </c:pt>
                <c:pt idx="5">
                  <c:v>Chinese Taipei</c:v>
                </c:pt>
                <c:pt idx="6">
                  <c:v>Australia</c:v>
                </c:pt>
                <c:pt idx="7">
                  <c:v>Korea</c:v>
                </c:pt>
                <c:pt idx="8">
                  <c:v>Hong Kong (China)*</c:v>
                </c:pt>
                <c:pt idx="9">
                  <c:v>Singapore</c:v>
                </c:pt>
                <c:pt idx="10">
                  <c:v>B-S-J-Z (China)</c:v>
                </c:pt>
                <c:pt idx="12">
                  <c:v>United States*</c:v>
                </c:pt>
                <c:pt idx="13">
                  <c:v>Canada</c:v>
                </c:pt>
                <c:pt idx="15">
                  <c:v>Peru</c:v>
                </c:pt>
                <c:pt idx="16">
                  <c:v>Argentina</c:v>
                </c:pt>
                <c:pt idx="17">
                  <c:v>Mexico</c:v>
                </c:pt>
                <c:pt idx="18">
                  <c:v>Colombia</c:v>
                </c:pt>
                <c:pt idx="19">
                  <c:v>Brazil</c:v>
                </c:pt>
                <c:pt idx="20">
                  <c:v>Uruguay</c:v>
                </c:pt>
                <c:pt idx="21">
                  <c:v>Chile</c:v>
                </c:pt>
                <c:pt idx="23">
                  <c:v>Spain</c:v>
                </c:pt>
                <c:pt idx="24">
                  <c:v>Portugal*</c:v>
                </c:pt>
                <c:pt idx="26">
                  <c:v>Italy</c:v>
                </c:pt>
                <c:pt idx="27">
                  <c:v>France</c:v>
                </c:pt>
                <c:pt idx="28">
                  <c:v>United Kingdom</c:v>
                </c:pt>
                <c:pt idx="29">
                  <c:v>Germany</c:v>
                </c:pt>
                <c:pt idx="30">
                  <c:v>Ireland</c:v>
                </c:pt>
                <c:pt idx="31">
                  <c:v>Finland</c:v>
                </c:pt>
              </c:strCache>
            </c:strRef>
          </c:cat>
          <c:val>
            <c:numRef>
              <c:f>[PISA_2018_Niveis.xlsx]Níveis!$I$5:$I$36</c:f>
              <c:numCache>
                <c:formatCode>_(* #,##0.00_);_(* \(#,##0.00\);_(* "-"??_);_(@_)</c:formatCode>
                <c:ptCount val="32"/>
                <c:pt idx="0" formatCode="0.0">
                  <c:v>0</c:v>
                </c:pt>
                <c:pt idx="1">
                  <c:v>24.359676896553179</c:v>
                </c:pt>
                <c:pt idx="3">
                  <c:v>14.281944406733651</c:v>
                </c:pt>
                <c:pt idx="4">
                  <c:v>26.411606156939627</c:v>
                </c:pt>
                <c:pt idx="5">
                  <c:v>23.180437629392539</c:v>
                </c:pt>
                <c:pt idx="6">
                  <c:v>25.550001131745827</c:v>
                </c:pt>
                <c:pt idx="7">
                  <c:v>23.370108146513328</c:v>
                </c:pt>
                <c:pt idx="8">
                  <c:v>22.09336463608453</c:v>
                </c:pt>
                <c:pt idx="9">
                  <c:v>19.050613481612832</c:v>
                </c:pt>
                <c:pt idx="10">
                  <c:v>17.500925767945731</c:v>
                </c:pt>
                <c:pt idx="12">
                  <c:v>24.05944679389005</c:v>
                </c:pt>
                <c:pt idx="13">
                  <c:v>25.876744303611787</c:v>
                </c:pt>
                <c:pt idx="15">
                  <c:v>11.621728539956919</c:v>
                </c:pt>
                <c:pt idx="16">
                  <c:v>8.8199876908460748</c:v>
                </c:pt>
                <c:pt idx="17">
                  <c:v>13.119196921074549</c:v>
                </c:pt>
                <c:pt idx="18">
                  <c:v>9.9501585951410725</c:v>
                </c:pt>
                <c:pt idx="19">
                  <c:v>9.2843776517344114</c:v>
                </c:pt>
                <c:pt idx="20">
                  <c:v>15.794128735685341</c:v>
                </c:pt>
                <c:pt idx="21">
                  <c:v>15.622269740611014</c:v>
                </c:pt>
                <c:pt idx="23">
                  <c:v>26.03256481134941</c:v>
                </c:pt>
                <c:pt idx="24">
                  <c:v>24.485855446782121</c:v>
                </c:pt>
                <c:pt idx="26">
                  <c:v>25.606464037272801</c:v>
                </c:pt>
                <c:pt idx="27">
                  <c:v>25.575410470220163</c:v>
                </c:pt>
                <c:pt idx="28">
                  <c:v>25.456585354162844</c:v>
                </c:pt>
                <c:pt idx="29">
                  <c:v>24.026693020126629</c:v>
                </c:pt>
                <c:pt idx="30">
                  <c:v>30.529312219217744</c:v>
                </c:pt>
                <c:pt idx="31">
                  <c:v>28.936811432431909</c:v>
                </c:pt>
              </c:numCache>
            </c:numRef>
          </c:val>
          <c:extLst xmlns:c16r2="http://schemas.microsoft.com/office/drawing/2015/06/chart">
            <c:ext xmlns:c16="http://schemas.microsoft.com/office/drawing/2014/chart" uri="{C3380CC4-5D6E-409C-BE32-E72D297353CC}">
              <c16:uniqueId val="{00000002-1F66-4822-A900-115D0D172ABE}"/>
            </c:ext>
          </c:extLst>
        </c:ser>
        <c:ser>
          <c:idx val="7"/>
          <c:order val="3"/>
          <c:tx>
            <c:strRef>
              <c:f>[PISA_2018_Niveis.xlsx]Níveis!$J$4</c:f>
              <c:strCache>
                <c:ptCount val="1"/>
                <c:pt idx="0">
                  <c:v>Acima do nível 3</c:v>
                </c:pt>
              </c:strCache>
            </c:strRef>
          </c:tx>
          <c:spPr>
            <a:solidFill>
              <a:schemeClr val="accent1"/>
            </a:solidFill>
            <a:ln>
              <a:noFill/>
            </a:ln>
            <a:effectLst/>
          </c:spPr>
          <c:cat>
            <c:strRef>
              <c:f>[PISA_2018_Niveis.xlsx]Níveis!$B$5:$B$36</c:f>
              <c:strCache>
                <c:ptCount val="32"/>
                <c:pt idx="1">
                  <c:v>OECD average</c:v>
                </c:pt>
                <c:pt idx="3">
                  <c:v>Thailand</c:v>
                </c:pt>
                <c:pt idx="4">
                  <c:v>Japan</c:v>
                </c:pt>
                <c:pt idx="5">
                  <c:v>Chinese Taipei</c:v>
                </c:pt>
                <c:pt idx="6">
                  <c:v>Australia</c:v>
                </c:pt>
                <c:pt idx="7">
                  <c:v>Korea</c:v>
                </c:pt>
                <c:pt idx="8">
                  <c:v>Hong Kong (China)*</c:v>
                </c:pt>
                <c:pt idx="9">
                  <c:v>Singapore</c:v>
                </c:pt>
                <c:pt idx="10">
                  <c:v>B-S-J-Z (China)</c:v>
                </c:pt>
                <c:pt idx="12">
                  <c:v>United States*</c:v>
                </c:pt>
                <c:pt idx="13">
                  <c:v>Canada</c:v>
                </c:pt>
                <c:pt idx="15">
                  <c:v>Peru</c:v>
                </c:pt>
                <c:pt idx="16">
                  <c:v>Argentina</c:v>
                </c:pt>
                <c:pt idx="17">
                  <c:v>Mexico</c:v>
                </c:pt>
                <c:pt idx="18">
                  <c:v>Colombia</c:v>
                </c:pt>
                <c:pt idx="19">
                  <c:v>Brazil</c:v>
                </c:pt>
                <c:pt idx="20">
                  <c:v>Uruguay</c:v>
                </c:pt>
                <c:pt idx="21">
                  <c:v>Chile</c:v>
                </c:pt>
                <c:pt idx="23">
                  <c:v>Spain</c:v>
                </c:pt>
                <c:pt idx="24">
                  <c:v>Portugal*</c:v>
                </c:pt>
                <c:pt idx="26">
                  <c:v>Italy</c:v>
                </c:pt>
                <c:pt idx="27">
                  <c:v>France</c:v>
                </c:pt>
                <c:pt idx="28">
                  <c:v>United Kingdom</c:v>
                </c:pt>
                <c:pt idx="29">
                  <c:v>Germany</c:v>
                </c:pt>
                <c:pt idx="30">
                  <c:v>Ireland</c:v>
                </c:pt>
                <c:pt idx="31">
                  <c:v>Finland</c:v>
                </c:pt>
              </c:strCache>
            </c:strRef>
          </c:cat>
          <c:val>
            <c:numRef>
              <c:f>[PISA_2018_Niveis.xlsx]Níveis!$J$5:$J$36</c:f>
              <c:numCache>
                <c:formatCode>_(* #,##0.00_);_(* \(#,##0.00\);_(* "-"??_);_(@_)</c:formatCode>
                <c:ptCount val="32"/>
                <c:pt idx="1">
                  <c:v>29.456217344291669</c:v>
                </c:pt>
                <c:pt idx="3">
                  <c:v>8.3778346290173573</c:v>
                </c:pt>
                <c:pt idx="4">
                  <c:v>43.413559101342763</c:v>
                </c:pt>
                <c:pt idx="5">
                  <c:v>46.691938434080058</c:v>
                </c:pt>
                <c:pt idx="6">
                  <c:v>28.640230684939681</c:v>
                </c:pt>
                <c:pt idx="7">
                  <c:v>44.304108362936297</c:v>
                </c:pt>
                <c:pt idx="8">
                  <c:v>55.223848100420987</c:v>
                </c:pt>
                <c:pt idx="9">
                  <c:v>62.707817048083342</c:v>
                </c:pt>
                <c:pt idx="10">
                  <c:v>73.198854803012381</c:v>
                </c:pt>
                <c:pt idx="12">
                  <c:v>24.608694877338444</c:v>
                </c:pt>
                <c:pt idx="13">
                  <c:v>37.050855778306946</c:v>
                </c:pt>
                <c:pt idx="15">
                  <c:v>4.9792109904419659</c:v>
                </c:pt>
                <c:pt idx="16">
                  <c:v>2.5942131198736806</c:v>
                </c:pt>
                <c:pt idx="17">
                  <c:v>4.2219439623468089</c:v>
                </c:pt>
                <c:pt idx="18">
                  <c:v>3.5745318981780736</c:v>
                </c:pt>
                <c:pt idx="19">
                  <c:v>4.3850807617761927</c:v>
                </c:pt>
                <c:pt idx="20">
                  <c:v>16.464441481185755</c:v>
                </c:pt>
                <c:pt idx="21">
                  <c:v>6.9411276384019418</c:v>
                </c:pt>
                <c:pt idx="23">
                  <c:v>24.825034400978989</c:v>
                </c:pt>
                <c:pt idx="24">
                  <c:v>31.335752266521368</c:v>
                </c:pt>
                <c:pt idx="26">
                  <c:v>27.657187218671705</c:v>
                </c:pt>
                <c:pt idx="27">
                  <c:v>32.067269387279396</c:v>
                </c:pt>
                <c:pt idx="28">
                  <c:v>33.289793088681442</c:v>
                </c:pt>
                <c:pt idx="29">
                  <c:v>34.136034264457656</c:v>
                </c:pt>
                <c:pt idx="30">
                  <c:v>29.062809595310835</c:v>
                </c:pt>
                <c:pt idx="31">
                  <c:v>33.792008462946058</c:v>
                </c:pt>
              </c:numCache>
            </c:numRef>
          </c:val>
          <c:extLst xmlns:c16r2="http://schemas.microsoft.com/office/drawing/2015/06/chart">
            <c:ext xmlns:c16="http://schemas.microsoft.com/office/drawing/2014/chart" uri="{C3380CC4-5D6E-409C-BE32-E72D297353CC}">
              <c16:uniqueId val="{00000003-1F66-4822-A900-115D0D172ABE}"/>
            </c:ext>
          </c:extLst>
        </c:ser>
        <c:dLbls/>
        <c:overlap val="100"/>
        <c:axId val="68454272"/>
        <c:axId val="68455808"/>
        <c:extLst xmlns:c16r2="http://schemas.microsoft.com/office/drawing/2015/06/chart">
          <c:ext xmlns:c15="http://schemas.microsoft.com/office/drawing/2012/chart" uri="{02D57815-91ED-43cb-92C2-25804820EDAC}">
            <c15:filteredBarSeries>
              <c15:ser>
                <c:idx val="0"/>
                <c:order val="0"/>
                <c:tx>
                  <c:strRef>
                    <c:extLst>
                      <c:ext uri="{02D57815-91ED-43cb-92C2-25804820EDAC}">
                        <c15:formulaRef>
                          <c15:sqref>[PISA_2018_Niveis.xlsx]Níveis!$C$4</c15:sqref>
                        </c15:formulaRef>
                      </c:ext>
                    </c:extLst>
                    <c:strCache>
                      <c:ptCount val="1"/>
                      <c:pt idx="0">
                        <c:v> Abaixo do nível 2 </c:v>
                      </c:pt>
                    </c:strCache>
                  </c:strRef>
                </c:tx>
                <c:spPr>
                  <a:solidFill>
                    <a:schemeClr val="accent1"/>
                  </a:solidFill>
                  <a:ln>
                    <a:noFill/>
                  </a:ln>
                  <a:effectLst/>
                </c:spPr>
                <c:invertIfNegative val="0"/>
                <c:cat>
                  <c:strRef>
                    <c:extLst>
                      <c:ext uri="{02D57815-91ED-43cb-92C2-25804820EDAC}">
                        <c15:formulaRef>
                          <c15:sqref>[PISA_2018_Niveis.xlsx]Níveis!$B$5:$B$36</c15:sqref>
                        </c15:formulaRef>
                      </c:ext>
                    </c:extLst>
                    <c:strCache>
                      <c:ptCount val="32"/>
                      <c:pt idx="1">
                        <c:v>OECD average</c:v>
                      </c:pt>
                      <c:pt idx="3">
                        <c:v>Thailand</c:v>
                      </c:pt>
                      <c:pt idx="4">
                        <c:v>Japan</c:v>
                      </c:pt>
                      <c:pt idx="5">
                        <c:v>Chinese Taipei</c:v>
                      </c:pt>
                      <c:pt idx="6">
                        <c:v>Australia</c:v>
                      </c:pt>
                      <c:pt idx="7">
                        <c:v>Korea</c:v>
                      </c:pt>
                      <c:pt idx="8">
                        <c:v>Hong Kong (China)*</c:v>
                      </c:pt>
                      <c:pt idx="9">
                        <c:v>Singapore</c:v>
                      </c:pt>
                      <c:pt idx="10">
                        <c:v>B-S-J-Z (China)</c:v>
                      </c:pt>
                      <c:pt idx="12">
                        <c:v>United States*</c:v>
                      </c:pt>
                      <c:pt idx="13">
                        <c:v>Canada</c:v>
                      </c:pt>
                      <c:pt idx="15">
                        <c:v>Peru</c:v>
                      </c:pt>
                      <c:pt idx="16">
                        <c:v>Argentina</c:v>
                      </c:pt>
                      <c:pt idx="17">
                        <c:v>Mexico</c:v>
                      </c:pt>
                      <c:pt idx="18">
                        <c:v>Colombia</c:v>
                      </c:pt>
                      <c:pt idx="19">
                        <c:v>Brazil</c:v>
                      </c:pt>
                      <c:pt idx="20">
                        <c:v>Uruguay</c:v>
                      </c:pt>
                      <c:pt idx="21">
                        <c:v>Chile</c:v>
                      </c:pt>
                      <c:pt idx="23">
                        <c:v>Spain</c:v>
                      </c:pt>
                      <c:pt idx="24">
                        <c:v>Portugal*</c:v>
                      </c:pt>
                      <c:pt idx="26">
                        <c:v>Italy</c:v>
                      </c:pt>
                      <c:pt idx="27">
                        <c:v>France</c:v>
                      </c:pt>
                      <c:pt idx="28">
                        <c:v>United Kingdom</c:v>
                      </c:pt>
                      <c:pt idx="29">
                        <c:v>Germany</c:v>
                      </c:pt>
                      <c:pt idx="30">
                        <c:v>Ireland</c:v>
                      </c:pt>
                      <c:pt idx="31">
                        <c:v>Finland</c:v>
                      </c:pt>
                    </c:strCache>
                  </c:strRef>
                </c:cat>
                <c:val>
                  <c:numRef>
                    <c:extLst>
                      <c:ext uri="{02D57815-91ED-43cb-92C2-25804820EDAC}">
                        <c15:formulaRef>
                          <c15:sqref>[PISA_2018_Niveis.xlsx]Níveis!$C$5:$C$36</c15:sqref>
                        </c15:formulaRef>
                      </c:ext>
                    </c:extLst>
                    <c:numCache>
                      <c:formatCode>_(* #,##0.00_);_(* \(#,##0.00\);_(* "-"??_);_(@_)</c:formatCode>
                      <c:ptCount val="32"/>
                      <c:pt idx="0">
                        <c:v>0</c:v>
                      </c:pt>
                      <c:pt idx="1">
                        <c:v>22.640359458166731</c:v>
                      </c:pt>
                      <c:pt idx="3">
                        <c:v>59.544753424151672</c:v>
                      </c:pt>
                      <c:pt idx="4">
                        <c:v>16.779171434803846</c:v>
                      </c:pt>
                      <c:pt idx="5">
                        <c:v>17.814379630719511</c:v>
                      </c:pt>
                      <c:pt idx="6">
                        <c:v>19.627388669878108</c:v>
                      </c:pt>
                      <c:pt idx="7">
                        <c:v>15.108270721431094</c:v>
                      </c:pt>
                      <c:pt idx="8">
                        <c:v>12.597968545899697</c:v>
                      </c:pt>
                      <c:pt idx="9">
                        <c:v>11.247215754591171</c:v>
                      </c:pt>
                      <c:pt idx="10">
                        <c:v>5.1678040234260818</c:v>
                      </c:pt>
                      <c:pt idx="12">
                        <c:v>19.26584265326613</c:v>
                      </c:pt>
                      <c:pt idx="13">
                        <c:v>13.750312347346728</c:v>
                      </c:pt>
                      <c:pt idx="15">
                        <c:v>54.309498318568849</c:v>
                      </c:pt>
                      <c:pt idx="16">
                        <c:v>52.116353362615165</c:v>
                      </c:pt>
                      <c:pt idx="17">
                        <c:v>44.694001604279762</c:v>
                      </c:pt>
                      <c:pt idx="18">
                        <c:v>49.903149380267052</c:v>
                      </c:pt>
                      <c:pt idx="19">
                        <c:v>49.953882320697204</c:v>
                      </c:pt>
                      <c:pt idx="20">
                        <c:v>41.883546095391424</c:v>
                      </c:pt>
                      <c:pt idx="21">
                        <c:v>31.720951865084878</c:v>
                      </c:pt>
                      <c:pt idx="23">
                        <c:v>0</c:v>
                      </c:pt>
                      <c:pt idx="24">
                        <c:v>20.221870741876323</c:v>
                      </c:pt>
                      <c:pt idx="26">
                        <c:v>23.267172542692101</c:v>
                      </c:pt>
                      <c:pt idx="27">
                        <c:v>20.937250005818782</c:v>
                      </c:pt>
                      <c:pt idx="28">
                        <c:v>17.303095659818251</c:v>
                      </c:pt>
                      <c:pt idx="29">
                        <c:v>20.685094923444453</c:v>
                      </c:pt>
                      <c:pt idx="30">
                        <c:v>11.799349336312201</c:v>
                      </c:pt>
                      <c:pt idx="31">
                        <c:v>13.544526316949828</c:v>
                      </c:pt>
                    </c:numCache>
                  </c:numRef>
                </c:val>
                <c:extLst>
                  <c:ext xmlns:c16="http://schemas.microsoft.com/office/drawing/2014/chart" uri="{C3380CC4-5D6E-409C-BE32-E72D297353CC}">
                    <c16:uniqueId val="{00000004-1F66-4822-A900-115D0D172ABE}"/>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[PISA_2018_Niveis.xlsx]Níveis!$D$4</c15:sqref>
                        </c15:formulaRef>
                      </c:ext>
                    </c:extLst>
                    <c:strCache>
                      <c:ptCount val="1"/>
                      <c:pt idx="0">
                        <c:v> No nível 2 </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[PISA_2018_Niveis.xlsx]Níveis!$B$5:$B$36</c15:sqref>
                        </c15:formulaRef>
                      </c:ext>
                    </c:extLst>
                    <c:strCache>
                      <c:ptCount val="32"/>
                      <c:pt idx="1">
                        <c:v>OECD average</c:v>
                      </c:pt>
                      <c:pt idx="3">
                        <c:v>Thailand</c:v>
                      </c:pt>
                      <c:pt idx="4">
                        <c:v>Japan</c:v>
                      </c:pt>
                      <c:pt idx="5">
                        <c:v>Chinese Taipei</c:v>
                      </c:pt>
                      <c:pt idx="6">
                        <c:v>Australia</c:v>
                      </c:pt>
                      <c:pt idx="7">
                        <c:v>Korea</c:v>
                      </c:pt>
                      <c:pt idx="8">
                        <c:v>Hong Kong (China)*</c:v>
                      </c:pt>
                      <c:pt idx="9">
                        <c:v>Singapore</c:v>
                      </c:pt>
                      <c:pt idx="10">
                        <c:v>B-S-J-Z (China)</c:v>
                      </c:pt>
                      <c:pt idx="12">
                        <c:v>United States*</c:v>
                      </c:pt>
                      <c:pt idx="13">
                        <c:v>Canada</c:v>
                      </c:pt>
                      <c:pt idx="15">
                        <c:v>Peru</c:v>
                      </c:pt>
                      <c:pt idx="16">
                        <c:v>Argentina</c:v>
                      </c:pt>
                      <c:pt idx="17">
                        <c:v>Mexico</c:v>
                      </c:pt>
                      <c:pt idx="18">
                        <c:v>Colombia</c:v>
                      </c:pt>
                      <c:pt idx="19">
                        <c:v>Brazil</c:v>
                      </c:pt>
                      <c:pt idx="20">
                        <c:v>Uruguay</c:v>
                      </c:pt>
                      <c:pt idx="21">
                        <c:v>Chile</c:v>
                      </c:pt>
                      <c:pt idx="23">
                        <c:v>Spain</c:v>
                      </c:pt>
                      <c:pt idx="24">
                        <c:v>Portugal*</c:v>
                      </c:pt>
                      <c:pt idx="26">
                        <c:v>Italy</c:v>
                      </c:pt>
                      <c:pt idx="27">
                        <c:v>France</c:v>
                      </c:pt>
                      <c:pt idx="28">
                        <c:v>United Kingdom</c:v>
                      </c:pt>
                      <c:pt idx="29">
                        <c:v>Germany</c:v>
                      </c:pt>
                      <c:pt idx="30">
                        <c:v>Ireland</c:v>
                      </c:pt>
                      <c:pt idx="31">
                        <c:v>Finland</c:v>
                      </c:pt>
                    </c:strCache>
                  </c:strRef>
                </c:cat>
                <c:val>
                  <c:numRef>
                    <c:extLst xmlns:c15="http://schemas.microsoft.com/office/drawing/2012/chart">
                      <c:ext xmlns:c15="http://schemas.microsoft.com/office/drawing/2012/chart" uri="{02D57815-91ED-43cb-92C2-25804820EDAC}">
                        <c15:formulaRef>
                          <c15:sqref>[PISA_2018_Niveis.xlsx]Níveis!$D$5:$D$36</c15:sqref>
                        </c15:formulaRef>
                      </c:ext>
                    </c:extLst>
                    <c:numCache>
                      <c:formatCode>_(* #,##0.00_);_(* \(#,##0.00\);_(* "-"??_);_(@_)</c:formatCode>
                      <c:ptCount val="32"/>
                      <c:pt idx="0">
                        <c:v>0</c:v>
                      </c:pt>
                      <c:pt idx="1">
                        <c:v>23.73357625193367</c:v>
                      </c:pt>
                      <c:pt idx="3">
                        <c:v>25.965235364473273</c:v>
                      </c:pt>
                      <c:pt idx="4">
                        <c:v>22.498558194296521</c:v>
                      </c:pt>
                      <c:pt idx="5">
                        <c:v>21.791790759159227</c:v>
                      </c:pt>
                      <c:pt idx="6">
                        <c:v>21.111200248840397</c:v>
                      </c:pt>
                      <c:pt idx="7">
                        <c:v>19.578622686075207</c:v>
                      </c:pt>
                      <c:pt idx="8">
                        <c:v>17.778205096045806</c:v>
                      </c:pt>
                      <c:pt idx="9">
                        <c:v>14.228899732736034</c:v>
                      </c:pt>
                      <c:pt idx="10">
                        <c:v>14.343037677671266</c:v>
                      </c:pt>
                      <c:pt idx="12">
                        <c:v>21.090380656094318</c:v>
                      </c:pt>
                      <c:pt idx="13">
                        <c:v>20.118562433168474</c:v>
                      </c:pt>
                      <c:pt idx="15">
                        <c:v>25.807235752080153</c:v>
                      </c:pt>
                      <c:pt idx="16">
                        <c:v>25.663911624399681</c:v>
                      </c:pt>
                      <c:pt idx="17">
                        <c:v>31.735157479180558</c:v>
                      </c:pt>
                      <c:pt idx="18">
                        <c:v>27.662931102942306</c:v>
                      </c:pt>
                      <c:pt idx="19">
                        <c:v>24.518653688278832</c:v>
                      </c:pt>
                      <c:pt idx="20">
                        <c:v>28.129938143811707</c:v>
                      </c:pt>
                      <c:pt idx="21">
                        <c:v>29.487161222958431</c:v>
                      </c:pt>
                      <c:pt idx="23">
                        <c:v>0</c:v>
                      </c:pt>
                      <c:pt idx="24">
                        <c:v>23.332379072063194</c:v>
                      </c:pt>
                      <c:pt idx="26">
                        <c:v>26.286986974268075</c:v>
                      </c:pt>
                      <c:pt idx="27">
                        <c:v>22.846020265185594</c:v>
                      </c:pt>
                      <c:pt idx="28">
                        <c:v>22.981228003679639</c:v>
                      </c:pt>
                      <c:pt idx="29">
                        <c:v>21.130335542074768</c:v>
                      </c:pt>
                      <c:pt idx="30">
                        <c:v>21.742397165793118</c:v>
                      </c:pt>
                      <c:pt idx="31">
                        <c:v>19.249470294363213</c:v>
                      </c:pt>
                    </c:numCache>
                  </c:numRef>
                </c:val>
                <c:extLst xmlns:c15="http://schemas.microsoft.com/office/drawing/2012/chart">
                  <c:ext xmlns:c16="http://schemas.microsoft.com/office/drawing/2014/chart" uri="{C3380CC4-5D6E-409C-BE32-E72D297353CC}">
                    <c16:uniqueId val="{00000005-1F66-4822-A900-115D0D172ABE}"/>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[PISA_2018_Niveis.xlsx]Níveis!$E$4</c15:sqref>
                        </c15:formulaRef>
                      </c:ext>
                    </c:extLst>
                    <c:strCache>
                      <c:ptCount val="1"/>
                      <c:pt idx="0">
                        <c:v> No nível 3 </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[PISA_2018_Niveis.xlsx]Níveis!$B$5:$B$36</c15:sqref>
                        </c15:formulaRef>
                      </c:ext>
                    </c:extLst>
                    <c:strCache>
                      <c:ptCount val="32"/>
                      <c:pt idx="1">
                        <c:v>OECD average</c:v>
                      </c:pt>
                      <c:pt idx="3">
                        <c:v>Thailand</c:v>
                      </c:pt>
                      <c:pt idx="4">
                        <c:v>Japan</c:v>
                      </c:pt>
                      <c:pt idx="5">
                        <c:v>Chinese Taipei</c:v>
                      </c:pt>
                      <c:pt idx="6">
                        <c:v>Australia</c:v>
                      </c:pt>
                      <c:pt idx="7">
                        <c:v>Korea</c:v>
                      </c:pt>
                      <c:pt idx="8">
                        <c:v>Hong Kong (China)*</c:v>
                      </c:pt>
                      <c:pt idx="9">
                        <c:v>Singapore</c:v>
                      </c:pt>
                      <c:pt idx="10">
                        <c:v>B-S-J-Z (China)</c:v>
                      </c:pt>
                      <c:pt idx="12">
                        <c:v>United States*</c:v>
                      </c:pt>
                      <c:pt idx="13">
                        <c:v>Canada</c:v>
                      </c:pt>
                      <c:pt idx="15">
                        <c:v>Peru</c:v>
                      </c:pt>
                      <c:pt idx="16">
                        <c:v>Argentina</c:v>
                      </c:pt>
                      <c:pt idx="17">
                        <c:v>Mexico</c:v>
                      </c:pt>
                      <c:pt idx="18">
                        <c:v>Colombia</c:v>
                      </c:pt>
                      <c:pt idx="19">
                        <c:v>Brazil</c:v>
                      </c:pt>
                      <c:pt idx="20">
                        <c:v>Uruguay</c:v>
                      </c:pt>
                      <c:pt idx="21">
                        <c:v>Chile</c:v>
                      </c:pt>
                      <c:pt idx="23">
                        <c:v>Spain</c:v>
                      </c:pt>
                      <c:pt idx="24">
                        <c:v>Portugal*</c:v>
                      </c:pt>
                      <c:pt idx="26">
                        <c:v>Italy</c:v>
                      </c:pt>
                      <c:pt idx="27">
                        <c:v>France</c:v>
                      </c:pt>
                      <c:pt idx="28">
                        <c:v>United Kingdom</c:v>
                      </c:pt>
                      <c:pt idx="29">
                        <c:v>Germany</c:v>
                      </c:pt>
                      <c:pt idx="30">
                        <c:v>Ireland</c:v>
                      </c:pt>
                      <c:pt idx="31">
                        <c:v>Finland</c:v>
                      </c:pt>
                    </c:strCache>
                  </c:strRef>
                </c:cat>
                <c:val>
                  <c:numRef>
                    <c:extLst xmlns:c15="http://schemas.microsoft.com/office/drawing/2012/chart">
                      <c:ext xmlns:c15="http://schemas.microsoft.com/office/drawing/2012/chart" uri="{02D57815-91ED-43cb-92C2-25804820EDAC}">
                        <c15:formulaRef>
                          <c15:sqref>[PISA_2018_Niveis.xlsx]Níveis!$E$5:$E$36</c15:sqref>
                        </c15:formulaRef>
                      </c:ext>
                    </c:extLst>
                    <c:numCache>
                      <c:formatCode>_(* #,##0.00_);_(* \(#,##0.00\);_(* "-"??_);_(@_)</c:formatCode>
                      <c:ptCount val="32"/>
                      <c:pt idx="0">
                        <c:v>0</c:v>
                      </c:pt>
                      <c:pt idx="1">
                        <c:v>26.029042663957011</c:v>
                      </c:pt>
                      <c:pt idx="3">
                        <c:v>11.588052104300985</c:v>
                      </c:pt>
                      <c:pt idx="4">
                        <c:v>28.609232061618371</c:v>
                      </c:pt>
                      <c:pt idx="5">
                        <c:v>27.445040200444108</c:v>
                      </c:pt>
                      <c:pt idx="6">
                        <c:v>25.375310326218134</c:v>
                      </c:pt>
                      <c:pt idx="7">
                        <c:v>27.634566789102589</c:v>
                      </c:pt>
                      <c:pt idx="8">
                        <c:v>27.718406467360378</c:v>
                      </c:pt>
                      <c:pt idx="9">
                        <c:v>22.347399031313316</c:v>
                      </c:pt>
                      <c:pt idx="10">
                        <c:v>27.924908678691118</c:v>
                      </c:pt>
                      <c:pt idx="12">
                        <c:v>24.657379758777335</c:v>
                      </c:pt>
                      <c:pt idx="13">
                        <c:v>27.164958351790286</c:v>
                      </c:pt>
                      <c:pt idx="15">
                        <c:v>14.290384329066638</c:v>
                      </c:pt>
                      <c:pt idx="16">
                        <c:v>16.184980865440849</c:v>
                      </c:pt>
                      <c:pt idx="17">
                        <c:v>17.458553696076091</c:v>
                      </c:pt>
                      <c:pt idx="18">
                        <c:v>15.811803357880477</c:v>
                      </c:pt>
                      <c:pt idx="19">
                        <c:v>16.334407444676682</c:v>
                      </c:pt>
                      <c:pt idx="20">
                        <c:v>20.104659385933189</c:v>
                      </c:pt>
                      <c:pt idx="21">
                        <c:v>24.418886670906481</c:v>
                      </c:pt>
                      <c:pt idx="23">
                        <c:v>0</c:v>
                      </c:pt>
                      <c:pt idx="24">
                        <c:v>28.178549629928064</c:v>
                      </c:pt>
                      <c:pt idx="26">
                        <c:v>28.213773752077874</c:v>
                      </c:pt>
                      <c:pt idx="27">
                        <c:v>26.566998642271042</c:v>
                      </c:pt>
                      <c:pt idx="28">
                        <c:v>27.219269343599294</c:v>
                      </c:pt>
                      <c:pt idx="29">
                        <c:v>25.405789763794438</c:v>
                      </c:pt>
                      <c:pt idx="30">
                        <c:v>30.29082473992715</c:v>
                      </c:pt>
                      <c:pt idx="31">
                        <c:v>27.583046625224114</c:v>
                      </c:pt>
                    </c:numCache>
                  </c:numRef>
                </c:val>
                <c:extLst xmlns:c15="http://schemas.microsoft.com/office/drawing/2012/chart">
                  <c:ext xmlns:c16="http://schemas.microsoft.com/office/drawing/2014/chart" uri="{C3380CC4-5D6E-409C-BE32-E72D297353CC}">
                    <c16:uniqueId val="{00000006-1F66-4822-A900-115D0D172ABE}"/>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[PISA_2018_Niveis.xlsx]Níveis!$F$4</c15:sqref>
                        </c15:formulaRef>
                      </c:ext>
                    </c:extLst>
                    <c:strCache>
                      <c:ptCount val="1"/>
                      <c:pt idx="0">
                        <c:v> Acima do nível 3 </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[PISA_2018_Niveis.xlsx]Níveis!$B$5:$B$36</c15:sqref>
                        </c15:formulaRef>
                      </c:ext>
                    </c:extLst>
                    <c:strCache>
                      <c:ptCount val="32"/>
                      <c:pt idx="1">
                        <c:v>OECD average</c:v>
                      </c:pt>
                      <c:pt idx="3">
                        <c:v>Thailand</c:v>
                      </c:pt>
                      <c:pt idx="4">
                        <c:v>Japan</c:v>
                      </c:pt>
                      <c:pt idx="5">
                        <c:v>Chinese Taipei</c:v>
                      </c:pt>
                      <c:pt idx="6">
                        <c:v>Australia</c:v>
                      </c:pt>
                      <c:pt idx="7">
                        <c:v>Korea</c:v>
                      </c:pt>
                      <c:pt idx="8">
                        <c:v>Hong Kong (China)*</c:v>
                      </c:pt>
                      <c:pt idx="9">
                        <c:v>Singapore</c:v>
                      </c:pt>
                      <c:pt idx="10">
                        <c:v>B-S-J-Z (China)</c:v>
                      </c:pt>
                      <c:pt idx="12">
                        <c:v>United States*</c:v>
                      </c:pt>
                      <c:pt idx="13">
                        <c:v>Canada</c:v>
                      </c:pt>
                      <c:pt idx="15">
                        <c:v>Peru</c:v>
                      </c:pt>
                      <c:pt idx="16">
                        <c:v>Argentina</c:v>
                      </c:pt>
                      <c:pt idx="17">
                        <c:v>Mexico</c:v>
                      </c:pt>
                      <c:pt idx="18">
                        <c:v>Colombia</c:v>
                      </c:pt>
                      <c:pt idx="19">
                        <c:v>Brazil</c:v>
                      </c:pt>
                      <c:pt idx="20">
                        <c:v>Uruguay</c:v>
                      </c:pt>
                      <c:pt idx="21">
                        <c:v>Chile</c:v>
                      </c:pt>
                      <c:pt idx="23">
                        <c:v>Spain</c:v>
                      </c:pt>
                      <c:pt idx="24">
                        <c:v>Portugal*</c:v>
                      </c:pt>
                      <c:pt idx="26">
                        <c:v>Italy</c:v>
                      </c:pt>
                      <c:pt idx="27">
                        <c:v>France</c:v>
                      </c:pt>
                      <c:pt idx="28">
                        <c:v>United Kingdom</c:v>
                      </c:pt>
                      <c:pt idx="29">
                        <c:v>Germany</c:v>
                      </c:pt>
                      <c:pt idx="30">
                        <c:v>Ireland</c:v>
                      </c:pt>
                      <c:pt idx="31">
                        <c:v>Finland</c:v>
                      </c:pt>
                    </c:strCache>
                  </c:strRef>
                </c:cat>
                <c:val>
                  <c:numRef>
                    <c:extLst xmlns:c15="http://schemas.microsoft.com/office/drawing/2012/chart">
                      <c:ext xmlns:c15="http://schemas.microsoft.com/office/drawing/2012/chart" uri="{02D57815-91ED-43cb-92C2-25804820EDAC}">
                        <c15:formulaRef>
                          <c15:sqref>[PISA_2018_Niveis.xlsx]Níveis!$F$5:$F$36</c15:sqref>
                        </c15:formulaRef>
                      </c:ext>
                    </c:extLst>
                    <c:numCache>
                      <c:formatCode>_(* #,##0.00_);_(* \(#,##0.00\);_(* "-"??_);_(@_)</c:formatCode>
                      <c:ptCount val="32"/>
                      <c:pt idx="0">
                        <c:v>0</c:v>
                      </c:pt>
                      <c:pt idx="1">
                        <c:v>27.597021625942592</c:v>
                      </c:pt>
                      <c:pt idx="3">
                        <c:v>2.9019591070740622</c:v>
                      </c:pt>
                      <c:pt idx="4">
                        <c:v>32.113038309281265</c:v>
                      </c:pt>
                      <c:pt idx="5">
                        <c:v>32.948789409677168</c:v>
                      </c:pt>
                      <c:pt idx="6">
                        <c:v>33.886100755063353</c:v>
                      </c:pt>
                      <c:pt idx="7">
                        <c:v>37.678539803391118</c:v>
                      </c:pt>
                      <c:pt idx="8">
                        <c:v>41.905419890694127</c:v>
                      </c:pt>
                      <c:pt idx="9">
                        <c:v>52.176485481359485</c:v>
                      </c:pt>
                      <c:pt idx="10">
                        <c:v>52.564249620211541</c:v>
                      </c:pt>
                      <c:pt idx="12">
                        <c:v>34.986396931862217</c:v>
                      </c:pt>
                      <c:pt idx="13">
                        <c:v>38.966166867694525</c:v>
                      </c:pt>
                      <c:pt idx="15">
                        <c:v>5.5928816002843602</c:v>
                      </c:pt>
                      <c:pt idx="16">
                        <c:v>6.0347541475443265</c:v>
                      </c:pt>
                      <c:pt idx="17">
                        <c:v>6.1122872204635961</c:v>
                      </c:pt>
                      <c:pt idx="18">
                        <c:v>6.6221161589101687</c:v>
                      </c:pt>
                      <c:pt idx="19">
                        <c:v>9.1930565463472913</c:v>
                      </c:pt>
                      <c:pt idx="20">
                        <c:v>9.8818563748636823</c:v>
                      </c:pt>
                      <c:pt idx="21">
                        <c:v>14.373000241050221</c:v>
                      </c:pt>
                      <c:pt idx="23">
                        <c:v>0</c:v>
                      </c:pt>
                      <c:pt idx="24">
                        <c:v>28.267200556132423</c:v>
                      </c:pt>
                      <c:pt idx="26">
                        <c:v>22.232066730961957</c:v>
                      </c:pt>
                      <c:pt idx="27">
                        <c:v>29.649731086724589</c:v>
                      </c:pt>
                      <c:pt idx="28">
                        <c:v>32.496406992902813</c:v>
                      </c:pt>
                      <c:pt idx="29">
                        <c:v>32.778779770686342</c:v>
                      </c:pt>
                      <c:pt idx="30">
                        <c:v>36.167428757967535</c:v>
                      </c:pt>
                      <c:pt idx="31">
                        <c:v>39.622956763462852</c:v>
                      </c:pt>
                    </c:numCache>
                  </c:numRef>
                </c:val>
                <c:extLst xmlns:c15="http://schemas.microsoft.com/office/drawing/2012/chart">
                  <c:ext xmlns:c16="http://schemas.microsoft.com/office/drawing/2014/chart" uri="{C3380CC4-5D6E-409C-BE32-E72D297353CC}">
                    <c16:uniqueId val="{00000007-1F66-4822-A900-115D0D172ABE}"/>
                  </c:ext>
                </c:extLst>
              </c15:ser>
            </c15:filteredBarSeries>
          </c:ext>
        </c:extLst>
      </c:barChart>
      <c:catAx>
        <c:axId val="6845427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pt-BR"/>
          </a:p>
        </c:txPr>
        <c:crossAx val="68455808"/>
        <c:crosses val="autoZero"/>
        <c:auto val="1"/>
        <c:lblAlgn val="ctr"/>
        <c:lblOffset val="100"/>
      </c:catAx>
      <c:valAx>
        <c:axId val="68455808"/>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vert="horz"/>
          <a:lstStyle/>
          <a:p>
            <a:pPr>
              <a:defRPr/>
            </a:pPr>
            <a:endParaRPr lang="pt-BR"/>
          </a:p>
        </c:txPr>
        <c:crossAx val="68454272"/>
        <c:crosses val="autoZero"/>
        <c:crossBetween val="between"/>
      </c:valAx>
    </c:plotArea>
    <c:legend>
      <c:legendPos val="b"/>
      <c:layout>
        <c:manualLayout>
          <c:xMode val="edge"/>
          <c:yMode val="edge"/>
          <c:x val="1.5049257332822899E-2"/>
          <c:y val="0.84115999159571464"/>
          <c:w val="0.97504523490908479"/>
          <c:h val="0.14173134956263947"/>
        </c:manualLayout>
      </c:layout>
      <c:spPr>
        <a:noFill/>
        <a:ln>
          <a:noFill/>
        </a:ln>
        <a:effectLst/>
      </c:spPr>
      <c:txPr>
        <a:bodyPr rot="0" vert="horz"/>
        <a:lstStyle/>
        <a:p>
          <a:pPr>
            <a:defRPr/>
          </a:pPr>
          <a:endParaRPr lang="pt-BR"/>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txPr>
    <a:bodyPr/>
    <a:lstStyle/>
    <a:p>
      <a:pPr>
        <a:defRPr sz="1200"/>
      </a:pPr>
      <a:endParaRPr lang="pt-B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pt-BR"/>
  <c:chart>
    <c:autoTitleDeleted val="1"/>
    <c:plotArea>
      <c:layout/>
      <c:lineChart>
        <c:grouping val="standard"/>
        <c:ser>
          <c:idx val="2"/>
          <c:order val="0"/>
          <c:tx>
            <c:strRef>
              <c:f>Cáculos!$A$3</c:f>
              <c:strCache>
                <c:ptCount val="1"/>
                <c:pt idx="0">
                  <c:v>Creche = 0-3 anos</c:v>
                </c:pt>
              </c:strCache>
            </c:strRef>
          </c:tx>
          <c:spPr>
            <a:ln w="28575" cap="rnd">
              <a:solidFill>
                <a:schemeClr val="accent3"/>
              </a:solidFill>
              <a:round/>
            </a:ln>
            <a:effectLst/>
          </c:spPr>
          <c:marker>
            <c:symbol val="none"/>
          </c:marker>
          <c:cat>
            <c:numRef>
              <c:f>Cáculos!$B$1:$V$1</c:f>
              <c:numCache>
                <c:formatCode>_-* #,##0_-;\-* #,##0_-;_-* "-"??_-;_-@_-</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Cáculos!$B$3:$V$3</c:f>
              <c:numCache>
                <c:formatCode>_-* #,##0_-;\-* #,##0_-;_-* "-"??_-;_-@_-</c:formatCode>
                <c:ptCount val="21"/>
                <c:pt idx="0">
                  <c:v>11796673</c:v>
                </c:pt>
                <c:pt idx="1">
                  <c:v>11713821</c:v>
                </c:pt>
                <c:pt idx="2">
                  <c:v>11664974</c:v>
                </c:pt>
                <c:pt idx="3">
                  <c:v>11628793</c:v>
                </c:pt>
                <c:pt idx="4">
                  <c:v>11675746</c:v>
                </c:pt>
                <c:pt idx="5">
                  <c:v>11775471</c:v>
                </c:pt>
                <c:pt idx="6">
                  <c:v>11803831</c:v>
                </c:pt>
                <c:pt idx="7">
                  <c:v>11817801</c:v>
                </c:pt>
                <c:pt idx="8">
                  <c:v>11845593</c:v>
                </c:pt>
                <c:pt idx="9">
                  <c:v>11796190</c:v>
                </c:pt>
                <c:pt idx="10">
                  <c:v>11789720</c:v>
                </c:pt>
                <c:pt idx="11">
                  <c:v>11785617</c:v>
                </c:pt>
                <c:pt idx="12">
                  <c:v>11705490</c:v>
                </c:pt>
                <c:pt idx="13">
                  <c:v>11616078</c:v>
                </c:pt>
                <c:pt idx="14">
                  <c:v>11517994</c:v>
                </c:pt>
                <c:pt idx="15">
                  <c:v>11412392</c:v>
                </c:pt>
                <c:pt idx="16">
                  <c:v>11302007</c:v>
                </c:pt>
                <c:pt idx="17">
                  <c:v>11189455</c:v>
                </c:pt>
                <c:pt idx="18">
                  <c:v>11075488</c:v>
                </c:pt>
                <c:pt idx="19">
                  <c:v>10961609</c:v>
                </c:pt>
                <c:pt idx="20">
                  <c:v>10849513</c:v>
                </c:pt>
              </c:numCache>
            </c:numRef>
          </c:val>
          <c:extLst xmlns:c16r2="http://schemas.microsoft.com/office/drawing/2015/06/chart">
            <c:ext xmlns:c16="http://schemas.microsoft.com/office/drawing/2014/chart" uri="{C3380CC4-5D6E-409C-BE32-E72D297353CC}">
              <c16:uniqueId val="{00000000-3F06-4E81-BF20-76FB3147D16D}"/>
            </c:ext>
          </c:extLst>
        </c:ser>
        <c:ser>
          <c:idx val="3"/>
          <c:order val="1"/>
          <c:tx>
            <c:strRef>
              <c:f>Cáculos!$A$4</c:f>
              <c:strCache>
                <c:ptCount val="1"/>
                <c:pt idx="0">
                  <c:v>Preescola = 4-5</c:v>
                </c:pt>
              </c:strCache>
            </c:strRef>
          </c:tx>
          <c:spPr>
            <a:ln w="28575" cap="rnd">
              <a:solidFill>
                <a:schemeClr val="accent4"/>
              </a:solidFill>
              <a:round/>
            </a:ln>
            <a:effectLst/>
          </c:spPr>
          <c:marker>
            <c:symbol val="none"/>
          </c:marker>
          <c:cat>
            <c:numRef>
              <c:f>Cáculos!$B$1:$V$1</c:f>
              <c:numCache>
                <c:formatCode>_-* #,##0_-;\-* #,##0_-;_-* "-"??_-;_-@_-</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Cáculos!$B$4:$V$4</c:f>
              <c:numCache>
                <c:formatCode>_-* #,##0_-;\-* #,##0_-;_-* "-"??_-;_-@_-</c:formatCode>
                <c:ptCount val="21"/>
                <c:pt idx="0">
                  <c:v>6160763</c:v>
                </c:pt>
                <c:pt idx="1">
                  <c:v>6044172</c:v>
                </c:pt>
                <c:pt idx="2">
                  <c:v>5941940</c:v>
                </c:pt>
                <c:pt idx="3">
                  <c:v>5896742</c:v>
                </c:pt>
                <c:pt idx="4">
                  <c:v>5831771</c:v>
                </c:pt>
                <c:pt idx="5">
                  <c:v>5795130</c:v>
                </c:pt>
                <c:pt idx="6">
                  <c:v>5812114</c:v>
                </c:pt>
                <c:pt idx="7">
                  <c:v>5813472</c:v>
                </c:pt>
                <c:pt idx="8">
                  <c:v>5844229</c:v>
                </c:pt>
                <c:pt idx="9">
                  <c:v>5943395</c:v>
                </c:pt>
                <c:pt idx="10">
                  <c:v>5942008</c:v>
                </c:pt>
                <c:pt idx="11">
                  <c:v>5857542</c:v>
                </c:pt>
                <c:pt idx="12">
                  <c:v>5886981</c:v>
                </c:pt>
                <c:pt idx="13">
                  <c:v>5922271</c:v>
                </c:pt>
                <c:pt idx="14">
                  <c:v>5886614</c:v>
                </c:pt>
                <c:pt idx="15">
                  <c:v>5847495</c:v>
                </c:pt>
                <c:pt idx="16">
                  <c:v>5803403</c:v>
                </c:pt>
                <c:pt idx="17">
                  <c:v>5753555</c:v>
                </c:pt>
                <c:pt idx="18">
                  <c:v>5700062</c:v>
                </c:pt>
                <c:pt idx="19">
                  <c:v>5644774</c:v>
                </c:pt>
                <c:pt idx="20">
                  <c:v>5588349</c:v>
                </c:pt>
              </c:numCache>
            </c:numRef>
          </c:val>
          <c:extLst xmlns:c16r2="http://schemas.microsoft.com/office/drawing/2015/06/chart">
            <c:ext xmlns:c16="http://schemas.microsoft.com/office/drawing/2014/chart" uri="{C3380CC4-5D6E-409C-BE32-E72D297353CC}">
              <c16:uniqueId val="{00000001-3F06-4E81-BF20-76FB3147D16D}"/>
            </c:ext>
          </c:extLst>
        </c:ser>
        <c:ser>
          <c:idx val="4"/>
          <c:order val="2"/>
          <c:tx>
            <c:strRef>
              <c:f>Cáculos!$A$5</c:f>
              <c:strCache>
                <c:ptCount val="1"/>
                <c:pt idx="0">
                  <c:v>Fundamental I = 6-10</c:v>
                </c:pt>
              </c:strCache>
            </c:strRef>
          </c:tx>
          <c:spPr>
            <a:ln w="28575" cap="rnd">
              <a:solidFill>
                <a:schemeClr val="accent5"/>
              </a:solidFill>
              <a:round/>
            </a:ln>
            <a:effectLst/>
          </c:spPr>
          <c:marker>
            <c:symbol val="none"/>
          </c:marker>
          <c:cat>
            <c:numRef>
              <c:f>Cáculos!$B$1:$V$1</c:f>
              <c:numCache>
                <c:formatCode>_-* #,##0_-;\-* #,##0_-;_-* "-"??_-;_-@_-</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Cáculos!$B$5:$V$5</c:f>
              <c:numCache>
                <c:formatCode>_-* #,##0_-;\-* #,##0_-;_-* "-"??_-;_-@_-</c:formatCode>
                <c:ptCount val="21"/>
                <c:pt idx="0">
                  <c:v>16152481</c:v>
                </c:pt>
                <c:pt idx="1">
                  <c:v>15860448</c:v>
                </c:pt>
                <c:pt idx="2">
                  <c:v>15595954</c:v>
                </c:pt>
                <c:pt idx="3">
                  <c:v>15383134</c:v>
                </c:pt>
                <c:pt idx="4">
                  <c:v>15198931</c:v>
                </c:pt>
                <c:pt idx="5">
                  <c:v>15025589</c:v>
                </c:pt>
                <c:pt idx="6">
                  <c:v>14820417</c:v>
                </c:pt>
                <c:pt idx="7">
                  <c:v>14661433</c:v>
                </c:pt>
                <c:pt idx="8">
                  <c:v>14590194</c:v>
                </c:pt>
                <c:pt idx="9">
                  <c:v>14534817</c:v>
                </c:pt>
                <c:pt idx="10">
                  <c:v>14539094</c:v>
                </c:pt>
                <c:pt idx="11">
                  <c:v>14647239</c:v>
                </c:pt>
                <c:pt idx="12">
                  <c:v>14686290</c:v>
                </c:pt>
                <c:pt idx="13">
                  <c:v>14692625</c:v>
                </c:pt>
                <c:pt idx="14">
                  <c:v>14759522</c:v>
                </c:pt>
                <c:pt idx="15">
                  <c:v>14770554</c:v>
                </c:pt>
                <c:pt idx="16">
                  <c:v>14702942</c:v>
                </c:pt>
                <c:pt idx="17">
                  <c:v>14676374</c:v>
                </c:pt>
                <c:pt idx="18">
                  <c:v>14649166</c:v>
                </c:pt>
                <c:pt idx="19">
                  <c:v>14543408</c:v>
                </c:pt>
                <c:pt idx="20">
                  <c:v>14427514</c:v>
                </c:pt>
              </c:numCache>
            </c:numRef>
          </c:val>
          <c:extLst xmlns:c16r2="http://schemas.microsoft.com/office/drawing/2015/06/chart">
            <c:ext xmlns:c16="http://schemas.microsoft.com/office/drawing/2014/chart" uri="{C3380CC4-5D6E-409C-BE32-E72D297353CC}">
              <c16:uniqueId val="{00000002-3F06-4E81-BF20-76FB3147D16D}"/>
            </c:ext>
          </c:extLst>
        </c:ser>
        <c:ser>
          <c:idx val="5"/>
          <c:order val="3"/>
          <c:tx>
            <c:strRef>
              <c:f>Cáculos!$A$6</c:f>
              <c:strCache>
                <c:ptCount val="1"/>
                <c:pt idx="0">
                  <c:v>Fundamental II = 11-14</c:v>
                </c:pt>
              </c:strCache>
            </c:strRef>
          </c:tx>
          <c:spPr>
            <a:ln w="28575" cap="rnd">
              <a:solidFill>
                <a:schemeClr val="accent6"/>
              </a:solidFill>
              <a:round/>
            </a:ln>
            <a:effectLst/>
          </c:spPr>
          <c:marker>
            <c:symbol val="none"/>
          </c:marker>
          <c:cat>
            <c:numRef>
              <c:f>Cáculos!$B$1:$V$1</c:f>
              <c:numCache>
                <c:formatCode>_-* #,##0_-;\-* #,##0_-;_-* "-"??_-;_-@_-</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Cáculos!$B$6:$V$6</c:f>
              <c:numCache>
                <c:formatCode>_-* #,##0_-;\-* #,##0_-;_-* "-"??_-;_-@_-</c:formatCode>
                <c:ptCount val="21"/>
                <c:pt idx="0">
                  <c:v>14010862</c:v>
                </c:pt>
                <c:pt idx="1">
                  <c:v>13896339</c:v>
                </c:pt>
                <c:pt idx="2">
                  <c:v>13689114</c:v>
                </c:pt>
                <c:pt idx="3">
                  <c:v>13356971</c:v>
                </c:pt>
                <c:pt idx="4">
                  <c:v>13025247</c:v>
                </c:pt>
                <c:pt idx="5">
                  <c:v>12746100</c:v>
                </c:pt>
                <c:pt idx="6">
                  <c:v>12520882</c:v>
                </c:pt>
                <c:pt idx="7">
                  <c:v>12386606</c:v>
                </c:pt>
                <c:pt idx="8">
                  <c:v>12227394</c:v>
                </c:pt>
                <c:pt idx="9">
                  <c:v>12075738</c:v>
                </c:pt>
                <c:pt idx="10">
                  <c:v>11915278</c:v>
                </c:pt>
                <c:pt idx="11">
                  <c:v>11749441</c:v>
                </c:pt>
                <c:pt idx="12">
                  <c:v>11668726</c:v>
                </c:pt>
                <c:pt idx="13">
                  <c:v>11621724</c:v>
                </c:pt>
                <c:pt idx="14">
                  <c:v>11587200</c:v>
                </c:pt>
                <c:pt idx="15">
                  <c:v>11635260</c:v>
                </c:pt>
                <c:pt idx="16">
                  <c:v>11735926</c:v>
                </c:pt>
                <c:pt idx="17">
                  <c:v>11765375</c:v>
                </c:pt>
                <c:pt idx="18">
                  <c:v>11780150</c:v>
                </c:pt>
                <c:pt idx="19">
                  <c:v>11808431</c:v>
                </c:pt>
                <c:pt idx="20">
                  <c:v>11759640</c:v>
                </c:pt>
              </c:numCache>
            </c:numRef>
          </c:val>
          <c:extLst xmlns:c16r2="http://schemas.microsoft.com/office/drawing/2015/06/chart">
            <c:ext xmlns:c16="http://schemas.microsoft.com/office/drawing/2014/chart" uri="{C3380CC4-5D6E-409C-BE32-E72D297353CC}">
              <c16:uniqueId val="{00000003-3F06-4E81-BF20-76FB3147D16D}"/>
            </c:ext>
          </c:extLst>
        </c:ser>
        <c:ser>
          <c:idx val="6"/>
          <c:order val="4"/>
          <c:tx>
            <c:strRef>
              <c:f>Cáculos!$A$7</c:f>
              <c:strCache>
                <c:ptCount val="1"/>
                <c:pt idx="0">
                  <c:v>EM = 15-17</c:v>
                </c:pt>
              </c:strCache>
            </c:strRef>
          </c:tx>
          <c:spPr>
            <a:ln w="28575" cap="rnd">
              <a:solidFill>
                <a:schemeClr val="accent1">
                  <a:lumMod val="60000"/>
                </a:schemeClr>
              </a:solidFill>
              <a:round/>
            </a:ln>
            <a:effectLst/>
          </c:spPr>
          <c:marker>
            <c:symbol val="none"/>
          </c:marker>
          <c:cat>
            <c:numRef>
              <c:f>Cáculos!$B$1:$V$1</c:f>
              <c:numCache>
                <c:formatCode>_-* #,##0_-;\-* #,##0_-;_-* "-"??_-;_-@_-</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Cáculos!$B$7:$V$7</c:f>
              <c:numCache>
                <c:formatCode>_-* #,##0_-;\-* #,##0_-;_-* "-"??_-;_-@_-</c:formatCode>
                <c:ptCount val="21"/>
                <c:pt idx="0">
                  <c:v>10330066</c:v>
                </c:pt>
                <c:pt idx="1">
                  <c:v>10393987</c:v>
                </c:pt>
                <c:pt idx="2">
                  <c:v>10471808</c:v>
                </c:pt>
                <c:pt idx="3">
                  <c:v>10517894</c:v>
                </c:pt>
                <c:pt idx="4">
                  <c:v>10488110</c:v>
                </c:pt>
                <c:pt idx="5">
                  <c:v>10347545</c:v>
                </c:pt>
                <c:pt idx="6">
                  <c:v>10145737</c:v>
                </c:pt>
                <c:pt idx="7">
                  <c:v>9867887</c:v>
                </c:pt>
                <c:pt idx="8">
                  <c:v>9621525</c:v>
                </c:pt>
                <c:pt idx="9">
                  <c:v>9409317</c:v>
                </c:pt>
                <c:pt idx="10">
                  <c:v>9314038</c:v>
                </c:pt>
                <c:pt idx="11">
                  <c:v>9232891</c:v>
                </c:pt>
                <c:pt idx="12">
                  <c:v>9105614</c:v>
                </c:pt>
                <c:pt idx="13">
                  <c:v>8966295</c:v>
                </c:pt>
                <c:pt idx="14">
                  <c:v>8844661</c:v>
                </c:pt>
                <c:pt idx="15">
                  <c:v>8756839</c:v>
                </c:pt>
                <c:pt idx="16">
                  <c:v>8700548</c:v>
                </c:pt>
                <c:pt idx="17">
                  <c:v>8674638</c:v>
                </c:pt>
                <c:pt idx="18">
                  <c:v>8684114</c:v>
                </c:pt>
                <c:pt idx="19">
                  <c:v>8724919</c:v>
                </c:pt>
                <c:pt idx="20">
                  <c:v>8816003</c:v>
                </c:pt>
              </c:numCache>
            </c:numRef>
          </c:val>
          <c:extLst xmlns:c16r2="http://schemas.microsoft.com/office/drawing/2015/06/chart">
            <c:ext xmlns:c16="http://schemas.microsoft.com/office/drawing/2014/chart" uri="{C3380CC4-5D6E-409C-BE32-E72D297353CC}">
              <c16:uniqueId val="{00000004-3F06-4E81-BF20-76FB3147D16D}"/>
            </c:ext>
          </c:extLst>
        </c:ser>
        <c:dLbls/>
        <c:marker val="1"/>
        <c:axId val="71544832"/>
        <c:axId val="71546368"/>
      </c:lineChart>
      <c:catAx>
        <c:axId val="71544832"/>
        <c:scaling>
          <c:orientation val="minMax"/>
        </c:scaling>
        <c:axPos val="b"/>
        <c:numFmt formatCode="_-* #,##0_-;\-* #,##0_-;_-* &quot;-&quot;??_-;_-@_-" sourceLinked="1"/>
        <c:majorTickMark val="in"/>
        <c:tickLblPos val="nextTo"/>
        <c:spPr>
          <a:noFill/>
          <a:ln w="9525" cap="flat" cmpd="sng" algn="ctr">
            <a:solidFill>
              <a:schemeClr val="tx1">
                <a:lumMod val="15000"/>
                <a:lumOff val="85000"/>
              </a:schemeClr>
            </a:solidFill>
            <a:round/>
          </a:ln>
          <a:effectLst/>
        </c:spPr>
        <c:txPr>
          <a:bodyPr rot="5400000"/>
          <a:lstStyle/>
          <a:p>
            <a:pPr>
              <a:defRPr/>
            </a:pPr>
            <a:endParaRPr lang="pt-BR"/>
          </a:p>
        </c:txPr>
        <c:crossAx val="71546368"/>
        <c:crosses val="autoZero"/>
        <c:auto val="1"/>
        <c:lblAlgn val="ctr"/>
        <c:lblOffset val="100"/>
      </c:catAx>
      <c:valAx>
        <c:axId val="71546368"/>
        <c:scaling>
          <c:orientation val="minMax"/>
        </c:scaling>
        <c:axPos val="l"/>
        <c:majorGridlines>
          <c:spPr>
            <a:ln w="9525" cap="flat" cmpd="sng" algn="ctr">
              <a:solidFill>
                <a:schemeClr val="tx1">
                  <a:lumMod val="15000"/>
                  <a:lumOff val="85000"/>
                </a:schemeClr>
              </a:solidFill>
              <a:round/>
            </a:ln>
            <a:effectLst/>
          </c:spPr>
        </c:majorGridlines>
        <c:numFmt formatCode="_-* #,##0_-;\-* #,##0_-;_-* &quot;-&quot;??_-;_-@_-" sourceLinked="1"/>
        <c:majorTickMark val="in"/>
        <c:tickLblPos val="nextTo"/>
        <c:spPr>
          <a:noFill/>
          <a:ln>
            <a:solidFill>
              <a:schemeClr val="accent1"/>
            </a:solidFill>
          </a:ln>
          <a:effectLst/>
        </c:spPr>
        <c:txPr>
          <a:bodyPr rot="-60000000" vert="horz"/>
          <a:lstStyle/>
          <a:p>
            <a:pPr>
              <a:defRPr/>
            </a:pPr>
            <a:endParaRPr lang="pt-BR"/>
          </a:p>
        </c:txPr>
        <c:crossAx val="71544832"/>
        <c:crosses val="autoZero"/>
        <c:crossBetween val="midCat"/>
      </c:valAx>
      <c:spPr>
        <a:noFill/>
        <a:ln>
          <a:solidFill>
            <a:schemeClr val="tx1"/>
          </a:solidFill>
        </a:ln>
        <a:effectLst/>
      </c:spPr>
    </c:plotArea>
    <c:legend>
      <c:legendPos val="b"/>
      <c:layout/>
      <c:spPr>
        <a:noFill/>
        <a:ln>
          <a:noFill/>
        </a:ln>
        <a:effectLst/>
      </c:spPr>
      <c:txPr>
        <a:bodyPr rot="0" vert="horz"/>
        <a:lstStyle/>
        <a:p>
          <a:pPr>
            <a:defRPr/>
          </a:pPr>
          <a:endParaRPr lang="pt-BR"/>
        </a:p>
      </c:txPr>
    </c:legend>
    <c:plotVisOnly val="1"/>
    <c:dispBlanksAs val="gap"/>
  </c:chart>
  <c:spPr>
    <a:noFill/>
    <a:ln>
      <a:noFill/>
    </a:ln>
    <a:effectLst/>
  </c:spPr>
  <c:txPr>
    <a:bodyPr/>
    <a:lstStyle/>
    <a:p>
      <a:pPr>
        <a:defRPr sz="1400"/>
      </a:pPr>
      <a:endParaRPr lang="pt-BR"/>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pt-BR"/>
  <c:chart>
    <c:autoTitleDeleted val="1"/>
    <c:plotArea>
      <c:layout/>
      <c:barChart>
        <c:barDir val="col"/>
        <c:grouping val="stacked"/>
        <c:ser>
          <c:idx val="0"/>
          <c:order val="0"/>
          <c:tx>
            <c:strRef>
              <c:f>Cáculos!$B$9</c:f>
              <c:strCache>
                <c:ptCount val="1"/>
                <c:pt idx="0">
                  <c:v>2020/2010</c:v>
                </c:pt>
              </c:strCache>
            </c:strRef>
          </c:tx>
          <c:spPr>
            <a:solidFill>
              <a:schemeClr val="accent1"/>
            </a:solidFill>
            <a:ln>
              <a:noFill/>
            </a:ln>
            <a:effectLst/>
          </c:spPr>
          <c:cat>
            <c:strRef>
              <c:f>Cáculos!$A$10:$A$15</c:f>
              <c:strCache>
                <c:ptCount val="6"/>
                <c:pt idx="0">
                  <c:v>Totais</c:v>
                </c:pt>
                <c:pt idx="1">
                  <c:v>Creche = 0-3 anos</c:v>
                </c:pt>
                <c:pt idx="2">
                  <c:v>Preescola = 4-5</c:v>
                </c:pt>
                <c:pt idx="3">
                  <c:v>Fundamental I = 6-10</c:v>
                </c:pt>
                <c:pt idx="4">
                  <c:v>Fundamental II = 11-14</c:v>
                </c:pt>
                <c:pt idx="5">
                  <c:v>EM = 15-17</c:v>
                </c:pt>
              </c:strCache>
            </c:strRef>
          </c:cat>
          <c:val>
            <c:numRef>
              <c:f>Cáculos!$B$10:$B$15</c:f>
              <c:numCache>
                <c:formatCode>_-* #,##0_-;\-* #,##0_-;_-* "-"??_-;_-@_-</c:formatCode>
                <c:ptCount val="6"/>
                <c:pt idx="0">
                  <c:v>-4950707</c:v>
                </c:pt>
                <c:pt idx="1">
                  <c:v>-6953</c:v>
                </c:pt>
                <c:pt idx="2">
                  <c:v>-218755</c:v>
                </c:pt>
                <c:pt idx="3">
                  <c:v>-1613387</c:v>
                </c:pt>
                <c:pt idx="4">
                  <c:v>-2095584</c:v>
                </c:pt>
                <c:pt idx="5">
                  <c:v>-1016028</c:v>
                </c:pt>
              </c:numCache>
            </c:numRef>
          </c:val>
          <c:extLst xmlns:c16r2="http://schemas.microsoft.com/office/drawing/2015/06/chart">
            <c:ext xmlns:c16="http://schemas.microsoft.com/office/drawing/2014/chart" uri="{C3380CC4-5D6E-409C-BE32-E72D297353CC}">
              <c16:uniqueId val="{00000000-03AD-4790-8111-440B0D7879B3}"/>
            </c:ext>
          </c:extLst>
        </c:ser>
        <c:ser>
          <c:idx val="1"/>
          <c:order val="1"/>
          <c:tx>
            <c:strRef>
              <c:f>Cáculos!$C$9</c:f>
              <c:strCache>
                <c:ptCount val="1"/>
                <c:pt idx="0">
                  <c:v>2030/2020</c:v>
                </c:pt>
              </c:strCache>
            </c:strRef>
          </c:tx>
          <c:spPr>
            <a:solidFill>
              <a:schemeClr val="accent2"/>
            </a:solidFill>
            <a:ln>
              <a:noFill/>
            </a:ln>
            <a:effectLst/>
          </c:spPr>
          <c:cat>
            <c:strRef>
              <c:f>Cáculos!$A$10:$A$15</c:f>
              <c:strCache>
                <c:ptCount val="6"/>
                <c:pt idx="0">
                  <c:v>Totais</c:v>
                </c:pt>
                <c:pt idx="1">
                  <c:v>Creche = 0-3 anos</c:v>
                </c:pt>
                <c:pt idx="2">
                  <c:v>Preescola = 4-5</c:v>
                </c:pt>
                <c:pt idx="3">
                  <c:v>Fundamental I = 6-10</c:v>
                </c:pt>
                <c:pt idx="4">
                  <c:v>Fundamental II = 11-14</c:v>
                </c:pt>
                <c:pt idx="5">
                  <c:v>EM = 15-17</c:v>
                </c:pt>
              </c:strCache>
            </c:strRef>
          </c:cat>
          <c:val>
            <c:numRef>
              <c:f>Cáculos!$C$10:$C$15</c:f>
              <c:numCache>
                <c:formatCode>_-* #,##0_-;\-* #,##0_-;_-* "-"??_-;_-@_-</c:formatCode>
                <c:ptCount val="6"/>
                <c:pt idx="0">
                  <c:v>-2059119</c:v>
                </c:pt>
                <c:pt idx="1">
                  <c:v>-940207</c:v>
                </c:pt>
                <c:pt idx="2">
                  <c:v>-353659</c:v>
                </c:pt>
                <c:pt idx="3">
                  <c:v>-111580</c:v>
                </c:pt>
                <c:pt idx="4">
                  <c:v>-155638</c:v>
                </c:pt>
                <c:pt idx="5">
                  <c:v>-498035</c:v>
                </c:pt>
              </c:numCache>
            </c:numRef>
          </c:val>
          <c:extLst xmlns:c16r2="http://schemas.microsoft.com/office/drawing/2015/06/chart">
            <c:ext xmlns:c16="http://schemas.microsoft.com/office/drawing/2014/chart" uri="{C3380CC4-5D6E-409C-BE32-E72D297353CC}">
              <c16:uniqueId val="{00000001-03AD-4790-8111-440B0D7879B3}"/>
            </c:ext>
          </c:extLst>
        </c:ser>
        <c:dLbls/>
        <c:gapWidth val="219"/>
        <c:overlap val="100"/>
        <c:axId val="71459200"/>
        <c:axId val="71460736"/>
      </c:barChart>
      <c:catAx>
        <c:axId val="71459200"/>
        <c:scaling>
          <c:orientation val="minMax"/>
        </c:scaling>
        <c:axPos val="b"/>
        <c:numFmt formatCode="General" sourceLinked="1"/>
        <c:majorTickMark val="in"/>
        <c:tickLblPos val="high"/>
        <c:spPr>
          <a:noFill/>
          <a:ln w="9525" cap="flat" cmpd="sng" algn="ctr">
            <a:solidFill>
              <a:schemeClr val="tx1">
                <a:lumMod val="15000"/>
                <a:lumOff val="85000"/>
              </a:schemeClr>
            </a:solidFill>
            <a:round/>
          </a:ln>
          <a:effectLst/>
        </c:spPr>
        <c:txPr>
          <a:bodyPr rot="-60000000" vert="horz"/>
          <a:lstStyle/>
          <a:p>
            <a:pPr>
              <a:defRPr/>
            </a:pPr>
            <a:endParaRPr lang="pt-BR"/>
          </a:p>
        </c:txPr>
        <c:crossAx val="71460736"/>
        <c:crosses val="autoZero"/>
        <c:auto val="1"/>
        <c:lblAlgn val="ctr"/>
        <c:lblOffset val="100"/>
      </c:catAx>
      <c:valAx>
        <c:axId val="71460736"/>
        <c:scaling>
          <c:orientation val="minMax"/>
        </c:scaling>
        <c:axPos val="l"/>
        <c:majorGridlines>
          <c:spPr>
            <a:ln w="9525" cap="flat" cmpd="sng" algn="ctr">
              <a:solidFill>
                <a:schemeClr val="tx1">
                  <a:lumMod val="15000"/>
                  <a:lumOff val="85000"/>
                </a:schemeClr>
              </a:solidFill>
              <a:round/>
            </a:ln>
            <a:effectLst/>
          </c:spPr>
        </c:majorGridlines>
        <c:numFmt formatCode="_-* #,##0_-;\-* #,##0_-;_-* &quot;-&quot;??_-;_-@_-" sourceLinked="1"/>
        <c:majorTickMark val="in"/>
        <c:tickLblPos val="nextTo"/>
        <c:spPr>
          <a:noFill/>
          <a:ln>
            <a:solidFill>
              <a:schemeClr val="accent1"/>
            </a:solidFill>
          </a:ln>
          <a:effectLst/>
        </c:spPr>
        <c:txPr>
          <a:bodyPr rot="-60000000" vert="horz"/>
          <a:lstStyle/>
          <a:p>
            <a:pPr>
              <a:defRPr/>
            </a:pPr>
            <a:endParaRPr lang="pt-BR"/>
          </a:p>
        </c:txPr>
        <c:crossAx val="71459200"/>
        <c:crosses val="autoZero"/>
        <c:crossBetween val="between"/>
      </c:valAx>
      <c:spPr>
        <a:noFill/>
        <a:ln>
          <a:solidFill>
            <a:prstClr val="black"/>
          </a:solidFill>
        </a:ln>
        <a:effectLst/>
      </c:spPr>
    </c:plotArea>
    <c:legend>
      <c:legendPos val="b"/>
      <c:layout/>
      <c:spPr>
        <a:noFill/>
        <a:ln>
          <a:noFill/>
        </a:ln>
        <a:effectLst/>
      </c:spPr>
      <c:txPr>
        <a:bodyPr rot="0" vert="horz"/>
        <a:lstStyle/>
        <a:p>
          <a:pPr>
            <a:defRPr/>
          </a:pPr>
          <a:endParaRPr lang="pt-BR"/>
        </a:p>
      </c:txPr>
    </c:legend>
    <c:plotVisOnly val="1"/>
    <c:dispBlanksAs val="gap"/>
  </c:chart>
  <c:spPr>
    <a:noFill/>
    <a:ln>
      <a:noFill/>
    </a:ln>
    <a:effectLst/>
  </c:spPr>
  <c:txPr>
    <a:bodyPr/>
    <a:lstStyle/>
    <a:p>
      <a:pPr>
        <a:defRPr sz="1400">
          <a:solidFill>
            <a:schemeClr val="tx1"/>
          </a:solidFill>
        </a:defRPr>
      </a:pPr>
      <a:endParaRPr lang="pt-BR"/>
    </a:p>
  </c:txPr>
  <c:externalData r:id="rId1"/>
</c:chartSpace>
</file>

<file path=ppt/drawings/drawing1.xml><?xml version="1.0" encoding="utf-8"?>
<c:userShapes xmlns:c="http://schemas.openxmlformats.org/drawingml/2006/chart">
  <cdr:relSizeAnchor xmlns:cdr="http://schemas.openxmlformats.org/drawingml/2006/chartDrawing">
    <cdr:from>
      <cdr:x>0.54996</cdr:x>
      <cdr:y>0</cdr:y>
    </cdr:from>
    <cdr:to>
      <cdr:x>0.54996</cdr:x>
      <cdr:y>0.71715</cdr:y>
    </cdr:to>
    <cdr:cxnSp macro="">
      <cdr:nvCxnSpPr>
        <cdr:cNvPr id="3" name="Conector reto 2">
          <a:extLst xmlns:a="http://schemas.openxmlformats.org/drawingml/2006/main">
            <a:ext uri="{FF2B5EF4-FFF2-40B4-BE49-F238E27FC236}">
              <a16:creationId xmlns:a16="http://schemas.microsoft.com/office/drawing/2014/main" xmlns="" id="{A47DC3EF-BFA9-E04D-83F0-5A9BAF07FD33}"/>
            </a:ext>
          </a:extLst>
        </cdr:cNvPr>
        <cdr:cNvCxnSpPr/>
      </cdr:nvCxnSpPr>
      <cdr:spPr>
        <a:xfrm xmlns:a="http://schemas.openxmlformats.org/drawingml/2006/main" flipV="1">
          <a:off x="4752528" y="0"/>
          <a:ext cx="0" cy="3152545"/>
        </a:xfrm>
        <a:prstGeom xmlns:a="http://schemas.openxmlformats.org/drawingml/2006/main" prst="line">
          <a:avLst/>
        </a:prstGeom>
        <a:ln xmlns:a="http://schemas.openxmlformats.org/drawingml/2006/main" w="19050">
          <a:solidFill>
            <a:srgbClr val="C00000"/>
          </a:solidFill>
          <a:prstDash val="sysDash"/>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0.98327</cdr:x>
      <cdr:y>0</cdr:y>
    </cdr:from>
    <cdr:to>
      <cdr:x>0.98527</cdr:x>
      <cdr:y>0.7216</cdr:y>
    </cdr:to>
    <cdr:cxnSp macro="">
      <cdr:nvCxnSpPr>
        <cdr:cNvPr id="5" name="Conector reto 4">
          <a:extLst xmlns:a="http://schemas.openxmlformats.org/drawingml/2006/main">
            <a:ext uri="{FF2B5EF4-FFF2-40B4-BE49-F238E27FC236}">
              <a16:creationId xmlns:a16="http://schemas.microsoft.com/office/drawing/2014/main" xmlns="" id="{EE196ABF-73CC-5842-B2A0-2D8FDBA1488E}"/>
            </a:ext>
          </a:extLst>
        </cdr:cNvPr>
        <cdr:cNvCxnSpPr/>
      </cdr:nvCxnSpPr>
      <cdr:spPr>
        <a:xfrm xmlns:a="http://schemas.openxmlformats.org/drawingml/2006/main" flipH="1" flipV="1">
          <a:off x="8496944" y="0"/>
          <a:ext cx="17283" cy="3172107"/>
        </a:xfrm>
        <a:prstGeom xmlns:a="http://schemas.openxmlformats.org/drawingml/2006/main" prst="line">
          <a:avLst/>
        </a:prstGeom>
        <a:ln xmlns:a="http://schemas.openxmlformats.org/drawingml/2006/main" w="19050">
          <a:solidFill>
            <a:srgbClr val="C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84500" cy="501571"/>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902075" y="0"/>
            <a:ext cx="2984500" cy="501571"/>
          </a:xfrm>
          <a:prstGeom prst="rect">
            <a:avLst/>
          </a:prstGeom>
        </p:spPr>
        <p:txBody>
          <a:bodyPr vert="horz" lIns="91440" tIns="45720" rIns="91440" bIns="45720" rtlCol="0"/>
          <a:lstStyle>
            <a:lvl1pPr algn="r">
              <a:defRPr sz="1200"/>
            </a:lvl1pPr>
          </a:lstStyle>
          <a:p>
            <a:fld id="{9C3E0E06-9E6A-4037-9B27-DB15313EB7A5}" type="datetimeFigureOut">
              <a:rPr lang="pt-BR" smtClean="0"/>
              <a:pPr/>
              <a:t>20/07/2020</a:t>
            </a:fld>
            <a:endParaRPr lang="pt-BR"/>
          </a:p>
        </p:txBody>
      </p:sp>
      <p:sp>
        <p:nvSpPr>
          <p:cNvPr id="4" name="Espaço Reservado para Rodapé 3"/>
          <p:cNvSpPr>
            <a:spLocks noGrp="1"/>
          </p:cNvSpPr>
          <p:nvPr>
            <p:ph type="ftr" sz="quarter" idx="2"/>
          </p:nvPr>
        </p:nvSpPr>
        <p:spPr>
          <a:xfrm>
            <a:off x="0" y="9515555"/>
            <a:ext cx="2984500" cy="501571"/>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902075" y="9515555"/>
            <a:ext cx="2984500" cy="501571"/>
          </a:xfrm>
          <a:prstGeom prst="rect">
            <a:avLst/>
          </a:prstGeom>
        </p:spPr>
        <p:txBody>
          <a:bodyPr vert="horz" lIns="91440" tIns="45720" rIns="91440" bIns="45720" rtlCol="0" anchor="b"/>
          <a:lstStyle>
            <a:lvl1pPr algn="r">
              <a:defRPr sz="1200"/>
            </a:lvl1pPr>
          </a:lstStyle>
          <a:p>
            <a:fld id="{30ADCB51-2216-4DC7-8B2E-4EB853E3E9E9}" type="slidenum">
              <a:rPr lang="pt-BR" smtClean="0"/>
              <a:pPr/>
              <a:t>‹nº›</a:t>
            </a:fld>
            <a:endParaRPr lang="pt-BR"/>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BCD12882-1DF7-4493-806B-19CF530139D4}" type="datetimeFigureOut">
              <a:rPr lang="pt-BR" smtClean="0"/>
              <a:pPr/>
              <a:t>20/07/2020</a:t>
            </a:fld>
            <a:endParaRPr lang="pt-BR"/>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8975" y="4759325"/>
            <a:ext cx="5510213" cy="45085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6" name="Footer Placeholder 5"/>
          <p:cNvSpPr>
            <a:spLocks noGrp="1"/>
          </p:cNvSpPr>
          <p:nvPr>
            <p:ph type="ftr" sz="quarter" idx="4"/>
          </p:nvPr>
        </p:nvSpPr>
        <p:spPr>
          <a:xfrm>
            <a:off x="0" y="9515475"/>
            <a:ext cx="2984500" cy="501650"/>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902075" y="9515475"/>
            <a:ext cx="2984500" cy="501650"/>
          </a:xfrm>
          <a:prstGeom prst="rect">
            <a:avLst/>
          </a:prstGeom>
        </p:spPr>
        <p:txBody>
          <a:bodyPr vert="horz" lIns="91440" tIns="45720" rIns="91440" bIns="45720" rtlCol="0" anchor="b"/>
          <a:lstStyle>
            <a:lvl1pPr algn="r">
              <a:defRPr sz="1200"/>
            </a:lvl1pPr>
          </a:lstStyle>
          <a:p>
            <a:fld id="{BC228AC2-2B4C-4B8B-8163-B2ACDEDEF742}"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BC228AC2-2B4C-4B8B-8163-B2ACDEDEF742}" type="slidenum">
              <a:rPr lang="pt-BR" smtClean="0"/>
              <a:pPr/>
              <a:t>1</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4D2B94F2-12F1-41CB-BEF3-8B5877AF0BDF}" type="datetimeFigureOut">
              <a:rPr lang="pt-BR" smtClean="0"/>
              <a:pPr/>
              <a:t>20/07/2020</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dirty="0"/>
          </a:p>
        </p:txBody>
      </p:sp>
      <p:sp>
        <p:nvSpPr>
          <p:cNvPr id="6" name="Espaço Reservado para Número de Slide 5"/>
          <p:cNvSpPr>
            <a:spLocks noGrp="1"/>
          </p:cNvSpPr>
          <p:nvPr>
            <p:ph type="sldNum" sz="quarter" idx="12"/>
          </p:nvPr>
        </p:nvSpPr>
        <p:spPr/>
        <p:txBody>
          <a:bodyPr/>
          <a:lstStyle/>
          <a:p>
            <a:fld id="{45EDD240-D953-4013-A698-0544475721EC}"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4D2B94F2-12F1-41CB-BEF3-8B5877AF0BDF}" type="datetimeFigureOut">
              <a:rPr lang="pt-BR" smtClean="0"/>
              <a:pPr/>
              <a:t>20/07/2020</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p:txBody>
          <a:bodyPr/>
          <a:lstStyle/>
          <a:p>
            <a:fld id="{45EDD240-D953-4013-A698-0544475721EC}"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4D2B94F2-12F1-41CB-BEF3-8B5877AF0BDF}" type="datetimeFigureOut">
              <a:rPr lang="pt-BR" smtClean="0"/>
              <a:pPr/>
              <a:t>20/07/2020</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p:txBody>
          <a:bodyPr/>
          <a:lstStyle/>
          <a:p>
            <a:fld id="{45EDD240-D953-4013-A698-0544475721EC}"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4638"/>
            <a:ext cx="8640960" cy="1143000"/>
          </a:xfrm>
        </p:spPr>
        <p:txBody>
          <a:bodyPr>
            <a:normAutofit/>
          </a:bodyPr>
          <a:lstStyle>
            <a:lvl1pPr>
              <a:defRPr sz="3500"/>
            </a:lvl1pPr>
          </a:lstStyle>
          <a:p>
            <a:r>
              <a:rPr lang="pt-BR"/>
              <a:t>Clique para editar o estilo do título mestre</a:t>
            </a:r>
          </a:p>
        </p:txBody>
      </p:sp>
      <p:sp>
        <p:nvSpPr>
          <p:cNvPr id="3" name="Espaço Reservado para Conteúdo 2"/>
          <p:cNvSpPr>
            <a:spLocks noGrp="1"/>
          </p:cNvSpPr>
          <p:nvPr>
            <p:ph idx="1"/>
          </p:nvPr>
        </p:nvSpPr>
        <p:spPr>
          <a:xfrm>
            <a:off x="251520" y="1484784"/>
            <a:ext cx="8640960" cy="5112568"/>
          </a:xfrm>
        </p:spPr>
        <p:txBody>
          <a:bodyPr>
            <a:normAutofit/>
          </a:bodyPr>
          <a:lstStyle>
            <a:lvl1pPr>
              <a:defRPr sz="2200"/>
            </a:lvl1pPr>
            <a:lvl2pPr>
              <a:defRPr sz="2200"/>
            </a:lvl2pPr>
            <a:lvl3pPr>
              <a:defRPr sz="2200"/>
            </a:lvl3pPr>
            <a:lvl4pPr>
              <a:defRPr sz="2200"/>
            </a:lvl4pPr>
            <a:lvl5pPr>
              <a:defRPr sz="2200"/>
            </a:lvl5pPr>
          </a:lstStyle>
          <a:p>
            <a:pPr lvl="0"/>
            <a:r>
              <a:rPr lang="pt-BR" dirty="0"/>
              <a:t>Clique para editar os estilos do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Número de Slide 5"/>
          <p:cNvSpPr>
            <a:spLocks noGrp="1"/>
          </p:cNvSpPr>
          <p:nvPr>
            <p:ph type="sldNum" sz="quarter" idx="12"/>
          </p:nvPr>
        </p:nvSpPr>
        <p:spPr/>
        <p:txBody>
          <a:bodyPr/>
          <a:lstStyle/>
          <a:p>
            <a:fld id="{45EDD240-D953-4013-A698-0544475721EC}"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4D2B94F2-12F1-41CB-BEF3-8B5877AF0BDF}" type="datetimeFigureOut">
              <a:rPr lang="pt-BR" smtClean="0"/>
              <a:pPr/>
              <a:t>20/07/2020</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p:txBody>
          <a:bodyPr/>
          <a:lstStyle/>
          <a:p>
            <a:fld id="{45EDD240-D953-4013-A698-0544475721EC}"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50691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50691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Número de Slide 6"/>
          <p:cNvSpPr>
            <a:spLocks noGrp="1"/>
          </p:cNvSpPr>
          <p:nvPr>
            <p:ph type="sldNum" sz="quarter" idx="12"/>
          </p:nvPr>
        </p:nvSpPr>
        <p:spPr/>
        <p:txBody>
          <a:bodyPr/>
          <a:lstStyle/>
          <a:p>
            <a:fld id="{45EDD240-D953-4013-A698-0544475721EC}"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4"/>
            <a:ext cx="4040188" cy="4494485"/>
          </a:xfrm>
        </p:spPr>
        <p:txBody>
          <a:bodyPr>
            <a:normAutofit/>
          </a:bodyPr>
          <a:lstStyle>
            <a:lvl1pPr>
              <a:defRPr sz="1700"/>
            </a:lvl1pPr>
            <a:lvl2pPr>
              <a:defRPr sz="1700"/>
            </a:lvl2pPr>
            <a:lvl3pPr>
              <a:defRPr sz="1700"/>
            </a:lvl3pPr>
            <a:lvl4pPr>
              <a:defRPr sz="1700"/>
            </a:lvl4pPr>
            <a:lvl5pPr>
              <a:defRPr sz="17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4"/>
            <a:ext cx="4041775" cy="4494485"/>
          </a:xfrm>
        </p:spPr>
        <p:txBody>
          <a:bodyPr>
            <a:normAutofit/>
          </a:bodyPr>
          <a:lstStyle>
            <a:lvl1pPr>
              <a:defRPr sz="1700"/>
            </a:lvl1pPr>
            <a:lvl2pPr>
              <a:defRPr sz="1700"/>
            </a:lvl2pPr>
            <a:lvl3pPr>
              <a:defRPr sz="1700"/>
            </a:lvl3pPr>
            <a:lvl4pPr>
              <a:defRPr sz="1700"/>
            </a:lvl4pPr>
            <a:lvl5pPr>
              <a:defRPr sz="17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9" name="Espaço Reservado para Número de Slide 8"/>
          <p:cNvSpPr>
            <a:spLocks noGrp="1"/>
          </p:cNvSpPr>
          <p:nvPr>
            <p:ph type="sldNum" sz="quarter" idx="12"/>
          </p:nvPr>
        </p:nvSpPr>
        <p:spPr/>
        <p:txBody>
          <a:bodyPr/>
          <a:lstStyle/>
          <a:p>
            <a:fld id="{45EDD240-D953-4013-A698-0544475721EC}"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2"/>
          <p:cNvSpPr>
            <a:spLocks noGrp="1"/>
          </p:cNvSpPr>
          <p:nvPr>
            <p:ph type="dt" sz="half" idx="10"/>
          </p:nvPr>
        </p:nvSpPr>
        <p:spPr>
          <a:xfrm>
            <a:off x="457200" y="6356350"/>
            <a:ext cx="2133600" cy="365125"/>
          </a:xfrm>
          <a:prstGeom prst="rect">
            <a:avLst/>
          </a:prstGeom>
        </p:spPr>
        <p:txBody>
          <a:bodyPr/>
          <a:lstStyle/>
          <a:p>
            <a:fld id="{4D2B94F2-12F1-41CB-BEF3-8B5877AF0BDF}" type="datetimeFigureOut">
              <a:rPr lang="pt-BR" smtClean="0"/>
              <a:pPr/>
              <a:t>20/07/2020</a:t>
            </a:fld>
            <a:endParaRPr lang="pt-BR"/>
          </a:p>
        </p:txBody>
      </p:sp>
      <p:sp>
        <p:nvSpPr>
          <p:cNvPr id="4" name="Espaço Reservado para Rodapé 3"/>
          <p:cNvSpPr>
            <a:spLocks noGrp="1"/>
          </p:cNvSpPr>
          <p:nvPr>
            <p:ph type="ftr" sz="quarter" idx="11"/>
          </p:nvPr>
        </p:nvSpPr>
        <p:spPr>
          <a:xfrm>
            <a:off x="3124200" y="6356350"/>
            <a:ext cx="2895600" cy="365125"/>
          </a:xfrm>
          <a:prstGeom prst="rect">
            <a:avLst/>
          </a:prstGeom>
        </p:spPr>
        <p:txBody>
          <a:bodyPr/>
          <a:lstStyle/>
          <a:p>
            <a:endParaRPr lang="pt-BR"/>
          </a:p>
        </p:txBody>
      </p:sp>
      <p:sp>
        <p:nvSpPr>
          <p:cNvPr id="5" name="Espaço Reservado para Número de Slide 4"/>
          <p:cNvSpPr>
            <a:spLocks noGrp="1"/>
          </p:cNvSpPr>
          <p:nvPr>
            <p:ph type="sldNum" sz="quarter" idx="12"/>
          </p:nvPr>
        </p:nvSpPr>
        <p:spPr/>
        <p:txBody>
          <a:bodyPr/>
          <a:lstStyle/>
          <a:p>
            <a:fld id="{45EDD240-D953-4013-A698-0544475721EC}"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6356350"/>
            <a:ext cx="2133600" cy="365125"/>
          </a:xfrm>
          <a:prstGeom prst="rect">
            <a:avLst/>
          </a:prstGeom>
        </p:spPr>
        <p:txBody>
          <a:bodyPr/>
          <a:lstStyle/>
          <a:p>
            <a:fld id="{4D2B94F2-12F1-41CB-BEF3-8B5877AF0BDF}" type="datetimeFigureOut">
              <a:rPr lang="pt-BR" smtClean="0"/>
              <a:pPr/>
              <a:t>20/07/2020</a:t>
            </a:fld>
            <a:endParaRPr lang="pt-BR"/>
          </a:p>
        </p:txBody>
      </p:sp>
      <p:sp>
        <p:nvSpPr>
          <p:cNvPr id="3" name="Espaço Reservado para Rodapé 2"/>
          <p:cNvSpPr>
            <a:spLocks noGrp="1"/>
          </p:cNvSpPr>
          <p:nvPr>
            <p:ph type="ftr" sz="quarter" idx="11"/>
          </p:nvPr>
        </p:nvSpPr>
        <p:spPr>
          <a:xfrm>
            <a:off x="3124200" y="6356350"/>
            <a:ext cx="2895600" cy="365125"/>
          </a:xfrm>
          <a:prstGeom prst="rect">
            <a:avLst/>
          </a:prstGeom>
        </p:spPr>
        <p:txBody>
          <a:bodyPr/>
          <a:lstStyle/>
          <a:p>
            <a:endParaRPr lang="pt-BR"/>
          </a:p>
        </p:txBody>
      </p:sp>
      <p:sp>
        <p:nvSpPr>
          <p:cNvPr id="4" name="Espaço Reservado para Número de Slide 3"/>
          <p:cNvSpPr>
            <a:spLocks noGrp="1"/>
          </p:cNvSpPr>
          <p:nvPr>
            <p:ph type="sldNum" sz="quarter" idx="12"/>
          </p:nvPr>
        </p:nvSpPr>
        <p:spPr/>
        <p:txBody>
          <a:bodyPr/>
          <a:lstStyle/>
          <a:p>
            <a:fld id="{45EDD240-D953-4013-A698-0544475721EC}"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fld id="{4D2B94F2-12F1-41CB-BEF3-8B5877AF0BDF}" type="datetimeFigureOut">
              <a:rPr lang="pt-BR" smtClean="0"/>
              <a:pPr/>
              <a:t>20/07/2020</a:t>
            </a:fld>
            <a:endParaRPr lang="pt-B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p:txBody>
          <a:bodyPr/>
          <a:lstStyle/>
          <a:p>
            <a:fld id="{45EDD240-D953-4013-A698-0544475721EC}"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fld id="{4D2B94F2-12F1-41CB-BEF3-8B5877AF0BDF}" type="datetimeFigureOut">
              <a:rPr lang="pt-BR" smtClean="0"/>
              <a:pPr/>
              <a:t>20/07/2020</a:t>
            </a:fld>
            <a:endParaRPr lang="pt-B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p:txBody>
          <a:bodyPr/>
          <a:lstStyle/>
          <a:p>
            <a:fld id="{45EDD240-D953-4013-A698-0544475721EC}"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pt-BR" dirty="0"/>
              <a:t>Clique para editar o estilo do título mestre</a:t>
            </a:r>
          </a:p>
        </p:txBody>
      </p:sp>
      <p:sp>
        <p:nvSpPr>
          <p:cNvPr id="3" name="Espaço Reservado para Texto 2"/>
          <p:cNvSpPr>
            <a:spLocks noGrp="1"/>
          </p:cNvSpPr>
          <p:nvPr>
            <p:ph type="body" idx="1"/>
          </p:nvPr>
        </p:nvSpPr>
        <p:spPr>
          <a:xfrm>
            <a:off x="457200" y="1484784"/>
            <a:ext cx="8229600" cy="5184576"/>
          </a:xfrm>
          <a:prstGeom prst="rect">
            <a:avLst/>
          </a:prstGeom>
        </p:spPr>
        <p:txBody>
          <a:bodyPr vert="horz" lIns="91440" tIns="45720" rIns="91440" bIns="45720" rtlCol="0">
            <a:normAutofit/>
          </a:bodyPr>
          <a:lstStyle/>
          <a:p>
            <a:pPr lvl="0"/>
            <a:r>
              <a:rPr lang="pt-BR" dirty="0"/>
              <a:t>Clique para editar os estilos do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Número de Slide 5"/>
          <p:cNvSpPr>
            <a:spLocks noGrp="1"/>
          </p:cNvSpPr>
          <p:nvPr>
            <p:ph type="sldNum" sz="quarter" idx="4"/>
          </p:nvPr>
        </p:nvSpPr>
        <p:spPr>
          <a:xfrm>
            <a:off x="8532440" y="6453336"/>
            <a:ext cx="442392" cy="293117"/>
          </a:xfrm>
          <a:prstGeom prst="rect">
            <a:avLst/>
          </a:prstGeom>
        </p:spPr>
        <p:txBody>
          <a:bodyPr vert="horz" lIns="91440" tIns="45720" rIns="91440" bIns="45720" rtlCol="0" anchor="ctr"/>
          <a:lstStyle>
            <a:lvl1pPr algn="r">
              <a:defRPr sz="1000">
                <a:solidFill>
                  <a:schemeClr val="tx1">
                    <a:tint val="75000"/>
                  </a:schemeClr>
                </a:solidFill>
                <a:latin typeface="Arial" pitchFamily="34" charset="0"/>
                <a:cs typeface="Arial" pitchFamily="34" charset="0"/>
              </a:defRPr>
            </a:lvl1pPr>
          </a:lstStyle>
          <a:p>
            <a:fld id="{45EDD240-D953-4013-A698-0544475721EC}"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5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787/5f07c754-en" TargetMode="Externa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hyperlink" Target="http://oe.cd/disclaime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doi.org/10.1787/5f07c754-e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787/5f07c754-en" TargetMode="Externa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hyperlink" Target="http://oe.cd/disclaimer"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787/5f07c754-en" TargetMode="Externa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hyperlink" Target="http://oe.cd/disclaimer"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ibge.gov.br/estatisticas/sociais/populacao/9109-projecao-da-populacao.html?=&amp;t=notas-tecnicas" TargetMode="Externa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bge.gov.br/estatisticas/sociais/populacao/9109-projecao-da-populacao.html?=&amp;t=notas-tecnicas" TargetMode="Externa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Sumário executivo</a:t>
            </a:r>
            <a:endParaRPr lang="pt-BR" dirty="0"/>
          </a:p>
        </p:txBody>
      </p:sp>
      <p:sp>
        <p:nvSpPr>
          <p:cNvPr id="3" name="Content Placeholder 2"/>
          <p:cNvSpPr>
            <a:spLocks noGrp="1"/>
          </p:cNvSpPr>
          <p:nvPr>
            <p:ph idx="1"/>
          </p:nvPr>
        </p:nvSpPr>
        <p:spPr/>
        <p:txBody>
          <a:bodyPr>
            <a:normAutofit fontScale="77500" lnSpcReduction="20000"/>
          </a:bodyPr>
          <a:lstStyle/>
          <a:p>
            <a:r>
              <a:rPr lang="pt-BR" b="1" dirty="0"/>
              <a:t>O Pisa mais recente </a:t>
            </a:r>
            <a:r>
              <a:rPr lang="pt-BR" b="1" dirty="0" smtClean="0"/>
              <a:t>(2018) mostra </a:t>
            </a:r>
            <a:r>
              <a:rPr lang="pt-BR" b="1" dirty="0"/>
              <a:t>que o Brasil tem capacidade de </a:t>
            </a:r>
            <a:r>
              <a:rPr lang="pt-BR" b="1" dirty="0" smtClean="0"/>
              <a:t>formar </a:t>
            </a:r>
            <a:r>
              <a:rPr lang="pt-BR" b="1" dirty="0"/>
              <a:t>apenas 27,2 mil alunos de alta performance (Níveis 5 e 6), enquanto que os Estados Unidos 333,3 mil e a China (apenas nas 4 cidades participantes) 471,3 mil – a cada grupo etário de 15 anos. A meta para o Brasil deveria ser chegar, em média, ao nível 3, com não mais de 20% de alunos abaixo do nível 2 e com uma taxa de participação acima de 90%</a:t>
            </a:r>
          </a:p>
          <a:p>
            <a:r>
              <a:rPr lang="pt-BR" dirty="0"/>
              <a:t>Acreditamos que os alunos brasileiros devem aprender na escola tanto ou mais que seus pares em países desenvolvidos. Existem casos de redes públicas brasileiras que conseguem bons resultados, mesmo em contexto de pobreza.</a:t>
            </a:r>
          </a:p>
          <a:p>
            <a:r>
              <a:rPr lang="pt-BR" dirty="0"/>
              <a:t>A solução comum aos sistemas educacionais que alcançam ao mesmo tempo excelência e equidade tem quatro pilares, pois o aprendizado só ocorre quando os alunos estão expostos ao que se chama de </a:t>
            </a:r>
            <a:r>
              <a:rPr lang="pt-BR" b="1" dirty="0"/>
              <a:t>oportunidades de aprendizagem de </a:t>
            </a:r>
            <a:r>
              <a:rPr lang="pt-BR" b="1" dirty="0" smtClean="0"/>
              <a:t>qualidade</a:t>
            </a:r>
            <a:r>
              <a:rPr lang="pt-BR" dirty="0" smtClean="0"/>
              <a:t>,</a:t>
            </a:r>
            <a:r>
              <a:rPr lang="pt-BR" b="1" dirty="0" smtClean="0"/>
              <a:t> </a:t>
            </a:r>
            <a:r>
              <a:rPr lang="pt-BR" dirty="0" smtClean="0"/>
              <a:t>um </a:t>
            </a:r>
            <a:r>
              <a:rPr lang="pt-BR" dirty="0"/>
              <a:t>conjunto de políticas educacionais </a:t>
            </a:r>
            <a:r>
              <a:rPr lang="pt-BR" dirty="0" smtClean="0"/>
              <a:t>estruturantes presente </a:t>
            </a:r>
            <a:r>
              <a:rPr lang="pt-BR" dirty="0"/>
              <a:t>nos países desenvolvidos:</a:t>
            </a:r>
          </a:p>
          <a:p>
            <a:pPr lvl="1"/>
            <a:r>
              <a:rPr lang="pt-BR" dirty="0"/>
              <a:t>Objetivos de aprendizagem claros e ambiciosos +</a:t>
            </a:r>
          </a:p>
          <a:p>
            <a:pPr lvl="1"/>
            <a:r>
              <a:rPr lang="pt-BR" dirty="0"/>
              <a:t>Material de ensino apropriado para ensinar cada um deles +</a:t>
            </a:r>
          </a:p>
          <a:p>
            <a:pPr lvl="1"/>
            <a:r>
              <a:rPr lang="pt-BR" dirty="0"/>
              <a:t>Professores e/ou pais com capacidade didática (ensinar, monitorar o aprendizado, guiar o aluno pelo caminho e estimular emocionalmente) </a:t>
            </a:r>
            <a:r>
              <a:rPr lang="pt-BR" dirty="0" smtClean="0"/>
              <a:t>+</a:t>
            </a:r>
            <a:endParaRPr lang="pt-BR" dirty="0">
              <a:solidFill>
                <a:srgbClr val="FF0000"/>
              </a:solidFill>
            </a:endParaRPr>
          </a:p>
          <a:p>
            <a:pPr lvl="1"/>
            <a:r>
              <a:rPr lang="pt-BR" dirty="0"/>
              <a:t>Avaliação formativa (parte</a:t>
            </a:r>
            <a:r>
              <a:rPr lang="pt-BR" dirty="0">
                <a:solidFill>
                  <a:srgbClr val="FF0000"/>
                </a:solidFill>
              </a:rPr>
              <a:t> </a:t>
            </a:r>
            <a:r>
              <a:rPr lang="pt-BR" dirty="0"/>
              <a:t>integrante</a:t>
            </a:r>
            <a:r>
              <a:rPr lang="pt-BR" dirty="0">
                <a:solidFill>
                  <a:srgbClr val="FF0000"/>
                </a:solidFill>
              </a:rPr>
              <a:t> </a:t>
            </a:r>
            <a:r>
              <a:rPr lang="pt-BR" dirty="0"/>
              <a:t>do aprendizado) e somativa (penalidade/recompensa pelo nível de engajamento, além do monitoramento do direito à educação pelas autoridades competentes)</a:t>
            </a:r>
          </a:p>
          <a:p>
            <a:r>
              <a:rPr lang="pt-BR" b="1" dirty="0" smtClean="0"/>
              <a:t>Portanto, todo </a:t>
            </a:r>
            <a:r>
              <a:rPr lang="pt-BR" b="1" dirty="0"/>
              <a:t>o mais</a:t>
            </a:r>
            <a:r>
              <a:rPr lang="en-US" b="1" dirty="0"/>
              <a:t>:</a:t>
            </a:r>
            <a:r>
              <a:rPr lang="pt-BR" b="1" dirty="0"/>
              <a:t> investimento, infraestrutura, tecnologias, titulação de docentes </a:t>
            </a:r>
            <a:r>
              <a:rPr lang="pt-BR" b="1" dirty="0" smtClean="0"/>
              <a:t>et c., </a:t>
            </a:r>
            <a:r>
              <a:rPr lang="pt-BR" b="1" dirty="0"/>
              <a:t>não </a:t>
            </a:r>
            <a:r>
              <a:rPr lang="pt-BR" b="1" dirty="0" smtClean="0"/>
              <a:t>ADICONAM </a:t>
            </a:r>
            <a:r>
              <a:rPr lang="pt-BR" b="1" dirty="0"/>
              <a:t>NENHUM VALOR se os fundamentos acima </a:t>
            </a:r>
            <a:r>
              <a:rPr lang="pt-BR" b="1" dirty="0" smtClean="0"/>
              <a:t>já não </a:t>
            </a:r>
            <a:r>
              <a:rPr lang="pt-BR" b="1" dirty="0"/>
              <a:t>estiverem bem implementados</a:t>
            </a:r>
          </a:p>
          <a:p>
            <a:endParaRPr lang="pt-BR" dirty="0"/>
          </a:p>
          <a:p>
            <a:endParaRPr lang="pt-B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Infelizmente, não é bem assim que a SEB vem atuando</a:t>
            </a:r>
            <a:endParaRPr lang="pt-BR" dirty="0"/>
          </a:p>
        </p:txBody>
      </p:sp>
      <p:sp>
        <p:nvSpPr>
          <p:cNvPr id="3" name="Content Placeholder 2"/>
          <p:cNvSpPr>
            <a:spLocks noGrp="1"/>
          </p:cNvSpPr>
          <p:nvPr>
            <p:ph idx="1"/>
          </p:nvPr>
        </p:nvSpPr>
        <p:spPr/>
        <p:txBody>
          <a:bodyPr>
            <a:normAutofit fontScale="92500"/>
          </a:bodyPr>
          <a:lstStyle/>
          <a:p>
            <a:r>
              <a:rPr lang="pt-BR" dirty="0" smtClean="0"/>
              <a:t>Perda de capacidade técnica da equipe ao longo dos anos, com transferência de responsabilidade e de capacidade operacional para terceiros (representantes de Ongs e agências internacionais de fomento, por exemplo – </a:t>
            </a:r>
            <a:r>
              <a:rPr lang="pt-BR" b="1" dirty="0" smtClean="0">
                <a:solidFill>
                  <a:srgbClr val="FF0000"/>
                </a:solidFill>
              </a:rPr>
              <a:t>praticamente sanado na gestão do Sr. Janio, mas ainda requerendo atenção</a:t>
            </a:r>
            <a:r>
              <a:rPr lang="pt-BR" dirty="0" smtClean="0"/>
              <a:t>)</a:t>
            </a:r>
          </a:p>
          <a:p>
            <a:r>
              <a:rPr lang="pt-BR" dirty="0" smtClean="0"/>
              <a:t>Incapacidade de gestão efetiva e de coordenação interna de projetos e ações – </a:t>
            </a:r>
            <a:r>
              <a:rPr lang="pt-BR" b="1" dirty="0" smtClean="0">
                <a:solidFill>
                  <a:srgbClr val="FF0000"/>
                </a:solidFill>
              </a:rPr>
              <a:t>escritório de projetos finalmente em implementação nesta gestão atual</a:t>
            </a:r>
          </a:p>
          <a:p>
            <a:r>
              <a:rPr lang="pt-BR" dirty="0" smtClean="0"/>
              <a:t>Foco em gastos e, principalmente, em viagens e eventos, sem nenhuma conexão aparente com sua qualidade indutiva da qualidade e da equidade – </a:t>
            </a:r>
            <a:r>
              <a:rPr lang="pt-BR" b="1" dirty="0" smtClean="0">
                <a:solidFill>
                  <a:srgbClr val="FF0000"/>
                </a:solidFill>
              </a:rPr>
              <a:t>ações atualmente sendo revistas e critérios claros sendo inseridos, tais como no PAR, PDDE, PDDE Emergencial e Fundeb</a:t>
            </a:r>
          </a:p>
          <a:p>
            <a:r>
              <a:rPr lang="pt-BR" dirty="0" smtClean="0"/>
              <a:t>Perda de capacidade operacional pelo acúmulo de graves problemas de gestão da Tecnologia e na operacionalização das execuções financeiras e report de prestação de contas por parte do FNDE – </a:t>
            </a:r>
            <a:r>
              <a:rPr lang="pt-BR" b="1" smtClean="0">
                <a:solidFill>
                  <a:srgbClr val="FF0000"/>
                </a:solidFill>
              </a:rPr>
              <a:t>já </a:t>
            </a:r>
            <a:r>
              <a:rPr lang="pt-BR" b="1" smtClean="0">
                <a:solidFill>
                  <a:srgbClr val="FF0000"/>
                </a:solidFill>
              </a:rPr>
              <a:t>mapeados, com as ações de correção em andamento</a:t>
            </a:r>
            <a:endParaRPr lang="pt-B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Aspectos </a:t>
            </a:r>
            <a:r>
              <a:rPr lang="pt-BR" smtClean="0"/>
              <a:t>positivos </a:t>
            </a:r>
            <a:r>
              <a:rPr lang="pt-BR" smtClean="0"/>
              <a:t>da gestão SEB desde 16/4/2019 até o momento</a:t>
            </a:r>
            <a:endParaRPr lang="pt-BR" dirty="0"/>
          </a:p>
        </p:txBody>
      </p:sp>
      <p:sp>
        <p:nvSpPr>
          <p:cNvPr id="3" name="Espaço Reservado para Conteúdo 2"/>
          <p:cNvSpPr>
            <a:spLocks noGrp="1"/>
          </p:cNvSpPr>
          <p:nvPr>
            <p:ph idx="1"/>
          </p:nvPr>
        </p:nvSpPr>
        <p:spPr/>
        <p:txBody>
          <a:bodyPr>
            <a:normAutofit fontScale="92500" lnSpcReduction="20000"/>
          </a:bodyPr>
          <a:lstStyle/>
          <a:p>
            <a:r>
              <a:rPr lang="pt-BR" dirty="0" smtClean="0"/>
              <a:t>Operacionalização dos R$313 milhões da negociação </a:t>
            </a:r>
            <a:r>
              <a:rPr lang="pt-BR" smtClean="0"/>
              <a:t>do </a:t>
            </a:r>
            <a:r>
              <a:rPr lang="pt-BR" smtClean="0"/>
              <a:t>Novo Fundeb </a:t>
            </a:r>
            <a:r>
              <a:rPr lang="pt-BR" dirty="0" smtClean="0"/>
              <a:t>com os representantes das Secretarias Estaduais para recursos emergenciais por COVID 19 por meio de PDDE Emergencial</a:t>
            </a:r>
          </a:p>
          <a:p>
            <a:r>
              <a:rPr lang="pt-BR" dirty="0" smtClean="0"/>
              <a:t>Operacionalização de R$60 milhões do orçamento SEB para MCTIC para instalação e manutenção de conexão por satélite para escolas rurais</a:t>
            </a:r>
          </a:p>
          <a:p>
            <a:r>
              <a:rPr lang="pt-BR" dirty="0" smtClean="0"/>
              <a:t>Retomada do projeto do Banco Mundial com recursos parados de US$29 milhões e melhoria do desenho para atendimento conjuntos de EM/ET e EJA </a:t>
            </a:r>
          </a:p>
          <a:p>
            <a:r>
              <a:rPr lang="pt-BR" dirty="0" smtClean="0"/>
              <a:t>Retomada conjunta com a </a:t>
            </a:r>
            <a:r>
              <a:rPr lang="pt-BR" dirty="0" err="1" smtClean="0"/>
              <a:t>Sealf</a:t>
            </a:r>
            <a:r>
              <a:rPr lang="pt-BR" dirty="0" smtClean="0"/>
              <a:t> </a:t>
            </a:r>
            <a:r>
              <a:rPr lang="pt-BR" smtClean="0"/>
              <a:t>de </a:t>
            </a:r>
            <a:r>
              <a:rPr lang="pt-BR" smtClean="0"/>
              <a:t>recursos </a:t>
            </a:r>
            <a:r>
              <a:rPr lang="pt-BR" dirty="0" smtClean="0"/>
              <a:t>parados na </a:t>
            </a:r>
            <a:r>
              <a:rPr lang="pt-BR" smtClean="0"/>
              <a:t>UNESCO </a:t>
            </a:r>
            <a:r>
              <a:rPr lang="pt-BR" smtClean="0"/>
              <a:t>da ordem de </a:t>
            </a:r>
            <a:r>
              <a:rPr lang="pt-BR" dirty="0" smtClean="0"/>
              <a:t>R$10 milhões</a:t>
            </a:r>
          </a:p>
          <a:p>
            <a:r>
              <a:rPr lang="pt-BR" dirty="0" smtClean="0"/>
              <a:t>Novas Resoluções e </a:t>
            </a:r>
            <a:r>
              <a:rPr lang="pt-BR" dirty="0" err="1" smtClean="0"/>
              <a:t>DCNs</a:t>
            </a:r>
            <a:r>
              <a:rPr lang="pt-BR" dirty="0" smtClean="0"/>
              <a:t> de Formação Docente e de Educação Bilíngues aprovadas na última reunião do CNE e sendo encaminhadas – com o devido monitoramento desta SEB – para homologação pelo GABMIN. Eram pré-requisito para a elaboração da Política Nacional de </a:t>
            </a:r>
            <a:r>
              <a:rPr lang="pt-BR" smtClean="0"/>
              <a:t>Qualidade </a:t>
            </a:r>
            <a:r>
              <a:rPr lang="pt-BR" smtClean="0"/>
              <a:t>Docente</a:t>
            </a:r>
          </a:p>
          <a:p>
            <a:r>
              <a:rPr lang="pt-BR" smtClean="0"/>
              <a:t>Novo Fundeb: sugestões para otimizar a função </a:t>
            </a:r>
            <a:r>
              <a:rPr lang="pt-BR" smtClean="0"/>
              <a:t>social </a:t>
            </a:r>
            <a:r>
              <a:rPr lang="pt-BR" smtClean="0"/>
              <a:t>atrelar o aumento </a:t>
            </a:r>
            <a:r>
              <a:rPr lang="pt-BR" smtClean="0"/>
              <a:t>da complementação da União ao Fundo deve ser atrelada a desempenho baseado </a:t>
            </a:r>
            <a:r>
              <a:rPr lang="pt-BR" smtClean="0"/>
              <a:t>em </a:t>
            </a:r>
            <a:r>
              <a:rPr lang="pt-BR" smtClean="0"/>
              <a:t>métricas objetivamente aferíveis (NT  23-2020 Processo  SEI 23123.004722/2016-18): indicadores </a:t>
            </a:r>
            <a:r>
              <a:rPr lang="pt-BR" smtClean="0"/>
              <a:t>de </a:t>
            </a:r>
            <a:r>
              <a:rPr lang="pt-BR" smtClean="0"/>
              <a:t>melhoria </a:t>
            </a:r>
            <a:r>
              <a:rPr lang="pt-BR" smtClean="0"/>
              <a:t>da aprendizagem, % de alunos inseridos no no Cadastro Único e práticas de gestão eficaz</a:t>
            </a:r>
            <a:endParaRPr lang="pt-BR" dirty="0"/>
          </a:p>
        </p:txBody>
      </p:sp>
    </p:spTree>
    <p:extLst>
      <p:ext uri="{BB962C8B-B14F-4D97-AF65-F5344CB8AC3E}">
        <p14:creationId xmlns:p14="http://schemas.microsoft.com/office/powerpoint/2010/main" xmlns="" val="593729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BR" dirty="0"/>
              <a:t>O problema</a:t>
            </a:r>
          </a:p>
        </p:txBody>
      </p:sp>
      <p:sp>
        <p:nvSpPr>
          <p:cNvPr id="5" name="Subtitle 4"/>
          <p:cNvSpPr>
            <a:spLocks noGrp="1"/>
          </p:cNvSpPr>
          <p:nvPr>
            <p:ph type="subTitle" idx="1"/>
          </p:nvPr>
        </p:nvSpPr>
        <p:spPr/>
        <p:txBody>
          <a:bodyPr/>
          <a:lstStyle/>
          <a:p>
            <a:endParaRPr lang="pt-B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mtClean="0"/>
              <a:t>Delimitação do problema e identificação das suas soluções</a:t>
            </a:r>
            <a:endParaRPr lang="pt-BR" dirty="0"/>
          </a:p>
        </p:txBody>
      </p:sp>
      <p:sp>
        <p:nvSpPr>
          <p:cNvPr id="3" name="Espaço Reservado para Conteúdo 2"/>
          <p:cNvSpPr>
            <a:spLocks noGrp="1"/>
          </p:cNvSpPr>
          <p:nvPr>
            <p:ph idx="1"/>
          </p:nvPr>
        </p:nvSpPr>
        <p:spPr/>
        <p:txBody>
          <a:bodyPr/>
          <a:lstStyle/>
          <a:p>
            <a:pPr>
              <a:buNone/>
            </a:pPr>
            <a:r>
              <a:rPr lang="pt-BR" b="1" dirty="0" smtClean="0"/>
              <a:t>O problema:</a:t>
            </a:r>
          </a:p>
          <a:p>
            <a:r>
              <a:rPr lang="pt-BR" dirty="0" smtClean="0"/>
              <a:t>Os alunos brasileiros apresentam desvantagem de desempenho cognitivo - medido pelos exames do Pisa - em relação aos de países desenvolvidos, em desenvolvimento, asiáticos e da América Latina: </a:t>
            </a:r>
          </a:p>
          <a:p>
            <a:pPr lvl="1"/>
            <a:r>
              <a:rPr lang="pt-BR" dirty="0" smtClean="0"/>
              <a:t>Escores baixos, distribuição pífia ao longo dos níveis de desempenho e baixa taxa de participação*</a:t>
            </a:r>
          </a:p>
          <a:p>
            <a:pPr lvl="1"/>
            <a:r>
              <a:rPr lang="pt-BR" dirty="0" smtClean="0"/>
              <a:t>Nas avaliações nacionais, o problema é o mesmo, o que muda são os baixos parâmetros de aferição da proficiência, somados a programas de correção de fluxo que dão, juntos, uma falsa impressão de que o IDEB está realmente melhorando</a:t>
            </a:r>
            <a:endParaRPr lang="pt-BR" dirty="0"/>
          </a:p>
        </p:txBody>
      </p:sp>
      <p:sp>
        <p:nvSpPr>
          <p:cNvPr id="4" name="CaixaDeTexto 3"/>
          <p:cNvSpPr txBox="1"/>
          <p:nvPr/>
        </p:nvSpPr>
        <p:spPr>
          <a:xfrm>
            <a:off x="107504" y="6093296"/>
            <a:ext cx="8640960" cy="646331"/>
          </a:xfrm>
          <a:prstGeom prst="rect">
            <a:avLst/>
          </a:prstGeom>
          <a:noFill/>
        </p:spPr>
        <p:txBody>
          <a:bodyPr wrap="square" rtlCol="0">
            <a:spAutoFit/>
          </a:bodyPr>
          <a:lstStyle/>
          <a:p>
            <a:r>
              <a:rPr lang="pt-BR" sz="1200" dirty="0">
                <a:solidFill>
                  <a:prstClr val="black"/>
                </a:solidFill>
                <a:latin typeface="Arial" pitchFamily="34" charset="0"/>
                <a:cs typeface="Arial" pitchFamily="34" charset="0"/>
              </a:rPr>
              <a:t>* A população-alvo preconizada pelos organizadores do PISA são alunos de 15 anos, regularmente matriculados  em instituições formais de ensino e frequentando a partir do 7º ano. A série modal entre os países participantes é o 10º ano, aqui no Brasil equivalente ao 1º ano do ensino médio.</a:t>
            </a:r>
          </a:p>
        </p:txBody>
      </p:sp>
    </p:spTree>
    <p:extLst>
      <p:ext uri="{BB962C8B-B14F-4D97-AF65-F5344CB8AC3E}">
        <p14:creationId xmlns:p14="http://schemas.microsoft.com/office/powerpoint/2010/main" xmlns="" val="3051902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a:t>Evolução do desempenho e tendência nos países da América Latina - PISA 2000-2018</a:t>
            </a:r>
            <a:br>
              <a:rPr lang="pt-BR"/>
            </a:br>
            <a:endParaRPr lang="pt-BR"/>
          </a:p>
        </p:txBody>
      </p:sp>
      <p:graphicFrame>
        <p:nvGraphicFramePr>
          <p:cNvPr id="4" name="Espaço Reservado para Conteúdo 3">
            <a:extLst>
              <a:ext uri="{FF2B5EF4-FFF2-40B4-BE49-F238E27FC236}">
                <a16:creationId xmlns:a16="http://schemas.microsoft.com/office/drawing/2014/main" xmlns="" id="{B9521FB4-2D31-466C-8EEA-8EEC90B6B2D2}"/>
              </a:ext>
            </a:extLst>
          </p:cNvPr>
          <p:cNvGraphicFramePr>
            <a:graphicFrameLocks noGrp="1"/>
          </p:cNvGraphicFramePr>
          <p:nvPr>
            <p:ph idx="1"/>
            <p:extLst>
              <p:ext uri="{D42A27DB-BD31-4B8C-83A1-F6EECF244321}">
                <p14:modId xmlns:p14="http://schemas.microsoft.com/office/powerpoint/2010/main" xmlns="" val="3714235489"/>
              </p:ext>
            </p:extLst>
          </p:nvPr>
        </p:nvGraphicFramePr>
        <p:xfrm>
          <a:off x="251223" y="1340768"/>
          <a:ext cx="8641556"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178906" y="6309320"/>
            <a:ext cx="8705444" cy="461665"/>
          </a:xfrm>
          <a:prstGeom prst="rect">
            <a:avLst/>
          </a:prstGeom>
          <a:noFill/>
        </p:spPr>
        <p:txBody>
          <a:bodyPr wrap="square" rtlCol="0">
            <a:spAutoFit/>
          </a:bodyPr>
          <a:lstStyle/>
          <a:p>
            <a:r>
              <a:rPr lang="en-US" sz="1200" u="sng" dirty="0">
                <a:solidFill>
                  <a:prstClr val="black"/>
                </a:solidFill>
                <a:latin typeface="Calibri"/>
                <a:hlinkClick r:id="rId3"/>
              </a:rPr>
              <a:t>Fonte: PISA 2018 Results (Volume I) - © OECD 2019</a:t>
            </a:r>
            <a:r>
              <a:rPr lang="en-US" sz="1200" dirty="0">
                <a:solidFill>
                  <a:prstClr val="black"/>
                </a:solidFill>
                <a:latin typeface="Calibri"/>
              </a:rPr>
              <a:t> Annex B1 Version 3 - Last updated: 02-Dec-2019 </a:t>
            </a:r>
            <a:r>
              <a:rPr lang="en-US" sz="1200" u="sng" dirty="0">
                <a:solidFill>
                  <a:prstClr val="black"/>
                </a:solidFill>
                <a:latin typeface="Calibri"/>
                <a:hlinkClick r:id="rId4"/>
              </a:rPr>
              <a:t>Disclaimer: http://oe.cd/disclaimer</a:t>
            </a:r>
            <a:r>
              <a:rPr lang="en-US" sz="1200" dirty="0">
                <a:solidFill>
                  <a:prstClr val="black"/>
                </a:solidFill>
                <a:latin typeface="Calibri"/>
              </a:rPr>
              <a:t>   </a:t>
            </a:r>
          </a:p>
          <a:p>
            <a:r>
              <a:rPr lang="en-US" sz="1200" dirty="0">
                <a:solidFill>
                  <a:prstClr val="black"/>
                </a:solidFill>
                <a:latin typeface="Calibri"/>
              </a:rPr>
              <a:t>Table I.B1.10 </a:t>
            </a:r>
            <a:r>
              <a:rPr lang="en-US" sz="1200" b="1" dirty="0">
                <a:solidFill>
                  <a:prstClr val="black"/>
                </a:solidFill>
                <a:latin typeface="Calibri"/>
              </a:rPr>
              <a:t>Mean reading performance, 2000 through 2018</a:t>
            </a:r>
            <a:r>
              <a:rPr lang="en-US" sz="1200" dirty="0">
                <a:solidFill>
                  <a:prstClr val="black"/>
                </a:solidFill>
                <a:latin typeface="Calibri"/>
              </a:rPr>
              <a:t> . </a:t>
            </a:r>
            <a:r>
              <a:rPr lang="en-US" sz="1200" dirty="0" err="1">
                <a:solidFill>
                  <a:prstClr val="black"/>
                </a:solidFill>
                <a:latin typeface="Calibri"/>
              </a:rPr>
              <a:t>Cálculos</a:t>
            </a:r>
            <a:r>
              <a:rPr lang="en-US" sz="1200" dirty="0">
                <a:solidFill>
                  <a:prstClr val="black"/>
                </a:solidFill>
                <a:latin typeface="Calibri"/>
              </a:rPr>
              <a:t> e </a:t>
            </a:r>
            <a:r>
              <a:rPr lang="en-US" sz="1200" dirty="0" err="1">
                <a:solidFill>
                  <a:prstClr val="black"/>
                </a:solidFill>
                <a:latin typeface="Calibri"/>
              </a:rPr>
              <a:t>tabulação</a:t>
            </a:r>
            <a:r>
              <a:rPr lang="en-US" sz="1200" dirty="0">
                <a:solidFill>
                  <a:prstClr val="black"/>
                </a:solidFill>
                <a:latin typeface="Calibri"/>
              </a:rPr>
              <a:t> SEB/MEC</a:t>
            </a:r>
            <a:endParaRPr lang="pt-BR" sz="1200" dirty="0">
              <a:solidFill>
                <a:prstClr val="black"/>
              </a:solidFill>
              <a:latin typeface="Calibri"/>
            </a:endParaRPr>
          </a:p>
        </p:txBody>
      </p:sp>
    </p:spTree>
    <p:extLst>
      <p:ext uri="{BB962C8B-B14F-4D97-AF65-F5344CB8AC3E}">
        <p14:creationId xmlns:p14="http://schemas.microsoft.com/office/powerpoint/2010/main" xmlns="" val="2596777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Para se ter uma ideia do que isso significa:</a:t>
            </a:r>
            <a:endParaRPr lang="pt-BR"/>
          </a:p>
        </p:txBody>
      </p:sp>
      <p:sp>
        <p:nvSpPr>
          <p:cNvPr id="3" name="Espaço Reservado para Conteúdo 2"/>
          <p:cNvSpPr>
            <a:spLocks noGrp="1"/>
          </p:cNvSpPr>
          <p:nvPr>
            <p:ph idx="1"/>
          </p:nvPr>
        </p:nvSpPr>
        <p:spPr/>
        <p:txBody>
          <a:bodyPr/>
          <a:lstStyle/>
          <a:p>
            <a:r>
              <a:rPr lang="pt-BR" smtClean="0"/>
              <a:t>A coorte etária de 15 anos no Brasil é composta por 3.132.463 pessoas, nos EUA 4.133.719 e nas 4 principais cidades da China (Beijing, Shanghai, Jiangsu e Zhejiang), 1.221.746</a:t>
            </a:r>
          </a:p>
          <a:p>
            <a:r>
              <a:rPr lang="pt-BR" smtClean="0"/>
              <a:t>A taxa de não participação dos brasileiros em 2018 foi de 35%, dos americanos 14% e dos chineses, 19% - portanto, na coorte de 15 anos, o desempenho do Brasil é provavelmente ainda pior do que mostra a média e a distribuição das notas do Pisa porque a população não elegível ou não está matriculada em instituições de ensino, ou está muito atrasada em relação ao esperado para a idade</a:t>
            </a:r>
          </a:p>
          <a:p>
            <a:r>
              <a:rPr lang="pt-BR" smtClean="0"/>
              <a:t>O escore médio dos brasileiros não melhora ao longo do tempo. Por exemplo, em 2018, em Leitura, o Brasil obteve foi de 413 pontos (nível 2), contra 505 (nível 3) dos Estados Unidos e 555 (Nível 4) da China</a:t>
            </a:r>
          </a:p>
          <a:p>
            <a:endParaRPr lang="pt-BR" dirty="0"/>
          </a:p>
        </p:txBody>
      </p:sp>
    </p:spTree>
    <p:extLst>
      <p:ext uri="{BB962C8B-B14F-4D97-AF65-F5344CB8AC3E}">
        <p14:creationId xmlns:p14="http://schemas.microsoft.com/office/powerpoint/2010/main" xmlns="" val="369153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p:txBody>
          <a:bodyPr>
            <a:normAutofit fontScale="90000"/>
          </a:bodyPr>
          <a:lstStyle/>
          <a:p>
            <a:r>
              <a:rPr lang="pt-BR"/>
              <a:t>E qual a relação disso com o futuro da força de trabalho no Brasil?</a:t>
            </a:r>
          </a:p>
        </p:txBody>
      </p:sp>
      <p:sp>
        <p:nvSpPr>
          <p:cNvPr id="3" name="Espaço Reservado para Conteúdo 2"/>
          <p:cNvSpPr>
            <a:spLocks noGrp="1"/>
          </p:cNvSpPr>
          <p:nvPr>
            <p:ph idx="1"/>
          </p:nvPr>
        </p:nvSpPr>
        <p:spPr/>
        <p:txBody>
          <a:bodyPr>
            <a:normAutofit/>
          </a:bodyPr>
          <a:lstStyle/>
          <a:p>
            <a:r>
              <a:rPr lang="pt-BR" dirty="0"/>
              <a:t>Em matemática, a diferença entre os escores médios dos participantes é ainda pior, com 591 (nível 4) para as cidades participantes da China, 478 (nível 2) para os Estados Unidos e 384 (nível 1) para o Brasil</a:t>
            </a:r>
          </a:p>
          <a:p>
            <a:r>
              <a:rPr lang="pt-BR" b="1" dirty="0"/>
              <a:t>Portanto, o Pisa mostra que o Brasil teria a capacidade de produzir apenas 27,2 mil alunos de alta performance (Níveis 5 e 6), enquanto que os Estados Unidos 333,3 mil e a China (apenas nas 4 cidades participantes) 471,3 mil – a cada coorte de 15 anos</a:t>
            </a:r>
          </a:p>
          <a:p>
            <a:r>
              <a:rPr lang="pt-BR" dirty="0"/>
              <a:t>A meta para o Brasil deveria ser chegar, em média, ao nível 3, com não mais de 20% de alunos abaixo do nível 2 e com uma taxa de participação acima de 90%, sem falar em um percentual mais ambicioso para os níveis 5 e 6, de onde mais provavelmente sairia a futura elite pensante do País</a:t>
            </a:r>
          </a:p>
        </p:txBody>
      </p:sp>
      <p:sp>
        <p:nvSpPr>
          <p:cNvPr id="4" name="CaixaDeTexto 3"/>
          <p:cNvSpPr txBox="1"/>
          <p:nvPr/>
        </p:nvSpPr>
        <p:spPr>
          <a:xfrm>
            <a:off x="683568" y="6021288"/>
            <a:ext cx="7595755" cy="646331"/>
          </a:xfrm>
          <a:prstGeom prst="rect">
            <a:avLst/>
          </a:prstGeom>
          <a:noFill/>
        </p:spPr>
        <p:txBody>
          <a:bodyPr wrap="square" rtlCol="0">
            <a:spAutoFit/>
          </a:bodyPr>
          <a:lstStyle/>
          <a:p>
            <a:r>
              <a:rPr lang="pt-BR" sz="1200" dirty="0">
                <a:solidFill>
                  <a:prstClr val="black"/>
                </a:solidFill>
                <a:latin typeface="Calibri"/>
              </a:rPr>
              <a:t>Fontes:  </a:t>
            </a:r>
            <a:r>
              <a:rPr lang="en-US" sz="1200" dirty="0">
                <a:solidFill>
                  <a:prstClr val="black"/>
                </a:solidFill>
                <a:latin typeface="Calibri"/>
              </a:rPr>
              <a:t>OECD (2019), </a:t>
            </a:r>
            <a:r>
              <a:rPr lang="en-US" sz="1200" i="1" dirty="0">
                <a:solidFill>
                  <a:prstClr val="black"/>
                </a:solidFill>
                <a:latin typeface="Calibri"/>
              </a:rPr>
              <a:t>PISA 2018 Results (Volume I): What Students Know and Can Do, PISA, OECD Publishing, Paris,</a:t>
            </a:r>
          </a:p>
          <a:p>
            <a:r>
              <a:rPr lang="pt-BR" sz="1200" i="1" dirty="0">
                <a:solidFill>
                  <a:prstClr val="black"/>
                </a:solidFill>
                <a:latin typeface="Calibri"/>
                <a:hlinkClick r:id="rId2"/>
              </a:rPr>
              <a:t>https://doi.org/10.1787/5f07c754-en</a:t>
            </a:r>
            <a:r>
              <a:rPr lang="pt-BR" sz="1200" i="1" dirty="0">
                <a:solidFill>
                  <a:prstClr val="black"/>
                </a:solidFill>
                <a:latin typeface="Calibri"/>
              </a:rPr>
              <a:t>.</a:t>
            </a:r>
          </a:p>
          <a:p>
            <a:r>
              <a:rPr lang="pt-BR" sz="1200" i="1" dirty="0">
                <a:solidFill>
                  <a:prstClr val="black"/>
                </a:solidFill>
                <a:latin typeface="Calibri"/>
              </a:rPr>
              <a:t>Tabelas I.B1.1 e I.B1. 2; I.A2.1 – Cálculos SEB/MEC</a:t>
            </a:r>
            <a:endParaRPr lang="pt-BR" sz="1200" dirty="0">
              <a:solidFill>
                <a:prstClr val="black"/>
              </a:solidFill>
              <a:latin typeface="Calibri"/>
            </a:endParaRPr>
          </a:p>
        </p:txBody>
      </p:sp>
    </p:spTree>
    <p:extLst>
      <p:ext uri="{BB962C8B-B14F-4D97-AF65-F5344CB8AC3E}">
        <p14:creationId xmlns:p14="http://schemas.microsoft.com/office/powerpoint/2010/main" xmlns="" val="1961103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Autofit/>
          </a:bodyPr>
          <a:lstStyle/>
          <a:p>
            <a:r>
              <a:rPr lang="pt-BR" sz="2250"/>
              <a:t>Distribuição dos participantes pelos níveis de proficiência alcançados em Leitura – Pisa 2018</a:t>
            </a:r>
            <a:br>
              <a:rPr lang="pt-BR" sz="2250"/>
            </a:br>
            <a:endParaRPr lang="pt-BR" sz="2250"/>
          </a:p>
        </p:txBody>
      </p:sp>
      <p:graphicFrame>
        <p:nvGraphicFramePr>
          <p:cNvPr id="10" name="Espaço Reservado para Conteúdo 9">
            <a:extLst>
              <a:ext uri="{FF2B5EF4-FFF2-40B4-BE49-F238E27FC236}">
                <a16:creationId xmlns:a16="http://schemas.microsoft.com/office/drawing/2014/main" xmlns="" id="{00D4366C-BD79-4287-ACB4-DE0EDEABF33C}"/>
              </a:ext>
            </a:extLst>
          </p:cNvPr>
          <p:cNvGraphicFramePr>
            <a:graphicFrameLocks noGrp="1"/>
          </p:cNvGraphicFramePr>
          <p:nvPr>
            <p:ph idx="1"/>
          </p:nvPr>
        </p:nvGraphicFramePr>
        <p:xfrm>
          <a:off x="251223" y="1268760"/>
          <a:ext cx="8641556"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11" name="CaixaDeTexto 10"/>
          <p:cNvSpPr txBox="1"/>
          <p:nvPr/>
        </p:nvSpPr>
        <p:spPr>
          <a:xfrm>
            <a:off x="179512" y="5949280"/>
            <a:ext cx="8964487" cy="830997"/>
          </a:xfrm>
          <a:prstGeom prst="rect">
            <a:avLst/>
          </a:prstGeom>
          <a:noFill/>
        </p:spPr>
        <p:txBody>
          <a:bodyPr wrap="square" rtlCol="0">
            <a:spAutoFit/>
          </a:bodyPr>
          <a:lstStyle/>
          <a:p>
            <a:r>
              <a:rPr lang="pt-BR" sz="1200" dirty="0">
                <a:solidFill>
                  <a:prstClr val="black"/>
                </a:solidFill>
                <a:latin typeface="Calibri"/>
              </a:rPr>
              <a:t>Fonte: Tabelas I.B1.1 e I. B1.2 - </a:t>
            </a:r>
            <a:r>
              <a:rPr lang="en-US" sz="1200" u="sng" dirty="0">
                <a:solidFill>
                  <a:prstClr val="black"/>
                </a:solidFill>
                <a:latin typeface="Calibri"/>
                <a:hlinkClick r:id="rId3"/>
              </a:rPr>
              <a:t>PISA 2018 Results (Volume I) - © OECD 2019</a:t>
            </a:r>
            <a:r>
              <a:rPr lang="en-US" sz="1200" dirty="0">
                <a:solidFill>
                  <a:prstClr val="black"/>
                </a:solidFill>
                <a:latin typeface="Calibri"/>
              </a:rPr>
              <a:t> Annex B1 Version 3 - Last updated: 02-Dec-2019 </a:t>
            </a:r>
            <a:r>
              <a:rPr lang="en-US" sz="1200" u="sng" dirty="0">
                <a:solidFill>
                  <a:prstClr val="black"/>
                </a:solidFill>
                <a:latin typeface="Calibri"/>
                <a:hlinkClick r:id="rId4"/>
              </a:rPr>
              <a:t>Disclaimer: http://oe.cd/disclaimer</a:t>
            </a:r>
            <a:r>
              <a:rPr lang="en-US" sz="1200" dirty="0">
                <a:solidFill>
                  <a:prstClr val="black"/>
                </a:solidFill>
                <a:latin typeface="Calibri"/>
              </a:rPr>
              <a:t>   </a:t>
            </a:r>
          </a:p>
          <a:p>
            <a:r>
              <a:rPr lang="en-US" sz="1200" dirty="0">
                <a:solidFill>
                  <a:prstClr val="black"/>
                </a:solidFill>
                <a:latin typeface="Calibri"/>
              </a:rPr>
              <a:t>*Hong Kong (China), Netherlands, Portugal and United States: Data did not meet the PISA technical standards but were accepted as largely comparable (see Annexes A2 and A4). </a:t>
            </a:r>
            <a:endParaRPr lang="pt-BR" sz="1200" dirty="0">
              <a:solidFill>
                <a:prstClr val="black"/>
              </a:solidFill>
              <a:latin typeface="Calibri"/>
            </a:endParaRPr>
          </a:p>
        </p:txBody>
      </p:sp>
    </p:spTree>
    <p:extLst>
      <p:ext uri="{BB962C8B-B14F-4D97-AF65-F5344CB8AC3E}">
        <p14:creationId xmlns:p14="http://schemas.microsoft.com/office/powerpoint/2010/main" xmlns="" val="18410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250"/>
              <a:t>Distribuição dos participantes pelos níveis de proficiência alcançados em Matemática – Pisa 2018</a:t>
            </a:r>
            <a:br>
              <a:rPr lang="pt-BR" sz="2250"/>
            </a:br>
            <a:endParaRPr lang="pt-BR" sz="2250"/>
          </a:p>
        </p:txBody>
      </p:sp>
      <p:graphicFrame>
        <p:nvGraphicFramePr>
          <p:cNvPr id="4" name="Espaço Reservado para Conteúdo 3">
            <a:extLst>
              <a:ext uri="{FF2B5EF4-FFF2-40B4-BE49-F238E27FC236}">
                <a16:creationId xmlns:a16="http://schemas.microsoft.com/office/drawing/2014/main" xmlns="" id="{0BA0D0EE-22E1-49E7-86B9-B03292B5232B}"/>
              </a:ext>
            </a:extLst>
          </p:cNvPr>
          <p:cNvGraphicFramePr>
            <a:graphicFrameLocks noGrp="1"/>
          </p:cNvGraphicFramePr>
          <p:nvPr>
            <p:ph idx="1"/>
          </p:nvPr>
        </p:nvGraphicFramePr>
        <p:xfrm>
          <a:off x="251223" y="1124744"/>
          <a:ext cx="8641556" cy="4680744"/>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251223" y="5877272"/>
            <a:ext cx="8713265" cy="830997"/>
          </a:xfrm>
          <a:prstGeom prst="rect">
            <a:avLst/>
          </a:prstGeom>
          <a:noFill/>
        </p:spPr>
        <p:txBody>
          <a:bodyPr wrap="square" rtlCol="0">
            <a:spAutoFit/>
          </a:bodyPr>
          <a:lstStyle/>
          <a:p>
            <a:r>
              <a:rPr lang="pt-BR" sz="1200" dirty="0">
                <a:solidFill>
                  <a:prstClr val="black"/>
                </a:solidFill>
                <a:latin typeface="Calibri"/>
              </a:rPr>
              <a:t>Fonte: Tabelas I.B1.1 e I. B1.2 - </a:t>
            </a:r>
            <a:r>
              <a:rPr lang="en-US" sz="1200" u="sng" dirty="0">
                <a:solidFill>
                  <a:prstClr val="black"/>
                </a:solidFill>
                <a:latin typeface="Calibri"/>
                <a:hlinkClick r:id="rId3"/>
              </a:rPr>
              <a:t>PISA 2018 Results (Volume I) - © OECD 2019</a:t>
            </a:r>
            <a:r>
              <a:rPr lang="en-US" sz="1200" dirty="0">
                <a:solidFill>
                  <a:prstClr val="black"/>
                </a:solidFill>
                <a:latin typeface="Calibri"/>
              </a:rPr>
              <a:t> Annex B1 Version 3 - Last updated: 02-Dec-2019 </a:t>
            </a:r>
            <a:r>
              <a:rPr lang="en-US" sz="1200" u="sng" dirty="0">
                <a:solidFill>
                  <a:prstClr val="black"/>
                </a:solidFill>
                <a:latin typeface="Calibri"/>
                <a:hlinkClick r:id="rId4"/>
              </a:rPr>
              <a:t>Disclaimer: http://oe.cd/disclaimer</a:t>
            </a:r>
            <a:r>
              <a:rPr lang="en-US" sz="1200" dirty="0">
                <a:solidFill>
                  <a:prstClr val="black"/>
                </a:solidFill>
                <a:latin typeface="Calibri"/>
              </a:rPr>
              <a:t>   </a:t>
            </a:r>
          </a:p>
          <a:p>
            <a:r>
              <a:rPr lang="en-US" sz="1200" dirty="0">
                <a:solidFill>
                  <a:prstClr val="black"/>
                </a:solidFill>
                <a:latin typeface="Calibri"/>
              </a:rPr>
              <a:t>*Hong Kong (China), Netherlands, Portugal and United States: Data did not meet the PISA technical standards but were accepted as largely comparable (see Annexes A2 and A4). </a:t>
            </a:r>
            <a:endParaRPr lang="pt-BR" sz="1200" dirty="0">
              <a:solidFill>
                <a:prstClr val="black"/>
              </a:solidFill>
              <a:latin typeface="Calibri"/>
            </a:endParaRPr>
          </a:p>
        </p:txBody>
      </p:sp>
    </p:spTree>
    <p:extLst>
      <p:ext uri="{BB962C8B-B14F-4D97-AF65-F5344CB8AC3E}">
        <p14:creationId xmlns:p14="http://schemas.microsoft.com/office/powerpoint/2010/main" xmlns="" val="3746156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44624"/>
            <a:ext cx="8640960" cy="1143000"/>
          </a:xfrm>
        </p:spPr>
        <p:txBody>
          <a:bodyPr>
            <a:normAutofit fontScale="90000"/>
          </a:bodyPr>
          <a:lstStyle/>
          <a:p>
            <a:r>
              <a:rPr lang="pt-BR" dirty="0"/>
              <a:t>Além disso, o País passa por uma radical alteração de sua composição demográfica </a:t>
            </a:r>
          </a:p>
        </p:txBody>
      </p:sp>
      <p:sp>
        <p:nvSpPr>
          <p:cNvPr id="12" name="CaixaDeTexto 11"/>
          <p:cNvSpPr txBox="1"/>
          <p:nvPr/>
        </p:nvSpPr>
        <p:spPr>
          <a:xfrm>
            <a:off x="251520" y="6381328"/>
            <a:ext cx="8784976"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2011 The International Bank for Reconstruction and Development / The World Bank. </a:t>
            </a:r>
          </a:p>
          <a:p>
            <a:r>
              <a:rPr lang="en-US" sz="1200" dirty="0">
                <a:solidFill>
                  <a:prstClr val="black"/>
                </a:solidFill>
                <a:latin typeface="Arial" panose="020B0604020202020204" pitchFamily="34" charset="0"/>
                <a:cs typeface="Arial" panose="020B0604020202020204" pitchFamily="34" charset="0"/>
              </a:rPr>
              <a:t>Growing Old in an Older Brazil Implications of Population Ageing on Growth, Poverty, Public Finance, and Service Delivery</a:t>
            </a:r>
            <a:endParaRPr lang="pt-BR" sz="1200" dirty="0">
              <a:solidFill>
                <a:prstClr val="black"/>
              </a:solidFill>
              <a:latin typeface="Arial" panose="020B0604020202020204" pitchFamily="34" charset="0"/>
              <a:cs typeface="Arial" panose="020B0604020202020204" pitchFamily="34" charset="0"/>
            </a:endParaRPr>
          </a:p>
        </p:txBody>
      </p:sp>
      <p:pic>
        <p:nvPicPr>
          <p:cNvPr id="9" name="Espaço Reservado para Conteúdo 5"/>
          <p:cNvPicPr>
            <a:picLocks noGrp="1" noChangeAspect="1"/>
          </p:cNvPicPr>
          <p:nvPr>
            <p:ph idx="1"/>
          </p:nvPr>
        </p:nvPicPr>
        <p:blipFill rotWithShape="1">
          <a:blip r:embed="rId2" cstate="print"/>
          <a:srcRect l="11488" t="21246" r="65334" b="15838"/>
          <a:stretch/>
        </p:blipFill>
        <p:spPr>
          <a:xfrm>
            <a:off x="1187624" y="1231004"/>
            <a:ext cx="6840760" cy="5222331"/>
          </a:xfrm>
          <a:prstGeom prst="rect">
            <a:avLst/>
          </a:prstGeom>
        </p:spPr>
      </p:pic>
    </p:spTree>
    <p:extLst>
      <p:ext uri="{BB962C8B-B14F-4D97-AF65-F5344CB8AC3E}">
        <p14:creationId xmlns:p14="http://schemas.microsoft.com/office/powerpoint/2010/main" xmlns="" val="169669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smtClean="0"/>
              <a:t>Introdução</a:t>
            </a:r>
            <a:endParaRPr lang="pt-BR"/>
          </a:p>
        </p:txBody>
      </p:sp>
      <p:sp>
        <p:nvSpPr>
          <p:cNvPr id="5" name="Subtítulo 4"/>
          <p:cNvSpPr>
            <a:spLocks noGrp="1"/>
          </p:cNvSpPr>
          <p:nvPr>
            <p:ph type="subTitle" idx="1"/>
          </p:nvPr>
        </p:nvSpPr>
        <p:spPr/>
        <p:txBody>
          <a:bodyPr/>
          <a:lstStyle/>
          <a:p>
            <a:endParaRPr lang="pt-B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Evolução da população por idade simples agrupada pelas faixas etárias esperadas para cada etapa letiva (2010-2030)</a:t>
            </a:r>
          </a:p>
        </p:txBody>
      </p:sp>
      <p:graphicFrame>
        <p:nvGraphicFramePr>
          <p:cNvPr id="4" name="Espaço Reservado para Conteúdo 3"/>
          <p:cNvGraphicFramePr>
            <a:graphicFrameLocks noGrp="1"/>
          </p:cNvGraphicFramePr>
          <p:nvPr>
            <p:ph idx="1"/>
          </p:nvPr>
        </p:nvGraphicFramePr>
        <p:xfrm>
          <a:off x="179512" y="1916832"/>
          <a:ext cx="8641556" cy="439593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79513" y="6237312"/>
            <a:ext cx="8712968" cy="646331"/>
          </a:xfrm>
          <a:prstGeom prst="rect">
            <a:avLst/>
          </a:prstGeom>
          <a:noFill/>
        </p:spPr>
        <p:txBody>
          <a:bodyPr wrap="square" rtlCol="0">
            <a:spAutoFit/>
          </a:bodyPr>
          <a:lstStyle/>
          <a:p>
            <a:r>
              <a:rPr lang="pt-BR" dirty="0" smtClean="0">
                <a:hlinkClick r:id="rId3"/>
              </a:rPr>
              <a:t>https://www.ibge.gov.br/estatisticas/sociais/populacao/9109-projecao-da-populacao.html?=&amp;t=notas-tecnicas</a:t>
            </a:r>
            <a:endParaRPr lang="pt-BR" dirty="0"/>
          </a:p>
        </p:txBody>
      </p:sp>
    </p:spTree>
    <p:extLst>
      <p:ext uri="{BB962C8B-B14F-4D97-AF65-F5344CB8AC3E}">
        <p14:creationId xmlns:p14="http://schemas.microsoft.com/office/powerpoint/2010/main" xmlns="" val="80591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44624"/>
            <a:ext cx="8640960" cy="1143000"/>
          </a:xfrm>
        </p:spPr>
        <p:txBody>
          <a:bodyPr>
            <a:normAutofit fontScale="90000"/>
          </a:bodyPr>
          <a:lstStyle/>
          <a:p>
            <a:r>
              <a:rPr lang="pt-BR"/>
              <a:t>Diferenças absolutas de população por idade simples agrupada por etapa letiva correspondente  entre décadas (2020/2010; 2030/2020)</a:t>
            </a:r>
            <a:br>
              <a:rPr lang="pt-BR"/>
            </a:br>
            <a:endParaRPr lang="pt-BR" dirty="0"/>
          </a:p>
        </p:txBody>
      </p:sp>
      <p:graphicFrame>
        <p:nvGraphicFramePr>
          <p:cNvPr id="6" name="Espaço Reservado para Conteúdo 5"/>
          <p:cNvGraphicFramePr>
            <a:graphicFrameLocks noGrp="1"/>
          </p:cNvGraphicFramePr>
          <p:nvPr>
            <p:ph idx="1"/>
          </p:nvPr>
        </p:nvGraphicFramePr>
        <p:xfrm>
          <a:off x="251520" y="1700808"/>
          <a:ext cx="8642350" cy="460898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79513" y="6237312"/>
            <a:ext cx="8712968" cy="646331"/>
          </a:xfrm>
          <a:prstGeom prst="rect">
            <a:avLst/>
          </a:prstGeom>
          <a:noFill/>
        </p:spPr>
        <p:txBody>
          <a:bodyPr wrap="square" rtlCol="0">
            <a:spAutoFit/>
          </a:bodyPr>
          <a:lstStyle/>
          <a:p>
            <a:r>
              <a:rPr lang="pt-BR" dirty="0" smtClean="0">
                <a:hlinkClick r:id="rId3"/>
              </a:rPr>
              <a:t>https://www.ibge.gov.br/estatisticas/sociais/populacao/9109-projecao-da-populacao.html?=&amp;t=notas-tecnicas</a:t>
            </a:r>
            <a:endParaRPr lang="pt-BR" dirty="0"/>
          </a:p>
        </p:txBody>
      </p:sp>
    </p:spTree>
    <p:extLst>
      <p:ext uri="{BB962C8B-B14F-4D97-AF65-F5344CB8AC3E}">
        <p14:creationId xmlns:p14="http://schemas.microsoft.com/office/powerpoint/2010/main" xmlns="" val="3062581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BR" dirty="0"/>
              <a:t>A estrutura da solução</a:t>
            </a:r>
          </a:p>
        </p:txBody>
      </p:sp>
      <p:sp>
        <p:nvSpPr>
          <p:cNvPr id="5" name="Subtitle 4"/>
          <p:cNvSpPr>
            <a:spLocks noGrp="1"/>
          </p:cNvSpPr>
          <p:nvPr>
            <p:ph type="subTitle" idx="1"/>
          </p:nvPr>
        </p:nvSpPr>
        <p:spPr/>
        <p:txBody>
          <a:bodyPr/>
          <a:lstStyle/>
          <a:p>
            <a:endParaRPr lang="pt-B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smtClean="0"/>
              <a:t>A solução comum aos países desenvolvidos</a:t>
            </a:r>
            <a:endParaRPr lang="pt-BR"/>
          </a:p>
        </p:txBody>
      </p:sp>
      <p:sp>
        <p:nvSpPr>
          <p:cNvPr id="6" name="Content Placeholder 5"/>
          <p:cNvSpPr>
            <a:spLocks noGrp="1"/>
          </p:cNvSpPr>
          <p:nvPr>
            <p:ph idx="1"/>
          </p:nvPr>
        </p:nvSpPr>
        <p:spPr/>
        <p:txBody>
          <a:bodyPr>
            <a:normAutofit fontScale="92500"/>
          </a:bodyPr>
          <a:lstStyle/>
          <a:p>
            <a:r>
              <a:rPr lang="pt-BR" dirty="0" smtClean="0"/>
              <a:t>Acreditamos que os alunos brasileiros devem aprender na escola tanto ou mais que seus pares em países desenvolvidos. Existem casos de redes públicas brasileiras que conseguem bons resultados, mesmo em contexto de pobreza.</a:t>
            </a:r>
          </a:p>
          <a:p>
            <a:r>
              <a:rPr lang="pt-BR" dirty="0" smtClean="0"/>
              <a:t>A solução comum aos sistemas educacionais que alcançam ao mesmo tempo excelência e equidade tem quatro pilares, pois o aprendizado só ocorre quando os alunos estão expostos ao que se chama de </a:t>
            </a:r>
            <a:r>
              <a:rPr lang="pt-BR" b="1" dirty="0" smtClean="0"/>
              <a:t>oportunidades de aprendizagem de qualidade</a:t>
            </a:r>
            <a:r>
              <a:rPr lang="pt-BR" dirty="0" smtClean="0"/>
              <a:t>. Um conjunto de políticas educacionais fundamentais presentes nos países desenvolvidos:</a:t>
            </a:r>
          </a:p>
          <a:p>
            <a:pPr lvl="1"/>
            <a:r>
              <a:rPr lang="pt-BR" dirty="0" smtClean="0"/>
              <a:t>Objetivos de aprendizagem claros e ambiciosos +</a:t>
            </a:r>
          </a:p>
          <a:p>
            <a:pPr lvl="1"/>
            <a:r>
              <a:rPr lang="pt-BR" dirty="0" smtClean="0"/>
              <a:t>Material de ensino apropriado para ensinar cada um deles +</a:t>
            </a:r>
          </a:p>
          <a:p>
            <a:pPr lvl="1"/>
            <a:r>
              <a:rPr lang="pt-BR" dirty="0" smtClean="0"/>
              <a:t>Professores e/ou pais com capacidade didática (ensinar, monitorar o aprendizado, guiar o aluno pelo caminho e estimular emocionalmente) +</a:t>
            </a:r>
          </a:p>
          <a:p>
            <a:pPr lvl="1"/>
            <a:r>
              <a:rPr lang="pt-BR" dirty="0" smtClean="0"/>
              <a:t>Avaliação formativa (parte integrante do aprendizado) e somativa (penalidade/recompensa pelo nível de engajamento, além do monitoramento do direito à educação pelas autoridades competentes)</a:t>
            </a:r>
          </a:p>
          <a:p>
            <a:endParaRPr lang="pt-BR" dirty="0"/>
          </a:p>
        </p:txBody>
      </p:sp>
    </p:spTree>
    <p:extLst>
      <p:ext uri="{BB962C8B-B14F-4D97-AF65-F5344CB8AC3E}">
        <p14:creationId xmlns:p14="http://schemas.microsoft.com/office/powerpoint/2010/main" xmlns="" val="2340479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O impedimento local</a:t>
            </a:r>
            <a:endParaRPr lang="pt-BR"/>
          </a:p>
        </p:txBody>
      </p:sp>
      <p:sp>
        <p:nvSpPr>
          <p:cNvPr id="3" name="Espaço Reservado para Conteúdo 2"/>
          <p:cNvSpPr>
            <a:spLocks noGrp="1"/>
          </p:cNvSpPr>
          <p:nvPr>
            <p:ph idx="1"/>
          </p:nvPr>
        </p:nvSpPr>
        <p:spPr/>
        <p:txBody>
          <a:bodyPr/>
          <a:lstStyle/>
          <a:p>
            <a:r>
              <a:rPr lang="pt-BR" smtClean="0"/>
              <a:t>Baixíssimo nível de expectativas de aprendizagem, desconectadas das tendências mundiais de aumento de ambição acadêmica para os egressos das redes escolares públicas e privadas, que se reflete:</a:t>
            </a:r>
          </a:p>
          <a:p>
            <a:pPr lvl="1"/>
            <a:r>
              <a:rPr lang="pt-BR" smtClean="0"/>
              <a:t>No material didático oficial (PNLD)</a:t>
            </a:r>
          </a:p>
          <a:p>
            <a:pPr lvl="1"/>
            <a:r>
              <a:rPr lang="pt-BR" smtClean="0"/>
              <a:t>Na formação docente frágil e desconectada com as necessidades do País e dos alunos</a:t>
            </a:r>
          </a:p>
          <a:p>
            <a:pPr lvl="1"/>
            <a:r>
              <a:rPr lang="pt-BR" smtClean="0"/>
              <a:t>Nos parâmetros de avaliação de sistema (SAEB) e de acesso ao ensino superior (ENEM)</a:t>
            </a:r>
          </a:p>
          <a:p>
            <a:r>
              <a:rPr lang="pt-BR" smtClean="0"/>
              <a:t>A baixa expectativa NÃO FOI  SUPERADA com a criação da BNCC</a:t>
            </a:r>
          </a:p>
          <a:p>
            <a:r>
              <a:rPr lang="pt-BR" smtClean="0"/>
              <a:t>O Brasil precisa de um CHOQUE DE ALTAS EXPECTATIVAS DE APRENDIZAGEM, que só pode ser materializado por meios de exemplos concretos de como funciona uma sala de aula competente</a:t>
            </a:r>
          </a:p>
          <a:p>
            <a:endParaRPr lang="pt-BR"/>
          </a:p>
        </p:txBody>
      </p:sp>
    </p:spTree>
    <p:extLst>
      <p:ext uri="{BB962C8B-B14F-4D97-AF65-F5344CB8AC3E}">
        <p14:creationId xmlns:p14="http://schemas.microsoft.com/office/powerpoint/2010/main" xmlns="" val="1858745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dirty="0"/>
              <a:t>Exemplos do choque de expectativas de aprendizagem: Brasil x Singapura</a:t>
            </a:r>
          </a:p>
        </p:txBody>
      </p:sp>
      <p:sp>
        <p:nvSpPr>
          <p:cNvPr id="4" name="Espaço Reservado para Texto 3"/>
          <p:cNvSpPr>
            <a:spLocks noGrp="1"/>
          </p:cNvSpPr>
          <p:nvPr>
            <p:ph type="body" idx="1"/>
          </p:nvPr>
        </p:nvSpPr>
        <p:spPr>
          <a:ln>
            <a:solidFill>
              <a:schemeClr val="tx1"/>
            </a:solidFill>
          </a:ln>
        </p:spPr>
        <p:txBody>
          <a:bodyPr anchor="t">
            <a:normAutofit/>
          </a:bodyPr>
          <a:lstStyle/>
          <a:p>
            <a:r>
              <a:rPr lang="pt-BR" sz="1400" dirty="0"/>
              <a:t>Expectativas tímidas e fragilmente especificadas</a:t>
            </a:r>
          </a:p>
          <a:p>
            <a:r>
              <a:rPr lang="pt-BR" sz="1400" dirty="0"/>
              <a:t>BNCC – 2º ano e 4º ano do ensino fundamental</a:t>
            </a:r>
          </a:p>
        </p:txBody>
      </p:sp>
      <p:sp>
        <p:nvSpPr>
          <p:cNvPr id="5" name="Espaço Reservado para Conteúdo 4"/>
          <p:cNvSpPr>
            <a:spLocks noGrp="1"/>
          </p:cNvSpPr>
          <p:nvPr>
            <p:ph sz="half" idx="2"/>
          </p:nvPr>
        </p:nvSpPr>
        <p:spPr>
          <a:xfrm>
            <a:off x="457200" y="2292350"/>
            <a:ext cx="4040188" cy="4088978"/>
          </a:xfrm>
          <a:ln>
            <a:solidFill>
              <a:schemeClr val="tx1"/>
            </a:solidFill>
          </a:ln>
        </p:spPr>
        <p:txBody>
          <a:bodyPr>
            <a:noAutofit/>
          </a:bodyPr>
          <a:lstStyle/>
          <a:p>
            <a:pPr marL="0" indent="0">
              <a:spcBef>
                <a:spcPts val="0"/>
              </a:spcBef>
              <a:buNone/>
            </a:pPr>
            <a:r>
              <a:rPr lang="pt-BR" sz="1150" dirty="0"/>
              <a:t>A palavra fração/frações só aparece na BNCC no </a:t>
            </a:r>
            <a:r>
              <a:rPr lang="pt-BR" sz="1150" b="1" dirty="0">
                <a:solidFill>
                  <a:srgbClr val="FF0000"/>
                </a:solidFill>
              </a:rPr>
              <a:t>4º ano do ensino fundamental: </a:t>
            </a:r>
          </a:p>
          <a:p>
            <a:pPr marL="0" indent="0">
              <a:spcBef>
                <a:spcPts val="0"/>
              </a:spcBef>
              <a:buNone/>
            </a:pPr>
            <a:endParaRPr lang="pt-BR" sz="1150" dirty="0"/>
          </a:p>
          <a:p>
            <a:pPr marL="0" indent="0">
              <a:spcBef>
                <a:spcPts val="0"/>
              </a:spcBef>
              <a:buNone/>
            </a:pPr>
            <a:r>
              <a:rPr lang="pt-BR" sz="1150" dirty="0"/>
              <a:t>Objeto do conhecimento = Números racionais: frações unitárias mais usuais (1/2, 1/3, 1/4, 1/5, 1/10 e 1/100)</a:t>
            </a:r>
          </a:p>
          <a:p>
            <a:pPr marL="0" indent="0">
              <a:spcBef>
                <a:spcPts val="0"/>
              </a:spcBef>
              <a:buNone/>
            </a:pPr>
            <a:r>
              <a:rPr lang="pt-BR" sz="1150" dirty="0"/>
              <a:t>Habilidade = (EF04MA09) Reconhecer as frações unitárias mais usuais (1/2, 1/3, 1/4, 1/5, 1/10 e 1/100) como unidades de medida menores do que uma unidade, utilizando a reta numérica como recurso.</a:t>
            </a:r>
          </a:p>
          <a:p>
            <a:pPr marL="0" indent="0">
              <a:spcBef>
                <a:spcPts val="0"/>
              </a:spcBef>
              <a:buNone/>
            </a:pPr>
            <a:endParaRPr lang="pt-BR" sz="1150" dirty="0"/>
          </a:p>
          <a:p>
            <a:pPr marL="0" indent="0">
              <a:spcBef>
                <a:spcPts val="0"/>
              </a:spcBef>
              <a:buNone/>
            </a:pPr>
            <a:r>
              <a:rPr lang="pt-BR" sz="1150" dirty="0"/>
              <a:t>Antes disso, o conceito de </a:t>
            </a:r>
            <a:r>
              <a:rPr lang="pt-BR" sz="1150" b="1" dirty="0">
                <a:solidFill>
                  <a:srgbClr val="FF0000"/>
                </a:solidFill>
              </a:rPr>
              <a:t>metade</a:t>
            </a:r>
            <a:r>
              <a:rPr lang="pt-BR" sz="1150" dirty="0"/>
              <a:t> aparece apenas no 2º ano: </a:t>
            </a:r>
          </a:p>
          <a:p>
            <a:pPr marL="0" indent="0">
              <a:spcBef>
                <a:spcPts val="0"/>
              </a:spcBef>
              <a:buNone/>
            </a:pPr>
            <a:r>
              <a:rPr lang="pt-BR" sz="1150" dirty="0"/>
              <a:t>Objeto de conhecimento = Problemas envolvendo significados de dobro, metade, triplo e terça parte Habilidade = (EF02MA08) Resolver e elaborar problemas envolvendo dobro, metade, triplo e terça parte, com o suporte de imagens ou material manipulável, utilizando estratégias pessoais. (BNCC pag. 280-281; 288-289)</a:t>
            </a:r>
          </a:p>
        </p:txBody>
      </p:sp>
      <p:sp>
        <p:nvSpPr>
          <p:cNvPr id="6" name="Espaço Reservado para Texto 5"/>
          <p:cNvSpPr>
            <a:spLocks noGrp="1"/>
          </p:cNvSpPr>
          <p:nvPr>
            <p:ph type="body" sz="quarter" idx="3"/>
          </p:nvPr>
        </p:nvSpPr>
        <p:spPr>
          <a:ln>
            <a:solidFill>
              <a:schemeClr val="tx1"/>
            </a:solidFill>
          </a:ln>
        </p:spPr>
        <p:txBody>
          <a:bodyPr anchor="t">
            <a:normAutofit/>
          </a:bodyPr>
          <a:lstStyle/>
          <a:p>
            <a:r>
              <a:rPr lang="pt-BR" sz="1400" dirty="0"/>
              <a:t>Expectativas ambiciosas e claramente especificadas</a:t>
            </a:r>
          </a:p>
          <a:p>
            <a:r>
              <a:rPr lang="pt-BR" sz="1400" dirty="0"/>
              <a:t>Singapura – 2º ano do ensino fundamental</a:t>
            </a:r>
          </a:p>
        </p:txBody>
      </p:sp>
      <p:sp>
        <p:nvSpPr>
          <p:cNvPr id="7" name="Espaço Reservado para Conteúdo 6"/>
          <p:cNvSpPr>
            <a:spLocks noGrp="1"/>
          </p:cNvSpPr>
          <p:nvPr>
            <p:ph sz="quarter" idx="4"/>
          </p:nvPr>
        </p:nvSpPr>
        <p:spPr>
          <a:xfrm>
            <a:off x="4645026" y="2292350"/>
            <a:ext cx="4041775" cy="4088978"/>
          </a:xfrm>
          <a:ln>
            <a:solidFill>
              <a:schemeClr val="tx1"/>
            </a:solidFill>
          </a:ln>
        </p:spPr>
        <p:txBody>
          <a:bodyPr>
            <a:noAutofit/>
          </a:bodyPr>
          <a:lstStyle/>
          <a:p>
            <a:pPr>
              <a:buNone/>
            </a:pPr>
            <a:r>
              <a:rPr lang="pt-BR" sz="1000" dirty="0" err="1"/>
              <a:t>Fraction</a:t>
            </a:r>
            <a:r>
              <a:rPr lang="pt-BR" sz="1000" dirty="0"/>
              <a:t> </a:t>
            </a:r>
            <a:r>
              <a:rPr lang="pt-BR" sz="1000" dirty="0" err="1"/>
              <a:t>of</a:t>
            </a:r>
            <a:r>
              <a:rPr lang="pt-BR" sz="1000" dirty="0"/>
              <a:t> a </a:t>
            </a:r>
            <a:r>
              <a:rPr lang="pt-BR" sz="1000" dirty="0" err="1"/>
              <a:t>whole</a:t>
            </a:r>
            <a:endParaRPr lang="pt-BR" sz="1000" dirty="0"/>
          </a:p>
          <a:p>
            <a:pPr>
              <a:buNone/>
            </a:pPr>
            <a:r>
              <a:rPr lang="pt-BR" sz="1000" dirty="0"/>
              <a:t>1.1 Notation and representation of fractions</a:t>
            </a:r>
          </a:p>
          <a:p>
            <a:pPr>
              <a:buNone/>
            </a:pPr>
            <a:r>
              <a:rPr lang="pt-BR" sz="1000" dirty="0"/>
              <a:t>1.2 </a:t>
            </a:r>
            <a:r>
              <a:rPr lang="pt-BR" sz="1000" dirty="0" err="1"/>
              <a:t>Comparing</a:t>
            </a:r>
            <a:r>
              <a:rPr lang="pt-BR" sz="1000" dirty="0"/>
              <a:t> </a:t>
            </a:r>
            <a:r>
              <a:rPr lang="pt-BR" sz="1000" dirty="0" err="1"/>
              <a:t>and</a:t>
            </a:r>
            <a:r>
              <a:rPr lang="pt-BR" sz="1000" dirty="0"/>
              <a:t> </a:t>
            </a:r>
            <a:r>
              <a:rPr lang="pt-BR" sz="1000" dirty="0" err="1"/>
              <a:t>ordering</a:t>
            </a:r>
            <a:r>
              <a:rPr lang="pt-BR" sz="1000" dirty="0"/>
              <a:t> </a:t>
            </a:r>
            <a:r>
              <a:rPr lang="pt-BR" sz="1000" dirty="0" err="1"/>
              <a:t>fractions</a:t>
            </a:r>
            <a:r>
              <a:rPr lang="pt-BR" sz="1000" dirty="0"/>
              <a:t> </a:t>
            </a:r>
            <a:r>
              <a:rPr lang="pt-BR" sz="1000" dirty="0" err="1"/>
              <a:t>with</a:t>
            </a:r>
            <a:r>
              <a:rPr lang="pt-BR" sz="1000" dirty="0"/>
              <a:t> </a:t>
            </a:r>
            <a:r>
              <a:rPr lang="pt-BR" sz="1000" dirty="0" err="1"/>
              <a:t>denominators</a:t>
            </a:r>
            <a:r>
              <a:rPr lang="pt-BR" sz="1000" dirty="0"/>
              <a:t> </a:t>
            </a:r>
            <a:r>
              <a:rPr lang="pt-BR" sz="1000" dirty="0" err="1"/>
              <a:t>of</a:t>
            </a:r>
            <a:r>
              <a:rPr lang="pt-BR" sz="1000" dirty="0"/>
              <a:t> </a:t>
            </a:r>
            <a:r>
              <a:rPr lang="pt-BR" sz="1000" dirty="0" err="1"/>
              <a:t>given</a:t>
            </a:r>
            <a:r>
              <a:rPr lang="pt-BR" sz="1000" dirty="0"/>
              <a:t> </a:t>
            </a:r>
            <a:r>
              <a:rPr lang="pt-BR" sz="1000" dirty="0" err="1"/>
              <a:t>fractions</a:t>
            </a:r>
            <a:r>
              <a:rPr lang="pt-BR" sz="1000" dirty="0"/>
              <a:t> </a:t>
            </a:r>
            <a:r>
              <a:rPr lang="pt-BR" sz="1000" dirty="0" err="1"/>
              <a:t>not</a:t>
            </a:r>
            <a:r>
              <a:rPr lang="pt-BR" sz="1000" dirty="0"/>
              <a:t> </a:t>
            </a:r>
            <a:r>
              <a:rPr lang="pt-BR" sz="1000" dirty="0" err="1"/>
              <a:t>exceeding</a:t>
            </a:r>
            <a:r>
              <a:rPr lang="pt-BR" sz="1000" dirty="0"/>
              <a:t> 12</a:t>
            </a:r>
          </a:p>
          <a:p>
            <a:pPr marL="642938" lvl="1" indent="-342900">
              <a:buFont typeface="Arial" pitchFamily="34" charset="0"/>
              <a:buChar char="•"/>
            </a:pPr>
            <a:r>
              <a:rPr lang="pt-BR" sz="1000" dirty="0"/>
              <a:t>Unit </a:t>
            </a:r>
            <a:r>
              <a:rPr lang="pt-BR" sz="1000" dirty="0" err="1"/>
              <a:t>fractions</a:t>
            </a:r>
            <a:endParaRPr lang="pt-BR" sz="1000" dirty="0"/>
          </a:p>
          <a:p>
            <a:pPr marL="642938" lvl="1" indent="-342900">
              <a:buFont typeface="Arial" pitchFamily="34" charset="0"/>
              <a:buChar char="•"/>
            </a:pPr>
            <a:r>
              <a:rPr lang="pt-BR" sz="1000" dirty="0" err="1"/>
              <a:t>Like</a:t>
            </a:r>
            <a:r>
              <a:rPr lang="pt-BR" sz="1000" dirty="0"/>
              <a:t> </a:t>
            </a:r>
            <a:r>
              <a:rPr lang="pt-BR" sz="1000" dirty="0" err="1"/>
              <a:t>fractions</a:t>
            </a:r>
            <a:endParaRPr lang="pt-BR" sz="1000" dirty="0"/>
          </a:p>
          <a:p>
            <a:pPr>
              <a:buNone/>
            </a:pPr>
            <a:r>
              <a:rPr lang="pt-BR" sz="1000" dirty="0" err="1"/>
              <a:t>Students</a:t>
            </a:r>
            <a:r>
              <a:rPr lang="pt-BR" sz="1000" dirty="0"/>
              <a:t> </a:t>
            </a:r>
            <a:r>
              <a:rPr lang="pt-BR" sz="1000" dirty="0" err="1"/>
              <a:t>should</a:t>
            </a:r>
            <a:r>
              <a:rPr lang="pt-BR" sz="1000" dirty="0"/>
              <a:t> </a:t>
            </a:r>
            <a:r>
              <a:rPr lang="pt-BR" sz="1000" dirty="0" err="1"/>
              <a:t>have</a:t>
            </a:r>
            <a:r>
              <a:rPr lang="pt-BR" sz="1000" dirty="0"/>
              <a:t> </a:t>
            </a:r>
            <a:r>
              <a:rPr lang="pt-BR" sz="1000" dirty="0" err="1"/>
              <a:t>the</a:t>
            </a:r>
            <a:r>
              <a:rPr lang="pt-BR" sz="1000" dirty="0"/>
              <a:t> </a:t>
            </a:r>
            <a:r>
              <a:rPr lang="pt-BR" sz="1000" dirty="0" err="1"/>
              <a:t>opportunities</a:t>
            </a:r>
            <a:r>
              <a:rPr lang="pt-BR" sz="1000" dirty="0"/>
              <a:t> </a:t>
            </a:r>
            <a:r>
              <a:rPr lang="pt-BR" sz="1000" dirty="0" err="1"/>
              <a:t>to</a:t>
            </a:r>
            <a:r>
              <a:rPr lang="pt-BR" sz="1000" dirty="0"/>
              <a:t>:</a:t>
            </a:r>
          </a:p>
          <a:p>
            <a:pPr>
              <a:buAutoNum type="alphaLcParenR"/>
            </a:pPr>
            <a:r>
              <a:rPr lang="pt-BR" sz="1000" dirty="0" err="1"/>
              <a:t>Give</a:t>
            </a:r>
            <a:r>
              <a:rPr lang="pt-BR" sz="1000" dirty="0"/>
              <a:t> </a:t>
            </a:r>
            <a:r>
              <a:rPr lang="pt-BR" sz="1000" dirty="0" err="1"/>
              <a:t>examples</a:t>
            </a:r>
            <a:r>
              <a:rPr lang="pt-BR" sz="1000" dirty="0"/>
              <a:t> </a:t>
            </a:r>
            <a:r>
              <a:rPr lang="pt-BR" sz="1000" dirty="0" err="1"/>
              <a:t>of</a:t>
            </a:r>
            <a:r>
              <a:rPr lang="pt-BR" sz="1000" dirty="0"/>
              <a:t> </a:t>
            </a:r>
            <a:r>
              <a:rPr lang="pt-BR" sz="1000" dirty="0" err="1"/>
              <a:t>fractions</a:t>
            </a:r>
            <a:r>
              <a:rPr lang="pt-BR" sz="1000" dirty="0"/>
              <a:t> in </a:t>
            </a:r>
            <a:r>
              <a:rPr lang="pt-BR" sz="1000" dirty="0" err="1"/>
              <a:t>everyday</a:t>
            </a:r>
            <a:r>
              <a:rPr lang="pt-BR" sz="1000" dirty="0"/>
              <a:t> </a:t>
            </a:r>
            <a:r>
              <a:rPr lang="pt-BR" sz="1000" dirty="0" err="1"/>
              <a:t>situations</a:t>
            </a:r>
            <a:r>
              <a:rPr lang="pt-BR" sz="1000" dirty="0"/>
              <a:t> </a:t>
            </a:r>
            <a:r>
              <a:rPr lang="pt-BR" sz="1000" dirty="0" err="1"/>
              <a:t>and</a:t>
            </a:r>
            <a:r>
              <a:rPr lang="pt-BR" sz="1000" dirty="0"/>
              <a:t> use </a:t>
            </a:r>
            <a:r>
              <a:rPr lang="pt-BR" sz="1000" dirty="0" err="1"/>
              <a:t>language</a:t>
            </a:r>
            <a:r>
              <a:rPr lang="pt-BR" sz="1000" dirty="0"/>
              <a:t> as “2 out </a:t>
            </a:r>
            <a:r>
              <a:rPr lang="pt-BR" sz="1000" dirty="0" err="1"/>
              <a:t>of</a:t>
            </a:r>
            <a:r>
              <a:rPr lang="pt-BR" sz="1000" dirty="0"/>
              <a:t> 3” </a:t>
            </a:r>
            <a:r>
              <a:rPr lang="pt-BR" sz="1000" dirty="0" err="1"/>
              <a:t>to</a:t>
            </a:r>
            <a:r>
              <a:rPr lang="pt-BR" sz="1000" dirty="0"/>
              <a:t> </a:t>
            </a:r>
            <a:r>
              <a:rPr lang="pt-BR" sz="1000" dirty="0" err="1"/>
              <a:t>describe</a:t>
            </a:r>
            <a:r>
              <a:rPr lang="pt-BR" sz="1000" dirty="0"/>
              <a:t> </a:t>
            </a:r>
            <a:r>
              <a:rPr lang="pt-BR" sz="1000" dirty="0" err="1"/>
              <a:t>fractions</a:t>
            </a:r>
            <a:endParaRPr lang="pt-BR" sz="1000" dirty="0"/>
          </a:p>
          <a:p>
            <a:pPr>
              <a:buAutoNum type="alphaLcParenR"/>
            </a:pPr>
            <a:r>
              <a:rPr lang="pt-BR" sz="1000" dirty="0"/>
              <a:t>Use concrete </a:t>
            </a:r>
            <a:r>
              <a:rPr lang="pt-BR" sz="1000" dirty="0" err="1"/>
              <a:t>objects</a:t>
            </a:r>
            <a:r>
              <a:rPr lang="pt-BR" sz="1000" dirty="0"/>
              <a:t>, </a:t>
            </a:r>
            <a:r>
              <a:rPr lang="pt-BR" sz="1000" dirty="0" err="1"/>
              <a:t>fractions</a:t>
            </a:r>
            <a:r>
              <a:rPr lang="pt-BR" sz="1000" dirty="0"/>
              <a:t> </a:t>
            </a:r>
            <a:r>
              <a:rPr lang="pt-BR" sz="1000" dirty="0" err="1"/>
              <a:t>discs</a:t>
            </a:r>
            <a:r>
              <a:rPr lang="pt-BR" sz="1000" dirty="0"/>
              <a:t> </a:t>
            </a:r>
            <a:r>
              <a:rPr lang="pt-BR" sz="1000" dirty="0" err="1"/>
              <a:t>and</a:t>
            </a:r>
            <a:r>
              <a:rPr lang="pt-BR" sz="1000" dirty="0"/>
              <a:t> </a:t>
            </a:r>
            <a:r>
              <a:rPr lang="pt-BR" sz="1000" dirty="0" err="1"/>
              <a:t>pictorical</a:t>
            </a:r>
            <a:r>
              <a:rPr lang="pt-BR" sz="1000" dirty="0"/>
              <a:t> </a:t>
            </a:r>
            <a:r>
              <a:rPr lang="pt-BR" sz="1000" dirty="0" err="1"/>
              <a:t>representations</a:t>
            </a:r>
            <a:r>
              <a:rPr lang="pt-BR" sz="1000" dirty="0"/>
              <a:t> </a:t>
            </a:r>
            <a:r>
              <a:rPr lang="pt-BR" sz="1000" dirty="0" err="1"/>
              <a:t>to</a:t>
            </a:r>
            <a:r>
              <a:rPr lang="pt-BR" sz="1000" dirty="0"/>
              <a:t> </a:t>
            </a:r>
            <a:r>
              <a:rPr lang="pt-BR" sz="1000" dirty="0" err="1"/>
              <a:t>represent</a:t>
            </a:r>
            <a:r>
              <a:rPr lang="pt-BR" sz="1000" dirty="0"/>
              <a:t> </a:t>
            </a:r>
            <a:r>
              <a:rPr lang="pt-BR" sz="1000" dirty="0" err="1"/>
              <a:t>and</a:t>
            </a:r>
            <a:r>
              <a:rPr lang="pt-BR" sz="1000" dirty="0"/>
              <a:t> </a:t>
            </a:r>
            <a:r>
              <a:rPr lang="pt-BR" sz="1000" dirty="0" err="1"/>
              <a:t>interpret</a:t>
            </a:r>
            <a:r>
              <a:rPr lang="pt-BR" sz="1000" dirty="0"/>
              <a:t> </a:t>
            </a:r>
            <a:r>
              <a:rPr lang="pt-BR" sz="1000" dirty="0" err="1"/>
              <a:t>fractions</a:t>
            </a:r>
            <a:r>
              <a:rPr lang="pt-BR" sz="1000" dirty="0"/>
              <a:t> in </a:t>
            </a:r>
            <a:r>
              <a:rPr lang="pt-BR" sz="1000" dirty="0" err="1"/>
              <a:t>terms</a:t>
            </a:r>
            <a:r>
              <a:rPr lang="pt-BR" sz="1000" dirty="0"/>
              <a:t> </a:t>
            </a:r>
            <a:r>
              <a:rPr lang="pt-BR" sz="1000" dirty="0" err="1"/>
              <a:t>of</a:t>
            </a:r>
            <a:r>
              <a:rPr lang="pt-BR" sz="1000" dirty="0"/>
              <a:t> </a:t>
            </a:r>
            <a:r>
              <a:rPr lang="pt-BR" sz="1000" dirty="0" err="1"/>
              <a:t>unit</a:t>
            </a:r>
            <a:r>
              <a:rPr lang="pt-BR" sz="1000" dirty="0"/>
              <a:t> </a:t>
            </a:r>
            <a:r>
              <a:rPr lang="pt-BR" sz="1000" dirty="0" err="1"/>
              <a:t>fractions</a:t>
            </a:r>
            <a:r>
              <a:rPr lang="pt-BR" sz="1000" dirty="0"/>
              <a:t>, </a:t>
            </a:r>
            <a:r>
              <a:rPr lang="pt-BR" sz="1000" dirty="0" err="1"/>
              <a:t>eg</a:t>
            </a:r>
            <a:r>
              <a:rPr lang="pt-BR" sz="1000" dirty="0"/>
              <a:t> 3/5 </a:t>
            </a:r>
            <a:r>
              <a:rPr lang="pt-BR" sz="1000" dirty="0" err="1"/>
              <a:t>is</a:t>
            </a:r>
            <a:r>
              <a:rPr lang="pt-BR" sz="1000" dirty="0"/>
              <a:t> 3 </a:t>
            </a:r>
            <a:r>
              <a:rPr lang="pt-BR" sz="1000" dirty="0" err="1"/>
              <a:t>units</a:t>
            </a:r>
            <a:r>
              <a:rPr lang="pt-BR" sz="1000" dirty="0"/>
              <a:t> </a:t>
            </a:r>
            <a:r>
              <a:rPr lang="pt-BR" sz="1000" dirty="0" err="1"/>
              <a:t>of</a:t>
            </a:r>
            <a:r>
              <a:rPr lang="pt-BR" sz="1000" dirty="0"/>
              <a:t> 1/5+1/5+1/5, </a:t>
            </a:r>
            <a:r>
              <a:rPr lang="pt-BR" sz="1000" dirty="0" err="1"/>
              <a:t>or</a:t>
            </a:r>
            <a:r>
              <a:rPr lang="pt-BR" sz="1000" dirty="0"/>
              <a:t> 3 </a:t>
            </a:r>
            <a:r>
              <a:rPr lang="pt-BR" sz="1000" dirty="0" err="1"/>
              <a:t>fiths</a:t>
            </a:r>
            <a:r>
              <a:rPr lang="pt-BR" sz="1000" dirty="0"/>
              <a:t>, </a:t>
            </a:r>
            <a:r>
              <a:rPr lang="pt-BR" sz="1000" dirty="0" err="1"/>
              <a:t>and</a:t>
            </a:r>
            <a:r>
              <a:rPr lang="pt-BR" sz="1000" dirty="0"/>
              <a:t> </a:t>
            </a:r>
            <a:r>
              <a:rPr lang="pt-BR" sz="1000" dirty="0" err="1"/>
              <a:t>to</a:t>
            </a:r>
            <a:r>
              <a:rPr lang="pt-BR" sz="1000" dirty="0"/>
              <a:t> compare </a:t>
            </a:r>
            <a:r>
              <a:rPr lang="pt-BR" sz="1000" dirty="0" err="1"/>
              <a:t>the</a:t>
            </a:r>
            <a:r>
              <a:rPr lang="pt-BR" sz="1000" dirty="0"/>
              <a:t> </a:t>
            </a:r>
            <a:r>
              <a:rPr lang="pt-BR" sz="1000" dirty="0" err="1"/>
              <a:t>sizes</a:t>
            </a:r>
            <a:r>
              <a:rPr lang="pt-BR" sz="1000" dirty="0"/>
              <a:t> </a:t>
            </a:r>
            <a:r>
              <a:rPr lang="pt-BR" sz="1000" dirty="0" err="1"/>
              <a:t>of</a:t>
            </a:r>
            <a:r>
              <a:rPr lang="pt-BR" sz="1000" dirty="0"/>
              <a:t> </a:t>
            </a:r>
            <a:r>
              <a:rPr lang="pt-BR" sz="1000" dirty="0" err="1"/>
              <a:t>fractions</a:t>
            </a:r>
            <a:r>
              <a:rPr lang="pt-BR" sz="1000" dirty="0"/>
              <a:t> </a:t>
            </a:r>
            <a:r>
              <a:rPr lang="pt-BR" sz="1000" dirty="0" err="1"/>
              <a:t>referring</a:t>
            </a:r>
            <a:r>
              <a:rPr lang="pt-BR" sz="1000" dirty="0"/>
              <a:t> </a:t>
            </a:r>
            <a:r>
              <a:rPr lang="pt-BR" sz="1000" dirty="0" err="1"/>
              <a:t>to</a:t>
            </a:r>
            <a:r>
              <a:rPr lang="pt-BR" sz="1000" dirty="0"/>
              <a:t> </a:t>
            </a:r>
            <a:r>
              <a:rPr lang="pt-BR" sz="1000" dirty="0" err="1"/>
              <a:t>the</a:t>
            </a:r>
            <a:r>
              <a:rPr lang="pt-BR" sz="1000" dirty="0"/>
              <a:t> </a:t>
            </a:r>
            <a:r>
              <a:rPr lang="pt-BR" sz="1000" dirty="0" err="1"/>
              <a:t>same</a:t>
            </a:r>
            <a:r>
              <a:rPr lang="pt-BR" sz="1000" dirty="0"/>
              <a:t> </a:t>
            </a:r>
            <a:r>
              <a:rPr lang="pt-BR" sz="1000" dirty="0" err="1"/>
              <a:t>whole</a:t>
            </a:r>
            <a:endParaRPr lang="pt-BR" sz="1000" dirty="0"/>
          </a:p>
          <a:p>
            <a:pPr>
              <a:buAutoNum type="alphaLcParenR"/>
            </a:pPr>
            <a:r>
              <a:rPr lang="pt-BR" sz="1000" dirty="0"/>
              <a:t>Use fraction discs to represent and compare two unit fractions and explain why the greater the denominator, the samller de unit fraction, eg 1/6 is smaller than 1/3</a:t>
            </a:r>
          </a:p>
          <a:p>
            <a:pPr>
              <a:buAutoNum type="alphaLcParenR"/>
            </a:pPr>
            <a:r>
              <a:rPr lang="pt-BR" sz="1000" dirty="0"/>
              <a:t>Use </a:t>
            </a:r>
            <a:r>
              <a:rPr lang="pt-BR" sz="1000" dirty="0" err="1"/>
              <a:t>fraction</a:t>
            </a:r>
            <a:r>
              <a:rPr lang="pt-BR" sz="1000" dirty="0"/>
              <a:t> </a:t>
            </a:r>
            <a:r>
              <a:rPr lang="pt-BR" sz="1000" dirty="0" err="1"/>
              <a:t>discs</a:t>
            </a:r>
            <a:r>
              <a:rPr lang="pt-BR" sz="1000" dirty="0"/>
              <a:t> </a:t>
            </a:r>
            <a:r>
              <a:rPr lang="pt-BR" sz="1000" dirty="0" err="1"/>
              <a:t>to</a:t>
            </a:r>
            <a:r>
              <a:rPr lang="pt-BR" sz="1000" dirty="0"/>
              <a:t> </a:t>
            </a:r>
            <a:r>
              <a:rPr lang="pt-BR" sz="1000" dirty="0" err="1"/>
              <a:t>represent</a:t>
            </a:r>
            <a:r>
              <a:rPr lang="pt-BR" sz="1000" dirty="0"/>
              <a:t> </a:t>
            </a:r>
            <a:r>
              <a:rPr lang="pt-BR" sz="1000" dirty="0" err="1"/>
              <a:t>and</a:t>
            </a:r>
            <a:r>
              <a:rPr lang="pt-BR" sz="1000" dirty="0"/>
              <a:t> compare </a:t>
            </a:r>
            <a:r>
              <a:rPr lang="pt-BR" sz="1000" dirty="0" err="1"/>
              <a:t>two</a:t>
            </a:r>
            <a:r>
              <a:rPr lang="pt-BR" sz="1000" dirty="0"/>
              <a:t> </a:t>
            </a:r>
            <a:r>
              <a:rPr lang="pt-BR" sz="1000" dirty="0" err="1"/>
              <a:t>like</a:t>
            </a:r>
            <a:r>
              <a:rPr lang="pt-BR" sz="1000" dirty="0"/>
              <a:t> </a:t>
            </a:r>
            <a:r>
              <a:rPr lang="pt-BR" sz="1000" dirty="0" err="1"/>
              <a:t>fractions</a:t>
            </a:r>
            <a:r>
              <a:rPr lang="pt-BR" sz="1000" dirty="0"/>
              <a:t> (</a:t>
            </a:r>
            <a:r>
              <a:rPr lang="pt-BR" sz="1000" dirty="0" err="1"/>
              <a:t>ie</a:t>
            </a:r>
            <a:r>
              <a:rPr lang="pt-BR" sz="1000" dirty="0"/>
              <a:t> </a:t>
            </a:r>
            <a:r>
              <a:rPr lang="pt-BR" sz="1000" dirty="0" err="1"/>
              <a:t>fractions</a:t>
            </a:r>
            <a:r>
              <a:rPr lang="pt-BR" sz="1000" dirty="0"/>
              <a:t> </a:t>
            </a:r>
            <a:r>
              <a:rPr lang="pt-BR" sz="1000" dirty="0" err="1"/>
              <a:t>with</a:t>
            </a:r>
            <a:r>
              <a:rPr lang="pt-BR" sz="1000" dirty="0"/>
              <a:t> </a:t>
            </a:r>
            <a:r>
              <a:rPr lang="pt-BR" sz="1000" dirty="0" err="1"/>
              <a:t>the</a:t>
            </a:r>
            <a:r>
              <a:rPr lang="pt-BR" sz="1000" dirty="0"/>
              <a:t> </a:t>
            </a:r>
            <a:r>
              <a:rPr lang="pt-BR" sz="1000" dirty="0" err="1"/>
              <a:t>same</a:t>
            </a:r>
            <a:r>
              <a:rPr lang="pt-BR" sz="1000" dirty="0"/>
              <a:t> </a:t>
            </a:r>
            <a:r>
              <a:rPr lang="pt-BR" sz="1000" dirty="0" err="1"/>
              <a:t>denominator</a:t>
            </a:r>
            <a:r>
              <a:rPr lang="pt-BR" sz="1000" dirty="0"/>
              <a:t>) </a:t>
            </a:r>
            <a:r>
              <a:rPr lang="pt-BR" sz="1000" dirty="0" err="1"/>
              <a:t>and</a:t>
            </a:r>
            <a:r>
              <a:rPr lang="pt-BR" sz="1000" dirty="0"/>
              <a:t> </a:t>
            </a:r>
            <a:r>
              <a:rPr lang="pt-BR" sz="1000" dirty="0" err="1"/>
              <a:t>explain</a:t>
            </a:r>
            <a:r>
              <a:rPr lang="pt-BR" sz="1000" dirty="0"/>
              <a:t> </a:t>
            </a:r>
            <a:r>
              <a:rPr lang="pt-BR" sz="1000" dirty="0" err="1"/>
              <a:t>why</a:t>
            </a:r>
            <a:r>
              <a:rPr lang="pt-BR" sz="1000" dirty="0"/>
              <a:t> </a:t>
            </a:r>
            <a:r>
              <a:rPr lang="pt-BR" sz="1000" dirty="0" err="1"/>
              <a:t>the</a:t>
            </a:r>
            <a:r>
              <a:rPr lang="pt-BR" sz="1000" dirty="0"/>
              <a:t> </a:t>
            </a:r>
            <a:r>
              <a:rPr lang="pt-BR" sz="1000" dirty="0" err="1"/>
              <a:t>greater</a:t>
            </a:r>
            <a:r>
              <a:rPr lang="pt-BR" sz="1000" dirty="0"/>
              <a:t> </a:t>
            </a:r>
            <a:r>
              <a:rPr lang="pt-BR" sz="1000" dirty="0" err="1"/>
              <a:t>the</a:t>
            </a:r>
            <a:r>
              <a:rPr lang="pt-BR" sz="1000" dirty="0"/>
              <a:t> </a:t>
            </a:r>
            <a:r>
              <a:rPr lang="pt-BR" sz="1000" dirty="0" err="1"/>
              <a:t>numerator</a:t>
            </a:r>
            <a:r>
              <a:rPr lang="pt-BR" sz="1000" dirty="0"/>
              <a:t>, </a:t>
            </a:r>
            <a:r>
              <a:rPr lang="pt-BR" sz="1000" dirty="0" err="1"/>
              <a:t>the</a:t>
            </a:r>
            <a:r>
              <a:rPr lang="pt-BR" sz="1000" dirty="0"/>
              <a:t> </a:t>
            </a:r>
            <a:r>
              <a:rPr lang="pt-BR" sz="1000" dirty="0" err="1"/>
              <a:t>greater</a:t>
            </a:r>
            <a:r>
              <a:rPr lang="pt-BR" sz="1000" dirty="0"/>
              <a:t> </a:t>
            </a:r>
            <a:r>
              <a:rPr lang="pt-BR" sz="1000" dirty="0" err="1"/>
              <a:t>the</a:t>
            </a:r>
            <a:r>
              <a:rPr lang="pt-BR" sz="1000" dirty="0"/>
              <a:t> </a:t>
            </a:r>
            <a:r>
              <a:rPr lang="pt-BR" sz="1000" dirty="0" err="1"/>
              <a:t>like</a:t>
            </a:r>
            <a:r>
              <a:rPr lang="pt-BR" sz="1000" dirty="0"/>
              <a:t> </a:t>
            </a:r>
            <a:r>
              <a:rPr lang="pt-BR" sz="1000" dirty="0" err="1"/>
              <a:t>fraction</a:t>
            </a:r>
            <a:r>
              <a:rPr lang="pt-BR" sz="1000" dirty="0"/>
              <a:t>, </a:t>
            </a:r>
            <a:r>
              <a:rPr lang="pt-BR" sz="1000" dirty="0" err="1"/>
              <a:t>eg</a:t>
            </a:r>
            <a:r>
              <a:rPr lang="pt-BR" sz="1000" dirty="0"/>
              <a:t> 6/7 </a:t>
            </a:r>
            <a:r>
              <a:rPr lang="pt-BR" sz="1000" dirty="0" err="1"/>
              <a:t>is</a:t>
            </a:r>
            <a:r>
              <a:rPr lang="pt-BR" sz="1000" dirty="0"/>
              <a:t> </a:t>
            </a:r>
            <a:r>
              <a:rPr lang="pt-BR" sz="1000" dirty="0" err="1"/>
              <a:t>greater</a:t>
            </a:r>
            <a:r>
              <a:rPr lang="pt-BR" sz="1000" dirty="0"/>
              <a:t> </a:t>
            </a:r>
            <a:r>
              <a:rPr lang="pt-BR" sz="1000" dirty="0" err="1"/>
              <a:t>than</a:t>
            </a:r>
            <a:r>
              <a:rPr lang="pt-BR" sz="1000" dirty="0"/>
              <a:t> 4/7</a:t>
            </a:r>
          </a:p>
          <a:p>
            <a:pPr>
              <a:buAutoNum type="alphaLcParenR"/>
            </a:pPr>
            <a:r>
              <a:rPr lang="pt-BR" sz="1000" dirty="0" err="1"/>
              <a:t>Achieve</a:t>
            </a:r>
            <a:r>
              <a:rPr lang="pt-BR" sz="1000" dirty="0"/>
              <a:t> </a:t>
            </a:r>
            <a:r>
              <a:rPr lang="pt-BR" sz="1000" dirty="0" err="1"/>
              <a:t>mastery</a:t>
            </a:r>
            <a:r>
              <a:rPr lang="pt-BR" sz="1000" dirty="0"/>
              <a:t> </a:t>
            </a:r>
            <a:r>
              <a:rPr lang="pt-BR" sz="1000" dirty="0" err="1"/>
              <a:t>of</a:t>
            </a:r>
            <a:r>
              <a:rPr lang="pt-BR" sz="1000" dirty="0"/>
              <a:t> </a:t>
            </a:r>
            <a:r>
              <a:rPr lang="pt-BR" sz="1000" dirty="0" err="1"/>
              <a:t>fraction</a:t>
            </a:r>
            <a:r>
              <a:rPr lang="pt-BR" sz="1000" dirty="0"/>
              <a:t> </a:t>
            </a:r>
            <a:r>
              <a:rPr lang="pt-BR" sz="1000" dirty="0" err="1"/>
              <a:t>recognition</a:t>
            </a:r>
            <a:r>
              <a:rPr lang="pt-BR" sz="1000" dirty="0"/>
              <a:t> </a:t>
            </a:r>
            <a:r>
              <a:rPr lang="pt-BR" sz="1000" dirty="0" err="1"/>
              <a:t>and</a:t>
            </a:r>
            <a:r>
              <a:rPr lang="pt-BR" sz="1000" dirty="0"/>
              <a:t> </a:t>
            </a:r>
            <a:r>
              <a:rPr lang="pt-BR" sz="1000" dirty="0" err="1"/>
              <a:t>comparison</a:t>
            </a:r>
            <a:r>
              <a:rPr lang="pt-BR" sz="1000" dirty="0"/>
              <a:t> </a:t>
            </a:r>
            <a:r>
              <a:rPr lang="pt-BR" sz="1000" dirty="0" err="1"/>
              <a:t>by</a:t>
            </a:r>
            <a:r>
              <a:rPr lang="pt-BR" sz="1000" dirty="0"/>
              <a:t> </a:t>
            </a:r>
            <a:r>
              <a:rPr lang="pt-BR" sz="1000" dirty="0" err="1"/>
              <a:t>playing</a:t>
            </a:r>
            <a:r>
              <a:rPr lang="pt-BR" sz="1000" dirty="0"/>
              <a:t> games </a:t>
            </a:r>
            <a:r>
              <a:rPr lang="pt-BR" sz="1000" dirty="0" err="1"/>
              <a:t>using</a:t>
            </a:r>
            <a:r>
              <a:rPr lang="pt-BR" sz="1000" dirty="0"/>
              <a:t> </a:t>
            </a:r>
            <a:r>
              <a:rPr lang="pt-BR" sz="1000" dirty="0" err="1"/>
              <a:t>fraction</a:t>
            </a:r>
            <a:r>
              <a:rPr lang="pt-BR" sz="1000" dirty="0"/>
              <a:t> </a:t>
            </a:r>
            <a:r>
              <a:rPr lang="pt-BR" sz="1000" dirty="0" err="1"/>
              <a:t>cards</a:t>
            </a:r>
            <a:r>
              <a:rPr lang="pt-BR" sz="1000" dirty="0"/>
              <a:t> (</a:t>
            </a:r>
            <a:r>
              <a:rPr lang="pt-BR" sz="1000" dirty="0" err="1"/>
              <a:t>pictures</a:t>
            </a:r>
            <a:r>
              <a:rPr lang="pt-BR" sz="1000" dirty="0"/>
              <a:t> </a:t>
            </a:r>
            <a:r>
              <a:rPr lang="pt-BR" sz="1000" dirty="0" err="1"/>
              <a:t>and</a:t>
            </a:r>
            <a:r>
              <a:rPr lang="pt-BR" sz="1000" dirty="0"/>
              <a:t> </a:t>
            </a:r>
            <a:r>
              <a:rPr lang="pt-BR" sz="1000" dirty="0" err="1"/>
              <a:t>symbols</a:t>
            </a:r>
            <a:r>
              <a:rPr lang="pt-BR" sz="1000" dirty="0"/>
              <a:t>), </a:t>
            </a:r>
            <a:r>
              <a:rPr lang="pt-BR" sz="1000" dirty="0" err="1"/>
              <a:t>including</a:t>
            </a:r>
            <a:r>
              <a:rPr lang="pt-BR" sz="1000" dirty="0"/>
              <a:t> </a:t>
            </a:r>
            <a:r>
              <a:rPr lang="pt-BR" sz="1000" dirty="0" err="1"/>
              <a:t>applets</a:t>
            </a:r>
            <a:r>
              <a:rPr lang="pt-BR" sz="1000" dirty="0"/>
              <a:t> </a:t>
            </a:r>
            <a:r>
              <a:rPr lang="pt-BR" sz="1000" dirty="0" err="1"/>
              <a:t>and</a:t>
            </a:r>
            <a:r>
              <a:rPr lang="pt-BR" sz="1000" dirty="0"/>
              <a:t> digital games</a:t>
            </a:r>
          </a:p>
          <a:p>
            <a:pPr>
              <a:buFont typeface="+mj-lt"/>
              <a:buAutoNum type="arabicPeriod"/>
            </a:pPr>
            <a:endParaRPr lang="pt-BR" sz="1000" dirty="0"/>
          </a:p>
        </p:txBody>
      </p:sp>
      <p:sp>
        <p:nvSpPr>
          <p:cNvPr id="8" name="CaixaDeTexto 7"/>
          <p:cNvSpPr txBox="1"/>
          <p:nvPr/>
        </p:nvSpPr>
        <p:spPr>
          <a:xfrm>
            <a:off x="4645024" y="6408376"/>
            <a:ext cx="4041775" cy="507831"/>
          </a:xfrm>
          <a:prstGeom prst="rect">
            <a:avLst/>
          </a:prstGeom>
          <a:noFill/>
        </p:spPr>
        <p:txBody>
          <a:bodyPr wrap="square" rtlCol="0">
            <a:spAutoFit/>
          </a:bodyPr>
          <a:lstStyle/>
          <a:p>
            <a:r>
              <a:rPr lang="pt-BR" sz="900" dirty="0">
                <a:solidFill>
                  <a:prstClr val="black"/>
                </a:solidFill>
                <a:latin typeface="Calibri"/>
              </a:rPr>
              <a:t>Fonte:  </a:t>
            </a:r>
            <a:r>
              <a:rPr lang="pt-BR" sz="900" dirty="0" err="1">
                <a:solidFill>
                  <a:prstClr val="black"/>
                </a:solidFill>
                <a:latin typeface="Calibri"/>
              </a:rPr>
              <a:t>Mathematics</a:t>
            </a:r>
            <a:r>
              <a:rPr lang="pt-BR" sz="900" dirty="0">
                <a:solidFill>
                  <a:prstClr val="black"/>
                </a:solidFill>
                <a:latin typeface="Calibri"/>
              </a:rPr>
              <a:t> </a:t>
            </a:r>
            <a:r>
              <a:rPr lang="pt-BR" sz="900" dirty="0" err="1">
                <a:solidFill>
                  <a:prstClr val="black"/>
                </a:solidFill>
                <a:latin typeface="Calibri"/>
              </a:rPr>
              <a:t>Syllabus</a:t>
            </a:r>
            <a:r>
              <a:rPr lang="pt-BR" sz="900" dirty="0">
                <a:solidFill>
                  <a:prstClr val="black"/>
                </a:solidFill>
                <a:latin typeface="Calibri"/>
              </a:rPr>
              <a:t> – </a:t>
            </a:r>
            <a:r>
              <a:rPr lang="pt-BR" sz="900" dirty="0" err="1">
                <a:solidFill>
                  <a:prstClr val="black"/>
                </a:solidFill>
                <a:latin typeface="Calibri"/>
              </a:rPr>
              <a:t>Primary</a:t>
            </a:r>
            <a:r>
              <a:rPr lang="pt-BR" sz="900" dirty="0">
                <a:solidFill>
                  <a:prstClr val="black"/>
                </a:solidFill>
                <a:latin typeface="Calibri"/>
              </a:rPr>
              <a:t> </a:t>
            </a:r>
            <a:r>
              <a:rPr lang="pt-BR" sz="900" dirty="0" err="1">
                <a:solidFill>
                  <a:prstClr val="black"/>
                </a:solidFill>
                <a:latin typeface="Calibri"/>
              </a:rPr>
              <a:t>One</a:t>
            </a:r>
            <a:r>
              <a:rPr lang="pt-BR" sz="900" dirty="0">
                <a:solidFill>
                  <a:prstClr val="black"/>
                </a:solidFill>
                <a:latin typeface="Calibri"/>
              </a:rPr>
              <a:t> </a:t>
            </a:r>
            <a:r>
              <a:rPr lang="pt-BR" sz="900" dirty="0" err="1">
                <a:solidFill>
                  <a:prstClr val="black"/>
                </a:solidFill>
                <a:latin typeface="Calibri"/>
              </a:rPr>
              <a:t>to</a:t>
            </a:r>
            <a:r>
              <a:rPr lang="pt-BR" sz="900" dirty="0">
                <a:solidFill>
                  <a:prstClr val="black"/>
                </a:solidFill>
                <a:latin typeface="Calibri"/>
              </a:rPr>
              <a:t> </a:t>
            </a:r>
            <a:r>
              <a:rPr lang="pt-BR" sz="900" dirty="0" err="1">
                <a:solidFill>
                  <a:prstClr val="black"/>
                </a:solidFill>
                <a:latin typeface="Calibri"/>
              </a:rPr>
              <a:t>Six</a:t>
            </a:r>
            <a:r>
              <a:rPr lang="pt-BR" sz="900" dirty="0">
                <a:solidFill>
                  <a:prstClr val="black"/>
                </a:solidFill>
                <a:latin typeface="Calibri"/>
              </a:rPr>
              <a:t> (</a:t>
            </a:r>
            <a:r>
              <a:rPr lang="pt-BR" sz="900" dirty="0" err="1">
                <a:solidFill>
                  <a:prstClr val="black"/>
                </a:solidFill>
                <a:latin typeface="Calibri"/>
              </a:rPr>
              <a:t>Implementation</a:t>
            </a:r>
            <a:r>
              <a:rPr lang="pt-BR" sz="900" dirty="0">
                <a:solidFill>
                  <a:prstClr val="black"/>
                </a:solidFill>
                <a:latin typeface="Calibri"/>
              </a:rPr>
              <a:t> </a:t>
            </a:r>
            <a:r>
              <a:rPr lang="pt-BR" sz="900" dirty="0" err="1">
                <a:solidFill>
                  <a:prstClr val="black"/>
                </a:solidFill>
                <a:latin typeface="Calibri"/>
              </a:rPr>
              <a:t>stating</a:t>
            </a:r>
            <a:r>
              <a:rPr lang="pt-BR" sz="900" dirty="0">
                <a:solidFill>
                  <a:prstClr val="black"/>
                </a:solidFill>
                <a:latin typeface="Calibri"/>
              </a:rPr>
              <a:t> </a:t>
            </a:r>
            <a:r>
              <a:rPr lang="pt-BR" sz="900" dirty="0" err="1">
                <a:solidFill>
                  <a:prstClr val="black"/>
                </a:solidFill>
                <a:latin typeface="Calibri"/>
              </a:rPr>
              <a:t>with</a:t>
            </a:r>
            <a:r>
              <a:rPr lang="pt-BR" sz="900" dirty="0">
                <a:solidFill>
                  <a:prstClr val="black"/>
                </a:solidFill>
                <a:latin typeface="Calibri"/>
              </a:rPr>
              <a:t> 2013 </a:t>
            </a:r>
            <a:r>
              <a:rPr lang="pt-BR" sz="900" dirty="0" err="1">
                <a:solidFill>
                  <a:prstClr val="black"/>
                </a:solidFill>
                <a:latin typeface="Calibri"/>
              </a:rPr>
              <a:t>Primary</a:t>
            </a:r>
            <a:r>
              <a:rPr lang="pt-BR" sz="900" dirty="0">
                <a:solidFill>
                  <a:prstClr val="black"/>
                </a:solidFill>
                <a:latin typeface="Calibri"/>
              </a:rPr>
              <a:t> </a:t>
            </a:r>
            <a:r>
              <a:rPr lang="pt-BR" sz="900" dirty="0" err="1">
                <a:solidFill>
                  <a:prstClr val="black"/>
                </a:solidFill>
                <a:latin typeface="Calibri"/>
              </a:rPr>
              <a:t>One</a:t>
            </a:r>
            <a:r>
              <a:rPr lang="pt-BR" sz="900" dirty="0">
                <a:solidFill>
                  <a:prstClr val="black"/>
                </a:solidFill>
                <a:latin typeface="Calibri"/>
              </a:rPr>
              <a:t> </a:t>
            </a:r>
            <a:r>
              <a:rPr lang="pt-BR" sz="900" dirty="0" err="1">
                <a:solidFill>
                  <a:prstClr val="black"/>
                </a:solidFill>
                <a:latin typeface="Calibri"/>
              </a:rPr>
              <a:t>Cohort</a:t>
            </a:r>
            <a:r>
              <a:rPr lang="pt-BR" sz="900" dirty="0">
                <a:solidFill>
                  <a:prstClr val="black"/>
                </a:solidFill>
                <a:latin typeface="Calibri"/>
              </a:rPr>
              <a:t> (2012. Curriculum Planning </a:t>
            </a:r>
            <a:r>
              <a:rPr lang="pt-BR" sz="900" dirty="0" err="1">
                <a:solidFill>
                  <a:prstClr val="black"/>
                </a:solidFill>
                <a:latin typeface="Calibri"/>
              </a:rPr>
              <a:t>and</a:t>
            </a:r>
            <a:r>
              <a:rPr lang="pt-BR" sz="900" dirty="0">
                <a:solidFill>
                  <a:prstClr val="black"/>
                </a:solidFill>
                <a:latin typeface="Calibri"/>
              </a:rPr>
              <a:t> </a:t>
            </a:r>
            <a:r>
              <a:rPr lang="pt-BR" sz="900" dirty="0" err="1">
                <a:solidFill>
                  <a:prstClr val="black"/>
                </a:solidFill>
                <a:latin typeface="Calibri"/>
              </a:rPr>
              <a:t>Deveolpment</a:t>
            </a:r>
            <a:r>
              <a:rPr lang="pt-BR" sz="900" dirty="0">
                <a:solidFill>
                  <a:prstClr val="black"/>
                </a:solidFill>
                <a:latin typeface="Calibri"/>
              </a:rPr>
              <a:t> </a:t>
            </a:r>
            <a:r>
              <a:rPr lang="pt-BR" sz="900" dirty="0" err="1">
                <a:solidFill>
                  <a:prstClr val="black"/>
                </a:solidFill>
                <a:latin typeface="Calibri"/>
              </a:rPr>
              <a:t>Division</a:t>
            </a:r>
            <a:r>
              <a:rPr lang="pt-BR" sz="900" dirty="0">
                <a:solidFill>
                  <a:prstClr val="black"/>
                </a:solidFill>
                <a:latin typeface="Calibri"/>
              </a:rPr>
              <a:t>; p. 38-39)</a:t>
            </a:r>
          </a:p>
        </p:txBody>
      </p:sp>
      <p:sp>
        <p:nvSpPr>
          <p:cNvPr id="3" name="Seta para a Direita 2"/>
          <p:cNvSpPr/>
          <p:nvPr/>
        </p:nvSpPr>
        <p:spPr>
          <a:xfrm>
            <a:off x="4436192" y="2189939"/>
            <a:ext cx="270030" cy="216024"/>
          </a:xfrm>
          <a:prstGeom prst="rightArrow">
            <a:avLst/>
          </a:prstGeom>
          <a:solidFill>
            <a:srgbClr val="0083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latin typeface="Calibri"/>
            </a:endParaRPr>
          </a:p>
        </p:txBody>
      </p:sp>
    </p:spTree>
    <p:extLst>
      <p:ext uri="{BB962C8B-B14F-4D97-AF65-F5344CB8AC3E}">
        <p14:creationId xmlns:p14="http://schemas.microsoft.com/office/powerpoint/2010/main" xmlns="" val="3558916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normAutofit/>
          </a:bodyPr>
          <a:lstStyle/>
          <a:p>
            <a:r>
              <a:rPr lang="pt-BR" dirty="0"/>
              <a:t>Enquanto isso, em Singapura no quarto ano...</a:t>
            </a:r>
          </a:p>
        </p:txBody>
      </p:sp>
      <p:sp>
        <p:nvSpPr>
          <p:cNvPr id="2" name="Espaço Reservado para Conteúdo 1"/>
          <p:cNvSpPr>
            <a:spLocks noGrp="1"/>
          </p:cNvSpPr>
          <p:nvPr>
            <p:ph idx="1"/>
          </p:nvPr>
        </p:nvSpPr>
        <p:spPr/>
        <p:txBody>
          <a:bodyPr/>
          <a:lstStyle/>
          <a:p>
            <a:endParaRPr lang="pt-BR" dirty="0"/>
          </a:p>
        </p:txBody>
      </p:sp>
      <p:grpSp>
        <p:nvGrpSpPr>
          <p:cNvPr id="8" name="Agrupar 7"/>
          <p:cNvGrpSpPr/>
          <p:nvPr/>
        </p:nvGrpSpPr>
        <p:grpSpPr>
          <a:xfrm>
            <a:off x="202542" y="1484784"/>
            <a:ext cx="8689938" cy="5112568"/>
            <a:chOff x="175846" y="1196752"/>
            <a:chExt cx="8716634" cy="5112568"/>
          </a:xfrm>
        </p:grpSpPr>
        <p:pic>
          <p:nvPicPr>
            <p:cNvPr id="13" name="Picture 2"/>
            <p:cNvPicPr>
              <a:picLocks noChangeAspect="1" noChangeArrowheads="1"/>
            </p:cNvPicPr>
            <p:nvPr/>
          </p:nvPicPr>
          <p:blipFill>
            <a:blip r:embed="rId2" cstate="print"/>
            <a:srcRect l="8001" t="15686" r="57000" b="62318"/>
            <a:stretch>
              <a:fillRect/>
            </a:stretch>
          </p:blipFill>
          <p:spPr>
            <a:xfrm>
              <a:off x="175846" y="1196752"/>
              <a:ext cx="8705683" cy="1550228"/>
            </a:xfrm>
            <a:prstGeom prst="rect">
              <a:avLst/>
            </a:prstGeom>
          </p:spPr>
        </p:pic>
        <p:pic>
          <p:nvPicPr>
            <p:cNvPr id="14" name="Picture 2"/>
            <p:cNvPicPr>
              <a:picLocks noChangeAspect="1" noChangeArrowheads="1"/>
            </p:cNvPicPr>
            <p:nvPr/>
          </p:nvPicPr>
          <p:blipFill rotWithShape="1">
            <a:blip r:embed="rId3" cstate="print"/>
            <a:srcRect l="8001" t="30307" r="57000" b="17874"/>
            <a:stretch/>
          </p:blipFill>
          <p:spPr>
            <a:xfrm>
              <a:off x="179512" y="1527706"/>
              <a:ext cx="8712968" cy="3629486"/>
            </a:xfrm>
            <a:prstGeom prst="rect">
              <a:avLst/>
            </a:prstGeom>
          </p:spPr>
        </p:pic>
        <p:pic>
          <p:nvPicPr>
            <p:cNvPr id="15" name="Picture 2"/>
            <p:cNvPicPr>
              <a:picLocks noChangeAspect="1" noChangeArrowheads="1"/>
            </p:cNvPicPr>
            <p:nvPr/>
          </p:nvPicPr>
          <p:blipFill>
            <a:blip r:embed="rId2" cstate="print"/>
            <a:srcRect l="8001" t="15686" r="57000" b="62318"/>
            <a:stretch>
              <a:fillRect/>
            </a:stretch>
          </p:blipFill>
          <p:spPr>
            <a:xfrm>
              <a:off x="179512" y="4759092"/>
              <a:ext cx="8702016" cy="1550228"/>
            </a:xfrm>
            <a:prstGeom prst="rect">
              <a:avLst/>
            </a:prstGeom>
          </p:spPr>
        </p:pic>
      </p:grpSp>
    </p:spTree>
    <p:extLst>
      <p:ext uri="{BB962C8B-B14F-4D97-AF65-F5344CB8AC3E}">
        <p14:creationId xmlns:p14="http://schemas.microsoft.com/office/powerpoint/2010/main" xmlns="" val="2214568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pt-BR" smtClean="0"/>
              <a:t>Execução orçamentária  - report 90 </a:t>
            </a:r>
            <a:r>
              <a:rPr lang="pt-BR" dirty="0" smtClean="0"/>
              <a:t>dias da nova gestão </a:t>
            </a:r>
            <a:r>
              <a:rPr lang="pt-BR" smtClean="0"/>
              <a:t>da </a:t>
            </a:r>
            <a:r>
              <a:rPr lang="pt-BR" smtClean="0"/>
              <a:t>SEB</a:t>
            </a:r>
            <a:endParaRPr lang="pt-BR" dirty="0"/>
          </a:p>
        </p:txBody>
      </p:sp>
      <p:sp>
        <p:nvSpPr>
          <p:cNvPr id="5" name="Subtitle 4"/>
          <p:cNvSpPr>
            <a:spLocks noGrp="1"/>
          </p:cNvSpPr>
          <p:nvPr>
            <p:ph type="subTitle" idx="1"/>
          </p:nvPr>
        </p:nvSpPr>
        <p:spPr/>
        <p:txBody>
          <a:bodyPr/>
          <a:lstStyle/>
          <a:p>
            <a:endParaRPr lang="pt-B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Execução orçamentária atual da SEB – entraves aos empenhos sendo vencidos junto à STIC e FNDE</a:t>
            </a:r>
            <a:endParaRPr lang="pt-BR" dirty="0"/>
          </a:p>
        </p:txBody>
      </p:sp>
      <p:graphicFrame>
        <p:nvGraphicFramePr>
          <p:cNvPr id="4" name="Tabela 4"/>
          <p:cNvGraphicFramePr>
            <a:graphicFrameLocks noGrp="1"/>
          </p:cNvGraphicFramePr>
          <p:nvPr>
            <p:ph idx="1"/>
            <p:extLst>
              <p:ext uri="{D42A27DB-BD31-4B8C-83A1-F6EECF244321}">
                <p14:modId xmlns:p14="http://schemas.microsoft.com/office/powerpoint/2010/main" xmlns="" val="680065174"/>
              </p:ext>
            </p:extLst>
          </p:nvPr>
        </p:nvGraphicFramePr>
        <p:xfrm>
          <a:off x="250825" y="1484313"/>
          <a:ext cx="8641655" cy="5311262"/>
        </p:xfrm>
        <a:graphic>
          <a:graphicData uri="http://schemas.openxmlformats.org/drawingml/2006/table">
            <a:tbl>
              <a:tblPr firstRow="1" bandRow="1">
                <a:tableStyleId>{5C22544A-7EE6-4342-B048-85BDC9FD1C3A}</a:tableStyleId>
              </a:tblPr>
              <a:tblGrid>
                <a:gridCol w="4087171">
                  <a:extLst>
                    <a:ext uri="{9D8B030D-6E8A-4147-A177-3AD203B41FA5}">
                      <a16:colId xmlns:a16="http://schemas.microsoft.com/office/drawing/2014/main" xmlns="" val="1449295137"/>
                    </a:ext>
                  </a:extLst>
                </a:gridCol>
                <a:gridCol w="1697219">
                  <a:extLst>
                    <a:ext uri="{9D8B030D-6E8A-4147-A177-3AD203B41FA5}">
                      <a16:colId xmlns:a16="http://schemas.microsoft.com/office/drawing/2014/main" xmlns="" val="3602640409"/>
                    </a:ext>
                  </a:extLst>
                </a:gridCol>
                <a:gridCol w="1507014">
                  <a:extLst>
                    <a:ext uri="{9D8B030D-6E8A-4147-A177-3AD203B41FA5}">
                      <a16:colId xmlns:a16="http://schemas.microsoft.com/office/drawing/2014/main" xmlns="" val="4165514546"/>
                    </a:ext>
                  </a:extLst>
                </a:gridCol>
                <a:gridCol w="1350251">
                  <a:extLst>
                    <a:ext uri="{9D8B030D-6E8A-4147-A177-3AD203B41FA5}">
                      <a16:colId xmlns:a16="http://schemas.microsoft.com/office/drawing/2014/main" xmlns="" val="2282218447"/>
                    </a:ext>
                  </a:extLst>
                </a:gridCol>
              </a:tblGrid>
              <a:tr h="268276">
                <a:tc>
                  <a:txBody>
                    <a:bodyPr/>
                    <a:lstStyle/>
                    <a:p>
                      <a:pPr algn="ctr" fontAlgn="ctr"/>
                      <a:r>
                        <a:rPr lang="pt-BR" sz="1200" b="1" i="0" u="none" strike="noStrike" dirty="0">
                          <a:solidFill>
                            <a:schemeClr val="bg1"/>
                          </a:solidFill>
                          <a:effectLst/>
                          <a:latin typeface="Calibri" panose="020F0502020204030204" pitchFamily="34" charset="0"/>
                        </a:rPr>
                        <a:t>Ação Orçamentária</a:t>
                      </a:r>
                    </a:p>
                  </a:txBody>
                  <a:tcPr marL="7144" marR="7144" marT="9525" marB="0" anchor="ctr">
                    <a:solidFill>
                      <a:srgbClr val="008390"/>
                    </a:solidFill>
                  </a:tcPr>
                </a:tc>
                <a:tc>
                  <a:txBody>
                    <a:bodyPr/>
                    <a:lstStyle/>
                    <a:p>
                      <a:pPr algn="ctr" fontAlgn="ctr"/>
                      <a:r>
                        <a:rPr lang="pt-BR" sz="1200" b="1" i="0" u="none" strike="noStrike" dirty="0">
                          <a:solidFill>
                            <a:schemeClr val="bg1"/>
                          </a:solidFill>
                          <a:effectLst/>
                          <a:latin typeface="Calibri" panose="020F0502020204030204" pitchFamily="34" charset="0"/>
                        </a:rPr>
                        <a:t>LOA 2020</a:t>
                      </a:r>
                    </a:p>
                  </a:txBody>
                  <a:tcPr marL="7144" marR="7144" marT="9525" marB="0" anchor="ctr">
                    <a:solidFill>
                      <a:srgbClr val="008390"/>
                    </a:solidFill>
                  </a:tcPr>
                </a:tc>
                <a:tc>
                  <a:txBody>
                    <a:bodyPr/>
                    <a:lstStyle/>
                    <a:p>
                      <a:pPr algn="ctr" fontAlgn="ctr"/>
                      <a:r>
                        <a:rPr lang="pt-BR" sz="1200" b="1" i="0" u="none" strike="noStrike" dirty="0">
                          <a:solidFill>
                            <a:schemeClr val="bg1"/>
                          </a:solidFill>
                          <a:effectLst/>
                          <a:latin typeface="Calibri" panose="020F0502020204030204" pitchFamily="34" charset="0"/>
                        </a:rPr>
                        <a:t>Empenhado</a:t>
                      </a:r>
                    </a:p>
                  </a:txBody>
                  <a:tcPr marL="7144" marR="7144" marT="9525" marB="0" anchor="ctr">
                    <a:solidFill>
                      <a:srgbClr val="008390"/>
                    </a:solidFill>
                  </a:tcPr>
                </a:tc>
                <a:tc>
                  <a:txBody>
                    <a:bodyPr/>
                    <a:lstStyle/>
                    <a:p>
                      <a:pPr algn="ctr" fontAlgn="ctr"/>
                      <a:r>
                        <a:rPr lang="pt-BR" sz="1200" b="1" i="0" u="none" strike="noStrike" dirty="0">
                          <a:solidFill>
                            <a:schemeClr val="bg1"/>
                          </a:solidFill>
                          <a:effectLst/>
                          <a:latin typeface="Calibri" panose="020F0502020204030204" pitchFamily="34" charset="0"/>
                        </a:rPr>
                        <a:t>Execução (%)</a:t>
                      </a:r>
                    </a:p>
                  </a:txBody>
                  <a:tcPr marL="7144" marR="7144" marT="9525" marB="0" anchor="ctr">
                    <a:solidFill>
                      <a:srgbClr val="008390"/>
                    </a:solidFill>
                  </a:tcPr>
                </a:tc>
                <a:extLst>
                  <a:ext uri="{0D108BD9-81ED-4DB2-BD59-A6C34878D82A}">
                    <a16:rowId xmlns:a16="http://schemas.microsoft.com/office/drawing/2014/main" xmlns="" val="3623606997"/>
                  </a:ext>
                </a:extLst>
              </a:tr>
              <a:tr h="268276">
                <a:tc>
                  <a:txBody>
                    <a:bodyPr/>
                    <a:lstStyle/>
                    <a:p>
                      <a:pPr algn="l" fontAlgn="ctr"/>
                      <a:r>
                        <a:rPr lang="pt-BR" sz="1200" b="0" i="0" u="none" strike="noStrike" dirty="0">
                          <a:solidFill>
                            <a:srgbClr val="000000"/>
                          </a:solidFill>
                          <a:effectLst/>
                          <a:latin typeface="Calibri" panose="020F0502020204030204" pitchFamily="34" charset="0"/>
                        </a:rPr>
                        <a:t>00O0 - Concessão de Bolsas à Educação Básica</a:t>
                      </a:r>
                    </a:p>
                  </a:txBody>
                  <a:tcPr marL="7144" marR="7144" marT="9525" marB="0" anchor="ctr">
                    <a:solidFill>
                      <a:schemeClr val="accent6">
                        <a:lumMod val="20000"/>
                        <a:lumOff val="80000"/>
                      </a:schemeClr>
                    </a:solidFill>
                  </a:tcPr>
                </a:tc>
                <a:tc>
                  <a:txBody>
                    <a:bodyPr/>
                    <a:lstStyle/>
                    <a:p>
                      <a:pPr algn="r" fontAlgn="ctr"/>
                      <a:r>
                        <a:rPr lang="pt-BR" sz="1200" b="0" i="0" u="none" strike="noStrike">
                          <a:solidFill>
                            <a:srgbClr val="000000"/>
                          </a:solidFill>
                          <a:effectLst/>
                          <a:latin typeface="Calibri" panose="020F0502020204030204" pitchFamily="34" charset="0"/>
                        </a:rPr>
                        <a:t>               20.000.000 </a:t>
                      </a:r>
                    </a:p>
                  </a:txBody>
                  <a:tcPr marL="7144" marR="7144" marT="9525" marB="0" anchor="ctr">
                    <a:solidFill>
                      <a:schemeClr val="accent6">
                        <a:lumMod val="20000"/>
                        <a:lumOff val="80000"/>
                      </a:schemeClr>
                    </a:solidFill>
                  </a:tcPr>
                </a:tc>
                <a:tc>
                  <a:txBody>
                    <a:bodyPr/>
                    <a:lstStyle/>
                    <a:p>
                      <a:pPr algn="r" fontAlgn="ctr"/>
                      <a:r>
                        <a:rPr lang="pt-BR" sz="1200" b="0" i="0" u="none" strike="noStrike">
                          <a:solidFill>
                            <a:srgbClr val="000000"/>
                          </a:solidFill>
                          <a:effectLst/>
                          <a:latin typeface="Calibri" panose="020F0502020204030204" pitchFamily="34" charset="0"/>
                        </a:rPr>
                        <a:t>           9.058.500 </a:t>
                      </a:r>
                    </a:p>
                  </a:txBody>
                  <a:tcPr marL="7144" marR="7144" marT="9525" marB="0" anchor="ctr">
                    <a:solidFill>
                      <a:schemeClr val="accent6">
                        <a:lumMod val="20000"/>
                        <a:lumOff val="80000"/>
                      </a:schemeClr>
                    </a:solidFill>
                  </a:tcPr>
                </a:tc>
                <a:tc>
                  <a:txBody>
                    <a:bodyPr/>
                    <a:lstStyle/>
                    <a:p>
                      <a:pPr algn="ctr" fontAlgn="ctr"/>
                      <a:r>
                        <a:rPr lang="pt-BR" sz="1200" b="0" i="0" u="none" strike="noStrike">
                          <a:solidFill>
                            <a:srgbClr val="000000"/>
                          </a:solidFill>
                          <a:effectLst/>
                          <a:latin typeface="Calibri" panose="020F0502020204030204" pitchFamily="34" charset="0"/>
                        </a:rPr>
                        <a:t>45%</a:t>
                      </a:r>
                    </a:p>
                  </a:txBody>
                  <a:tcPr marL="7144" marR="7144" marT="9525" marB="0" anchor="ctr">
                    <a:solidFill>
                      <a:schemeClr val="accent6">
                        <a:lumMod val="20000"/>
                        <a:lumOff val="80000"/>
                      </a:schemeClr>
                    </a:solidFill>
                  </a:tcPr>
                </a:tc>
                <a:extLst>
                  <a:ext uri="{0D108BD9-81ED-4DB2-BD59-A6C34878D82A}">
                    <a16:rowId xmlns:a16="http://schemas.microsoft.com/office/drawing/2014/main" xmlns="" val="1242856250"/>
                  </a:ext>
                </a:extLst>
              </a:tr>
              <a:tr h="268276">
                <a:tc>
                  <a:txBody>
                    <a:bodyPr/>
                    <a:lstStyle/>
                    <a:p>
                      <a:pPr algn="l" fontAlgn="ctr"/>
                      <a:r>
                        <a:rPr lang="pt-BR" sz="1200" b="0" i="0" u="none" strike="noStrike" dirty="0">
                          <a:solidFill>
                            <a:srgbClr val="000000"/>
                          </a:solidFill>
                          <a:effectLst/>
                          <a:latin typeface="Calibri" panose="020F0502020204030204" pitchFamily="34" charset="0"/>
                        </a:rPr>
                        <a:t>00OW - Apoio  Manutenção Da Educação Infantil</a:t>
                      </a:r>
                    </a:p>
                  </a:txBody>
                  <a:tcPr marL="7144" marR="7144" marT="9525" marB="0" anchor="ctr">
                    <a:solidFill>
                      <a:schemeClr val="accent6">
                        <a:lumMod val="20000"/>
                        <a:lumOff val="80000"/>
                      </a:schemeClr>
                    </a:solidFill>
                  </a:tcPr>
                </a:tc>
                <a:tc>
                  <a:txBody>
                    <a:bodyPr/>
                    <a:lstStyle/>
                    <a:p>
                      <a:pPr algn="r" fontAlgn="ctr"/>
                      <a:r>
                        <a:rPr lang="pt-BR" sz="1200" b="0" i="0" u="none" strike="noStrike" dirty="0">
                          <a:solidFill>
                            <a:srgbClr val="000000"/>
                          </a:solidFill>
                          <a:effectLst/>
                          <a:latin typeface="Calibri" panose="020F0502020204030204" pitchFamily="34" charset="0"/>
                        </a:rPr>
                        <a:t>               70.000.000 </a:t>
                      </a:r>
                    </a:p>
                  </a:txBody>
                  <a:tcPr marL="7144" marR="7144" marT="9525" marB="0" anchor="ctr">
                    <a:solidFill>
                      <a:schemeClr val="accent6">
                        <a:lumMod val="20000"/>
                        <a:lumOff val="80000"/>
                      </a:schemeClr>
                    </a:solidFill>
                  </a:tcPr>
                </a:tc>
                <a:tc>
                  <a:txBody>
                    <a:bodyPr/>
                    <a:lstStyle/>
                    <a:p>
                      <a:pPr algn="r" fontAlgn="ctr"/>
                      <a:r>
                        <a:rPr lang="pt-BR" sz="1200" b="0" i="0" u="none" strike="noStrike" dirty="0">
                          <a:solidFill>
                            <a:srgbClr val="000000"/>
                          </a:solidFill>
                          <a:effectLst/>
                          <a:latin typeface="Calibri" panose="020F0502020204030204" pitchFamily="34" charset="0"/>
                        </a:rPr>
                        <a:t>           5.787.124 </a:t>
                      </a:r>
                    </a:p>
                  </a:txBody>
                  <a:tcPr marL="7144" marR="7144" marT="9525" marB="0" anchor="ctr">
                    <a:solidFill>
                      <a:schemeClr val="accent6">
                        <a:lumMod val="20000"/>
                        <a:lumOff val="80000"/>
                      </a:schemeClr>
                    </a:solidFill>
                  </a:tcPr>
                </a:tc>
                <a:tc>
                  <a:txBody>
                    <a:bodyPr/>
                    <a:lstStyle/>
                    <a:p>
                      <a:pPr algn="ctr" fontAlgn="ctr"/>
                      <a:r>
                        <a:rPr lang="pt-BR" sz="1200" b="0" i="0" u="none" strike="noStrike" dirty="0">
                          <a:solidFill>
                            <a:srgbClr val="000000"/>
                          </a:solidFill>
                          <a:effectLst/>
                          <a:latin typeface="Calibri" panose="020F0502020204030204" pitchFamily="34" charset="0"/>
                        </a:rPr>
                        <a:t>8%</a:t>
                      </a:r>
                    </a:p>
                  </a:txBody>
                  <a:tcPr marL="7144" marR="7144" marT="9525" marB="0" anchor="ctr">
                    <a:solidFill>
                      <a:schemeClr val="accent6">
                        <a:lumMod val="20000"/>
                        <a:lumOff val="80000"/>
                      </a:schemeClr>
                    </a:solidFill>
                  </a:tcPr>
                </a:tc>
                <a:extLst>
                  <a:ext uri="{0D108BD9-81ED-4DB2-BD59-A6C34878D82A}">
                    <a16:rowId xmlns:a16="http://schemas.microsoft.com/office/drawing/2014/main" xmlns="" val="456151203"/>
                  </a:ext>
                </a:extLst>
              </a:tr>
              <a:tr h="268276">
                <a:tc>
                  <a:txBody>
                    <a:bodyPr/>
                    <a:lstStyle/>
                    <a:p>
                      <a:pPr algn="l" fontAlgn="ctr"/>
                      <a:r>
                        <a:rPr lang="pt-BR" sz="1200" b="0" i="0" u="none" strike="noStrike">
                          <a:solidFill>
                            <a:srgbClr val="000000"/>
                          </a:solidFill>
                          <a:effectLst/>
                          <a:latin typeface="Calibri" panose="020F0502020204030204" pitchFamily="34" charset="0"/>
                        </a:rPr>
                        <a:t>00PH - Bolsas e Auxílio Financeiro na Educação de Jovens e Adultos</a:t>
                      </a:r>
                    </a:p>
                  </a:txBody>
                  <a:tcPr marL="7144" marR="7144" marT="9525" marB="0" anchor="ctr">
                    <a:solidFill>
                      <a:schemeClr val="accent6">
                        <a:lumMod val="20000"/>
                        <a:lumOff val="80000"/>
                      </a:schemeClr>
                    </a:solidFill>
                  </a:tcPr>
                </a:tc>
                <a:tc>
                  <a:txBody>
                    <a:bodyPr/>
                    <a:lstStyle/>
                    <a:p>
                      <a:pPr algn="r" fontAlgn="ctr"/>
                      <a:r>
                        <a:rPr lang="pt-BR" sz="1200" b="0" i="0" u="none" strike="noStrike" dirty="0">
                          <a:solidFill>
                            <a:srgbClr val="000000"/>
                          </a:solidFill>
                          <a:effectLst/>
                          <a:latin typeface="Calibri" panose="020F0502020204030204" pitchFamily="34" charset="0"/>
                        </a:rPr>
                        <a:t>                 9.665.654 </a:t>
                      </a:r>
                    </a:p>
                  </a:txBody>
                  <a:tcPr marL="7144" marR="7144" marT="9525" marB="0" anchor="ctr">
                    <a:solidFill>
                      <a:schemeClr val="accent6">
                        <a:lumMod val="20000"/>
                        <a:lumOff val="80000"/>
                      </a:schemeClr>
                    </a:solidFill>
                  </a:tcPr>
                </a:tc>
                <a:tc>
                  <a:txBody>
                    <a:bodyPr/>
                    <a:lstStyle/>
                    <a:p>
                      <a:pPr algn="r" fontAlgn="ctr"/>
                      <a:r>
                        <a:rPr lang="pt-BR" sz="1200" b="0" i="0" u="none" strike="noStrike" dirty="0">
                          <a:solidFill>
                            <a:srgbClr val="000000"/>
                          </a:solidFill>
                          <a:effectLst/>
                          <a:latin typeface="Calibri" panose="020F0502020204030204" pitchFamily="34" charset="0"/>
                        </a:rPr>
                        <a:t>                          -   </a:t>
                      </a:r>
                    </a:p>
                  </a:txBody>
                  <a:tcPr marL="7144" marR="7144" marT="9525" marB="0" anchor="ctr">
                    <a:solidFill>
                      <a:schemeClr val="accent6">
                        <a:lumMod val="20000"/>
                        <a:lumOff val="80000"/>
                      </a:schemeClr>
                    </a:solidFill>
                  </a:tcPr>
                </a:tc>
                <a:tc>
                  <a:txBody>
                    <a:bodyPr/>
                    <a:lstStyle/>
                    <a:p>
                      <a:pPr algn="ctr" fontAlgn="ctr"/>
                      <a:r>
                        <a:rPr lang="pt-BR" sz="1200" b="0" i="0" u="none" strike="noStrike" dirty="0">
                          <a:solidFill>
                            <a:srgbClr val="000000"/>
                          </a:solidFill>
                          <a:effectLst/>
                          <a:latin typeface="Calibri" panose="020F0502020204030204" pitchFamily="34" charset="0"/>
                        </a:rPr>
                        <a:t>0%</a:t>
                      </a:r>
                    </a:p>
                  </a:txBody>
                  <a:tcPr marL="7144" marR="7144" marT="9525" marB="0" anchor="ctr">
                    <a:solidFill>
                      <a:schemeClr val="accent6">
                        <a:lumMod val="20000"/>
                        <a:lumOff val="80000"/>
                      </a:schemeClr>
                    </a:solidFill>
                  </a:tcPr>
                </a:tc>
                <a:extLst>
                  <a:ext uri="{0D108BD9-81ED-4DB2-BD59-A6C34878D82A}">
                    <a16:rowId xmlns:a16="http://schemas.microsoft.com/office/drawing/2014/main" xmlns="" val="3213912799"/>
                  </a:ext>
                </a:extLst>
              </a:tr>
              <a:tr h="268276">
                <a:tc>
                  <a:txBody>
                    <a:bodyPr/>
                    <a:lstStyle/>
                    <a:p>
                      <a:pPr algn="l" fontAlgn="ctr"/>
                      <a:r>
                        <a:rPr lang="pt-BR" sz="1200" b="1" i="0" u="none" strike="noStrike" dirty="0">
                          <a:solidFill>
                            <a:srgbClr val="000000"/>
                          </a:solidFill>
                          <a:effectLst/>
                          <a:latin typeface="Calibri" panose="020F0502020204030204" pitchFamily="34" charset="0"/>
                        </a:rPr>
                        <a:t>0509 - Apoio ao Desenvolvimento da Educação Básica</a:t>
                      </a:r>
                    </a:p>
                  </a:txBody>
                  <a:tcPr marL="7144" marR="7144" marT="9525" marB="0" anchor="ctr">
                    <a:solidFill>
                      <a:srgbClr val="FFC000"/>
                    </a:solidFill>
                  </a:tcPr>
                </a:tc>
                <a:tc>
                  <a:txBody>
                    <a:bodyPr/>
                    <a:lstStyle/>
                    <a:p>
                      <a:pPr algn="r" fontAlgn="ctr"/>
                      <a:r>
                        <a:rPr lang="pt-BR" sz="1200" b="1" i="0" u="none" strike="noStrike" dirty="0">
                          <a:solidFill>
                            <a:srgbClr val="000000"/>
                          </a:solidFill>
                          <a:effectLst/>
                          <a:latin typeface="Calibri" panose="020F0502020204030204" pitchFamily="34" charset="0"/>
                        </a:rPr>
                        <a:t>         1.010.220.631 </a:t>
                      </a:r>
                    </a:p>
                  </a:txBody>
                  <a:tcPr marL="7144" marR="7144" marT="9525" marB="0" anchor="ctr">
                    <a:solidFill>
                      <a:srgbClr val="FFC000"/>
                    </a:solidFill>
                  </a:tcPr>
                </a:tc>
                <a:tc>
                  <a:txBody>
                    <a:bodyPr/>
                    <a:lstStyle/>
                    <a:p>
                      <a:pPr algn="r" fontAlgn="ctr"/>
                      <a:r>
                        <a:rPr lang="pt-BR" sz="1200" b="1" i="0" u="none" strike="noStrike" dirty="0">
                          <a:solidFill>
                            <a:srgbClr val="000000"/>
                          </a:solidFill>
                          <a:effectLst/>
                          <a:latin typeface="Calibri" panose="020F0502020204030204" pitchFamily="34" charset="0"/>
                        </a:rPr>
                        <a:t>           1.294.769 </a:t>
                      </a:r>
                    </a:p>
                  </a:txBody>
                  <a:tcPr marL="7144" marR="7144" marT="9525" marB="0" anchor="ctr">
                    <a:solidFill>
                      <a:srgbClr val="FFC000"/>
                    </a:solidFill>
                  </a:tcPr>
                </a:tc>
                <a:tc>
                  <a:txBody>
                    <a:bodyPr/>
                    <a:lstStyle/>
                    <a:p>
                      <a:pPr algn="ctr" fontAlgn="ctr"/>
                      <a:r>
                        <a:rPr lang="pt-BR" sz="1200" b="1" i="0" u="none" strike="noStrike" dirty="0">
                          <a:solidFill>
                            <a:srgbClr val="000000"/>
                          </a:solidFill>
                          <a:effectLst/>
                          <a:latin typeface="Calibri" panose="020F0502020204030204" pitchFamily="34" charset="0"/>
                        </a:rPr>
                        <a:t>0%</a:t>
                      </a:r>
                    </a:p>
                  </a:txBody>
                  <a:tcPr marL="7144" marR="7144" marT="9525" marB="0" anchor="ctr">
                    <a:solidFill>
                      <a:srgbClr val="FFC000"/>
                    </a:solidFill>
                  </a:tcPr>
                </a:tc>
                <a:extLst>
                  <a:ext uri="{0D108BD9-81ED-4DB2-BD59-A6C34878D82A}">
                    <a16:rowId xmlns:a16="http://schemas.microsoft.com/office/drawing/2014/main" xmlns="" val="19161233"/>
                  </a:ext>
                </a:extLst>
              </a:tr>
              <a:tr h="268276">
                <a:tc>
                  <a:txBody>
                    <a:bodyPr/>
                    <a:lstStyle/>
                    <a:p>
                      <a:pPr lvl="1" algn="l" fontAlgn="ctr"/>
                      <a:r>
                        <a:rPr lang="pt-BR" sz="1200" b="1" i="0" u="none" strike="noStrike" dirty="0">
                          <a:solidFill>
                            <a:srgbClr val="FF0000"/>
                          </a:solidFill>
                          <a:effectLst/>
                          <a:latin typeface="Calibri" panose="020F0502020204030204" pitchFamily="34" charset="0"/>
                        </a:rPr>
                        <a:t>EMTI</a:t>
                      </a:r>
                    </a:p>
                  </a:txBody>
                  <a:tcPr marL="64294" marR="7144" marT="9525" marB="0" anchor="ctr">
                    <a:solidFill>
                      <a:schemeClr val="bg2"/>
                    </a:solidFill>
                  </a:tcPr>
                </a:tc>
                <a:tc>
                  <a:txBody>
                    <a:bodyPr/>
                    <a:lstStyle/>
                    <a:p>
                      <a:pPr algn="r" fontAlgn="ctr"/>
                      <a:r>
                        <a:rPr lang="pt-BR" sz="1200" b="1" i="0" u="none" strike="noStrike" dirty="0">
                          <a:solidFill>
                            <a:srgbClr val="FF0000"/>
                          </a:solidFill>
                          <a:effectLst/>
                          <a:latin typeface="Calibri" panose="020F0502020204030204" pitchFamily="34" charset="0"/>
                        </a:rPr>
                        <a:t>             860.887.666 </a:t>
                      </a:r>
                    </a:p>
                  </a:txBody>
                  <a:tcPr marL="7144" marR="7144" marT="9525" marB="0" anchor="ctr">
                    <a:solidFill>
                      <a:schemeClr val="bg2"/>
                    </a:solidFill>
                  </a:tcPr>
                </a:tc>
                <a:tc>
                  <a:txBody>
                    <a:bodyPr/>
                    <a:lstStyle/>
                    <a:p>
                      <a:pPr algn="r" fontAlgn="ctr"/>
                      <a:r>
                        <a:rPr lang="pt-BR" sz="1200" b="0" i="0" u="none" strike="noStrike" dirty="0">
                          <a:solidFill>
                            <a:srgbClr val="000000"/>
                          </a:solidFill>
                          <a:effectLst/>
                          <a:latin typeface="Calibri" panose="020F0502020204030204" pitchFamily="34" charset="0"/>
                        </a:rPr>
                        <a:t> </a:t>
                      </a:r>
                    </a:p>
                  </a:txBody>
                  <a:tcPr marL="7144" marR="7144" marT="9525" marB="0" anchor="ctr">
                    <a:solidFill>
                      <a:schemeClr val="bg2"/>
                    </a:solidFill>
                  </a:tcPr>
                </a:tc>
                <a:tc>
                  <a:txBody>
                    <a:bodyPr/>
                    <a:lstStyle/>
                    <a:p>
                      <a:pPr algn="ctr" fontAlgn="ctr"/>
                      <a:r>
                        <a:rPr lang="pt-BR" sz="1200" b="0" i="0" u="none" strike="noStrike">
                          <a:solidFill>
                            <a:srgbClr val="000000"/>
                          </a:solidFill>
                          <a:effectLst/>
                          <a:latin typeface="Calibri" panose="020F0502020204030204" pitchFamily="34" charset="0"/>
                        </a:rPr>
                        <a:t> </a:t>
                      </a:r>
                    </a:p>
                  </a:txBody>
                  <a:tcPr marL="7144" marR="7144" marT="9525" marB="0" anchor="ctr">
                    <a:solidFill>
                      <a:schemeClr val="bg2"/>
                    </a:solidFill>
                  </a:tcPr>
                </a:tc>
                <a:extLst>
                  <a:ext uri="{0D108BD9-81ED-4DB2-BD59-A6C34878D82A}">
                    <a16:rowId xmlns:a16="http://schemas.microsoft.com/office/drawing/2014/main" xmlns="" val="4003645773"/>
                  </a:ext>
                </a:extLst>
              </a:tr>
              <a:tr h="268276">
                <a:tc>
                  <a:txBody>
                    <a:bodyPr/>
                    <a:lstStyle/>
                    <a:p>
                      <a:pPr lvl="1" algn="l" fontAlgn="ctr"/>
                      <a:r>
                        <a:rPr lang="pt-BR" sz="1200" b="0" i="0" u="none" strike="noStrike" dirty="0">
                          <a:solidFill>
                            <a:srgbClr val="000000"/>
                          </a:solidFill>
                          <a:effectLst/>
                          <a:latin typeface="Calibri" panose="020F0502020204030204" pitchFamily="34" charset="0"/>
                        </a:rPr>
                        <a:t>Novo Ensino Médio (Componente 2 BM)</a:t>
                      </a:r>
                    </a:p>
                  </a:txBody>
                  <a:tcPr marL="64294" marR="7144" marT="9525" marB="0" anchor="ctr">
                    <a:solidFill>
                      <a:schemeClr val="bg2"/>
                    </a:solidFill>
                  </a:tcPr>
                </a:tc>
                <a:tc>
                  <a:txBody>
                    <a:bodyPr/>
                    <a:lstStyle/>
                    <a:p>
                      <a:pPr algn="r" fontAlgn="ctr"/>
                      <a:r>
                        <a:rPr lang="pt-BR" sz="1200" b="0" i="0" u="none" strike="noStrike" dirty="0">
                          <a:solidFill>
                            <a:srgbClr val="000000"/>
                          </a:solidFill>
                          <a:effectLst/>
                          <a:latin typeface="Calibri" panose="020F0502020204030204" pitchFamily="34" charset="0"/>
                        </a:rPr>
                        <a:t>               33.000.000 </a:t>
                      </a:r>
                    </a:p>
                  </a:txBody>
                  <a:tcPr marL="7144" marR="7144" marT="9525" marB="0" anchor="ctr">
                    <a:solidFill>
                      <a:schemeClr val="bg2"/>
                    </a:solidFill>
                  </a:tcPr>
                </a:tc>
                <a:tc>
                  <a:txBody>
                    <a:bodyPr/>
                    <a:lstStyle/>
                    <a:p>
                      <a:pPr algn="r" fontAlgn="ctr"/>
                      <a:r>
                        <a:rPr lang="pt-BR" sz="1200" b="0" i="0" u="none" strike="noStrike" dirty="0">
                          <a:solidFill>
                            <a:srgbClr val="000000"/>
                          </a:solidFill>
                          <a:effectLst/>
                          <a:latin typeface="Calibri" panose="020F0502020204030204" pitchFamily="34" charset="0"/>
                        </a:rPr>
                        <a:t>           1.294.769 </a:t>
                      </a:r>
                    </a:p>
                  </a:txBody>
                  <a:tcPr marL="7144" marR="7144" marT="9525" marB="0" anchor="ctr">
                    <a:solidFill>
                      <a:schemeClr val="bg2"/>
                    </a:solidFill>
                  </a:tcPr>
                </a:tc>
                <a:tc>
                  <a:txBody>
                    <a:bodyPr/>
                    <a:lstStyle/>
                    <a:p>
                      <a:pPr algn="ctr" fontAlgn="ctr"/>
                      <a:r>
                        <a:rPr lang="pt-BR" sz="1200" b="0" i="0" u="none" strike="noStrike">
                          <a:solidFill>
                            <a:srgbClr val="000000"/>
                          </a:solidFill>
                          <a:effectLst/>
                          <a:latin typeface="Calibri" panose="020F0502020204030204" pitchFamily="34" charset="0"/>
                        </a:rPr>
                        <a:t> </a:t>
                      </a:r>
                    </a:p>
                  </a:txBody>
                  <a:tcPr marL="7144" marR="7144" marT="9525" marB="0" anchor="ctr">
                    <a:solidFill>
                      <a:schemeClr val="bg2"/>
                    </a:solidFill>
                  </a:tcPr>
                </a:tc>
                <a:extLst>
                  <a:ext uri="{0D108BD9-81ED-4DB2-BD59-A6C34878D82A}">
                    <a16:rowId xmlns:a16="http://schemas.microsoft.com/office/drawing/2014/main" xmlns="" val="434131218"/>
                  </a:ext>
                </a:extLst>
              </a:tr>
              <a:tr h="268276">
                <a:tc>
                  <a:txBody>
                    <a:bodyPr/>
                    <a:lstStyle/>
                    <a:p>
                      <a:pPr lvl="1" algn="l" fontAlgn="ctr"/>
                      <a:r>
                        <a:rPr lang="pt-BR" sz="1200" b="1" i="0" u="none" strike="noStrike" dirty="0" smtClean="0">
                          <a:solidFill>
                            <a:srgbClr val="FF0000"/>
                          </a:solidFill>
                          <a:effectLst/>
                          <a:latin typeface="Calibri" panose="020F0502020204030204" pitchFamily="34" charset="0"/>
                        </a:rPr>
                        <a:t>PECIM (TED MJ e PAR/FNDE)</a:t>
                      </a:r>
                      <a:endParaRPr lang="pt-BR" sz="1200" b="1" i="0" u="none" strike="noStrike" dirty="0">
                        <a:solidFill>
                          <a:srgbClr val="FF0000"/>
                        </a:solidFill>
                        <a:effectLst/>
                        <a:latin typeface="Calibri" panose="020F0502020204030204" pitchFamily="34" charset="0"/>
                      </a:endParaRPr>
                    </a:p>
                  </a:txBody>
                  <a:tcPr marL="64294" marR="7144" marT="9525" marB="0" anchor="ctr">
                    <a:solidFill>
                      <a:schemeClr val="bg2"/>
                    </a:solidFill>
                  </a:tcPr>
                </a:tc>
                <a:tc>
                  <a:txBody>
                    <a:bodyPr/>
                    <a:lstStyle/>
                    <a:p>
                      <a:pPr algn="r" fontAlgn="ctr"/>
                      <a:r>
                        <a:rPr lang="pt-BR" sz="1200" b="1" i="0" u="none" strike="noStrike" dirty="0">
                          <a:solidFill>
                            <a:srgbClr val="FF0000"/>
                          </a:solidFill>
                          <a:effectLst/>
                          <a:latin typeface="Calibri" panose="020F0502020204030204" pitchFamily="34" charset="0"/>
                        </a:rPr>
                        <a:t>               31.506.885 </a:t>
                      </a:r>
                    </a:p>
                  </a:txBody>
                  <a:tcPr marL="7144" marR="7144" marT="9525" marB="0" anchor="ctr">
                    <a:solidFill>
                      <a:schemeClr val="bg2"/>
                    </a:solidFill>
                  </a:tcPr>
                </a:tc>
                <a:tc>
                  <a:txBody>
                    <a:bodyPr/>
                    <a:lstStyle/>
                    <a:p>
                      <a:pPr algn="r" fontAlgn="ctr"/>
                      <a:r>
                        <a:rPr lang="pt-BR" sz="1200" b="1" i="0" u="none" strike="noStrike" dirty="0">
                          <a:solidFill>
                            <a:srgbClr val="FF0000"/>
                          </a:solidFill>
                          <a:effectLst/>
                          <a:latin typeface="Calibri" panose="020F0502020204030204" pitchFamily="34" charset="0"/>
                        </a:rPr>
                        <a:t> </a:t>
                      </a:r>
                    </a:p>
                  </a:txBody>
                  <a:tcPr marL="7144" marR="7144" marT="9525" marB="0" anchor="ctr">
                    <a:solidFill>
                      <a:schemeClr val="bg2"/>
                    </a:solidFill>
                  </a:tcPr>
                </a:tc>
                <a:tc>
                  <a:txBody>
                    <a:bodyPr/>
                    <a:lstStyle/>
                    <a:p>
                      <a:pPr algn="ctr" fontAlgn="ctr"/>
                      <a:r>
                        <a:rPr lang="pt-BR" sz="1200" b="1" i="0" u="none" strike="noStrike" dirty="0">
                          <a:solidFill>
                            <a:srgbClr val="FF0000"/>
                          </a:solidFill>
                          <a:effectLst/>
                          <a:latin typeface="Calibri" panose="020F0502020204030204" pitchFamily="34" charset="0"/>
                        </a:rPr>
                        <a:t> </a:t>
                      </a:r>
                    </a:p>
                  </a:txBody>
                  <a:tcPr marL="7144" marR="7144" marT="9525" marB="0" anchor="ctr">
                    <a:solidFill>
                      <a:schemeClr val="bg2"/>
                    </a:solidFill>
                  </a:tcPr>
                </a:tc>
                <a:extLst>
                  <a:ext uri="{0D108BD9-81ED-4DB2-BD59-A6C34878D82A}">
                    <a16:rowId xmlns:a16="http://schemas.microsoft.com/office/drawing/2014/main" xmlns="" val="3449065156"/>
                  </a:ext>
                </a:extLst>
              </a:tr>
              <a:tr h="268276">
                <a:tc>
                  <a:txBody>
                    <a:bodyPr/>
                    <a:lstStyle/>
                    <a:p>
                      <a:pPr lvl="1" algn="l" fontAlgn="ctr"/>
                      <a:r>
                        <a:rPr lang="pt-BR" sz="1200" b="1" i="0" u="none" strike="noStrike" dirty="0">
                          <a:solidFill>
                            <a:srgbClr val="FF0000"/>
                          </a:solidFill>
                          <a:effectLst/>
                          <a:latin typeface="Calibri" panose="020F0502020204030204" pitchFamily="34" charset="0"/>
                        </a:rPr>
                        <a:t>Educação Conectada (TED MCTIC)</a:t>
                      </a:r>
                    </a:p>
                  </a:txBody>
                  <a:tcPr marL="64294" marR="7144" marT="9525" marB="0" anchor="ctr">
                    <a:solidFill>
                      <a:schemeClr val="bg2"/>
                    </a:solidFill>
                  </a:tcPr>
                </a:tc>
                <a:tc>
                  <a:txBody>
                    <a:bodyPr/>
                    <a:lstStyle/>
                    <a:p>
                      <a:pPr algn="r" fontAlgn="ctr"/>
                      <a:r>
                        <a:rPr lang="pt-BR" sz="1200" b="1" i="0" u="none" strike="noStrike" dirty="0">
                          <a:solidFill>
                            <a:srgbClr val="FF0000"/>
                          </a:solidFill>
                          <a:effectLst/>
                          <a:latin typeface="Calibri" panose="020F0502020204030204" pitchFamily="34" charset="0"/>
                        </a:rPr>
                        <a:t>               61.226.080 </a:t>
                      </a:r>
                    </a:p>
                  </a:txBody>
                  <a:tcPr marL="7144" marR="7144" marT="9525" marB="0" anchor="ctr">
                    <a:solidFill>
                      <a:schemeClr val="bg2"/>
                    </a:solidFill>
                  </a:tcPr>
                </a:tc>
                <a:tc>
                  <a:txBody>
                    <a:bodyPr/>
                    <a:lstStyle/>
                    <a:p>
                      <a:pPr algn="r" fontAlgn="ctr"/>
                      <a:r>
                        <a:rPr lang="pt-BR" sz="1200" b="0" i="0" u="none" strike="noStrike">
                          <a:solidFill>
                            <a:srgbClr val="000000"/>
                          </a:solidFill>
                          <a:effectLst/>
                          <a:latin typeface="Calibri" panose="020F0502020204030204" pitchFamily="34" charset="0"/>
                        </a:rPr>
                        <a:t> </a:t>
                      </a:r>
                    </a:p>
                  </a:txBody>
                  <a:tcPr marL="7144" marR="7144" marT="9525" marB="0" anchor="ctr">
                    <a:solidFill>
                      <a:schemeClr val="bg2"/>
                    </a:solidFill>
                  </a:tcPr>
                </a:tc>
                <a:tc>
                  <a:txBody>
                    <a:bodyPr/>
                    <a:lstStyle/>
                    <a:p>
                      <a:pPr algn="ctr" fontAlgn="ctr"/>
                      <a:r>
                        <a:rPr lang="pt-BR" sz="1200" b="0" i="0" u="none" strike="noStrike" dirty="0">
                          <a:solidFill>
                            <a:srgbClr val="000000"/>
                          </a:solidFill>
                          <a:effectLst/>
                          <a:latin typeface="Calibri" panose="020F0502020204030204" pitchFamily="34" charset="0"/>
                        </a:rPr>
                        <a:t> </a:t>
                      </a:r>
                    </a:p>
                  </a:txBody>
                  <a:tcPr marL="7144" marR="7144" marT="9525" marB="0" anchor="ctr">
                    <a:solidFill>
                      <a:schemeClr val="bg2"/>
                    </a:solidFill>
                  </a:tcPr>
                </a:tc>
                <a:extLst>
                  <a:ext uri="{0D108BD9-81ED-4DB2-BD59-A6C34878D82A}">
                    <a16:rowId xmlns:a16="http://schemas.microsoft.com/office/drawing/2014/main" xmlns="" val="2181397641"/>
                  </a:ext>
                </a:extLst>
              </a:tr>
              <a:tr h="268276">
                <a:tc>
                  <a:txBody>
                    <a:bodyPr/>
                    <a:lstStyle/>
                    <a:p>
                      <a:pPr lvl="1" algn="l" fontAlgn="ctr"/>
                      <a:r>
                        <a:rPr lang="pt-BR" sz="1200" b="0" i="0" u="none" strike="noStrike" dirty="0">
                          <a:solidFill>
                            <a:srgbClr val="000000"/>
                          </a:solidFill>
                          <a:effectLst/>
                          <a:latin typeface="Calibri" panose="020F0502020204030204" pitchFamily="34" charset="0"/>
                        </a:rPr>
                        <a:t>Demais</a:t>
                      </a:r>
                    </a:p>
                  </a:txBody>
                  <a:tcPr marL="64294" marR="7144" marT="9525" marB="0" anchor="ctr">
                    <a:solidFill>
                      <a:schemeClr val="bg2"/>
                    </a:solidFill>
                  </a:tcPr>
                </a:tc>
                <a:tc>
                  <a:txBody>
                    <a:bodyPr/>
                    <a:lstStyle/>
                    <a:p>
                      <a:pPr algn="r" fontAlgn="ctr"/>
                      <a:r>
                        <a:rPr lang="pt-BR" sz="1200" b="0" i="0" u="none" strike="noStrike">
                          <a:solidFill>
                            <a:srgbClr val="000000"/>
                          </a:solidFill>
                          <a:effectLst/>
                          <a:latin typeface="Calibri" panose="020F0502020204030204" pitchFamily="34" charset="0"/>
                        </a:rPr>
                        <a:t>               23.600.000 </a:t>
                      </a:r>
                    </a:p>
                  </a:txBody>
                  <a:tcPr marL="7144" marR="7144" marT="9525" marB="0" anchor="ctr">
                    <a:solidFill>
                      <a:schemeClr val="bg2"/>
                    </a:solidFill>
                  </a:tcPr>
                </a:tc>
                <a:tc>
                  <a:txBody>
                    <a:bodyPr/>
                    <a:lstStyle/>
                    <a:p>
                      <a:pPr algn="r" fontAlgn="ctr"/>
                      <a:r>
                        <a:rPr lang="pt-BR" sz="1200" b="0" i="0" u="none" strike="noStrike">
                          <a:solidFill>
                            <a:srgbClr val="000000"/>
                          </a:solidFill>
                          <a:effectLst/>
                          <a:latin typeface="Calibri" panose="020F0502020204030204" pitchFamily="34" charset="0"/>
                        </a:rPr>
                        <a:t> </a:t>
                      </a:r>
                    </a:p>
                  </a:txBody>
                  <a:tcPr marL="7144" marR="7144" marT="9525" marB="0" anchor="ctr">
                    <a:solidFill>
                      <a:schemeClr val="bg2"/>
                    </a:solidFill>
                  </a:tcPr>
                </a:tc>
                <a:tc>
                  <a:txBody>
                    <a:bodyPr/>
                    <a:lstStyle/>
                    <a:p>
                      <a:pPr algn="ctr" fontAlgn="ctr"/>
                      <a:r>
                        <a:rPr lang="pt-BR" sz="1200" b="0" i="0" u="none" strike="noStrike" dirty="0">
                          <a:solidFill>
                            <a:srgbClr val="000000"/>
                          </a:solidFill>
                          <a:effectLst/>
                          <a:latin typeface="Calibri" panose="020F0502020204030204" pitchFamily="34" charset="0"/>
                        </a:rPr>
                        <a:t> </a:t>
                      </a:r>
                    </a:p>
                  </a:txBody>
                  <a:tcPr marL="7144" marR="7144" marT="9525" marB="0" anchor="ctr">
                    <a:solidFill>
                      <a:schemeClr val="bg2"/>
                    </a:solidFill>
                  </a:tcPr>
                </a:tc>
                <a:extLst>
                  <a:ext uri="{0D108BD9-81ED-4DB2-BD59-A6C34878D82A}">
                    <a16:rowId xmlns:a16="http://schemas.microsoft.com/office/drawing/2014/main" xmlns="" val="883501794"/>
                  </a:ext>
                </a:extLst>
              </a:tr>
              <a:tr h="268276">
                <a:tc>
                  <a:txBody>
                    <a:bodyPr/>
                    <a:lstStyle/>
                    <a:p>
                      <a:pPr algn="l" fontAlgn="ctr"/>
                      <a:r>
                        <a:rPr lang="pt-BR" sz="1200" b="1" i="0" u="none" strike="noStrike" dirty="0">
                          <a:solidFill>
                            <a:srgbClr val="000000"/>
                          </a:solidFill>
                          <a:effectLst/>
                          <a:latin typeface="Calibri" panose="020F0502020204030204" pitchFamily="34" charset="0"/>
                        </a:rPr>
                        <a:t>0515 - Dinheiro Direto na Escola </a:t>
                      </a:r>
                    </a:p>
                  </a:txBody>
                  <a:tcPr marL="7144" marR="7144" marT="9525" marB="0" anchor="ctr">
                    <a:solidFill>
                      <a:srgbClr val="FFC000"/>
                    </a:solidFill>
                  </a:tcPr>
                </a:tc>
                <a:tc>
                  <a:txBody>
                    <a:bodyPr/>
                    <a:lstStyle/>
                    <a:p>
                      <a:pPr algn="r" fontAlgn="ctr"/>
                      <a:r>
                        <a:rPr lang="pt-BR" sz="1200" b="1" i="0" u="none" strike="noStrike" dirty="0">
                          <a:solidFill>
                            <a:srgbClr val="000000"/>
                          </a:solidFill>
                          <a:effectLst/>
                          <a:latin typeface="Calibri" panose="020F0502020204030204" pitchFamily="34" charset="0"/>
                        </a:rPr>
                        <a:t>             502.000.000 </a:t>
                      </a:r>
                    </a:p>
                  </a:txBody>
                  <a:tcPr marL="7144" marR="7144" marT="9525" marB="0" anchor="ctr">
                    <a:solidFill>
                      <a:srgbClr val="FFC000"/>
                    </a:solidFill>
                  </a:tcPr>
                </a:tc>
                <a:tc>
                  <a:txBody>
                    <a:bodyPr/>
                    <a:lstStyle/>
                    <a:p>
                      <a:pPr algn="r" fontAlgn="ctr"/>
                      <a:r>
                        <a:rPr lang="pt-BR" sz="1200" b="1" i="0" u="none" strike="noStrike" dirty="0">
                          <a:solidFill>
                            <a:srgbClr val="000000"/>
                          </a:solidFill>
                          <a:effectLst/>
                          <a:latin typeface="Calibri" panose="020F0502020204030204" pitchFamily="34" charset="0"/>
                        </a:rPr>
                        <a:t>                          -   </a:t>
                      </a:r>
                    </a:p>
                  </a:txBody>
                  <a:tcPr marL="7144" marR="7144" marT="9525" marB="0" anchor="ctr">
                    <a:solidFill>
                      <a:srgbClr val="FFC000"/>
                    </a:solidFill>
                  </a:tcPr>
                </a:tc>
                <a:tc>
                  <a:txBody>
                    <a:bodyPr/>
                    <a:lstStyle/>
                    <a:p>
                      <a:pPr algn="ctr" fontAlgn="ctr"/>
                      <a:r>
                        <a:rPr lang="pt-BR" sz="1200" b="1" i="0" u="none" strike="noStrike" dirty="0">
                          <a:solidFill>
                            <a:srgbClr val="000000"/>
                          </a:solidFill>
                          <a:effectLst/>
                          <a:latin typeface="Calibri" panose="020F0502020204030204" pitchFamily="34" charset="0"/>
                        </a:rPr>
                        <a:t>0%</a:t>
                      </a:r>
                    </a:p>
                  </a:txBody>
                  <a:tcPr marL="7144" marR="7144" marT="9525" marB="0" anchor="ctr">
                    <a:solidFill>
                      <a:srgbClr val="FFC000"/>
                    </a:solidFill>
                  </a:tcPr>
                </a:tc>
                <a:extLst>
                  <a:ext uri="{0D108BD9-81ED-4DB2-BD59-A6C34878D82A}">
                    <a16:rowId xmlns:a16="http://schemas.microsoft.com/office/drawing/2014/main" xmlns="" val="1840769837"/>
                  </a:ext>
                </a:extLst>
              </a:tr>
              <a:tr h="268276">
                <a:tc>
                  <a:txBody>
                    <a:bodyPr/>
                    <a:lstStyle/>
                    <a:p>
                      <a:pPr lvl="1" algn="l" fontAlgn="ctr"/>
                      <a:r>
                        <a:rPr lang="pt-BR" sz="1200" b="0" i="0" u="none" strike="noStrike" dirty="0">
                          <a:solidFill>
                            <a:srgbClr val="000000"/>
                          </a:solidFill>
                          <a:effectLst/>
                          <a:latin typeface="Calibri" panose="020F0502020204030204" pitchFamily="34" charset="0"/>
                        </a:rPr>
                        <a:t>Novo Mais Educação</a:t>
                      </a:r>
                    </a:p>
                  </a:txBody>
                  <a:tcPr marL="64294" marR="7144" marT="9525" marB="0" anchor="ctr">
                    <a:solidFill>
                      <a:schemeClr val="bg2"/>
                    </a:solidFill>
                  </a:tcPr>
                </a:tc>
                <a:tc>
                  <a:txBody>
                    <a:bodyPr/>
                    <a:lstStyle/>
                    <a:p>
                      <a:pPr algn="r" fontAlgn="ctr"/>
                      <a:r>
                        <a:rPr lang="pt-BR" sz="1200" b="0" i="0" u="none" strike="noStrike">
                          <a:solidFill>
                            <a:srgbClr val="000000"/>
                          </a:solidFill>
                          <a:effectLst/>
                          <a:latin typeface="Calibri" panose="020F0502020204030204" pitchFamily="34" charset="0"/>
                        </a:rPr>
                        <a:t>               54.000.000 </a:t>
                      </a:r>
                    </a:p>
                  </a:txBody>
                  <a:tcPr marL="7144" marR="7144" marT="9525" marB="0" anchor="ctr">
                    <a:solidFill>
                      <a:schemeClr val="bg2"/>
                    </a:solidFill>
                  </a:tcPr>
                </a:tc>
                <a:tc>
                  <a:txBody>
                    <a:bodyPr/>
                    <a:lstStyle/>
                    <a:p>
                      <a:pPr algn="r" fontAlgn="ctr"/>
                      <a:r>
                        <a:rPr lang="pt-BR" sz="1200" b="0" i="0" u="none" strike="noStrike">
                          <a:solidFill>
                            <a:srgbClr val="000000"/>
                          </a:solidFill>
                          <a:effectLst/>
                          <a:latin typeface="Calibri" panose="020F0502020204030204" pitchFamily="34" charset="0"/>
                        </a:rPr>
                        <a:t> </a:t>
                      </a:r>
                    </a:p>
                  </a:txBody>
                  <a:tcPr marL="7144" marR="7144" marT="9525" marB="0" anchor="ctr">
                    <a:solidFill>
                      <a:schemeClr val="bg2"/>
                    </a:solidFill>
                  </a:tcPr>
                </a:tc>
                <a:tc>
                  <a:txBody>
                    <a:bodyPr/>
                    <a:lstStyle/>
                    <a:p>
                      <a:pPr algn="ctr" fontAlgn="ctr"/>
                      <a:r>
                        <a:rPr lang="pt-BR" sz="1200" b="0" i="0" u="none" strike="noStrike">
                          <a:solidFill>
                            <a:srgbClr val="000000"/>
                          </a:solidFill>
                          <a:effectLst/>
                          <a:latin typeface="Calibri" panose="020F0502020204030204" pitchFamily="34" charset="0"/>
                        </a:rPr>
                        <a:t> </a:t>
                      </a:r>
                    </a:p>
                  </a:txBody>
                  <a:tcPr marL="7144" marR="7144" marT="9525" marB="0" anchor="ctr">
                    <a:solidFill>
                      <a:schemeClr val="bg2"/>
                    </a:solidFill>
                  </a:tcPr>
                </a:tc>
                <a:extLst>
                  <a:ext uri="{0D108BD9-81ED-4DB2-BD59-A6C34878D82A}">
                    <a16:rowId xmlns:a16="http://schemas.microsoft.com/office/drawing/2014/main" xmlns="" val="2412083690"/>
                  </a:ext>
                </a:extLst>
              </a:tr>
              <a:tr h="268276">
                <a:tc>
                  <a:txBody>
                    <a:bodyPr/>
                    <a:lstStyle/>
                    <a:p>
                      <a:pPr lvl="1" algn="l" fontAlgn="ctr"/>
                      <a:r>
                        <a:rPr lang="pt-BR" sz="1200" b="0" i="0" u="none" strike="noStrike" dirty="0">
                          <a:solidFill>
                            <a:srgbClr val="FF0000"/>
                          </a:solidFill>
                          <a:effectLst/>
                          <a:latin typeface="Calibri" panose="020F0502020204030204" pitchFamily="34" charset="0"/>
                        </a:rPr>
                        <a:t>Educação Conectada</a:t>
                      </a:r>
                    </a:p>
                  </a:txBody>
                  <a:tcPr marL="64294" marR="7144" marT="9525" marB="0" anchor="ctr">
                    <a:solidFill>
                      <a:schemeClr val="bg2"/>
                    </a:solidFill>
                  </a:tcPr>
                </a:tc>
                <a:tc>
                  <a:txBody>
                    <a:bodyPr/>
                    <a:lstStyle/>
                    <a:p>
                      <a:pPr algn="r" fontAlgn="ctr"/>
                      <a:r>
                        <a:rPr lang="pt-BR" sz="1200" b="0" i="0" u="none" strike="noStrike" dirty="0">
                          <a:solidFill>
                            <a:srgbClr val="FF0000"/>
                          </a:solidFill>
                          <a:effectLst/>
                          <a:latin typeface="Calibri" panose="020F0502020204030204" pitchFamily="34" charset="0"/>
                        </a:rPr>
                        <a:t>             135.000.000 </a:t>
                      </a:r>
                    </a:p>
                  </a:txBody>
                  <a:tcPr marL="7144" marR="7144" marT="9525" marB="0" anchor="ctr">
                    <a:solidFill>
                      <a:schemeClr val="bg2"/>
                    </a:solidFill>
                  </a:tcPr>
                </a:tc>
                <a:tc>
                  <a:txBody>
                    <a:bodyPr/>
                    <a:lstStyle/>
                    <a:p>
                      <a:pPr algn="r" fontAlgn="ctr"/>
                      <a:r>
                        <a:rPr lang="pt-BR" sz="1200" b="0" i="0" u="none" strike="noStrike">
                          <a:solidFill>
                            <a:srgbClr val="000000"/>
                          </a:solidFill>
                          <a:effectLst/>
                          <a:latin typeface="Calibri" panose="020F0502020204030204" pitchFamily="34" charset="0"/>
                        </a:rPr>
                        <a:t> </a:t>
                      </a:r>
                    </a:p>
                  </a:txBody>
                  <a:tcPr marL="7144" marR="7144" marT="9525" marB="0" anchor="ctr">
                    <a:solidFill>
                      <a:schemeClr val="bg2"/>
                    </a:solidFill>
                  </a:tcPr>
                </a:tc>
                <a:tc>
                  <a:txBody>
                    <a:bodyPr/>
                    <a:lstStyle/>
                    <a:p>
                      <a:pPr algn="ctr" fontAlgn="ctr"/>
                      <a:r>
                        <a:rPr lang="pt-BR" sz="1200" b="0" i="0" u="none" strike="noStrike">
                          <a:solidFill>
                            <a:srgbClr val="000000"/>
                          </a:solidFill>
                          <a:effectLst/>
                          <a:latin typeface="Calibri" panose="020F0502020204030204" pitchFamily="34" charset="0"/>
                        </a:rPr>
                        <a:t> </a:t>
                      </a:r>
                    </a:p>
                  </a:txBody>
                  <a:tcPr marL="7144" marR="7144" marT="9525" marB="0" anchor="ctr">
                    <a:solidFill>
                      <a:schemeClr val="bg2"/>
                    </a:solidFill>
                  </a:tcPr>
                </a:tc>
                <a:extLst>
                  <a:ext uri="{0D108BD9-81ED-4DB2-BD59-A6C34878D82A}">
                    <a16:rowId xmlns:a16="http://schemas.microsoft.com/office/drawing/2014/main" xmlns="" val="2331983577"/>
                  </a:ext>
                </a:extLst>
              </a:tr>
              <a:tr h="268276">
                <a:tc>
                  <a:txBody>
                    <a:bodyPr/>
                    <a:lstStyle/>
                    <a:p>
                      <a:pPr lvl="1" algn="l" fontAlgn="ctr"/>
                      <a:r>
                        <a:rPr lang="pt-BR" sz="1200" b="1" i="0" u="none" strike="noStrike" dirty="0">
                          <a:solidFill>
                            <a:srgbClr val="FF0000"/>
                          </a:solidFill>
                          <a:effectLst/>
                          <a:latin typeface="Calibri" panose="020F0502020204030204" pitchFamily="34" charset="0"/>
                        </a:rPr>
                        <a:t>Novo Ensino Médio (Acordo com </a:t>
                      </a:r>
                      <a:r>
                        <a:rPr lang="pt-BR" sz="1200" b="1" i="0" u="none" strike="noStrike" dirty="0" err="1">
                          <a:solidFill>
                            <a:srgbClr val="FF0000"/>
                          </a:solidFill>
                          <a:effectLst/>
                          <a:latin typeface="Calibri" panose="020F0502020204030204" pitchFamily="34" charset="0"/>
                        </a:rPr>
                        <a:t>Consed</a:t>
                      </a:r>
                      <a:r>
                        <a:rPr lang="pt-BR" sz="1200" b="1" i="0" u="none" strike="noStrike" dirty="0">
                          <a:solidFill>
                            <a:srgbClr val="FF0000"/>
                          </a:solidFill>
                          <a:effectLst/>
                          <a:latin typeface="Calibri" panose="020F0502020204030204" pitchFamily="34" charset="0"/>
                        </a:rPr>
                        <a:t>)</a:t>
                      </a:r>
                    </a:p>
                  </a:txBody>
                  <a:tcPr marL="64294" marR="7144" marT="9525" marB="0" anchor="ctr">
                    <a:solidFill>
                      <a:schemeClr val="bg2"/>
                    </a:solidFill>
                  </a:tcPr>
                </a:tc>
                <a:tc>
                  <a:txBody>
                    <a:bodyPr/>
                    <a:lstStyle/>
                    <a:p>
                      <a:pPr algn="r" fontAlgn="ctr"/>
                      <a:r>
                        <a:rPr lang="pt-BR" sz="1200" b="1" i="0" u="none" strike="noStrike" dirty="0">
                          <a:solidFill>
                            <a:srgbClr val="FF0000"/>
                          </a:solidFill>
                          <a:effectLst/>
                          <a:latin typeface="Calibri" panose="020F0502020204030204" pitchFamily="34" charset="0"/>
                        </a:rPr>
                        <a:t>             313.000.000 </a:t>
                      </a:r>
                    </a:p>
                  </a:txBody>
                  <a:tcPr marL="7144" marR="7144" marT="9525" marB="0" anchor="ctr">
                    <a:solidFill>
                      <a:schemeClr val="bg2"/>
                    </a:solidFill>
                  </a:tcPr>
                </a:tc>
                <a:tc>
                  <a:txBody>
                    <a:bodyPr/>
                    <a:lstStyle/>
                    <a:p>
                      <a:pPr algn="r" fontAlgn="ctr"/>
                      <a:r>
                        <a:rPr lang="pt-BR" sz="1200" b="0" i="0" u="none" strike="noStrike">
                          <a:solidFill>
                            <a:srgbClr val="000000"/>
                          </a:solidFill>
                          <a:effectLst/>
                          <a:latin typeface="Calibri" panose="020F0502020204030204" pitchFamily="34" charset="0"/>
                        </a:rPr>
                        <a:t> </a:t>
                      </a:r>
                    </a:p>
                  </a:txBody>
                  <a:tcPr marL="7144" marR="7144" marT="9525" marB="0" anchor="ctr">
                    <a:solidFill>
                      <a:schemeClr val="bg2"/>
                    </a:solidFill>
                  </a:tcPr>
                </a:tc>
                <a:tc>
                  <a:txBody>
                    <a:bodyPr/>
                    <a:lstStyle/>
                    <a:p>
                      <a:pPr algn="ctr" fontAlgn="ctr"/>
                      <a:r>
                        <a:rPr lang="pt-BR" sz="1200" b="0" i="0" u="none" strike="noStrike">
                          <a:solidFill>
                            <a:srgbClr val="000000"/>
                          </a:solidFill>
                          <a:effectLst/>
                          <a:latin typeface="Calibri" panose="020F0502020204030204" pitchFamily="34" charset="0"/>
                        </a:rPr>
                        <a:t> </a:t>
                      </a:r>
                    </a:p>
                  </a:txBody>
                  <a:tcPr marL="7144" marR="7144" marT="9525" marB="0" anchor="ctr">
                    <a:solidFill>
                      <a:schemeClr val="bg2"/>
                    </a:solidFill>
                  </a:tcPr>
                </a:tc>
                <a:extLst>
                  <a:ext uri="{0D108BD9-81ED-4DB2-BD59-A6C34878D82A}">
                    <a16:rowId xmlns:a16="http://schemas.microsoft.com/office/drawing/2014/main" xmlns="" val="3137665433"/>
                  </a:ext>
                </a:extLst>
              </a:tr>
              <a:tr h="268276">
                <a:tc>
                  <a:txBody>
                    <a:bodyPr/>
                    <a:lstStyle/>
                    <a:p>
                      <a:pPr algn="l" fontAlgn="ctr"/>
                      <a:r>
                        <a:rPr lang="pt-BR" sz="1200" b="0" i="0" u="none" strike="noStrike" dirty="0">
                          <a:solidFill>
                            <a:srgbClr val="000000"/>
                          </a:solidFill>
                          <a:effectLst/>
                          <a:latin typeface="Calibri" panose="020F0502020204030204" pitchFamily="34" charset="0"/>
                        </a:rPr>
                        <a:t>20RH - Gerenciamento das Políticas de Educação</a:t>
                      </a:r>
                    </a:p>
                  </a:txBody>
                  <a:tcPr marL="7144" marR="7144" marT="9525" marB="0" anchor="ctr">
                    <a:solidFill>
                      <a:schemeClr val="accent6">
                        <a:lumMod val="20000"/>
                        <a:lumOff val="80000"/>
                      </a:schemeClr>
                    </a:solidFill>
                  </a:tcPr>
                </a:tc>
                <a:tc>
                  <a:txBody>
                    <a:bodyPr/>
                    <a:lstStyle/>
                    <a:p>
                      <a:pPr algn="r" fontAlgn="ctr"/>
                      <a:r>
                        <a:rPr lang="pt-BR" sz="1200" b="0" i="0" u="none" strike="noStrike" dirty="0">
                          <a:solidFill>
                            <a:srgbClr val="000000"/>
                          </a:solidFill>
                          <a:effectLst/>
                          <a:latin typeface="Calibri" panose="020F0502020204030204" pitchFamily="34" charset="0"/>
                        </a:rPr>
                        <a:t>                 6.933.542 </a:t>
                      </a:r>
                    </a:p>
                  </a:txBody>
                  <a:tcPr marL="7144" marR="7144" marT="9525" marB="0" anchor="ctr">
                    <a:solidFill>
                      <a:schemeClr val="accent6">
                        <a:lumMod val="20000"/>
                        <a:lumOff val="80000"/>
                      </a:schemeClr>
                    </a:solidFill>
                  </a:tcPr>
                </a:tc>
                <a:tc>
                  <a:txBody>
                    <a:bodyPr/>
                    <a:lstStyle/>
                    <a:p>
                      <a:pPr algn="r" fontAlgn="ctr"/>
                      <a:r>
                        <a:rPr lang="pt-BR" sz="1200" b="0" i="0" u="none" strike="noStrike" dirty="0">
                          <a:solidFill>
                            <a:srgbClr val="000000"/>
                          </a:solidFill>
                          <a:effectLst/>
                          <a:latin typeface="Calibri" panose="020F0502020204030204" pitchFamily="34" charset="0"/>
                        </a:rPr>
                        <a:t>           3.976.009 </a:t>
                      </a:r>
                    </a:p>
                  </a:txBody>
                  <a:tcPr marL="7144" marR="7144" marT="9525" marB="0" anchor="ctr">
                    <a:solidFill>
                      <a:schemeClr val="accent6">
                        <a:lumMod val="20000"/>
                        <a:lumOff val="80000"/>
                      </a:schemeClr>
                    </a:solidFill>
                  </a:tcPr>
                </a:tc>
                <a:tc>
                  <a:txBody>
                    <a:bodyPr/>
                    <a:lstStyle/>
                    <a:p>
                      <a:pPr algn="ctr" fontAlgn="ctr"/>
                      <a:r>
                        <a:rPr lang="pt-BR" sz="1200" b="0" i="0" u="none" strike="noStrike">
                          <a:solidFill>
                            <a:srgbClr val="000000"/>
                          </a:solidFill>
                          <a:effectLst/>
                          <a:latin typeface="Calibri" panose="020F0502020204030204" pitchFamily="34" charset="0"/>
                        </a:rPr>
                        <a:t>57%</a:t>
                      </a:r>
                    </a:p>
                  </a:txBody>
                  <a:tcPr marL="7144" marR="7144" marT="9525" marB="0" anchor="ctr">
                    <a:solidFill>
                      <a:schemeClr val="accent6">
                        <a:lumMod val="20000"/>
                        <a:lumOff val="80000"/>
                      </a:schemeClr>
                    </a:solidFill>
                  </a:tcPr>
                </a:tc>
                <a:extLst>
                  <a:ext uri="{0D108BD9-81ED-4DB2-BD59-A6C34878D82A}">
                    <a16:rowId xmlns:a16="http://schemas.microsoft.com/office/drawing/2014/main" xmlns="" val="1968781909"/>
                  </a:ext>
                </a:extLst>
              </a:tr>
              <a:tr h="352720">
                <a:tc>
                  <a:txBody>
                    <a:bodyPr/>
                    <a:lstStyle/>
                    <a:p>
                      <a:pPr algn="l" fontAlgn="ctr"/>
                      <a:r>
                        <a:rPr lang="pt-BR" sz="1200" b="0" i="0" u="none" strike="noStrike" dirty="0">
                          <a:solidFill>
                            <a:srgbClr val="000000"/>
                          </a:solidFill>
                          <a:effectLst/>
                          <a:latin typeface="Calibri" panose="020F0502020204030204" pitchFamily="34" charset="0"/>
                        </a:rPr>
                        <a:t>20RJ - Apoio à Capacitação e Formação Inicial e Continuada para Educação Básica</a:t>
                      </a:r>
                    </a:p>
                  </a:txBody>
                  <a:tcPr marL="7144" marR="7144" marT="9525" marB="0" anchor="ctr">
                    <a:solidFill>
                      <a:schemeClr val="accent6">
                        <a:lumMod val="20000"/>
                        <a:lumOff val="80000"/>
                      </a:schemeClr>
                    </a:solidFill>
                  </a:tcPr>
                </a:tc>
                <a:tc>
                  <a:txBody>
                    <a:bodyPr/>
                    <a:lstStyle/>
                    <a:p>
                      <a:pPr algn="r" fontAlgn="ctr"/>
                      <a:r>
                        <a:rPr lang="pt-BR" sz="1200" b="0" i="0" u="none" strike="noStrike">
                          <a:solidFill>
                            <a:srgbClr val="000000"/>
                          </a:solidFill>
                          <a:effectLst/>
                          <a:latin typeface="Calibri" panose="020F0502020204030204" pitchFamily="34" charset="0"/>
                        </a:rPr>
                        <a:t>               13.829.790 </a:t>
                      </a:r>
                    </a:p>
                  </a:txBody>
                  <a:tcPr marL="7144" marR="7144" marT="9525" marB="0" anchor="ctr">
                    <a:solidFill>
                      <a:schemeClr val="accent6">
                        <a:lumMod val="20000"/>
                        <a:lumOff val="80000"/>
                      </a:schemeClr>
                    </a:solidFill>
                  </a:tcPr>
                </a:tc>
                <a:tc>
                  <a:txBody>
                    <a:bodyPr/>
                    <a:lstStyle/>
                    <a:p>
                      <a:pPr algn="r" fontAlgn="ctr"/>
                      <a:r>
                        <a:rPr lang="pt-BR" sz="1200" b="0" i="0" u="none" strike="noStrike" dirty="0">
                          <a:solidFill>
                            <a:srgbClr val="000000"/>
                          </a:solidFill>
                          <a:effectLst/>
                          <a:latin typeface="Calibri" panose="020F0502020204030204" pitchFamily="34" charset="0"/>
                        </a:rPr>
                        <a:t>                          -   </a:t>
                      </a:r>
                    </a:p>
                  </a:txBody>
                  <a:tcPr marL="7144" marR="7144" marT="9525" marB="0" anchor="ctr">
                    <a:solidFill>
                      <a:schemeClr val="accent6">
                        <a:lumMod val="20000"/>
                        <a:lumOff val="80000"/>
                      </a:schemeClr>
                    </a:solidFill>
                  </a:tcPr>
                </a:tc>
                <a:tc>
                  <a:txBody>
                    <a:bodyPr/>
                    <a:lstStyle/>
                    <a:p>
                      <a:pPr algn="ctr" fontAlgn="ctr"/>
                      <a:r>
                        <a:rPr lang="pt-BR" sz="1200" b="0" i="0" u="none" strike="noStrike" dirty="0">
                          <a:solidFill>
                            <a:srgbClr val="000000"/>
                          </a:solidFill>
                          <a:effectLst/>
                          <a:latin typeface="Calibri" panose="020F0502020204030204" pitchFamily="34" charset="0"/>
                        </a:rPr>
                        <a:t>0%</a:t>
                      </a:r>
                    </a:p>
                  </a:txBody>
                  <a:tcPr marL="7144" marR="7144" marT="9525" marB="0" anchor="ctr">
                    <a:solidFill>
                      <a:schemeClr val="accent6">
                        <a:lumMod val="20000"/>
                        <a:lumOff val="80000"/>
                      </a:schemeClr>
                    </a:solidFill>
                  </a:tcPr>
                </a:tc>
                <a:extLst>
                  <a:ext uri="{0D108BD9-81ED-4DB2-BD59-A6C34878D82A}">
                    <a16:rowId xmlns:a16="http://schemas.microsoft.com/office/drawing/2014/main" xmlns="" val="2516095590"/>
                  </a:ext>
                </a:extLst>
              </a:tr>
              <a:tr h="268276">
                <a:tc>
                  <a:txBody>
                    <a:bodyPr/>
                    <a:lstStyle/>
                    <a:p>
                      <a:pPr algn="l" fontAlgn="ctr"/>
                      <a:r>
                        <a:rPr lang="pt-BR" sz="1200" b="0" i="0" u="none" strike="noStrike" dirty="0">
                          <a:solidFill>
                            <a:srgbClr val="000000"/>
                          </a:solidFill>
                          <a:effectLst/>
                          <a:latin typeface="Calibri" panose="020F0502020204030204" pitchFamily="34" charset="0"/>
                        </a:rPr>
                        <a:t>20RQ - Livro Didático (PNLD)</a:t>
                      </a:r>
                    </a:p>
                  </a:txBody>
                  <a:tcPr marL="7144" marR="7144" marT="9525" marB="0" anchor="ctr">
                    <a:solidFill>
                      <a:schemeClr val="accent6">
                        <a:lumMod val="20000"/>
                        <a:lumOff val="80000"/>
                      </a:schemeClr>
                    </a:solidFill>
                  </a:tcPr>
                </a:tc>
                <a:tc>
                  <a:txBody>
                    <a:bodyPr/>
                    <a:lstStyle/>
                    <a:p>
                      <a:pPr algn="r" fontAlgn="ctr"/>
                      <a:r>
                        <a:rPr lang="pt-BR" sz="1200" b="0" i="0" u="none" strike="noStrike" dirty="0">
                          <a:solidFill>
                            <a:srgbClr val="000000"/>
                          </a:solidFill>
                          <a:effectLst/>
                          <a:latin typeface="Calibri" panose="020F0502020204030204" pitchFamily="34" charset="0"/>
                        </a:rPr>
                        <a:t>                 9.795.690 </a:t>
                      </a:r>
                    </a:p>
                  </a:txBody>
                  <a:tcPr marL="7144" marR="7144" marT="9525" marB="0" anchor="ctr">
                    <a:solidFill>
                      <a:schemeClr val="accent6">
                        <a:lumMod val="20000"/>
                        <a:lumOff val="80000"/>
                      </a:schemeClr>
                    </a:solidFill>
                  </a:tcPr>
                </a:tc>
                <a:tc>
                  <a:txBody>
                    <a:bodyPr/>
                    <a:lstStyle/>
                    <a:p>
                      <a:pPr algn="r" fontAlgn="ctr"/>
                      <a:r>
                        <a:rPr lang="pt-BR" sz="1200" b="0" i="0" u="none" strike="noStrike" dirty="0">
                          <a:solidFill>
                            <a:srgbClr val="000000"/>
                          </a:solidFill>
                          <a:effectLst/>
                          <a:latin typeface="Calibri" panose="020F0502020204030204" pitchFamily="34" charset="0"/>
                        </a:rPr>
                        <a:t>           8.295.690 </a:t>
                      </a:r>
                    </a:p>
                  </a:txBody>
                  <a:tcPr marL="7144" marR="7144" marT="9525" marB="0" anchor="ctr">
                    <a:solidFill>
                      <a:schemeClr val="accent6">
                        <a:lumMod val="20000"/>
                        <a:lumOff val="80000"/>
                      </a:schemeClr>
                    </a:solidFill>
                  </a:tcPr>
                </a:tc>
                <a:tc>
                  <a:txBody>
                    <a:bodyPr/>
                    <a:lstStyle/>
                    <a:p>
                      <a:pPr algn="ctr" fontAlgn="ctr"/>
                      <a:r>
                        <a:rPr lang="pt-BR" sz="1200" b="0" i="0" u="none" strike="noStrike" dirty="0">
                          <a:solidFill>
                            <a:srgbClr val="000000"/>
                          </a:solidFill>
                          <a:effectLst/>
                          <a:latin typeface="Calibri" panose="020F0502020204030204" pitchFamily="34" charset="0"/>
                        </a:rPr>
                        <a:t>85%</a:t>
                      </a:r>
                    </a:p>
                  </a:txBody>
                  <a:tcPr marL="7144" marR="7144" marT="9525" marB="0" anchor="ctr">
                    <a:solidFill>
                      <a:schemeClr val="accent6">
                        <a:lumMod val="20000"/>
                        <a:lumOff val="80000"/>
                      </a:schemeClr>
                    </a:solidFill>
                  </a:tcPr>
                </a:tc>
                <a:extLst>
                  <a:ext uri="{0D108BD9-81ED-4DB2-BD59-A6C34878D82A}">
                    <a16:rowId xmlns:a16="http://schemas.microsoft.com/office/drawing/2014/main" xmlns="" val="3760810163"/>
                  </a:ext>
                </a:extLst>
              </a:tr>
              <a:tr h="268276">
                <a:tc>
                  <a:txBody>
                    <a:bodyPr/>
                    <a:lstStyle/>
                    <a:p>
                      <a:pPr algn="l" fontAlgn="ctr"/>
                      <a:r>
                        <a:rPr lang="pt-BR" sz="1200" b="1" i="0" u="none" strike="noStrike" dirty="0">
                          <a:solidFill>
                            <a:srgbClr val="FF0000"/>
                          </a:solidFill>
                          <a:effectLst/>
                          <a:latin typeface="Calibri" panose="020F0502020204030204" pitchFamily="34" charset="0"/>
                        </a:rPr>
                        <a:t>214V  Alfabetização de Jovens e Adultos</a:t>
                      </a:r>
                    </a:p>
                  </a:txBody>
                  <a:tcPr marL="7144" marR="7144" marT="9525" marB="0" anchor="ctr">
                    <a:solidFill>
                      <a:schemeClr val="accent6">
                        <a:lumMod val="20000"/>
                        <a:lumOff val="80000"/>
                      </a:schemeClr>
                    </a:solidFill>
                  </a:tcPr>
                </a:tc>
                <a:tc>
                  <a:txBody>
                    <a:bodyPr/>
                    <a:lstStyle/>
                    <a:p>
                      <a:pPr algn="r" fontAlgn="ctr"/>
                      <a:r>
                        <a:rPr lang="pt-BR" sz="1200" b="1" i="0" u="none" strike="noStrike" dirty="0">
                          <a:solidFill>
                            <a:srgbClr val="FF0000"/>
                          </a:solidFill>
                          <a:effectLst/>
                          <a:latin typeface="Calibri" panose="020F0502020204030204" pitchFamily="34" charset="0"/>
                        </a:rPr>
                        <a:t>               14.999.482 </a:t>
                      </a:r>
                    </a:p>
                  </a:txBody>
                  <a:tcPr marL="7144" marR="7144" marT="9525" marB="0" anchor="ctr">
                    <a:solidFill>
                      <a:schemeClr val="accent6">
                        <a:lumMod val="20000"/>
                        <a:lumOff val="80000"/>
                      </a:schemeClr>
                    </a:solidFill>
                  </a:tcPr>
                </a:tc>
                <a:tc>
                  <a:txBody>
                    <a:bodyPr/>
                    <a:lstStyle/>
                    <a:p>
                      <a:pPr algn="r" fontAlgn="ctr"/>
                      <a:r>
                        <a:rPr lang="pt-BR" sz="1200" b="1" i="0" u="none" strike="noStrike" dirty="0">
                          <a:solidFill>
                            <a:srgbClr val="FF0000"/>
                          </a:solidFill>
                          <a:effectLst/>
                          <a:latin typeface="Calibri" panose="020F0502020204030204" pitchFamily="34" charset="0"/>
                        </a:rPr>
                        <a:t>                          -   </a:t>
                      </a:r>
                    </a:p>
                  </a:txBody>
                  <a:tcPr marL="7144" marR="7144" marT="9525" marB="0" anchor="ctr">
                    <a:solidFill>
                      <a:schemeClr val="accent6">
                        <a:lumMod val="20000"/>
                        <a:lumOff val="80000"/>
                      </a:schemeClr>
                    </a:solidFill>
                  </a:tcPr>
                </a:tc>
                <a:tc>
                  <a:txBody>
                    <a:bodyPr/>
                    <a:lstStyle/>
                    <a:p>
                      <a:pPr algn="ctr" fontAlgn="ctr"/>
                      <a:r>
                        <a:rPr lang="pt-BR" sz="1200" b="1" i="0" u="none" strike="noStrike" dirty="0">
                          <a:solidFill>
                            <a:srgbClr val="FF0000"/>
                          </a:solidFill>
                          <a:effectLst/>
                          <a:latin typeface="Calibri" panose="020F0502020204030204" pitchFamily="34" charset="0"/>
                        </a:rPr>
                        <a:t>0%</a:t>
                      </a:r>
                    </a:p>
                  </a:txBody>
                  <a:tcPr marL="7144" marR="7144" marT="9525" marB="0" anchor="ctr">
                    <a:solidFill>
                      <a:schemeClr val="accent6">
                        <a:lumMod val="20000"/>
                        <a:lumOff val="80000"/>
                      </a:schemeClr>
                    </a:solidFill>
                  </a:tcPr>
                </a:tc>
                <a:extLst>
                  <a:ext uri="{0D108BD9-81ED-4DB2-BD59-A6C34878D82A}">
                    <a16:rowId xmlns:a16="http://schemas.microsoft.com/office/drawing/2014/main" xmlns="" val="1497139819"/>
                  </a:ext>
                </a:extLst>
              </a:tr>
              <a:tr h="268276">
                <a:tc>
                  <a:txBody>
                    <a:bodyPr/>
                    <a:lstStyle/>
                    <a:p>
                      <a:pPr algn="ctr" fontAlgn="ctr"/>
                      <a:r>
                        <a:rPr lang="pt-BR" sz="1200" b="1" i="0" u="none" strike="noStrike" dirty="0" smtClean="0">
                          <a:solidFill>
                            <a:schemeClr val="bg1"/>
                          </a:solidFill>
                          <a:effectLst/>
                          <a:latin typeface="Calibri" panose="020F0502020204030204" pitchFamily="34" charset="0"/>
                        </a:rPr>
                        <a:t>Total</a:t>
                      </a:r>
                      <a:endParaRPr lang="pt-BR" sz="1200" b="1" i="0" u="none" strike="noStrike" dirty="0">
                        <a:solidFill>
                          <a:schemeClr val="bg1"/>
                        </a:solidFill>
                        <a:effectLst/>
                        <a:latin typeface="Calibri" panose="020F0502020204030204" pitchFamily="34" charset="0"/>
                      </a:endParaRPr>
                    </a:p>
                  </a:txBody>
                  <a:tcPr marL="7144" marR="7144" marT="9525" marB="0" anchor="ctr">
                    <a:solidFill>
                      <a:srgbClr val="008390"/>
                    </a:solidFill>
                  </a:tcPr>
                </a:tc>
                <a:tc>
                  <a:txBody>
                    <a:bodyPr/>
                    <a:lstStyle/>
                    <a:p>
                      <a:pPr algn="r" fontAlgn="ctr"/>
                      <a:r>
                        <a:rPr lang="pt-BR" sz="1200" b="1" i="0" u="none" strike="noStrike" dirty="0">
                          <a:solidFill>
                            <a:schemeClr val="bg1"/>
                          </a:solidFill>
                          <a:effectLst/>
                          <a:latin typeface="Calibri" panose="020F0502020204030204" pitchFamily="34" charset="0"/>
                        </a:rPr>
                        <a:t>         1.657.444.789 </a:t>
                      </a:r>
                    </a:p>
                  </a:txBody>
                  <a:tcPr marL="7144" marR="7144" marT="9525" marB="0" anchor="ctr">
                    <a:solidFill>
                      <a:srgbClr val="008390"/>
                    </a:solidFill>
                  </a:tcPr>
                </a:tc>
                <a:tc>
                  <a:txBody>
                    <a:bodyPr/>
                    <a:lstStyle/>
                    <a:p>
                      <a:pPr algn="r" fontAlgn="ctr"/>
                      <a:r>
                        <a:rPr lang="pt-BR" sz="1200" b="1" i="0" u="none" strike="noStrike" dirty="0">
                          <a:solidFill>
                            <a:schemeClr val="bg1"/>
                          </a:solidFill>
                          <a:effectLst/>
                          <a:latin typeface="Calibri" panose="020F0502020204030204" pitchFamily="34" charset="0"/>
                        </a:rPr>
                        <a:t>         28.412.091 </a:t>
                      </a:r>
                    </a:p>
                  </a:txBody>
                  <a:tcPr marL="7144" marR="7144" marT="9525" marB="0" anchor="ctr">
                    <a:solidFill>
                      <a:srgbClr val="008390"/>
                    </a:solidFill>
                  </a:tcPr>
                </a:tc>
                <a:tc>
                  <a:txBody>
                    <a:bodyPr/>
                    <a:lstStyle/>
                    <a:p>
                      <a:pPr algn="ctr" fontAlgn="ctr"/>
                      <a:r>
                        <a:rPr lang="pt-BR" sz="1200" b="1" i="0" u="none" strike="noStrike" dirty="0">
                          <a:solidFill>
                            <a:schemeClr val="bg1"/>
                          </a:solidFill>
                          <a:effectLst/>
                          <a:latin typeface="Calibri" panose="020F0502020204030204" pitchFamily="34" charset="0"/>
                        </a:rPr>
                        <a:t>2%</a:t>
                      </a:r>
                    </a:p>
                  </a:txBody>
                  <a:tcPr marL="7144" marR="7144" marT="9525" marB="0" anchor="ctr">
                    <a:solidFill>
                      <a:srgbClr val="008390"/>
                    </a:solidFill>
                  </a:tcPr>
                </a:tc>
                <a:extLst>
                  <a:ext uri="{0D108BD9-81ED-4DB2-BD59-A6C34878D82A}">
                    <a16:rowId xmlns:a16="http://schemas.microsoft.com/office/drawing/2014/main" xmlns="" val="313871869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Funções da SEB/MEC</a:t>
            </a:r>
            <a:endParaRPr lang="pt-BR"/>
          </a:p>
        </p:txBody>
      </p:sp>
      <p:sp>
        <p:nvSpPr>
          <p:cNvPr id="3" name="Espaço Reservado para Conteúdo 2"/>
          <p:cNvSpPr>
            <a:spLocks noGrp="1"/>
          </p:cNvSpPr>
          <p:nvPr>
            <p:ph idx="1"/>
          </p:nvPr>
        </p:nvSpPr>
        <p:spPr/>
        <p:txBody>
          <a:bodyPr/>
          <a:lstStyle/>
          <a:p>
            <a:r>
              <a:rPr lang="pt-BR" smtClean="0"/>
              <a:t>Cumprir as leis e normativas, seguindo os princípios do Art. 37 legalidade, impessoalidade, moralidade, publicidade e eficiência</a:t>
            </a:r>
          </a:p>
          <a:p>
            <a:pPr lvl="1"/>
            <a:r>
              <a:rPr lang="pt-BR" smtClean="0"/>
              <a:t>Constituição Federal, LDB, Decreto 10195 de 30/12/2019 e demais normalivas aplicáveis</a:t>
            </a:r>
            <a:endParaRPr lang="pt-B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mtClean="0"/>
              <a:t>Funções da SEB/MEC</a:t>
            </a:r>
            <a:endParaRPr lang="pt-BR"/>
          </a:p>
        </p:txBody>
      </p:sp>
      <p:sp>
        <p:nvSpPr>
          <p:cNvPr id="3" name="Espaço Reservado para Conteúdo 2"/>
          <p:cNvSpPr>
            <a:spLocks noGrp="1"/>
          </p:cNvSpPr>
          <p:nvPr>
            <p:ph idx="1"/>
          </p:nvPr>
        </p:nvSpPr>
        <p:spPr/>
        <p:txBody>
          <a:bodyPr>
            <a:normAutofit fontScale="85000" lnSpcReduction="20000"/>
          </a:bodyPr>
          <a:lstStyle/>
          <a:p>
            <a:r>
              <a:rPr lang="pt-BR" smtClean="0"/>
              <a:t>Constituição Federal de 1988: Arts. 205 e 206  - A educação, direito de todos e dever do Estado e da família, será promovida e incentivada com a colaboração da sociedade, visando ao pleno desenvolvimento da pessoa, seu preparo para o exercício da cidadania e sua qualificação para o trabalho. Segundo  os seguintes princípios: </a:t>
            </a:r>
          </a:p>
          <a:p>
            <a:pPr marL="514350" indent="-514350">
              <a:buFont typeface="+mj-lt"/>
              <a:buAutoNum type="romanUcPeriod"/>
            </a:pPr>
            <a:r>
              <a:rPr lang="pt-BR" smtClean="0"/>
              <a:t>igualdade de condições para o acesso e permanência na escola;</a:t>
            </a:r>
          </a:p>
          <a:p>
            <a:pPr marL="514350" indent="-514350">
              <a:buFont typeface="+mj-lt"/>
              <a:buAutoNum type="romanUcPeriod"/>
            </a:pPr>
            <a:r>
              <a:rPr lang="pt-BR" smtClean="0"/>
              <a:t>liberdade de aprender, ensinar, pesquisar e divulgar o pensamento, a arte e o saber;</a:t>
            </a:r>
          </a:p>
          <a:p>
            <a:pPr marL="514350" indent="-514350">
              <a:buFont typeface="+mj-lt"/>
              <a:buAutoNum type="romanUcPeriod"/>
            </a:pPr>
            <a:r>
              <a:rPr lang="pt-BR" smtClean="0"/>
              <a:t>pluralismo de idéias e de concepções pedagógicas, e coexistência de instituições públicas e privadas de ensino;</a:t>
            </a:r>
          </a:p>
          <a:p>
            <a:pPr marL="514350" indent="-514350">
              <a:buFont typeface="+mj-lt"/>
              <a:buAutoNum type="romanUcPeriod"/>
            </a:pPr>
            <a:r>
              <a:rPr lang="pt-BR" smtClean="0"/>
              <a:t>gratuidade do ensino público em estabelecimentos oficiais;</a:t>
            </a:r>
          </a:p>
          <a:p>
            <a:pPr marL="514350" indent="-514350">
              <a:buFont typeface="+mj-lt"/>
              <a:buAutoNum type="romanUcPeriod"/>
            </a:pPr>
            <a:r>
              <a:rPr lang="pt-BR" smtClean="0"/>
              <a:t>valorização dos profissionais da educação escolar, garantidos, na forma da lei, planos de carreira, com ingresso exclusivamente por concurso público de provas e títulos, aos das redes públicas;</a:t>
            </a:r>
          </a:p>
          <a:p>
            <a:pPr marL="514350" indent="-514350">
              <a:buFont typeface="+mj-lt"/>
              <a:buAutoNum type="romanUcPeriod"/>
            </a:pPr>
            <a:r>
              <a:rPr lang="pt-BR" smtClean="0"/>
              <a:t>gestão democrática do ensino público, na forma da lei;</a:t>
            </a:r>
          </a:p>
          <a:p>
            <a:pPr marL="514350" indent="-514350">
              <a:buFont typeface="+mj-lt"/>
              <a:buAutoNum type="romanUcPeriod"/>
            </a:pPr>
            <a:r>
              <a:rPr lang="pt-BR" smtClean="0"/>
              <a:t>garantia de padrão de qualidade;</a:t>
            </a:r>
          </a:p>
          <a:p>
            <a:pPr marL="514350" indent="-514350">
              <a:buFont typeface="+mj-lt"/>
              <a:buAutoNum type="romanUcPeriod"/>
            </a:pPr>
            <a:r>
              <a:rPr lang="pt-BR" smtClean="0"/>
              <a:t>piso salarial profissional nacional para os profissionais da educação escolar pública, nos termos de lei federal.</a:t>
            </a:r>
          </a:p>
          <a:p>
            <a:endParaRPr lang="pt-B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mtClean="0"/>
              <a:t>O</a:t>
            </a:r>
            <a:r>
              <a:rPr lang="pt-BR" smtClean="0"/>
              <a:t> escopo de ações da SEB/MEC está definido pelo Decreto 10.195 de 30/12/2013. Art 11:</a:t>
            </a:r>
            <a:endParaRPr lang="pt-BR"/>
          </a:p>
        </p:txBody>
      </p:sp>
      <p:sp>
        <p:nvSpPr>
          <p:cNvPr id="3" name="Espaço Reservado para Conteúdo 2"/>
          <p:cNvSpPr>
            <a:spLocks noGrp="1"/>
          </p:cNvSpPr>
          <p:nvPr>
            <p:ph idx="1"/>
          </p:nvPr>
        </p:nvSpPr>
        <p:spPr/>
        <p:txBody>
          <a:bodyPr>
            <a:noAutofit/>
          </a:bodyPr>
          <a:lstStyle/>
          <a:p>
            <a:pPr marL="514350" indent="-514350">
              <a:spcBef>
                <a:spcPts val="0"/>
              </a:spcBef>
              <a:buFont typeface="+mj-lt"/>
              <a:buAutoNum type="romanUcPeriod"/>
            </a:pPr>
            <a:r>
              <a:rPr lang="pt-BR" sz="1200" smtClean="0"/>
              <a:t>promover </a:t>
            </a:r>
            <a:r>
              <a:rPr lang="pt-BR" sz="1200" smtClean="0"/>
              <a:t>a melhoria da qualidade da educação básica em todas as suas etapas e </a:t>
            </a:r>
            <a:r>
              <a:rPr lang="pt-BR" sz="1200" smtClean="0"/>
              <a:t>modalidades</a:t>
            </a:r>
            <a:r>
              <a:rPr lang="pt-BR" sz="1200" smtClean="0"/>
              <a:t>, consideradas </a:t>
            </a:r>
            <a:r>
              <a:rPr lang="pt-BR" sz="1200" smtClean="0"/>
              <a:t>as especificidades dos diversos públicos e modalidades de ensino, e o acesso, a permanência</a:t>
            </a:r>
            <a:r>
              <a:rPr lang="pt-BR" sz="1200" smtClean="0"/>
              <a:t>, </a:t>
            </a:r>
            <a:r>
              <a:rPr lang="pt-BR" sz="1200" smtClean="0"/>
              <a:t>a aprendizagem </a:t>
            </a:r>
            <a:r>
              <a:rPr lang="pt-BR" sz="1200" smtClean="0"/>
              <a:t>e a equidade, a partir do estabelecimento de objetivos, metas e indicadores que visem </a:t>
            </a:r>
            <a:r>
              <a:rPr lang="pt-BR" sz="1200" smtClean="0"/>
              <a:t>à </a:t>
            </a:r>
            <a:r>
              <a:rPr lang="pt-BR" sz="1200" smtClean="0"/>
              <a:t>efetividade das </a:t>
            </a:r>
            <a:r>
              <a:rPr lang="pt-BR" sz="1200" smtClean="0"/>
              <a:t>políticas, programas e ações propostas;</a:t>
            </a:r>
          </a:p>
          <a:p>
            <a:pPr marL="514350" indent="-514350">
              <a:spcBef>
                <a:spcPts val="0"/>
              </a:spcBef>
              <a:buFont typeface="+mj-lt"/>
              <a:buAutoNum type="romanUcPeriod"/>
            </a:pPr>
            <a:r>
              <a:rPr lang="pt-BR" sz="1200" smtClean="0"/>
              <a:t>planejar</a:t>
            </a:r>
            <a:r>
              <a:rPr lang="pt-BR" sz="1200" smtClean="0"/>
              <a:t>, orientar e coordenar:</a:t>
            </a:r>
          </a:p>
          <a:p>
            <a:pPr marL="914400" lvl="1" indent="-514350">
              <a:spcBef>
                <a:spcPts val="0"/>
              </a:spcBef>
              <a:buFont typeface="+mj-lt"/>
              <a:buAutoNum type="alphaLcParenR"/>
            </a:pPr>
            <a:r>
              <a:rPr lang="pt-BR" sz="1200" smtClean="0"/>
              <a:t>em </a:t>
            </a:r>
            <a:r>
              <a:rPr lang="pt-BR" sz="1200" smtClean="0"/>
              <a:t>âmbito nacional, o processo de formulação de políticas para a educação infantil, o ensino fundamental</a:t>
            </a:r>
            <a:r>
              <a:rPr lang="pt-BR" sz="1200" smtClean="0"/>
              <a:t>, </a:t>
            </a:r>
            <a:r>
              <a:rPr lang="pt-BR" sz="1200" smtClean="0"/>
              <a:t>o ensino </a:t>
            </a:r>
            <a:r>
              <a:rPr lang="pt-BR" sz="1200" smtClean="0"/>
              <a:t>médio e a educação de jovens e adultos; e</a:t>
            </a:r>
          </a:p>
          <a:p>
            <a:pPr marL="914400" lvl="1" indent="-514350">
              <a:spcBef>
                <a:spcPts val="0"/>
              </a:spcBef>
              <a:buFont typeface="+mj-lt"/>
              <a:buAutoNum type="alphaLcParenR"/>
            </a:pPr>
            <a:r>
              <a:rPr lang="pt-BR" sz="1200" smtClean="0"/>
              <a:t>a </a:t>
            </a:r>
            <a:r>
              <a:rPr lang="pt-BR" sz="1200" smtClean="0"/>
              <a:t>implementação de políticas para a educação infantil, o ensino fundamental, o ensino médio e </a:t>
            </a:r>
            <a:r>
              <a:rPr lang="pt-BR" sz="1200" smtClean="0"/>
              <a:t>a </a:t>
            </a:r>
            <a:r>
              <a:rPr lang="pt-BR" sz="1200" smtClean="0"/>
              <a:t>educação de </a:t>
            </a:r>
            <a:r>
              <a:rPr lang="pt-BR" sz="1200" smtClean="0"/>
              <a:t>jovens e adultos, em articulação com os sistemas de ensino e com participação social;</a:t>
            </a:r>
          </a:p>
          <a:p>
            <a:pPr marL="514350" indent="-514350">
              <a:spcBef>
                <a:spcPts val="0"/>
              </a:spcBef>
              <a:buFont typeface="+mj-lt"/>
              <a:buAutoNum type="romanUcPeriod"/>
            </a:pPr>
            <a:r>
              <a:rPr lang="pt-BR" sz="1200" smtClean="0"/>
              <a:t>fomentar </a:t>
            </a:r>
            <a:r>
              <a:rPr lang="pt-BR" sz="1200" smtClean="0"/>
              <a:t>a implementação das políticas para a educação básica, por meio de cooperação </a:t>
            </a:r>
            <a:r>
              <a:rPr lang="pt-BR" sz="1200" smtClean="0"/>
              <a:t>didáticopedagógica</a:t>
            </a:r>
            <a:r>
              <a:rPr lang="pt-BR" sz="1200" smtClean="0"/>
              <a:t>, tecnológica</a:t>
            </a:r>
            <a:r>
              <a:rPr lang="pt-BR" sz="1200" smtClean="0"/>
              <a:t>, técnica e financeira junto aos entes </a:t>
            </a:r>
            <a:r>
              <a:rPr lang="pt-BR" sz="1200" smtClean="0"/>
              <a:t>federativos</a:t>
            </a:r>
            <a:r>
              <a:rPr lang="pt-BR" sz="1200" smtClean="0"/>
              <a:t>;</a:t>
            </a:r>
          </a:p>
          <a:p>
            <a:pPr marL="514350" indent="-514350">
              <a:spcBef>
                <a:spcPts val="0"/>
              </a:spcBef>
              <a:buFont typeface="+mj-lt"/>
              <a:buAutoNum type="romanUcPeriod"/>
            </a:pPr>
            <a:r>
              <a:rPr lang="pt-BR" sz="1200" smtClean="0"/>
              <a:t>implementar </a:t>
            </a:r>
            <a:r>
              <a:rPr lang="pt-BR" sz="1200" smtClean="0"/>
              <a:t>e acompanhar políticas e programas:</a:t>
            </a:r>
          </a:p>
          <a:p>
            <a:pPr marL="914400" lvl="1" indent="-514350">
              <a:spcBef>
                <a:spcPts val="0"/>
              </a:spcBef>
              <a:buFont typeface="+mj-lt"/>
              <a:buAutoNum type="alphaLcParenR"/>
            </a:pPr>
            <a:r>
              <a:rPr lang="pt-BR" sz="1200" smtClean="0"/>
              <a:t>a) em âmbito nacional, de formação para profissionais da educação básica, em articulação com </a:t>
            </a:r>
            <a:r>
              <a:rPr lang="pt-BR" sz="1200" smtClean="0"/>
              <a:t>os </a:t>
            </a:r>
            <a:r>
              <a:rPr lang="pt-BR" sz="1200" smtClean="0"/>
              <a:t>demais órgãos </a:t>
            </a:r>
            <a:r>
              <a:rPr lang="pt-BR" sz="1200" smtClean="0"/>
              <a:t>do Ministério da Educação e com outros órgãos e entidades públicas e privadas;</a:t>
            </a:r>
          </a:p>
          <a:p>
            <a:pPr marL="914400" lvl="1" indent="-514350">
              <a:spcBef>
                <a:spcPts val="0"/>
              </a:spcBef>
              <a:buFont typeface="+mj-lt"/>
              <a:buAutoNum type="alphaLcParenR"/>
            </a:pPr>
            <a:r>
              <a:rPr lang="pt-BR" sz="1200" smtClean="0"/>
              <a:t>de </a:t>
            </a:r>
            <a:r>
              <a:rPr lang="pt-BR" sz="1200" smtClean="0"/>
              <a:t>desenvolvimento e avaliação de recursos didáticos e pedagógicos para a educação básica</a:t>
            </a:r>
            <a:r>
              <a:rPr lang="pt-BR" sz="1200" smtClean="0"/>
              <a:t>, </a:t>
            </a:r>
            <a:r>
              <a:rPr lang="pt-BR" sz="1200" smtClean="0"/>
              <a:t>em articulação </a:t>
            </a:r>
            <a:r>
              <a:rPr lang="pt-BR" sz="1200" smtClean="0"/>
              <a:t>com os demais órgãos do Ministério da Educação e com outros órgãos e entidades públicas e privadas; e</a:t>
            </a:r>
          </a:p>
          <a:p>
            <a:pPr marL="914400" lvl="1" indent="-514350">
              <a:spcBef>
                <a:spcPts val="0"/>
              </a:spcBef>
              <a:buFont typeface="+mj-lt"/>
              <a:buAutoNum type="alphaLcParenR"/>
            </a:pPr>
            <a:r>
              <a:rPr lang="pt-BR" sz="1200" smtClean="0"/>
              <a:t>que </a:t>
            </a:r>
            <a:r>
              <a:rPr lang="pt-BR" sz="1200" smtClean="0"/>
              <a:t>utilizem as tecnologias da informação e comunicação para promover a interatividade e a </a:t>
            </a:r>
            <a:r>
              <a:rPr lang="pt-BR" sz="1200" smtClean="0"/>
              <a:t>integração </a:t>
            </a:r>
            <a:r>
              <a:rPr lang="pt-BR" sz="1200" smtClean="0"/>
              <a:t>das diferentes </a:t>
            </a:r>
            <a:r>
              <a:rPr lang="pt-BR" sz="1200" smtClean="0"/>
              <a:t>linguagens e mídias, em articulação com os demais órgãos do Ministério da Educação e com </a:t>
            </a:r>
            <a:r>
              <a:rPr lang="pt-BR" sz="1200" smtClean="0"/>
              <a:t>outros </a:t>
            </a:r>
            <a:r>
              <a:rPr lang="pt-BR" sz="1200" smtClean="0"/>
              <a:t>órgãos e </a:t>
            </a:r>
            <a:r>
              <a:rPr lang="pt-BR" sz="1200" smtClean="0"/>
              <a:t>entidades públicas e privadas;</a:t>
            </a:r>
          </a:p>
          <a:p>
            <a:pPr marL="514350" indent="-514350">
              <a:spcBef>
                <a:spcPts val="0"/>
              </a:spcBef>
              <a:buFont typeface="+mj-lt"/>
              <a:buAutoNum type="romanUcPeriod"/>
            </a:pPr>
            <a:r>
              <a:rPr lang="pt-BR" sz="1200" smtClean="0"/>
              <a:t>desenvolver </a:t>
            </a:r>
            <a:r>
              <a:rPr lang="pt-BR" sz="1200" smtClean="0"/>
              <a:t>e fomentar a produção e a utilização de metodologias e recursos educacionais digitais </a:t>
            </a:r>
            <a:r>
              <a:rPr lang="pt-BR" sz="1200" smtClean="0"/>
              <a:t>para </a:t>
            </a:r>
            <a:r>
              <a:rPr lang="pt-BR" sz="1200" smtClean="0"/>
              <a:t>a educação </a:t>
            </a:r>
            <a:r>
              <a:rPr lang="pt-BR" sz="1200" smtClean="0"/>
              <a:t>básica, em articulação com áreas afins do Ministério da Educação e com outros órgãos </a:t>
            </a:r>
            <a:r>
              <a:rPr lang="pt-BR" sz="1200" smtClean="0"/>
              <a:t>e </a:t>
            </a:r>
            <a:r>
              <a:rPr lang="pt-BR" sz="1200" smtClean="0"/>
              <a:t>entidades públicas </a:t>
            </a:r>
            <a:r>
              <a:rPr lang="pt-BR" sz="1200" smtClean="0"/>
              <a:t>e privadas;</a:t>
            </a:r>
          </a:p>
          <a:p>
            <a:pPr marL="514350" indent="-514350">
              <a:spcBef>
                <a:spcPts val="0"/>
              </a:spcBef>
              <a:buFont typeface="+mj-lt"/>
              <a:buAutoNum type="romanUcPeriod"/>
            </a:pPr>
            <a:r>
              <a:rPr lang="pt-BR" sz="1200" smtClean="0"/>
              <a:t>organizar </a:t>
            </a:r>
            <a:r>
              <a:rPr lang="pt-BR" sz="1200" smtClean="0"/>
              <a:t>e coordenar os sistemas de gestão da informação, de monitoramento e de avaliação e </a:t>
            </a:r>
            <a:r>
              <a:rPr lang="pt-BR" sz="1200" smtClean="0"/>
              <a:t>analisar </a:t>
            </a:r>
            <a:r>
              <a:rPr lang="pt-BR" sz="1200" smtClean="0"/>
              <a:t>os indicadores </a:t>
            </a:r>
            <a:r>
              <a:rPr lang="pt-BR" sz="1200" smtClean="0"/>
              <a:t>referentes aos planos, às políticas, aos programas e às ações relacionadas à educação básica</a:t>
            </a:r>
            <a:r>
              <a:rPr lang="pt-BR" sz="1200" smtClean="0"/>
              <a:t>, </a:t>
            </a:r>
            <a:r>
              <a:rPr lang="pt-BR" sz="1200" smtClean="0"/>
              <a:t>em articulação </a:t>
            </a:r>
            <a:r>
              <a:rPr lang="pt-BR" sz="1200" smtClean="0"/>
              <a:t>com os demais órgãos do Ministério da Educação e com outros órgãos e entidades públicas e privadas;</a:t>
            </a:r>
          </a:p>
          <a:p>
            <a:pPr marL="514350" indent="-514350">
              <a:spcBef>
                <a:spcPts val="0"/>
              </a:spcBef>
              <a:buFont typeface="+mj-lt"/>
              <a:buAutoNum type="romanUcPeriod"/>
            </a:pPr>
            <a:r>
              <a:rPr lang="pt-BR" sz="1200" smtClean="0"/>
              <a:t>propor</a:t>
            </a:r>
            <a:r>
              <a:rPr lang="pt-BR" sz="1200" smtClean="0"/>
              <a:t>, coordenar, avaliar e acompanhar o conteúdo transmitido e disponibilizado pelo canal </a:t>
            </a:r>
            <a:r>
              <a:rPr lang="pt-BR" sz="1200" smtClean="0"/>
              <a:t>de </a:t>
            </a:r>
            <a:r>
              <a:rPr lang="pt-BR" sz="1200" smtClean="0"/>
              <a:t>educação denominado </a:t>
            </a:r>
            <a:r>
              <a:rPr lang="pt-BR" sz="1200" smtClean="0"/>
              <a:t>TV Escola e a exploração dos serviços de sons e imagens, satélite, internet e outras </a:t>
            </a:r>
            <a:r>
              <a:rPr lang="pt-BR" sz="1200" smtClean="0"/>
              <a:t>mídias </a:t>
            </a:r>
            <a:r>
              <a:rPr lang="pt-BR" sz="1200" smtClean="0"/>
              <a:t>relacionados à </a:t>
            </a:r>
            <a:r>
              <a:rPr lang="pt-BR" sz="1200" smtClean="0"/>
              <a:t>educação </a:t>
            </a:r>
            <a:r>
              <a:rPr lang="pt-BR" sz="1200" smtClean="0"/>
              <a:t>básica</a:t>
            </a:r>
            <a:r>
              <a:rPr lang="pt-BR" sz="1200" smtClean="0"/>
              <a:t>;</a:t>
            </a:r>
            <a:endParaRPr lang="pt-BR" sz="12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mtClean="0"/>
              <a:t>Cont.</a:t>
            </a:r>
            <a:endParaRPr lang="pt-BR"/>
          </a:p>
        </p:txBody>
      </p:sp>
      <p:sp>
        <p:nvSpPr>
          <p:cNvPr id="3" name="Espaço Reservado para Conteúdo 2"/>
          <p:cNvSpPr>
            <a:spLocks noGrp="1"/>
          </p:cNvSpPr>
          <p:nvPr>
            <p:ph idx="1"/>
          </p:nvPr>
        </p:nvSpPr>
        <p:spPr/>
        <p:txBody>
          <a:bodyPr>
            <a:normAutofit fontScale="77500" lnSpcReduction="20000"/>
          </a:bodyPr>
          <a:lstStyle/>
          <a:p>
            <a:pPr marL="514350" indent="-514350">
              <a:buFont typeface="+mj-lt"/>
              <a:buAutoNum type="romanUcPeriod" startAt="8"/>
            </a:pPr>
            <a:r>
              <a:rPr lang="pt-BR" smtClean="0"/>
              <a:t>fomentar</a:t>
            </a:r>
            <a:r>
              <a:rPr lang="pt-BR" smtClean="0"/>
              <a:t>, acompanhar e avaliar, por meio de parcerias, a adoção por adesão do modelo </a:t>
            </a:r>
            <a:r>
              <a:rPr lang="pt-BR" smtClean="0"/>
              <a:t>de </a:t>
            </a:r>
            <a:r>
              <a:rPr lang="pt-BR" smtClean="0"/>
              <a:t>escolas cívico-militares </a:t>
            </a:r>
            <a:r>
              <a:rPr lang="pt-BR" smtClean="0"/>
              <a:t>nos sistemas de ensino estaduais, distrital e municipais, que adotarão a gestão </a:t>
            </a:r>
            <a:r>
              <a:rPr lang="pt-BR" smtClean="0"/>
              <a:t>administrativa</a:t>
            </a:r>
            <a:r>
              <a:rPr lang="pt-BR" smtClean="0"/>
              <a:t>, educacional </a:t>
            </a:r>
            <a:r>
              <a:rPr lang="pt-BR" smtClean="0"/>
              <a:t>e didático-pedagógica dos colégios militares do Exército, das Polícias Militares e dos </a:t>
            </a:r>
            <a:r>
              <a:rPr lang="pt-BR" smtClean="0"/>
              <a:t>Corpos </a:t>
            </a:r>
            <a:r>
              <a:rPr lang="pt-BR" smtClean="0"/>
              <a:t>de Bombeiros </a:t>
            </a:r>
            <a:r>
              <a:rPr lang="pt-BR" smtClean="0"/>
              <a:t>Militares;</a:t>
            </a:r>
          </a:p>
          <a:p>
            <a:pPr marL="514350" indent="-514350">
              <a:buFont typeface="+mj-lt"/>
              <a:buAutoNum type="romanUcPeriod" startAt="8"/>
            </a:pPr>
            <a:r>
              <a:rPr lang="pt-BR" smtClean="0"/>
              <a:t>estimular </a:t>
            </a:r>
            <a:r>
              <a:rPr lang="pt-BR" smtClean="0"/>
              <a:t>o regime de colaboração entre os entes federativos e apoiar o desenvolvimento de ações </a:t>
            </a:r>
            <a:r>
              <a:rPr lang="pt-BR" smtClean="0"/>
              <a:t>para </a:t>
            </a:r>
            <a:r>
              <a:rPr lang="pt-BR" smtClean="0"/>
              <a:t>a criação </a:t>
            </a:r>
            <a:r>
              <a:rPr lang="pt-BR" smtClean="0"/>
              <a:t>do Sistema Nacional de Educação;</a:t>
            </a:r>
          </a:p>
          <a:p>
            <a:pPr marL="514350" indent="-514350">
              <a:buFont typeface="+mj-lt"/>
              <a:buAutoNum type="romanUcPeriod" startAt="8"/>
            </a:pPr>
            <a:r>
              <a:rPr lang="pt-BR" smtClean="0"/>
              <a:t>propor </a:t>
            </a:r>
            <a:r>
              <a:rPr lang="pt-BR" smtClean="0"/>
              <a:t>e aperfeiçoar as normas para fortalecer o regime de colaboração entre os entes </a:t>
            </a:r>
            <a:r>
              <a:rPr lang="pt-BR" smtClean="0"/>
              <a:t>federativos </a:t>
            </a:r>
            <a:r>
              <a:rPr lang="pt-BR" smtClean="0"/>
              <a:t>no âmbito </a:t>
            </a:r>
            <a:r>
              <a:rPr lang="pt-BR" smtClean="0"/>
              <a:t>da educação básica;</a:t>
            </a:r>
          </a:p>
          <a:p>
            <a:pPr marL="514350" indent="-514350">
              <a:buFont typeface="+mj-lt"/>
              <a:buAutoNum type="romanUcPeriod" startAt="8"/>
            </a:pPr>
            <a:r>
              <a:rPr lang="pt-BR" smtClean="0"/>
              <a:t>assistir </a:t>
            </a:r>
            <a:r>
              <a:rPr lang="pt-BR" smtClean="0"/>
              <a:t>os Estados, o Distrito Federal e os Municípios na elaboração, adequação, </a:t>
            </a:r>
            <a:r>
              <a:rPr lang="pt-BR" smtClean="0"/>
              <a:t>monitoramento </a:t>
            </a:r>
            <a:r>
              <a:rPr lang="pt-BR" smtClean="0"/>
              <a:t>e avaliação </a:t>
            </a:r>
            <a:r>
              <a:rPr lang="pt-BR" smtClean="0"/>
              <a:t>técnica de seus planos de educação, de acordo com as diretrizes, metas e estratégias previstas </a:t>
            </a:r>
            <a:r>
              <a:rPr lang="pt-BR" smtClean="0"/>
              <a:t>no </a:t>
            </a:r>
            <a:r>
              <a:rPr lang="pt-BR" smtClean="0"/>
              <a:t>Plano Nacional </a:t>
            </a:r>
            <a:r>
              <a:rPr lang="pt-BR" smtClean="0"/>
              <a:t>de Educação - PNE, e promover a articulação e a pactuação entre os sistemas de ensino;</a:t>
            </a:r>
          </a:p>
          <a:p>
            <a:pPr marL="514350" indent="-514350">
              <a:buFont typeface="+mj-lt"/>
              <a:buAutoNum type="romanUcPeriod" startAt="8"/>
            </a:pPr>
            <a:r>
              <a:rPr lang="pt-BR" smtClean="0"/>
              <a:t>monitorar </a:t>
            </a:r>
            <a:r>
              <a:rPr lang="pt-BR" smtClean="0"/>
              <a:t>continuamente e avaliar periodicamente as diretrizes, as metas e as estratégias </a:t>
            </a:r>
            <a:r>
              <a:rPr lang="pt-BR" smtClean="0"/>
              <a:t>relacionadas </a:t>
            </a:r>
            <a:r>
              <a:rPr lang="pt-BR" smtClean="0"/>
              <a:t>à educação </a:t>
            </a:r>
            <a:r>
              <a:rPr lang="pt-BR" smtClean="0"/>
              <a:t>básica constantes do PNE, em articulação com os Estados, o Distrito Federal e os Municípios;</a:t>
            </a:r>
          </a:p>
          <a:p>
            <a:pPr marL="514350" indent="-514350">
              <a:buFont typeface="+mj-lt"/>
              <a:buAutoNum type="romanUcPeriod" startAt="8"/>
            </a:pPr>
            <a:r>
              <a:rPr lang="pt-BR" smtClean="0"/>
              <a:t>promover </a:t>
            </a:r>
            <a:r>
              <a:rPr lang="pt-BR" smtClean="0"/>
              <a:t>a articulação entre os entes federativos dos programas relacionados à área da </a:t>
            </a:r>
            <a:r>
              <a:rPr lang="pt-BR" smtClean="0"/>
              <a:t>educação </a:t>
            </a:r>
            <a:r>
              <a:rPr lang="pt-BR" smtClean="0"/>
              <a:t>de jovens </a:t>
            </a:r>
            <a:r>
              <a:rPr lang="pt-BR" smtClean="0"/>
              <a:t>e adultos, com os programas direcionados às áreas de saúde, de trabalho e emprego, </a:t>
            </a:r>
            <a:r>
              <a:rPr lang="pt-BR" smtClean="0"/>
              <a:t>de </a:t>
            </a:r>
            <a:r>
              <a:rPr lang="pt-BR" smtClean="0"/>
              <a:t>desenvolvimento social </a:t>
            </a:r>
            <a:r>
              <a:rPr lang="pt-BR" smtClean="0"/>
              <a:t>e de esporte e cultura; e</a:t>
            </a:r>
          </a:p>
          <a:p>
            <a:pPr marL="514350" indent="-514350">
              <a:buFont typeface="+mj-lt"/>
              <a:buAutoNum type="romanUcPeriod" startAt="8"/>
            </a:pPr>
            <a:r>
              <a:rPr lang="pt-BR" smtClean="0"/>
              <a:t>assistir </a:t>
            </a:r>
            <a:r>
              <a:rPr lang="pt-BR" smtClean="0"/>
              <a:t>os Estados, o Distrito Federal e os Municípios na promoção de políticas de </a:t>
            </a:r>
            <a:r>
              <a:rPr lang="pt-BR" smtClean="0"/>
              <a:t>valorização </a:t>
            </a:r>
            <a:r>
              <a:rPr lang="pt-BR" smtClean="0"/>
              <a:t>dos profissionais </a:t>
            </a:r>
            <a:r>
              <a:rPr lang="pt-BR" smtClean="0"/>
              <a:t>da educação básica e propor programas e ações em articulação com outros órgãos e </a:t>
            </a:r>
            <a:r>
              <a:rPr lang="pt-BR" smtClean="0"/>
              <a:t>entidades </a:t>
            </a:r>
            <a:r>
              <a:rPr lang="pt-BR" smtClean="0"/>
              <a:t>públicas e </a:t>
            </a:r>
            <a:r>
              <a:rPr lang="pt-BR" smtClean="0"/>
              <a:t>privadas.</a:t>
            </a:r>
            <a:endParaRPr lang="pt-B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a:extLst>
              <a:ext uri="{FF2B5EF4-FFF2-40B4-BE49-F238E27FC236}">
                <a16:creationId xmlns:a16="http://schemas.microsoft.com/office/drawing/2014/main" xmlns="" id="{407385A0-8C37-4888-A59A-28D1CF287264}"/>
              </a:ext>
            </a:extLst>
          </p:cNvPr>
          <p:cNvSpPr>
            <a:spLocks noGrp="1"/>
          </p:cNvSpPr>
          <p:nvPr>
            <p:ph type="title"/>
          </p:nvPr>
        </p:nvSpPr>
        <p:spPr/>
        <p:txBody>
          <a:bodyPr/>
          <a:lstStyle/>
          <a:p>
            <a:r>
              <a:rPr lang="pt-BR" smtClean="0"/>
              <a:t>Regime de Colaboração</a:t>
            </a:r>
            <a:endParaRPr lang="pt-BR" altLang="es-ES" dirty="0"/>
          </a:p>
        </p:txBody>
      </p:sp>
      <p:sp>
        <p:nvSpPr>
          <p:cNvPr id="44" name="Espaço Reservado para Conteúdo 43"/>
          <p:cNvSpPr>
            <a:spLocks noGrp="1"/>
          </p:cNvSpPr>
          <p:nvPr>
            <p:ph idx="1"/>
          </p:nvPr>
        </p:nvSpPr>
        <p:spPr/>
        <p:txBody>
          <a:bodyPr/>
          <a:lstStyle/>
          <a:p>
            <a:r>
              <a:rPr lang="pt-BR" smtClean="0"/>
              <a:t>Mapa estratégico e conceitual da educação básica: </a:t>
            </a:r>
            <a:r>
              <a:rPr lang="pt-BR" altLang="es-ES" smtClean="0"/>
              <a:t>Uma escola opera PARA os alunos, A PARTIR de um currículo claro e ambicioso</a:t>
            </a:r>
            <a:endParaRPr lang="pt-B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Espaço Reservado para Conteúdo 3">
            <a:extLst>
              <a:ext uri="{FF2B5EF4-FFF2-40B4-BE49-F238E27FC236}">
                <a16:creationId xmlns:a16="http://schemas.microsoft.com/office/drawing/2014/main" xmlns="" id="{B4DEF907-DB67-4541-A954-BF2B972CCA3F}"/>
              </a:ext>
            </a:extLst>
          </p:cNvPr>
          <p:cNvGrpSpPr>
            <a:grpSpLocks noGrp="1"/>
          </p:cNvGrpSpPr>
          <p:nvPr/>
        </p:nvGrpSpPr>
        <p:grpSpPr bwMode="auto">
          <a:xfrm>
            <a:off x="250825" y="1412875"/>
            <a:ext cx="8642350" cy="5067300"/>
            <a:chOff x="458144" y="548680"/>
            <a:chExt cx="8434337" cy="6520241"/>
          </a:xfrm>
        </p:grpSpPr>
        <p:sp>
          <p:nvSpPr>
            <p:cNvPr id="5" name="Freeform 5">
              <a:extLst>
                <a:ext uri="{FF2B5EF4-FFF2-40B4-BE49-F238E27FC236}">
                  <a16:creationId xmlns:a16="http://schemas.microsoft.com/office/drawing/2014/main" xmlns="" id="{6A15CFAA-1D3B-40A8-98B9-6CFCD506F6B4}"/>
                </a:ext>
              </a:extLst>
            </p:cNvPr>
            <p:cNvSpPr/>
            <p:nvPr/>
          </p:nvSpPr>
          <p:spPr>
            <a:xfrm>
              <a:off x="458144" y="4868953"/>
              <a:ext cx="8228282" cy="1440090"/>
            </a:xfrm>
            <a:custGeom>
              <a:avLst/>
              <a:gdLst>
                <a:gd name="connsiteX0" fmla="*/ 0 w 8227711"/>
                <a:gd name="connsiteY0" fmla="*/ 141215 h 1412153"/>
                <a:gd name="connsiteX1" fmla="*/ 41361 w 8227711"/>
                <a:gd name="connsiteY1" fmla="*/ 41361 h 1412153"/>
                <a:gd name="connsiteX2" fmla="*/ 141215 w 8227711"/>
                <a:gd name="connsiteY2" fmla="*/ 0 h 1412153"/>
                <a:gd name="connsiteX3" fmla="*/ 8086496 w 8227711"/>
                <a:gd name="connsiteY3" fmla="*/ 0 h 1412153"/>
                <a:gd name="connsiteX4" fmla="*/ 8186350 w 8227711"/>
                <a:gd name="connsiteY4" fmla="*/ 41361 h 1412153"/>
                <a:gd name="connsiteX5" fmla="*/ 8227711 w 8227711"/>
                <a:gd name="connsiteY5" fmla="*/ 141215 h 1412153"/>
                <a:gd name="connsiteX6" fmla="*/ 8227711 w 8227711"/>
                <a:gd name="connsiteY6" fmla="*/ 1270938 h 1412153"/>
                <a:gd name="connsiteX7" fmla="*/ 8186350 w 8227711"/>
                <a:gd name="connsiteY7" fmla="*/ 1370792 h 1412153"/>
                <a:gd name="connsiteX8" fmla="*/ 8086496 w 8227711"/>
                <a:gd name="connsiteY8" fmla="*/ 1412153 h 1412153"/>
                <a:gd name="connsiteX9" fmla="*/ 141215 w 8227711"/>
                <a:gd name="connsiteY9" fmla="*/ 1412153 h 1412153"/>
                <a:gd name="connsiteX10" fmla="*/ 41361 w 8227711"/>
                <a:gd name="connsiteY10" fmla="*/ 1370792 h 1412153"/>
                <a:gd name="connsiteX11" fmla="*/ 0 w 8227711"/>
                <a:gd name="connsiteY11" fmla="*/ 1270938 h 1412153"/>
                <a:gd name="connsiteX12" fmla="*/ 0 w 8227711"/>
                <a:gd name="connsiteY12" fmla="*/ 141215 h 141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7711" h="1412153">
                  <a:moveTo>
                    <a:pt x="0" y="141215"/>
                  </a:moveTo>
                  <a:cubicBezTo>
                    <a:pt x="0" y="103762"/>
                    <a:pt x="14878" y="67844"/>
                    <a:pt x="41361" y="41361"/>
                  </a:cubicBezTo>
                  <a:cubicBezTo>
                    <a:pt x="67844" y="14878"/>
                    <a:pt x="103763" y="0"/>
                    <a:pt x="141215" y="0"/>
                  </a:cubicBezTo>
                  <a:lnTo>
                    <a:pt x="8086496" y="0"/>
                  </a:lnTo>
                  <a:cubicBezTo>
                    <a:pt x="8123949" y="0"/>
                    <a:pt x="8159867" y="14878"/>
                    <a:pt x="8186350" y="41361"/>
                  </a:cubicBezTo>
                  <a:cubicBezTo>
                    <a:pt x="8212833" y="67844"/>
                    <a:pt x="8227711" y="103763"/>
                    <a:pt x="8227711" y="141215"/>
                  </a:cubicBezTo>
                  <a:lnTo>
                    <a:pt x="8227711" y="1270938"/>
                  </a:lnTo>
                  <a:cubicBezTo>
                    <a:pt x="8227711" y="1308391"/>
                    <a:pt x="8212833" y="1344309"/>
                    <a:pt x="8186350" y="1370792"/>
                  </a:cubicBezTo>
                  <a:cubicBezTo>
                    <a:pt x="8159867" y="1397275"/>
                    <a:pt x="8123948" y="1412153"/>
                    <a:pt x="8086496" y="1412153"/>
                  </a:cubicBezTo>
                  <a:lnTo>
                    <a:pt x="141215" y="1412153"/>
                  </a:lnTo>
                  <a:cubicBezTo>
                    <a:pt x="103762" y="1412153"/>
                    <a:pt x="67844" y="1397275"/>
                    <a:pt x="41361" y="1370792"/>
                  </a:cubicBezTo>
                  <a:cubicBezTo>
                    <a:pt x="14878" y="1344309"/>
                    <a:pt x="0" y="1308390"/>
                    <a:pt x="0" y="1270938"/>
                  </a:cubicBezTo>
                  <a:lnTo>
                    <a:pt x="0" y="141215"/>
                  </a:lnTo>
                  <a:close/>
                </a:path>
              </a:pathLst>
            </a:custGeom>
            <a:solidFill>
              <a:schemeClr val="accent1">
                <a:lumMod val="60000"/>
                <a:lumOff val="40000"/>
              </a:schemeClr>
            </a:solidFill>
            <a:ln w="19050">
              <a:solidFill>
                <a:schemeClr val="tx2">
                  <a:lumMod val="75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40115" tIns="0" rIns="140115" bIns="179664" spcCol="127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44550">
                <a:lnSpc>
                  <a:spcPct val="90000"/>
                </a:lnSpc>
                <a:spcAft>
                  <a:spcPct val="35000"/>
                </a:spcAft>
                <a:defRPr/>
              </a:pPr>
              <a:endParaRPr lang="pt-BR" dirty="0">
                <a:solidFill>
                  <a:schemeClr val="tx1"/>
                </a:solidFill>
                <a:latin typeface="Cambria" pitchFamily="18" charset="0"/>
                <a:ea typeface="Cambria" pitchFamily="18" charset="0"/>
              </a:endParaRPr>
            </a:p>
            <a:p>
              <a:pPr algn="ctr" defTabSz="844550">
                <a:lnSpc>
                  <a:spcPct val="90000"/>
                </a:lnSpc>
                <a:spcAft>
                  <a:spcPct val="35000"/>
                </a:spcAft>
                <a:defRPr/>
              </a:pPr>
              <a:r>
                <a:rPr lang="pt-BR" dirty="0" err="1">
                  <a:solidFill>
                    <a:schemeClr val="tx1"/>
                  </a:solidFill>
                  <a:latin typeface="Cambria" pitchFamily="18" charset="0"/>
                  <a:ea typeface="Cambria" pitchFamily="18" charset="0"/>
                </a:rPr>
                <a:t>AUTORIDADES</a:t>
              </a:r>
              <a:r>
                <a:rPr lang="pt-BR" dirty="0">
                  <a:solidFill>
                    <a:schemeClr val="tx1"/>
                  </a:solidFill>
                  <a:latin typeface="Cambria" pitchFamily="18" charset="0"/>
                  <a:ea typeface="Cambria" pitchFamily="18" charset="0"/>
                </a:rPr>
                <a:t> </a:t>
              </a:r>
              <a:r>
                <a:rPr lang="pt-BR" dirty="0" err="1">
                  <a:solidFill>
                    <a:schemeClr val="tx1"/>
                  </a:solidFill>
                  <a:latin typeface="Cambria" pitchFamily="18" charset="0"/>
                  <a:ea typeface="Cambria" pitchFamily="18" charset="0"/>
                </a:rPr>
                <a:t>EDUCACIONAIS</a:t>
              </a:r>
              <a:endParaRPr lang="pt-BR" dirty="0">
                <a:solidFill>
                  <a:schemeClr val="tx1"/>
                </a:solidFill>
                <a:latin typeface="Cambria" pitchFamily="18" charset="0"/>
                <a:ea typeface="Cambria" pitchFamily="18" charset="0"/>
              </a:endParaRPr>
            </a:p>
            <a:p>
              <a:pPr algn="ctr" defTabSz="844550">
                <a:lnSpc>
                  <a:spcPct val="90000"/>
                </a:lnSpc>
                <a:spcAft>
                  <a:spcPct val="35000"/>
                </a:spcAft>
                <a:defRPr/>
              </a:pPr>
              <a:r>
                <a:rPr lang="pt-BR" b="1" dirty="0">
                  <a:solidFill>
                    <a:srgbClr val="FF0000"/>
                  </a:solidFill>
                  <a:latin typeface="Cambria" pitchFamily="18" charset="0"/>
                  <a:ea typeface="Cambria" pitchFamily="18" charset="0"/>
                </a:rPr>
                <a:t>Definição do que os alunos devem saber fazer ao final de cada período letivo – CURRÍCULO - e disponibilização das condições de ensino</a:t>
              </a:r>
            </a:p>
          </p:txBody>
        </p:sp>
        <p:sp>
          <p:nvSpPr>
            <p:cNvPr id="6" name="Freeform 6">
              <a:extLst>
                <a:ext uri="{FF2B5EF4-FFF2-40B4-BE49-F238E27FC236}">
                  <a16:creationId xmlns:a16="http://schemas.microsoft.com/office/drawing/2014/main" xmlns="" id="{44F9DCB5-E3B6-4BC0-9955-1406DE8E5314}"/>
                </a:ext>
              </a:extLst>
            </p:cNvPr>
            <p:cNvSpPr/>
            <p:nvPr/>
          </p:nvSpPr>
          <p:spPr>
            <a:xfrm>
              <a:off x="458144" y="3140844"/>
              <a:ext cx="3241116" cy="1585121"/>
            </a:xfrm>
            <a:custGeom>
              <a:avLst/>
              <a:gdLst>
                <a:gd name="connsiteX0" fmla="*/ 0 w 5374595"/>
                <a:gd name="connsiteY0" fmla="*/ 141215 h 1412153"/>
                <a:gd name="connsiteX1" fmla="*/ 41361 w 5374595"/>
                <a:gd name="connsiteY1" fmla="*/ 41361 h 1412153"/>
                <a:gd name="connsiteX2" fmla="*/ 141215 w 5374595"/>
                <a:gd name="connsiteY2" fmla="*/ 0 h 1412153"/>
                <a:gd name="connsiteX3" fmla="*/ 5233380 w 5374595"/>
                <a:gd name="connsiteY3" fmla="*/ 0 h 1412153"/>
                <a:gd name="connsiteX4" fmla="*/ 5333234 w 5374595"/>
                <a:gd name="connsiteY4" fmla="*/ 41361 h 1412153"/>
                <a:gd name="connsiteX5" fmla="*/ 5374595 w 5374595"/>
                <a:gd name="connsiteY5" fmla="*/ 141215 h 1412153"/>
                <a:gd name="connsiteX6" fmla="*/ 5374595 w 5374595"/>
                <a:gd name="connsiteY6" fmla="*/ 1270938 h 1412153"/>
                <a:gd name="connsiteX7" fmla="*/ 5333234 w 5374595"/>
                <a:gd name="connsiteY7" fmla="*/ 1370792 h 1412153"/>
                <a:gd name="connsiteX8" fmla="*/ 5233380 w 5374595"/>
                <a:gd name="connsiteY8" fmla="*/ 1412153 h 1412153"/>
                <a:gd name="connsiteX9" fmla="*/ 141215 w 5374595"/>
                <a:gd name="connsiteY9" fmla="*/ 1412153 h 1412153"/>
                <a:gd name="connsiteX10" fmla="*/ 41361 w 5374595"/>
                <a:gd name="connsiteY10" fmla="*/ 1370792 h 1412153"/>
                <a:gd name="connsiteX11" fmla="*/ 0 w 5374595"/>
                <a:gd name="connsiteY11" fmla="*/ 1270938 h 1412153"/>
                <a:gd name="connsiteX12" fmla="*/ 0 w 5374595"/>
                <a:gd name="connsiteY12" fmla="*/ 141215 h 141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74595" h="1412153">
                  <a:moveTo>
                    <a:pt x="0" y="141215"/>
                  </a:moveTo>
                  <a:cubicBezTo>
                    <a:pt x="0" y="103762"/>
                    <a:pt x="14878" y="67844"/>
                    <a:pt x="41361" y="41361"/>
                  </a:cubicBezTo>
                  <a:cubicBezTo>
                    <a:pt x="67844" y="14878"/>
                    <a:pt x="103763" y="0"/>
                    <a:pt x="141215" y="0"/>
                  </a:cubicBezTo>
                  <a:lnTo>
                    <a:pt x="5233380" y="0"/>
                  </a:lnTo>
                  <a:cubicBezTo>
                    <a:pt x="5270833" y="0"/>
                    <a:pt x="5306751" y="14878"/>
                    <a:pt x="5333234" y="41361"/>
                  </a:cubicBezTo>
                  <a:cubicBezTo>
                    <a:pt x="5359717" y="67844"/>
                    <a:pt x="5374595" y="103763"/>
                    <a:pt x="5374595" y="141215"/>
                  </a:cubicBezTo>
                  <a:lnTo>
                    <a:pt x="5374595" y="1270938"/>
                  </a:lnTo>
                  <a:cubicBezTo>
                    <a:pt x="5374595" y="1308391"/>
                    <a:pt x="5359717" y="1344309"/>
                    <a:pt x="5333234" y="1370792"/>
                  </a:cubicBezTo>
                  <a:cubicBezTo>
                    <a:pt x="5306751" y="1397275"/>
                    <a:pt x="5270832" y="1412153"/>
                    <a:pt x="5233380" y="1412153"/>
                  </a:cubicBezTo>
                  <a:lnTo>
                    <a:pt x="141215" y="1412153"/>
                  </a:lnTo>
                  <a:cubicBezTo>
                    <a:pt x="103762" y="1412153"/>
                    <a:pt x="67844" y="1397275"/>
                    <a:pt x="41361" y="1370792"/>
                  </a:cubicBezTo>
                  <a:cubicBezTo>
                    <a:pt x="14878" y="1344309"/>
                    <a:pt x="0" y="1308390"/>
                    <a:pt x="0" y="1270938"/>
                  </a:cubicBezTo>
                  <a:lnTo>
                    <a:pt x="0" y="141215"/>
                  </a:lnTo>
                  <a:close/>
                </a:path>
              </a:pathLst>
            </a:custGeom>
            <a:solidFill>
              <a:schemeClr val="accent1">
                <a:lumMod val="60000"/>
                <a:lumOff val="40000"/>
              </a:schemeClr>
            </a:solidFill>
            <a:ln>
              <a:solidFill>
                <a:schemeClr val="tx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7561" tIns="117561" rIns="117561" bIns="117561" spcCol="127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89000">
                <a:lnSpc>
                  <a:spcPct val="90000"/>
                </a:lnSpc>
                <a:spcAft>
                  <a:spcPct val="35000"/>
                </a:spcAft>
                <a:defRPr/>
              </a:pPr>
              <a:r>
                <a:rPr lang="pt-BR" dirty="0">
                  <a:solidFill>
                    <a:schemeClr val="tx1"/>
                  </a:solidFill>
                  <a:latin typeface="Cambria" pitchFamily="18" charset="0"/>
                  <a:ea typeface="Cambria" pitchFamily="18" charset="0"/>
                </a:rPr>
                <a:t>DESENVOLVIMENTO PEDAGÓGICO</a:t>
              </a:r>
            </a:p>
            <a:p>
              <a:pPr algn="ctr" defTabSz="889000">
                <a:lnSpc>
                  <a:spcPct val="90000"/>
                </a:lnSpc>
                <a:spcAft>
                  <a:spcPct val="35000"/>
                </a:spcAft>
                <a:defRPr/>
              </a:pPr>
              <a:r>
                <a:rPr lang="pt-BR" dirty="0">
                  <a:solidFill>
                    <a:schemeClr val="tx1"/>
                  </a:solidFill>
                  <a:latin typeface="Cambria" pitchFamily="18" charset="0"/>
                  <a:ea typeface="Cambria" pitchFamily="18" charset="0"/>
                </a:rPr>
                <a:t>Corpo docente e recursos pedagógicos</a:t>
              </a:r>
            </a:p>
          </p:txBody>
        </p:sp>
        <p:sp>
          <p:nvSpPr>
            <p:cNvPr id="7" name="Freeform 7">
              <a:extLst>
                <a:ext uri="{FF2B5EF4-FFF2-40B4-BE49-F238E27FC236}">
                  <a16:creationId xmlns:a16="http://schemas.microsoft.com/office/drawing/2014/main" xmlns="" id="{22B0CD72-7F17-4208-8F68-F30E8AA07B2F}"/>
                </a:ext>
              </a:extLst>
            </p:cNvPr>
            <p:cNvSpPr/>
            <p:nvPr/>
          </p:nvSpPr>
          <p:spPr>
            <a:xfrm>
              <a:off x="458144" y="1917277"/>
              <a:ext cx="1588023" cy="1080579"/>
            </a:xfrm>
            <a:custGeom>
              <a:avLst/>
              <a:gdLst>
                <a:gd name="connsiteX0" fmla="*/ 0 w 2632025"/>
                <a:gd name="connsiteY0" fmla="*/ 141215 h 1412153"/>
                <a:gd name="connsiteX1" fmla="*/ 41361 w 2632025"/>
                <a:gd name="connsiteY1" fmla="*/ 41361 h 1412153"/>
                <a:gd name="connsiteX2" fmla="*/ 141215 w 2632025"/>
                <a:gd name="connsiteY2" fmla="*/ 0 h 1412153"/>
                <a:gd name="connsiteX3" fmla="*/ 2490810 w 2632025"/>
                <a:gd name="connsiteY3" fmla="*/ 0 h 1412153"/>
                <a:gd name="connsiteX4" fmla="*/ 2590664 w 2632025"/>
                <a:gd name="connsiteY4" fmla="*/ 41361 h 1412153"/>
                <a:gd name="connsiteX5" fmla="*/ 2632025 w 2632025"/>
                <a:gd name="connsiteY5" fmla="*/ 141215 h 1412153"/>
                <a:gd name="connsiteX6" fmla="*/ 2632025 w 2632025"/>
                <a:gd name="connsiteY6" fmla="*/ 1270938 h 1412153"/>
                <a:gd name="connsiteX7" fmla="*/ 2590664 w 2632025"/>
                <a:gd name="connsiteY7" fmla="*/ 1370792 h 1412153"/>
                <a:gd name="connsiteX8" fmla="*/ 2490810 w 2632025"/>
                <a:gd name="connsiteY8" fmla="*/ 1412153 h 1412153"/>
                <a:gd name="connsiteX9" fmla="*/ 141215 w 2632025"/>
                <a:gd name="connsiteY9" fmla="*/ 1412153 h 1412153"/>
                <a:gd name="connsiteX10" fmla="*/ 41361 w 2632025"/>
                <a:gd name="connsiteY10" fmla="*/ 1370792 h 1412153"/>
                <a:gd name="connsiteX11" fmla="*/ 0 w 2632025"/>
                <a:gd name="connsiteY11" fmla="*/ 1270938 h 1412153"/>
                <a:gd name="connsiteX12" fmla="*/ 0 w 2632025"/>
                <a:gd name="connsiteY12" fmla="*/ 141215 h 141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2025" h="1412153">
                  <a:moveTo>
                    <a:pt x="0" y="141215"/>
                  </a:moveTo>
                  <a:cubicBezTo>
                    <a:pt x="0" y="103762"/>
                    <a:pt x="14878" y="67844"/>
                    <a:pt x="41361" y="41361"/>
                  </a:cubicBezTo>
                  <a:cubicBezTo>
                    <a:pt x="67844" y="14878"/>
                    <a:pt x="103763" y="0"/>
                    <a:pt x="141215" y="0"/>
                  </a:cubicBezTo>
                  <a:lnTo>
                    <a:pt x="2490810" y="0"/>
                  </a:lnTo>
                  <a:cubicBezTo>
                    <a:pt x="2528263" y="0"/>
                    <a:pt x="2564181" y="14878"/>
                    <a:pt x="2590664" y="41361"/>
                  </a:cubicBezTo>
                  <a:cubicBezTo>
                    <a:pt x="2617147" y="67844"/>
                    <a:pt x="2632025" y="103763"/>
                    <a:pt x="2632025" y="141215"/>
                  </a:cubicBezTo>
                  <a:lnTo>
                    <a:pt x="2632025" y="1270938"/>
                  </a:lnTo>
                  <a:cubicBezTo>
                    <a:pt x="2632025" y="1308391"/>
                    <a:pt x="2617147" y="1344309"/>
                    <a:pt x="2590664" y="1370792"/>
                  </a:cubicBezTo>
                  <a:cubicBezTo>
                    <a:pt x="2564181" y="1397275"/>
                    <a:pt x="2528262" y="1412153"/>
                    <a:pt x="2490810" y="1412153"/>
                  </a:cubicBezTo>
                  <a:lnTo>
                    <a:pt x="141215" y="1412153"/>
                  </a:lnTo>
                  <a:cubicBezTo>
                    <a:pt x="103762" y="1412153"/>
                    <a:pt x="67844" y="1397275"/>
                    <a:pt x="41361" y="1370792"/>
                  </a:cubicBezTo>
                  <a:cubicBezTo>
                    <a:pt x="14878" y="1344309"/>
                    <a:pt x="0" y="1308390"/>
                    <a:pt x="0" y="1270938"/>
                  </a:cubicBezTo>
                  <a:lnTo>
                    <a:pt x="0" y="141215"/>
                  </a:lnTo>
                  <a:close/>
                </a:path>
              </a:pathLst>
            </a:custGeom>
            <a:solidFill>
              <a:schemeClr val="accent1">
                <a:lumMod val="60000"/>
                <a:lumOff val="40000"/>
              </a:schemeClr>
            </a:solidFill>
            <a:ln>
              <a:solidFill>
                <a:schemeClr val="tx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7561" tIns="117561" rIns="117561" bIns="117561" spcCol="127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89000">
                <a:lnSpc>
                  <a:spcPct val="90000"/>
                </a:lnSpc>
                <a:spcAft>
                  <a:spcPct val="35000"/>
                </a:spcAft>
                <a:defRPr/>
              </a:pPr>
              <a:r>
                <a:rPr lang="pt-BR" dirty="0" err="1">
                  <a:solidFill>
                    <a:schemeClr val="tx1"/>
                  </a:solidFill>
                  <a:latin typeface="Cambria" pitchFamily="18" charset="0"/>
                  <a:ea typeface="Cambria" pitchFamily="18" charset="0"/>
                </a:rPr>
                <a:t>Sistema</a:t>
              </a:r>
              <a:r>
                <a:rPr lang="pt-BR" dirty="0">
                  <a:solidFill>
                    <a:schemeClr val="tx1"/>
                  </a:solidFill>
                  <a:latin typeface="Cambria" pitchFamily="18" charset="0"/>
                  <a:ea typeface="Cambria" pitchFamily="18" charset="0"/>
                </a:rPr>
                <a:t> </a:t>
              </a:r>
              <a:r>
                <a:rPr lang="pt-BR" dirty="0" err="1">
                  <a:solidFill>
                    <a:schemeClr val="tx1"/>
                  </a:solidFill>
                  <a:latin typeface="Cambria" pitchFamily="18" charset="0"/>
                  <a:ea typeface="Cambria" pitchFamily="18" charset="0"/>
                </a:rPr>
                <a:t>de</a:t>
              </a:r>
              <a:r>
                <a:rPr lang="pt-BR" dirty="0">
                  <a:solidFill>
                    <a:schemeClr val="tx1"/>
                  </a:solidFill>
                  <a:latin typeface="Cambria" pitchFamily="18" charset="0"/>
                  <a:ea typeface="Cambria" pitchFamily="18" charset="0"/>
                </a:rPr>
                <a:t> </a:t>
              </a:r>
              <a:r>
                <a:rPr lang="pt-BR" dirty="0" err="1">
                  <a:solidFill>
                    <a:schemeClr val="tx1"/>
                  </a:solidFill>
                  <a:latin typeface="Cambria" pitchFamily="18" charset="0"/>
                  <a:ea typeface="Cambria" pitchFamily="18" charset="0"/>
                </a:rPr>
                <a:t>avaliação</a:t>
              </a:r>
              <a:r>
                <a:rPr lang="pt-BR" dirty="0">
                  <a:solidFill>
                    <a:schemeClr val="tx1"/>
                  </a:solidFill>
                  <a:latin typeface="Cambria" pitchFamily="18" charset="0"/>
                  <a:ea typeface="Cambria" pitchFamily="18" charset="0"/>
                </a:rPr>
                <a:t> </a:t>
              </a:r>
              <a:r>
                <a:rPr lang="pt-BR" dirty="0" err="1">
                  <a:solidFill>
                    <a:schemeClr val="tx1"/>
                  </a:solidFill>
                  <a:latin typeface="Cambria" pitchFamily="18" charset="0"/>
                  <a:ea typeface="Cambria" pitchFamily="18" charset="0"/>
                </a:rPr>
                <a:t>externa</a:t>
              </a:r>
              <a:endParaRPr lang="pt-BR" dirty="0">
                <a:solidFill>
                  <a:schemeClr val="tx1"/>
                </a:solidFill>
                <a:latin typeface="Cambria" pitchFamily="18" charset="0"/>
                <a:ea typeface="Cambria" pitchFamily="18" charset="0"/>
              </a:endParaRPr>
            </a:p>
          </p:txBody>
        </p:sp>
        <p:sp>
          <p:nvSpPr>
            <p:cNvPr id="8" name="Freeform 8">
              <a:extLst>
                <a:ext uri="{FF2B5EF4-FFF2-40B4-BE49-F238E27FC236}">
                  <a16:creationId xmlns:a16="http://schemas.microsoft.com/office/drawing/2014/main" xmlns="" id="{0E939561-0A6A-4C54-9B63-1C8126C52653}"/>
                </a:ext>
              </a:extLst>
            </p:cNvPr>
            <p:cNvSpPr/>
            <p:nvPr/>
          </p:nvSpPr>
          <p:spPr>
            <a:xfrm>
              <a:off x="2123632" y="1917277"/>
              <a:ext cx="1588022" cy="1080579"/>
            </a:xfrm>
            <a:custGeom>
              <a:avLst/>
              <a:gdLst>
                <a:gd name="connsiteX0" fmla="*/ 0 w 2632025"/>
                <a:gd name="connsiteY0" fmla="*/ 141215 h 1412153"/>
                <a:gd name="connsiteX1" fmla="*/ 41361 w 2632025"/>
                <a:gd name="connsiteY1" fmla="*/ 41361 h 1412153"/>
                <a:gd name="connsiteX2" fmla="*/ 141215 w 2632025"/>
                <a:gd name="connsiteY2" fmla="*/ 0 h 1412153"/>
                <a:gd name="connsiteX3" fmla="*/ 2490810 w 2632025"/>
                <a:gd name="connsiteY3" fmla="*/ 0 h 1412153"/>
                <a:gd name="connsiteX4" fmla="*/ 2590664 w 2632025"/>
                <a:gd name="connsiteY4" fmla="*/ 41361 h 1412153"/>
                <a:gd name="connsiteX5" fmla="*/ 2632025 w 2632025"/>
                <a:gd name="connsiteY5" fmla="*/ 141215 h 1412153"/>
                <a:gd name="connsiteX6" fmla="*/ 2632025 w 2632025"/>
                <a:gd name="connsiteY6" fmla="*/ 1270938 h 1412153"/>
                <a:gd name="connsiteX7" fmla="*/ 2590664 w 2632025"/>
                <a:gd name="connsiteY7" fmla="*/ 1370792 h 1412153"/>
                <a:gd name="connsiteX8" fmla="*/ 2490810 w 2632025"/>
                <a:gd name="connsiteY8" fmla="*/ 1412153 h 1412153"/>
                <a:gd name="connsiteX9" fmla="*/ 141215 w 2632025"/>
                <a:gd name="connsiteY9" fmla="*/ 1412153 h 1412153"/>
                <a:gd name="connsiteX10" fmla="*/ 41361 w 2632025"/>
                <a:gd name="connsiteY10" fmla="*/ 1370792 h 1412153"/>
                <a:gd name="connsiteX11" fmla="*/ 0 w 2632025"/>
                <a:gd name="connsiteY11" fmla="*/ 1270938 h 1412153"/>
                <a:gd name="connsiteX12" fmla="*/ 0 w 2632025"/>
                <a:gd name="connsiteY12" fmla="*/ 141215 h 141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2025" h="1412153">
                  <a:moveTo>
                    <a:pt x="0" y="141215"/>
                  </a:moveTo>
                  <a:cubicBezTo>
                    <a:pt x="0" y="103762"/>
                    <a:pt x="14878" y="67844"/>
                    <a:pt x="41361" y="41361"/>
                  </a:cubicBezTo>
                  <a:cubicBezTo>
                    <a:pt x="67844" y="14878"/>
                    <a:pt x="103763" y="0"/>
                    <a:pt x="141215" y="0"/>
                  </a:cubicBezTo>
                  <a:lnTo>
                    <a:pt x="2490810" y="0"/>
                  </a:lnTo>
                  <a:cubicBezTo>
                    <a:pt x="2528263" y="0"/>
                    <a:pt x="2564181" y="14878"/>
                    <a:pt x="2590664" y="41361"/>
                  </a:cubicBezTo>
                  <a:cubicBezTo>
                    <a:pt x="2617147" y="67844"/>
                    <a:pt x="2632025" y="103763"/>
                    <a:pt x="2632025" y="141215"/>
                  </a:cubicBezTo>
                  <a:lnTo>
                    <a:pt x="2632025" y="1270938"/>
                  </a:lnTo>
                  <a:cubicBezTo>
                    <a:pt x="2632025" y="1308391"/>
                    <a:pt x="2617147" y="1344309"/>
                    <a:pt x="2590664" y="1370792"/>
                  </a:cubicBezTo>
                  <a:cubicBezTo>
                    <a:pt x="2564181" y="1397275"/>
                    <a:pt x="2528262" y="1412153"/>
                    <a:pt x="2490810" y="1412153"/>
                  </a:cubicBezTo>
                  <a:lnTo>
                    <a:pt x="141215" y="1412153"/>
                  </a:lnTo>
                  <a:cubicBezTo>
                    <a:pt x="103762" y="1412153"/>
                    <a:pt x="67844" y="1397275"/>
                    <a:pt x="41361" y="1370792"/>
                  </a:cubicBezTo>
                  <a:cubicBezTo>
                    <a:pt x="14878" y="1344309"/>
                    <a:pt x="0" y="1308390"/>
                    <a:pt x="0" y="1270938"/>
                  </a:cubicBezTo>
                  <a:lnTo>
                    <a:pt x="0" y="141215"/>
                  </a:lnTo>
                  <a:close/>
                </a:path>
              </a:pathLst>
            </a:custGeom>
            <a:solidFill>
              <a:schemeClr val="accent1">
                <a:lumMod val="60000"/>
                <a:lumOff val="40000"/>
              </a:schemeClr>
            </a:solidFill>
            <a:ln>
              <a:solidFill>
                <a:schemeClr val="tx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7561" tIns="117561" rIns="117561" bIns="117561" spcCol="127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89000">
                <a:lnSpc>
                  <a:spcPct val="90000"/>
                </a:lnSpc>
                <a:spcAft>
                  <a:spcPct val="35000"/>
                </a:spcAft>
                <a:defRPr/>
              </a:pPr>
              <a:r>
                <a:rPr lang="pt-BR" dirty="0" err="1">
                  <a:solidFill>
                    <a:schemeClr val="tx1"/>
                  </a:solidFill>
                  <a:latin typeface="Cambria" pitchFamily="18" charset="0"/>
                  <a:ea typeface="Cambria" pitchFamily="18" charset="0"/>
                </a:rPr>
                <a:t>Sistema</a:t>
              </a:r>
              <a:r>
                <a:rPr lang="pt-BR" dirty="0">
                  <a:solidFill>
                    <a:schemeClr val="tx1"/>
                  </a:solidFill>
                  <a:latin typeface="Cambria" pitchFamily="18" charset="0"/>
                  <a:ea typeface="Cambria" pitchFamily="18" charset="0"/>
                </a:rPr>
                <a:t> </a:t>
              </a:r>
              <a:r>
                <a:rPr lang="pt-BR" dirty="0" err="1">
                  <a:solidFill>
                    <a:schemeClr val="tx1"/>
                  </a:solidFill>
                  <a:latin typeface="Cambria" pitchFamily="18" charset="0"/>
                  <a:ea typeface="Cambria" pitchFamily="18" charset="0"/>
                </a:rPr>
                <a:t>de</a:t>
              </a:r>
              <a:r>
                <a:rPr lang="pt-BR" dirty="0">
                  <a:solidFill>
                    <a:schemeClr val="tx1"/>
                  </a:solidFill>
                  <a:latin typeface="Cambria" pitchFamily="18" charset="0"/>
                  <a:ea typeface="Cambria" pitchFamily="18" charset="0"/>
                </a:rPr>
                <a:t> </a:t>
              </a:r>
              <a:r>
                <a:rPr lang="pt-BR" dirty="0" err="1">
                  <a:solidFill>
                    <a:schemeClr val="tx1"/>
                  </a:solidFill>
                  <a:latin typeface="Cambria" pitchFamily="18" charset="0"/>
                  <a:ea typeface="Cambria" pitchFamily="18" charset="0"/>
                </a:rPr>
                <a:t>avaliação</a:t>
              </a:r>
              <a:r>
                <a:rPr lang="pt-BR" dirty="0">
                  <a:solidFill>
                    <a:schemeClr val="tx1"/>
                  </a:solidFill>
                  <a:latin typeface="Cambria" pitchFamily="18" charset="0"/>
                  <a:ea typeface="Cambria" pitchFamily="18" charset="0"/>
                </a:rPr>
                <a:t> </a:t>
              </a:r>
              <a:r>
                <a:rPr lang="pt-BR" dirty="0" err="1">
                  <a:solidFill>
                    <a:schemeClr val="tx1"/>
                  </a:solidFill>
                  <a:latin typeface="Cambria" pitchFamily="18" charset="0"/>
                  <a:ea typeface="Cambria" pitchFamily="18" charset="0"/>
                </a:rPr>
                <a:t>interna</a:t>
              </a:r>
              <a:endParaRPr lang="pt-BR" dirty="0">
                <a:solidFill>
                  <a:schemeClr val="tx1"/>
                </a:solidFill>
                <a:latin typeface="Cambria" pitchFamily="18" charset="0"/>
                <a:ea typeface="Cambria" pitchFamily="18" charset="0"/>
              </a:endParaRPr>
            </a:p>
          </p:txBody>
        </p:sp>
        <p:sp>
          <p:nvSpPr>
            <p:cNvPr id="9" name="Freeform 9">
              <a:extLst>
                <a:ext uri="{FF2B5EF4-FFF2-40B4-BE49-F238E27FC236}">
                  <a16:creationId xmlns:a16="http://schemas.microsoft.com/office/drawing/2014/main" xmlns="" id="{0B80E3C6-E695-422C-98C8-1235F7B9C726}"/>
                </a:ext>
              </a:extLst>
            </p:cNvPr>
            <p:cNvSpPr/>
            <p:nvPr/>
          </p:nvSpPr>
          <p:spPr>
            <a:xfrm>
              <a:off x="6333053" y="3140844"/>
              <a:ext cx="2344077" cy="1585121"/>
            </a:xfrm>
            <a:custGeom>
              <a:avLst/>
              <a:gdLst>
                <a:gd name="connsiteX0" fmla="*/ 0 w 2632025"/>
                <a:gd name="connsiteY0" fmla="*/ 141215 h 1412153"/>
                <a:gd name="connsiteX1" fmla="*/ 41361 w 2632025"/>
                <a:gd name="connsiteY1" fmla="*/ 41361 h 1412153"/>
                <a:gd name="connsiteX2" fmla="*/ 141215 w 2632025"/>
                <a:gd name="connsiteY2" fmla="*/ 0 h 1412153"/>
                <a:gd name="connsiteX3" fmla="*/ 2490810 w 2632025"/>
                <a:gd name="connsiteY3" fmla="*/ 0 h 1412153"/>
                <a:gd name="connsiteX4" fmla="*/ 2590664 w 2632025"/>
                <a:gd name="connsiteY4" fmla="*/ 41361 h 1412153"/>
                <a:gd name="connsiteX5" fmla="*/ 2632025 w 2632025"/>
                <a:gd name="connsiteY5" fmla="*/ 141215 h 1412153"/>
                <a:gd name="connsiteX6" fmla="*/ 2632025 w 2632025"/>
                <a:gd name="connsiteY6" fmla="*/ 1270938 h 1412153"/>
                <a:gd name="connsiteX7" fmla="*/ 2590664 w 2632025"/>
                <a:gd name="connsiteY7" fmla="*/ 1370792 h 1412153"/>
                <a:gd name="connsiteX8" fmla="*/ 2490810 w 2632025"/>
                <a:gd name="connsiteY8" fmla="*/ 1412153 h 1412153"/>
                <a:gd name="connsiteX9" fmla="*/ 141215 w 2632025"/>
                <a:gd name="connsiteY9" fmla="*/ 1412153 h 1412153"/>
                <a:gd name="connsiteX10" fmla="*/ 41361 w 2632025"/>
                <a:gd name="connsiteY10" fmla="*/ 1370792 h 1412153"/>
                <a:gd name="connsiteX11" fmla="*/ 0 w 2632025"/>
                <a:gd name="connsiteY11" fmla="*/ 1270938 h 1412153"/>
                <a:gd name="connsiteX12" fmla="*/ 0 w 2632025"/>
                <a:gd name="connsiteY12" fmla="*/ 141215 h 141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2025" h="1412153">
                  <a:moveTo>
                    <a:pt x="0" y="141215"/>
                  </a:moveTo>
                  <a:cubicBezTo>
                    <a:pt x="0" y="103762"/>
                    <a:pt x="14878" y="67844"/>
                    <a:pt x="41361" y="41361"/>
                  </a:cubicBezTo>
                  <a:cubicBezTo>
                    <a:pt x="67844" y="14878"/>
                    <a:pt x="103763" y="0"/>
                    <a:pt x="141215" y="0"/>
                  </a:cubicBezTo>
                  <a:lnTo>
                    <a:pt x="2490810" y="0"/>
                  </a:lnTo>
                  <a:cubicBezTo>
                    <a:pt x="2528263" y="0"/>
                    <a:pt x="2564181" y="14878"/>
                    <a:pt x="2590664" y="41361"/>
                  </a:cubicBezTo>
                  <a:cubicBezTo>
                    <a:pt x="2617147" y="67844"/>
                    <a:pt x="2632025" y="103763"/>
                    <a:pt x="2632025" y="141215"/>
                  </a:cubicBezTo>
                  <a:lnTo>
                    <a:pt x="2632025" y="1270938"/>
                  </a:lnTo>
                  <a:cubicBezTo>
                    <a:pt x="2632025" y="1308391"/>
                    <a:pt x="2617147" y="1344309"/>
                    <a:pt x="2590664" y="1370792"/>
                  </a:cubicBezTo>
                  <a:cubicBezTo>
                    <a:pt x="2564181" y="1397275"/>
                    <a:pt x="2528262" y="1412153"/>
                    <a:pt x="2490810" y="1412153"/>
                  </a:cubicBezTo>
                  <a:lnTo>
                    <a:pt x="141215" y="1412153"/>
                  </a:lnTo>
                  <a:cubicBezTo>
                    <a:pt x="103762" y="1412153"/>
                    <a:pt x="67844" y="1397275"/>
                    <a:pt x="41361" y="1370792"/>
                  </a:cubicBezTo>
                  <a:cubicBezTo>
                    <a:pt x="14878" y="1344309"/>
                    <a:pt x="0" y="1308390"/>
                    <a:pt x="0" y="1270938"/>
                  </a:cubicBezTo>
                  <a:lnTo>
                    <a:pt x="0" y="141215"/>
                  </a:lnTo>
                  <a:close/>
                </a:path>
              </a:pathLst>
            </a:custGeom>
            <a:solidFill>
              <a:schemeClr val="accent1">
                <a:lumMod val="60000"/>
                <a:lumOff val="40000"/>
              </a:schemeClr>
            </a:solidFill>
            <a:ln>
              <a:solidFill>
                <a:schemeClr val="tx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7561" tIns="117561" rIns="117561" bIns="117561" spcCol="127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89000">
                <a:lnSpc>
                  <a:spcPct val="90000"/>
                </a:lnSpc>
                <a:spcAft>
                  <a:spcPct val="35000"/>
                </a:spcAft>
                <a:defRPr/>
              </a:pPr>
              <a:r>
                <a:rPr lang="pt-BR" dirty="0" err="1">
                  <a:solidFill>
                    <a:schemeClr val="tx1"/>
                  </a:solidFill>
                  <a:latin typeface="Cambria" pitchFamily="18" charset="0"/>
                  <a:ea typeface="Cambria" pitchFamily="18" charset="0"/>
                </a:rPr>
                <a:t>ADMINISTRAÇÃO</a:t>
              </a:r>
              <a:r>
                <a:rPr lang="pt-BR" dirty="0">
                  <a:solidFill>
                    <a:schemeClr val="tx1"/>
                  </a:solidFill>
                  <a:latin typeface="Cambria" pitchFamily="18" charset="0"/>
                  <a:ea typeface="Cambria" pitchFamily="18" charset="0"/>
                </a:rPr>
                <a:t> </a:t>
              </a:r>
              <a:r>
                <a:rPr lang="pt-BR" dirty="0" err="1">
                  <a:solidFill>
                    <a:schemeClr val="tx1"/>
                  </a:solidFill>
                  <a:latin typeface="Cambria" pitchFamily="18" charset="0"/>
                  <a:ea typeface="Cambria" pitchFamily="18" charset="0"/>
                </a:rPr>
                <a:t>GERAL</a:t>
              </a:r>
              <a:endParaRPr lang="pt-BR" dirty="0">
                <a:solidFill>
                  <a:schemeClr val="tx1"/>
                </a:solidFill>
                <a:latin typeface="Cambria" pitchFamily="18" charset="0"/>
                <a:ea typeface="Cambria" pitchFamily="18" charset="0"/>
              </a:endParaRPr>
            </a:p>
            <a:p>
              <a:pPr algn="ctr" defTabSz="889000">
                <a:lnSpc>
                  <a:spcPct val="90000"/>
                </a:lnSpc>
                <a:spcAft>
                  <a:spcPct val="35000"/>
                </a:spcAft>
                <a:defRPr/>
              </a:pPr>
              <a:r>
                <a:rPr lang="pt-BR" err="1">
                  <a:solidFill>
                    <a:schemeClr val="tx1"/>
                  </a:solidFill>
                  <a:latin typeface="Cambria" pitchFamily="18" charset="0"/>
                  <a:ea typeface="Cambria" pitchFamily="18" charset="0"/>
                </a:rPr>
                <a:t>Infraestrutura</a:t>
              </a:r>
              <a:r>
                <a:rPr lang="pt-BR">
                  <a:solidFill>
                    <a:schemeClr val="tx1"/>
                  </a:solidFill>
                  <a:latin typeface="Cambria" pitchFamily="18" charset="0"/>
                  <a:ea typeface="Cambria" pitchFamily="18" charset="0"/>
                </a:rPr>
                <a:t> de ensino</a:t>
              </a:r>
              <a:endParaRPr lang="pt-BR" dirty="0">
                <a:solidFill>
                  <a:schemeClr val="tx1"/>
                </a:solidFill>
                <a:latin typeface="Cambria" pitchFamily="18" charset="0"/>
                <a:ea typeface="Cambria" pitchFamily="18" charset="0"/>
              </a:endParaRPr>
            </a:p>
          </p:txBody>
        </p:sp>
        <p:sp>
          <p:nvSpPr>
            <p:cNvPr id="10" name="Freeform 10">
              <a:extLst>
                <a:ext uri="{FF2B5EF4-FFF2-40B4-BE49-F238E27FC236}">
                  <a16:creationId xmlns:a16="http://schemas.microsoft.com/office/drawing/2014/main" xmlns="" id="{6A63568E-597B-449B-B4E3-747F27967C62}"/>
                </a:ext>
              </a:extLst>
            </p:cNvPr>
            <p:cNvSpPr/>
            <p:nvPr/>
          </p:nvSpPr>
          <p:spPr>
            <a:xfrm>
              <a:off x="6333053" y="1917277"/>
              <a:ext cx="2344077" cy="1080579"/>
            </a:xfrm>
            <a:custGeom>
              <a:avLst/>
              <a:gdLst>
                <a:gd name="connsiteX0" fmla="*/ 0 w 2632025"/>
                <a:gd name="connsiteY0" fmla="*/ 141215 h 1412153"/>
                <a:gd name="connsiteX1" fmla="*/ 41361 w 2632025"/>
                <a:gd name="connsiteY1" fmla="*/ 41361 h 1412153"/>
                <a:gd name="connsiteX2" fmla="*/ 141215 w 2632025"/>
                <a:gd name="connsiteY2" fmla="*/ 0 h 1412153"/>
                <a:gd name="connsiteX3" fmla="*/ 2490810 w 2632025"/>
                <a:gd name="connsiteY3" fmla="*/ 0 h 1412153"/>
                <a:gd name="connsiteX4" fmla="*/ 2590664 w 2632025"/>
                <a:gd name="connsiteY4" fmla="*/ 41361 h 1412153"/>
                <a:gd name="connsiteX5" fmla="*/ 2632025 w 2632025"/>
                <a:gd name="connsiteY5" fmla="*/ 141215 h 1412153"/>
                <a:gd name="connsiteX6" fmla="*/ 2632025 w 2632025"/>
                <a:gd name="connsiteY6" fmla="*/ 1270938 h 1412153"/>
                <a:gd name="connsiteX7" fmla="*/ 2590664 w 2632025"/>
                <a:gd name="connsiteY7" fmla="*/ 1370792 h 1412153"/>
                <a:gd name="connsiteX8" fmla="*/ 2490810 w 2632025"/>
                <a:gd name="connsiteY8" fmla="*/ 1412153 h 1412153"/>
                <a:gd name="connsiteX9" fmla="*/ 141215 w 2632025"/>
                <a:gd name="connsiteY9" fmla="*/ 1412153 h 1412153"/>
                <a:gd name="connsiteX10" fmla="*/ 41361 w 2632025"/>
                <a:gd name="connsiteY10" fmla="*/ 1370792 h 1412153"/>
                <a:gd name="connsiteX11" fmla="*/ 0 w 2632025"/>
                <a:gd name="connsiteY11" fmla="*/ 1270938 h 1412153"/>
                <a:gd name="connsiteX12" fmla="*/ 0 w 2632025"/>
                <a:gd name="connsiteY12" fmla="*/ 141215 h 141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2025" h="1412153">
                  <a:moveTo>
                    <a:pt x="0" y="141215"/>
                  </a:moveTo>
                  <a:cubicBezTo>
                    <a:pt x="0" y="103762"/>
                    <a:pt x="14878" y="67844"/>
                    <a:pt x="41361" y="41361"/>
                  </a:cubicBezTo>
                  <a:cubicBezTo>
                    <a:pt x="67844" y="14878"/>
                    <a:pt x="103763" y="0"/>
                    <a:pt x="141215" y="0"/>
                  </a:cubicBezTo>
                  <a:lnTo>
                    <a:pt x="2490810" y="0"/>
                  </a:lnTo>
                  <a:cubicBezTo>
                    <a:pt x="2528263" y="0"/>
                    <a:pt x="2564181" y="14878"/>
                    <a:pt x="2590664" y="41361"/>
                  </a:cubicBezTo>
                  <a:cubicBezTo>
                    <a:pt x="2617147" y="67844"/>
                    <a:pt x="2632025" y="103763"/>
                    <a:pt x="2632025" y="141215"/>
                  </a:cubicBezTo>
                  <a:lnTo>
                    <a:pt x="2632025" y="1270938"/>
                  </a:lnTo>
                  <a:cubicBezTo>
                    <a:pt x="2632025" y="1308391"/>
                    <a:pt x="2617147" y="1344309"/>
                    <a:pt x="2590664" y="1370792"/>
                  </a:cubicBezTo>
                  <a:cubicBezTo>
                    <a:pt x="2564181" y="1397275"/>
                    <a:pt x="2528262" y="1412153"/>
                    <a:pt x="2490810" y="1412153"/>
                  </a:cubicBezTo>
                  <a:lnTo>
                    <a:pt x="141215" y="1412153"/>
                  </a:lnTo>
                  <a:cubicBezTo>
                    <a:pt x="103762" y="1412153"/>
                    <a:pt x="67844" y="1397275"/>
                    <a:pt x="41361" y="1370792"/>
                  </a:cubicBezTo>
                  <a:cubicBezTo>
                    <a:pt x="14878" y="1344309"/>
                    <a:pt x="0" y="1308390"/>
                    <a:pt x="0" y="1270938"/>
                  </a:cubicBezTo>
                  <a:lnTo>
                    <a:pt x="0" y="141215"/>
                  </a:lnTo>
                  <a:close/>
                </a:path>
              </a:pathLst>
            </a:custGeom>
            <a:solidFill>
              <a:schemeClr val="accent1">
                <a:lumMod val="60000"/>
                <a:lumOff val="40000"/>
              </a:schemeClr>
            </a:solidFill>
            <a:ln>
              <a:solidFill>
                <a:schemeClr val="tx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7561" tIns="117561" rIns="117561" bIns="117561" spcCol="127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89000">
                <a:lnSpc>
                  <a:spcPct val="90000"/>
                </a:lnSpc>
                <a:spcAft>
                  <a:spcPct val="35000"/>
                </a:spcAft>
                <a:defRPr/>
              </a:pPr>
              <a:r>
                <a:rPr lang="pt-BR" dirty="0" err="1">
                  <a:solidFill>
                    <a:schemeClr val="tx1"/>
                  </a:solidFill>
                  <a:latin typeface="Cambria" pitchFamily="18" charset="0"/>
                  <a:ea typeface="Cambria" pitchFamily="18" charset="0"/>
                </a:rPr>
                <a:t>Sistema</a:t>
              </a:r>
              <a:r>
                <a:rPr lang="pt-BR" dirty="0">
                  <a:solidFill>
                    <a:schemeClr val="tx1"/>
                  </a:solidFill>
                  <a:latin typeface="Cambria" pitchFamily="18" charset="0"/>
                  <a:ea typeface="Cambria" pitchFamily="18" charset="0"/>
                </a:rPr>
                <a:t> </a:t>
              </a:r>
              <a:r>
                <a:rPr lang="pt-BR" dirty="0" err="1">
                  <a:solidFill>
                    <a:schemeClr val="tx1"/>
                  </a:solidFill>
                  <a:latin typeface="Cambria" pitchFamily="18" charset="0"/>
                  <a:ea typeface="Cambria" pitchFamily="18" charset="0"/>
                </a:rPr>
                <a:t>de</a:t>
              </a:r>
              <a:r>
                <a:rPr lang="pt-BR" dirty="0">
                  <a:solidFill>
                    <a:schemeClr val="tx1"/>
                  </a:solidFill>
                  <a:latin typeface="Cambria" pitchFamily="18" charset="0"/>
                  <a:ea typeface="Cambria" pitchFamily="18" charset="0"/>
                </a:rPr>
                <a:t> </a:t>
              </a:r>
              <a:r>
                <a:rPr lang="pt-BR" dirty="0" err="1">
                  <a:solidFill>
                    <a:schemeClr val="tx1"/>
                  </a:solidFill>
                  <a:latin typeface="Cambria" pitchFamily="18" charset="0"/>
                  <a:ea typeface="Cambria" pitchFamily="18" charset="0"/>
                </a:rPr>
                <a:t>monitoramento</a:t>
              </a:r>
              <a:r>
                <a:rPr lang="pt-BR" dirty="0">
                  <a:solidFill>
                    <a:schemeClr val="tx1"/>
                  </a:solidFill>
                  <a:latin typeface="Cambria" pitchFamily="18" charset="0"/>
                  <a:ea typeface="Cambria" pitchFamily="18" charset="0"/>
                </a:rPr>
                <a:t> </a:t>
              </a:r>
            </a:p>
            <a:p>
              <a:pPr algn="ctr" defTabSz="889000">
                <a:lnSpc>
                  <a:spcPct val="90000"/>
                </a:lnSpc>
                <a:spcAft>
                  <a:spcPct val="35000"/>
                </a:spcAft>
                <a:defRPr/>
              </a:pPr>
              <a:r>
                <a:rPr lang="pt-BR" err="1">
                  <a:solidFill>
                    <a:schemeClr val="tx1"/>
                  </a:solidFill>
                  <a:latin typeface="Cambria" pitchFamily="18" charset="0"/>
                  <a:ea typeface="Cambria" pitchFamily="18" charset="0"/>
                </a:rPr>
                <a:t>de</a:t>
              </a:r>
              <a:r>
                <a:rPr lang="pt-BR">
                  <a:solidFill>
                    <a:schemeClr val="tx1"/>
                  </a:solidFill>
                  <a:latin typeface="Cambria" pitchFamily="18" charset="0"/>
                  <a:ea typeface="Cambria" pitchFamily="18" charset="0"/>
                </a:rPr>
                <a:t> insumos</a:t>
              </a:r>
              <a:endParaRPr lang="pt-BR" dirty="0">
                <a:solidFill>
                  <a:schemeClr val="tx1"/>
                </a:solidFill>
                <a:latin typeface="Cambria" pitchFamily="18" charset="0"/>
                <a:ea typeface="Cambria" pitchFamily="18" charset="0"/>
              </a:endParaRPr>
            </a:p>
          </p:txBody>
        </p:sp>
        <p:sp>
          <p:nvSpPr>
            <p:cNvPr id="11" name="Freeform 11">
              <a:extLst>
                <a:ext uri="{FF2B5EF4-FFF2-40B4-BE49-F238E27FC236}">
                  <a16:creationId xmlns:a16="http://schemas.microsoft.com/office/drawing/2014/main" xmlns="" id="{06434F80-329F-4907-B525-9997C76F1C31}"/>
                </a:ext>
              </a:extLst>
            </p:cNvPr>
            <p:cNvSpPr/>
            <p:nvPr/>
          </p:nvSpPr>
          <p:spPr>
            <a:xfrm>
              <a:off x="467440" y="548680"/>
              <a:ext cx="8228282" cy="935548"/>
            </a:xfrm>
            <a:custGeom>
              <a:avLst/>
              <a:gdLst>
                <a:gd name="connsiteX0" fmla="*/ 0 w 8227711"/>
                <a:gd name="connsiteY0" fmla="*/ 141215 h 1412153"/>
                <a:gd name="connsiteX1" fmla="*/ 41361 w 8227711"/>
                <a:gd name="connsiteY1" fmla="*/ 41361 h 1412153"/>
                <a:gd name="connsiteX2" fmla="*/ 141215 w 8227711"/>
                <a:gd name="connsiteY2" fmla="*/ 0 h 1412153"/>
                <a:gd name="connsiteX3" fmla="*/ 8086496 w 8227711"/>
                <a:gd name="connsiteY3" fmla="*/ 0 h 1412153"/>
                <a:gd name="connsiteX4" fmla="*/ 8186350 w 8227711"/>
                <a:gd name="connsiteY4" fmla="*/ 41361 h 1412153"/>
                <a:gd name="connsiteX5" fmla="*/ 8227711 w 8227711"/>
                <a:gd name="connsiteY5" fmla="*/ 141215 h 1412153"/>
                <a:gd name="connsiteX6" fmla="*/ 8227711 w 8227711"/>
                <a:gd name="connsiteY6" fmla="*/ 1270938 h 1412153"/>
                <a:gd name="connsiteX7" fmla="*/ 8186350 w 8227711"/>
                <a:gd name="connsiteY7" fmla="*/ 1370792 h 1412153"/>
                <a:gd name="connsiteX8" fmla="*/ 8086496 w 8227711"/>
                <a:gd name="connsiteY8" fmla="*/ 1412153 h 1412153"/>
                <a:gd name="connsiteX9" fmla="*/ 141215 w 8227711"/>
                <a:gd name="connsiteY9" fmla="*/ 1412153 h 1412153"/>
                <a:gd name="connsiteX10" fmla="*/ 41361 w 8227711"/>
                <a:gd name="connsiteY10" fmla="*/ 1370792 h 1412153"/>
                <a:gd name="connsiteX11" fmla="*/ 0 w 8227711"/>
                <a:gd name="connsiteY11" fmla="*/ 1270938 h 1412153"/>
                <a:gd name="connsiteX12" fmla="*/ 0 w 8227711"/>
                <a:gd name="connsiteY12" fmla="*/ 141215 h 141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7711" h="1412153">
                  <a:moveTo>
                    <a:pt x="0" y="141215"/>
                  </a:moveTo>
                  <a:cubicBezTo>
                    <a:pt x="0" y="103762"/>
                    <a:pt x="14878" y="67844"/>
                    <a:pt x="41361" y="41361"/>
                  </a:cubicBezTo>
                  <a:cubicBezTo>
                    <a:pt x="67844" y="14878"/>
                    <a:pt x="103763" y="0"/>
                    <a:pt x="141215" y="0"/>
                  </a:cubicBezTo>
                  <a:lnTo>
                    <a:pt x="8086496" y="0"/>
                  </a:lnTo>
                  <a:cubicBezTo>
                    <a:pt x="8123949" y="0"/>
                    <a:pt x="8159867" y="14878"/>
                    <a:pt x="8186350" y="41361"/>
                  </a:cubicBezTo>
                  <a:cubicBezTo>
                    <a:pt x="8212833" y="67844"/>
                    <a:pt x="8227711" y="103763"/>
                    <a:pt x="8227711" y="141215"/>
                  </a:cubicBezTo>
                  <a:lnTo>
                    <a:pt x="8227711" y="1270938"/>
                  </a:lnTo>
                  <a:cubicBezTo>
                    <a:pt x="8227711" y="1308391"/>
                    <a:pt x="8212833" y="1344309"/>
                    <a:pt x="8186350" y="1370792"/>
                  </a:cubicBezTo>
                  <a:cubicBezTo>
                    <a:pt x="8159867" y="1397275"/>
                    <a:pt x="8123948" y="1412153"/>
                    <a:pt x="8086496" y="1412153"/>
                  </a:cubicBezTo>
                  <a:lnTo>
                    <a:pt x="141215" y="1412153"/>
                  </a:lnTo>
                  <a:cubicBezTo>
                    <a:pt x="103762" y="1412153"/>
                    <a:pt x="67844" y="1397275"/>
                    <a:pt x="41361" y="1370792"/>
                  </a:cubicBezTo>
                  <a:cubicBezTo>
                    <a:pt x="14878" y="1344309"/>
                    <a:pt x="0" y="1308390"/>
                    <a:pt x="0" y="1270938"/>
                  </a:cubicBezTo>
                  <a:lnTo>
                    <a:pt x="0" y="141215"/>
                  </a:lnTo>
                  <a:close/>
                </a:path>
              </a:pathLst>
            </a:custGeom>
            <a:solidFill>
              <a:schemeClr val="accent1">
                <a:lumMod val="60000"/>
                <a:lumOff val="40000"/>
              </a:schemeClr>
            </a:solidFill>
            <a:ln>
              <a:solidFill>
                <a:schemeClr val="tx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2331" tIns="182331" rIns="182331" bIns="182331" spcCol="127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644650">
                <a:lnSpc>
                  <a:spcPct val="90000"/>
                </a:lnSpc>
                <a:spcAft>
                  <a:spcPct val="35000"/>
                </a:spcAft>
                <a:defRPr/>
              </a:pPr>
              <a:endParaRPr lang="pt-BR" dirty="0">
                <a:solidFill>
                  <a:schemeClr val="tx1"/>
                </a:solidFill>
                <a:latin typeface="Cambria" pitchFamily="18" charset="0"/>
                <a:ea typeface="Cambria" pitchFamily="18" charset="0"/>
              </a:endParaRPr>
            </a:p>
            <a:p>
              <a:pPr algn="ctr" defTabSz="1644650">
                <a:lnSpc>
                  <a:spcPct val="90000"/>
                </a:lnSpc>
                <a:spcAft>
                  <a:spcPct val="35000"/>
                </a:spcAft>
                <a:defRPr/>
              </a:pPr>
              <a:r>
                <a:rPr lang="pt-BR">
                  <a:solidFill>
                    <a:schemeClr val="tx1"/>
                  </a:solidFill>
                  <a:latin typeface="Cambria" pitchFamily="18" charset="0"/>
                  <a:ea typeface="Cambria" pitchFamily="18" charset="0"/>
                </a:rPr>
                <a:t>CORPO DISCENTE</a:t>
              </a:r>
              <a:endParaRPr lang="pt-BR" dirty="0">
                <a:solidFill>
                  <a:schemeClr val="tx1"/>
                </a:solidFill>
                <a:latin typeface="Cambria" pitchFamily="18" charset="0"/>
                <a:ea typeface="Cambria" pitchFamily="18" charset="0"/>
              </a:endParaRPr>
            </a:p>
            <a:p>
              <a:pPr algn="ctr" defTabSz="1644650">
                <a:lnSpc>
                  <a:spcPct val="90000"/>
                </a:lnSpc>
                <a:spcAft>
                  <a:spcPct val="35000"/>
                </a:spcAft>
                <a:defRPr/>
              </a:pPr>
              <a:r>
                <a:rPr lang="pt-BR">
                  <a:solidFill>
                    <a:schemeClr val="tx1"/>
                  </a:solidFill>
                  <a:latin typeface="Cambria" pitchFamily="18" charset="0"/>
                  <a:ea typeface="Cambria" pitchFamily="18" charset="0"/>
                </a:rPr>
                <a:t>Ambiente de aprendizagem em </a:t>
              </a:r>
              <a:r>
                <a:rPr lang="pt-BR" dirty="0" err="1">
                  <a:solidFill>
                    <a:schemeClr val="tx1"/>
                  </a:solidFill>
                  <a:latin typeface="Cambria" pitchFamily="18" charset="0"/>
                  <a:ea typeface="Cambria" pitchFamily="18" charset="0"/>
                </a:rPr>
                <a:t>ambiente</a:t>
              </a:r>
              <a:r>
                <a:rPr lang="pt-BR" dirty="0">
                  <a:solidFill>
                    <a:schemeClr val="tx1"/>
                  </a:solidFill>
                  <a:latin typeface="Cambria" pitchFamily="18" charset="0"/>
                  <a:ea typeface="Cambria" pitchFamily="18" charset="0"/>
                </a:rPr>
                <a:t> </a:t>
              </a:r>
              <a:r>
                <a:rPr lang="pt-BR" dirty="0" err="1">
                  <a:solidFill>
                    <a:schemeClr val="tx1"/>
                  </a:solidFill>
                  <a:latin typeface="Cambria" pitchFamily="18" charset="0"/>
                  <a:ea typeface="Cambria" pitchFamily="18" charset="0"/>
                </a:rPr>
                <a:t>pedagógico</a:t>
              </a:r>
              <a:r>
                <a:rPr lang="pt-BR" dirty="0">
                  <a:solidFill>
                    <a:schemeClr val="tx1"/>
                  </a:solidFill>
                  <a:latin typeface="Cambria" pitchFamily="18" charset="0"/>
                  <a:ea typeface="Cambria" pitchFamily="18" charset="0"/>
                </a:rPr>
                <a:t> </a:t>
              </a:r>
              <a:r>
                <a:rPr lang="pt-BR" dirty="0" err="1">
                  <a:solidFill>
                    <a:schemeClr val="tx1"/>
                  </a:solidFill>
                  <a:latin typeface="Cambria" pitchFamily="18" charset="0"/>
                  <a:ea typeface="Cambria" pitchFamily="18" charset="0"/>
                </a:rPr>
                <a:t>formal</a:t>
              </a:r>
              <a:endParaRPr lang="pt-BR" dirty="0">
                <a:solidFill>
                  <a:schemeClr val="tx1"/>
                </a:solidFill>
                <a:latin typeface="Cambria" pitchFamily="18" charset="0"/>
                <a:ea typeface="Cambria" pitchFamily="18" charset="0"/>
              </a:endParaRPr>
            </a:p>
            <a:p>
              <a:pPr algn="ctr" defTabSz="1644650">
                <a:lnSpc>
                  <a:spcPct val="90000"/>
                </a:lnSpc>
                <a:spcAft>
                  <a:spcPct val="35000"/>
                </a:spcAft>
                <a:defRPr/>
              </a:pPr>
              <a:endParaRPr lang="pt-BR" dirty="0">
                <a:solidFill>
                  <a:schemeClr val="tx1"/>
                </a:solidFill>
                <a:latin typeface="Cambria" pitchFamily="18" charset="0"/>
                <a:ea typeface="Cambria" pitchFamily="18" charset="0"/>
              </a:endParaRPr>
            </a:p>
          </p:txBody>
        </p:sp>
        <p:sp>
          <p:nvSpPr>
            <p:cNvPr id="12" name="Freeform 20">
              <a:extLst>
                <a:ext uri="{FF2B5EF4-FFF2-40B4-BE49-F238E27FC236}">
                  <a16:creationId xmlns:a16="http://schemas.microsoft.com/office/drawing/2014/main" xmlns="" id="{5F61BAF7-3677-4AAA-9871-FEC4621A7725}"/>
                </a:ext>
              </a:extLst>
            </p:cNvPr>
            <p:cNvSpPr/>
            <p:nvPr/>
          </p:nvSpPr>
          <p:spPr>
            <a:xfrm>
              <a:off x="3852640" y="3140844"/>
              <a:ext cx="2342527" cy="1585121"/>
            </a:xfrm>
            <a:custGeom>
              <a:avLst/>
              <a:gdLst>
                <a:gd name="connsiteX0" fmla="*/ 0 w 2632025"/>
                <a:gd name="connsiteY0" fmla="*/ 141215 h 1412153"/>
                <a:gd name="connsiteX1" fmla="*/ 41361 w 2632025"/>
                <a:gd name="connsiteY1" fmla="*/ 41361 h 1412153"/>
                <a:gd name="connsiteX2" fmla="*/ 141215 w 2632025"/>
                <a:gd name="connsiteY2" fmla="*/ 0 h 1412153"/>
                <a:gd name="connsiteX3" fmla="*/ 2490810 w 2632025"/>
                <a:gd name="connsiteY3" fmla="*/ 0 h 1412153"/>
                <a:gd name="connsiteX4" fmla="*/ 2590664 w 2632025"/>
                <a:gd name="connsiteY4" fmla="*/ 41361 h 1412153"/>
                <a:gd name="connsiteX5" fmla="*/ 2632025 w 2632025"/>
                <a:gd name="connsiteY5" fmla="*/ 141215 h 1412153"/>
                <a:gd name="connsiteX6" fmla="*/ 2632025 w 2632025"/>
                <a:gd name="connsiteY6" fmla="*/ 1270938 h 1412153"/>
                <a:gd name="connsiteX7" fmla="*/ 2590664 w 2632025"/>
                <a:gd name="connsiteY7" fmla="*/ 1370792 h 1412153"/>
                <a:gd name="connsiteX8" fmla="*/ 2490810 w 2632025"/>
                <a:gd name="connsiteY8" fmla="*/ 1412153 h 1412153"/>
                <a:gd name="connsiteX9" fmla="*/ 141215 w 2632025"/>
                <a:gd name="connsiteY9" fmla="*/ 1412153 h 1412153"/>
                <a:gd name="connsiteX10" fmla="*/ 41361 w 2632025"/>
                <a:gd name="connsiteY10" fmla="*/ 1370792 h 1412153"/>
                <a:gd name="connsiteX11" fmla="*/ 0 w 2632025"/>
                <a:gd name="connsiteY11" fmla="*/ 1270938 h 1412153"/>
                <a:gd name="connsiteX12" fmla="*/ 0 w 2632025"/>
                <a:gd name="connsiteY12" fmla="*/ 141215 h 141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2025" h="1412153">
                  <a:moveTo>
                    <a:pt x="0" y="141215"/>
                  </a:moveTo>
                  <a:cubicBezTo>
                    <a:pt x="0" y="103762"/>
                    <a:pt x="14878" y="67844"/>
                    <a:pt x="41361" y="41361"/>
                  </a:cubicBezTo>
                  <a:cubicBezTo>
                    <a:pt x="67844" y="14878"/>
                    <a:pt x="103763" y="0"/>
                    <a:pt x="141215" y="0"/>
                  </a:cubicBezTo>
                  <a:lnTo>
                    <a:pt x="2490810" y="0"/>
                  </a:lnTo>
                  <a:cubicBezTo>
                    <a:pt x="2528263" y="0"/>
                    <a:pt x="2564181" y="14878"/>
                    <a:pt x="2590664" y="41361"/>
                  </a:cubicBezTo>
                  <a:cubicBezTo>
                    <a:pt x="2617147" y="67844"/>
                    <a:pt x="2632025" y="103763"/>
                    <a:pt x="2632025" y="141215"/>
                  </a:cubicBezTo>
                  <a:lnTo>
                    <a:pt x="2632025" y="1270938"/>
                  </a:lnTo>
                  <a:cubicBezTo>
                    <a:pt x="2632025" y="1308391"/>
                    <a:pt x="2617147" y="1344309"/>
                    <a:pt x="2590664" y="1370792"/>
                  </a:cubicBezTo>
                  <a:cubicBezTo>
                    <a:pt x="2564181" y="1397275"/>
                    <a:pt x="2528262" y="1412153"/>
                    <a:pt x="2490810" y="1412153"/>
                  </a:cubicBezTo>
                  <a:lnTo>
                    <a:pt x="141215" y="1412153"/>
                  </a:lnTo>
                  <a:cubicBezTo>
                    <a:pt x="103762" y="1412153"/>
                    <a:pt x="67844" y="1397275"/>
                    <a:pt x="41361" y="1370792"/>
                  </a:cubicBezTo>
                  <a:cubicBezTo>
                    <a:pt x="14878" y="1344309"/>
                    <a:pt x="0" y="1308390"/>
                    <a:pt x="0" y="1270938"/>
                  </a:cubicBezTo>
                  <a:lnTo>
                    <a:pt x="0" y="141215"/>
                  </a:lnTo>
                  <a:close/>
                </a:path>
              </a:pathLst>
            </a:custGeom>
            <a:solidFill>
              <a:schemeClr val="accent1">
                <a:lumMod val="60000"/>
                <a:lumOff val="40000"/>
              </a:schemeClr>
            </a:solidFill>
            <a:ln>
              <a:solidFill>
                <a:schemeClr val="tx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7561" tIns="117561" rIns="117561" bIns="117561" spcCol="127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89000">
                <a:lnSpc>
                  <a:spcPct val="90000"/>
                </a:lnSpc>
                <a:spcAft>
                  <a:spcPct val="35000"/>
                </a:spcAft>
                <a:defRPr/>
              </a:pPr>
              <a:r>
                <a:rPr lang="pt-BR" err="1">
                  <a:solidFill>
                    <a:schemeClr val="tx1"/>
                  </a:solidFill>
                  <a:latin typeface="Cambria" pitchFamily="18" charset="0"/>
                  <a:ea typeface="Cambria" pitchFamily="18" charset="0"/>
                </a:rPr>
                <a:t>REDE</a:t>
              </a:r>
              <a:r>
                <a:rPr lang="pt-BR">
                  <a:solidFill>
                    <a:schemeClr val="tx1"/>
                  </a:solidFill>
                  <a:latin typeface="Cambria" pitchFamily="18" charset="0"/>
                  <a:ea typeface="Cambria" pitchFamily="18" charset="0"/>
                </a:rPr>
                <a:t> DE</a:t>
              </a:r>
            </a:p>
            <a:p>
              <a:pPr algn="ctr" defTabSz="889000">
                <a:lnSpc>
                  <a:spcPct val="90000"/>
                </a:lnSpc>
                <a:spcAft>
                  <a:spcPct val="35000"/>
                </a:spcAft>
                <a:defRPr/>
              </a:pPr>
              <a:r>
                <a:rPr lang="pt-BR">
                  <a:solidFill>
                    <a:schemeClr val="tx1"/>
                  </a:solidFill>
                  <a:latin typeface="Cambria" pitchFamily="18" charset="0"/>
                  <a:ea typeface="Cambria" pitchFamily="18" charset="0"/>
                </a:rPr>
                <a:t> </a:t>
              </a:r>
              <a:r>
                <a:rPr lang="pt-BR" dirty="0" err="1">
                  <a:solidFill>
                    <a:schemeClr val="tx1"/>
                  </a:solidFill>
                  <a:latin typeface="Cambria" pitchFamily="18" charset="0"/>
                  <a:ea typeface="Cambria" pitchFamily="18" charset="0"/>
                </a:rPr>
                <a:t>PROTEÇÃO</a:t>
              </a:r>
              <a:r>
                <a:rPr lang="pt-BR" dirty="0">
                  <a:solidFill>
                    <a:schemeClr val="tx1"/>
                  </a:solidFill>
                  <a:latin typeface="Cambria" pitchFamily="18" charset="0"/>
                  <a:ea typeface="Cambria" pitchFamily="18" charset="0"/>
                </a:rPr>
                <a:t> </a:t>
              </a:r>
              <a:r>
                <a:rPr lang="pt-BR" dirty="0" err="1">
                  <a:solidFill>
                    <a:schemeClr val="tx1"/>
                  </a:solidFill>
                  <a:latin typeface="Cambria" pitchFamily="18" charset="0"/>
                  <a:ea typeface="Cambria" pitchFamily="18" charset="0"/>
                </a:rPr>
                <a:t>SOCIAL</a:t>
              </a:r>
              <a:endParaRPr lang="pt-BR" dirty="0">
                <a:solidFill>
                  <a:schemeClr val="tx1"/>
                </a:solidFill>
                <a:latin typeface="Cambria" pitchFamily="18" charset="0"/>
                <a:ea typeface="Cambria" pitchFamily="18" charset="0"/>
              </a:endParaRPr>
            </a:p>
            <a:p>
              <a:pPr algn="ctr" defTabSz="889000">
                <a:lnSpc>
                  <a:spcPct val="90000"/>
                </a:lnSpc>
                <a:spcAft>
                  <a:spcPct val="35000"/>
                </a:spcAft>
                <a:defRPr/>
              </a:pPr>
              <a:r>
                <a:rPr lang="pt-BR" dirty="0" err="1">
                  <a:solidFill>
                    <a:schemeClr val="tx1"/>
                  </a:solidFill>
                  <a:latin typeface="Cambria" pitchFamily="18" charset="0"/>
                  <a:ea typeface="Cambria" pitchFamily="18" charset="0"/>
                </a:rPr>
                <a:t>Sistema</a:t>
              </a:r>
              <a:r>
                <a:rPr lang="pt-BR" dirty="0">
                  <a:solidFill>
                    <a:schemeClr val="tx1"/>
                  </a:solidFill>
                  <a:latin typeface="Cambria" pitchFamily="18" charset="0"/>
                  <a:ea typeface="Cambria" pitchFamily="18" charset="0"/>
                </a:rPr>
                <a:t> </a:t>
              </a:r>
              <a:r>
                <a:rPr lang="pt-BR" err="1">
                  <a:solidFill>
                    <a:schemeClr val="tx1"/>
                  </a:solidFill>
                  <a:latin typeface="Cambria" pitchFamily="18" charset="0"/>
                  <a:ea typeface="Cambria" pitchFamily="18" charset="0"/>
                </a:rPr>
                <a:t>de</a:t>
              </a:r>
              <a:r>
                <a:rPr lang="pt-BR">
                  <a:solidFill>
                    <a:schemeClr val="tx1"/>
                  </a:solidFill>
                  <a:latin typeface="Cambria" pitchFamily="18" charset="0"/>
                  <a:ea typeface="Cambria" pitchFamily="18" charset="0"/>
                </a:rPr>
                <a:t> apoio ao </a:t>
              </a:r>
              <a:r>
                <a:rPr lang="pt-BR" dirty="0" err="1">
                  <a:solidFill>
                    <a:schemeClr val="tx1"/>
                  </a:solidFill>
                  <a:latin typeface="Cambria" pitchFamily="18" charset="0"/>
                  <a:ea typeface="Cambria" pitchFamily="18" charset="0"/>
                </a:rPr>
                <a:t>discente</a:t>
              </a:r>
              <a:endParaRPr lang="pt-BR" dirty="0">
                <a:solidFill>
                  <a:schemeClr val="tx1"/>
                </a:solidFill>
                <a:latin typeface="Cambria" pitchFamily="18" charset="0"/>
                <a:ea typeface="Cambria" pitchFamily="18" charset="0"/>
              </a:endParaRPr>
            </a:p>
          </p:txBody>
        </p:sp>
        <p:sp>
          <p:nvSpPr>
            <p:cNvPr id="13" name="Freeform 21">
              <a:extLst>
                <a:ext uri="{FF2B5EF4-FFF2-40B4-BE49-F238E27FC236}">
                  <a16:creationId xmlns:a16="http://schemas.microsoft.com/office/drawing/2014/main" xmlns="" id="{3FB673D9-3365-493A-87F7-3644BA4576FA}"/>
                </a:ext>
              </a:extLst>
            </p:cNvPr>
            <p:cNvSpPr/>
            <p:nvPr/>
          </p:nvSpPr>
          <p:spPr>
            <a:xfrm>
              <a:off x="3852640" y="1917277"/>
              <a:ext cx="2342527" cy="1080579"/>
            </a:xfrm>
            <a:custGeom>
              <a:avLst/>
              <a:gdLst>
                <a:gd name="connsiteX0" fmla="*/ 0 w 2632025"/>
                <a:gd name="connsiteY0" fmla="*/ 141215 h 1412153"/>
                <a:gd name="connsiteX1" fmla="*/ 41361 w 2632025"/>
                <a:gd name="connsiteY1" fmla="*/ 41361 h 1412153"/>
                <a:gd name="connsiteX2" fmla="*/ 141215 w 2632025"/>
                <a:gd name="connsiteY2" fmla="*/ 0 h 1412153"/>
                <a:gd name="connsiteX3" fmla="*/ 2490810 w 2632025"/>
                <a:gd name="connsiteY3" fmla="*/ 0 h 1412153"/>
                <a:gd name="connsiteX4" fmla="*/ 2590664 w 2632025"/>
                <a:gd name="connsiteY4" fmla="*/ 41361 h 1412153"/>
                <a:gd name="connsiteX5" fmla="*/ 2632025 w 2632025"/>
                <a:gd name="connsiteY5" fmla="*/ 141215 h 1412153"/>
                <a:gd name="connsiteX6" fmla="*/ 2632025 w 2632025"/>
                <a:gd name="connsiteY6" fmla="*/ 1270938 h 1412153"/>
                <a:gd name="connsiteX7" fmla="*/ 2590664 w 2632025"/>
                <a:gd name="connsiteY7" fmla="*/ 1370792 h 1412153"/>
                <a:gd name="connsiteX8" fmla="*/ 2490810 w 2632025"/>
                <a:gd name="connsiteY8" fmla="*/ 1412153 h 1412153"/>
                <a:gd name="connsiteX9" fmla="*/ 141215 w 2632025"/>
                <a:gd name="connsiteY9" fmla="*/ 1412153 h 1412153"/>
                <a:gd name="connsiteX10" fmla="*/ 41361 w 2632025"/>
                <a:gd name="connsiteY10" fmla="*/ 1370792 h 1412153"/>
                <a:gd name="connsiteX11" fmla="*/ 0 w 2632025"/>
                <a:gd name="connsiteY11" fmla="*/ 1270938 h 1412153"/>
                <a:gd name="connsiteX12" fmla="*/ 0 w 2632025"/>
                <a:gd name="connsiteY12" fmla="*/ 141215 h 141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2025" h="1412153">
                  <a:moveTo>
                    <a:pt x="0" y="141215"/>
                  </a:moveTo>
                  <a:cubicBezTo>
                    <a:pt x="0" y="103762"/>
                    <a:pt x="14878" y="67844"/>
                    <a:pt x="41361" y="41361"/>
                  </a:cubicBezTo>
                  <a:cubicBezTo>
                    <a:pt x="67844" y="14878"/>
                    <a:pt x="103763" y="0"/>
                    <a:pt x="141215" y="0"/>
                  </a:cubicBezTo>
                  <a:lnTo>
                    <a:pt x="2490810" y="0"/>
                  </a:lnTo>
                  <a:cubicBezTo>
                    <a:pt x="2528263" y="0"/>
                    <a:pt x="2564181" y="14878"/>
                    <a:pt x="2590664" y="41361"/>
                  </a:cubicBezTo>
                  <a:cubicBezTo>
                    <a:pt x="2617147" y="67844"/>
                    <a:pt x="2632025" y="103763"/>
                    <a:pt x="2632025" y="141215"/>
                  </a:cubicBezTo>
                  <a:lnTo>
                    <a:pt x="2632025" y="1270938"/>
                  </a:lnTo>
                  <a:cubicBezTo>
                    <a:pt x="2632025" y="1308391"/>
                    <a:pt x="2617147" y="1344309"/>
                    <a:pt x="2590664" y="1370792"/>
                  </a:cubicBezTo>
                  <a:cubicBezTo>
                    <a:pt x="2564181" y="1397275"/>
                    <a:pt x="2528262" y="1412153"/>
                    <a:pt x="2490810" y="1412153"/>
                  </a:cubicBezTo>
                  <a:lnTo>
                    <a:pt x="141215" y="1412153"/>
                  </a:lnTo>
                  <a:cubicBezTo>
                    <a:pt x="103762" y="1412153"/>
                    <a:pt x="67844" y="1397275"/>
                    <a:pt x="41361" y="1370792"/>
                  </a:cubicBezTo>
                  <a:cubicBezTo>
                    <a:pt x="14878" y="1344309"/>
                    <a:pt x="0" y="1308390"/>
                    <a:pt x="0" y="1270938"/>
                  </a:cubicBezTo>
                  <a:lnTo>
                    <a:pt x="0" y="141215"/>
                  </a:lnTo>
                  <a:close/>
                </a:path>
              </a:pathLst>
            </a:custGeom>
            <a:solidFill>
              <a:schemeClr val="accent1">
                <a:lumMod val="60000"/>
                <a:lumOff val="40000"/>
              </a:schemeClr>
            </a:solidFill>
            <a:ln>
              <a:solidFill>
                <a:schemeClr val="tx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7561" tIns="117561" rIns="117561" bIns="117561" spcCol="127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89000">
                <a:lnSpc>
                  <a:spcPct val="90000"/>
                </a:lnSpc>
                <a:spcAft>
                  <a:spcPct val="35000"/>
                </a:spcAft>
                <a:defRPr/>
              </a:pPr>
              <a:r>
                <a:rPr lang="pt-BR" dirty="0" err="1">
                  <a:solidFill>
                    <a:schemeClr val="tx1"/>
                  </a:solidFill>
                  <a:latin typeface="Cambria" pitchFamily="18" charset="0"/>
                  <a:ea typeface="Cambria" pitchFamily="18" charset="0"/>
                </a:rPr>
                <a:t>Sistema</a:t>
              </a:r>
              <a:r>
                <a:rPr lang="pt-BR" dirty="0">
                  <a:solidFill>
                    <a:schemeClr val="tx1"/>
                  </a:solidFill>
                  <a:latin typeface="Cambria" pitchFamily="18" charset="0"/>
                  <a:ea typeface="Cambria" pitchFamily="18" charset="0"/>
                </a:rPr>
                <a:t> </a:t>
              </a:r>
              <a:r>
                <a:rPr lang="pt-BR" dirty="0" err="1">
                  <a:solidFill>
                    <a:schemeClr val="tx1"/>
                  </a:solidFill>
                  <a:latin typeface="Cambria" pitchFamily="18" charset="0"/>
                  <a:ea typeface="Cambria" pitchFamily="18" charset="0"/>
                </a:rPr>
                <a:t>de</a:t>
              </a:r>
              <a:r>
                <a:rPr lang="pt-BR" dirty="0">
                  <a:solidFill>
                    <a:schemeClr val="tx1"/>
                  </a:solidFill>
                  <a:latin typeface="Cambria" pitchFamily="18" charset="0"/>
                  <a:ea typeface="Cambria" pitchFamily="18" charset="0"/>
                </a:rPr>
                <a:t> </a:t>
              </a:r>
              <a:r>
                <a:rPr lang="pt-BR" dirty="0" err="1">
                  <a:solidFill>
                    <a:schemeClr val="tx1"/>
                  </a:solidFill>
                  <a:latin typeface="Cambria" pitchFamily="18" charset="0"/>
                  <a:ea typeface="Cambria" pitchFamily="18" charset="0"/>
                </a:rPr>
                <a:t>monitoramento</a:t>
              </a:r>
              <a:r>
                <a:rPr lang="pt-BR" dirty="0">
                  <a:solidFill>
                    <a:schemeClr val="tx1"/>
                  </a:solidFill>
                  <a:latin typeface="Cambria" pitchFamily="18" charset="0"/>
                  <a:ea typeface="Cambria" pitchFamily="18" charset="0"/>
                </a:rPr>
                <a:t> </a:t>
              </a:r>
            </a:p>
            <a:p>
              <a:pPr algn="ctr" defTabSz="889000">
                <a:lnSpc>
                  <a:spcPct val="90000"/>
                </a:lnSpc>
                <a:spcAft>
                  <a:spcPct val="35000"/>
                </a:spcAft>
                <a:defRPr/>
              </a:pPr>
              <a:r>
                <a:rPr lang="pt-BR" dirty="0" err="1">
                  <a:solidFill>
                    <a:schemeClr val="tx1"/>
                  </a:solidFill>
                  <a:latin typeface="Cambria" pitchFamily="18" charset="0"/>
                  <a:ea typeface="Cambria" pitchFamily="18" charset="0"/>
                </a:rPr>
                <a:t>de</a:t>
              </a:r>
              <a:r>
                <a:rPr lang="pt-BR" dirty="0">
                  <a:solidFill>
                    <a:schemeClr val="tx1"/>
                  </a:solidFill>
                  <a:latin typeface="Cambria" pitchFamily="18" charset="0"/>
                  <a:ea typeface="Cambria" pitchFamily="18" charset="0"/>
                </a:rPr>
                <a:t> </a:t>
              </a:r>
              <a:r>
                <a:rPr lang="pt-BR" dirty="0" err="1">
                  <a:solidFill>
                    <a:schemeClr val="tx1"/>
                  </a:solidFill>
                  <a:latin typeface="Cambria" pitchFamily="18" charset="0"/>
                  <a:ea typeface="Cambria" pitchFamily="18" charset="0"/>
                </a:rPr>
                <a:t>direitos</a:t>
              </a:r>
              <a:endParaRPr lang="pt-BR" dirty="0">
                <a:solidFill>
                  <a:schemeClr val="tx1"/>
                </a:solidFill>
                <a:latin typeface="Cambria" pitchFamily="18" charset="0"/>
                <a:ea typeface="Cambria" pitchFamily="18" charset="0"/>
              </a:endParaRPr>
            </a:p>
          </p:txBody>
        </p:sp>
        <p:sp>
          <p:nvSpPr>
            <p:cNvPr id="14" name="Freeform 24">
              <a:extLst>
                <a:ext uri="{FF2B5EF4-FFF2-40B4-BE49-F238E27FC236}">
                  <a16:creationId xmlns:a16="http://schemas.microsoft.com/office/drawing/2014/main" xmlns="" id="{467BE8F0-D17E-4A72-B162-1043EBCFD765}"/>
                </a:ext>
              </a:extLst>
            </p:cNvPr>
            <p:cNvSpPr/>
            <p:nvPr/>
          </p:nvSpPr>
          <p:spPr>
            <a:xfrm flipV="1">
              <a:off x="5296578" y="4580934"/>
              <a:ext cx="503519" cy="359512"/>
            </a:xfrm>
            <a:custGeom>
              <a:avLst/>
              <a:gdLst>
                <a:gd name="connsiteX0" fmla="*/ 0 w 598880"/>
                <a:gd name="connsiteY0" fmla="*/ 140115 h 700576"/>
                <a:gd name="connsiteX1" fmla="*/ 299440 w 598880"/>
                <a:gd name="connsiteY1" fmla="*/ 140115 h 700576"/>
                <a:gd name="connsiteX2" fmla="*/ 299440 w 598880"/>
                <a:gd name="connsiteY2" fmla="*/ 0 h 700576"/>
                <a:gd name="connsiteX3" fmla="*/ 598880 w 598880"/>
                <a:gd name="connsiteY3" fmla="*/ 350288 h 700576"/>
                <a:gd name="connsiteX4" fmla="*/ 299440 w 598880"/>
                <a:gd name="connsiteY4" fmla="*/ 700576 h 700576"/>
                <a:gd name="connsiteX5" fmla="*/ 299440 w 598880"/>
                <a:gd name="connsiteY5" fmla="*/ 560461 h 700576"/>
                <a:gd name="connsiteX6" fmla="*/ 0 w 598880"/>
                <a:gd name="connsiteY6" fmla="*/ 560461 h 700576"/>
                <a:gd name="connsiteX7" fmla="*/ 0 w 598880"/>
                <a:gd name="connsiteY7" fmla="*/ 140115 h 70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880" h="700576">
                  <a:moveTo>
                    <a:pt x="479104" y="0"/>
                  </a:moveTo>
                  <a:lnTo>
                    <a:pt x="479104" y="350288"/>
                  </a:lnTo>
                  <a:lnTo>
                    <a:pt x="598880" y="350288"/>
                  </a:lnTo>
                  <a:lnTo>
                    <a:pt x="299440" y="700576"/>
                  </a:lnTo>
                  <a:lnTo>
                    <a:pt x="0" y="350288"/>
                  </a:lnTo>
                  <a:lnTo>
                    <a:pt x="119776" y="350288"/>
                  </a:lnTo>
                  <a:lnTo>
                    <a:pt x="119776" y="0"/>
                  </a:lnTo>
                  <a:lnTo>
                    <a:pt x="479104" y="0"/>
                  </a:lnTo>
                  <a:close/>
                </a:path>
              </a:pathLst>
            </a:custGeom>
            <a:solidFill>
              <a:schemeClr val="accent6">
                <a:lumMod val="60000"/>
                <a:lumOff val="40000"/>
              </a:schemeClr>
            </a:solidFill>
            <a:ln w="19050">
              <a:solidFill>
                <a:schemeClr val="accent6">
                  <a:lumMod val="50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40115" tIns="0" rIns="140115" bIns="179664" spcCol="127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44550">
                <a:lnSpc>
                  <a:spcPct val="90000"/>
                </a:lnSpc>
                <a:spcAft>
                  <a:spcPct val="35000"/>
                </a:spcAft>
                <a:defRPr/>
              </a:pPr>
              <a:endParaRPr lang="pt-BR" b="1">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ambria" pitchFamily="18" charset="0"/>
                <a:ea typeface="Cambria" pitchFamily="18" charset="0"/>
              </a:endParaRPr>
            </a:p>
          </p:txBody>
        </p:sp>
        <p:sp>
          <p:nvSpPr>
            <p:cNvPr id="15" name="Freeform 25">
              <a:extLst>
                <a:ext uri="{FF2B5EF4-FFF2-40B4-BE49-F238E27FC236}">
                  <a16:creationId xmlns:a16="http://schemas.microsoft.com/office/drawing/2014/main" xmlns="" id="{12E13BF8-A05C-426F-935F-6E3A91350792}"/>
                </a:ext>
              </a:extLst>
            </p:cNvPr>
            <p:cNvSpPr/>
            <p:nvPr/>
          </p:nvSpPr>
          <p:spPr>
            <a:xfrm flipV="1">
              <a:off x="798988" y="4580934"/>
              <a:ext cx="503520" cy="359512"/>
            </a:xfrm>
            <a:custGeom>
              <a:avLst/>
              <a:gdLst>
                <a:gd name="connsiteX0" fmla="*/ 0 w 598880"/>
                <a:gd name="connsiteY0" fmla="*/ 140115 h 700576"/>
                <a:gd name="connsiteX1" fmla="*/ 299440 w 598880"/>
                <a:gd name="connsiteY1" fmla="*/ 140115 h 700576"/>
                <a:gd name="connsiteX2" fmla="*/ 299440 w 598880"/>
                <a:gd name="connsiteY2" fmla="*/ 0 h 700576"/>
                <a:gd name="connsiteX3" fmla="*/ 598880 w 598880"/>
                <a:gd name="connsiteY3" fmla="*/ 350288 h 700576"/>
                <a:gd name="connsiteX4" fmla="*/ 299440 w 598880"/>
                <a:gd name="connsiteY4" fmla="*/ 700576 h 700576"/>
                <a:gd name="connsiteX5" fmla="*/ 299440 w 598880"/>
                <a:gd name="connsiteY5" fmla="*/ 560461 h 700576"/>
                <a:gd name="connsiteX6" fmla="*/ 0 w 598880"/>
                <a:gd name="connsiteY6" fmla="*/ 560461 h 700576"/>
                <a:gd name="connsiteX7" fmla="*/ 0 w 598880"/>
                <a:gd name="connsiteY7" fmla="*/ 140115 h 70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880" h="700576">
                  <a:moveTo>
                    <a:pt x="479104" y="0"/>
                  </a:moveTo>
                  <a:lnTo>
                    <a:pt x="479104" y="350288"/>
                  </a:lnTo>
                  <a:lnTo>
                    <a:pt x="598880" y="350288"/>
                  </a:lnTo>
                  <a:lnTo>
                    <a:pt x="299440" y="700576"/>
                  </a:lnTo>
                  <a:lnTo>
                    <a:pt x="0" y="350288"/>
                  </a:lnTo>
                  <a:lnTo>
                    <a:pt x="119776" y="350288"/>
                  </a:lnTo>
                  <a:lnTo>
                    <a:pt x="119776" y="0"/>
                  </a:lnTo>
                  <a:lnTo>
                    <a:pt x="479104" y="0"/>
                  </a:lnTo>
                  <a:close/>
                </a:path>
              </a:pathLst>
            </a:custGeom>
            <a:solidFill>
              <a:schemeClr val="accent6">
                <a:lumMod val="60000"/>
                <a:lumOff val="40000"/>
              </a:schemeClr>
            </a:solidFill>
            <a:ln w="19050">
              <a:solidFill>
                <a:schemeClr val="accent6">
                  <a:lumMod val="50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40115" tIns="0" rIns="140115" bIns="179664" spcCol="127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44550">
                <a:lnSpc>
                  <a:spcPct val="90000"/>
                </a:lnSpc>
                <a:spcAft>
                  <a:spcPct val="35000"/>
                </a:spcAft>
                <a:defRPr/>
              </a:pPr>
              <a:endParaRPr lang="pt-BR" b="1">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ambria" pitchFamily="18" charset="0"/>
                <a:ea typeface="Cambria" pitchFamily="18" charset="0"/>
              </a:endParaRPr>
            </a:p>
          </p:txBody>
        </p:sp>
        <p:sp>
          <p:nvSpPr>
            <p:cNvPr id="16" name="Freeform 26">
              <a:extLst>
                <a:ext uri="{FF2B5EF4-FFF2-40B4-BE49-F238E27FC236}">
                  <a16:creationId xmlns:a16="http://schemas.microsoft.com/office/drawing/2014/main" xmlns="" id="{1C235690-4CCE-44E3-A019-51F785232218}"/>
                </a:ext>
              </a:extLst>
            </p:cNvPr>
            <p:cNvSpPr/>
            <p:nvPr/>
          </p:nvSpPr>
          <p:spPr>
            <a:xfrm flipV="1">
              <a:off x="7696429" y="4636087"/>
              <a:ext cx="503520" cy="359512"/>
            </a:xfrm>
            <a:custGeom>
              <a:avLst/>
              <a:gdLst>
                <a:gd name="connsiteX0" fmla="*/ 0 w 598880"/>
                <a:gd name="connsiteY0" fmla="*/ 140115 h 700576"/>
                <a:gd name="connsiteX1" fmla="*/ 299440 w 598880"/>
                <a:gd name="connsiteY1" fmla="*/ 140115 h 700576"/>
                <a:gd name="connsiteX2" fmla="*/ 299440 w 598880"/>
                <a:gd name="connsiteY2" fmla="*/ 0 h 700576"/>
                <a:gd name="connsiteX3" fmla="*/ 598880 w 598880"/>
                <a:gd name="connsiteY3" fmla="*/ 350288 h 700576"/>
                <a:gd name="connsiteX4" fmla="*/ 299440 w 598880"/>
                <a:gd name="connsiteY4" fmla="*/ 700576 h 700576"/>
                <a:gd name="connsiteX5" fmla="*/ 299440 w 598880"/>
                <a:gd name="connsiteY5" fmla="*/ 560461 h 700576"/>
                <a:gd name="connsiteX6" fmla="*/ 0 w 598880"/>
                <a:gd name="connsiteY6" fmla="*/ 560461 h 700576"/>
                <a:gd name="connsiteX7" fmla="*/ 0 w 598880"/>
                <a:gd name="connsiteY7" fmla="*/ 140115 h 70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880" h="700576">
                  <a:moveTo>
                    <a:pt x="479104" y="0"/>
                  </a:moveTo>
                  <a:lnTo>
                    <a:pt x="479104" y="350288"/>
                  </a:lnTo>
                  <a:lnTo>
                    <a:pt x="598880" y="350288"/>
                  </a:lnTo>
                  <a:lnTo>
                    <a:pt x="299440" y="700576"/>
                  </a:lnTo>
                  <a:lnTo>
                    <a:pt x="0" y="350288"/>
                  </a:lnTo>
                  <a:lnTo>
                    <a:pt x="119776" y="350288"/>
                  </a:lnTo>
                  <a:lnTo>
                    <a:pt x="119776" y="0"/>
                  </a:lnTo>
                  <a:lnTo>
                    <a:pt x="479104" y="0"/>
                  </a:lnTo>
                  <a:close/>
                </a:path>
              </a:pathLst>
            </a:custGeom>
            <a:solidFill>
              <a:schemeClr val="accent6">
                <a:lumMod val="60000"/>
                <a:lumOff val="40000"/>
              </a:schemeClr>
            </a:solidFill>
            <a:ln w="19050">
              <a:solidFill>
                <a:schemeClr val="accent6">
                  <a:lumMod val="50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40115" tIns="0" rIns="140115" bIns="179664" spcCol="127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44550">
                <a:lnSpc>
                  <a:spcPct val="90000"/>
                </a:lnSpc>
                <a:spcAft>
                  <a:spcPct val="35000"/>
                </a:spcAft>
                <a:defRPr/>
              </a:pPr>
              <a:endParaRPr lang="pt-BR" b="1">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ambria" pitchFamily="18" charset="0"/>
                <a:ea typeface="Cambria" pitchFamily="18" charset="0"/>
              </a:endParaRPr>
            </a:p>
          </p:txBody>
        </p:sp>
        <p:sp>
          <p:nvSpPr>
            <p:cNvPr id="17" name="Down Arrow 35">
              <a:extLst>
                <a:ext uri="{FF2B5EF4-FFF2-40B4-BE49-F238E27FC236}">
                  <a16:creationId xmlns:a16="http://schemas.microsoft.com/office/drawing/2014/main" xmlns="" id="{6D2D55DE-70AF-444D-A276-8836478897BD}"/>
                </a:ext>
              </a:extLst>
            </p:cNvPr>
            <p:cNvSpPr/>
            <p:nvPr/>
          </p:nvSpPr>
          <p:spPr>
            <a:xfrm flipV="1">
              <a:off x="1835464" y="1341241"/>
              <a:ext cx="216901" cy="1871097"/>
            </a:xfrm>
            <a:prstGeom prst="downArrow">
              <a:avLst/>
            </a:prstGeom>
            <a:solidFill>
              <a:srgbClr val="92D050"/>
            </a:solidFill>
            <a:ln w="19050">
              <a:solidFill>
                <a:schemeClr val="accent3">
                  <a:lumMod val="50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40115" tIns="0" rIns="140115" bIns="179664" spcCol="127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44550">
                <a:lnSpc>
                  <a:spcPct val="90000"/>
                </a:lnSpc>
                <a:spcAft>
                  <a:spcPct val="35000"/>
                </a:spcAft>
                <a:defRPr/>
              </a:pPr>
              <a:endParaRPr lang="pt-BR" dirty="0" err="1">
                <a:solidFill>
                  <a:schemeClr val="tx1"/>
                </a:solidFill>
                <a:latin typeface="Cambria" pitchFamily="18" charset="0"/>
                <a:ea typeface="Cambria" pitchFamily="18" charset="0"/>
              </a:endParaRPr>
            </a:p>
          </p:txBody>
        </p:sp>
        <p:sp>
          <p:nvSpPr>
            <p:cNvPr id="18" name="Freeform 40">
              <a:extLst>
                <a:ext uri="{FF2B5EF4-FFF2-40B4-BE49-F238E27FC236}">
                  <a16:creationId xmlns:a16="http://schemas.microsoft.com/office/drawing/2014/main" xmlns="" id="{E1282DA4-D886-4D76-A567-A48832F1C486}"/>
                </a:ext>
              </a:extLst>
            </p:cNvPr>
            <p:cNvSpPr/>
            <p:nvPr/>
          </p:nvSpPr>
          <p:spPr>
            <a:xfrm>
              <a:off x="2196448" y="1412735"/>
              <a:ext cx="286619" cy="576036"/>
            </a:xfrm>
            <a:custGeom>
              <a:avLst/>
              <a:gdLst>
                <a:gd name="connsiteX0" fmla="*/ 0 w 598880"/>
                <a:gd name="connsiteY0" fmla="*/ 140115 h 700576"/>
                <a:gd name="connsiteX1" fmla="*/ 299440 w 598880"/>
                <a:gd name="connsiteY1" fmla="*/ 140115 h 700576"/>
                <a:gd name="connsiteX2" fmla="*/ 299440 w 598880"/>
                <a:gd name="connsiteY2" fmla="*/ 0 h 700576"/>
                <a:gd name="connsiteX3" fmla="*/ 598880 w 598880"/>
                <a:gd name="connsiteY3" fmla="*/ 350288 h 700576"/>
                <a:gd name="connsiteX4" fmla="*/ 299440 w 598880"/>
                <a:gd name="connsiteY4" fmla="*/ 700576 h 700576"/>
                <a:gd name="connsiteX5" fmla="*/ 299440 w 598880"/>
                <a:gd name="connsiteY5" fmla="*/ 560461 h 700576"/>
                <a:gd name="connsiteX6" fmla="*/ 0 w 598880"/>
                <a:gd name="connsiteY6" fmla="*/ 560461 h 700576"/>
                <a:gd name="connsiteX7" fmla="*/ 0 w 598880"/>
                <a:gd name="connsiteY7" fmla="*/ 140115 h 70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880" h="700576">
                  <a:moveTo>
                    <a:pt x="479104" y="0"/>
                  </a:moveTo>
                  <a:lnTo>
                    <a:pt x="479104" y="350288"/>
                  </a:lnTo>
                  <a:lnTo>
                    <a:pt x="598880" y="350288"/>
                  </a:lnTo>
                  <a:lnTo>
                    <a:pt x="299440" y="700576"/>
                  </a:lnTo>
                  <a:lnTo>
                    <a:pt x="0" y="350288"/>
                  </a:lnTo>
                  <a:lnTo>
                    <a:pt x="119776" y="350288"/>
                  </a:lnTo>
                  <a:lnTo>
                    <a:pt x="119776" y="0"/>
                  </a:lnTo>
                  <a:lnTo>
                    <a:pt x="479104" y="0"/>
                  </a:lnTo>
                  <a:close/>
                </a:path>
              </a:pathLst>
            </a:custGeom>
            <a:solidFill>
              <a:schemeClr val="accent1">
                <a:lumMod val="60000"/>
                <a:lumOff val="40000"/>
              </a:schemeClr>
            </a:solidFill>
            <a:ln w="19050">
              <a:solidFill>
                <a:schemeClr val="tx2">
                  <a:lumMod val="75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40115" tIns="0" rIns="140115" bIns="179664" spcCol="127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44550">
                <a:lnSpc>
                  <a:spcPct val="90000"/>
                </a:lnSpc>
                <a:spcAft>
                  <a:spcPct val="35000"/>
                </a:spcAft>
                <a:defRPr/>
              </a:pPr>
              <a:endParaRPr lang="pt-BR" b="1">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ambria" pitchFamily="18" charset="0"/>
                <a:ea typeface="Cambria" pitchFamily="18" charset="0"/>
              </a:endParaRPr>
            </a:p>
          </p:txBody>
        </p:sp>
        <p:sp>
          <p:nvSpPr>
            <p:cNvPr id="19" name="Freeform 41">
              <a:extLst>
                <a:ext uri="{FF2B5EF4-FFF2-40B4-BE49-F238E27FC236}">
                  <a16:creationId xmlns:a16="http://schemas.microsoft.com/office/drawing/2014/main" xmlns="" id="{A276CEBD-5A3F-435A-97F2-6AFB94E5D70A}"/>
                </a:ext>
              </a:extLst>
            </p:cNvPr>
            <p:cNvSpPr/>
            <p:nvPr/>
          </p:nvSpPr>
          <p:spPr>
            <a:xfrm>
              <a:off x="3923907" y="1412735"/>
              <a:ext cx="288168" cy="576036"/>
            </a:xfrm>
            <a:custGeom>
              <a:avLst/>
              <a:gdLst>
                <a:gd name="connsiteX0" fmla="*/ 0 w 598880"/>
                <a:gd name="connsiteY0" fmla="*/ 140115 h 700576"/>
                <a:gd name="connsiteX1" fmla="*/ 299440 w 598880"/>
                <a:gd name="connsiteY1" fmla="*/ 140115 h 700576"/>
                <a:gd name="connsiteX2" fmla="*/ 299440 w 598880"/>
                <a:gd name="connsiteY2" fmla="*/ 0 h 700576"/>
                <a:gd name="connsiteX3" fmla="*/ 598880 w 598880"/>
                <a:gd name="connsiteY3" fmla="*/ 350288 h 700576"/>
                <a:gd name="connsiteX4" fmla="*/ 299440 w 598880"/>
                <a:gd name="connsiteY4" fmla="*/ 700576 h 700576"/>
                <a:gd name="connsiteX5" fmla="*/ 299440 w 598880"/>
                <a:gd name="connsiteY5" fmla="*/ 560461 h 700576"/>
                <a:gd name="connsiteX6" fmla="*/ 0 w 598880"/>
                <a:gd name="connsiteY6" fmla="*/ 560461 h 700576"/>
                <a:gd name="connsiteX7" fmla="*/ 0 w 598880"/>
                <a:gd name="connsiteY7" fmla="*/ 140115 h 70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880" h="700576">
                  <a:moveTo>
                    <a:pt x="479104" y="0"/>
                  </a:moveTo>
                  <a:lnTo>
                    <a:pt x="479104" y="350288"/>
                  </a:lnTo>
                  <a:lnTo>
                    <a:pt x="598880" y="350288"/>
                  </a:lnTo>
                  <a:lnTo>
                    <a:pt x="299440" y="700576"/>
                  </a:lnTo>
                  <a:lnTo>
                    <a:pt x="0" y="350288"/>
                  </a:lnTo>
                  <a:lnTo>
                    <a:pt x="119776" y="350288"/>
                  </a:lnTo>
                  <a:lnTo>
                    <a:pt x="119776" y="0"/>
                  </a:lnTo>
                  <a:lnTo>
                    <a:pt x="479104" y="0"/>
                  </a:lnTo>
                  <a:close/>
                </a:path>
              </a:pathLst>
            </a:custGeom>
            <a:solidFill>
              <a:schemeClr val="accent1">
                <a:lumMod val="60000"/>
                <a:lumOff val="40000"/>
              </a:schemeClr>
            </a:solidFill>
            <a:ln w="19050">
              <a:solidFill>
                <a:schemeClr val="tx2">
                  <a:lumMod val="75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40115" tIns="0" rIns="140115" bIns="179664" spcCol="127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44550">
                <a:lnSpc>
                  <a:spcPct val="90000"/>
                </a:lnSpc>
                <a:spcAft>
                  <a:spcPct val="35000"/>
                </a:spcAft>
                <a:defRPr/>
              </a:pPr>
              <a:endParaRPr lang="pt-BR" b="1">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ambria" pitchFamily="18" charset="0"/>
                <a:ea typeface="Cambria" pitchFamily="18" charset="0"/>
              </a:endParaRPr>
            </a:p>
          </p:txBody>
        </p:sp>
        <p:sp>
          <p:nvSpPr>
            <p:cNvPr id="20" name="Freeform 42">
              <a:extLst>
                <a:ext uri="{FF2B5EF4-FFF2-40B4-BE49-F238E27FC236}">
                  <a16:creationId xmlns:a16="http://schemas.microsoft.com/office/drawing/2014/main" xmlns="" id="{957AD329-1344-4C01-A847-242AEDC0D38C}"/>
                </a:ext>
              </a:extLst>
            </p:cNvPr>
            <p:cNvSpPr/>
            <p:nvPr/>
          </p:nvSpPr>
          <p:spPr>
            <a:xfrm>
              <a:off x="6444602" y="1412735"/>
              <a:ext cx="288168" cy="576036"/>
            </a:xfrm>
            <a:custGeom>
              <a:avLst/>
              <a:gdLst>
                <a:gd name="connsiteX0" fmla="*/ 0 w 598880"/>
                <a:gd name="connsiteY0" fmla="*/ 140115 h 700576"/>
                <a:gd name="connsiteX1" fmla="*/ 299440 w 598880"/>
                <a:gd name="connsiteY1" fmla="*/ 140115 h 700576"/>
                <a:gd name="connsiteX2" fmla="*/ 299440 w 598880"/>
                <a:gd name="connsiteY2" fmla="*/ 0 h 700576"/>
                <a:gd name="connsiteX3" fmla="*/ 598880 w 598880"/>
                <a:gd name="connsiteY3" fmla="*/ 350288 h 700576"/>
                <a:gd name="connsiteX4" fmla="*/ 299440 w 598880"/>
                <a:gd name="connsiteY4" fmla="*/ 700576 h 700576"/>
                <a:gd name="connsiteX5" fmla="*/ 299440 w 598880"/>
                <a:gd name="connsiteY5" fmla="*/ 560461 h 700576"/>
                <a:gd name="connsiteX6" fmla="*/ 0 w 598880"/>
                <a:gd name="connsiteY6" fmla="*/ 560461 h 700576"/>
                <a:gd name="connsiteX7" fmla="*/ 0 w 598880"/>
                <a:gd name="connsiteY7" fmla="*/ 140115 h 70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880" h="700576">
                  <a:moveTo>
                    <a:pt x="479104" y="0"/>
                  </a:moveTo>
                  <a:lnTo>
                    <a:pt x="479104" y="350288"/>
                  </a:lnTo>
                  <a:lnTo>
                    <a:pt x="598880" y="350288"/>
                  </a:lnTo>
                  <a:lnTo>
                    <a:pt x="299440" y="700576"/>
                  </a:lnTo>
                  <a:lnTo>
                    <a:pt x="0" y="350288"/>
                  </a:lnTo>
                  <a:lnTo>
                    <a:pt x="119776" y="350288"/>
                  </a:lnTo>
                  <a:lnTo>
                    <a:pt x="119776" y="0"/>
                  </a:lnTo>
                  <a:lnTo>
                    <a:pt x="479104" y="0"/>
                  </a:lnTo>
                  <a:close/>
                </a:path>
              </a:pathLst>
            </a:custGeom>
            <a:solidFill>
              <a:schemeClr val="accent1">
                <a:lumMod val="60000"/>
                <a:lumOff val="40000"/>
              </a:schemeClr>
            </a:solidFill>
            <a:ln w="19050">
              <a:solidFill>
                <a:schemeClr val="tx2">
                  <a:lumMod val="75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40115" tIns="0" rIns="140115" bIns="179664" spcCol="127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44550">
                <a:lnSpc>
                  <a:spcPct val="90000"/>
                </a:lnSpc>
                <a:spcAft>
                  <a:spcPct val="35000"/>
                </a:spcAft>
                <a:defRPr/>
              </a:pPr>
              <a:endParaRPr lang="pt-BR" b="1">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ambria" pitchFamily="18" charset="0"/>
                <a:ea typeface="Cambria" pitchFamily="18" charset="0"/>
              </a:endParaRPr>
            </a:p>
          </p:txBody>
        </p:sp>
        <p:sp>
          <p:nvSpPr>
            <p:cNvPr id="21" name="Freeform 34">
              <a:extLst>
                <a:ext uri="{FF2B5EF4-FFF2-40B4-BE49-F238E27FC236}">
                  <a16:creationId xmlns:a16="http://schemas.microsoft.com/office/drawing/2014/main" xmlns="" id="{37E4331F-F86C-40EF-8137-B6E9D9CA8B41}"/>
                </a:ext>
              </a:extLst>
            </p:cNvPr>
            <p:cNvSpPr/>
            <p:nvPr/>
          </p:nvSpPr>
          <p:spPr>
            <a:xfrm>
              <a:off x="540257" y="1412735"/>
              <a:ext cx="286618" cy="576036"/>
            </a:xfrm>
            <a:custGeom>
              <a:avLst/>
              <a:gdLst>
                <a:gd name="connsiteX0" fmla="*/ 0 w 598880"/>
                <a:gd name="connsiteY0" fmla="*/ 140115 h 700576"/>
                <a:gd name="connsiteX1" fmla="*/ 299440 w 598880"/>
                <a:gd name="connsiteY1" fmla="*/ 140115 h 700576"/>
                <a:gd name="connsiteX2" fmla="*/ 299440 w 598880"/>
                <a:gd name="connsiteY2" fmla="*/ 0 h 700576"/>
                <a:gd name="connsiteX3" fmla="*/ 598880 w 598880"/>
                <a:gd name="connsiteY3" fmla="*/ 350288 h 700576"/>
                <a:gd name="connsiteX4" fmla="*/ 299440 w 598880"/>
                <a:gd name="connsiteY4" fmla="*/ 700576 h 700576"/>
                <a:gd name="connsiteX5" fmla="*/ 299440 w 598880"/>
                <a:gd name="connsiteY5" fmla="*/ 560461 h 700576"/>
                <a:gd name="connsiteX6" fmla="*/ 0 w 598880"/>
                <a:gd name="connsiteY6" fmla="*/ 560461 h 700576"/>
                <a:gd name="connsiteX7" fmla="*/ 0 w 598880"/>
                <a:gd name="connsiteY7" fmla="*/ 140115 h 70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880" h="700576">
                  <a:moveTo>
                    <a:pt x="479104" y="0"/>
                  </a:moveTo>
                  <a:lnTo>
                    <a:pt x="479104" y="350288"/>
                  </a:lnTo>
                  <a:lnTo>
                    <a:pt x="598880" y="350288"/>
                  </a:lnTo>
                  <a:lnTo>
                    <a:pt x="299440" y="700576"/>
                  </a:lnTo>
                  <a:lnTo>
                    <a:pt x="0" y="350288"/>
                  </a:lnTo>
                  <a:lnTo>
                    <a:pt x="119776" y="350288"/>
                  </a:lnTo>
                  <a:lnTo>
                    <a:pt x="119776" y="0"/>
                  </a:lnTo>
                  <a:lnTo>
                    <a:pt x="479104" y="0"/>
                  </a:lnTo>
                  <a:close/>
                </a:path>
              </a:pathLst>
            </a:custGeom>
            <a:solidFill>
              <a:schemeClr val="accent1">
                <a:lumMod val="60000"/>
                <a:lumOff val="40000"/>
              </a:schemeClr>
            </a:solidFill>
            <a:ln w="19050">
              <a:solidFill>
                <a:schemeClr val="tx2">
                  <a:lumMod val="75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40115" tIns="0" rIns="140115" bIns="179664" spcCol="127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44550">
                <a:lnSpc>
                  <a:spcPct val="90000"/>
                </a:lnSpc>
                <a:spcAft>
                  <a:spcPct val="35000"/>
                </a:spcAft>
                <a:defRPr/>
              </a:pPr>
              <a:endParaRPr lang="pt-BR" b="1">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ambria" pitchFamily="18" charset="0"/>
                <a:ea typeface="Cambria" pitchFamily="18" charset="0"/>
              </a:endParaRPr>
            </a:p>
          </p:txBody>
        </p:sp>
        <p:sp>
          <p:nvSpPr>
            <p:cNvPr id="22" name="Down Arrow 35">
              <a:extLst>
                <a:ext uri="{FF2B5EF4-FFF2-40B4-BE49-F238E27FC236}">
                  <a16:creationId xmlns:a16="http://schemas.microsoft.com/office/drawing/2014/main" xmlns="" id="{485D3A49-7525-4C27-9102-66D3A486388A}"/>
                </a:ext>
              </a:extLst>
            </p:cNvPr>
            <p:cNvSpPr/>
            <p:nvPr/>
          </p:nvSpPr>
          <p:spPr>
            <a:xfrm flipV="1">
              <a:off x="467440" y="6380538"/>
              <a:ext cx="359435" cy="288018"/>
            </a:xfrm>
            <a:prstGeom prst="downArrow">
              <a:avLst/>
            </a:prstGeom>
            <a:solidFill>
              <a:srgbClr val="92D050"/>
            </a:solidFill>
            <a:ln w="19050">
              <a:solidFill>
                <a:schemeClr val="accent3">
                  <a:lumMod val="50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40115" tIns="0" rIns="140115" bIns="179664" spcCol="127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44550">
                <a:lnSpc>
                  <a:spcPct val="90000"/>
                </a:lnSpc>
                <a:spcAft>
                  <a:spcPct val="35000"/>
                </a:spcAft>
                <a:defRPr/>
              </a:pPr>
              <a:endParaRPr lang="pt-BR" dirty="0" err="1">
                <a:solidFill>
                  <a:schemeClr val="tx1"/>
                </a:solidFill>
                <a:latin typeface="Cambria" pitchFamily="18" charset="0"/>
                <a:ea typeface="Cambria" pitchFamily="18" charset="0"/>
              </a:endParaRPr>
            </a:p>
          </p:txBody>
        </p:sp>
        <p:sp>
          <p:nvSpPr>
            <p:cNvPr id="23" name="Freeform 23">
              <a:extLst>
                <a:ext uri="{FF2B5EF4-FFF2-40B4-BE49-F238E27FC236}">
                  <a16:creationId xmlns:a16="http://schemas.microsoft.com/office/drawing/2014/main" xmlns="" id="{2B7D438C-CF3E-409B-96BC-789C61B13DFA}"/>
                </a:ext>
              </a:extLst>
            </p:cNvPr>
            <p:cNvSpPr/>
            <p:nvPr/>
          </p:nvSpPr>
          <p:spPr>
            <a:xfrm flipV="1">
              <a:off x="2988136" y="6380538"/>
              <a:ext cx="359435" cy="288018"/>
            </a:xfrm>
            <a:custGeom>
              <a:avLst/>
              <a:gdLst>
                <a:gd name="connsiteX0" fmla="*/ 0 w 598880"/>
                <a:gd name="connsiteY0" fmla="*/ 140115 h 700576"/>
                <a:gd name="connsiteX1" fmla="*/ 299440 w 598880"/>
                <a:gd name="connsiteY1" fmla="*/ 140115 h 700576"/>
                <a:gd name="connsiteX2" fmla="*/ 299440 w 598880"/>
                <a:gd name="connsiteY2" fmla="*/ 0 h 700576"/>
                <a:gd name="connsiteX3" fmla="*/ 598880 w 598880"/>
                <a:gd name="connsiteY3" fmla="*/ 350288 h 700576"/>
                <a:gd name="connsiteX4" fmla="*/ 299440 w 598880"/>
                <a:gd name="connsiteY4" fmla="*/ 700576 h 700576"/>
                <a:gd name="connsiteX5" fmla="*/ 299440 w 598880"/>
                <a:gd name="connsiteY5" fmla="*/ 560461 h 700576"/>
                <a:gd name="connsiteX6" fmla="*/ 0 w 598880"/>
                <a:gd name="connsiteY6" fmla="*/ 560461 h 700576"/>
                <a:gd name="connsiteX7" fmla="*/ 0 w 598880"/>
                <a:gd name="connsiteY7" fmla="*/ 140115 h 70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880" h="700576">
                  <a:moveTo>
                    <a:pt x="479104" y="0"/>
                  </a:moveTo>
                  <a:lnTo>
                    <a:pt x="479104" y="350288"/>
                  </a:lnTo>
                  <a:lnTo>
                    <a:pt x="598880" y="350288"/>
                  </a:lnTo>
                  <a:lnTo>
                    <a:pt x="299440" y="700576"/>
                  </a:lnTo>
                  <a:lnTo>
                    <a:pt x="0" y="350288"/>
                  </a:lnTo>
                  <a:lnTo>
                    <a:pt x="119776" y="350288"/>
                  </a:lnTo>
                  <a:lnTo>
                    <a:pt x="119776" y="0"/>
                  </a:lnTo>
                  <a:lnTo>
                    <a:pt x="479104" y="0"/>
                  </a:lnTo>
                  <a:close/>
                </a:path>
              </a:pathLst>
            </a:custGeom>
            <a:solidFill>
              <a:schemeClr val="accent1">
                <a:lumMod val="60000"/>
                <a:lumOff val="40000"/>
              </a:schemeClr>
            </a:solidFill>
            <a:ln w="19050">
              <a:solidFill>
                <a:schemeClr val="tx2">
                  <a:lumMod val="75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40115" tIns="0" rIns="140115" bIns="179664" spcCol="127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44550">
                <a:lnSpc>
                  <a:spcPct val="90000"/>
                </a:lnSpc>
                <a:spcAft>
                  <a:spcPct val="35000"/>
                </a:spcAft>
                <a:defRPr/>
              </a:pPr>
              <a:endParaRPr lang="pt-BR" b="1">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ambria" pitchFamily="18" charset="0"/>
                <a:ea typeface="Cambria" pitchFamily="18" charset="0"/>
              </a:endParaRPr>
            </a:p>
          </p:txBody>
        </p:sp>
        <p:sp>
          <p:nvSpPr>
            <p:cNvPr id="24" name="Freeform 25">
              <a:extLst>
                <a:ext uri="{FF2B5EF4-FFF2-40B4-BE49-F238E27FC236}">
                  <a16:creationId xmlns:a16="http://schemas.microsoft.com/office/drawing/2014/main" xmlns="" id="{CA2CC87A-6A4D-48EB-BC68-5F154E5A450A}"/>
                </a:ext>
              </a:extLst>
            </p:cNvPr>
            <p:cNvSpPr/>
            <p:nvPr/>
          </p:nvSpPr>
          <p:spPr>
            <a:xfrm flipV="1">
              <a:off x="6367138" y="6380538"/>
              <a:ext cx="288168" cy="288018"/>
            </a:xfrm>
            <a:custGeom>
              <a:avLst/>
              <a:gdLst>
                <a:gd name="connsiteX0" fmla="*/ 0 w 598880"/>
                <a:gd name="connsiteY0" fmla="*/ 140115 h 700576"/>
                <a:gd name="connsiteX1" fmla="*/ 299440 w 598880"/>
                <a:gd name="connsiteY1" fmla="*/ 140115 h 700576"/>
                <a:gd name="connsiteX2" fmla="*/ 299440 w 598880"/>
                <a:gd name="connsiteY2" fmla="*/ 0 h 700576"/>
                <a:gd name="connsiteX3" fmla="*/ 598880 w 598880"/>
                <a:gd name="connsiteY3" fmla="*/ 350288 h 700576"/>
                <a:gd name="connsiteX4" fmla="*/ 299440 w 598880"/>
                <a:gd name="connsiteY4" fmla="*/ 700576 h 700576"/>
                <a:gd name="connsiteX5" fmla="*/ 299440 w 598880"/>
                <a:gd name="connsiteY5" fmla="*/ 560461 h 700576"/>
                <a:gd name="connsiteX6" fmla="*/ 0 w 598880"/>
                <a:gd name="connsiteY6" fmla="*/ 560461 h 700576"/>
                <a:gd name="connsiteX7" fmla="*/ 0 w 598880"/>
                <a:gd name="connsiteY7" fmla="*/ 140115 h 70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880" h="700576">
                  <a:moveTo>
                    <a:pt x="479104" y="0"/>
                  </a:moveTo>
                  <a:lnTo>
                    <a:pt x="479104" y="350288"/>
                  </a:lnTo>
                  <a:lnTo>
                    <a:pt x="598880" y="350288"/>
                  </a:lnTo>
                  <a:lnTo>
                    <a:pt x="299440" y="700576"/>
                  </a:lnTo>
                  <a:lnTo>
                    <a:pt x="0" y="350288"/>
                  </a:lnTo>
                  <a:lnTo>
                    <a:pt x="119776" y="350288"/>
                  </a:lnTo>
                  <a:lnTo>
                    <a:pt x="119776" y="0"/>
                  </a:lnTo>
                  <a:lnTo>
                    <a:pt x="479104" y="0"/>
                  </a:lnTo>
                  <a:close/>
                </a:path>
              </a:pathLst>
            </a:custGeom>
            <a:solidFill>
              <a:schemeClr val="accent6">
                <a:lumMod val="60000"/>
                <a:lumOff val="40000"/>
              </a:schemeClr>
            </a:solidFill>
            <a:ln w="19050">
              <a:solidFill>
                <a:schemeClr val="accent6">
                  <a:lumMod val="50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40115" tIns="0" rIns="140115" bIns="179664" spcCol="127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44550">
                <a:lnSpc>
                  <a:spcPct val="90000"/>
                </a:lnSpc>
                <a:spcAft>
                  <a:spcPct val="35000"/>
                </a:spcAft>
                <a:defRPr/>
              </a:pPr>
              <a:endParaRPr lang="pt-BR" b="1">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ambria" pitchFamily="18" charset="0"/>
                <a:ea typeface="Cambria" pitchFamily="18" charset="0"/>
              </a:endParaRPr>
            </a:p>
          </p:txBody>
        </p:sp>
        <p:sp>
          <p:nvSpPr>
            <p:cNvPr id="13342" name="CaixaDeTexto 38">
              <a:extLst>
                <a:ext uri="{FF2B5EF4-FFF2-40B4-BE49-F238E27FC236}">
                  <a16:creationId xmlns:a16="http://schemas.microsoft.com/office/drawing/2014/main" xmlns="" id="{9987CBD8-6B27-43D2-9E58-BCB57A6C5741}"/>
                </a:ext>
              </a:extLst>
            </p:cNvPr>
            <p:cNvSpPr txBox="1">
              <a:spLocks noChangeArrowheads="1"/>
            </p:cNvSpPr>
            <p:nvPr/>
          </p:nvSpPr>
          <p:spPr bwMode="auto">
            <a:xfrm>
              <a:off x="755576" y="6237312"/>
              <a:ext cx="2016224" cy="831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r>
                <a:rPr lang="pt-BR" altLang="es-ES" sz="1800">
                  <a:latin typeface="Cambria" panose="02040503050406030204" pitchFamily="18" charset="0"/>
                </a:rPr>
                <a:t>Prestação direta de serviço</a:t>
              </a:r>
            </a:p>
          </p:txBody>
        </p:sp>
        <p:sp>
          <p:nvSpPr>
            <p:cNvPr id="13343" name="CaixaDeTexto 43">
              <a:extLst>
                <a:ext uri="{FF2B5EF4-FFF2-40B4-BE49-F238E27FC236}">
                  <a16:creationId xmlns:a16="http://schemas.microsoft.com/office/drawing/2014/main" xmlns="" id="{4E035AEF-22D7-4734-AC35-1044E5D07C40}"/>
                </a:ext>
              </a:extLst>
            </p:cNvPr>
            <p:cNvSpPr txBox="1">
              <a:spLocks noChangeArrowheads="1"/>
            </p:cNvSpPr>
            <p:nvPr/>
          </p:nvSpPr>
          <p:spPr bwMode="auto">
            <a:xfrm>
              <a:off x="3347864" y="6237312"/>
              <a:ext cx="3024337" cy="831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r>
                <a:rPr lang="pt-BR" altLang="es-ES" sz="1800">
                  <a:latin typeface="Cambria" panose="02040503050406030204" pitchFamily="18" charset="0"/>
                </a:rPr>
                <a:t>Fluxo de informações para monitoramento e feedback</a:t>
              </a:r>
            </a:p>
          </p:txBody>
        </p:sp>
        <p:sp>
          <p:nvSpPr>
            <p:cNvPr id="13344" name="CaixaDeTexto 44">
              <a:extLst>
                <a:ext uri="{FF2B5EF4-FFF2-40B4-BE49-F238E27FC236}">
                  <a16:creationId xmlns:a16="http://schemas.microsoft.com/office/drawing/2014/main" xmlns="" id="{2A311BDB-78E4-4CF9-8FA1-131E2AD40C55}"/>
                </a:ext>
              </a:extLst>
            </p:cNvPr>
            <p:cNvSpPr txBox="1">
              <a:spLocks noChangeArrowheads="1"/>
            </p:cNvSpPr>
            <p:nvPr/>
          </p:nvSpPr>
          <p:spPr bwMode="auto">
            <a:xfrm>
              <a:off x="6581847" y="6237312"/>
              <a:ext cx="2310634" cy="831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r>
                <a:rPr lang="pt-BR" altLang="es-ES" sz="1800">
                  <a:latin typeface="Cambria" panose="02040503050406030204" pitchFamily="18" charset="0"/>
                </a:rPr>
                <a:t> Definição de políticas educacionais</a:t>
              </a:r>
            </a:p>
          </p:txBody>
        </p:sp>
        <p:sp>
          <p:nvSpPr>
            <p:cNvPr id="28" name="Down Arrow 35">
              <a:extLst>
                <a:ext uri="{FF2B5EF4-FFF2-40B4-BE49-F238E27FC236}">
                  <a16:creationId xmlns:a16="http://schemas.microsoft.com/office/drawing/2014/main" xmlns="" id="{AFF530B5-7EA8-46EB-9403-45631EDC49CD}"/>
                </a:ext>
              </a:extLst>
            </p:cNvPr>
            <p:cNvSpPr/>
            <p:nvPr/>
          </p:nvSpPr>
          <p:spPr>
            <a:xfrm flipV="1">
              <a:off x="611524" y="2709838"/>
              <a:ext cx="215351" cy="2447133"/>
            </a:xfrm>
            <a:prstGeom prst="downArrow">
              <a:avLst/>
            </a:prstGeom>
            <a:solidFill>
              <a:schemeClr val="accent6">
                <a:lumMod val="60000"/>
                <a:lumOff val="40000"/>
              </a:schemeClr>
            </a:solidFill>
            <a:ln w="19050">
              <a:solidFill>
                <a:schemeClr val="accent6">
                  <a:lumMod val="50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40115" tIns="0" rIns="140115" bIns="179664" spcCol="127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44550">
                <a:lnSpc>
                  <a:spcPct val="90000"/>
                </a:lnSpc>
                <a:spcAft>
                  <a:spcPct val="35000"/>
                </a:spcAft>
                <a:defRPr/>
              </a:pPr>
              <a:endParaRPr lang="pt-BR" b="1" dirty="0" err="1">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ambria" pitchFamily="18" charset="0"/>
                <a:ea typeface="Cambria" pitchFamily="18" charset="0"/>
              </a:endParaRPr>
            </a:p>
          </p:txBody>
        </p:sp>
        <p:sp>
          <p:nvSpPr>
            <p:cNvPr id="29" name="Freeform 30">
              <a:extLst>
                <a:ext uri="{FF2B5EF4-FFF2-40B4-BE49-F238E27FC236}">
                  <a16:creationId xmlns:a16="http://schemas.microsoft.com/office/drawing/2014/main" xmlns="" id="{9170F8BF-1DF4-44F5-9BB6-0A41A4102B31}"/>
                </a:ext>
              </a:extLst>
            </p:cNvPr>
            <p:cNvSpPr/>
            <p:nvPr/>
          </p:nvSpPr>
          <p:spPr>
            <a:xfrm>
              <a:off x="3347571" y="2924320"/>
              <a:ext cx="288168" cy="361554"/>
            </a:xfrm>
            <a:custGeom>
              <a:avLst/>
              <a:gdLst>
                <a:gd name="connsiteX0" fmla="*/ 0 w 598880"/>
                <a:gd name="connsiteY0" fmla="*/ 140115 h 700576"/>
                <a:gd name="connsiteX1" fmla="*/ 299440 w 598880"/>
                <a:gd name="connsiteY1" fmla="*/ 140115 h 700576"/>
                <a:gd name="connsiteX2" fmla="*/ 299440 w 598880"/>
                <a:gd name="connsiteY2" fmla="*/ 0 h 700576"/>
                <a:gd name="connsiteX3" fmla="*/ 598880 w 598880"/>
                <a:gd name="connsiteY3" fmla="*/ 350288 h 700576"/>
                <a:gd name="connsiteX4" fmla="*/ 299440 w 598880"/>
                <a:gd name="connsiteY4" fmla="*/ 700576 h 700576"/>
                <a:gd name="connsiteX5" fmla="*/ 299440 w 598880"/>
                <a:gd name="connsiteY5" fmla="*/ 560461 h 700576"/>
                <a:gd name="connsiteX6" fmla="*/ 0 w 598880"/>
                <a:gd name="connsiteY6" fmla="*/ 560461 h 700576"/>
                <a:gd name="connsiteX7" fmla="*/ 0 w 598880"/>
                <a:gd name="connsiteY7" fmla="*/ 140115 h 70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880" h="700576">
                  <a:moveTo>
                    <a:pt x="479104" y="0"/>
                  </a:moveTo>
                  <a:lnTo>
                    <a:pt x="479104" y="350288"/>
                  </a:lnTo>
                  <a:lnTo>
                    <a:pt x="598880" y="350288"/>
                  </a:lnTo>
                  <a:lnTo>
                    <a:pt x="299440" y="700576"/>
                  </a:lnTo>
                  <a:lnTo>
                    <a:pt x="0" y="350288"/>
                  </a:lnTo>
                  <a:lnTo>
                    <a:pt x="119776" y="350288"/>
                  </a:lnTo>
                  <a:lnTo>
                    <a:pt x="119776" y="0"/>
                  </a:lnTo>
                  <a:lnTo>
                    <a:pt x="479104" y="0"/>
                  </a:lnTo>
                  <a:close/>
                </a:path>
              </a:pathLst>
            </a:custGeom>
            <a:solidFill>
              <a:schemeClr val="accent1">
                <a:lumMod val="60000"/>
                <a:lumOff val="40000"/>
              </a:schemeClr>
            </a:solidFill>
            <a:ln w="19050">
              <a:solidFill>
                <a:schemeClr val="tx2">
                  <a:lumMod val="75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40115" tIns="0" rIns="140115" bIns="179664" spcCol="127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44550">
                <a:lnSpc>
                  <a:spcPct val="90000"/>
                </a:lnSpc>
                <a:spcAft>
                  <a:spcPct val="35000"/>
                </a:spcAft>
                <a:defRPr/>
              </a:pPr>
              <a:endParaRPr lang="pt-BR" b="1">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ambria" pitchFamily="18" charset="0"/>
                <a:ea typeface="Cambria" pitchFamily="18" charset="0"/>
              </a:endParaRPr>
            </a:p>
          </p:txBody>
        </p:sp>
        <p:sp>
          <p:nvSpPr>
            <p:cNvPr id="30" name="Down Arrow 35">
              <a:extLst>
                <a:ext uri="{FF2B5EF4-FFF2-40B4-BE49-F238E27FC236}">
                  <a16:creationId xmlns:a16="http://schemas.microsoft.com/office/drawing/2014/main" xmlns="" id="{577E805F-D727-4058-90D9-6AB93F443375}"/>
                </a:ext>
              </a:extLst>
            </p:cNvPr>
            <p:cNvSpPr/>
            <p:nvPr/>
          </p:nvSpPr>
          <p:spPr>
            <a:xfrm flipV="1">
              <a:off x="3852640" y="2709838"/>
              <a:ext cx="215351" cy="2447133"/>
            </a:xfrm>
            <a:prstGeom prst="downArrow">
              <a:avLst/>
            </a:prstGeom>
            <a:solidFill>
              <a:schemeClr val="accent6">
                <a:lumMod val="60000"/>
                <a:lumOff val="40000"/>
              </a:schemeClr>
            </a:solidFill>
            <a:ln w="19050">
              <a:solidFill>
                <a:schemeClr val="accent6">
                  <a:lumMod val="50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40115" tIns="0" rIns="140115" bIns="179664" spcCol="127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44550">
                <a:lnSpc>
                  <a:spcPct val="90000"/>
                </a:lnSpc>
                <a:spcAft>
                  <a:spcPct val="35000"/>
                </a:spcAft>
                <a:defRPr/>
              </a:pPr>
              <a:endParaRPr lang="pt-BR" b="1" dirty="0" err="1">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ambria" pitchFamily="18" charset="0"/>
                <a:ea typeface="Cambria" pitchFamily="18" charset="0"/>
              </a:endParaRPr>
            </a:p>
          </p:txBody>
        </p:sp>
        <p:sp>
          <p:nvSpPr>
            <p:cNvPr id="31" name="Down Arrow 35">
              <a:extLst>
                <a:ext uri="{FF2B5EF4-FFF2-40B4-BE49-F238E27FC236}">
                  <a16:creationId xmlns:a16="http://schemas.microsoft.com/office/drawing/2014/main" xmlns="" id="{CC97D7E3-9B6E-4D52-9721-25AF9D13A672}"/>
                </a:ext>
              </a:extLst>
            </p:cNvPr>
            <p:cNvSpPr/>
            <p:nvPr/>
          </p:nvSpPr>
          <p:spPr>
            <a:xfrm flipV="1">
              <a:off x="6371786" y="2709838"/>
              <a:ext cx="216901" cy="2447133"/>
            </a:xfrm>
            <a:prstGeom prst="downArrow">
              <a:avLst/>
            </a:prstGeom>
            <a:solidFill>
              <a:schemeClr val="accent6">
                <a:lumMod val="60000"/>
                <a:lumOff val="40000"/>
              </a:schemeClr>
            </a:solidFill>
            <a:ln w="19050">
              <a:solidFill>
                <a:schemeClr val="accent6">
                  <a:lumMod val="50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40115" tIns="0" rIns="140115" bIns="179664" spcCol="127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44550">
                <a:lnSpc>
                  <a:spcPct val="90000"/>
                </a:lnSpc>
                <a:spcAft>
                  <a:spcPct val="35000"/>
                </a:spcAft>
                <a:defRPr/>
              </a:pPr>
              <a:endParaRPr lang="pt-BR" b="1" dirty="0" err="1">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ambria" pitchFamily="18" charset="0"/>
                <a:ea typeface="Cambria" pitchFamily="18" charset="0"/>
              </a:endParaRPr>
            </a:p>
          </p:txBody>
        </p:sp>
        <p:sp>
          <p:nvSpPr>
            <p:cNvPr id="32" name="Freeform 30">
              <a:extLst>
                <a:ext uri="{FF2B5EF4-FFF2-40B4-BE49-F238E27FC236}">
                  <a16:creationId xmlns:a16="http://schemas.microsoft.com/office/drawing/2014/main" xmlns="" id="{44646BFE-EDB0-40B8-9DF4-1783AD668079}"/>
                </a:ext>
              </a:extLst>
            </p:cNvPr>
            <p:cNvSpPr/>
            <p:nvPr/>
          </p:nvSpPr>
          <p:spPr>
            <a:xfrm>
              <a:off x="826875" y="2924320"/>
              <a:ext cx="288168" cy="361554"/>
            </a:xfrm>
            <a:custGeom>
              <a:avLst/>
              <a:gdLst>
                <a:gd name="connsiteX0" fmla="*/ 0 w 598880"/>
                <a:gd name="connsiteY0" fmla="*/ 140115 h 700576"/>
                <a:gd name="connsiteX1" fmla="*/ 299440 w 598880"/>
                <a:gd name="connsiteY1" fmla="*/ 140115 h 700576"/>
                <a:gd name="connsiteX2" fmla="*/ 299440 w 598880"/>
                <a:gd name="connsiteY2" fmla="*/ 0 h 700576"/>
                <a:gd name="connsiteX3" fmla="*/ 598880 w 598880"/>
                <a:gd name="connsiteY3" fmla="*/ 350288 h 700576"/>
                <a:gd name="connsiteX4" fmla="*/ 299440 w 598880"/>
                <a:gd name="connsiteY4" fmla="*/ 700576 h 700576"/>
                <a:gd name="connsiteX5" fmla="*/ 299440 w 598880"/>
                <a:gd name="connsiteY5" fmla="*/ 560461 h 700576"/>
                <a:gd name="connsiteX6" fmla="*/ 0 w 598880"/>
                <a:gd name="connsiteY6" fmla="*/ 560461 h 700576"/>
                <a:gd name="connsiteX7" fmla="*/ 0 w 598880"/>
                <a:gd name="connsiteY7" fmla="*/ 140115 h 70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880" h="700576">
                  <a:moveTo>
                    <a:pt x="479104" y="0"/>
                  </a:moveTo>
                  <a:lnTo>
                    <a:pt x="479104" y="350288"/>
                  </a:lnTo>
                  <a:lnTo>
                    <a:pt x="598880" y="350288"/>
                  </a:lnTo>
                  <a:lnTo>
                    <a:pt x="299440" y="700576"/>
                  </a:lnTo>
                  <a:lnTo>
                    <a:pt x="0" y="350288"/>
                  </a:lnTo>
                  <a:lnTo>
                    <a:pt x="119776" y="350288"/>
                  </a:lnTo>
                  <a:lnTo>
                    <a:pt x="119776" y="0"/>
                  </a:lnTo>
                  <a:lnTo>
                    <a:pt x="479104" y="0"/>
                  </a:lnTo>
                  <a:close/>
                </a:path>
              </a:pathLst>
            </a:custGeom>
            <a:solidFill>
              <a:schemeClr val="accent1">
                <a:lumMod val="60000"/>
                <a:lumOff val="40000"/>
              </a:schemeClr>
            </a:solidFill>
            <a:ln w="19050">
              <a:solidFill>
                <a:schemeClr val="tx2">
                  <a:lumMod val="75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40115" tIns="0" rIns="140115" bIns="179664" spcCol="127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44550">
                <a:lnSpc>
                  <a:spcPct val="90000"/>
                </a:lnSpc>
                <a:spcAft>
                  <a:spcPct val="35000"/>
                </a:spcAft>
                <a:defRPr/>
              </a:pPr>
              <a:endParaRPr lang="pt-BR" b="1">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ambria" pitchFamily="18" charset="0"/>
                <a:ea typeface="Cambria" pitchFamily="18" charset="0"/>
              </a:endParaRPr>
            </a:p>
          </p:txBody>
        </p:sp>
        <p:sp>
          <p:nvSpPr>
            <p:cNvPr id="33" name="Down Arrow 35">
              <a:extLst>
                <a:ext uri="{FF2B5EF4-FFF2-40B4-BE49-F238E27FC236}">
                  <a16:creationId xmlns:a16="http://schemas.microsoft.com/office/drawing/2014/main" xmlns="" id="{76206B19-21BA-4037-A454-6792D79BD652}"/>
                </a:ext>
              </a:extLst>
            </p:cNvPr>
            <p:cNvSpPr/>
            <p:nvPr/>
          </p:nvSpPr>
          <p:spPr>
            <a:xfrm flipV="1">
              <a:off x="5868266" y="1341241"/>
              <a:ext cx="215352" cy="1871097"/>
            </a:xfrm>
            <a:prstGeom prst="downArrow">
              <a:avLst/>
            </a:prstGeom>
            <a:solidFill>
              <a:srgbClr val="92D050"/>
            </a:solidFill>
            <a:ln w="19050">
              <a:solidFill>
                <a:schemeClr val="accent3">
                  <a:lumMod val="50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40115" tIns="0" rIns="140115" bIns="179664" spcCol="127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44550">
                <a:lnSpc>
                  <a:spcPct val="90000"/>
                </a:lnSpc>
                <a:spcAft>
                  <a:spcPct val="35000"/>
                </a:spcAft>
                <a:defRPr/>
              </a:pPr>
              <a:endParaRPr lang="pt-BR" dirty="0" err="1">
                <a:solidFill>
                  <a:schemeClr val="tx1"/>
                </a:solidFill>
                <a:latin typeface="Cambria" pitchFamily="18" charset="0"/>
                <a:ea typeface="Cambria" pitchFamily="18" charset="0"/>
              </a:endParaRPr>
            </a:p>
          </p:txBody>
        </p:sp>
        <p:sp>
          <p:nvSpPr>
            <p:cNvPr id="34" name="Down Arrow 35">
              <a:extLst>
                <a:ext uri="{FF2B5EF4-FFF2-40B4-BE49-F238E27FC236}">
                  <a16:creationId xmlns:a16="http://schemas.microsoft.com/office/drawing/2014/main" xmlns="" id="{B5ED3063-6AD8-4089-868F-9AF9CDBB780A}"/>
                </a:ext>
              </a:extLst>
            </p:cNvPr>
            <p:cNvSpPr/>
            <p:nvPr/>
          </p:nvSpPr>
          <p:spPr>
            <a:xfrm flipV="1">
              <a:off x="8388962" y="1341241"/>
              <a:ext cx="215351" cy="1871097"/>
            </a:xfrm>
            <a:prstGeom prst="downArrow">
              <a:avLst/>
            </a:prstGeom>
            <a:solidFill>
              <a:srgbClr val="92D050"/>
            </a:solidFill>
            <a:ln w="19050">
              <a:solidFill>
                <a:schemeClr val="accent3">
                  <a:lumMod val="50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40115" tIns="0" rIns="140115" bIns="179664" spcCol="127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44550">
                <a:lnSpc>
                  <a:spcPct val="90000"/>
                </a:lnSpc>
                <a:spcAft>
                  <a:spcPct val="35000"/>
                </a:spcAft>
                <a:defRPr/>
              </a:pPr>
              <a:endParaRPr lang="pt-BR" dirty="0" err="1">
                <a:solidFill>
                  <a:schemeClr val="tx1"/>
                </a:solidFill>
                <a:latin typeface="Cambria" pitchFamily="18" charset="0"/>
                <a:ea typeface="Cambria" pitchFamily="18" charset="0"/>
              </a:endParaRPr>
            </a:p>
          </p:txBody>
        </p:sp>
        <p:sp>
          <p:nvSpPr>
            <p:cNvPr id="35" name="Freeform 30">
              <a:extLst>
                <a:ext uri="{FF2B5EF4-FFF2-40B4-BE49-F238E27FC236}">
                  <a16:creationId xmlns:a16="http://schemas.microsoft.com/office/drawing/2014/main" xmlns="" id="{2F59789D-4C0A-4A85-8CE9-ED32A92107C6}"/>
                </a:ext>
              </a:extLst>
            </p:cNvPr>
            <p:cNvSpPr/>
            <p:nvPr/>
          </p:nvSpPr>
          <p:spPr>
            <a:xfrm>
              <a:off x="4067991" y="2924320"/>
              <a:ext cx="288168" cy="361554"/>
            </a:xfrm>
            <a:custGeom>
              <a:avLst/>
              <a:gdLst>
                <a:gd name="connsiteX0" fmla="*/ 0 w 598880"/>
                <a:gd name="connsiteY0" fmla="*/ 140115 h 700576"/>
                <a:gd name="connsiteX1" fmla="*/ 299440 w 598880"/>
                <a:gd name="connsiteY1" fmla="*/ 140115 h 700576"/>
                <a:gd name="connsiteX2" fmla="*/ 299440 w 598880"/>
                <a:gd name="connsiteY2" fmla="*/ 0 h 700576"/>
                <a:gd name="connsiteX3" fmla="*/ 598880 w 598880"/>
                <a:gd name="connsiteY3" fmla="*/ 350288 h 700576"/>
                <a:gd name="connsiteX4" fmla="*/ 299440 w 598880"/>
                <a:gd name="connsiteY4" fmla="*/ 700576 h 700576"/>
                <a:gd name="connsiteX5" fmla="*/ 299440 w 598880"/>
                <a:gd name="connsiteY5" fmla="*/ 560461 h 700576"/>
                <a:gd name="connsiteX6" fmla="*/ 0 w 598880"/>
                <a:gd name="connsiteY6" fmla="*/ 560461 h 700576"/>
                <a:gd name="connsiteX7" fmla="*/ 0 w 598880"/>
                <a:gd name="connsiteY7" fmla="*/ 140115 h 70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880" h="700576">
                  <a:moveTo>
                    <a:pt x="479104" y="0"/>
                  </a:moveTo>
                  <a:lnTo>
                    <a:pt x="479104" y="350288"/>
                  </a:lnTo>
                  <a:lnTo>
                    <a:pt x="598880" y="350288"/>
                  </a:lnTo>
                  <a:lnTo>
                    <a:pt x="299440" y="700576"/>
                  </a:lnTo>
                  <a:lnTo>
                    <a:pt x="0" y="350288"/>
                  </a:lnTo>
                  <a:lnTo>
                    <a:pt x="119776" y="350288"/>
                  </a:lnTo>
                  <a:lnTo>
                    <a:pt x="119776" y="0"/>
                  </a:lnTo>
                  <a:lnTo>
                    <a:pt x="479104" y="0"/>
                  </a:lnTo>
                  <a:close/>
                </a:path>
              </a:pathLst>
            </a:custGeom>
            <a:solidFill>
              <a:schemeClr val="accent1">
                <a:lumMod val="60000"/>
                <a:lumOff val="40000"/>
              </a:schemeClr>
            </a:solidFill>
            <a:ln w="19050">
              <a:solidFill>
                <a:schemeClr val="tx2">
                  <a:lumMod val="75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40115" tIns="0" rIns="140115" bIns="179664" spcCol="127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44550">
                <a:lnSpc>
                  <a:spcPct val="90000"/>
                </a:lnSpc>
                <a:spcAft>
                  <a:spcPct val="35000"/>
                </a:spcAft>
                <a:defRPr/>
              </a:pPr>
              <a:endParaRPr lang="pt-BR" b="1">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ambria" pitchFamily="18" charset="0"/>
                <a:ea typeface="Cambria" pitchFamily="18" charset="0"/>
              </a:endParaRPr>
            </a:p>
          </p:txBody>
        </p:sp>
        <p:sp>
          <p:nvSpPr>
            <p:cNvPr id="36" name="Freeform 30">
              <a:extLst>
                <a:ext uri="{FF2B5EF4-FFF2-40B4-BE49-F238E27FC236}">
                  <a16:creationId xmlns:a16="http://schemas.microsoft.com/office/drawing/2014/main" xmlns="" id="{FD9A9C5A-B868-4AD2-B4C3-E80165A5E683}"/>
                </a:ext>
              </a:extLst>
            </p:cNvPr>
            <p:cNvSpPr/>
            <p:nvPr/>
          </p:nvSpPr>
          <p:spPr>
            <a:xfrm>
              <a:off x="6588687" y="2924320"/>
              <a:ext cx="288168" cy="361554"/>
            </a:xfrm>
            <a:custGeom>
              <a:avLst/>
              <a:gdLst>
                <a:gd name="connsiteX0" fmla="*/ 0 w 598880"/>
                <a:gd name="connsiteY0" fmla="*/ 140115 h 700576"/>
                <a:gd name="connsiteX1" fmla="*/ 299440 w 598880"/>
                <a:gd name="connsiteY1" fmla="*/ 140115 h 700576"/>
                <a:gd name="connsiteX2" fmla="*/ 299440 w 598880"/>
                <a:gd name="connsiteY2" fmla="*/ 0 h 700576"/>
                <a:gd name="connsiteX3" fmla="*/ 598880 w 598880"/>
                <a:gd name="connsiteY3" fmla="*/ 350288 h 700576"/>
                <a:gd name="connsiteX4" fmla="*/ 299440 w 598880"/>
                <a:gd name="connsiteY4" fmla="*/ 700576 h 700576"/>
                <a:gd name="connsiteX5" fmla="*/ 299440 w 598880"/>
                <a:gd name="connsiteY5" fmla="*/ 560461 h 700576"/>
                <a:gd name="connsiteX6" fmla="*/ 0 w 598880"/>
                <a:gd name="connsiteY6" fmla="*/ 560461 h 700576"/>
                <a:gd name="connsiteX7" fmla="*/ 0 w 598880"/>
                <a:gd name="connsiteY7" fmla="*/ 140115 h 70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880" h="700576">
                  <a:moveTo>
                    <a:pt x="479104" y="0"/>
                  </a:moveTo>
                  <a:lnTo>
                    <a:pt x="479104" y="350288"/>
                  </a:lnTo>
                  <a:lnTo>
                    <a:pt x="598880" y="350288"/>
                  </a:lnTo>
                  <a:lnTo>
                    <a:pt x="299440" y="700576"/>
                  </a:lnTo>
                  <a:lnTo>
                    <a:pt x="0" y="350288"/>
                  </a:lnTo>
                  <a:lnTo>
                    <a:pt x="119776" y="350288"/>
                  </a:lnTo>
                  <a:lnTo>
                    <a:pt x="119776" y="0"/>
                  </a:lnTo>
                  <a:lnTo>
                    <a:pt x="479104" y="0"/>
                  </a:lnTo>
                  <a:close/>
                </a:path>
              </a:pathLst>
            </a:custGeom>
            <a:solidFill>
              <a:schemeClr val="accent1">
                <a:lumMod val="60000"/>
                <a:lumOff val="40000"/>
              </a:schemeClr>
            </a:solidFill>
            <a:ln w="19050">
              <a:solidFill>
                <a:schemeClr val="tx2">
                  <a:lumMod val="75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40115" tIns="0" rIns="140115" bIns="179664" spcCol="127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44550">
                <a:lnSpc>
                  <a:spcPct val="90000"/>
                </a:lnSpc>
                <a:spcAft>
                  <a:spcPct val="35000"/>
                </a:spcAft>
                <a:defRPr/>
              </a:pPr>
              <a:endParaRPr lang="pt-BR" b="1">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ambria" pitchFamily="18" charset="0"/>
                <a:ea typeface="Cambria" pitchFamily="18" charset="0"/>
              </a:endParaRPr>
            </a:p>
          </p:txBody>
        </p:sp>
      </p:grpSp>
      <p:sp>
        <p:nvSpPr>
          <p:cNvPr id="37" name="Freeform 24">
            <a:extLst>
              <a:ext uri="{FF2B5EF4-FFF2-40B4-BE49-F238E27FC236}">
                <a16:creationId xmlns:a16="http://schemas.microsoft.com/office/drawing/2014/main" xmlns="" id="{01EA5AEE-DD15-466E-8CDB-490A2E482DD9}"/>
              </a:ext>
            </a:extLst>
          </p:cNvPr>
          <p:cNvSpPr/>
          <p:nvPr/>
        </p:nvSpPr>
        <p:spPr bwMode="auto">
          <a:xfrm>
            <a:off x="5651500" y="4589463"/>
            <a:ext cx="515938" cy="279400"/>
          </a:xfrm>
          <a:custGeom>
            <a:avLst/>
            <a:gdLst>
              <a:gd name="connsiteX0" fmla="*/ 0 w 598880"/>
              <a:gd name="connsiteY0" fmla="*/ 140115 h 700576"/>
              <a:gd name="connsiteX1" fmla="*/ 299440 w 598880"/>
              <a:gd name="connsiteY1" fmla="*/ 140115 h 700576"/>
              <a:gd name="connsiteX2" fmla="*/ 299440 w 598880"/>
              <a:gd name="connsiteY2" fmla="*/ 0 h 700576"/>
              <a:gd name="connsiteX3" fmla="*/ 598880 w 598880"/>
              <a:gd name="connsiteY3" fmla="*/ 350288 h 700576"/>
              <a:gd name="connsiteX4" fmla="*/ 299440 w 598880"/>
              <a:gd name="connsiteY4" fmla="*/ 700576 h 700576"/>
              <a:gd name="connsiteX5" fmla="*/ 299440 w 598880"/>
              <a:gd name="connsiteY5" fmla="*/ 560461 h 700576"/>
              <a:gd name="connsiteX6" fmla="*/ 0 w 598880"/>
              <a:gd name="connsiteY6" fmla="*/ 560461 h 700576"/>
              <a:gd name="connsiteX7" fmla="*/ 0 w 598880"/>
              <a:gd name="connsiteY7" fmla="*/ 140115 h 70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880" h="700576">
                <a:moveTo>
                  <a:pt x="479104" y="0"/>
                </a:moveTo>
                <a:lnTo>
                  <a:pt x="479104" y="350288"/>
                </a:lnTo>
                <a:lnTo>
                  <a:pt x="598880" y="350288"/>
                </a:lnTo>
                <a:lnTo>
                  <a:pt x="299440" y="700576"/>
                </a:lnTo>
                <a:lnTo>
                  <a:pt x="0" y="350288"/>
                </a:lnTo>
                <a:lnTo>
                  <a:pt x="119776" y="350288"/>
                </a:lnTo>
                <a:lnTo>
                  <a:pt x="119776" y="0"/>
                </a:lnTo>
                <a:lnTo>
                  <a:pt x="479104" y="0"/>
                </a:lnTo>
                <a:close/>
              </a:path>
            </a:pathLst>
          </a:custGeom>
          <a:solidFill>
            <a:schemeClr val="accent6">
              <a:lumMod val="60000"/>
              <a:lumOff val="40000"/>
            </a:schemeClr>
          </a:solidFill>
          <a:ln w="19050">
            <a:solidFill>
              <a:schemeClr val="accent6">
                <a:lumMod val="50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40115" tIns="0" rIns="140115" bIns="179664" spcCol="127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44550">
              <a:lnSpc>
                <a:spcPct val="90000"/>
              </a:lnSpc>
              <a:spcAft>
                <a:spcPct val="35000"/>
              </a:spcAft>
              <a:defRPr/>
            </a:pPr>
            <a:endParaRPr lang="pt-BR" b="1">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ambria" pitchFamily="18" charset="0"/>
              <a:ea typeface="Cambria" pitchFamily="18" charset="0"/>
            </a:endParaRPr>
          </a:p>
        </p:txBody>
      </p:sp>
      <p:sp>
        <p:nvSpPr>
          <p:cNvPr id="38" name="Freeform 25">
            <a:extLst>
              <a:ext uri="{FF2B5EF4-FFF2-40B4-BE49-F238E27FC236}">
                <a16:creationId xmlns:a16="http://schemas.microsoft.com/office/drawing/2014/main" xmlns="" id="{0722A686-9B90-4B3E-9ABA-7866DFE49994}"/>
              </a:ext>
            </a:extLst>
          </p:cNvPr>
          <p:cNvSpPr/>
          <p:nvPr/>
        </p:nvSpPr>
        <p:spPr bwMode="auto">
          <a:xfrm>
            <a:off x="1116013" y="4589463"/>
            <a:ext cx="515937" cy="279400"/>
          </a:xfrm>
          <a:custGeom>
            <a:avLst/>
            <a:gdLst>
              <a:gd name="connsiteX0" fmla="*/ 0 w 598880"/>
              <a:gd name="connsiteY0" fmla="*/ 140115 h 700576"/>
              <a:gd name="connsiteX1" fmla="*/ 299440 w 598880"/>
              <a:gd name="connsiteY1" fmla="*/ 140115 h 700576"/>
              <a:gd name="connsiteX2" fmla="*/ 299440 w 598880"/>
              <a:gd name="connsiteY2" fmla="*/ 0 h 700576"/>
              <a:gd name="connsiteX3" fmla="*/ 598880 w 598880"/>
              <a:gd name="connsiteY3" fmla="*/ 350288 h 700576"/>
              <a:gd name="connsiteX4" fmla="*/ 299440 w 598880"/>
              <a:gd name="connsiteY4" fmla="*/ 700576 h 700576"/>
              <a:gd name="connsiteX5" fmla="*/ 299440 w 598880"/>
              <a:gd name="connsiteY5" fmla="*/ 560461 h 700576"/>
              <a:gd name="connsiteX6" fmla="*/ 0 w 598880"/>
              <a:gd name="connsiteY6" fmla="*/ 560461 h 700576"/>
              <a:gd name="connsiteX7" fmla="*/ 0 w 598880"/>
              <a:gd name="connsiteY7" fmla="*/ 140115 h 70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880" h="700576">
                <a:moveTo>
                  <a:pt x="479104" y="0"/>
                </a:moveTo>
                <a:lnTo>
                  <a:pt x="479104" y="350288"/>
                </a:lnTo>
                <a:lnTo>
                  <a:pt x="598880" y="350288"/>
                </a:lnTo>
                <a:lnTo>
                  <a:pt x="299440" y="700576"/>
                </a:lnTo>
                <a:lnTo>
                  <a:pt x="0" y="350288"/>
                </a:lnTo>
                <a:lnTo>
                  <a:pt x="119776" y="350288"/>
                </a:lnTo>
                <a:lnTo>
                  <a:pt x="119776" y="0"/>
                </a:lnTo>
                <a:lnTo>
                  <a:pt x="479104" y="0"/>
                </a:lnTo>
                <a:close/>
              </a:path>
            </a:pathLst>
          </a:custGeom>
          <a:solidFill>
            <a:schemeClr val="accent6">
              <a:lumMod val="60000"/>
              <a:lumOff val="40000"/>
            </a:schemeClr>
          </a:solidFill>
          <a:ln w="19050">
            <a:solidFill>
              <a:schemeClr val="accent6">
                <a:lumMod val="50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40115" tIns="0" rIns="140115" bIns="179664" spcCol="127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44550">
              <a:lnSpc>
                <a:spcPct val="90000"/>
              </a:lnSpc>
              <a:spcAft>
                <a:spcPct val="35000"/>
              </a:spcAft>
              <a:defRPr/>
            </a:pPr>
            <a:endParaRPr lang="pt-BR" b="1">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ambria" pitchFamily="18" charset="0"/>
              <a:ea typeface="Cambria" pitchFamily="18" charset="0"/>
            </a:endParaRPr>
          </a:p>
        </p:txBody>
      </p:sp>
      <p:sp>
        <p:nvSpPr>
          <p:cNvPr id="39" name="Freeform 26">
            <a:extLst>
              <a:ext uri="{FF2B5EF4-FFF2-40B4-BE49-F238E27FC236}">
                <a16:creationId xmlns:a16="http://schemas.microsoft.com/office/drawing/2014/main" xmlns="" id="{C6D0E28D-2911-45AA-B92D-DC33725E41C7}"/>
              </a:ext>
            </a:extLst>
          </p:cNvPr>
          <p:cNvSpPr/>
          <p:nvPr/>
        </p:nvSpPr>
        <p:spPr bwMode="auto">
          <a:xfrm>
            <a:off x="8159750" y="4589463"/>
            <a:ext cx="515938" cy="279400"/>
          </a:xfrm>
          <a:custGeom>
            <a:avLst/>
            <a:gdLst>
              <a:gd name="connsiteX0" fmla="*/ 0 w 598880"/>
              <a:gd name="connsiteY0" fmla="*/ 140115 h 700576"/>
              <a:gd name="connsiteX1" fmla="*/ 299440 w 598880"/>
              <a:gd name="connsiteY1" fmla="*/ 140115 h 700576"/>
              <a:gd name="connsiteX2" fmla="*/ 299440 w 598880"/>
              <a:gd name="connsiteY2" fmla="*/ 0 h 700576"/>
              <a:gd name="connsiteX3" fmla="*/ 598880 w 598880"/>
              <a:gd name="connsiteY3" fmla="*/ 350288 h 700576"/>
              <a:gd name="connsiteX4" fmla="*/ 299440 w 598880"/>
              <a:gd name="connsiteY4" fmla="*/ 700576 h 700576"/>
              <a:gd name="connsiteX5" fmla="*/ 299440 w 598880"/>
              <a:gd name="connsiteY5" fmla="*/ 560461 h 700576"/>
              <a:gd name="connsiteX6" fmla="*/ 0 w 598880"/>
              <a:gd name="connsiteY6" fmla="*/ 560461 h 700576"/>
              <a:gd name="connsiteX7" fmla="*/ 0 w 598880"/>
              <a:gd name="connsiteY7" fmla="*/ 140115 h 70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880" h="700576">
                <a:moveTo>
                  <a:pt x="479104" y="0"/>
                </a:moveTo>
                <a:lnTo>
                  <a:pt x="479104" y="350288"/>
                </a:lnTo>
                <a:lnTo>
                  <a:pt x="598880" y="350288"/>
                </a:lnTo>
                <a:lnTo>
                  <a:pt x="299440" y="700576"/>
                </a:lnTo>
                <a:lnTo>
                  <a:pt x="0" y="350288"/>
                </a:lnTo>
                <a:lnTo>
                  <a:pt x="119776" y="350288"/>
                </a:lnTo>
                <a:lnTo>
                  <a:pt x="119776" y="0"/>
                </a:lnTo>
                <a:lnTo>
                  <a:pt x="479104" y="0"/>
                </a:lnTo>
                <a:close/>
              </a:path>
            </a:pathLst>
          </a:custGeom>
          <a:solidFill>
            <a:schemeClr val="accent6">
              <a:lumMod val="60000"/>
              <a:lumOff val="40000"/>
            </a:schemeClr>
          </a:solidFill>
          <a:ln w="19050">
            <a:solidFill>
              <a:schemeClr val="accent6">
                <a:lumMod val="50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40115" tIns="0" rIns="140115" bIns="179664" spcCol="127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44550">
              <a:lnSpc>
                <a:spcPct val="90000"/>
              </a:lnSpc>
              <a:spcAft>
                <a:spcPct val="35000"/>
              </a:spcAft>
              <a:defRPr/>
            </a:pPr>
            <a:endParaRPr lang="pt-BR" b="1">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ambria" pitchFamily="18" charset="0"/>
              <a:ea typeface="Cambria" pitchFamily="18" charset="0"/>
            </a:endParaRPr>
          </a:p>
        </p:txBody>
      </p:sp>
      <p:sp>
        <p:nvSpPr>
          <p:cNvPr id="40" name="Freeform 30">
            <a:extLst>
              <a:ext uri="{FF2B5EF4-FFF2-40B4-BE49-F238E27FC236}">
                <a16:creationId xmlns:a16="http://schemas.microsoft.com/office/drawing/2014/main" xmlns="" id="{7E9BC061-037A-4ACA-8AEA-2DD67BC5488A}"/>
              </a:ext>
            </a:extLst>
          </p:cNvPr>
          <p:cNvSpPr/>
          <p:nvPr/>
        </p:nvSpPr>
        <p:spPr bwMode="auto">
          <a:xfrm>
            <a:off x="3203575" y="4587875"/>
            <a:ext cx="295275" cy="280988"/>
          </a:xfrm>
          <a:custGeom>
            <a:avLst/>
            <a:gdLst>
              <a:gd name="connsiteX0" fmla="*/ 0 w 598880"/>
              <a:gd name="connsiteY0" fmla="*/ 140115 h 700576"/>
              <a:gd name="connsiteX1" fmla="*/ 299440 w 598880"/>
              <a:gd name="connsiteY1" fmla="*/ 140115 h 700576"/>
              <a:gd name="connsiteX2" fmla="*/ 299440 w 598880"/>
              <a:gd name="connsiteY2" fmla="*/ 0 h 700576"/>
              <a:gd name="connsiteX3" fmla="*/ 598880 w 598880"/>
              <a:gd name="connsiteY3" fmla="*/ 350288 h 700576"/>
              <a:gd name="connsiteX4" fmla="*/ 299440 w 598880"/>
              <a:gd name="connsiteY4" fmla="*/ 700576 h 700576"/>
              <a:gd name="connsiteX5" fmla="*/ 299440 w 598880"/>
              <a:gd name="connsiteY5" fmla="*/ 560461 h 700576"/>
              <a:gd name="connsiteX6" fmla="*/ 0 w 598880"/>
              <a:gd name="connsiteY6" fmla="*/ 560461 h 700576"/>
              <a:gd name="connsiteX7" fmla="*/ 0 w 598880"/>
              <a:gd name="connsiteY7" fmla="*/ 140115 h 70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880" h="700576">
                <a:moveTo>
                  <a:pt x="479104" y="0"/>
                </a:moveTo>
                <a:lnTo>
                  <a:pt x="479104" y="350288"/>
                </a:lnTo>
                <a:lnTo>
                  <a:pt x="598880" y="350288"/>
                </a:lnTo>
                <a:lnTo>
                  <a:pt x="299440" y="700576"/>
                </a:lnTo>
                <a:lnTo>
                  <a:pt x="0" y="350288"/>
                </a:lnTo>
                <a:lnTo>
                  <a:pt x="119776" y="350288"/>
                </a:lnTo>
                <a:lnTo>
                  <a:pt x="119776" y="0"/>
                </a:lnTo>
                <a:lnTo>
                  <a:pt x="479104" y="0"/>
                </a:lnTo>
                <a:close/>
              </a:path>
            </a:pathLst>
          </a:custGeom>
          <a:solidFill>
            <a:schemeClr val="accent1">
              <a:lumMod val="60000"/>
              <a:lumOff val="40000"/>
            </a:schemeClr>
          </a:solidFill>
          <a:ln w="19050">
            <a:solidFill>
              <a:schemeClr val="tx2">
                <a:lumMod val="75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40115" tIns="0" rIns="140115" bIns="179664" spcCol="127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44550">
              <a:lnSpc>
                <a:spcPct val="90000"/>
              </a:lnSpc>
              <a:spcAft>
                <a:spcPct val="35000"/>
              </a:spcAft>
              <a:defRPr/>
            </a:pPr>
            <a:endParaRPr lang="pt-BR" b="1">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ambria" pitchFamily="18" charset="0"/>
              <a:ea typeface="Cambria" pitchFamily="18" charset="0"/>
            </a:endParaRPr>
          </a:p>
        </p:txBody>
      </p:sp>
      <p:sp>
        <p:nvSpPr>
          <p:cNvPr id="41" name="Freeform 30">
            <a:extLst>
              <a:ext uri="{FF2B5EF4-FFF2-40B4-BE49-F238E27FC236}">
                <a16:creationId xmlns:a16="http://schemas.microsoft.com/office/drawing/2014/main" xmlns="" id="{7BFDDB41-2C0E-4126-A361-4DF7381B51BE}"/>
              </a:ext>
            </a:extLst>
          </p:cNvPr>
          <p:cNvSpPr/>
          <p:nvPr/>
        </p:nvSpPr>
        <p:spPr bwMode="auto">
          <a:xfrm>
            <a:off x="3941763" y="4587875"/>
            <a:ext cx="295275" cy="280988"/>
          </a:xfrm>
          <a:custGeom>
            <a:avLst/>
            <a:gdLst>
              <a:gd name="connsiteX0" fmla="*/ 0 w 598880"/>
              <a:gd name="connsiteY0" fmla="*/ 140115 h 700576"/>
              <a:gd name="connsiteX1" fmla="*/ 299440 w 598880"/>
              <a:gd name="connsiteY1" fmla="*/ 140115 h 700576"/>
              <a:gd name="connsiteX2" fmla="*/ 299440 w 598880"/>
              <a:gd name="connsiteY2" fmla="*/ 0 h 700576"/>
              <a:gd name="connsiteX3" fmla="*/ 598880 w 598880"/>
              <a:gd name="connsiteY3" fmla="*/ 350288 h 700576"/>
              <a:gd name="connsiteX4" fmla="*/ 299440 w 598880"/>
              <a:gd name="connsiteY4" fmla="*/ 700576 h 700576"/>
              <a:gd name="connsiteX5" fmla="*/ 299440 w 598880"/>
              <a:gd name="connsiteY5" fmla="*/ 560461 h 700576"/>
              <a:gd name="connsiteX6" fmla="*/ 0 w 598880"/>
              <a:gd name="connsiteY6" fmla="*/ 560461 h 700576"/>
              <a:gd name="connsiteX7" fmla="*/ 0 w 598880"/>
              <a:gd name="connsiteY7" fmla="*/ 140115 h 70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880" h="700576">
                <a:moveTo>
                  <a:pt x="479104" y="0"/>
                </a:moveTo>
                <a:lnTo>
                  <a:pt x="479104" y="350288"/>
                </a:lnTo>
                <a:lnTo>
                  <a:pt x="598880" y="350288"/>
                </a:lnTo>
                <a:lnTo>
                  <a:pt x="299440" y="700576"/>
                </a:lnTo>
                <a:lnTo>
                  <a:pt x="0" y="350288"/>
                </a:lnTo>
                <a:lnTo>
                  <a:pt x="119776" y="350288"/>
                </a:lnTo>
                <a:lnTo>
                  <a:pt x="119776" y="0"/>
                </a:lnTo>
                <a:lnTo>
                  <a:pt x="479104" y="0"/>
                </a:lnTo>
                <a:close/>
              </a:path>
            </a:pathLst>
          </a:custGeom>
          <a:solidFill>
            <a:schemeClr val="accent1">
              <a:lumMod val="60000"/>
              <a:lumOff val="40000"/>
            </a:schemeClr>
          </a:solidFill>
          <a:ln w="19050">
            <a:solidFill>
              <a:schemeClr val="tx2">
                <a:lumMod val="75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40115" tIns="0" rIns="140115" bIns="179664" spcCol="127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44550">
              <a:lnSpc>
                <a:spcPct val="90000"/>
              </a:lnSpc>
              <a:spcAft>
                <a:spcPct val="35000"/>
              </a:spcAft>
              <a:defRPr/>
            </a:pPr>
            <a:endParaRPr lang="pt-BR" b="1">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ambria" pitchFamily="18" charset="0"/>
              <a:ea typeface="Cambria" pitchFamily="18" charset="0"/>
            </a:endParaRPr>
          </a:p>
        </p:txBody>
      </p:sp>
      <p:sp>
        <p:nvSpPr>
          <p:cNvPr id="42" name="Freeform 30">
            <a:extLst>
              <a:ext uri="{FF2B5EF4-FFF2-40B4-BE49-F238E27FC236}">
                <a16:creationId xmlns:a16="http://schemas.microsoft.com/office/drawing/2014/main" xmlns="" id="{E66ED5EB-90DD-4F97-8CB8-C3318FAA7424}"/>
              </a:ext>
            </a:extLst>
          </p:cNvPr>
          <p:cNvSpPr/>
          <p:nvPr/>
        </p:nvSpPr>
        <p:spPr bwMode="auto">
          <a:xfrm>
            <a:off x="6524625" y="4587875"/>
            <a:ext cx="295275" cy="280988"/>
          </a:xfrm>
          <a:custGeom>
            <a:avLst/>
            <a:gdLst>
              <a:gd name="connsiteX0" fmla="*/ 0 w 598880"/>
              <a:gd name="connsiteY0" fmla="*/ 140115 h 700576"/>
              <a:gd name="connsiteX1" fmla="*/ 299440 w 598880"/>
              <a:gd name="connsiteY1" fmla="*/ 140115 h 700576"/>
              <a:gd name="connsiteX2" fmla="*/ 299440 w 598880"/>
              <a:gd name="connsiteY2" fmla="*/ 0 h 700576"/>
              <a:gd name="connsiteX3" fmla="*/ 598880 w 598880"/>
              <a:gd name="connsiteY3" fmla="*/ 350288 h 700576"/>
              <a:gd name="connsiteX4" fmla="*/ 299440 w 598880"/>
              <a:gd name="connsiteY4" fmla="*/ 700576 h 700576"/>
              <a:gd name="connsiteX5" fmla="*/ 299440 w 598880"/>
              <a:gd name="connsiteY5" fmla="*/ 560461 h 700576"/>
              <a:gd name="connsiteX6" fmla="*/ 0 w 598880"/>
              <a:gd name="connsiteY6" fmla="*/ 560461 h 700576"/>
              <a:gd name="connsiteX7" fmla="*/ 0 w 598880"/>
              <a:gd name="connsiteY7" fmla="*/ 140115 h 70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880" h="700576">
                <a:moveTo>
                  <a:pt x="479104" y="0"/>
                </a:moveTo>
                <a:lnTo>
                  <a:pt x="479104" y="350288"/>
                </a:lnTo>
                <a:lnTo>
                  <a:pt x="598880" y="350288"/>
                </a:lnTo>
                <a:lnTo>
                  <a:pt x="299440" y="700576"/>
                </a:lnTo>
                <a:lnTo>
                  <a:pt x="0" y="350288"/>
                </a:lnTo>
                <a:lnTo>
                  <a:pt x="119776" y="350288"/>
                </a:lnTo>
                <a:lnTo>
                  <a:pt x="119776" y="0"/>
                </a:lnTo>
                <a:lnTo>
                  <a:pt x="479104" y="0"/>
                </a:lnTo>
                <a:close/>
              </a:path>
            </a:pathLst>
          </a:custGeom>
          <a:solidFill>
            <a:schemeClr val="accent1">
              <a:lumMod val="60000"/>
              <a:lumOff val="40000"/>
            </a:schemeClr>
          </a:solidFill>
          <a:ln w="19050">
            <a:solidFill>
              <a:schemeClr val="tx2">
                <a:lumMod val="75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40115" tIns="0" rIns="140115" bIns="179664" spcCol="127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44550">
              <a:lnSpc>
                <a:spcPct val="90000"/>
              </a:lnSpc>
              <a:spcAft>
                <a:spcPct val="35000"/>
              </a:spcAft>
              <a:defRPr/>
            </a:pPr>
            <a:endParaRPr lang="pt-BR" b="1">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ambria" pitchFamily="18" charset="0"/>
              <a:ea typeface="Cambria" pitchFamily="18" charset="0"/>
            </a:endParaRPr>
          </a:p>
        </p:txBody>
      </p:sp>
      <p:sp>
        <p:nvSpPr>
          <p:cNvPr id="43" name="Título 42"/>
          <p:cNvSpPr>
            <a:spLocks noGrp="1"/>
          </p:cNvSpPr>
          <p:nvPr>
            <p:ph type="title"/>
          </p:nvPr>
        </p:nvSpPr>
        <p:spPr/>
        <p:txBody>
          <a:bodyPr/>
          <a:lstStyle/>
          <a:p>
            <a:endParaRPr lang="pt-B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Os projetos elaborados conceitualmente na SEB (e em outras como Sealf e SEMESP) deveriam atender</a:t>
            </a:r>
            <a:endParaRPr lang="pt-BR" dirty="0"/>
          </a:p>
        </p:txBody>
      </p:sp>
      <p:sp>
        <p:nvSpPr>
          <p:cNvPr id="3" name="Content Placeholder 2"/>
          <p:cNvSpPr>
            <a:spLocks noGrp="1"/>
          </p:cNvSpPr>
          <p:nvPr>
            <p:ph idx="1"/>
          </p:nvPr>
        </p:nvSpPr>
        <p:spPr/>
        <p:txBody>
          <a:bodyPr>
            <a:normAutofit fontScale="85000" lnSpcReduction="20000"/>
          </a:bodyPr>
          <a:lstStyle/>
          <a:p>
            <a:r>
              <a:rPr lang="pt-BR" dirty="0" smtClean="0"/>
              <a:t>A questões estratégicas como</a:t>
            </a:r>
            <a:r>
              <a:rPr lang="en-US" dirty="0" smtClean="0"/>
              <a:t>:</a:t>
            </a:r>
          </a:p>
          <a:p>
            <a:pPr lvl="1"/>
            <a:r>
              <a:rPr lang="pt-BR" dirty="0" smtClean="0"/>
              <a:t>Estudos e elaboração de normativas e recomendações curriculares em nível nacional</a:t>
            </a:r>
          </a:p>
          <a:p>
            <a:pPr lvl="1"/>
            <a:r>
              <a:rPr lang="en-US" dirty="0" err="1" smtClean="0"/>
              <a:t>Desenho</a:t>
            </a:r>
            <a:r>
              <a:rPr lang="en-US" dirty="0" smtClean="0"/>
              <a:t>, </a:t>
            </a:r>
            <a:r>
              <a:rPr lang="en-US" dirty="0" err="1" smtClean="0"/>
              <a:t>implementa</a:t>
            </a:r>
            <a:r>
              <a:rPr lang="pt-BR" dirty="0" smtClean="0"/>
              <a:t>ção e monitoramento de políticas nacionais de indução de qualidade e efetividade escolar (Conforme Art. 211 da CF)</a:t>
            </a:r>
          </a:p>
          <a:p>
            <a:r>
              <a:rPr lang="pt-BR" smtClean="0"/>
              <a:t>Ao apoio técnico </a:t>
            </a:r>
            <a:r>
              <a:rPr lang="pt-BR" dirty="0" smtClean="0"/>
              <a:t>e financeiro para a boa gestão das redes subnacionais de educação básica, conforme quadro conceitual anterior</a:t>
            </a:r>
            <a:r>
              <a:rPr lang="en-US" dirty="0" smtClean="0"/>
              <a:t>:</a:t>
            </a:r>
            <a:endParaRPr lang="pt-BR" dirty="0" smtClean="0"/>
          </a:p>
          <a:p>
            <a:pPr lvl="1"/>
            <a:r>
              <a:rPr lang="pt-BR" dirty="0" smtClean="0"/>
              <a:t>Atividades para o desenvolvimento pedagógico das equipes técnicas locais, aumentando sua “capacidade instalada pedagógica”, assim como a das famílias dos alunos, parceiras do processo (Art. 205 CF)</a:t>
            </a:r>
          </a:p>
          <a:p>
            <a:pPr lvl="1"/>
            <a:r>
              <a:rPr lang="pt-BR" dirty="0" smtClean="0"/>
              <a:t>Ações integradas de proteção social  para aumentar a equidade dos resultados educacionais (programas longevos como merenda e transporte escolar e educação conectada)</a:t>
            </a:r>
          </a:p>
          <a:p>
            <a:pPr lvl="1"/>
            <a:r>
              <a:rPr lang="pt-BR" dirty="0" smtClean="0"/>
              <a:t>Aprimoramento da administração geral das redes, com formação e sistemas de controle de projetos, ações </a:t>
            </a:r>
            <a:r>
              <a:rPr lang="pt-BR" smtClean="0"/>
              <a:t>e </a:t>
            </a:r>
            <a:r>
              <a:rPr lang="pt-BR" smtClean="0"/>
              <a:t>investimentos</a:t>
            </a:r>
          </a:p>
          <a:p>
            <a:r>
              <a:rPr lang="pt-BR" smtClean="0"/>
              <a:t>Ao alinhamento </a:t>
            </a:r>
            <a:r>
              <a:rPr lang="pt-BR" smtClean="0"/>
              <a:t>dos programas existentes da SEB, a partir da identificação de um nexo causal</a:t>
            </a:r>
            <a:r>
              <a:rPr lang="en-US" smtClean="0"/>
              <a:t>: a indu</a:t>
            </a:r>
            <a:r>
              <a:rPr lang="pt-BR" smtClean="0"/>
              <a:t>ção de práticas e políticas de qualidade com equidade por parte do Governo Federal em relação aos entes subnacionais (Art. 211 CF)</a:t>
            </a:r>
            <a:endParaRPr lang="pt-BR" dirty="0" smtClean="0"/>
          </a:p>
          <a:p>
            <a:endParaRPr lang="pt-BR" dirty="0"/>
          </a:p>
        </p:txBody>
      </p:sp>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11344</TotalTime>
  <Words>3604</Words>
  <Application>Microsoft Office PowerPoint</Application>
  <PresentationFormat>Apresentação na tela (4:3)</PresentationFormat>
  <Paragraphs>243</Paragraphs>
  <Slides>28</Slides>
  <Notes>1</Notes>
  <HiddenSlides>0</HiddenSlides>
  <MMClips>0</MMClips>
  <ScaleCrop>false</ScaleCrop>
  <HeadingPairs>
    <vt:vector size="4" baseType="variant">
      <vt:variant>
        <vt:lpstr>Tema</vt:lpstr>
      </vt:variant>
      <vt:variant>
        <vt:i4>1</vt:i4>
      </vt:variant>
      <vt:variant>
        <vt:lpstr>Títulos de slides</vt:lpstr>
      </vt:variant>
      <vt:variant>
        <vt:i4>28</vt:i4>
      </vt:variant>
    </vt:vector>
  </HeadingPairs>
  <TitlesOfParts>
    <vt:vector size="29" baseType="lpstr">
      <vt:lpstr>Tema do Office</vt:lpstr>
      <vt:lpstr>Sumário executivo</vt:lpstr>
      <vt:lpstr>Introdução</vt:lpstr>
      <vt:lpstr>Funções da SEB/MEC</vt:lpstr>
      <vt:lpstr>Funções da SEB/MEC</vt:lpstr>
      <vt:lpstr>O escopo de ações da SEB/MEC está definido pelo Decreto 10.195 de 30/12/2013. Art 11:</vt:lpstr>
      <vt:lpstr>Cont.</vt:lpstr>
      <vt:lpstr>Regime de Colaboração</vt:lpstr>
      <vt:lpstr>Slide 8</vt:lpstr>
      <vt:lpstr>Os projetos elaborados conceitualmente na SEB (e em outras como Sealf e SEMESP) deveriam atender</vt:lpstr>
      <vt:lpstr>Infelizmente, não é bem assim que a SEB vem atuando</vt:lpstr>
      <vt:lpstr>Aspectos positivos da gestão SEB desde 16/4/2019 até o momento</vt:lpstr>
      <vt:lpstr>O problema</vt:lpstr>
      <vt:lpstr>Delimitação do problema e identificação das suas soluções</vt:lpstr>
      <vt:lpstr>Evolução do desempenho e tendência nos países da América Latina - PISA 2000-2018 </vt:lpstr>
      <vt:lpstr>Para se ter uma ideia do que isso significa:</vt:lpstr>
      <vt:lpstr>E qual a relação disso com o futuro da força de trabalho no Brasil?</vt:lpstr>
      <vt:lpstr>Distribuição dos participantes pelos níveis de proficiência alcançados em Leitura – Pisa 2018 </vt:lpstr>
      <vt:lpstr>Distribuição dos participantes pelos níveis de proficiência alcançados em Matemática – Pisa 2018 </vt:lpstr>
      <vt:lpstr>Além disso, o País passa por uma radical alteração de sua composição demográfica </vt:lpstr>
      <vt:lpstr>Evolução da população por idade simples agrupada pelas faixas etárias esperadas para cada etapa letiva (2010-2030)</vt:lpstr>
      <vt:lpstr>Diferenças absolutas de população por idade simples agrupada por etapa letiva correspondente  entre décadas (2020/2010; 2030/2020) </vt:lpstr>
      <vt:lpstr>A estrutura da solução</vt:lpstr>
      <vt:lpstr>A solução comum aos países desenvolvidos</vt:lpstr>
      <vt:lpstr>O impedimento local</vt:lpstr>
      <vt:lpstr>Exemplos do choque de expectativas de aprendizagem: Brasil x Singapura</vt:lpstr>
      <vt:lpstr>Enquanto isso, em Singapura no quarto ano...</vt:lpstr>
      <vt:lpstr>Execução orçamentária  - report 90 dias da nova gestão da SEB</vt:lpstr>
      <vt:lpstr>Execução orçamentária atual da SEB – entraves aos empenhos sendo vencidos junto à STIC e FNDE</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Housekeeping SEB</dc:title>
  <dc:creator>Revisao</dc:creator>
  <cp:lastModifiedBy>Revisao</cp:lastModifiedBy>
  <cp:revision>112</cp:revision>
  <cp:lastPrinted>2020-07-16T18:08:31Z</cp:lastPrinted>
  <dcterms:created xsi:type="dcterms:W3CDTF">2020-05-31T20:59:20Z</dcterms:created>
  <dcterms:modified xsi:type="dcterms:W3CDTF">2020-07-20T12:20:18Z</dcterms:modified>
</cp:coreProperties>
</file>