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13" r:id="rId2"/>
    <p:sldId id="365" r:id="rId3"/>
    <p:sldId id="355" r:id="rId4"/>
    <p:sldId id="362" r:id="rId5"/>
    <p:sldId id="359" r:id="rId6"/>
    <p:sldId id="360" r:id="rId7"/>
    <p:sldId id="361" r:id="rId8"/>
    <p:sldId id="363" r:id="rId9"/>
    <p:sldId id="366" r:id="rId10"/>
    <p:sldId id="367" r:id="rId11"/>
    <p:sldId id="339" r:id="rId12"/>
    <p:sldId id="314" r:id="rId13"/>
    <p:sldId id="300" r:id="rId14"/>
    <p:sldId id="301" r:id="rId15"/>
    <p:sldId id="302" r:id="rId16"/>
    <p:sldId id="303" r:id="rId17"/>
    <p:sldId id="304" r:id="rId18"/>
    <p:sldId id="305" r:id="rId19"/>
    <p:sldId id="306" r:id="rId20"/>
    <p:sldId id="307" r:id="rId21"/>
    <p:sldId id="308" r:id="rId22"/>
    <p:sldId id="315" r:id="rId23"/>
    <p:sldId id="309" r:id="rId24"/>
    <p:sldId id="310" r:id="rId25"/>
    <p:sldId id="311" r:id="rId26"/>
    <p:sldId id="312" r:id="rId27"/>
    <p:sldId id="338" r:id="rId28"/>
    <p:sldId id="334" r:id="rId29"/>
  </p:sldIdLst>
  <p:sldSz cx="9144000" cy="6858000" type="screen4x3"/>
  <p:notesSz cx="6888163" cy="100187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4" autoAdjust="0"/>
    <p:restoredTop sz="94719"/>
  </p:normalViewPr>
  <p:slideViewPr>
    <p:cSldViewPr>
      <p:cViewPr varScale="1">
        <p:scale>
          <a:sx n="79" d="100"/>
          <a:sy n="79" d="100"/>
        </p:scale>
        <p:origin x="-1699"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https://d.docs.live.net/5571d83d8ca16c63/REFERENCIAS_BIBLIOGRAFICAS/PISA_2018/PISA_2018_Nivei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https://d.docs.live.net/5571d83d8ca16c63/REFERENCIAS_BIBLIOGRAFICAS/PISA_2018/PISA_2018_Nivei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https://d.docs.live.net/5571d83d8ca16c63/REFERENCIAS_BIBLIOGRAFICAS/PISA_2018/PISA_2018_Niveis.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ilonabecskehazy\Downloads\Projecoes_2018_populacao_idade_simples_2010_2060_(Calculos_Ilona).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ilonabecskehazy\Downloads\Projecoes_2018_populacao_idade_simples_2010_2060_(Calculos_Ilona).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pt-BR"/>
  <c:chart>
    <c:title>
      <c:tx>
        <c:rich>
          <a:bodyPr/>
          <a:lstStyle/>
          <a:p>
            <a:pPr>
              <a:defRPr sz="1800"/>
            </a:pPr>
            <a:r>
              <a:rPr lang="pt-BR" sz="1800" dirty="0"/>
              <a:t>O Brasil não apresenta tendência clara de melhora na performance de leitura, estando em </a:t>
            </a:r>
            <a:r>
              <a:rPr lang="pt-BR" sz="1800" dirty="0" smtClean="0">
                <a:solidFill>
                  <a:schemeClr val="tx1"/>
                </a:solidFill>
              </a:rPr>
              <a:t>nítida</a:t>
            </a:r>
            <a:r>
              <a:rPr lang="pt-BR" sz="1800" dirty="0" smtClean="0"/>
              <a:t> </a:t>
            </a:r>
            <a:r>
              <a:rPr lang="pt-BR" sz="1800" dirty="0"/>
              <a:t>desvantagem em relação aos países da OCDE e da Região, como Chile e Peru</a:t>
            </a:r>
          </a:p>
        </c:rich>
      </c:tx>
      <c:layout/>
      <c:overlay val="1"/>
    </c:title>
    <c:plotArea>
      <c:layout>
        <c:manualLayout>
          <c:layoutTarget val="inner"/>
          <c:xMode val="edge"/>
          <c:yMode val="edge"/>
          <c:x val="6.2921648682803505E-2"/>
          <c:y val="0.21087391818523893"/>
          <c:w val="0.92010304267522103"/>
          <c:h val="0.55597977028794643"/>
        </c:manualLayout>
      </c:layout>
      <c:lineChart>
        <c:grouping val="standard"/>
        <c:ser>
          <c:idx val="0"/>
          <c:order val="0"/>
          <c:tx>
            <c:strRef>
              <c:f>'[PISA_2018_Niveis.xlsx]2000-2018_Leitura'!$A$2</c:f>
              <c:strCache>
                <c:ptCount val="1"/>
                <c:pt idx="0">
                  <c:v>OECD average-23</c:v>
                </c:pt>
              </c:strCache>
            </c:strRef>
          </c:tx>
          <c:spPr>
            <a:ln w="28575">
              <a:solidFill>
                <a:srgbClr val="4F81BD"/>
              </a:solidFill>
              <a:prstDash val="solid"/>
            </a:ln>
          </c:spPr>
          <c:marker>
            <c:symbol val="diamond"/>
            <c:size val="8"/>
          </c:marker>
          <c:trendline>
            <c:spPr>
              <a:ln w="28575">
                <a:solidFill>
                  <a:schemeClr val="accent1"/>
                </a:solidFill>
                <a:prstDash val="sysDot"/>
              </a:ln>
            </c:spPr>
            <c:trendlineType val="linear"/>
          </c:trendline>
          <c:cat>
            <c:numRef>
              <c:f>'[PISA_2018_Niveis.xlsx]2000-2018_Leitura'!$B$1:$H$1</c:f>
              <c:numCache>
                <c:formatCode>0</c:formatCode>
                <c:ptCount val="7"/>
                <c:pt idx="0">
                  <c:v>2000</c:v>
                </c:pt>
                <c:pt idx="1">
                  <c:v>2003</c:v>
                </c:pt>
                <c:pt idx="2">
                  <c:v>2006</c:v>
                </c:pt>
                <c:pt idx="3">
                  <c:v>2009</c:v>
                </c:pt>
                <c:pt idx="4">
                  <c:v>2012</c:v>
                </c:pt>
                <c:pt idx="5">
                  <c:v>2015</c:v>
                </c:pt>
                <c:pt idx="6">
                  <c:v>2018</c:v>
                </c:pt>
              </c:numCache>
            </c:numRef>
          </c:cat>
          <c:val>
            <c:numRef>
              <c:f>'[PISA_2018_Niveis.xlsx]2000-2018_Leitura'!$B$2:$H$2</c:f>
              <c:numCache>
                <c:formatCode>0</c:formatCode>
                <c:ptCount val="7"/>
                <c:pt idx="0">
                  <c:v>499.53402738709195</c:v>
                </c:pt>
                <c:pt idx="1">
                  <c:v>497.41580552794261</c:v>
                </c:pt>
                <c:pt idx="2">
                  <c:v>495.465937519119</c:v>
                </c:pt>
                <c:pt idx="3">
                  <c:v>499.39752150663696</c:v>
                </c:pt>
                <c:pt idx="4">
                  <c:v>501.36470419353407</c:v>
                </c:pt>
                <c:pt idx="5">
                  <c:v>497.2489106733542</c:v>
                </c:pt>
                <c:pt idx="6">
                  <c:v>492.83733406540665</c:v>
                </c:pt>
              </c:numCache>
            </c:numRef>
          </c:val>
          <c:extLst xmlns:c16r2="http://schemas.microsoft.com/office/drawing/2015/06/chart">
            <c:ext xmlns:c16="http://schemas.microsoft.com/office/drawing/2014/chart" uri="{C3380CC4-5D6E-409C-BE32-E72D297353CC}">
              <c16:uniqueId val="{00000001-7E12-4994-9754-A4EB0AED9F85}"/>
            </c:ext>
          </c:extLst>
        </c:ser>
        <c:ser>
          <c:idx val="1"/>
          <c:order val="1"/>
          <c:tx>
            <c:strRef>
              <c:f>'[PISA_2018_Niveis.xlsx]2000-2018_Leitura'!$A$3</c:f>
              <c:strCache>
                <c:ptCount val="1"/>
              </c:strCache>
            </c:strRef>
          </c:tx>
          <c:cat>
            <c:numRef>
              <c:f>'[PISA_2018_Niveis.xlsx]2000-2018_Leitura'!$B$1:$H$1</c:f>
              <c:numCache>
                <c:formatCode>0</c:formatCode>
                <c:ptCount val="7"/>
                <c:pt idx="0">
                  <c:v>2000</c:v>
                </c:pt>
                <c:pt idx="1">
                  <c:v>2003</c:v>
                </c:pt>
                <c:pt idx="2">
                  <c:v>2006</c:v>
                </c:pt>
                <c:pt idx="3">
                  <c:v>2009</c:v>
                </c:pt>
                <c:pt idx="4">
                  <c:v>2012</c:v>
                </c:pt>
                <c:pt idx="5">
                  <c:v>2015</c:v>
                </c:pt>
                <c:pt idx="6">
                  <c:v>2018</c:v>
                </c:pt>
              </c:numCache>
            </c:numRef>
          </c:cat>
          <c:val>
            <c:numRef>
              <c:f>'[PISA_2018_Niveis.xlsx]2000-2018_Leitura'!$B$3:$H$3</c:f>
              <c:numCache>
                <c:formatCode>General</c:formatCode>
                <c:ptCount val="7"/>
              </c:numCache>
            </c:numRef>
          </c:val>
          <c:extLst xmlns:c16r2="http://schemas.microsoft.com/office/drawing/2015/06/chart">
            <c:ext xmlns:c16="http://schemas.microsoft.com/office/drawing/2014/chart" uri="{C3380CC4-5D6E-409C-BE32-E72D297353CC}">
              <c16:uniqueId val="{00000002-7E12-4994-9754-A4EB0AED9F85}"/>
            </c:ext>
          </c:extLst>
        </c:ser>
        <c:ser>
          <c:idx val="2"/>
          <c:order val="2"/>
          <c:tx>
            <c:strRef>
              <c:f>'[PISA_2018_Niveis.xlsx]2000-2018_Leitura'!$A$4</c:f>
              <c:strCache>
                <c:ptCount val="1"/>
                <c:pt idx="0">
                  <c:v>Peru</c:v>
                </c:pt>
              </c:strCache>
            </c:strRef>
          </c:tx>
          <c:marker>
            <c:symbol val="triangle"/>
            <c:size val="8"/>
          </c:marker>
          <c:trendline>
            <c:spPr>
              <a:ln w="25400">
                <a:solidFill>
                  <a:schemeClr val="tx1"/>
                </a:solidFill>
                <a:prstDash val="sysDot"/>
              </a:ln>
            </c:spPr>
            <c:trendlineType val="linear"/>
          </c:trendline>
          <c:cat>
            <c:numRef>
              <c:f>'[PISA_2018_Niveis.xlsx]2000-2018_Leitura'!$B$1:$H$1</c:f>
              <c:numCache>
                <c:formatCode>0</c:formatCode>
                <c:ptCount val="7"/>
                <c:pt idx="0">
                  <c:v>2000</c:v>
                </c:pt>
                <c:pt idx="1">
                  <c:v>2003</c:v>
                </c:pt>
                <c:pt idx="2">
                  <c:v>2006</c:v>
                </c:pt>
                <c:pt idx="3">
                  <c:v>2009</c:v>
                </c:pt>
                <c:pt idx="4">
                  <c:v>2012</c:v>
                </c:pt>
                <c:pt idx="5">
                  <c:v>2015</c:v>
                </c:pt>
                <c:pt idx="6">
                  <c:v>2018</c:v>
                </c:pt>
              </c:numCache>
            </c:numRef>
          </c:cat>
          <c:val>
            <c:numRef>
              <c:f>'[PISA_2018_Niveis.xlsx]2000-2018_Leitura'!$B$4:$H$4</c:f>
              <c:numCache>
                <c:formatCode>General</c:formatCode>
                <c:ptCount val="7"/>
                <c:pt idx="0" formatCode="0">
                  <c:v>327.08484294048895</c:v>
                </c:pt>
                <c:pt idx="3" formatCode="0">
                  <c:v>369.69576026267976</c:v>
                </c:pt>
                <c:pt idx="4" formatCode="0">
                  <c:v>384.15122346219277</c:v>
                </c:pt>
                <c:pt idx="5" formatCode="0">
                  <c:v>397.54143915992648</c:v>
                </c:pt>
                <c:pt idx="6" formatCode="0">
                  <c:v>400.51370593416959</c:v>
                </c:pt>
              </c:numCache>
            </c:numRef>
          </c:val>
          <c:extLst xmlns:c16r2="http://schemas.microsoft.com/office/drawing/2015/06/chart">
            <c:ext xmlns:c16="http://schemas.microsoft.com/office/drawing/2014/chart" uri="{C3380CC4-5D6E-409C-BE32-E72D297353CC}">
              <c16:uniqueId val="{00000004-7E12-4994-9754-A4EB0AED9F85}"/>
            </c:ext>
          </c:extLst>
        </c:ser>
        <c:ser>
          <c:idx val="3"/>
          <c:order val="3"/>
          <c:tx>
            <c:strRef>
              <c:f>'[PISA_2018_Niveis.xlsx]2000-2018_Leitura'!$A$5</c:f>
              <c:strCache>
                <c:ptCount val="1"/>
                <c:pt idx="0">
                  <c:v>Brazil</c:v>
                </c:pt>
              </c:strCache>
            </c:strRef>
          </c:tx>
          <c:marker>
            <c:symbol val="square"/>
            <c:size val="7"/>
          </c:marker>
          <c:trendline>
            <c:spPr>
              <a:ln w="25400">
                <a:solidFill>
                  <a:srgbClr val="7030A0"/>
                </a:solidFill>
                <a:prstDash val="sysDot"/>
              </a:ln>
            </c:spPr>
            <c:trendlineType val="linear"/>
          </c:trendline>
          <c:cat>
            <c:numRef>
              <c:f>'[PISA_2018_Niveis.xlsx]2000-2018_Leitura'!$B$1:$H$1</c:f>
              <c:numCache>
                <c:formatCode>0</c:formatCode>
                <c:ptCount val="7"/>
                <c:pt idx="0">
                  <c:v>2000</c:v>
                </c:pt>
                <c:pt idx="1">
                  <c:v>2003</c:v>
                </c:pt>
                <c:pt idx="2">
                  <c:v>2006</c:v>
                </c:pt>
                <c:pt idx="3">
                  <c:v>2009</c:v>
                </c:pt>
                <c:pt idx="4">
                  <c:v>2012</c:v>
                </c:pt>
                <c:pt idx="5">
                  <c:v>2015</c:v>
                </c:pt>
                <c:pt idx="6">
                  <c:v>2018</c:v>
                </c:pt>
              </c:numCache>
            </c:numRef>
          </c:cat>
          <c:val>
            <c:numRef>
              <c:f>'[PISA_2018_Niveis.xlsx]2000-2018_Leitura'!$B$5:$H$5</c:f>
              <c:numCache>
                <c:formatCode>0</c:formatCode>
                <c:ptCount val="7"/>
                <c:pt idx="0">
                  <c:v>396.02908368282687</c:v>
                </c:pt>
                <c:pt idx="1">
                  <c:v>402.79628396744164</c:v>
                </c:pt>
                <c:pt idx="2">
                  <c:v>392.88511225337788</c:v>
                </c:pt>
                <c:pt idx="3">
                  <c:v>411.75492751248493</c:v>
                </c:pt>
                <c:pt idx="4">
                  <c:v>406.53315779716917</c:v>
                </c:pt>
                <c:pt idx="5">
                  <c:v>407.3485924259341</c:v>
                </c:pt>
                <c:pt idx="6">
                  <c:v>412.87331668524865</c:v>
                </c:pt>
              </c:numCache>
            </c:numRef>
          </c:val>
          <c:extLst xmlns:c16r2="http://schemas.microsoft.com/office/drawing/2015/06/chart">
            <c:ext xmlns:c16="http://schemas.microsoft.com/office/drawing/2014/chart" uri="{C3380CC4-5D6E-409C-BE32-E72D297353CC}">
              <c16:uniqueId val="{00000006-7E12-4994-9754-A4EB0AED9F85}"/>
            </c:ext>
          </c:extLst>
        </c:ser>
        <c:ser>
          <c:idx val="4"/>
          <c:order val="4"/>
          <c:tx>
            <c:strRef>
              <c:f>'[PISA_2018_Niveis.xlsx]2000-2018_Leitura'!$A$6</c:f>
              <c:strCache>
                <c:ptCount val="1"/>
                <c:pt idx="0">
                  <c:v>Chile</c:v>
                </c:pt>
              </c:strCache>
            </c:strRef>
          </c:tx>
          <c:marker>
            <c:symbol val="circle"/>
            <c:size val="7"/>
          </c:marker>
          <c:trendline>
            <c:spPr>
              <a:ln>
                <a:solidFill>
                  <a:schemeClr val="accent5">
                    <a:lumMod val="60000"/>
                    <a:lumOff val="40000"/>
                  </a:schemeClr>
                </a:solidFill>
              </a:ln>
            </c:spPr>
            <c:trendlineType val="linear"/>
          </c:trendline>
          <c:cat>
            <c:numRef>
              <c:f>'[PISA_2018_Niveis.xlsx]2000-2018_Leitura'!$B$1:$H$1</c:f>
              <c:numCache>
                <c:formatCode>0</c:formatCode>
                <c:ptCount val="7"/>
                <c:pt idx="0">
                  <c:v>2000</c:v>
                </c:pt>
                <c:pt idx="1">
                  <c:v>2003</c:v>
                </c:pt>
                <c:pt idx="2">
                  <c:v>2006</c:v>
                </c:pt>
                <c:pt idx="3">
                  <c:v>2009</c:v>
                </c:pt>
                <c:pt idx="4">
                  <c:v>2012</c:v>
                </c:pt>
                <c:pt idx="5">
                  <c:v>2015</c:v>
                </c:pt>
                <c:pt idx="6">
                  <c:v>2018</c:v>
                </c:pt>
              </c:numCache>
            </c:numRef>
          </c:cat>
          <c:val>
            <c:numRef>
              <c:f>'[PISA_2018_Niveis.xlsx]2000-2018_Leitura'!$B$6:$H$6</c:f>
              <c:numCache>
                <c:formatCode>General</c:formatCode>
                <c:ptCount val="7"/>
                <c:pt idx="0" formatCode="0">
                  <c:v>409.55678202563467</c:v>
                </c:pt>
                <c:pt idx="2" formatCode="0">
                  <c:v>442.09134588483181</c:v>
                </c:pt>
                <c:pt idx="3" formatCode="0">
                  <c:v>449.36960681750838</c:v>
                </c:pt>
                <c:pt idx="4" formatCode="0">
                  <c:v>441.39816338906081</c:v>
                </c:pt>
                <c:pt idx="5" formatCode="0">
                  <c:v>458.57087608222326</c:v>
                </c:pt>
                <c:pt idx="6" formatCode="0">
                  <c:v>452.27255409197892</c:v>
                </c:pt>
              </c:numCache>
            </c:numRef>
          </c:val>
          <c:extLst xmlns:c16r2="http://schemas.microsoft.com/office/drawing/2015/06/chart">
            <c:ext xmlns:c16="http://schemas.microsoft.com/office/drawing/2014/chart" uri="{C3380CC4-5D6E-409C-BE32-E72D297353CC}">
              <c16:uniqueId val="{00000008-7E12-4994-9754-A4EB0AED9F85}"/>
            </c:ext>
          </c:extLst>
        </c:ser>
        <c:ser>
          <c:idx val="5"/>
          <c:order val="5"/>
          <c:tx>
            <c:strRef>
              <c:f>'[PISA_2018_Niveis.xlsx]2000-2018_Leitura'!$A$7</c:f>
              <c:strCache>
                <c:ptCount val="1"/>
                <c:pt idx="0">
                  <c:v>Argentina</c:v>
                </c:pt>
              </c:strCache>
            </c:strRef>
          </c:tx>
          <c:spPr>
            <a:ln w="28575">
              <a:noFill/>
            </a:ln>
          </c:spPr>
          <c:cat>
            <c:numRef>
              <c:f>'[PISA_2018_Niveis.xlsx]2000-2018_Leitura'!$B$1:$H$1</c:f>
              <c:numCache>
                <c:formatCode>0</c:formatCode>
                <c:ptCount val="7"/>
                <c:pt idx="0">
                  <c:v>2000</c:v>
                </c:pt>
                <c:pt idx="1">
                  <c:v>2003</c:v>
                </c:pt>
                <c:pt idx="2">
                  <c:v>2006</c:v>
                </c:pt>
                <c:pt idx="3">
                  <c:v>2009</c:v>
                </c:pt>
                <c:pt idx="4">
                  <c:v>2012</c:v>
                </c:pt>
                <c:pt idx="5">
                  <c:v>2015</c:v>
                </c:pt>
                <c:pt idx="6">
                  <c:v>2018</c:v>
                </c:pt>
              </c:numCache>
            </c:numRef>
          </c:cat>
          <c:val>
            <c:numRef>
              <c:f>'[PISA_2018_Niveis.xlsx]2000-2018_Leitura'!$B$7:$H$7</c:f>
              <c:numCache>
                <c:formatCode>General</c:formatCode>
                <c:ptCount val="7"/>
                <c:pt idx="0" formatCode="0">
                  <c:v>418.25070034719778</c:v>
                </c:pt>
                <c:pt idx="2" formatCode="0">
                  <c:v>373.72377119767822</c:v>
                </c:pt>
                <c:pt idx="3" formatCode="0">
                  <c:v>398.26087999149883</c:v>
                </c:pt>
                <c:pt idx="4" formatCode="0">
                  <c:v>395.97912270217165</c:v>
                </c:pt>
                <c:pt idx="6" formatCode="0">
                  <c:v>401.50310880731661</c:v>
                </c:pt>
              </c:numCache>
            </c:numRef>
          </c:val>
          <c:extLst xmlns:c16r2="http://schemas.microsoft.com/office/drawing/2015/06/chart">
            <c:ext xmlns:c16="http://schemas.microsoft.com/office/drawing/2014/chart" uri="{C3380CC4-5D6E-409C-BE32-E72D297353CC}">
              <c16:uniqueId val="{00000009-7E12-4994-9754-A4EB0AED9F85}"/>
            </c:ext>
          </c:extLst>
        </c:ser>
        <c:ser>
          <c:idx val="6"/>
          <c:order val="6"/>
          <c:tx>
            <c:strRef>
              <c:f>'[PISA_2018_Niveis.xlsx]2000-2018_Leitura'!$A$8</c:f>
              <c:strCache>
                <c:ptCount val="1"/>
                <c:pt idx="0">
                  <c:v>Mexico</c:v>
                </c:pt>
              </c:strCache>
            </c:strRef>
          </c:tx>
          <c:spPr>
            <a:ln w="28575">
              <a:noFill/>
            </a:ln>
          </c:spPr>
          <c:marker>
            <c:symbol val="diamond"/>
            <c:size val="10"/>
            <c:spPr>
              <a:solidFill>
                <a:srgbClr val="C00000"/>
              </a:solidFill>
            </c:spPr>
          </c:marker>
          <c:cat>
            <c:numRef>
              <c:f>'[PISA_2018_Niveis.xlsx]2000-2018_Leitura'!$B$1:$H$1</c:f>
              <c:numCache>
                <c:formatCode>0</c:formatCode>
                <c:ptCount val="7"/>
                <c:pt idx="0">
                  <c:v>2000</c:v>
                </c:pt>
                <c:pt idx="1">
                  <c:v>2003</c:v>
                </c:pt>
                <c:pt idx="2">
                  <c:v>2006</c:v>
                </c:pt>
                <c:pt idx="3">
                  <c:v>2009</c:v>
                </c:pt>
                <c:pt idx="4">
                  <c:v>2012</c:v>
                </c:pt>
                <c:pt idx="5">
                  <c:v>2015</c:v>
                </c:pt>
                <c:pt idx="6">
                  <c:v>2018</c:v>
                </c:pt>
              </c:numCache>
            </c:numRef>
          </c:cat>
          <c:val>
            <c:numRef>
              <c:f>'[PISA_2018_Niveis.xlsx]2000-2018_Leitura'!$B$8:$H$8</c:f>
              <c:numCache>
                <c:formatCode>0</c:formatCode>
                <c:ptCount val="7"/>
                <c:pt idx="0">
                  <c:v>421.9606301803924</c:v>
                </c:pt>
                <c:pt idx="1">
                  <c:v>399.72192746912367</c:v>
                </c:pt>
                <c:pt idx="2">
                  <c:v>410.49645477876777</c:v>
                </c:pt>
                <c:pt idx="3">
                  <c:v>425.26529915619824</c:v>
                </c:pt>
                <c:pt idx="4">
                  <c:v>423.55376178165147</c:v>
                </c:pt>
                <c:pt idx="5">
                  <c:v>423.2764794001335</c:v>
                </c:pt>
                <c:pt idx="6">
                  <c:v>420.46889277117123</c:v>
                </c:pt>
              </c:numCache>
            </c:numRef>
          </c:val>
          <c:extLst xmlns:c16r2="http://schemas.microsoft.com/office/drawing/2015/06/chart">
            <c:ext xmlns:c16="http://schemas.microsoft.com/office/drawing/2014/chart" uri="{C3380CC4-5D6E-409C-BE32-E72D297353CC}">
              <c16:uniqueId val="{0000000A-7E12-4994-9754-A4EB0AED9F85}"/>
            </c:ext>
          </c:extLst>
        </c:ser>
        <c:ser>
          <c:idx val="7"/>
          <c:order val="7"/>
          <c:tx>
            <c:strRef>
              <c:f>'[PISA_2018_Niveis.xlsx]2000-2018_Leitura'!$A$9</c:f>
              <c:strCache>
                <c:ptCount val="1"/>
                <c:pt idx="0">
                  <c:v>Uruguay</c:v>
                </c:pt>
              </c:strCache>
            </c:strRef>
          </c:tx>
          <c:spPr>
            <a:ln w="28575">
              <a:noFill/>
            </a:ln>
          </c:spPr>
          <c:marker>
            <c:symbol val="triangle"/>
            <c:size val="10"/>
            <c:spPr>
              <a:solidFill>
                <a:schemeClr val="tx2">
                  <a:lumMod val="60000"/>
                  <a:lumOff val="40000"/>
                </a:schemeClr>
              </a:solidFill>
            </c:spPr>
          </c:marker>
          <c:cat>
            <c:numRef>
              <c:f>'[PISA_2018_Niveis.xlsx]2000-2018_Leitura'!$B$1:$H$1</c:f>
              <c:numCache>
                <c:formatCode>0</c:formatCode>
                <c:ptCount val="7"/>
                <c:pt idx="0">
                  <c:v>2000</c:v>
                </c:pt>
                <c:pt idx="1">
                  <c:v>2003</c:v>
                </c:pt>
                <c:pt idx="2">
                  <c:v>2006</c:v>
                </c:pt>
                <c:pt idx="3">
                  <c:v>2009</c:v>
                </c:pt>
                <c:pt idx="4">
                  <c:v>2012</c:v>
                </c:pt>
                <c:pt idx="5">
                  <c:v>2015</c:v>
                </c:pt>
                <c:pt idx="6">
                  <c:v>2018</c:v>
                </c:pt>
              </c:numCache>
            </c:numRef>
          </c:cat>
          <c:val>
            <c:numRef>
              <c:f>'[PISA_2018_Niveis.xlsx]2000-2018_Leitura'!$B$9:$H$9</c:f>
              <c:numCache>
                <c:formatCode>0</c:formatCode>
                <c:ptCount val="7"/>
                <c:pt idx="1">
                  <c:v>434.14975808702968</c:v>
                </c:pt>
                <c:pt idx="2">
                  <c:v>412.51673263260329</c:v>
                </c:pt>
                <c:pt idx="3">
                  <c:v>425.81335865198304</c:v>
                </c:pt>
                <c:pt idx="4">
                  <c:v>411.3489190411089</c:v>
                </c:pt>
                <c:pt idx="5">
                  <c:v>436.57213154276423</c:v>
                </c:pt>
                <c:pt idx="6">
                  <c:v>427.11761819835078</c:v>
                </c:pt>
              </c:numCache>
            </c:numRef>
          </c:val>
          <c:extLst xmlns:c16r2="http://schemas.microsoft.com/office/drawing/2015/06/chart">
            <c:ext xmlns:c16="http://schemas.microsoft.com/office/drawing/2014/chart" uri="{C3380CC4-5D6E-409C-BE32-E72D297353CC}">
              <c16:uniqueId val="{0000000B-7E12-4994-9754-A4EB0AED9F85}"/>
            </c:ext>
          </c:extLst>
        </c:ser>
        <c:ser>
          <c:idx val="8"/>
          <c:order val="8"/>
          <c:tx>
            <c:strRef>
              <c:f>'[PISA_2018_Niveis.xlsx]2000-2018_Leitura'!$A$10</c:f>
              <c:strCache>
                <c:ptCount val="1"/>
                <c:pt idx="0">
                  <c:v>Colombia</c:v>
                </c:pt>
              </c:strCache>
            </c:strRef>
          </c:tx>
          <c:spPr>
            <a:ln w="28575">
              <a:noFill/>
            </a:ln>
          </c:spPr>
          <c:marker>
            <c:symbol val="dash"/>
            <c:size val="10"/>
            <c:spPr>
              <a:solidFill>
                <a:srgbClr val="FFC000"/>
              </a:solidFill>
            </c:spPr>
          </c:marker>
          <c:cat>
            <c:numRef>
              <c:f>'[PISA_2018_Niveis.xlsx]2000-2018_Leitura'!$B$1:$H$1</c:f>
              <c:numCache>
                <c:formatCode>0</c:formatCode>
                <c:ptCount val="7"/>
                <c:pt idx="0">
                  <c:v>2000</c:v>
                </c:pt>
                <c:pt idx="1">
                  <c:v>2003</c:v>
                </c:pt>
                <c:pt idx="2">
                  <c:v>2006</c:v>
                </c:pt>
                <c:pt idx="3">
                  <c:v>2009</c:v>
                </c:pt>
                <c:pt idx="4">
                  <c:v>2012</c:v>
                </c:pt>
                <c:pt idx="5">
                  <c:v>2015</c:v>
                </c:pt>
                <c:pt idx="6">
                  <c:v>2018</c:v>
                </c:pt>
              </c:numCache>
            </c:numRef>
          </c:cat>
          <c:val>
            <c:numRef>
              <c:f>'[PISA_2018_Niveis.xlsx]2000-2018_Leitura'!$B$10:$H$10</c:f>
              <c:numCache>
                <c:formatCode>General</c:formatCode>
                <c:ptCount val="7"/>
                <c:pt idx="2" formatCode="0">
                  <c:v>385.30803826079023</c:v>
                </c:pt>
                <c:pt idx="3" formatCode="0">
                  <c:v>413.18149914182351</c:v>
                </c:pt>
                <c:pt idx="4" formatCode="0">
                  <c:v>403.40253410220163</c:v>
                </c:pt>
                <c:pt idx="5" formatCode="0">
                  <c:v>424.90516706233223</c:v>
                </c:pt>
                <c:pt idx="6" formatCode="0">
                  <c:v>412.29508567556331</c:v>
                </c:pt>
              </c:numCache>
            </c:numRef>
          </c:val>
          <c:extLst xmlns:c16r2="http://schemas.microsoft.com/office/drawing/2015/06/chart">
            <c:ext xmlns:c16="http://schemas.microsoft.com/office/drawing/2014/chart" uri="{C3380CC4-5D6E-409C-BE32-E72D297353CC}">
              <c16:uniqueId val="{0000000C-7E12-4994-9754-A4EB0AED9F85}"/>
            </c:ext>
          </c:extLst>
        </c:ser>
        <c:dLbls/>
        <c:marker val="1"/>
        <c:axId val="66020096"/>
        <c:axId val="66021632"/>
      </c:lineChart>
      <c:catAx>
        <c:axId val="66020096"/>
        <c:scaling>
          <c:orientation val="minMax"/>
        </c:scaling>
        <c:axPos val="b"/>
        <c:numFmt formatCode="0" sourceLinked="1"/>
        <c:majorTickMark val="none"/>
        <c:tickLblPos val="nextTo"/>
        <c:txPr>
          <a:bodyPr rot="-60000000" vert="horz"/>
          <a:lstStyle/>
          <a:p>
            <a:pPr>
              <a:defRPr sz="1200"/>
            </a:pPr>
            <a:endParaRPr lang="pt-BR"/>
          </a:p>
        </c:txPr>
        <c:crossAx val="66021632"/>
        <c:crosses val="autoZero"/>
        <c:auto val="1"/>
        <c:lblAlgn val="ctr"/>
        <c:lblOffset val="100"/>
      </c:catAx>
      <c:valAx>
        <c:axId val="66021632"/>
        <c:scaling>
          <c:orientation val="minMax"/>
          <c:max val="510"/>
          <c:min val="300"/>
        </c:scaling>
        <c:axPos val="l"/>
        <c:majorGridlines/>
        <c:numFmt formatCode="0" sourceLinked="1"/>
        <c:majorTickMark val="none"/>
        <c:tickLblPos val="nextTo"/>
        <c:txPr>
          <a:bodyPr rot="-60000000" vert="horz"/>
          <a:lstStyle/>
          <a:p>
            <a:pPr>
              <a:defRPr sz="1600"/>
            </a:pPr>
            <a:endParaRPr lang="pt-BR"/>
          </a:p>
        </c:txPr>
        <c:crossAx val="66020096"/>
        <c:crosses val="autoZero"/>
        <c:crossBetween val="between"/>
      </c:valAx>
    </c:plotArea>
    <c:legend>
      <c:legendPos val="b"/>
      <c:legendEntry>
        <c:idx val="1"/>
        <c:delete val="1"/>
      </c:legendEntry>
      <c:layout>
        <c:manualLayout>
          <c:xMode val="edge"/>
          <c:yMode val="edge"/>
          <c:x val="2.9392854712739242E-3"/>
          <c:y val="0.84110984447782833"/>
          <c:w val="0.99624246621950163"/>
          <c:h val="0.14088712365292749"/>
        </c:manualLayout>
      </c:layout>
      <c:txPr>
        <a:bodyPr rot="0" vert="horz"/>
        <a:lstStyle/>
        <a:p>
          <a:pPr>
            <a:defRPr sz="1400"/>
          </a:pPr>
          <a:endParaRPr lang="pt-BR"/>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txPr>
    <a:bodyPr/>
    <a:lstStyle/>
    <a:p>
      <a:pPr>
        <a:defRPr sz="1800"/>
      </a:pPr>
      <a:endParaRPr lang="pt-B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pt-BR"/>
  <c:chart>
    <c:autoTitleDeleted val="1"/>
    <c:plotArea>
      <c:layout/>
      <c:barChart>
        <c:barDir val="col"/>
        <c:grouping val="percentStacked"/>
        <c:ser>
          <c:idx val="0"/>
          <c:order val="0"/>
          <c:tx>
            <c:strRef>
              <c:f>[PISA_2018_Niveis.xlsx]Níveis!$C$4</c:f>
              <c:strCache>
                <c:ptCount val="1"/>
                <c:pt idx="0">
                  <c:v> Abaixo do nível 2 </c:v>
                </c:pt>
              </c:strCache>
            </c:strRef>
          </c:tx>
          <c:spPr>
            <a:solidFill>
              <a:srgbClr val="C00000"/>
            </a:solidFill>
            <a:ln>
              <a:noFill/>
            </a:ln>
            <a:effectLst/>
          </c:spPr>
          <c:cat>
            <c:strRef>
              <c:f>[PISA_2018_Niveis.xlsx]Níveis!$B$4:$B$40</c:f>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extLst xmlns:c16r2="http://schemas.microsoft.com/office/drawing/2015/06/chart"/>
            </c:strRef>
          </c:cat>
          <c:val>
            <c:numRef>
              <c:f>[PISA_2018_Niveis.xlsx]Níveis!$C$4:$C$40</c:f>
              <c:numCache>
                <c:formatCode>_(* #,##0.00_);_(* \(#,##0.00\);_(* "-"??_);_(@_)</c:formatCode>
                <c:ptCount val="32"/>
                <c:pt idx="0">
                  <c:v>0</c:v>
                </c:pt>
                <c:pt idx="1">
                  <c:v>22.640359458166728</c:v>
                </c:pt>
                <c:pt idx="3">
                  <c:v>59.544753424151672</c:v>
                </c:pt>
                <c:pt idx="4">
                  <c:v>16.77917143480385</c:v>
                </c:pt>
                <c:pt idx="5">
                  <c:v>17.814379630719511</c:v>
                </c:pt>
                <c:pt idx="6">
                  <c:v>19.627388669878169</c:v>
                </c:pt>
                <c:pt idx="7">
                  <c:v>15.108270721431044</c:v>
                </c:pt>
                <c:pt idx="8">
                  <c:v>12.597968545899699</c:v>
                </c:pt>
                <c:pt idx="9">
                  <c:v>11.247215754591124</c:v>
                </c:pt>
                <c:pt idx="10">
                  <c:v>5.167804023426064</c:v>
                </c:pt>
                <c:pt idx="12">
                  <c:v>19.265842653266073</c:v>
                </c:pt>
                <c:pt idx="13">
                  <c:v>13.75031234734673</c:v>
                </c:pt>
                <c:pt idx="15">
                  <c:v>54.309498318568863</c:v>
                </c:pt>
                <c:pt idx="16">
                  <c:v>52.116353362615158</c:v>
                </c:pt>
                <c:pt idx="17">
                  <c:v>44.694001604279762</c:v>
                </c:pt>
                <c:pt idx="18">
                  <c:v>49.903149380267045</c:v>
                </c:pt>
                <c:pt idx="19">
                  <c:v>49.953882320697069</c:v>
                </c:pt>
                <c:pt idx="20">
                  <c:v>41.883546095391253</c:v>
                </c:pt>
                <c:pt idx="21">
                  <c:v>31.720951865084924</c:v>
                </c:pt>
                <c:pt idx="23">
                  <c:v>0</c:v>
                </c:pt>
                <c:pt idx="24">
                  <c:v>20.22187074187633</c:v>
                </c:pt>
                <c:pt idx="26">
                  <c:v>23.267172542692087</c:v>
                </c:pt>
                <c:pt idx="27">
                  <c:v>20.937250005818843</c:v>
                </c:pt>
                <c:pt idx="28">
                  <c:v>17.303095659818304</c:v>
                </c:pt>
                <c:pt idx="29">
                  <c:v>20.685094923444495</c:v>
                </c:pt>
                <c:pt idx="30">
                  <c:v>11.799349336312202</c:v>
                </c:pt>
                <c:pt idx="31">
                  <c:v>13.544526316949829</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8B0A-4084-87D1-AC363DC3CAC0}"/>
            </c:ext>
          </c:extLst>
        </c:ser>
        <c:ser>
          <c:idx val="1"/>
          <c:order val="1"/>
          <c:tx>
            <c:strRef>
              <c:f>[PISA_2018_Niveis.xlsx]Níveis!$D$4</c:f>
              <c:strCache>
                <c:ptCount val="1"/>
                <c:pt idx="0">
                  <c:v> No nível 2 </c:v>
                </c:pt>
              </c:strCache>
            </c:strRef>
          </c:tx>
          <c:spPr>
            <a:solidFill>
              <a:schemeClr val="accent6">
                <a:lumMod val="75000"/>
              </a:schemeClr>
            </a:solidFill>
            <a:ln>
              <a:noFill/>
            </a:ln>
            <a:effectLst/>
          </c:spPr>
          <c:cat>
            <c:strRef>
              <c:f>[PISA_2018_Niveis.xlsx]Níveis!$B$4:$B$40</c:f>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extLst xmlns:c16r2="http://schemas.microsoft.com/office/drawing/2015/06/chart"/>
            </c:strRef>
          </c:cat>
          <c:val>
            <c:numRef>
              <c:f>[PISA_2018_Niveis.xlsx]Níveis!$D$4:$D$40</c:f>
              <c:numCache>
                <c:formatCode>_(* #,##0.00_);_(* \(#,##0.00\);_(* "-"??_);_(@_)</c:formatCode>
                <c:ptCount val="32"/>
                <c:pt idx="0">
                  <c:v>0</c:v>
                </c:pt>
                <c:pt idx="1">
                  <c:v>23.733576251933602</c:v>
                </c:pt>
                <c:pt idx="3">
                  <c:v>25.965235364473209</c:v>
                </c:pt>
                <c:pt idx="4">
                  <c:v>22.498558194296564</c:v>
                </c:pt>
                <c:pt idx="5">
                  <c:v>21.791790759159227</c:v>
                </c:pt>
                <c:pt idx="6">
                  <c:v>21.111200248840436</c:v>
                </c:pt>
                <c:pt idx="7">
                  <c:v>19.5786226860751</c:v>
                </c:pt>
                <c:pt idx="8">
                  <c:v>17.778205096045809</c:v>
                </c:pt>
                <c:pt idx="9">
                  <c:v>14.228899732736018</c:v>
                </c:pt>
                <c:pt idx="10">
                  <c:v>14.343037677671274</c:v>
                </c:pt>
                <c:pt idx="12">
                  <c:v>21.090380656094325</c:v>
                </c:pt>
                <c:pt idx="13">
                  <c:v>20.118562433168471</c:v>
                </c:pt>
                <c:pt idx="15">
                  <c:v>25.807235752080203</c:v>
                </c:pt>
                <c:pt idx="16">
                  <c:v>25.663911624399724</c:v>
                </c:pt>
                <c:pt idx="17">
                  <c:v>31.735157479180561</c:v>
                </c:pt>
                <c:pt idx="18">
                  <c:v>27.662931102942309</c:v>
                </c:pt>
                <c:pt idx="19">
                  <c:v>24.518653688278832</c:v>
                </c:pt>
                <c:pt idx="20">
                  <c:v>28.129938143811735</c:v>
                </c:pt>
                <c:pt idx="21">
                  <c:v>29.487161222958431</c:v>
                </c:pt>
                <c:pt idx="23">
                  <c:v>0</c:v>
                </c:pt>
                <c:pt idx="24">
                  <c:v>23.332379072063134</c:v>
                </c:pt>
                <c:pt idx="26">
                  <c:v>26.286986974268029</c:v>
                </c:pt>
                <c:pt idx="27">
                  <c:v>22.846020265185587</c:v>
                </c:pt>
                <c:pt idx="28">
                  <c:v>22.981228003679629</c:v>
                </c:pt>
                <c:pt idx="29">
                  <c:v>21.130335542074771</c:v>
                </c:pt>
                <c:pt idx="30">
                  <c:v>21.742397165793086</c:v>
                </c:pt>
                <c:pt idx="31">
                  <c:v>19.24947029436311</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8B0A-4084-87D1-AC363DC3CAC0}"/>
            </c:ext>
          </c:extLst>
        </c:ser>
        <c:ser>
          <c:idx val="2"/>
          <c:order val="2"/>
          <c:tx>
            <c:strRef>
              <c:f>[PISA_2018_Niveis.xlsx]Níveis!$E$4</c:f>
              <c:strCache>
                <c:ptCount val="1"/>
                <c:pt idx="0">
                  <c:v> No nível 3 </c:v>
                </c:pt>
              </c:strCache>
            </c:strRef>
          </c:tx>
          <c:spPr>
            <a:solidFill>
              <a:srgbClr val="00B050"/>
            </a:solidFill>
            <a:ln>
              <a:noFill/>
            </a:ln>
            <a:effectLst/>
          </c:spPr>
          <c:cat>
            <c:strRef>
              <c:f>[PISA_2018_Niveis.xlsx]Níveis!$B$4:$B$40</c:f>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extLst xmlns:c16r2="http://schemas.microsoft.com/office/drawing/2015/06/chart"/>
            </c:strRef>
          </c:cat>
          <c:val>
            <c:numRef>
              <c:f>[PISA_2018_Niveis.xlsx]Níveis!$E$4:$E$40</c:f>
              <c:numCache>
                <c:formatCode>_(* #,##0.00_);_(* \(#,##0.00\);_(* "-"??_);_(@_)</c:formatCode>
                <c:ptCount val="32"/>
                <c:pt idx="0">
                  <c:v>0</c:v>
                </c:pt>
                <c:pt idx="1">
                  <c:v>26.029042663956989</c:v>
                </c:pt>
                <c:pt idx="3">
                  <c:v>11.58805210430098</c:v>
                </c:pt>
                <c:pt idx="4">
                  <c:v>28.609232061618371</c:v>
                </c:pt>
                <c:pt idx="5">
                  <c:v>27.445040200444044</c:v>
                </c:pt>
                <c:pt idx="6">
                  <c:v>25.375310326218131</c:v>
                </c:pt>
                <c:pt idx="7">
                  <c:v>27.634566789102635</c:v>
                </c:pt>
                <c:pt idx="8">
                  <c:v>27.718406467360335</c:v>
                </c:pt>
                <c:pt idx="9">
                  <c:v>22.347399031313255</c:v>
                </c:pt>
                <c:pt idx="10">
                  <c:v>27.924908678691121</c:v>
                </c:pt>
                <c:pt idx="12">
                  <c:v>24.657379758777328</c:v>
                </c:pt>
                <c:pt idx="13">
                  <c:v>27.164958351790343</c:v>
                </c:pt>
                <c:pt idx="15">
                  <c:v>14.290384329066654</c:v>
                </c:pt>
                <c:pt idx="16">
                  <c:v>16.184980865440895</c:v>
                </c:pt>
                <c:pt idx="17">
                  <c:v>17.458553696076088</c:v>
                </c:pt>
                <c:pt idx="18">
                  <c:v>15.81180335788048</c:v>
                </c:pt>
                <c:pt idx="19">
                  <c:v>16.334407444676735</c:v>
                </c:pt>
                <c:pt idx="20">
                  <c:v>20.104659385933189</c:v>
                </c:pt>
                <c:pt idx="21">
                  <c:v>24.418886670906481</c:v>
                </c:pt>
                <c:pt idx="23">
                  <c:v>0</c:v>
                </c:pt>
                <c:pt idx="24">
                  <c:v>28.17854962992801</c:v>
                </c:pt>
                <c:pt idx="26">
                  <c:v>28.21377375207787</c:v>
                </c:pt>
                <c:pt idx="27">
                  <c:v>26.566998642271042</c:v>
                </c:pt>
                <c:pt idx="28">
                  <c:v>27.219269343599287</c:v>
                </c:pt>
                <c:pt idx="29">
                  <c:v>25.405789763794427</c:v>
                </c:pt>
                <c:pt idx="30">
                  <c:v>30.290824739927096</c:v>
                </c:pt>
                <c:pt idx="31">
                  <c:v>27.583046625224089</c:v>
                </c:pt>
              </c:numCache>
              <c:extLst xmlns:c16r2="http://schemas.microsoft.com/office/drawing/2015/06/chart"/>
            </c:numRef>
          </c:val>
          <c:extLst xmlns:c16r2="http://schemas.microsoft.com/office/drawing/2015/06/chart">
            <c:ext xmlns:c16="http://schemas.microsoft.com/office/drawing/2014/chart" uri="{C3380CC4-5D6E-409C-BE32-E72D297353CC}">
              <c16:uniqueId val="{00000002-8B0A-4084-87D1-AC363DC3CAC0}"/>
            </c:ext>
          </c:extLst>
        </c:ser>
        <c:ser>
          <c:idx val="3"/>
          <c:order val="3"/>
          <c:tx>
            <c:strRef>
              <c:f>[PISA_2018_Niveis.xlsx]Níveis!$F$4</c:f>
              <c:strCache>
                <c:ptCount val="1"/>
                <c:pt idx="0">
                  <c:v> Acima do nível 3 </c:v>
                </c:pt>
              </c:strCache>
            </c:strRef>
          </c:tx>
          <c:spPr>
            <a:solidFill>
              <a:schemeClr val="accent1"/>
            </a:solidFill>
            <a:ln>
              <a:noFill/>
            </a:ln>
            <a:effectLst/>
          </c:spPr>
          <c:cat>
            <c:strRef>
              <c:f>[PISA_2018_Niveis.xlsx]Níveis!$B$4:$B$40</c:f>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extLst xmlns:c16r2="http://schemas.microsoft.com/office/drawing/2015/06/chart"/>
            </c:strRef>
          </c:cat>
          <c:val>
            <c:numRef>
              <c:f>[PISA_2018_Niveis.xlsx]Níveis!$F$4:$F$40</c:f>
              <c:numCache>
                <c:formatCode>_(* #,##0.00_);_(* \(#,##0.00\);_(* "-"??_);_(@_)</c:formatCode>
                <c:ptCount val="32"/>
                <c:pt idx="0">
                  <c:v>0</c:v>
                </c:pt>
                <c:pt idx="1">
                  <c:v>27.597021625942624</c:v>
                </c:pt>
                <c:pt idx="3">
                  <c:v>2.9019591070740587</c:v>
                </c:pt>
                <c:pt idx="4">
                  <c:v>32.113038309281272</c:v>
                </c:pt>
                <c:pt idx="5">
                  <c:v>32.948789409677019</c:v>
                </c:pt>
                <c:pt idx="6">
                  <c:v>33.88610075506319</c:v>
                </c:pt>
                <c:pt idx="7">
                  <c:v>37.678539803391118</c:v>
                </c:pt>
                <c:pt idx="8">
                  <c:v>41.905419890694127</c:v>
                </c:pt>
                <c:pt idx="9">
                  <c:v>52.176485481359393</c:v>
                </c:pt>
                <c:pt idx="10">
                  <c:v>52.56424962021142</c:v>
                </c:pt>
                <c:pt idx="12">
                  <c:v>34.986396931862195</c:v>
                </c:pt>
                <c:pt idx="13">
                  <c:v>38.96616686769439</c:v>
                </c:pt>
                <c:pt idx="15">
                  <c:v>5.5928816002843602</c:v>
                </c:pt>
                <c:pt idx="16">
                  <c:v>6.0347541475443274</c:v>
                </c:pt>
                <c:pt idx="17">
                  <c:v>6.1122872204635845</c:v>
                </c:pt>
                <c:pt idx="18">
                  <c:v>6.62211615891015</c:v>
                </c:pt>
                <c:pt idx="19">
                  <c:v>9.1930565463473251</c:v>
                </c:pt>
                <c:pt idx="20">
                  <c:v>9.8818563748637125</c:v>
                </c:pt>
                <c:pt idx="21">
                  <c:v>14.373000241050224</c:v>
                </c:pt>
                <c:pt idx="23">
                  <c:v>0</c:v>
                </c:pt>
                <c:pt idx="24">
                  <c:v>28.267200556132419</c:v>
                </c:pt>
                <c:pt idx="26">
                  <c:v>22.232066730961872</c:v>
                </c:pt>
                <c:pt idx="27">
                  <c:v>29.649731086724589</c:v>
                </c:pt>
                <c:pt idx="28">
                  <c:v>32.496406992902813</c:v>
                </c:pt>
                <c:pt idx="29">
                  <c:v>32.778779770686342</c:v>
                </c:pt>
                <c:pt idx="30">
                  <c:v>36.167428757967443</c:v>
                </c:pt>
                <c:pt idx="31">
                  <c:v>39.622956763462852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3-8B0A-4084-87D1-AC363DC3CAC0}"/>
            </c:ext>
          </c:extLst>
        </c:ser>
        <c:dLbls/>
        <c:overlap val="100"/>
        <c:axId val="69753472"/>
        <c:axId val="69763456"/>
      </c:barChart>
      <c:catAx>
        <c:axId val="6975347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pt-BR"/>
          </a:p>
        </c:txPr>
        <c:crossAx val="69763456"/>
        <c:crosses val="autoZero"/>
        <c:lblAlgn val="ctr"/>
        <c:lblOffset val="100"/>
      </c:catAx>
      <c:valAx>
        <c:axId val="69763456"/>
        <c:scaling>
          <c:orientation val="minMax"/>
        </c:scaling>
        <c:axPos val="l"/>
        <c:majorGridlines>
          <c:spPr>
            <a:ln w="9525" cap="flat" cmpd="sng" algn="ctr">
              <a:solidFill>
                <a:schemeClr val="tx1">
                  <a:lumMod val="15000"/>
                  <a:lumOff val="85000"/>
                </a:schemeClr>
              </a:solidFill>
              <a:round/>
            </a:ln>
            <a:effectLst/>
          </c:spPr>
        </c:majorGridlines>
        <c:numFmt formatCode="0%" sourceLinked="1"/>
        <c:majorTickMark val="none"/>
        <c:tickLblPos val="nextTo"/>
        <c:spPr>
          <a:noFill/>
          <a:ln>
            <a:noFill/>
          </a:ln>
          <a:effectLst/>
        </c:spPr>
        <c:txPr>
          <a:bodyPr rot="-60000000" vert="horz"/>
          <a:lstStyle/>
          <a:p>
            <a:pPr>
              <a:defRPr/>
            </a:pPr>
            <a:endParaRPr lang="pt-BR"/>
          </a:p>
        </c:txPr>
        <c:crossAx val="69753472"/>
        <c:crosses val="autoZero"/>
        <c:crossBetween val="between"/>
      </c:valAx>
    </c:plotArea>
    <c:legend>
      <c:legendPos val="b"/>
      <c:layout>
        <c:manualLayout>
          <c:xMode val="edge"/>
          <c:yMode val="edge"/>
          <c:x val="1.538114200729592E-2"/>
          <c:y val="0.87419684038859979"/>
          <c:w val="0.96703313616205222"/>
          <c:h val="0.12488934756502924"/>
        </c:manualLayout>
      </c:layout>
      <c:spPr>
        <a:noFill/>
        <a:ln>
          <a:noFill/>
        </a:ln>
        <a:effectLst/>
      </c:spPr>
      <c:txPr>
        <a:bodyPr rot="0" vert="horz"/>
        <a:lstStyle/>
        <a:p>
          <a:pPr>
            <a:defRPr/>
          </a:pPr>
          <a:endParaRPr lang="pt-BR"/>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txPr>
    <a:bodyPr/>
    <a:lstStyle/>
    <a:p>
      <a:pPr>
        <a:defRPr sz="1200"/>
      </a:pPr>
      <a:endParaRPr lang="pt-B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pt-BR"/>
  <c:chart>
    <c:autoTitleDeleted val="1"/>
    <c:plotArea>
      <c:layout/>
      <c:barChart>
        <c:barDir val="col"/>
        <c:grouping val="percentStacked"/>
        <c:ser>
          <c:idx val="4"/>
          <c:order val="0"/>
          <c:tx>
            <c:strRef>
              <c:f>[PISA_2018_Niveis.xlsx]Níveis!$G$4</c:f>
              <c:strCache>
                <c:ptCount val="1"/>
                <c:pt idx="0">
                  <c:v>Abaixo do nível 2</c:v>
                </c:pt>
              </c:strCache>
            </c:strRef>
          </c:tx>
          <c:spPr>
            <a:solidFill>
              <a:srgbClr val="C00000"/>
            </a:solidFill>
            <a:ln>
              <a:noFill/>
            </a:ln>
            <a:effectLst/>
          </c:spPr>
          <c:cat>
            <c:strRef>
              <c:f>[PISA_2018_Niveis.xlsx]Níveis!$B$5:$B$36</c:f>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strRef>
          </c:cat>
          <c:val>
            <c:numRef>
              <c:f>[PISA_2018_Niveis.xlsx]Níveis!$G$5:$G$36</c:f>
              <c:numCache>
                <c:formatCode>_(* #,##0.00_);_(* \(#,##0.00\);_(* "-"??_);_(@_)</c:formatCode>
                <c:ptCount val="32"/>
                <c:pt idx="0">
                  <c:v>0</c:v>
                </c:pt>
                <c:pt idx="1">
                  <c:v>23.976349713011686</c:v>
                </c:pt>
                <c:pt idx="3">
                  <c:v>52.699753662427312</c:v>
                </c:pt>
                <c:pt idx="4">
                  <c:v>11.454875608768322</c:v>
                </c:pt>
                <c:pt idx="5">
                  <c:v>13.979084810088827</c:v>
                </c:pt>
                <c:pt idx="6">
                  <c:v>22.433122890890729</c:v>
                </c:pt>
                <c:pt idx="7">
                  <c:v>14.998526803805955</c:v>
                </c:pt>
                <c:pt idx="8">
                  <c:v>9.1700556070996022</c:v>
                </c:pt>
                <c:pt idx="9">
                  <c:v>7.1347045799800304</c:v>
                </c:pt>
                <c:pt idx="10">
                  <c:v>2.4123511190353537</c:v>
                </c:pt>
                <c:pt idx="12">
                  <c:v>27.108445053928229</c:v>
                </c:pt>
                <c:pt idx="13">
                  <c:v>16.261188793248714</c:v>
                </c:pt>
                <c:pt idx="15">
                  <c:v>60.336478417541045</c:v>
                </c:pt>
                <c:pt idx="16">
                  <c:v>68.967119070541727</c:v>
                </c:pt>
                <c:pt idx="17">
                  <c:v>56.246443995724448</c:v>
                </c:pt>
                <c:pt idx="18">
                  <c:v>65.386795372038776</c:v>
                </c:pt>
                <c:pt idx="19">
                  <c:v>68.093866590103204</c:v>
                </c:pt>
                <c:pt idx="20">
                  <c:v>50.705627032333354</c:v>
                </c:pt>
                <c:pt idx="21">
                  <c:v>51.908558736511139</c:v>
                </c:pt>
                <c:pt idx="23">
                  <c:v>24.69547089750742</c:v>
                </c:pt>
                <c:pt idx="24">
                  <c:v>23.281120713059927</c:v>
                </c:pt>
                <c:pt idx="26">
                  <c:v>23.823295748879591</c:v>
                </c:pt>
                <c:pt idx="27">
                  <c:v>21.25563191973697</c:v>
                </c:pt>
                <c:pt idx="28">
                  <c:v>19.229357441241671</c:v>
                </c:pt>
                <c:pt idx="29">
                  <c:v>21.096616357800759</c:v>
                </c:pt>
                <c:pt idx="30">
                  <c:v>15.686935957698006</c:v>
                </c:pt>
                <c:pt idx="31">
                  <c:v>14.975535156327027</c:v>
                </c:pt>
              </c:numCache>
            </c:numRef>
          </c:val>
          <c:extLst xmlns:c16r2="http://schemas.microsoft.com/office/drawing/2015/06/chart">
            <c:ext xmlns:c16="http://schemas.microsoft.com/office/drawing/2014/chart" uri="{C3380CC4-5D6E-409C-BE32-E72D297353CC}">
              <c16:uniqueId val="{00000000-1F66-4822-A900-115D0D172ABE}"/>
            </c:ext>
          </c:extLst>
        </c:ser>
        <c:ser>
          <c:idx val="5"/>
          <c:order val="1"/>
          <c:tx>
            <c:strRef>
              <c:f>[PISA_2018_Niveis.xlsx]Níveis!$H$4</c:f>
              <c:strCache>
                <c:ptCount val="1"/>
                <c:pt idx="0">
                  <c:v>No nível 2</c:v>
                </c:pt>
              </c:strCache>
            </c:strRef>
          </c:tx>
          <c:spPr>
            <a:solidFill>
              <a:schemeClr val="accent6">
                <a:lumMod val="75000"/>
              </a:schemeClr>
            </a:solidFill>
            <a:ln>
              <a:noFill/>
            </a:ln>
            <a:effectLst/>
          </c:spPr>
          <c:cat>
            <c:strRef>
              <c:f>[PISA_2018_Niveis.xlsx]Níveis!$B$5:$B$36</c:f>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strRef>
          </c:cat>
          <c:val>
            <c:numRef>
              <c:f>[PISA_2018_Niveis.xlsx]Níveis!$H$5:$H$36</c:f>
              <c:numCache>
                <c:formatCode>_(* #,##0.00_);_(* \(#,##0.00\);_(* "-"??_);_(@_)</c:formatCode>
                <c:ptCount val="32"/>
                <c:pt idx="0" formatCode="0.0">
                  <c:v>0</c:v>
                </c:pt>
                <c:pt idx="1">
                  <c:v>22.207756046143452</c:v>
                </c:pt>
                <c:pt idx="3">
                  <c:v>24.640467301821726</c:v>
                </c:pt>
                <c:pt idx="4">
                  <c:v>18.719959132949139</c:v>
                </c:pt>
                <c:pt idx="5">
                  <c:v>16.148539126438809</c:v>
                </c:pt>
                <c:pt idx="6">
                  <c:v>23.376645292423596</c:v>
                </c:pt>
                <c:pt idx="7">
                  <c:v>17.327256686744484</c:v>
                </c:pt>
                <c:pt idx="8">
                  <c:v>13.512731656395029</c:v>
                </c:pt>
                <c:pt idx="9">
                  <c:v>11.106864890323784</c:v>
                </c:pt>
                <c:pt idx="10">
                  <c:v>6.8878683100065716</c:v>
                </c:pt>
                <c:pt idx="12">
                  <c:v>24.223413274843129</c:v>
                </c:pt>
                <c:pt idx="13">
                  <c:v>20.811211124832688</c:v>
                </c:pt>
                <c:pt idx="15">
                  <c:v>23.062582052059955</c:v>
                </c:pt>
                <c:pt idx="16">
                  <c:v>19.618680118738624</c:v>
                </c:pt>
                <c:pt idx="17">
                  <c:v>26.412415120854224</c:v>
                </c:pt>
                <c:pt idx="18">
                  <c:v>21.088514134641645</c:v>
                </c:pt>
                <c:pt idx="19">
                  <c:v>18.236674996386139</c:v>
                </c:pt>
                <c:pt idx="20">
                  <c:v>26.458419591891072</c:v>
                </c:pt>
                <c:pt idx="21">
                  <c:v>25.528043884475967</c:v>
                </c:pt>
                <c:pt idx="23">
                  <c:v>24.446929890164029</c:v>
                </c:pt>
                <c:pt idx="24">
                  <c:v>20.897271573636541</c:v>
                </c:pt>
                <c:pt idx="26">
                  <c:v>22.913052995175935</c:v>
                </c:pt>
                <c:pt idx="27">
                  <c:v>21.101688222763286</c:v>
                </c:pt>
                <c:pt idx="28">
                  <c:v>22.024264115914079</c:v>
                </c:pt>
                <c:pt idx="29">
                  <c:v>20.740656357614949</c:v>
                </c:pt>
                <c:pt idx="30">
                  <c:v>24.720942227773257</c:v>
                </c:pt>
                <c:pt idx="31">
                  <c:v>22.295644948295013</c:v>
                </c:pt>
              </c:numCache>
            </c:numRef>
          </c:val>
          <c:extLst xmlns:c16r2="http://schemas.microsoft.com/office/drawing/2015/06/chart">
            <c:ext xmlns:c16="http://schemas.microsoft.com/office/drawing/2014/chart" uri="{C3380CC4-5D6E-409C-BE32-E72D297353CC}">
              <c16:uniqueId val="{00000001-1F66-4822-A900-115D0D172ABE}"/>
            </c:ext>
          </c:extLst>
        </c:ser>
        <c:ser>
          <c:idx val="6"/>
          <c:order val="2"/>
          <c:tx>
            <c:strRef>
              <c:f>[PISA_2018_Niveis.xlsx]Níveis!$I$4</c:f>
              <c:strCache>
                <c:ptCount val="1"/>
                <c:pt idx="0">
                  <c:v>No nível 3</c:v>
                </c:pt>
              </c:strCache>
            </c:strRef>
          </c:tx>
          <c:spPr>
            <a:solidFill>
              <a:srgbClr val="00B050"/>
            </a:solidFill>
            <a:ln>
              <a:noFill/>
            </a:ln>
            <a:effectLst/>
          </c:spPr>
          <c:cat>
            <c:strRef>
              <c:f>[PISA_2018_Niveis.xlsx]Níveis!$B$5:$B$36</c:f>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strRef>
          </c:cat>
          <c:val>
            <c:numRef>
              <c:f>[PISA_2018_Niveis.xlsx]Níveis!$I$5:$I$36</c:f>
              <c:numCache>
                <c:formatCode>_(* #,##0.00_);_(* \(#,##0.00\);_(* "-"??_);_(@_)</c:formatCode>
                <c:ptCount val="32"/>
                <c:pt idx="0" formatCode="0.0">
                  <c:v>0</c:v>
                </c:pt>
                <c:pt idx="1">
                  <c:v>24.359676896553179</c:v>
                </c:pt>
                <c:pt idx="3">
                  <c:v>14.281944406733651</c:v>
                </c:pt>
                <c:pt idx="4">
                  <c:v>26.411606156939627</c:v>
                </c:pt>
                <c:pt idx="5">
                  <c:v>23.180437629392539</c:v>
                </c:pt>
                <c:pt idx="6">
                  <c:v>25.550001131745827</c:v>
                </c:pt>
                <c:pt idx="7">
                  <c:v>23.370108146513328</c:v>
                </c:pt>
                <c:pt idx="8">
                  <c:v>22.09336463608453</c:v>
                </c:pt>
                <c:pt idx="9">
                  <c:v>19.050613481612832</c:v>
                </c:pt>
                <c:pt idx="10">
                  <c:v>17.500925767945731</c:v>
                </c:pt>
                <c:pt idx="12">
                  <c:v>24.05944679389005</c:v>
                </c:pt>
                <c:pt idx="13">
                  <c:v>25.876744303611787</c:v>
                </c:pt>
                <c:pt idx="15">
                  <c:v>11.621728539956919</c:v>
                </c:pt>
                <c:pt idx="16">
                  <c:v>8.8199876908460748</c:v>
                </c:pt>
                <c:pt idx="17">
                  <c:v>13.119196921074549</c:v>
                </c:pt>
                <c:pt idx="18">
                  <c:v>9.9501585951410725</c:v>
                </c:pt>
                <c:pt idx="19">
                  <c:v>9.2843776517344114</c:v>
                </c:pt>
                <c:pt idx="20">
                  <c:v>15.794128735685341</c:v>
                </c:pt>
                <c:pt idx="21">
                  <c:v>15.622269740611014</c:v>
                </c:pt>
                <c:pt idx="23">
                  <c:v>26.03256481134941</c:v>
                </c:pt>
                <c:pt idx="24">
                  <c:v>24.485855446782121</c:v>
                </c:pt>
                <c:pt idx="26">
                  <c:v>25.606464037272801</c:v>
                </c:pt>
                <c:pt idx="27">
                  <c:v>25.575410470220163</c:v>
                </c:pt>
                <c:pt idx="28">
                  <c:v>25.456585354162844</c:v>
                </c:pt>
                <c:pt idx="29">
                  <c:v>24.026693020126629</c:v>
                </c:pt>
                <c:pt idx="30">
                  <c:v>30.529312219217744</c:v>
                </c:pt>
                <c:pt idx="31">
                  <c:v>28.936811432431909</c:v>
                </c:pt>
              </c:numCache>
            </c:numRef>
          </c:val>
          <c:extLst xmlns:c16r2="http://schemas.microsoft.com/office/drawing/2015/06/chart">
            <c:ext xmlns:c16="http://schemas.microsoft.com/office/drawing/2014/chart" uri="{C3380CC4-5D6E-409C-BE32-E72D297353CC}">
              <c16:uniqueId val="{00000002-1F66-4822-A900-115D0D172ABE}"/>
            </c:ext>
          </c:extLst>
        </c:ser>
        <c:ser>
          <c:idx val="7"/>
          <c:order val="3"/>
          <c:tx>
            <c:strRef>
              <c:f>[PISA_2018_Niveis.xlsx]Níveis!$J$4</c:f>
              <c:strCache>
                <c:ptCount val="1"/>
                <c:pt idx="0">
                  <c:v>Acima do nível 3</c:v>
                </c:pt>
              </c:strCache>
            </c:strRef>
          </c:tx>
          <c:spPr>
            <a:solidFill>
              <a:schemeClr val="accent1"/>
            </a:solidFill>
            <a:ln>
              <a:noFill/>
            </a:ln>
            <a:effectLst/>
          </c:spPr>
          <c:cat>
            <c:strRef>
              <c:f>[PISA_2018_Niveis.xlsx]Níveis!$B$5:$B$36</c:f>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strRef>
          </c:cat>
          <c:val>
            <c:numRef>
              <c:f>[PISA_2018_Niveis.xlsx]Níveis!$J$5:$J$36</c:f>
              <c:numCache>
                <c:formatCode>_(* #,##0.00_);_(* \(#,##0.00\);_(* "-"??_);_(@_)</c:formatCode>
                <c:ptCount val="32"/>
                <c:pt idx="1">
                  <c:v>29.456217344291669</c:v>
                </c:pt>
                <c:pt idx="3">
                  <c:v>8.3778346290173573</c:v>
                </c:pt>
                <c:pt idx="4">
                  <c:v>43.413559101342763</c:v>
                </c:pt>
                <c:pt idx="5">
                  <c:v>46.691938434080058</c:v>
                </c:pt>
                <c:pt idx="6">
                  <c:v>28.640230684939681</c:v>
                </c:pt>
                <c:pt idx="7">
                  <c:v>44.304108362936297</c:v>
                </c:pt>
                <c:pt idx="8">
                  <c:v>55.223848100420987</c:v>
                </c:pt>
                <c:pt idx="9">
                  <c:v>62.707817048083342</c:v>
                </c:pt>
                <c:pt idx="10">
                  <c:v>73.198854803012381</c:v>
                </c:pt>
                <c:pt idx="12">
                  <c:v>24.608694877338444</c:v>
                </c:pt>
                <c:pt idx="13">
                  <c:v>37.050855778306946</c:v>
                </c:pt>
                <c:pt idx="15">
                  <c:v>4.9792109904419659</c:v>
                </c:pt>
                <c:pt idx="16">
                  <c:v>2.5942131198736806</c:v>
                </c:pt>
                <c:pt idx="17">
                  <c:v>4.2219439623468089</c:v>
                </c:pt>
                <c:pt idx="18">
                  <c:v>3.5745318981780736</c:v>
                </c:pt>
                <c:pt idx="19">
                  <c:v>4.3850807617761927</c:v>
                </c:pt>
                <c:pt idx="20">
                  <c:v>16.464441481185755</c:v>
                </c:pt>
                <c:pt idx="21">
                  <c:v>6.9411276384019418</c:v>
                </c:pt>
                <c:pt idx="23">
                  <c:v>24.825034400978989</c:v>
                </c:pt>
                <c:pt idx="24">
                  <c:v>31.335752266521368</c:v>
                </c:pt>
                <c:pt idx="26">
                  <c:v>27.657187218671705</c:v>
                </c:pt>
                <c:pt idx="27">
                  <c:v>32.067269387279396</c:v>
                </c:pt>
                <c:pt idx="28">
                  <c:v>33.289793088681442</c:v>
                </c:pt>
                <c:pt idx="29">
                  <c:v>34.136034264457656</c:v>
                </c:pt>
                <c:pt idx="30">
                  <c:v>29.062809595310835</c:v>
                </c:pt>
                <c:pt idx="31">
                  <c:v>33.792008462946058</c:v>
                </c:pt>
              </c:numCache>
            </c:numRef>
          </c:val>
          <c:extLst xmlns:c16r2="http://schemas.microsoft.com/office/drawing/2015/06/chart">
            <c:ext xmlns:c16="http://schemas.microsoft.com/office/drawing/2014/chart" uri="{C3380CC4-5D6E-409C-BE32-E72D297353CC}">
              <c16:uniqueId val="{00000003-1F66-4822-A900-115D0D172ABE}"/>
            </c:ext>
          </c:extLst>
        </c:ser>
        <c:dLbls/>
        <c:overlap val="100"/>
        <c:axId val="68454272"/>
        <c:axId val="68455808"/>
        <c:extLst xmlns:c16r2="http://schemas.microsoft.com/office/drawing/2015/06/chart">
          <c:ext xmlns:c15="http://schemas.microsoft.com/office/drawing/2012/chart" uri="{02D57815-91ED-43cb-92C2-25804820EDAC}">
            <c15:filteredBarSeries>
              <c15:ser>
                <c:idx val="0"/>
                <c:order val="0"/>
                <c:tx>
                  <c:strRef>
                    <c:extLst>
                      <c:ext uri="{02D57815-91ED-43cb-92C2-25804820EDAC}">
                        <c15:formulaRef>
                          <c15:sqref>[PISA_2018_Niveis.xlsx]Níveis!$C$4</c15:sqref>
                        </c15:formulaRef>
                      </c:ext>
                    </c:extLst>
                    <c:strCache>
                      <c:ptCount val="1"/>
                      <c:pt idx="0">
                        <c:v> Abaixo do nível 2 </c:v>
                      </c:pt>
                    </c:strCache>
                  </c:strRef>
                </c:tx>
                <c:spPr>
                  <a:solidFill>
                    <a:schemeClr val="accent1"/>
                  </a:solidFill>
                  <a:ln>
                    <a:noFill/>
                  </a:ln>
                  <a:effectLst/>
                </c:spPr>
                <c:invertIfNegative val="0"/>
                <c:cat>
                  <c:strRef>
                    <c:extLst>
                      <c:ext uri="{02D57815-91ED-43cb-92C2-25804820EDAC}">
                        <c15:formulaRef>
                          <c15:sqref>[PISA_2018_Niveis.xlsx]Níveis!$B$5:$B$36</c15:sqref>
                        </c15:formulaRef>
                      </c:ext>
                    </c:extLst>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strRef>
                </c:cat>
                <c:val>
                  <c:numRef>
                    <c:extLst>
                      <c:ext uri="{02D57815-91ED-43cb-92C2-25804820EDAC}">
                        <c15:formulaRef>
                          <c15:sqref>[PISA_2018_Niveis.xlsx]Níveis!$C$5:$C$36</c15:sqref>
                        </c15:formulaRef>
                      </c:ext>
                    </c:extLst>
                    <c:numCache>
                      <c:formatCode>_(* #,##0.00_);_(* \(#,##0.00\);_(* "-"??_);_(@_)</c:formatCode>
                      <c:ptCount val="32"/>
                      <c:pt idx="0">
                        <c:v>0</c:v>
                      </c:pt>
                      <c:pt idx="1">
                        <c:v>22.640359458166731</c:v>
                      </c:pt>
                      <c:pt idx="3">
                        <c:v>59.544753424151672</c:v>
                      </c:pt>
                      <c:pt idx="4">
                        <c:v>16.779171434803846</c:v>
                      </c:pt>
                      <c:pt idx="5">
                        <c:v>17.814379630719511</c:v>
                      </c:pt>
                      <c:pt idx="6">
                        <c:v>19.627388669878108</c:v>
                      </c:pt>
                      <c:pt idx="7">
                        <c:v>15.108270721431094</c:v>
                      </c:pt>
                      <c:pt idx="8">
                        <c:v>12.597968545899697</c:v>
                      </c:pt>
                      <c:pt idx="9">
                        <c:v>11.247215754591171</c:v>
                      </c:pt>
                      <c:pt idx="10">
                        <c:v>5.1678040234260818</c:v>
                      </c:pt>
                      <c:pt idx="12">
                        <c:v>19.26584265326613</c:v>
                      </c:pt>
                      <c:pt idx="13">
                        <c:v>13.750312347346728</c:v>
                      </c:pt>
                      <c:pt idx="15">
                        <c:v>54.309498318568849</c:v>
                      </c:pt>
                      <c:pt idx="16">
                        <c:v>52.116353362615165</c:v>
                      </c:pt>
                      <c:pt idx="17">
                        <c:v>44.694001604279762</c:v>
                      </c:pt>
                      <c:pt idx="18">
                        <c:v>49.903149380267052</c:v>
                      </c:pt>
                      <c:pt idx="19">
                        <c:v>49.953882320697204</c:v>
                      </c:pt>
                      <c:pt idx="20">
                        <c:v>41.883546095391424</c:v>
                      </c:pt>
                      <c:pt idx="21">
                        <c:v>31.720951865084878</c:v>
                      </c:pt>
                      <c:pt idx="23">
                        <c:v>0</c:v>
                      </c:pt>
                      <c:pt idx="24">
                        <c:v>20.221870741876323</c:v>
                      </c:pt>
                      <c:pt idx="26">
                        <c:v>23.267172542692101</c:v>
                      </c:pt>
                      <c:pt idx="27">
                        <c:v>20.937250005818782</c:v>
                      </c:pt>
                      <c:pt idx="28">
                        <c:v>17.303095659818251</c:v>
                      </c:pt>
                      <c:pt idx="29">
                        <c:v>20.685094923444453</c:v>
                      </c:pt>
                      <c:pt idx="30">
                        <c:v>11.799349336312201</c:v>
                      </c:pt>
                      <c:pt idx="31">
                        <c:v>13.544526316949828</c:v>
                      </c:pt>
                    </c:numCache>
                  </c:numRef>
                </c:val>
                <c:extLst>
                  <c:ext xmlns:c16="http://schemas.microsoft.com/office/drawing/2014/chart" uri="{C3380CC4-5D6E-409C-BE32-E72D297353CC}">
                    <c16:uniqueId val="{00000004-1F66-4822-A900-115D0D172ABE}"/>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[PISA_2018_Niveis.xlsx]Níveis!$D$4</c15:sqref>
                        </c15:formulaRef>
                      </c:ext>
                    </c:extLst>
                    <c:strCache>
                      <c:ptCount val="1"/>
                      <c:pt idx="0">
                        <c:v> No nível 2 </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[PISA_2018_Niveis.xlsx]Níveis!$B$5:$B$36</c15:sqref>
                        </c15:formulaRef>
                      </c:ext>
                    </c:extLst>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strRef>
                </c:cat>
                <c:val>
                  <c:numRef>
                    <c:extLst xmlns:c15="http://schemas.microsoft.com/office/drawing/2012/chart">
                      <c:ext xmlns:c15="http://schemas.microsoft.com/office/drawing/2012/chart" uri="{02D57815-91ED-43cb-92C2-25804820EDAC}">
                        <c15:formulaRef>
                          <c15:sqref>[PISA_2018_Niveis.xlsx]Níveis!$D$5:$D$36</c15:sqref>
                        </c15:formulaRef>
                      </c:ext>
                    </c:extLst>
                    <c:numCache>
                      <c:formatCode>_(* #,##0.00_);_(* \(#,##0.00\);_(* "-"??_);_(@_)</c:formatCode>
                      <c:ptCount val="32"/>
                      <c:pt idx="0">
                        <c:v>0</c:v>
                      </c:pt>
                      <c:pt idx="1">
                        <c:v>23.73357625193367</c:v>
                      </c:pt>
                      <c:pt idx="3">
                        <c:v>25.965235364473273</c:v>
                      </c:pt>
                      <c:pt idx="4">
                        <c:v>22.498558194296521</c:v>
                      </c:pt>
                      <c:pt idx="5">
                        <c:v>21.791790759159227</c:v>
                      </c:pt>
                      <c:pt idx="6">
                        <c:v>21.111200248840397</c:v>
                      </c:pt>
                      <c:pt idx="7">
                        <c:v>19.578622686075207</c:v>
                      </c:pt>
                      <c:pt idx="8">
                        <c:v>17.778205096045806</c:v>
                      </c:pt>
                      <c:pt idx="9">
                        <c:v>14.228899732736034</c:v>
                      </c:pt>
                      <c:pt idx="10">
                        <c:v>14.343037677671266</c:v>
                      </c:pt>
                      <c:pt idx="12">
                        <c:v>21.090380656094318</c:v>
                      </c:pt>
                      <c:pt idx="13">
                        <c:v>20.118562433168474</c:v>
                      </c:pt>
                      <c:pt idx="15">
                        <c:v>25.807235752080153</c:v>
                      </c:pt>
                      <c:pt idx="16">
                        <c:v>25.663911624399681</c:v>
                      </c:pt>
                      <c:pt idx="17">
                        <c:v>31.735157479180558</c:v>
                      </c:pt>
                      <c:pt idx="18">
                        <c:v>27.662931102942306</c:v>
                      </c:pt>
                      <c:pt idx="19">
                        <c:v>24.518653688278832</c:v>
                      </c:pt>
                      <c:pt idx="20">
                        <c:v>28.129938143811707</c:v>
                      </c:pt>
                      <c:pt idx="21">
                        <c:v>29.487161222958431</c:v>
                      </c:pt>
                      <c:pt idx="23">
                        <c:v>0</c:v>
                      </c:pt>
                      <c:pt idx="24">
                        <c:v>23.332379072063194</c:v>
                      </c:pt>
                      <c:pt idx="26">
                        <c:v>26.286986974268075</c:v>
                      </c:pt>
                      <c:pt idx="27">
                        <c:v>22.846020265185594</c:v>
                      </c:pt>
                      <c:pt idx="28">
                        <c:v>22.981228003679639</c:v>
                      </c:pt>
                      <c:pt idx="29">
                        <c:v>21.130335542074768</c:v>
                      </c:pt>
                      <c:pt idx="30">
                        <c:v>21.742397165793118</c:v>
                      </c:pt>
                      <c:pt idx="31">
                        <c:v>19.249470294363213</c:v>
                      </c:pt>
                    </c:numCache>
                  </c:numRef>
                </c:val>
                <c:extLst xmlns:c15="http://schemas.microsoft.com/office/drawing/2012/chart">
                  <c:ext xmlns:c16="http://schemas.microsoft.com/office/drawing/2014/chart" uri="{C3380CC4-5D6E-409C-BE32-E72D297353CC}">
                    <c16:uniqueId val="{00000005-1F66-4822-A900-115D0D172AB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[PISA_2018_Niveis.xlsx]Níveis!$E$4</c15:sqref>
                        </c15:formulaRef>
                      </c:ext>
                    </c:extLst>
                    <c:strCache>
                      <c:ptCount val="1"/>
                      <c:pt idx="0">
                        <c:v> No nível 3 </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[PISA_2018_Niveis.xlsx]Níveis!$B$5:$B$36</c15:sqref>
                        </c15:formulaRef>
                      </c:ext>
                    </c:extLst>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strRef>
                </c:cat>
                <c:val>
                  <c:numRef>
                    <c:extLst xmlns:c15="http://schemas.microsoft.com/office/drawing/2012/chart">
                      <c:ext xmlns:c15="http://schemas.microsoft.com/office/drawing/2012/chart" uri="{02D57815-91ED-43cb-92C2-25804820EDAC}">
                        <c15:formulaRef>
                          <c15:sqref>[PISA_2018_Niveis.xlsx]Níveis!$E$5:$E$36</c15:sqref>
                        </c15:formulaRef>
                      </c:ext>
                    </c:extLst>
                    <c:numCache>
                      <c:formatCode>_(* #,##0.00_);_(* \(#,##0.00\);_(* "-"??_);_(@_)</c:formatCode>
                      <c:ptCount val="32"/>
                      <c:pt idx="0">
                        <c:v>0</c:v>
                      </c:pt>
                      <c:pt idx="1">
                        <c:v>26.029042663957011</c:v>
                      </c:pt>
                      <c:pt idx="3">
                        <c:v>11.588052104300985</c:v>
                      </c:pt>
                      <c:pt idx="4">
                        <c:v>28.609232061618371</c:v>
                      </c:pt>
                      <c:pt idx="5">
                        <c:v>27.445040200444108</c:v>
                      </c:pt>
                      <c:pt idx="6">
                        <c:v>25.375310326218134</c:v>
                      </c:pt>
                      <c:pt idx="7">
                        <c:v>27.634566789102589</c:v>
                      </c:pt>
                      <c:pt idx="8">
                        <c:v>27.718406467360378</c:v>
                      </c:pt>
                      <c:pt idx="9">
                        <c:v>22.347399031313316</c:v>
                      </c:pt>
                      <c:pt idx="10">
                        <c:v>27.924908678691118</c:v>
                      </c:pt>
                      <c:pt idx="12">
                        <c:v>24.657379758777335</c:v>
                      </c:pt>
                      <c:pt idx="13">
                        <c:v>27.164958351790286</c:v>
                      </c:pt>
                      <c:pt idx="15">
                        <c:v>14.290384329066638</c:v>
                      </c:pt>
                      <c:pt idx="16">
                        <c:v>16.184980865440849</c:v>
                      </c:pt>
                      <c:pt idx="17">
                        <c:v>17.458553696076091</c:v>
                      </c:pt>
                      <c:pt idx="18">
                        <c:v>15.811803357880477</c:v>
                      </c:pt>
                      <c:pt idx="19">
                        <c:v>16.334407444676682</c:v>
                      </c:pt>
                      <c:pt idx="20">
                        <c:v>20.104659385933189</c:v>
                      </c:pt>
                      <c:pt idx="21">
                        <c:v>24.418886670906481</c:v>
                      </c:pt>
                      <c:pt idx="23">
                        <c:v>0</c:v>
                      </c:pt>
                      <c:pt idx="24">
                        <c:v>28.178549629928064</c:v>
                      </c:pt>
                      <c:pt idx="26">
                        <c:v>28.213773752077874</c:v>
                      </c:pt>
                      <c:pt idx="27">
                        <c:v>26.566998642271042</c:v>
                      </c:pt>
                      <c:pt idx="28">
                        <c:v>27.219269343599294</c:v>
                      </c:pt>
                      <c:pt idx="29">
                        <c:v>25.405789763794438</c:v>
                      </c:pt>
                      <c:pt idx="30">
                        <c:v>30.29082473992715</c:v>
                      </c:pt>
                      <c:pt idx="31">
                        <c:v>27.583046625224114</c:v>
                      </c:pt>
                    </c:numCache>
                  </c:numRef>
                </c:val>
                <c:extLst xmlns:c15="http://schemas.microsoft.com/office/drawing/2012/chart">
                  <c:ext xmlns:c16="http://schemas.microsoft.com/office/drawing/2014/chart" uri="{C3380CC4-5D6E-409C-BE32-E72D297353CC}">
                    <c16:uniqueId val="{00000006-1F66-4822-A900-115D0D172ABE}"/>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[PISA_2018_Niveis.xlsx]Níveis!$F$4</c15:sqref>
                        </c15:formulaRef>
                      </c:ext>
                    </c:extLst>
                    <c:strCache>
                      <c:ptCount val="1"/>
                      <c:pt idx="0">
                        <c:v> Acima do nível 3 </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[PISA_2018_Niveis.xlsx]Níveis!$B$5:$B$36</c15:sqref>
                        </c15:formulaRef>
                      </c:ext>
                    </c:extLst>
                    <c:strCache>
                      <c:ptCount val="32"/>
                      <c:pt idx="1">
                        <c:v>OECD average</c:v>
                      </c:pt>
                      <c:pt idx="3">
                        <c:v>Thailand</c:v>
                      </c:pt>
                      <c:pt idx="4">
                        <c:v>Japan</c:v>
                      </c:pt>
                      <c:pt idx="5">
                        <c:v>Chinese Taipei</c:v>
                      </c:pt>
                      <c:pt idx="6">
                        <c:v>Australia</c:v>
                      </c:pt>
                      <c:pt idx="7">
                        <c:v>Korea</c:v>
                      </c:pt>
                      <c:pt idx="8">
                        <c:v>Hong Kong (China)*</c:v>
                      </c:pt>
                      <c:pt idx="9">
                        <c:v>Singapore</c:v>
                      </c:pt>
                      <c:pt idx="10">
                        <c:v>B-S-J-Z (China)</c:v>
                      </c:pt>
                      <c:pt idx="12">
                        <c:v>United States*</c:v>
                      </c:pt>
                      <c:pt idx="13">
                        <c:v>Canada</c:v>
                      </c:pt>
                      <c:pt idx="15">
                        <c:v>Peru</c:v>
                      </c:pt>
                      <c:pt idx="16">
                        <c:v>Argentina</c:v>
                      </c:pt>
                      <c:pt idx="17">
                        <c:v>Mexico</c:v>
                      </c:pt>
                      <c:pt idx="18">
                        <c:v>Colombia</c:v>
                      </c:pt>
                      <c:pt idx="19">
                        <c:v>Brazil</c:v>
                      </c:pt>
                      <c:pt idx="20">
                        <c:v>Uruguay</c:v>
                      </c:pt>
                      <c:pt idx="21">
                        <c:v>Chile</c:v>
                      </c:pt>
                      <c:pt idx="23">
                        <c:v>Spain</c:v>
                      </c:pt>
                      <c:pt idx="24">
                        <c:v>Portugal*</c:v>
                      </c:pt>
                      <c:pt idx="26">
                        <c:v>Italy</c:v>
                      </c:pt>
                      <c:pt idx="27">
                        <c:v>France</c:v>
                      </c:pt>
                      <c:pt idx="28">
                        <c:v>United Kingdom</c:v>
                      </c:pt>
                      <c:pt idx="29">
                        <c:v>Germany</c:v>
                      </c:pt>
                      <c:pt idx="30">
                        <c:v>Ireland</c:v>
                      </c:pt>
                      <c:pt idx="31">
                        <c:v>Finland</c:v>
                      </c:pt>
                    </c:strCache>
                  </c:strRef>
                </c:cat>
                <c:val>
                  <c:numRef>
                    <c:extLst xmlns:c15="http://schemas.microsoft.com/office/drawing/2012/chart">
                      <c:ext xmlns:c15="http://schemas.microsoft.com/office/drawing/2012/chart" uri="{02D57815-91ED-43cb-92C2-25804820EDAC}">
                        <c15:formulaRef>
                          <c15:sqref>[PISA_2018_Niveis.xlsx]Níveis!$F$5:$F$36</c15:sqref>
                        </c15:formulaRef>
                      </c:ext>
                    </c:extLst>
                    <c:numCache>
                      <c:formatCode>_(* #,##0.00_);_(* \(#,##0.00\);_(* "-"??_);_(@_)</c:formatCode>
                      <c:ptCount val="32"/>
                      <c:pt idx="0">
                        <c:v>0</c:v>
                      </c:pt>
                      <c:pt idx="1">
                        <c:v>27.597021625942592</c:v>
                      </c:pt>
                      <c:pt idx="3">
                        <c:v>2.9019591070740622</c:v>
                      </c:pt>
                      <c:pt idx="4">
                        <c:v>32.113038309281265</c:v>
                      </c:pt>
                      <c:pt idx="5">
                        <c:v>32.948789409677168</c:v>
                      </c:pt>
                      <c:pt idx="6">
                        <c:v>33.886100755063353</c:v>
                      </c:pt>
                      <c:pt idx="7">
                        <c:v>37.678539803391118</c:v>
                      </c:pt>
                      <c:pt idx="8">
                        <c:v>41.905419890694127</c:v>
                      </c:pt>
                      <c:pt idx="9">
                        <c:v>52.176485481359485</c:v>
                      </c:pt>
                      <c:pt idx="10">
                        <c:v>52.564249620211541</c:v>
                      </c:pt>
                      <c:pt idx="12">
                        <c:v>34.986396931862217</c:v>
                      </c:pt>
                      <c:pt idx="13">
                        <c:v>38.966166867694525</c:v>
                      </c:pt>
                      <c:pt idx="15">
                        <c:v>5.5928816002843602</c:v>
                      </c:pt>
                      <c:pt idx="16">
                        <c:v>6.0347541475443265</c:v>
                      </c:pt>
                      <c:pt idx="17">
                        <c:v>6.1122872204635961</c:v>
                      </c:pt>
                      <c:pt idx="18">
                        <c:v>6.6221161589101687</c:v>
                      </c:pt>
                      <c:pt idx="19">
                        <c:v>9.1930565463472913</c:v>
                      </c:pt>
                      <c:pt idx="20">
                        <c:v>9.8818563748636823</c:v>
                      </c:pt>
                      <c:pt idx="21">
                        <c:v>14.373000241050221</c:v>
                      </c:pt>
                      <c:pt idx="23">
                        <c:v>0</c:v>
                      </c:pt>
                      <c:pt idx="24">
                        <c:v>28.267200556132423</c:v>
                      </c:pt>
                      <c:pt idx="26">
                        <c:v>22.232066730961957</c:v>
                      </c:pt>
                      <c:pt idx="27">
                        <c:v>29.649731086724589</c:v>
                      </c:pt>
                      <c:pt idx="28">
                        <c:v>32.496406992902813</c:v>
                      </c:pt>
                      <c:pt idx="29">
                        <c:v>32.778779770686342</c:v>
                      </c:pt>
                      <c:pt idx="30">
                        <c:v>36.167428757967535</c:v>
                      </c:pt>
                      <c:pt idx="31">
                        <c:v>39.622956763462852</c:v>
                      </c:pt>
                    </c:numCache>
                  </c:numRef>
                </c:val>
                <c:extLst xmlns:c15="http://schemas.microsoft.com/office/drawing/2012/chart">
                  <c:ext xmlns:c16="http://schemas.microsoft.com/office/drawing/2014/chart" uri="{C3380CC4-5D6E-409C-BE32-E72D297353CC}">
                    <c16:uniqueId val="{00000007-1F66-4822-A900-115D0D172ABE}"/>
                  </c:ext>
                </c:extLst>
              </c15:ser>
            </c15:filteredBarSeries>
          </c:ext>
        </c:extLst>
      </c:barChart>
      <c:catAx>
        <c:axId val="6845427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pt-BR"/>
          </a:p>
        </c:txPr>
        <c:crossAx val="68455808"/>
        <c:crosses val="autoZero"/>
        <c:auto val="1"/>
        <c:lblAlgn val="ctr"/>
        <c:lblOffset val="100"/>
      </c:catAx>
      <c:valAx>
        <c:axId val="68455808"/>
        <c:scaling>
          <c:orientation val="minMax"/>
        </c:scaling>
        <c:axPos val="l"/>
        <c:majorGridlines>
          <c:spPr>
            <a:ln w="9525" cap="flat" cmpd="sng" algn="ctr">
              <a:solidFill>
                <a:schemeClr val="tx1">
                  <a:lumMod val="15000"/>
                  <a:lumOff val="85000"/>
                </a:schemeClr>
              </a:solidFill>
              <a:round/>
            </a:ln>
            <a:effectLst/>
          </c:spPr>
        </c:majorGridlines>
        <c:numFmt formatCode="0%" sourceLinked="1"/>
        <c:majorTickMark val="none"/>
        <c:tickLblPos val="nextTo"/>
        <c:spPr>
          <a:noFill/>
          <a:ln>
            <a:noFill/>
          </a:ln>
          <a:effectLst/>
        </c:spPr>
        <c:txPr>
          <a:bodyPr rot="-60000000" vert="horz"/>
          <a:lstStyle/>
          <a:p>
            <a:pPr>
              <a:defRPr/>
            </a:pPr>
            <a:endParaRPr lang="pt-BR"/>
          </a:p>
        </c:txPr>
        <c:crossAx val="68454272"/>
        <c:crosses val="autoZero"/>
        <c:crossBetween val="between"/>
      </c:valAx>
    </c:plotArea>
    <c:legend>
      <c:legendPos val="b"/>
      <c:layout>
        <c:manualLayout>
          <c:xMode val="edge"/>
          <c:yMode val="edge"/>
          <c:x val="1.5049257332822899E-2"/>
          <c:y val="0.84115999159571464"/>
          <c:w val="0.97504523490908479"/>
          <c:h val="0.14173134956263947"/>
        </c:manualLayout>
      </c:layout>
      <c:spPr>
        <a:noFill/>
        <a:ln>
          <a:noFill/>
        </a:ln>
        <a:effectLst/>
      </c:spPr>
      <c:txPr>
        <a:bodyPr rot="0" vert="horz"/>
        <a:lstStyle/>
        <a:p>
          <a:pPr>
            <a:defRPr/>
          </a:pPr>
          <a:endParaRPr lang="pt-BR"/>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txPr>
    <a:bodyPr/>
    <a:lstStyle/>
    <a:p>
      <a:pPr>
        <a:defRPr sz="1200"/>
      </a:pPr>
      <a:endParaRPr lang="pt-B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pt-BR"/>
  <c:chart>
    <c:autoTitleDeleted val="1"/>
    <c:plotArea>
      <c:layout/>
      <c:lineChart>
        <c:grouping val="standard"/>
        <c:ser>
          <c:idx val="2"/>
          <c:order val="0"/>
          <c:tx>
            <c:strRef>
              <c:f>Cáculos!$A$3</c:f>
              <c:strCache>
                <c:ptCount val="1"/>
                <c:pt idx="0">
                  <c:v>Creche = 0-3 anos</c:v>
                </c:pt>
              </c:strCache>
            </c:strRef>
          </c:tx>
          <c:spPr>
            <a:ln w="28575" cap="rnd">
              <a:solidFill>
                <a:schemeClr val="accent3"/>
              </a:solidFill>
              <a:round/>
            </a:ln>
            <a:effectLst/>
          </c:spPr>
          <c:marker>
            <c:symbol val="none"/>
          </c:marker>
          <c:cat>
            <c:numRef>
              <c:f>Cáculos!$B$1:$V$1</c:f>
              <c:numCache>
                <c:formatCode>_-* #,##0_-;\-* #,##0_-;_-* "-"??_-;_-@_-</c:formatCode>
                <c:ptCount val="21"/>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2026</c:v>
                </c:pt>
                <c:pt idx="17">
                  <c:v>2027</c:v>
                </c:pt>
                <c:pt idx="18">
                  <c:v>2028</c:v>
                </c:pt>
                <c:pt idx="19">
                  <c:v>2029</c:v>
                </c:pt>
                <c:pt idx="20">
                  <c:v>2030</c:v>
                </c:pt>
              </c:numCache>
            </c:numRef>
          </c:cat>
          <c:val>
            <c:numRef>
              <c:f>Cáculos!$B$3:$V$3</c:f>
              <c:numCache>
                <c:formatCode>_-* #,##0_-;\-* #,##0_-;_-* "-"??_-;_-@_-</c:formatCode>
                <c:ptCount val="21"/>
                <c:pt idx="0">
                  <c:v>11796673</c:v>
                </c:pt>
                <c:pt idx="1">
                  <c:v>11713821</c:v>
                </c:pt>
                <c:pt idx="2">
                  <c:v>11664974</c:v>
                </c:pt>
                <c:pt idx="3">
                  <c:v>11628793</c:v>
                </c:pt>
                <c:pt idx="4">
                  <c:v>11675746</c:v>
                </c:pt>
                <c:pt idx="5">
                  <c:v>11775471</c:v>
                </c:pt>
                <c:pt idx="6">
                  <c:v>11803831</c:v>
                </c:pt>
                <c:pt idx="7">
                  <c:v>11817801</c:v>
                </c:pt>
                <c:pt idx="8">
                  <c:v>11845593</c:v>
                </c:pt>
                <c:pt idx="9">
                  <c:v>11796190</c:v>
                </c:pt>
                <c:pt idx="10">
                  <c:v>11789720</c:v>
                </c:pt>
                <c:pt idx="11">
                  <c:v>11785617</c:v>
                </c:pt>
                <c:pt idx="12">
                  <c:v>11705490</c:v>
                </c:pt>
                <c:pt idx="13">
                  <c:v>11616078</c:v>
                </c:pt>
                <c:pt idx="14">
                  <c:v>11517994</c:v>
                </c:pt>
                <c:pt idx="15">
                  <c:v>11412392</c:v>
                </c:pt>
                <c:pt idx="16">
                  <c:v>11302007</c:v>
                </c:pt>
                <c:pt idx="17">
                  <c:v>11189455</c:v>
                </c:pt>
                <c:pt idx="18">
                  <c:v>11075488</c:v>
                </c:pt>
                <c:pt idx="19">
                  <c:v>10961609</c:v>
                </c:pt>
                <c:pt idx="20">
                  <c:v>10849513</c:v>
                </c:pt>
              </c:numCache>
            </c:numRef>
          </c:val>
          <c:extLst xmlns:c16r2="http://schemas.microsoft.com/office/drawing/2015/06/chart">
            <c:ext xmlns:c16="http://schemas.microsoft.com/office/drawing/2014/chart" uri="{C3380CC4-5D6E-409C-BE32-E72D297353CC}">
              <c16:uniqueId val="{00000000-3F06-4E81-BF20-76FB3147D16D}"/>
            </c:ext>
          </c:extLst>
        </c:ser>
        <c:ser>
          <c:idx val="3"/>
          <c:order val="1"/>
          <c:tx>
            <c:strRef>
              <c:f>Cáculos!$A$4</c:f>
              <c:strCache>
                <c:ptCount val="1"/>
                <c:pt idx="0">
                  <c:v>Preescola = 4-5</c:v>
                </c:pt>
              </c:strCache>
            </c:strRef>
          </c:tx>
          <c:spPr>
            <a:ln w="28575" cap="rnd">
              <a:solidFill>
                <a:schemeClr val="accent4"/>
              </a:solidFill>
              <a:round/>
            </a:ln>
            <a:effectLst/>
          </c:spPr>
          <c:marker>
            <c:symbol val="none"/>
          </c:marker>
          <c:cat>
            <c:numRef>
              <c:f>Cáculos!$B$1:$V$1</c:f>
              <c:numCache>
                <c:formatCode>_-* #,##0_-;\-* #,##0_-;_-* "-"??_-;_-@_-</c:formatCode>
                <c:ptCount val="21"/>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2026</c:v>
                </c:pt>
                <c:pt idx="17">
                  <c:v>2027</c:v>
                </c:pt>
                <c:pt idx="18">
                  <c:v>2028</c:v>
                </c:pt>
                <c:pt idx="19">
                  <c:v>2029</c:v>
                </c:pt>
                <c:pt idx="20">
                  <c:v>2030</c:v>
                </c:pt>
              </c:numCache>
            </c:numRef>
          </c:cat>
          <c:val>
            <c:numRef>
              <c:f>Cáculos!$B$4:$V$4</c:f>
              <c:numCache>
                <c:formatCode>_-* #,##0_-;\-* #,##0_-;_-* "-"??_-;_-@_-</c:formatCode>
                <c:ptCount val="21"/>
                <c:pt idx="0">
                  <c:v>6160763</c:v>
                </c:pt>
                <c:pt idx="1">
                  <c:v>6044172</c:v>
                </c:pt>
                <c:pt idx="2">
                  <c:v>5941940</c:v>
                </c:pt>
                <c:pt idx="3">
                  <c:v>5896742</c:v>
                </c:pt>
                <c:pt idx="4">
                  <c:v>5831771</c:v>
                </c:pt>
                <c:pt idx="5">
                  <c:v>5795130</c:v>
                </c:pt>
                <c:pt idx="6">
                  <c:v>5812114</c:v>
                </c:pt>
                <c:pt idx="7">
                  <c:v>5813472</c:v>
                </c:pt>
                <c:pt idx="8">
                  <c:v>5844229</c:v>
                </c:pt>
                <c:pt idx="9">
                  <c:v>5943395</c:v>
                </c:pt>
                <c:pt idx="10">
                  <c:v>5942008</c:v>
                </c:pt>
                <c:pt idx="11">
                  <c:v>5857542</c:v>
                </c:pt>
                <c:pt idx="12">
                  <c:v>5886981</c:v>
                </c:pt>
                <c:pt idx="13">
                  <c:v>5922271</c:v>
                </c:pt>
                <c:pt idx="14">
                  <c:v>5886614</c:v>
                </c:pt>
                <c:pt idx="15">
                  <c:v>5847495</c:v>
                </c:pt>
                <c:pt idx="16">
                  <c:v>5803403</c:v>
                </c:pt>
                <c:pt idx="17">
                  <c:v>5753555</c:v>
                </c:pt>
                <c:pt idx="18">
                  <c:v>5700062</c:v>
                </c:pt>
                <c:pt idx="19">
                  <c:v>5644774</c:v>
                </c:pt>
                <c:pt idx="20">
                  <c:v>5588349</c:v>
                </c:pt>
              </c:numCache>
            </c:numRef>
          </c:val>
          <c:extLst xmlns:c16r2="http://schemas.microsoft.com/office/drawing/2015/06/chart">
            <c:ext xmlns:c16="http://schemas.microsoft.com/office/drawing/2014/chart" uri="{C3380CC4-5D6E-409C-BE32-E72D297353CC}">
              <c16:uniqueId val="{00000001-3F06-4E81-BF20-76FB3147D16D}"/>
            </c:ext>
          </c:extLst>
        </c:ser>
        <c:ser>
          <c:idx val="4"/>
          <c:order val="2"/>
          <c:tx>
            <c:strRef>
              <c:f>Cáculos!$A$5</c:f>
              <c:strCache>
                <c:ptCount val="1"/>
                <c:pt idx="0">
                  <c:v>Fundamental I = 6-10</c:v>
                </c:pt>
              </c:strCache>
            </c:strRef>
          </c:tx>
          <c:spPr>
            <a:ln w="28575" cap="rnd">
              <a:solidFill>
                <a:schemeClr val="accent5"/>
              </a:solidFill>
              <a:round/>
            </a:ln>
            <a:effectLst/>
          </c:spPr>
          <c:marker>
            <c:symbol val="none"/>
          </c:marker>
          <c:cat>
            <c:numRef>
              <c:f>Cáculos!$B$1:$V$1</c:f>
              <c:numCache>
                <c:formatCode>_-* #,##0_-;\-* #,##0_-;_-* "-"??_-;_-@_-</c:formatCode>
                <c:ptCount val="21"/>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2026</c:v>
                </c:pt>
                <c:pt idx="17">
                  <c:v>2027</c:v>
                </c:pt>
                <c:pt idx="18">
                  <c:v>2028</c:v>
                </c:pt>
                <c:pt idx="19">
                  <c:v>2029</c:v>
                </c:pt>
                <c:pt idx="20">
                  <c:v>2030</c:v>
                </c:pt>
              </c:numCache>
            </c:numRef>
          </c:cat>
          <c:val>
            <c:numRef>
              <c:f>Cáculos!$B$5:$V$5</c:f>
              <c:numCache>
                <c:formatCode>_-* #,##0_-;\-* #,##0_-;_-* "-"??_-;_-@_-</c:formatCode>
                <c:ptCount val="21"/>
                <c:pt idx="0">
                  <c:v>16152481</c:v>
                </c:pt>
                <c:pt idx="1">
                  <c:v>15860448</c:v>
                </c:pt>
                <c:pt idx="2">
                  <c:v>15595954</c:v>
                </c:pt>
                <c:pt idx="3">
                  <c:v>15383134</c:v>
                </c:pt>
                <c:pt idx="4">
                  <c:v>15198931</c:v>
                </c:pt>
                <c:pt idx="5">
                  <c:v>15025589</c:v>
                </c:pt>
                <c:pt idx="6">
                  <c:v>14820417</c:v>
                </c:pt>
                <c:pt idx="7">
                  <c:v>14661433</c:v>
                </c:pt>
                <c:pt idx="8">
                  <c:v>14590194</c:v>
                </c:pt>
                <c:pt idx="9">
                  <c:v>14534817</c:v>
                </c:pt>
                <c:pt idx="10">
                  <c:v>14539094</c:v>
                </c:pt>
                <c:pt idx="11">
                  <c:v>14647239</c:v>
                </c:pt>
                <c:pt idx="12">
                  <c:v>14686290</c:v>
                </c:pt>
                <c:pt idx="13">
                  <c:v>14692625</c:v>
                </c:pt>
                <c:pt idx="14">
                  <c:v>14759522</c:v>
                </c:pt>
                <c:pt idx="15">
                  <c:v>14770554</c:v>
                </c:pt>
                <c:pt idx="16">
                  <c:v>14702942</c:v>
                </c:pt>
                <c:pt idx="17">
                  <c:v>14676374</c:v>
                </c:pt>
                <c:pt idx="18">
                  <c:v>14649166</c:v>
                </c:pt>
                <c:pt idx="19">
                  <c:v>14543408</c:v>
                </c:pt>
                <c:pt idx="20">
                  <c:v>14427514</c:v>
                </c:pt>
              </c:numCache>
            </c:numRef>
          </c:val>
          <c:extLst xmlns:c16r2="http://schemas.microsoft.com/office/drawing/2015/06/chart">
            <c:ext xmlns:c16="http://schemas.microsoft.com/office/drawing/2014/chart" uri="{C3380CC4-5D6E-409C-BE32-E72D297353CC}">
              <c16:uniqueId val="{00000002-3F06-4E81-BF20-76FB3147D16D}"/>
            </c:ext>
          </c:extLst>
        </c:ser>
        <c:ser>
          <c:idx val="5"/>
          <c:order val="3"/>
          <c:tx>
            <c:strRef>
              <c:f>Cáculos!$A$6</c:f>
              <c:strCache>
                <c:ptCount val="1"/>
                <c:pt idx="0">
                  <c:v>Fundamental II = 11-14</c:v>
                </c:pt>
              </c:strCache>
            </c:strRef>
          </c:tx>
          <c:spPr>
            <a:ln w="28575" cap="rnd">
              <a:solidFill>
                <a:schemeClr val="accent6"/>
              </a:solidFill>
              <a:round/>
            </a:ln>
            <a:effectLst/>
          </c:spPr>
          <c:marker>
            <c:symbol val="none"/>
          </c:marker>
          <c:cat>
            <c:numRef>
              <c:f>Cáculos!$B$1:$V$1</c:f>
              <c:numCache>
                <c:formatCode>_-* #,##0_-;\-* #,##0_-;_-* "-"??_-;_-@_-</c:formatCode>
                <c:ptCount val="21"/>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2026</c:v>
                </c:pt>
                <c:pt idx="17">
                  <c:v>2027</c:v>
                </c:pt>
                <c:pt idx="18">
                  <c:v>2028</c:v>
                </c:pt>
                <c:pt idx="19">
                  <c:v>2029</c:v>
                </c:pt>
                <c:pt idx="20">
                  <c:v>2030</c:v>
                </c:pt>
              </c:numCache>
            </c:numRef>
          </c:cat>
          <c:val>
            <c:numRef>
              <c:f>Cáculos!$B$6:$V$6</c:f>
              <c:numCache>
                <c:formatCode>_-* #,##0_-;\-* #,##0_-;_-* "-"??_-;_-@_-</c:formatCode>
                <c:ptCount val="21"/>
                <c:pt idx="0">
                  <c:v>14010862</c:v>
                </c:pt>
                <c:pt idx="1">
                  <c:v>13896339</c:v>
                </c:pt>
                <c:pt idx="2">
                  <c:v>13689114</c:v>
                </c:pt>
                <c:pt idx="3">
                  <c:v>13356971</c:v>
                </c:pt>
                <c:pt idx="4">
                  <c:v>13025247</c:v>
                </c:pt>
                <c:pt idx="5">
                  <c:v>12746100</c:v>
                </c:pt>
                <c:pt idx="6">
                  <c:v>12520882</c:v>
                </c:pt>
                <c:pt idx="7">
                  <c:v>12386606</c:v>
                </c:pt>
                <c:pt idx="8">
                  <c:v>12227394</c:v>
                </c:pt>
                <c:pt idx="9">
                  <c:v>12075738</c:v>
                </c:pt>
                <c:pt idx="10">
                  <c:v>11915278</c:v>
                </c:pt>
                <c:pt idx="11">
                  <c:v>11749441</c:v>
                </c:pt>
                <c:pt idx="12">
                  <c:v>11668726</c:v>
                </c:pt>
                <c:pt idx="13">
                  <c:v>11621724</c:v>
                </c:pt>
                <c:pt idx="14">
                  <c:v>11587200</c:v>
                </c:pt>
                <c:pt idx="15">
                  <c:v>11635260</c:v>
                </c:pt>
                <c:pt idx="16">
                  <c:v>11735926</c:v>
                </c:pt>
                <c:pt idx="17">
                  <c:v>11765375</c:v>
                </c:pt>
                <c:pt idx="18">
                  <c:v>11780150</c:v>
                </c:pt>
                <c:pt idx="19">
                  <c:v>11808431</c:v>
                </c:pt>
                <c:pt idx="20">
                  <c:v>11759640</c:v>
                </c:pt>
              </c:numCache>
            </c:numRef>
          </c:val>
          <c:extLst xmlns:c16r2="http://schemas.microsoft.com/office/drawing/2015/06/chart">
            <c:ext xmlns:c16="http://schemas.microsoft.com/office/drawing/2014/chart" uri="{C3380CC4-5D6E-409C-BE32-E72D297353CC}">
              <c16:uniqueId val="{00000003-3F06-4E81-BF20-76FB3147D16D}"/>
            </c:ext>
          </c:extLst>
        </c:ser>
        <c:ser>
          <c:idx val="6"/>
          <c:order val="4"/>
          <c:tx>
            <c:strRef>
              <c:f>Cáculos!$A$7</c:f>
              <c:strCache>
                <c:ptCount val="1"/>
                <c:pt idx="0">
                  <c:v>EM = 15-17</c:v>
                </c:pt>
              </c:strCache>
            </c:strRef>
          </c:tx>
          <c:spPr>
            <a:ln w="28575" cap="rnd">
              <a:solidFill>
                <a:schemeClr val="accent1">
                  <a:lumMod val="60000"/>
                </a:schemeClr>
              </a:solidFill>
              <a:round/>
            </a:ln>
            <a:effectLst/>
          </c:spPr>
          <c:marker>
            <c:symbol val="none"/>
          </c:marker>
          <c:cat>
            <c:numRef>
              <c:f>Cáculos!$B$1:$V$1</c:f>
              <c:numCache>
                <c:formatCode>_-* #,##0_-;\-* #,##0_-;_-* "-"??_-;_-@_-</c:formatCode>
                <c:ptCount val="21"/>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2026</c:v>
                </c:pt>
                <c:pt idx="17">
                  <c:v>2027</c:v>
                </c:pt>
                <c:pt idx="18">
                  <c:v>2028</c:v>
                </c:pt>
                <c:pt idx="19">
                  <c:v>2029</c:v>
                </c:pt>
                <c:pt idx="20">
                  <c:v>2030</c:v>
                </c:pt>
              </c:numCache>
            </c:numRef>
          </c:cat>
          <c:val>
            <c:numRef>
              <c:f>Cáculos!$B$7:$V$7</c:f>
              <c:numCache>
                <c:formatCode>_-* #,##0_-;\-* #,##0_-;_-* "-"??_-;_-@_-</c:formatCode>
                <c:ptCount val="21"/>
                <c:pt idx="0">
                  <c:v>10330066</c:v>
                </c:pt>
                <c:pt idx="1">
                  <c:v>10393987</c:v>
                </c:pt>
                <c:pt idx="2">
                  <c:v>10471808</c:v>
                </c:pt>
                <c:pt idx="3">
                  <c:v>10517894</c:v>
                </c:pt>
                <c:pt idx="4">
                  <c:v>10488110</c:v>
                </c:pt>
                <c:pt idx="5">
                  <c:v>10347545</c:v>
                </c:pt>
                <c:pt idx="6">
                  <c:v>10145737</c:v>
                </c:pt>
                <c:pt idx="7">
                  <c:v>9867887</c:v>
                </c:pt>
                <c:pt idx="8">
                  <c:v>9621525</c:v>
                </c:pt>
                <c:pt idx="9">
                  <c:v>9409317</c:v>
                </c:pt>
                <c:pt idx="10">
                  <c:v>9314038</c:v>
                </c:pt>
                <c:pt idx="11">
                  <c:v>9232891</c:v>
                </c:pt>
                <c:pt idx="12">
                  <c:v>9105614</c:v>
                </c:pt>
                <c:pt idx="13">
                  <c:v>8966295</c:v>
                </c:pt>
                <c:pt idx="14">
                  <c:v>8844661</c:v>
                </c:pt>
                <c:pt idx="15">
                  <c:v>8756839</c:v>
                </c:pt>
                <c:pt idx="16">
                  <c:v>8700548</c:v>
                </c:pt>
                <c:pt idx="17">
                  <c:v>8674638</c:v>
                </c:pt>
                <c:pt idx="18">
                  <c:v>8684114</c:v>
                </c:pt>
                <c:pt idx="19">
                  <c:v>8724919</c:v>
                </c:pt>
                <c:pt idx="20">
                  <c:v>8816003</c:v>
                </c:pt>
              </c:numCache>
            </c:numRef>
          </c:val>
          <c:extLst xmlns:c16r2="http://schemas.microsoft.com/office/drawing/2015/06/chart">
            <c:ext xmlns:c16="http://schemas.microsoft.com/office/drawing/2014/chart" uri="{C3380CC4-5D6E-409C-BE32-E72D297353CC}">
              <c16:uniqueId val="{00000004-3F06-4E81-BF20-76FB3147D16D}"/>
            </c:ext>
          </c:extLst>
        </c:ser>
        <c:dLbls/>
        <c:marker val="1"/>
        <c:axId val="71544832"/>
        <c:axId val="71546368"/>
      </c:lineChart>
      <c:catAx>
        <c:axId val="71544832"/>
        <c:scaling>
          <c:orientation val="minMax"/>
        </c:scaling>
        <c:axPos val="b"/>
        <c:numFmt formatCode="_-* #,##0_-;\-* #,##0_-;_-* &quot;-&quot;??_-;_-@_-" sourceLinked="1"/>
        <c:majorTickMark val="in"/>
        <c:tickLblPos val="nextTo"/>
        <c:spPr>
          <a:noFill/>
          <a:ln w="9525" cap="flat" cmpd="sng" algn="ctr">
            <a:solidFill>
              <a:schemeClr val="tx1">
                <a:lumMod val="15000"/>
                <a:lumOff val="85000"/>
              </a:schemeClr>
            </a:solidFill>
            <a:round/>
          </a:ln>
          <a:effectLst/>
        </c:spPr>
        <c:txPr>
          <a:bodyPr rot="5400000"/>
          <a:lstStyle/>
          <a:p>
            <a:pPr>
              <a:defRPr/>
            </a:pPr>
            <a:endParaRPr lang="pt-BR"/>
          </a:p>
        </c:txPr>
        <c:crossAx val="71546368"/>
        <c:crosses val="autoZero"/>
        <c:auto val="1"/>
        <c:lblAlgn val="ctr"/>
        <c:lblOffset val="100"/>
      </c:catAx>
      <c:valAx>
        <c:axId val="71546368"/>
        <c:scaling>
          <c:orientation val="minMax"/>
        </c:scaling>
        <c:axPos val="l"/>
        <c:majorGridlines>
          <c:spPr>
            <a:ln w="9525" cap="flat" cmpd="sng" algn="ctr">
              <a:solidFill>
                <a:schemeClr val="tx1">
                  <a:lumMod val="15000"/>
                  <a:lumOff val="85000"/>
                </a:schemeClr>
              </a:solidFill>
              <a:round/>
            </a:ln>
            <a:effectLst/>
          </c:spPr>
        </c:majorGridlines>
        <c:numFmt formatCode="_-* #,##0_-;\-* #,##0_-;_-* &quot;-&quot;??_-;_-@_-" sourceLinked="1"/>
        <c:majorTickMark val="in"/>
        <c:tickLblPos val="nextTo"/>
        <c:spPr>
          <a:noFill/>
          <a:ln>
            <a:solidFill>
              <a:schemeClr val="accent1"/>
            </a:solidFill>
          </a:ln>
          <a:effectLst/>
        </c:spPr>
        <c:txPr>
          <a:bodyPr rot="-60000000" vert="horz"/>
          <a:lstStyle/>
          <a:p>
            <a:pPr>
              <a:defRPr/>
            </a:pPr>
            <a:endParaRPr lang="pt-BR"/>
          </a:p>
        </c:txPr>
        <c:crossAx val="71544832"/>
        <c:crosses val="autoZero"/>
        <c:crossBetween val="midCat"/>
      </c:valAx>
      <c:spPr>
        <a:noFill/>
        <a:ln>
          <a:solidFill>
            <a:schemeClr val="tx1"/>
          </a:solidFill>
        </a:ln>
        <a:effectLst/>
      </c:spPr>
    </c:plotArea>
    <c:legend>
      <c:legendPos val="b"/>
      <c:layout/>
      <c:spPr>
        <a:noFill/>
        <a:ln>
          <a:noFill/>
        </a:ln>
        <a:effectLst/>
      </c:spPr>
      <c:txPr>
        <a:bodyPr rot="0" vert="horz"/>
        <a:lstStyle/>
        <a:p>
          <a:pPr>
            <a:defRPr/>
          </a:pPr>
          <a:endParaRPr lang="pt-BR"/>
        </a:p>
      </c:txPr>
    </c:legend>
    <c:plotVisOnly val="1"/>
    <c:dispBlanksAs val="gap"/>
  </c:chart>
  <c:spPr>
    <a:noFill/>
    <a:ln>
      <a:noFill/>
    </a:ln>
    <a:effectLst/>
  </c:spPr>
  <c:txPr>
    <a:bodyPr/>
    <a:lstStyle/>
    <a:p>
      <a:pPr>
        <a:defRPr sz="1400"/>
      </a:pPr>
      <a:endParaRPr lang="pt-BR"/>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lang val="pt-BR"/>
  <c:chart>
    <c:autoTitleDeleted val="1"/>
    <c:plotArea>
      <c:layout/>
      <c:barChart>
        <c:barDir val="col"/>
        <c:grouping val="stacked"/>
        <c:ser>
          <c:idx val="0"/>
          <c:order val="0"/>
          <c:tx>
            <c:strRef>
              <c:f>Cáculos!$B$9</c:f>
              <c:strCache>
                <c:ptCount val="1"/>
                <c:pt idx="0">
                  <c:v>2020/2010</c:v>
                </c:pt>
              </c:strCache>
            </c:strRef>
          </c:tx>
          <c:spPr>
            <a:solidFill>
              <a:schemeClr val="accent1"/>
            </a:solidFill>
            <a:ln>
              <a:noFill/>
            </a:ln>
            <a:effectLst/>
          </c:spPr>
          <c:cat>
            <c:strRef>
              <c:f>Cáculos!$A$10:$A$15</c:f>
              <c:strCache>
                <c:ptCount val="6"/>
                <c:pt idx="0">
                  <c:v>Totais</c:v>
                </c:pt>
                <c:pt idx="1">
                  <c:v>Creche = 0-3 anos</c:v>
                </c:pt>
                <c:pt idx="2">
                  <c:v>Preescola = 4-5</c:v>
                </c:pt>
                <c:pt idx="3">
                  <c:v>Fundamental I = 6-10</c:v>
                </c:pt>
                <c:pt idx="4">
                  <c:v>Fundamental II = 11-14</c:v>
                </c:pt>
                <c:pt idx="5">
                  <c:v>EM = 15-17</c:v>
                </c:pt>
              </c:strCache>
            </c:strRef>
          </c:cat>
          <c:val>
            <c:numRef>
              <c:f>Cáculos!$B$10:$B$15</c:f>
              <c:numCache>
                <c:formatCode>_-* #,##0_-;\-* #,##0_-;_-* "-"??_-;_-@_-</c:formatCode>
                <c:ptCount val="6"/>
                <c:pt idx="0">
                  <c:v>-4950707</c:v>
                </c:pt>
                <c:pt idx="1">
                  <c:v>-6953</c:v>
                </c:pt>
                <c:pt idx="2">
                  <c:v>-218755</c:v>
                </c:pt>
                <c:pt idx="3">
                  <c:v>-1613387</c:v>
                </c:pt>
                <c:pt idx="4">
                  <c:v>-2095584</c:v>
                </c:pt>
                <c:pt idx="5">
                  <c:v>-1016028</c:v>
                </c:pt>
              </c:numCache>
            </c:numRef>
          </c:val>
          <c:extLst xmlns:c16r2="http://schemas.microsoft.com/office/drawing/2015/06/chart">
            <c:ext xmlns:c16="http://schemas.microsoft.com/office/drawing/2014/chart" uri="{C3380CC4-5D6E-409C-BE32-E72D297353CC}">
              <c16:uniqueId val="{00000000-03AD-4790-8111-440B0D7879B3}"/>
            </c:ext>
          </c:extLst>
        </c:ser>
        <c:ser>
          <c:idx val="1"/>
          <c:order val="1"/>
          <c:tx>
            <c:strRef>
              <c:f>Cáculos!$C$9</c:f>
              <c:strCache>
                <c:ptCount val="1"/>
                <c:pt idx="0">
                  <c:v>2030/2020</c:v>
                </c:pt>
              </c:strCache>
            </c:strRef>
          </c:tx>
          <c:spPr>
            <a:solidFill>
              <a:schemeClr val="accent2"/>
            </a:solidFill>
            <a:ln>
              <a:noFill/>
            </a:ln>
            <a:effectLst/>
          </c:spPr>
          <c:cat>
            <c:strRef>
              <c:f>Cáculos!$A$10:$A$15</c:f>
              <c:strCache>
                <c:ptCount val="6"/>
                <c:pt idx="0">
                  <c:v>Totais</c:v>
                </c:pt>
                <c:pt idx="1">
                  <c:v>Creche = 0-3 anos</c:v>
                </c:pt>
                <c:pt idx="2">
                  <c:v>Preescola = 4-5</c:v>
                </c:pt>
                <c:pt idx="3">
                  <c:v>Fundamental I = 6-10</c:v>
                </c:pt>
                <c:pt idx="4">
                  <c:v>Fundamental II = 11-14</c:v>
                </c:pt>
                <c:pt idx="5">
                  <c:v>EM = 15-17</c:v>
                </c:pt>
              </c:strCache>
            </c:strRef>
          </c:cat>
          <c:val>
            <c:numRef>
              <c:f>Cáculos!$C$10:$C$15</c:f>
              <c:numCache>
                <c:formatCode>_-* #,##0_-;\-* #,##0_-;_-* "-"??_-;_-@_-</c:formatCode>
                <c:ptCount val="6"/>
                <c:pt idx="0">
                  <c:v>-2059119</c:v>
                </c:pt>
                <c:pt idx="1">
                  <c:v>-940207</c:v>
                </c:pt>
                <c:pt idx="2">
                  <c:v>-353659</c:v>
                </c:pt>
                <c:pt idx="3">
                  <c:v>-111580</c:v>
                </c:pt>
                <c:pt idx="4">
                  <c:v>-155638</c:v>
                </c:pt>
                <c:pt idx="5">
                  <c:v>-498035</c:v>
                </c:pt>
              </c:numCache>
            </c:numRef>
          </c:val>
          <c:extLst xmlns:c16r2="http://schemas.microsoft.com/office/drawing/2015/06/chart">
            <c:ext xmlns:c16="http://schemas.microsoft.com/office/drawing/2014/chart" uri="{C3380CC4-5D6E-409C-BE32-E72D297353CC}">
              <c16:uniqueId val="{00000001-03AD-4790-8111-440B0D7879B3}"/>
            </c:ext>
          </c:extLst>
        </c:ser>
        <c:dLbls/>
        <c:gapWidth val="219"/>
        <c:overlap val="100"/>
        <c:axId val="71459200"/>
        <c:axId val="71460736"/>
      </c:barChart>
      <c:catAx>
        <c:axId val="71459200"/>
        <c:scaling>
          <c:orientation val="minMax"/>
        </c:scaling>
        <c:axPos val="b"/>
        <c:numFmt formatCode="General" sourceLinked="1"/>
        <c:majorTickMark val="in"/>
        <c:tickLblPos val="high"/>
        <c:spPr>
          <a:noFill/>
          <a:ln w="9525" cap="flat" cmpd="sng" algn="ctr">
            <a:solidFill>
              <a:schemeClr val="tx1">
                <a:lumMod val="15000"/>
                <a:lumOff val="85000"/>
              </a:schemeClr>
            </a:solidFill>
            <a:round/>
          </a:ln>
          <a:effectLst/>
        </c:spPr>
        <c:txPr>
          <a:bodyPr rot="-60000000" vert="horz"/>
          <a:lstStyle/>
          <a:p>
            <a:pPr>
              <a:defRPr/>
            </a:pPr>
            <a:endParaRPr lang="pt-BR"/>
          </a:p>
        </c:txPr>
        <c:crossAx val="71460736"/>
        <c:crosses val="autoZero"/>
        <c:auto val="1"/>
        <c:lblAlgn val="ctr"/>
        <c:lblOffset val="100"/>
      </c:catAx>
      <c:valAx>
        <c:axId val="71460736"/>
        <c:scaling>
          <c:orientation val="minMax"/>
        </c:scaling>
        <c:axPos val="l"/>
        <c:majorGridlines>
          <c:spPr>
            <a:ln w="9525" cap="flat" cmpd="sng" algn="ctr">
              <a:solidFill>
                <a:schemeClr val="tx1">
                  <a:lumMod val="15000"/>
                  <a:lumOff val="85000"/>
                </a:schemeClr>
              </a:solidFill>
              <a:round/>
            </a:ln>
            <a:effectLst/>
          </c:spPr>
        </c:majorGridlines>
        <c:numFmt formatCode="_-* #,##0_-;\-* #,##0_-;_-* &quot;-&quot;??_-;_-@_-" sourceLinked="1"/>
        <c:majorTickMark val="in"/>
        <c:tickLblPos val="nextTo"/>
        <c:spPr>
          <a:noFill/>
          <a:ln>
            <a:solidFill>
              <a:schemeClr val="accent1"/>
            </a:solidFill>
          </a:ln>
          <a:effectLst/>
        </c:spPr>
        <c:txPr>
          <a:bodyPr rot="-60000000" vert="horz"/>
          <a:lstStyle/>
          <a:p>
            <a:pPr>
              <a:defRPr/>
            </a:pPr>
            <a:endParaRPr lang="pt-BR"/>
          </a:p>
        </c:txPr>
        <c:crossAx val="71459200"/>
        <c:crosses val="autoZero"/>
        <c:crossBetween val="between"/>
      </c:valAx>
      <c:spPr>
        <a:noFill/>
        <a:ln>
          <a:solidFill>
            <a:prstClr val="black"/>
          </a:solidFill>
        </a:ln>
        <a:effectLst/>
      </c:spPr>
    </c:plotArea>
    <c:legend>
      <c:legendPos val="b"/>
      <c:layout/>
      <c:spPr>
        <a:noFill/>
        <a:ln>
          <a:noFill/>
        </a:ln>
        <a:effectLst/>
      </c:spPr>
      <c:txPr>
        <a:bodyPr rot="0" vert="horz"/>
        <a:lstStyle/>
        <a:p>
          <a:pPr>
            <a:defRPr/>
          </a:pPr>
          <a:endParaRPr lang="pt-BR"/>
        </a:p>
      </c:txPr>
    </c:legend>
    <c:plotVisOnly val="1"/>
    <c:dispBlanksAs val="gap"/>
  </c:chart>
  <c:spPr>
    <a:noFill/>
    <a:ln>
      <a:noFill/>
    </a:ln>
    <a:effectLst/>
  </c:spPr>
  <c:txPr>
    <a:bodyPr/>
    <a:lstStyle/>
    <a:p>
      <a:pPr>
        <a:defRPr sz="1400">
          <a:solidFill>
            <a:schemeClr val="tx1"/>
          </a:solidFill>
        </a:defRPr>
      </a:pPr>
      <a:endParaRPr lang="pt-BR"/>
    </a:p>
  </c:txPr>
  <c:externalData r:id="rId1"/>
</c:chartSpace>
</file>

<file path=ppt/drawings/drawing1.xml><?xml version="1.0" encoding="utf-8"?>
<c:userShapes xmlns:c="http://schemas.openxmlformats.org/drawingml/2006/chart">
  <cdr:relSizeAnchor xmlns:cdr="http://schemas.openxmlformats.org/drawingml/2006/chartDrawing">
    <cdr:from>
      <cdr:x>0.54996</cdr:x>
      <cdr:y>0</cdr:y>
    </cdr:from>
    <cdr:to>
      <cdr:x>0.54996</cdr:x>
      <cdr:y>0.71715</cdr:y>
    </cdr:to>
    <cdr:cxnSp macro="">
      <cdr:nvCxnSpPr>
        <cdr:cNvPr id="3" name="Conector reto 2">
          <a:extLst xmlns:a="http://schemas.openxmlformats.org/drawingml/2006/main">
            <a:ext uri="{FF2B5EF4-FFF2-40B4-BE49-F238E27FC236}">
              <a16:creationId xmlns:a16="http://schemas.microsoft.com/office/drawing/2014/main" xmlns="" id="{A47DC3EF-BFA9-E04D-83F0-5A9BAF07FD33}"/>
            </a:ext>
          </a:extLst>
        </cdr:cNvPr>
        <cdr:cNvCxnSpPr/>
      </cdr:nvCxnSpPr>
      <cdr:spPr>
        <a:xfrm xmlns:a="http://schemas.openxmlformats.org/drawingml/2006/main" flipV="1">
          <a:off x="4752528" y="0"/>
          <a:ext cx="0" cy="3152545"/>
        </a:xfrm>
        <a:prstGeom xmlns:a="http://schemas.openxmlformats.org/drawingml/2006/main" prst="line">
          <a:avLst/>
        </a:prstGeom>
        <a:ln xmlns:a="http://schemas.openxmlformats.org/drawingml/2006/main" w="19050">
          <a:solidFill>
            <a:srgbClr val="C00000"/>
          </a:solidFill>
          <a:prstDash val="sysDash"/>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0.98327</cdr:x>
      <cdr:y>0</cdr:y>
    </cdr:from>
    <cdr:to>
      <cdr:x>0.98527</cdr:x>
      <cdr:y>0.7216</cdr:y>
    </cdr:to>
    <cdr:cxnSp macro="">
      <cdr:nvCxnSpPr>
        <cdr:cNvPr id="5" name="Conector reto 4">
          <a:extLst xmlns:a="http://schemas.openxmlformats.org/drawingml/2006/main">
            <a:ext uri="{FF2B5EF4-FFF2-40B4-BE49-F238E27FC236}">
              <a16:creationId xmlns:a16="http://schemas.microsoft.com/office/drawing/2014/main" xmlns="" id="{EE196ABF-73CC-5842-B2A0-2D8FDBA1488E}"/>
            </a:ext>
          </a:extLst>
        </cdr:cNvPr>
        <cdr:cNvCxnSpPr/>
      </cdr:nvCxnSpPr>
      <cdr:spPr>
        <a:xfrm xmlns:a="http://schemas.openxmlformats.org/drawingml/2006/main" flipH="1" flipV="1">
          <a:off x="8496944" y="0"/>
          <a:ext cx="17283" cy="3172107"/>
        </a:xfrm>
        <a:prstGeom xmlns:a="http://schemas.openxmlformats.org/drawingml/2006/main" prst="line">
          <a:avLst/>
        </a:prstGeom>
        <a:ln xmlns:a="http://schemas.openxmlformats.org/drawingml/2006/main" w="19050">
          <a:solidFill>
            <a:srgbClr val="C00000"/>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84500" cy="501571"/>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902075" y="0"/>
            <a:ext cx="2984500" cy="501571"/>
          </a:xfrm>
          <a:prstGeom prst="rect">
            <a:avLst/>
          </a:prstGeom>
        </p:spPr>
        <p:txBody>
          <a:bodyPr vert="horz" lIns="91440" tIns="45720" rIns="91440" bIns="45720" rtlCol="0"/>
          <a:lstStyle>
            <a:lvl1pPr algn="r">
              <a:defRPr sz="1200"/>
            </a:lvl1pPr>
          </a:lstStyle>
          <a:p>
            <a:fld id="{9C3E0E06-9E6A-4037-9B27-DB15313EB7A5}" type="datetimeFigureOut">
              <a:rPr lang="pt-BR" smtClean="0"/>
              <a:pPr/>
              <a:t>20/07/2020</a:t>
            </a:fld>
            <a:endParaRPr lang="pt-BR"/>
          </a:p>
        </p:txBody>
      </p:sp>
      <p:sp>
        <p:nvSpPr>
          <p:cNvPr id="4" name="Espaço Reservado para Rodapé 3"/>
          <p:cNvSpPr>
            <a:spLocks noGrp="1"/>
          </p:cNvSpPr>
          <p:nvPr>
            <p:ph type="ftr" sz="quarter" idx="2"/>
          </p:nvPr>
        </p:nvSpPr>
        <p:spPr>
          <a:xfrm>
            <a:off x="0" y="9515555"/>
            <a:ext cx="2984500" cy="501571"/>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902075" y="9515555"/>
            <a:ext cx="2984500" cy="501571"/>
          </a:xfrm>
          <a:prstGeom prst="rect">
            <a:avLst/>
          </a:prstGeom>
        </p:spPr>
        <p:txBody>
          <a:bodyPr vert="horz" lIns="91440" tIns="45720" rIns="91440" bIns="45720" rtlCol="0" anchor="b"/>
          <a:lstStyle>
            <a:lvl1pPr algn="r">
              <a:defRPr sz="1200"/>
            </a:lvl1pPr>
          </a:lstStyle>
          <a:p>
            <a:fld id="{30ADCB51-2216-4DC7-8B2E-4EB853E3E9E9}" type="slidenum">
              <a:rPr lang="pt-BR" smtClean="0"/>
              <a:pPr/>
              <a:t>‹nº›</a:t>
            </a:fld>
            <a:endParaRPr lang="pt-BR"/>
          </a:p>
        </p:txBody>
      </p:sp>
    </p:spTree>
    <p:extLst>
      <p:ext uri="{BB962C8B-B14F-4D97-AF65-F5344CB8AC3E}">
        <p14:creationId xmlns:p14="http://schemas.microsoft.com/office/powerpoint/2010/main" xmlns=""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BCD12882-1DF7-4493-806B-19CF530139D4}" type="datetimeFigureOut">
              <a:rPr lang="pt-BR" smtClean="0"/>
              <a:pPr/>
              <a:t>20/07/2020</a:t>
            </a:fld>
            <a:endParaRPr lang="pt-BR"/>
          </a:p>
        </p:txBody>
      </p:sp>
      <p:sp>
        <p:nvSpPr>
          <p:cNvPr id="4" name="Slide Image Placehold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8975" y="4759325"/>
            <a:ext cx="5510213" cy="4508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6" name="Footer Placeholder 5"/>
          <p:cNvSpPr>
            <a:spLocks noGrp="1"/>
          </p:cNvSpPr>
          <p:nvPr>
            <p:ph type="ftr" sz="quarter" idx="4"/>
          </p:nvPr>
        </p:nvSpPr>
        <p:spPr>
          <a:xfrm>
            <a:off x="0" y="9515475"/>
            <a:ext cx="2984500" cy="501650"/>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902075" y="9515475"/>
            <a:ext cx="2984500" cy="501650"/>
          </a:xfrm>
          <a:prstGeom prst="rect">
            <a:avLst/>
          </a:prstGeom>
        </p:spPr>
        <p:txBody>
          <a:bodyPr vert="horz" lIns="91440" tIns="45720" rIns="91440" bIns="45720" rtlCol="0" anchor="b"/>
          <a:lstStyle>
            <a:lvl1pPr algn="r">
              <a:defRPr sz="1200"/>
            </a:lvl1pPr>
          </a:lstStyle>
          <a:p>
            <a:fld id="{BC228AC2-2B4C-4B8B-8163-B2ACDEDEF742}"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pt-BR" dirty="0"/>
          </a:p>
        </p:txBody>
      </p:sp>
      <p:sp>
        <p:nvSpPr>
          <p:cNvPr id="4" name="Slide Number Placeholder 3"/>
          <p:cNvSpPr>
            <a:spLocks noGrp="1"/>
          </p:cNvSpPr>
          <p:nvPr>
            <p:ph type="sldNum" sz="quarter" idx="10"/>
          </p:nvPr>
        </p:nvSpPr>
        <p:spPr/>
        <p:txBody>
          <a:bodyPr/>
          <a:lstStyle/>
          <a:p>
            <a:fld id="{BC228AC2-2B4C-4B8B-8163-B2ACDEDEF742}" type="slidenum">
              <a:rPr lang="pt-BR" smtClean="0"/>
              <a:pPr/>
              <a:t>1</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4D2B94F2-12F1-41CB-BEF3-8B5877AF0BDF}" type="datetimeFigureOut">
              <a:rPr lang="pt-BR" smtClean="0"/>
              <a:pPr/>
              <a:t>20/07/2020</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dirty="0"/>
          </a:p>
        </p:txBody>
      </p:sp>
      <p:sp>
        <p:nvSpPr>
          <p:cNvPr id="6" name="Espaço Reservado para Número de Slide 5"/>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4D2B94F2-12F1-41CB-BEF3-8B5877AF0BDF}" type="datetimeFigureOut">
              <a:rPr lang="pt-BR" smtClean="0"/>
              <a:pPr/>
              <a:t>20/07/2020</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4D2B94F2-12F1-41CB-BEF3-8B5877AF0BDF}" type="datetimeFigureOut">
              <a:rPr lang="pt-BR" smtClean="0"/>
              <a:pPr/>
              <a:t>20/07/2020</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251520" y="274638"/>
            <a:ext cx="8640960" cy="1143000"/>
          </a:xfrm>
        </p:spPr>
        <p:txBody>
          <a:bodyPr>
            <a:normAutofit/>
          </a:bodyPr>
          <a:lstStyle>
            <a:lvl1pPr>
              <a:defRPr sz="3500"/>
            </a:lvl1pPr>
          </a:lstStyle>
          <a:p>
            <a:r>
              <a:rPr lang="pt-BR"/>
              <a:t>Clique para editar o estilo do título mestre</a:t>
            </a:r>
          </a:p>
        </p:txBody>
      </p:sp>
      <p:sp>
        <p:nvSpPr>
          <p:cNvPr id="3" name="Espaço Reservado para Conteúdo 2"/>
          <p:cNvSpPr>
            <a:spLocks noGrp="1"/>
          </p:cNvSpPr>
          <p:nvPr>
            <p:ph idx="1"/>
          </p:nvPr>
        </p:nvSpPr>
        <p:spPr>
          <a:xfrm>
            <a:off x="251520" y="1484784"/>
            <a:ext cx="8640960" cy="5112568"/>
          </a:xfrm>
        </p:spPr>
        <p:txBody>
          <a:bodyPr>
            <a:normAutofit/>
          </a:bodyPr>
          <a:lstStyle>
            <a:lvl1pPr>
              <a:defRPr sz="2200"/>
            </a:lvl1pPr>
            <a:lvl2pPr>
              <a:defRPr sz="2200"/>
            </a:lvl2pPr>
            <a:lvl3pPr>
              <a:defRPr sz="2200"/>
            </a:lvl3pPr>
            <a:lvl4pPr>
              <a:defRPr sz="2200"/>
            </a:lvl4pPr>
            <a:lvl5pPr>
              <a:defRPr sz="2200"/>
            </a:lvl5pPr>
          </a:lstStyle>
          <a:p>
            <a:pPr lvl="0"/>
            <a:r>
              <a:rPr lang="pt-BR" dirty="0"/>
              <a:t>Clique para editar os estilos do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Número de Slide 5"/>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4D2B94F2-12F1-41CB-BEF3-8B5877AF0BDF}" type="datetimeFigureOut">
              <a:rPr lang="pt-BR" smtClean="0"/>
              <a:pPr/>
              <a:t>20/07/2020</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457200" y="1600200"/>
            <a:ext cx="4038600" cy="50691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50691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Número de Slide 6"/>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457200" y="1535113"/>
            <a:ext cx="4040188" cy="63976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4"/>
            <a:ext cx="4040188" cy="4494485"/>
          </a:xfrm>
        </p:spPr>
        <p:txBody>
          <a:bodyPr>
            <a:normAutofit/>
          </a:bodyPr>
          <a:lstStyle>
            <a:lvl1pPr>
              <a:defRPr sz="1700"/>
            </a:lvl1pPr>
            <a:lvl2pPr>
              <a:defRPr sz="1700"/>
            </a:lvl2pPr>
            <a:lvl3pPr>
              <a:defRPr sz="1700"/>
            </a:lvl3pPr>
            <a:lvl4pPr>
              <a:defRPr sz="1700"/>
            </a:lvl4pPr>
            <a:lvl5pPr>
              <a:defRPr sz="17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4"/>
            <a:ext cx="4041775" cy="4494485"/>
          </a:xfrm>
        </p:spPr>
        <p:txBody>
          <a:bodyPr>
            <a:normAutofit/>
          </a:bodyPr>
          <a:lstStyle>
            <a:lvl1pPr>
              <a:defRPr sz="1700"/>
            </a:lvl1pPr>
            <a:lvl2pPr>
              <a:defRPr sz="1700"/>
            </a:lvl2pPr>
            <a:lvl3pPr>
              <a:defRPr sz="1700"/>
            </a:lvl3pPr>
            <a:lvl4pPr>
              <a:defRPr sz="1700"/>
            </a:lvl4pPr>
            <a:lvl5pPr>
              <a:defRPr sz="17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9" name="Espaço Reservado para Número de Slide 8"/>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a:xfrm>
            <a:off x="457200" y="6356350"/>
            <a:ext cx="2133600" cy="365125"/>
          </a:xfrm>
          <a:prstGeom prst="rect">
            <a:avLst/>
          </a:prstGeom>
        </p:spPr>
        <p:txBody>
          <a:bodyPr/>
          <a:lstStyle/>
          <a:p>
            <a:fld id="{4D2B94F2-12F1-41CB-BEF3-8B5877AF0BDF}" type="datetimeFigureOut">
              <a:rPr lang="pt-BR" smtClean="0"/>
              <a:pPr/>
              <a:t>20/07/2020</a:t>
            </a:fld>
            <a:endParaRPr lang="pt-BR"/>
          </a:p>
        </p:txBody>
      </p:sp>
      <p:sp>
        <p:nvSpPr>
          <p:cNvPr id="4" name="Espaço Reservado para Rodapé 3"/>
          <p:cNvSpPr>
            <a:spLocks noGrp="1"/>
          </p:cNvSpPr>
          <p:nvPr>
            <p:ph type="ftr" sz="quarter" idx="11"/>
          </p:nvPr>
        </p:nvSpPr>
        <p:spPr>
          <a:xfrm>
            <a:off x="3124200" y="6356350"/>
            <a:ext cx="28956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457200" y="6356350"/>
            <a:ext cx="2133600" cy="365125"/>
          </a:xfrm>
          <a:prstGeom prst="rect">
            <a:avLst/>
          </a:prstGeom>
        </p:spPr>
        <p:txBody>
          <a:bodyPr/>
          <a:lstStyle/>
          <a:p>
            <a:fld id="{4D2B94F2-12F1-41CB-BEF3-8B5877AF0BDF}" type="datetimeFigureOut">
              <a:rPr lang="pt-BR" smtClean="0"/>
              <a:pPr/>
              <a:t>20/07/2020</a:t>
            </a:fld>
            <a:endParaRPr lang="pt-BR"/>
          </a:p>
        </p:txBody>
      </p:sp>
      <p:sp>
        <p:nvSpPr>
          <p:cNvPr id="3" name="Espaço Reservado para Rodapé 2"/>
          <p:cNvSpPr>
            <a:spLocks noGrp="1"/>
          </p:cNvSpPr>
          <p:nvPr>
            <p:ph type="ftr" sz="quarter" idx="11"/>
          </p:nvPr>
        </p:nvSpPr>
        <p:spPr>
          <a:xfrm>
            <a:off x="3124200" y="6356350"/>
            <a:ext cx="2895600" cy="365125"/>
          </a:xfrm>
          <a:prstGeom prst="rect">
            <a:avLst/>
          </a:prstGeom>
        </p:spPr>
        <p:txBody>
          <a:bodyPr/>
          <a:lstStyle/>
          <a:p>
            <a:endParaRPr lang="pt-BR"/>
          </a:p>
        </p:txBody>
      </p:sp>
      <p:sp>
        <p:nvSpPr>
          <p:cNvPr id="4" name="Espaço Reservado para Número de Slide 3"/>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p>
            <a:fld id="{4D2B94F2-12F1-41CB-BEF3-8B5877AF0BDF}" type="datetimeFigureOut">
              <a:rPr lang="pt-BR" smtClean="0"/>
              <a:pPr/>
              <a:t>20/07/2020</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p>
            <a:fld id="{4D2B94F2-12F1-41CB-BEF3-8B5877AF0BDF}" type="datetimeFigureOut">
              <a:rPr lang="pt-BR" smtClean="0"/>
              <a:pPr/>
              <a:t>20/07/2020</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p:txBody>
          <a:bodyPr/>
          <a:lstStyle/>
          <a:p>
            <a:fld id="{45EDD240-D953-4013-A698-0544475721EC}"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t">
            <a:normAutofit/>
          </a:bodyPr>
          <a:lstStyle/>
          <a:p>
            <a:r>
              <a:rPr lang="pt-BR" dirty="0"/>
              <a:t>Clique para editar o estilo do título mestre</a:t>
            </a:r>
          </a:p>
        </p:txBody>
      </p:sp>
      <p:sp>
        <p:nvSpPr>
          <p:cNvPr id="3" name="Espaço Reservado para Texto 2"/>
          <p:cNvSpPr>
            <a:spLocks noGrp="1"/>
          </p:cNvSpPr>
          <p:nvPr>
            <p:ph type="body" idx="1"/>
          </p:nvPr>
        </p:nvSpPr>
        <p:spPr>
          <a:xfrm>
            <a:off x="457200" y="1484784"/>
            <a:ext cx="8229600" cy="5184576"/>
          </a:xfrm>
          <a:prstGeom prst="rect">
            <a:avLst/>
          </a:prstGeom>
        </p:spPr>
        <p:txBody>
          <a:bodyPr vert="horz" lIns="91440" tIns="45720" rIns="91440" bIns="45720" rtlCol="0">
            <a:normAutofit/>
          </a:bodyPr>
          <a:lstStyle/>
          <a:p>
            <a:pPr lvl="0"/>
            <a:r>
              <a:rPr lang="pt-BR" dirty="0"/>
              <a:t>Clique para editar os estilos do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Número de Slide 5"/>
          <p:cNvSpPr>
            <a:spLocks noGrp="1"/>
          </p:cNvSpPr>
          <p:nvPr>
            <p:ph type="sldNum" sz="quarter" idx="4"/>
          </p:nvPr>
        </p:nvSpPr>
        <p:spPr>
          <a:xfrm>
            <a:off x="8532440" y="6453336"/>
            <a:ext cx="442392" cy="293117"/>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45EDD240-D953-4013-A698-0544475721EC}"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5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787/5f07c754-en" TargetMode="Externa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hyperlink" Target="http://oe.cd/disclaimer"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doi.org/10.1787/5f07c754-en"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787/5f07c754-en" TargetMode="Externa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hyperlink" Target="http://oe.cd/disclaimer"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787/5f07c754-en" TargetMode="Externa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hyperlink" Target="http://oe.cd/disclaimer"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ibge.gov.br/estatisticas/sociais/populacao/9109-projecao-da-populacao.html?=&amp;t=notas-tecnicas" TargetMode="Externa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ibge.gov.br/estatisticas/sociais/populacao/9109-projecao-da-populacao.html?=&amp;t=notas-tecnicas" TargetMode="Externa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Sumário executivo</a:t>
            </a:r>
            <a:endParaRPr lang="pt-BR" dirty="0"/>
          </a:p>
        </p:txBody>
      </p:sp>
      <p:sp>
        <p:nvSpPr>
          <p:cNvPr id="3" name="Content Placeholder 2"/>
          <p:cNvSpPr>
            <a:spLocks noGrp="1"/>
          </p:cNvSpPr>
          <p:nvPr>
            <p:ph idx="1"/>
          </p:nvPr>
        </p:nvSpPr>
        <p:spPr/>
        <p:txBody>
          <a:bodyPr>
            <a:normAutofit fontScale="77500" lnSpcReduction="20000"/>
          </a:bodyPr>
          <a:lstStyle/>
          <a:p>
            <a:r>
              <a:rPr lang="pt-BR" b="1" dirty="0"/>
              <a:t>O Pisa mais recente </a:t>
            </a:r>
            <a:r>
              <a:rPr lang="pt-BR" b="1" dirty="0" smtClean="0"/>
              <a:t>(2018) mostra </a:t>
            </a:r>
            <a:r>
              <a:rPr lang="pt-BR" b="1" dirty="0"/>
              <a:t>que o Brasil tem capacidade de </a:t>
            </a:r>
            <a:r>
              <a:rPr lang="pt-BR" b="1" dirty="0" smtClean="0"/>
              <a:t>formar </a:t>
            </a:r>
            <a:r>
              <a:rPr lang="pt-BR" b="1" dirty="0"/>
              <a:t>apenas 27,2 mil alunos de alta performance (Níveis 5 e 6), enquanto que os Estados Unidos 333,3 mil e a China (apenas nas 4 cidades participantes) 471,3 mil – a cada grupo etário de 15 anos. A meta para o Brasil deveria ser chegar, em média, ao nível 3, com não mais de 20% de alunos abaixo do nível 2 e com uma taxa de participação acima de 90%</a:t>
            </a:r>
          </a:p>
          <a:p>
            <a:r>
              <a:rPr lang="pt-BR" dirty="0"/>
              <a:t>Acreditamos que os alunos brasileiros devem aprender na escola tanto ou mais que seus pares em países desenvolvidos. Existem casos de redes públicas brasileiras que conseguem bons resultados, mesmo em contexto de pobreza.</a:t>
            </a:r>
          </a:p>
          <a:p>
            <a:r>
              <a:rPr lang="pt-BR" dirty="0"/>
              <a:t>A solução comum aos sistemas educacionais que alcançam ao mesmo tempo excelência e equidade tem quatro pilares, pois o aprendizado só ocorre quando os alunos estão expostos ao que se chama de </a:t>
            </a:r>
            <a:r>
              <a:rPr lang="pt-BR" b="1" dirty="0"/>
              <a:t>oportunidades de aprendizagem de </a:t>
            </a:r>
            <a:r>
              <a:rPr lang="pt-BR" b="1" dirty="0" smtClean="0"/>
              <a:t>qualidade</a:t>
            </a:r>
            <a:r>
              <a:rPr lang="pt-BR" dirty="0" smtClean="0"/>
              <a:t>,</a:t>
            </a:r>
            <a:r>
              <a:rPr lang="pt-BR" b="1" dirty="0" smtClean="0"/>
              <a:t> </a:t>
            </a:r>
            <a:r>
              <a:rPr lang="pt-BR" dirty="0" smtClean="0"/>
              <a:t>um </a:t>
            </a:r>
            <a:r>
              <a:rPr lang="pt-BR" dirty="0"/>
              <a:t>conjunto de políticas educacionais </a:t>
            </a:r>
            <a:r>
              <a:rPr lang="pt-BR" dirty="0" smtClean="0"/>
              <a:t>estruturantes presente </a:t>
            </a:r>
            <a:r>
              <a:rPr lang="pt-BR" dirty="0"/>
              <a:t>nos países desenvolvidos:</a:t>
            </a:r>
          </a:p>
          <a:p>
            <a:pPr lvl="1"/>
            <a:r>
              <a:rPr lang="pt-BR" dirty="0"/>
              <a:t>Objetivos de aprendizagem claros e ambiciosos +</a:t>
            </a:r>
          </a:p>
          <a:p>
            <a:pPr lvl="1"/>
            <a:r>
              <a:rPr lang="pt-BR" dirty="0"/>
              <a:t>Material de ensino apropriado para ensinar cada um deles +</a:t>
            </a:r>
          </a:p>
          <a:p>
            <a:pPr lvl="1"/>
            <a:r>
              <a:rPr lang="pt-BR" dirty="0"/>
              <a:t>Professores e/ou pais com capacidade didática (ensinar, monitorar o aprendizado, guiar o aluno pelo caminho e estimular emocionalmente) </a:t>
            </a:r>
            <a:r>
              <a:rPr lang="pt-BR" dirty="0" smtClean="0"/>
              <a:t>+</a:t>
            </a:r>
            <a:endParaRPr lang="pt-BR" dirty="0">
              <a:solidFill>
                <a:srgbClr val="FF0000"/>
              </a:solidFill>
            </a:endParaRPr>
          </a:p>
          <a:p>
            <a:pPr lvl="1"/>
            <a:r>
              <a:rPr lang="pt-BR" dirty="0"/>
              <a:t>Avaliação formativa (parte</a:t>
            </a:r>
            <a:r>
              <a:rPr lang="pt-BR" dirty="0">
                <a:solidFill>
                  <a:srgbClr val="FF0000"/>
                </a:solidFill>
              </a:rPr>
              <a:t> </a:t>
            </a:r>
            <a:r>
              <a:rPr lang="pt-BR" dirty="0"/>
              <a:t>integrante</a:t>
            </a:r>
            <a:r>
              <a:rPr lang="pt-BR" dirty="0">
                <a:solidFill>
                  <a:srgbClr val="FF0000"/>
                </a:solidFill>
              </a:rPr>
              <a:t> </a:t>
            </a:r>
            <a:r>
              <a:rPr lang="pt-BR" dirty="0"/>
              <a:t>do aprendizado) e somativa (penalidade/recompensa pelo nível de engajamento, além do monitoramento do direito à educação pelas autoridades competentes)</a:t>
            </a:r>
          </a:p>
          <a:p>
            <a:r>
              <a:rPr lang="pt-BR" b="1" dirty="0" smtClean="0"/>
              <a:t>Portanto, todo </a:t>
            </a:r>
            <a:r>
              <a:rPr lang="pt-BR" b="1" dirty="0"/>
              <a:t>o mais</a:t>
            </a:r>
            <a:r>
              <a:rPr lang="en-US" b="1" dirty="0"/>
              <a:t>:</a:t>
            </a:r>
            <a:r>
              <a:rPr lang="pt-BR" b="1" dirty="0"/>
              <a:t> investimento, infraestrutura, tecnologias, titulação de docentes </a:t>
            </a:r>
            <a:r>
              <a:rPr lang="pt-BR" b="1" dirty="0" smtClean="0"/>
              <a:t>et c., </a:t>
            </a:r>
            <a:r>
              <a:rPr lang="pt-BR" b="1" dirty="0"/>
              <a:t>não </a:t>
            </a:r>
            <a:r>
              <a:rPr lang="pt-BR" b="1" dirty="0" smtClean="0"/>
              <a:t>ADICONAM </a:t>
            </a:r>
            <a:r>
              <a:rPr lang="pt-BR" b="1" dirty="0"/>
              <a:t>NENHUM VALOR se os fundamentos acima </a:t>
            </a:r>
            <a:r>
              <a:rPr lang="pt-BR" b="1" dirty="0" smtClean="0"/>
              <a:t>já não </a:t>
            </a:r>
            <a:r>
              <a:rPr lang="pt-BR" b="1" dirty="0"/>
              <a:t>estiverem bem implementados</a:t>
            </a:r>
          </a:p>
          <a:p>
            <a:endParaRPr lang="pt-BR" dirty="0"/>
          </a:p>
          <a:p>
            <a:endParaRPr lang="pt-B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t-BR" dirty="0" smtClean="0"/>
              <a:t>Infelizmente, não é bem assim que a SEB vem atuando</a:t>
            </a:r>
            <a:endParaRPr lang="pt-BR" dirty="0"/>
          </a:p>
        </p:txBody>
      </p:sp>
      <p:sp>
        <p:nvSpPr>
          <p:cNvPr id="3" name="Content Placeholder 2"/>
          <p:cNvSpPr>
            <a:spLocks noGrp="1"/>
          </p:cNvSpPr>
          <p:nvPr>
            <p:ph idx="1"/>
          </p:nvPr>
        </p:nvSpPr>
        <p:spPr/>
        <p:txBody>
          <a:bodyPr>
            <a:normAutofit fontScale="92500"/>
          </a:bodyPr>
          <a:lstStyle/>
          <a:p>
            <a:r>
              <a:rPr lang="pt-BR" dirty="0" smtClean="0"/>
              <a:t>Perda de capacidade técnica da equipe ao longo dos anos, com transferência de responsabilidade e de capacidade operacional para terceiros (representantes de Ongs e agências internacionais de fomento, por exemplo – </a:t>
            </a:r>
            <a:r>
              <a:rPr lang="pt-BR" b="1" dirty="0" smtClean="0">
                <a:solidFill>
                  <a:srgbClr val="FF0000"/>
                </a:solidFill>
              </a:rPr>
              <a:t>praticamente sanado na gestão do Sr. Janio, mas ainda requerendo atenção</a:t>
            </a:r>
            <a:r>
              <a:rPr lang="pt-BR" dirty="0" smtClean="0"/>
              <a:t>)</a:t>
            </a:r>
          </a:p>
          <a:p>
            <a:r>
              <a:rPr lang="pt-BR" dirty="0" smtClean="0"/>
              <a:t>Incapacidade de gestão efetiva e de coordenação interna de projetos e ações – </a:t>
            </a:r>
            <a:r>
              <a:rPr lang="pt-BR" b="1" dirty="0" smtClean="0">
                <a:solidFill>
                  <a:srgbClr val="FF0000"/>
                </a:solidFill>
              </a:rPr>
              <a:t>escritório de projetos finalmente em implementação nesta gestão atual</a:t>
            </a:r>
          </a:p>
          <a:p>
            <a:r>
              <a:rPr lang="pt-BR" dirty="0" smtClean="0"/>
              <a:t>Foco em gastos e, principalmente, em viagens e eventos, sem nenhuma conexão aparente com sua qualidade indutiva da qualidade e da equidade – </a:t>
            </a:r>
            <a:r>
              <a:rPr lang="pt-BR" b="1" dirty="0" smtClean="0">
                <a:solidFill>
                  <a:srgbClr val="FF0000"/>
                </a:solidFill>
              </a:rPr>
              <a:t>ações atualmente sendo revistas e critérios claros sendo inseridos, tais como no PAR, PDDE, PDDE Emergencial e Fundeb</a:t>
            </a:r>
          </a:p>
          <a:p>
            <a:r>
              <a:rPr lang="pt-BR" dirty="0" smtClean="0"/>
              <a:t>Perda de capacidade operacional pelo acúmulo de graves problemas de gestão da Tecnologia e na operacionalização das execuções financeiras e report de prestação de contas por parte do FNDE – </a:t>
            </a:r>
            <a:r>
              <a:rPr lang="pt-BR" b="1" smtClean="0">
                <a:solidFill>
                  <a:srgbClr val="FF0000"/>
                </a:solidFill>
              </a:rPr>
              <a:t>já </a:t>
            </a:r>
            <a:r>
              <a:rPr lang="pt-BR" b="1" smtClean="0">
                <a:solidFill>
                  <a:srgbClr val="FF0000"/>
                </a:solidFill>
              </a:rPr>
              <a:t>mapeados, com as ações de correção em andamento</a:t>
            </a:r>
            <a:endParaRPr lang="pt-B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Aspectos </a:t>
            </a:r>
            <a:r>
              <a:rPr lang="pt-BR" smtClean="0"/>
              <a:t>positivos </a:t>
            </a:r>
            <a:r>
              <a:rPr lang="pt-BR" smtClean="0"/>
              <a:t>da gestão SEB desde 16/4/2019 até o momento</a:t>
            </a:r>
            <a:endParaRPr lang="pt-BR" dirty="0"/>
          </a:p>
        </p:txBody>
      </p:sp>
      <p:sp>
        <p:nvSpPr>
          <p:cNvPr id="3" name="Espaço Reservado para Conteúdo 2"/>
          <p:cNvSpPr>
            <a:spLocks noGrp="1"/>
          </p:cNvSpPr>
          <p:nvPr>
            <p:ph idx="1"/>
          </p:nvPr>
        </p:nvSpPr>
        <p:spPr/>
        <p:txBody>
          <a:bodyPr>
            <a:normAutofit fontScale="92500" lnSpcReduction="20000"/>
          </a:bodyPr>
          <a:lstStyle/>
          <a:p>
            <a:r>
              <a:rPr lang="pt-BR" dirty="0" smtClean="0"/>
              <a:t>Operacionalização dos R$313 milhões da negociação </a:t>
            </a:r>
            <a:r>
              <a:rPr lang="pt-BR" smtClean="0"/>
              <a:t>do </a:t>
            </a:r>
            <a:r>
              <a:rPr lang="pt-BR" smtClean="0"/>
              <a:t>Novo Fundeb </a:t>
            </a:r>
            <a:r>
              <a:rPr lang="pt-BR" dirty="0" smtClean="0"/>
              <a:t>com os representantes das Secretarias Estaduais para recursos emergenciais por COVID 19 por meio de PDDE Emergencial</a:t>
            </a:r>
          </a:p>
          <a:p>
            <a:r>
              <a:rPr lang="pt-BR" dirty="0" smtClean="0"/>
              <a:t>Operacionalização de R$60 milhões do orçamento SEB para MCTIC para instalação e manutenção de conexão por satélite para escolas rurais</a:t>
            </a:r>
          </a:p>
          <a:p>
            <a:r>
              <a:rPr lang="pt-BR" dirty="0" smtClean="0"/>
              <a:t>Retomada do projeto do Banco Mundial com recursos parados de US$29 milhões e melhoria do desenho para atendimento conjuntos de EM/ET e EJA </a:t>
            </a:r>
          </a:p>
          <a:p>
            <a:r>
              <a:rPr lang="pt-BR" dirty="0" smtClean="0"/>
              <a:t>Retomada conjunta com a </a:t>
            </a:r>
            <a:r>
              <a:rPr lang="pt-BR" dirty="0" err="1" smtClean="0"/>
              <a:t>Sealf</a:t>
            </a:r>
            <a:r>
              <a:rPr lang="pt-BR" dirty="0" smtClean="0"/>
              <a:t> </a:t>
            </a:r>
            <a:r>
              <a:rPr lang="pt-BR" smtClean="0"/>
              <a:t>de </a:t>
            </a:r>
            <a:r>
              <a:rPr lang="pt-BR" smtClean="0"/>
              <a:t>recursos </a:t>
            </a:r>
            <a:r>
              <a:rPr lang="pt-BR" dirty="0" smtClean="0"/>
              <a:t>parados na </a:t>
            </a:r>
            <a:r>
              <a:rPr lang="pt-BR" smtClean="0"/>
              <a:t>UNESCO </a:t>
            </a:r>
            <a:r>
              <a:rPr lang="pt-BR" smtClean="0"/>
              <a:t>da ordem de </a:t>
            </a:r>
            <a:r>
              <a:rPr lang="pt-BR" dirty="0" smtClean="0"/>
              <a:t>R$10 milhões</a:t>
            </a:r>
          </a:p>
          <a:p>
            <a:r>
              <a:rPr lang="pt-BR" dirty="0" smtClean="0"/>
              <a:t>Novas Resoluções e </a:t>
            </a:r>
            <a:r>
              <a:rPr lang="pt-BR" dirty="0" err="1" smtClean="0"/>
              <a:t>DCNs</a:t>
            </a:r>
            <a:r>
              <a:rPr lang="pt-BR" dirty="0" smtClean="0"/>
              <a:t> de Formação Docente e de Educação Bilíngues aprovadas na última reunião do CNE e sendo encaminhadas – com o devido monitoramento desta SEB – para homologação pelo GABMIN. Eram pré-requisito para a elaboração da Política Nacional de </a:t>
            </a:r>
            <a:r>
              <a:rPr lang="pt-BR" smtClean="0"/>
              <a:t>Qualidade </a:t>
            </a:r>
            <a:r>
              <a:rPr lang="pt-BR" smtClean="0"/>
              <a:t>Docente</a:t>
            </a:r>
          </a:p>
          <a:p>
            <a:r>
              <a:rPr lang="pt-BR" smtClean="0"/>
              <a:t>Novo Fundeb: sugestões para otimizar a função </a:t>
            </a:r>
            <a:r>
              <a:rPr lang="pt-BR" smtClean="0"/>
              <a:t>social </a:t>
            </a:r>
            <a:r>
              <a:rPr lang="pt-BR" smtClean="0"/>
              <a:t>atrelar o aumento </a:t>
            </a:r>
            <a:r>
              <a:rPr lang="pt-BR" smtClean="0"/>
              <a:t>da complementação da União ao Fundo deve ser atrelada a desempenho baseado </a:t>
            </a:r>
            <a:r>
              <a:rPr lang="pt-BR" smtClean="0"/>
              <a:t>em </a:t>
            </a:r>
            <a:r>
              <a:rPr lang="pt-BR" smtClean="0"/>
              <a:t>métricas objetivamente aferíveis (NT  23-2020 Processo  SEI 23123.004722/2016-18): indicadores </a:t>
            </a:r>
            <a:r>
              <a:rPr lang="pt-BR" smtClean="0"/>
              <a:t>de </a:t>
            </a:r>
            <a:r>
              <a:rPr lang="pt-BR" smtClean="0"/>
              <a:t>melhoria </a:t>
            </a:r>
            <a:r>
              <a:rPr lang="pt-BR" smtClean="0"/>
              <a:t>da aprendizagem, % de alunos inseridos no no Cadastro Único e práticas de gestão eficaz</a:t>
            </a:r>
            <a:endParaRPr lang="pt-BR" dirty="0"/>
          </a:p>
        </p:txBody>
      </p:sp>
    </p:spTree>
    <p:extLst>
      <p:ext uri="{BB962C8B-B14F-4D97-AF65-F5344CB8AC3E}">
        <p14:creationId xmlns:p14="http://schemas.microsoft.com/office/powerpoint/2010/main" xmlns="" val="59372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pt-BR" dirty="0"/>
              <a:t>O problema</a:t>
            </a:r>
          </a:p>
        </p:txBody>
      </p:sp>
      <p:sp>
        <p:nvSpPr>
          <p:cNvPr id="5" name="Subtitle 4"/>
          <p:cNvSpPr>
            <a:spLocks noGrp="1"/>
          </p:cNvSpPr>
          <p:nvPr>
            <p:ph type="subTitle" idx="1"/>
          </p:nvPr>
        </p:nvSpPr>
        <p:spPr/>
        <p:txBody>
          <a:bodyPr/>
          <a:lstStyle/>
          <a:p>
            <a:endParaRPr lang="pt-B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smtClean="0"/>
              <a:t>Delimitação do problema e identificação das suas soluções</a:t>
            </a:r>
            <a:endParaRPr lang="pt-BR" dirty="0"/>
          </a:p>
        </p:txBody>
      </p:sp>
      <p:sp>
        <p:nvSpPr>
          <p:cNvPr id="3" name="Espaço Reservado para Conteúdo 2"/>
          <p:cNvSpPr>
            <a:spLocks noGrp="1"/>
          </p:cNvSpPr>
          <p:nvPr>
            <p:ph idx="1"/>
          </p:nvPr>
        </p:nvSpPr>
        <p:spPr/>
        <p:txBody>
          <a:bodyPr/>
          <a:lstStyle/>
          <a:p>
            <a:pPr>
              <a:buNone/>
            </a:pPr>
            <a:r>
              <a:rPr lang="pt-BR" b="1" dirty="0" smtClean="0"/>
              <a:t>O problema:</a:t>
            </a:r>
          </a:p>
          <a:p>
            <a:r>
              <a:rPr lang="pt-BR" dirty="0" smtClean="0"/>
              <a:t>Os alunos brasileiros apresentam desvantagem de desempenho cognitivo - medido pelos exames do Pisa - em relação aos de países desenvolvidos, em desenvolvimento, asiáticos e da América Latina: </a:t>
            </a:r>
          </a:p>
          <a:p>
            <a:pPr lvl="1"/>
            <a:r>
              <a:rPr lang="pt-BR" dirty="0" smtClean="0"/>
              <a:t>Escores baixos, distribuição pífia ao longo dos níveis de desempenho e baixa taxa de participação*</a:t>
            </a:r>
          </a:p>
          <a:p>
            <a:pPr lvl="1"/>
            <a:r>
              <a:rPr lang="pt-BR" dirty="0" smtClean="0"/>
              <a:t>Nas avaliações nacionais, o problema é o mesmo, o que muda são os baixos parâmetros de aferição da proficiência, somados a programas de correção de fluxo que dão, juntos, uma falsa impressão de que o IDEB está realmente melhorando</a:t>
            </a:r>
            <a:endParaRPr lang="pt-BR" dirty="0"/>
          </a:p>
        </p:txBody>
      </p:sp>
      <p:sp>
        <p:nvSpPr>
          <p:cNvPr id="4" name="CaixaDeTexto 3"/>
          <p:cNvSpPr txBox="1"/>
          <p:nvPr/>
        </p:nvSpPr>
        <p:spPr>
          <a:xfrm>
            <a:off x="107504" y="6093296"/>
            <a:ext cx="8640960" cy="646331"/>
          </a:xfrm>
          <a:prstGeom prst="rect">
            <a:avLst/>
          </a:prstGeom>
          <a:noFill/>
        </p:spPr>
        <p:txBody>
          <a:bodyPr wrap="square" rtlCol="0">
            <a:spAutoFit/>
          </a:bodyPr>
          <a:lstStyle/>
          <a:p>
            <a:r>
              <a:rPr lang="pt-BR" sz="1200" dirty="0">
                <a:solidFill>
                  <a:prstClr val="black"/>
                </a:solidFill>
                <a:latin typeface="Arial" pitchFamily="34" charset="0"/>
                <a:cs typeface="Arial" pitchFamily="34" charset="0"/>
              </a:rPr>
              <a:t>* A população-alvo preconizada pelos organizadores do PISA são alunos de 15 anos, regularmente matriculados  em instituições formais de ensino e frequentando a partir do 7º ano. A série modal entre os países participantes é o 10º ano, aqui no Brasil equivalente ao 1º ano do ensino médio.</a:t>
            </a:r>
          </a:p>
        </p:txBody>
      </p:sp>
    </p:spTree>
    <p:extLst>
      <p:ext uri="{BB962C8B-B14F-4D97-AF65-F5344CB8AC3E}">
        <p14:creationId xmlns:p14="http://schemas.microsoft.com/office/powerpoint/2010/main" xmlns="" val="3051902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a:t>Evolução do desempenho e tendência nos países da América Latina - PISA 2000-2018</a:t>
            </a:r>
            <a:br>
              <a:rPr lang="pt-BR"/>
            </a:br>
            <a:endParaRPr lang="pt-BR"/>
          </a:p>
        </p:txBody>
      </p:sp>
      <p:graphicFrame>
        <p:nvGraphicFramePr>
          <p:cNvPr id="4" name="Espaço Reservado para Conteúdo 3">
            <a:extLst>
              <a:ext uri="{FF2B5EF4-FFF2-40B4-BE49-F238E27FC236}">
                <a16:creationId xmlns:a16="http://schemas.microsoft.com/office/drawing/2014/main" xmlns="" id="{B9521FB4-2D31-466C-8EEA-8EEC90B6B2D2}"/>
              </a:ext>
            </a:extLst>
          </p:cNvPr>
          <p:cNvGraphicFramePr>
            <a:graphicFrameLocks noGrp="1"/>
          </p:cNvGraphicFramePr>
          <p:nvPr>
            <p:ph idx="1"/>
            <p:extLst>
              <p:ext uri="{D42A27DB-BD31-4B8C-83A1-F6EECF244321}">
                <p14:modId xmlns:p14="http://schemas.microsoft.com/office/powerpoint/2010/main" xmlns="" val="3714235489"/>
              </p:ext>
            </p:extLst>
          </p:nvPr>
        </p:nvGraphicFramePr>
        <p:xfrm>
          <a:off x="251223" y="1340768"/>
          <a:ext cx="8641556" cy="4968552"/>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178906" y="6309320"/>
            <a:ext cx="8705444" cy="461665"/>
          </a:xfrm>
          <a:prstGeom prst="rect">
            <a:avLst/>
          </a:prstGeom>
          <a:noFill/>
        </p:spPr>
        <p:txBody>
          <a:bodyPr wrap="square" rtlCol="0">
            <a:spAutoFit/>
          </a:bodyPr>
          <a:lstStyle/>
          <a:p>
            <a:r>
              <a:rPr lang="en-US" sz="1200" u="sng" dirty="0">
                <a:solidFill>
                  <a:prstClr val="black"/>
                </a:solidFill>
                <a:latin typeface="Calibri"/>
                <a:hlinkClick r:id="rId3"/>
              </a:rPr>
              <a:t>Fonte: PISA 2018 Results (Volume I) - © OECD 2019</a:t>
            </a:r>
            <a:r>
              <a:rPr lang="en-US" sz="1200" dirty="0">
                <a:solidFill>
                  <a:prstClr val="black"/>
                </a:solidFill>
                <a:latin typeface="Calibri"/>
              </a:rPr>
              <a:t> Annex B1 Version 3 - Last updated: 02-Dec-2019 </a:t>
            </a:r>
            <a:r>
              <a:rPr lang="en-US" sz="1200" u="sng" dirty="0">
                <a:solidFill>
                  <a:prstClr val="black"/>
                </a:solidFill>
                <a:latin typeface="Calibri"/>
                <a:hlinkClick r:id="rId4"/>
              </a:rPr>
              <a:t>Disclaimer: http://oe.cd/disclaimer</a:t>
            </a:r>
            <a:r>
              <a:rPr lang="en-US" sz="1200" dirty="0">
                <a:solidFill>
                  <a:prstClr val="black"/>
                </a:solidFill>
                <a:latin typeface="Calibri"/>
              </a:rPr>
              <a:t>   </a:t>
            </a:r>
          </a:p>
          <a:p>
            <a:r>
              <a:rPr lang="en-US" sz="1200" dirty="0">
                <a:solidFill>
                  <a:prstClr val="black"/>
                </a:solidFill>
                <a:latin typeface="Calibri"/>
              </a:rPr>
              <a:t>Table I.B1.10 </a:t>
            </a:r>
            <a:r>
              <a:rPr lang="en-US" sz="1200" b="1" dirty="0">
                <a:solidFill>
                  <a:prstClr val="black"/>
                </a:solidFill>
                <a:latin typeface="Calibri"/>
              </a:rPr>
              <a:t>Mean reading performance, 2000 through 2018</a:t>
            </a:r>
            <a:r>
              <a:rPr lang="en-US" sz="1200" dirty="0">
                <a:solidFill>
                  <a:prstClr val="black"/>
                </a:solidFill>
                <a:latin typeface="Calibri"/>
              </a:rPr>
              <a:t> . </a:t>
            </a:r>
            <a:r>
              <a:rPr lang="en-US" sz="1200" dirty="0" err="1">
                <a:solidFill>
                  <a:prstClr val="black"/>
                </a:solidFill>
                <a:latin typeface="Calibri"/>
              </a:rPr>
              <a:t>Cálculos</a:t>
            </a:r>
            <a:r>
              <a:rPr lang="en-US" sz="1200" dirty="0">
                <a:solidFill>
                  <a:prstClr val="black"/>
                </a:solidFill>
                <a:latin typeface="Calibri"/>
              </a:rPr>
              <a:t> e </a:t>
            </a:r>
            <a:r>
              <a:rPr lang="en-US" sz="1200" dirty="0" err="1">
                <a:solidFill>
                  <a:prstClr val="black"/>
                </a:solidFill>
                <a:latin typeface="Calibri"/>
              </a:rPr>
              <a:t>tabulação</a:t>
            </a:r>
            <a:r>
              <a:rPr lang="en-US" sz="1200" dirty="0">
                <a:solidFill>
                  <a:prstClr val="black"/>
                </a:solidFill>
                <a:latin typeface="Calibri"/>
              </a:rPr>
              <a:t> SEB/MEC</a:t>
            </a:r>
            <a:endParaRPr lang="pt-BR" sz="1200" dirty="0">
              <a:solidFill>
                <a:prstClr val="black"/>
              </a:solidFill>
              <a:latin typeface="Calibri"/>
            </a:endParaRPr>
          </a:p>
        </p:txBody>
      </p:sp>
    </p:spTree>
    <p:extLst>
      <p:ext uri="{BB962C8B-B14F-4D97-AF65-F5344CB8AC3E}">
        <p14:creationId xmlns:p14="http://schemas.microsoft.com/office/powerpoint/2010/main" xmlns="" val="2596777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Para se ter uma ideia do que isso significa:</a:t>
            </a:r>
            <a:endParaRPr lang="pt-BR"/>
          </a:p>
        </p:txBody>
      </p:sp>
      <p:sp>
        <p:nvSpPr>
          <p:cNvPr id="3" name="Espaço Reservado para Conteúdo 2"/>
          <p:cNvSpPr>
            <a:spLocks noGrp="1"/>
          </p:cNvSpPr>
          <p:nvPr>
            <p:ph idx="1"/>
          </p:nvPr>
        </p:nvSpPr>
        <p:spPr/>
        <p:txBody>
          <a:bodyPr/>
          <a:lstStyle/>
          <a:p>
            <a:r>
              <a:rPr lang="pt-BR" smtClean="0"/>
              <a:t>A coorte etária de 15 anos no Brasil é composta por 3.132.463 pessoas, nos EUA 4.133.719 e nas 4 principais cidades da China (Beijing, Shanghai, Jiangsu e Zhejiang), 1.221.746</a:t>
            </a:r>
          </a:p>
          <a:p>
            <a:r>
              <a:rPr lang="pt-BR" smtClean="0"/>
              <a:t>A taxa de não participação dos brasileiros em 2018 foi de 35%, dos americanos 14% e dos chineses, 19% - portanto, na coorte de 15 anos, o desempenho do Brasil é provavelmente ainda pior do que mostra a média e a distribuição das notas do Pisa porque a população não elegível ou não está matriculada em instituições de ensino, ou está muito atrasada em relação ao esperado para a idade</a:t>
            </a:r>
          </a:p>
          <a:p>
            <a:r>
              <a:rPr lang="pt-BR" smtClean="0"/>
              <a:t>O escore médio dos brasileiros não melhora ao longo do tempo. Por exemplo, em 2018, em Leitura, o Brasil obteve foi de 413 pontos (nível 2), contra 505 (nível 3) dos Estados Unidos e 555 (Nível 4) da China</a:t>
            </a:r>
          </a:p>
          <a:p>
            <a:endParaRPr lang="pt-BR" dirty="0"/>
          </a:p>
        </p:txBody>
      </p:sp>
    </p:spTree>
    <p:extLst>
      <p:ext uri="{BB962C8B-B14F-4D97-AF65-F5344CB8AC3E}">
        <p14:creationId xmlns:p14="http://schemas.microsoft.com/office/powerpoint/2010/main" xmlns="" val="369153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type="title"/>
          </p:nvPr>
        </p:nvSpPr>
        <p:spPr/>
        <p:txBody>
          <a:bodyPr>
            <a:normAutofit fontScale="90000"/>
          </a:bodyPr>
          <a:lstStyle/>
          <a:p>
            <a:r>
              <a:rPr lang="pt-BR"/>
              <a:t>E qual a relação disso com o futuro da força de trabalho no Brasil?</a:t>
            </a:r>
          </a:p>
        </p:txBody>
      </p:sp>
      <p:sp>
        <p:nvSpPr>
          <p:cNvPr id="3" name="Espaço Reservado para Conteúdo 2"/>
          <p:cNvSpPr>
            <a:spLocks noGrp="1"/>
          </p:cNvSpPr>
          <p:nvPr>
            <p:ph idx="1"/>
          </p:nvPr>
        </p:nvSpPr>
        <p:spPr/>
        <p:txBody>
          <a:bodyPr>
            <a:normAutofit/>
          </a:bodyPr>
          <a:lstStyle/>
          <a:p>
            <a:r>
              <a:rPr lang="pt-BR" dirty="0"/>
              <a:t>Em matemática, a diferença entre os escores médios dos participantes é ainda pior, com 591 (nível 4) para as cidades participantes da China, 478 (nível 2) para os Estados Unidos e 384 (nível 1) para o Brasil</a:t>
            </a:r>
          </a:p>
          <a:p>
            <a:r>
              <a:rPr lang="pt-BR" b="1" dirty="0"/>
              <a:t>Portanto, o Pisa mostra que o Brasil teria a capacidade de produzir apenas 27,2 mil alunos de alta performance (Níveis 5 e 6), enquanto que os Estados Unidos 333,3 mil e a China (apenas nas 4 cidades participantes) 471,3 mil – a cada coorte de 15 anos</a:t>
            </a:r>
          </a:p>
          <a:p>
            <a:r>
              <a:rPr lang="pt-BR" dirty="0"/>
              <a:t>A meta para o Brasil deveria ser chegar, em média, ao nível 3, com não mais de 20% de alunos abaixo do nível 2 e com uma taxa de participação acima de 90%, sem falar em um percentual mais ambicioso para os níveis 5 e 6, de onde mais provavelmente sairia a futura elite pensante do País</a:t>
            </a:r>
          </a:p>
        </p:txBody>
      </p:sp>
      <p:sp>
        <p:nvSpPr>
          <p:cNvPr id="4" name="CaixaDeTexto 3"/>
          <p:cNvSpPr txBox="1"/>
          <p:nvPr/>
        </p:nvSpPr>
        <p:spPr>
          <a:xfrm>
            <a:off x="683568" y="6021288"/>
            <a:ext cx="7595755" cy="646331"/>
          </a:xfrm>
          <a:prstGeom prst="rect">
            <a:avLst/>
          </a:prstGeom>
          <a:noFill/>
        </p:spPr>
        <p:txBody>
          <a:bodyPr wrap="square" rtlCol="0">
            <a:spAutoFit/>
          </a:bodyPr>
          <a:lstStyle/>
          <a:p>
            <a:r>
              <a:rPr lang="pt-BR" sz="1200" dirty="0">
                <a:solidFill>
                  <a:prstClr val="black"/>
                </a:solidFill>
                <a:latin typeface="Calibri"/>
              </a:rPr>
              <a:t>Fontes:  </a:t>
            </a:r>
            <a:r>
              <a:rPr lang="en-US" sz="1200" dirty="0">
                <a:solidFill>
                  <a:prstClr val="black"/>
                </a:solidFill>
                <a:latin typeface="Calibri"/>
              </a:rPr>
              <a:t>OECD (2019), </a:t>
            </a:r>
            <a:r>
              <a:rPr lang="en-US" sz="1200" i="1" dirty="0">
                <a:solidFill>
                  <a:prstClr val="black"/>
                </a:solidFill>
                <a:latin typeface="Calibri"/>
              </a:rPr>
              <a:t>PISA 2018 Results (Volume I): What Students Know and Can Do, PISA, OECD Publishing, Paris,</a:t>
            </a:r>
          </a:p>
          <a:p>
            <a:r>
              <a:rPr lang="pt-BR" sz="1200" i="1" dirty="0">
                <a:solidFill>
                  <a:prstClr val="black"/>
                </a:solidFill>
                <a:latin typeface="Calibri"/>
                <a:hlinkClick r:id="rId2"/>
              </a:rPr>
              <a:t>https://doi.org/10.1787/5f07c754-en</a:t>
            </a:r>
            <a:r>
              <a:rPr lang="pt-BR" sz="1200" i="1" dirty="0">
                <a:solidFill>
                  <a:prstClr val="black"/>
                </a:solidFill>
                <a:latin typeface="Calibri"/>
              </a:rPr>
              <a:t>.</a:t>
            </a:r>
          </a:p>
          <a:p>
            <a:r>
              <a:rPr lang="pt-BR" sz="1200" i="1" dirty="0">
                <a:solidFill>
                  <a:prstClr val="black"/>
                </a:solidFill>
                <a:latin typeface="Calibri"/>
              </a:rPr>
              <a:t>Tabelas I.B1.1 e I.B1. 2; I.A2.1 – Cálculos SEB/MEC</a:t>
            </a:r>
            <a:endParaRPr lang="pt-BR" sz="1200" dirty="0">
              <a:solidFill>
                <a:prstClr val="black"/>
              </a:solidFill>
              <a:latin typeface="Calibri"/>
            </a:endParaRPr>
          </a:p>
        </p:txBody>
      </p:sp>
    </p:spTree>
    <p:extLst>
      <p:ext uri="{BB962C8B-B14F-4D97-AF65-F5344CB8AC3E}">
        <p14:creationId xmlns:p14="http://schemas.microsoft.com/office/powerpoint/2010/main" xmlns="" val="1961103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noAutofit/>
          </a:bodyPr>
          <a:lstStyle/>
          <a:p>
            <a:r>
              <a:rPr lang="pt-BR" sz="2250"/>
              <a:t>Distribuição dos participantes pelos níveis de proficiência alcançados em Leitura – Pisa 2018</a:t>
            </a:r>
            <a:br>
              <a:rPr lang="pt-BR" sz="2250"/>
            </a:br>
            <a:endParaRPr lang="pt-BR" sz="2250"/>
          </a:p>
        </p:txBody>
      </p:sp>
      <p:graphicFrame>
        <p:nvGraphicFramePr>
          <p:cNvPr id="10" name="Espaço Reservado para Conteúdo 9">
            <a:extLst>
              <a:ext uri="{FF2B5EF4-FFF2-40B4-BE49-F238E27FC236}">
                <a16:creationId xmlns:a16="http://schemas.microsoft.com/office/drawing/2014/main" xmlns="" id="{00D4366C-BD79-4287-ACB4-DE0EDEABF33C}"/>
              </a:ext>
            </a:extLst>
          </p:cNvPr>
          <p:cNvGraphicFramePr>
            <a:graphicFrameLocks noGrp="1"/>
          </p:cNvGraphicFramePr>
          <p:nvPr>
            <p:ph idx="1"/>
          </p:nvPr>
        </p:nvGraphicFramePr>
        <p:xfrm>
          <a:off x="251223" y="1268760"/>
          <a:ext cx="8641556"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11" name="CaixaDeTexto 10"/>
          <p:cNvSpPr txBox="1"/>
          <p:nvPr/>
        </p:nvSpPr>
        <p:spPr>
          <a:xfrm>
            <a:off x="179512" y="5949280"/>
            <a:ext cx="8964487" cy="830997"/>
          </a:xfrm>
          <a:prstGeom prst="rect">
            <a:avLst/>
          </a:prstGeom>
          <a:noFill/>
        </p:spPr>
        <p:txBody>
          <a:bodyPr wrap="square" rtlCol="0">
            <a:spAutoFit/>
          </a:bodyPr>
          <a:lstStyle/>
          <a:p>
            <a:r>
              <a:rPr lang="pt-BR" sz="1200" dirty="0">
                <a:solidFill>
                  <a:prstClr val="black"/>
                </a:solidFill>
                <a:latin typeface="Calibri"/>
              </a:rPr>
              <a:t>Fonte: Tabelas I.B1.1 e I. B1.2 - </a:t>
            </a:r>
            <a:r>
              <a:rPr lang="en-US" sz="1200" u="sng" dirty="0">
                <a:solidFill>
                  <a:prstClr val="black"/>
                </a:solidFill>
                <a:latin typeface="Calibri"/>
                <a:hlinkClick r:id="rId3"/>
              </a:rPr>
              <a:t>PISA 2018 Results (Volume I) - © OECD 2019</a:t>
            </a:r>
            <a:r>
              <a:rPr lang="en-US" sz="1200" dirty="0">
                <a:solidFill>
                  <a:prstClr val="black"/>
                </a:solidFill>
                <a:latin typeface="Calibri"/>
              </a:rPr>
              <a:t> Annex B1 Version 3 - Last updated: 02-Dec-2019 </a:t>
            </a:r>
            <a:r>
              <a:rPr lang="en-US" sz="1200" u="sng" dirty="0">
                <a:solidFill>
                  <a:prstClr val="black"/>
                </a:solidFill>
                <a:latin typeface="Calibri"/>
                <a:hlinkClick r:id="rId4"/>
              </a:rPr>
              <a:t>Disclaimer: http://oe.cd/disclaimer</a:t>
            </a:r>
            <a:r>
              <a:rPr lang="en-US" sz="1200" dirty="0">
                <a:solidFill>
                  <a:prstClr val="black"/>
                </a:solidFill>
                <a:latin typeface="Calibri"/>
              </a:rPr>
              <a:t>   </a:t>
            </a:r>
          </a:p>
          <a:p>
            <a:r>
              <a:rPr lang="en-US" sz="1200" dirty="0">
                <a:solidFill>
                  <a:prstClr val="black"/>
                </a:solidFill>
                <a:latin typeface="Calibri"/>
              </a:rPr>
              <a:t>*Hong Kong (China), Netherlands, Portugal and United States: Data did not meet the PISA technical standards but were accepted as largely comparable (see Annexes A2 and A4). </a:t>
            </a:r>
            <a:endParaRPr lang="pt-BR" sz="1200" dirty="0">
              <a:solidFill>
                <a:prstClr val="black"/>
              </a:solidFill>
              <a:latin typeface="Calibri"/>
            </a:endParaRPr>
          </a:p>
        </p:txBody>
      </p:sp>
    </p:spTree>
    <p:extLst>
      <p:ext uri="{BB962C8B-B14F-4D97-AF65-F5344CB8AC3E}">
        <p14:creationId xmlns:p14="http://schemas.microsoft.com/office/powerpoint/2010/main" xmlns="" val="18410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z="2250"/>
              <a:t>Distribuição dos participantes pelos níveis de proficiência alcançados em Matemática – Pisa 2018</a:t>
            </a:r>
            <a:br>
              <a:rPr lang="pt-BR" sz="2250"/>
            </a:br>
            <a:endParaRPr lang="pt-BR" sz="2250"/>
          </a:p>
        </p:txBody>
      </p:sp>
      <p:graphicFrame>
        <p:nvGraphicFramePr>
          <p:cNvPr id="4" name="Espaço Reservado para Conteúdo 3">
            <a:extLst>
              <a:ext uri="{FF2B5EF4-FFF2-40B4-BE49-F238E27FC236}">
                <a16:creationId xmlns:a16="http://schemas.microsoft.com/office/drawing/2014/main" xmlns="" id="{0BA0D0EE-22E1-49E7-86B9-B03292B5232B}"/>
              </a:ext>
            </a:extLst>
          </p:cNvPr>
          <p:cNvGraphicFramePr>
            <a:graphicFrameLocks noGrp="1"/>
          </p:cNvGraphicFramePr>
          <p:nvPr>
            <p:ph idx="1"/>
          </p:nvPr>
        </p:nvGraphicFramePr>
        <p:xfrm>
          <a:off x="251223" y="1124744"/>
          <a:ext cx="8641556" cy="4680744"/>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51223" y="5877272"/>
            <a:ext cx="8713265" cy="830997"/>
          </a:xfrm>
          <a:prstGeom prst="rect">
            <a:avLst/>
          </a:prstGeom>
          <a:noFill/>
        </p:spPr>
        <p:txBody>
          <a:bodyPr wrap="square" rtlCol="0">
            <a:spAutoFit/>
          </a:bodyPr>
          <a:lstStyle/>
          <a:p>
            <a:r>
              <a:rPr lang="pt-BR" sz="1200" dirty="0">
                <a:solidFill>
                  <a:prstClr val="black"/>
                </a:solidFill>
                <a:latin typeface="Calibri"/>
              </a:rPr>
              <a:t>Fonte: Tabelas I.B1.1 e I. B1.2 - </a:t>
            </a:r>
            <a:r>
              <a:rPr lang="en-US" sz="1200" u="sng" dirty="0">
                <a:solidFill>
                  <a:prstClr val="black"/>
                </a:solidFill>
                <a:latin typeface="Calibri"/>
                <a:hlinkClick r:id="rId3"/>
              </a:rPr>
              <a:t>PISA 2018 Results (Volume I) - © OECD 2019</a:t>
            </a:r>
            <a:r>
              <a:rPr lang="en-US" sz="1200" dirty="0">
                <a:solidFill>
                  <a:prstClr val="black"/>
                </a:solidFill>
                <a:latin typeface="Calibri"/>
              </a:rPr>
              <a:t> Annex B1 Version 3 - Last updated: 02-Dec-2019 </a:t>
            </a:r>
            <a:r>
              <a:rPr lang="en-US" sz="1200" u="sng" dirty="0">
                <a:solidFill>
                  <a:prstClr val="black"/>
                </a:solidFill>
                <a:latin typeface="Calibri"/>
                <a:hlinkClick r:id="rId4"/>
              </a:rPr>
              <a:t>Disclaimer: http://oe.cd/disclaimer</a:t>
            </a:r>
            <a:r>
              <a:rPr lang="en-US" sz="1200" dirty="0">
                <a:solidFill>
                  <a:prstClr val="black"/>
                </a:solidFill>
                <a:latin typeface="Calibri"/>
              </a:rPr>
              <a:t>   </a:t>
            </a:r>
          </a:p>
          <a:p>
            <a:r>
              <a:rPr lang="en-US" sz="1200" dirty="0">
                <a:solidFill>
                  <a:prstClr val="black"/>
                </a:solidFill>
                <a:latin typeface="Calibri"/>
              </a:rPr>
              <a:t>*Hong Kong (China), Netherlands, Portugal and United States: Data did not meet the PISA technical standards but were accepted as largely comparable (see Annexes A2 and A4). </a:t>
            </a:r>
            <a:endParaRPr lang="pt-BR" sz="1200" dirty="0">
              <a:solidFill>
                <a:prstClr val="black"/>
              </a:solidFill>
              <a:latin typeface="Calibri"/>
            </a:endParaRPr>
          </a:p>
        </p:txBody>
      </p:sp>
    </p:spTree>
    <p:extLst>
      <p:ext uri="{BB962C8B-B14F-4D97-AF65-F5344CB8AC3E}">
        <p14:creationId xmlns:p14="http://schemas.microsoft.com/office/powerpoint/2010/main" xmlns="" val="3746156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44624"/>
            <a:ext cx="8640960" cy="1143000"/>
          </a:xfrm>
        </p:spPr>
        <p:txBody>
          <a:bodyPr>
            <a:normAutofit fontScale="90000"/>
          </a:bodyPr>
          <a:lstStyle/>
          <a:p>
            <a:r>
              <a:rPr lang="pt-BR" dirty="0"/>
              <a:t>Além disso, o País passa por uma radical alteração de sua composição demográfica </a:t>
            </a:r>
          </a:p>
        </p:txBody>
      </p:sp>
      <p:sp>
        <p:nvSpPr>
          <p:cNvPr id="12" name="CaixaDeTexto 11"/>
          <p:cNvSpPr txBox="1"/>
          <p:nvPr/>
        </p:nvSpPr>
        <p:spPr>
          <a:xfrm>
            <a:off x="251520" y="6381328"/>
            <a:ext cx="8784976"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2011 The International Bank for Reconstruction and Development / The World Bank. </a:t>
            </a:r>
          </a:p>
          <a:p>
            <a:r>
              <a:rPr lang="en-US" sz="1200" dirty="0">
                <a:solidFill>
                  <a:prstClr val="black"/>
                </a:solidFill>
                <a:latin typeface="Arial" panose="020B0604020202020204" pitchFamily="34" charset="0"/>
                <a:cs typeface="Arial" panose="020B0604020202020204" pitchFamily="34" charset="0"/>
              </a:rPr>
              <a:t>Growing Old in an Older Brazil Implications of Population Ageing on Growth, Poverty, Public Finance, and Service Delivery</a:t>
            </a:r>
            <a:endParaRPr lang="pt-BR" sz="1200" dirty="0">
              <a:solidFill>
                <a:prstClr val="black"/>
              </a:solidFill>
              <a:latin typeface="Arial" panose="020B0604020202020204" pitchFamily="34" charset="0"/>
              <a:cs typeface="Arial" panose="020B0604020202020204" pitchFamily="34" charset="0"/>
            </a:endParaRPr>
          </a:p>
        </p:txBody>
      </p:sp>
      <p:pic>
        <p:nvPicPr>
          <p:cNvPr id="9" name="Espaço Reservado para Conteúdo 5"/>
          <p:cNvPicPr>
            <a:picLocks noGrp="1" noChangeAspect="1"/>
          </p:cNvPicPr>
          <p:nvPr>
            <p:ph idx="1"/>
          </p:nvPr>
        </p:nvPicPr>
        <p:blipFill rotWithShape="1">
          <a:blip r:embed="rId2" cstate="print"/>
          <a:srcRect l="11488" t="21246" r="65334" b="15838"/>
          <a:stretch/>
        </p:blipFill>
        <p:spPr>
          <a:xfrm>
            <a:off x="1187624" y="1231004"/>
            <a:ext cx="6840760" cy="5222331"/>
          </a:xfrm>
          <a:prstGeom prst="rect">
            <a:avLst/>
          </a:prstGeom>
        </p:spPr>
      </p:pic>
    </p:spTree>
    <p:extLst>
      <p:ext uri="{BB962C8B-B14F-4D97-AF65-F5344CB8AC3E}">
        <p14:creationId xmlns:p14="http://schemas.microsoft.com/office/powerpoint/2010/main" xmlns="" val="169669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smtClean="0"/>
              <a:t>Introdução</a:t>
            </a:r>
            <a:endParaRPr lang="pt-BR"/>
          </a:p>
        </p:txBody>
      </p:sp>
      <p:sp>
        <p:nvSpPr>
          <p:cNvPr id="5" name="Subtítulo 4"/>
          <p:cNvSpPr>
            <a:spLocks noGrp="1"/>
          </p:cNvSpPr>
          <p:nvPr>
            <p:ph type="subTitle" idx="1"/>
          </p:nvPr>
        </p:nvSpPr>
        <p:spPr/>
        <p:txBody>
          <a:bodyPr/>
          <a:lstStyle/>
          <a:p>
            <a:endParaRPr lang="pt-B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Evolução da população por idade simples agrupada pelas faixas etárias esperadas para cada etapa letiva (2010-2030)</a:t>
            </a:r>
          </a:p>
        </p:txBody>
      </p:sp>
      <p:graphicFrame>
        <p:nvGraphicFramePr>
          <p:cNvPr id="4" name="Espaço Reservado para Conteúdo 3"/>
          <p:cNvGraphicFramePr>
            <a:graphicFrameLocks noGrp="1"/>
          </p:cNvGraphicFramePr>
          <p:nvPr>
            <p:ph idx="1"/>
          </p:nvPr>
        </p:nvGraphicFramePr>
        <p:xfrm>
          <a:off x="179512" y="1916832"/>
          <a:ext cx="8641556" cy="439593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79513" y="6237312"/>
            <a:ext cx="8712968" cy="646331"/>
          </a:xfrm>
          <a:prstGeom prst="rect">
            <a:avLst/>
          </a:prstGeom>
          <a:noFill/>
        </p:spPr>
        <p:txBody>
          <a:bodyPr wrap="square" rtlCol="0">
            <a:spAutoFit/>
          </a:bodyPr>
          <a:lstStyle/>
          <a:p>
            <a:r>
              <a:rPr lang="pt-BR" dirty="0" smtClean="0">
                <a:hlinkClick r:id="rId3"/>
              </a:rPr>
              <a:t>https://www.ibge.gov.br/estatisticas/sociais/populacao/9109-projecao-da-populacao.html?=&amp;t=notas-tecnicas</a:t>
            </a:r>
            <a:endParaRPr lang="pt-BR" dirty="0"/>
          </a:p>
        </p:txBody>
      </p:sp>
    </p:spTree>
    <p:extLst>
      <p:ext uri="{BB962C8B-B14F-4D97-AF65-F5344CB8AC3E}">
        <p14:creationId xmlns:p14="http://schemas.microsoft.com/office/powerpoint/2010/main" xmlns="" val="80591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44624"/>
            <a:ext cx="8640960" cy="1143000"/>
          </a:xfrm>
        </p:spPr>
        <p:txBody>
          <a:bodyPr>
            <a:normAutofit fontScale="90000"/>
          </a:bodyPr>
          <a:lstStyle/>
          <a:p>
            <a:r>
              <a:rPr lang="pt-BR"/>
              <a:t>Diferenças absolutas de população por idade simples agrupada por etapa letiva correspondente  entre décadas (2020/2010; 2030/2020)</a:t>
            </a:r>
            <a:br>
              <a:rPr lang="pt-BR"/>
            </a:br>
            <a:endParaRPr lang="pt-BR" dirty="0"/>
          </a:p>
        </p:txBody>
      </p:sp>
      <p:graphicFrame>
        <p:nvGraphicFramePr>
          <p:cNvPr id="6" name="Espaço Reservado para Conteúdo 5"/>
          <p:cNvGraphicFramePr>
            <a:graphicFrameLocks noGrp="1"/>
          </p:cNvGraphicFramePr>
          <p:nvPr>
            <p:ph idx="1"/>
          </p:nvPr>
        </p:nvGraphicFramePr>
        <p:xfrm>
          <a:off x="251520" y="1700808"/>
          <a:ext cx="8642350" cy="460898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79513" y="6237312"/>
            <a:ext cx="8712968" cy="646331"/>
          </a:xfrm>
          <a:prstGeom prst="rect">
            <a:avLst/>
          </a:prstGeom>
          <a:noFill/>
        </p:spPr>
        <p:txBody>
          <a:bodyPr wrap="square" rtlCol="0">
            <a:spAutoFit/>
          </a:bodyPr>
          <a:lstStyle/>
          <a:p>
            <a:r>
              <a:rPr lang="pt-BR" dirty="0" smtClean="0">
                <a:hlinkClick r:id="rId3"/>
              </a:rPr>
              <a:t>https://www.ibge.gov.br/estatisticas/sociais/populacao/9109-projecao-da-populacao.html?=&amp;t=notas-tecnicas</a:t>
            </a:r>
            <a:endParaRPr lang="pt-BR" dirty="0"/>
          </a:p>
        </p:txBody>
      </p:sp>
    </p:spTree>
    <p:extLst>
      <p:ext uri="{BB962C8B-B14F-4D97-AF65-F5344CB8AC3E}">
        <p14:creationId xmlns:p14="http://schemas.microsoft.com/office/powerpoint/2010/main" xmlns="" val="3062581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pt-BR" dirty="0"/>
              <a:t>A estrutura da solução</a:t>
            </a:r>
          </a:p>
        </p:txBody>
      </p:sp>
      <p:sp>
        <p:nvSpPr>
          <p:cNvPr id="5" name="Subtitle 4"/>
          <p:cNvSpPr>
            <a:spLocks noGrp="1"/>
          </p:cNvSpPr>
          <p:nvPr>
            <p:ph type="subTitle" idx="1"/>
          </p:nvPr>
        </p:nvSpPr>
        <p:spPr/>
        <p:txBody>
          <a:bodyPr/>
          <a:lstStyle/>
          <a:p>
            <a:endParaRPr lang="pt-B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smtClean="0"/>
              <a:t>A solução comum aos países desenvolvidos</a:t>
            </a:r>
            <a:endParaRPr lang="pt-BR"/>
          </a:p>
        </p:txBody>
      </p:sp>
      <p:sp>
        <p:nvSpPr>
          <p:cNvPr id="6" name="Content Placeholder 5"/>
          <p:cNvSpPr>
            <a:spLocks noGrp="1"/>
          </p:cNvSpPr>
          <p:nvPr>
            <p:ph idx="1"/>
          </p:nvPr>
        </p:nvSpPr>
        <p:spPr/>
        <p:txBody>
          <a:bodyPr>
            <a:normAutofit fontScale="92500"/>
          </a:bodyPr>
          <a:lstStyle/>
          <a:p>
            <a:r>
              <a:rPr lang="pt-BR" dirty="0" smtClean="0"/>
              <a:t>Acreditamos que os alunos brasileiros devem aprender na escola tanto ou mais que seus pares em países desenvolvidos. Existem casos de redes públicas brasileiras que conseguem bons resultados, mesmo em contexto de pobreza.</a:t>
            </a:r>
          </a:p>
          <a:p>
            <a:r>
              <a:rPr lang="pt-BR" dirty="0" smtClean="0"/>
              <a:t>A solução comum aos sistemas educacionais que alcançam ao mesmo tempo excelência e equidade tem quatro pilares, pois o aprendizado só ocorre quando os alunos estão expostos ao que se chama de </a:t>
            </a:r>
            <a:r>
              <a:rPr lang="pt-BR" b="1" dirty="0" smtClean="0"/>
              <a:t>oportunidades de aprendizagem de qualidade</a:t>
            </a:r>
            <a:r>
              <a:rPr lang="pt-BR" dirty="0" smtClean="0"/>
              <a:t>. Um conjunto de políticas educacionais fundamentais presentes nos países desenvolvidos:</a:t>
            </a:r>
          </a:p>
          <a:p>
            <a:pPr lvl="1"/>
            <a:r>
              <a:rPr lang="pt-BR" dirty="0" smtClean="0"/>
              <a:t>Objetivos de aprendizagem claros e ambiciosos +</a:t>
            </a:r>
          </a:p>
          <a:p>
            <a:pPr lvl="1"/>
            <a:r>
              <a:rPr lang="pt-BR" dirty="0" smtClean="0"/>
              <a:t>Material de ensino apropriado para ensinar cada um deles +</a:t>
            </a:r>
          </a:p>
          <a:p>
            <a:pPr lvl="1"/>
            <a:r>
              <a:rPr lang="pt-BR" dirty="0" smtClean="0"/>
              <a:t>Professores e/ou pais com capacidade didática (ensinar, monitorar o aprendizado, guiar o aluno pelo caminho e estimular emocionalmente) +</a:t>
            </a:r>
          </a:p>
          <a:p>
            <a:pPr lvl="1"/>
            <a:r>
              <a:rPr lang="pt-BR" dirty="0" smtClean="0"/>
              <a:t>Avaliação formativa (parte integrante do aprendizado) e somativa (penalidade/recompensa pelo nível de engajamento, além do monitoramento do direito à educação pelas autoridades competentes)</a:t>
            </a:r>
          </a:p>
          <a:p>
            <a:endParaRPr lang="pt-BR" dirty="0"/>
          </a:p>
        </p:txBody>
      </p:sp>
    </p:spTree>
    <p:extLst>
      <p:ext uri="{BB962C8B-B14F-4D97-AF65-F5344CB8AC3E}">
        <p14:creationId xmlns:p14="http://schemas.microsoft.com/office/powerpoint/2010/main" xmlns="" val="2340479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O impedimento local</a:t>
            </a:r>
            <a:endParaRPr lang="pt-BR"/>
          </a:p>
        </p:txBody>
      </p:sp>
      <p:sp>
        <p:nvSpPr>
          <p:cNvPr id="3" name="Espaço Reservado para Conteúdo 2"/>
          <p:cNvSpPr>
            <a:spLocks noGrp="1"/>
          </p:cNvSpPr>
          <p:nvPr>
            <p:ph idx="1"/>
          </p:nvPr>
        </p:nvSpPr>
        <p:spPr/>
        <p:txBody>
          <a:bodyPr/>
          <a:lstStyle/>
          <a:p>
            <a:r>
              <a:rPr lang="pt-BR" smtClean="0"/>
              <a:t>Baixíssimo nível de expectativas de aprendizagem, desconectadas das tendências mundiais de aumento de ambição acadêmica para os egressos das redes escolares públicas e privadas, que se reflete:</a:t>
            </a:r>
          </a:p>
          <a:p>
            <a:pPr lvl="1"/>
            <a:r>
              <a:rPr lang="pt-BR" smtClean="0"/>
              <a:t>No material didático oficial (PNLD)</a:t>
            </a:r>
          </a:p>
          <a:p>
            <a:pPr lvl="1"/>
            <a:r>
              <a:rPr lang="pt-BR" smtClean="0"/>
              <a:t>Na formação docente frágil e desconectada com as necessidades do País e dos alunos</a:t>
            </a:r>
          </a:p>
          <a:p>
            <a:pPr lvl="1"/>
            <a:r>
              <a:rPr lang="pt-BR" smtClean="0"/>
              <a:t>Nos parâmetros de avaliação de sistema (SAEB) e de acesso ao ensino superior (ENEM)</a:t>
            </a:r>
          </a:p>
          <a:p>
            <a:r>
              <a:rPr lang="pt-BR" smtClean="0"/>
              <a:t>A baixa expectativa NÃO FOI  SUPERADA com a criação da BNCC</a:t>
            </a:r>
          </a:p>
          <a:p>
            <a:r>
              <a:rPr lang="pt-BR" smtClean="0"/>
              <a:t>O Brasil precisa de um CHOQUE DE ALTAS EXPECTATIVAS DE APRENDIZAGEM, que só pode ser materializado por meios de exemplos concretos de como funciona uma sala de aula competente</a:t>
            </a:r>
          </a:p>
          <a:p>
            <a:endParaRPr lang="pt-BR"/>
          </a:p>
        </p:txBody>
      </p:sp>
    </p:spTree>
    <p:extLst>
      <p:ext uri="{BB962C8B-B14F-4D97-AF65-F5344CB8AC3E}">
        <p14:creationId xmlns:p14="http://schemas.microsoft.com/office/powerpoint/2010/main" xmlns="" val="1858745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000" dirty="0"/>
              <a:t>Exemplos do choque de expectativas de aprendizagem: Brasil x Singapura</a:t>
            </a:r>
          </a:p>
        </p:txBody>
      </p:sp>
      <p:sp>
        <p:nvSpPr>
          <p:cNvPr id="4" name="Espaço Reservado para Texto 3"/>
          <p:cNvSpPr>
            <a:spLocks noGrp="1"/>
          </p:cNvSpPr>
          <p:nvPr>
            <p:ph type="body" idx="1"/>
          </p:nvPr>
        </p:nvSpPr>
        <p:spPr>
          <a:ln>
            <a:solidFill>
              <a:schemeClr val="tx1"/>
            </a:solidFill>
          </a:ln>
        </p:spPr>
        <p:txBody>
          <a:bodyPr anchor="t">
            <a:normAutofit/>
          </a:bodyPr>
          <a:lstStyle/>
          <a:p>
            <a:r>
              <a:rPr lang="pt-BR" sz="1400" dirty="0"/>
              <a:t>Expectativas tímidas e fragilmente especificadas</a:t>
            </a:r>
          </a:p>
          <a:p>
            <a:r>
              <a:rPr lang="pt-BR" sz="1400" dirty="0"/>
              <a:t>BNCC – 2º ano e 4º ano do ensino fundamental</a:t>
            </a:r>
          </a:p>
        </p:txBody>
      </p:sp>
      <p:sp>
        <p:nvSpPr>
          <p:cNvPr id="5" name="Espaço Reservado para Conteúdo 4"/>
          <p:cNvSpPr>
            <a:spLocks noGrp="1"/>
          </p:cNvSpPr>
          <p:nvPr>
            <p:ph sz="half" idx="2"/>
          </p:nvPr>
        </p:nvSpPr>
        <p:spPr>
          <a:xfrm>
            <a:off x="457200" y="2292350"/>
            <a:ext cx="4040188" cy="4088978"/>
          </a:xfrm>
          <a:ln>
            <a:solidFill>
              <a:schemeClr val="tx1"/>
            </a:solidFill>
          </a:ln>
        </p:spPr>
        <p:txBody>
          <a:bodyPr>
            <a:noAutofit/>
          </a:bodyPr>
          <a:lstStyle/>
          <a:p>
            <a:pPr marL="0" indent="0">
              <a:spcBef>
                <a:spcPts val="0"/>
              </a:spcBef>
              <a:buNone/>
            </a:pPr>
            <a:r>
              <a:rPr lang="pt-BR" sz="1150" dirty="0"/>
              <a:t>A palavra fração/frações só aparece na BNCC no </a:t>
            </a:r>
            <a:r>
              <a:rPr lang="pt-BR" sz="1150" b="1" dirty="0">
                <a:solidFill>
                  <a:srgbClr val="FF0000"/>
                </a:solidFill>
              </a:rPr>
              <a:t>4º ano do ensino fundamental: </a:t>
            </a:r>
          </a:p>
          <a:p>
            <a:pPr marL="0" indent="0">
              <a:spcBef>
                <a:spcPts val="0"/>
              </a:spcBef>
              <a:buNone/>
            </a:pPr>
            <a:endParaRPr lang="pt-BR" sz="1150" dirty="0"/>
          </a:p>
          <a:p>
            <a:pPr marL="0" indent="0">
              <a:spcBef>
                <a:spcPts val="0"/>
              </a:spcBef>
              <a:buNone/>
            </a:pPr>
            <a:r>
              <a:rPr lang="pt-BR" sz="1150" dirty="0"/>
              <a:t>Objeto do conhecimento = Números racionais: frações unitárias mais usuais (1/2, 1/3, 1/4, 1/5, 1/10 e 1/100)</a:t>
            </a:r>
          </a:p>
          <a:p>
            <a:pPr marL="0" indent="0">
              <a:spcBef>
                <a:spcPts val="0"/>
              </a:spcBef>
              <a:buNone/>
            </a:pPr>
            <a:r>
              <a:rPr lang="pt-BR" sz="1150" dirty="0"/>
              <a:t>Habilidade = (EF04MA09) Reconhecer as frações unitárias mais usuais (1/2, 1/3, 1/4, 1/5, 1/10 e 1/100) como unidades de medida menores do que uma unidade, utilizando a reta numérica como recurso.</a:t>
            </a:r>
          </a:p>
          <a:p>
            <a:pPr marL="0" indent="0">
              <a:spcBef>
                <a:spcPts val="0"/>
              </a:spcBef>
              <a:buNone/>
            </a:pPr>
            <a:endParaRPr lang="pt-BR" sz="1150" dirty="0"/>
          </a:p>
          <a:p>
            <a:pPr marL="0" indent="0">
              <a:spcBef>
                <a:spcPts val="0"/>
              </a:spcBef>
              <a:buNone/>
            </a:pPr>
            <a:r>
              <a:rPr lang="pt-BR" sz="1150" dirty="0"/>
              <a:t>Antes disso, o conceito de </a:t>
            </a:r>
            <a:r>
              <a:rPr lang="pt-BR" sz="1150" b="1" dirty="0">
                <a:solidFill>
                  <a:srgbClr val="FF0000"/>
                </a:solidFill>
              </a:rPr>
              <a:t>metade</a:t>
            </a:r>
            <a:r>
              <a:rPr lang="pt-BR" sz="1150" dirty="0"/>
              <a:t> aparece apenas no 2º ano: </a:t>
            </a:r>
          </a:p>
          <a:p>
            <a:pPr marL="0" indent="0">
              <a:spcBef>
                <a:spcPts val="0"/>
              </a:spcBef>
              <a:buNone/>
            </a:pPr>
            <a:r>
              <a:rPr lang="pt-BR" sz="1150" dirty="0"/>
              <a:t>Objeto de conhecimento = Problemas envolvendo significados de dobro, metade, triplo e terça parte Habilidade = (EF02MA08) Resolver e elaborar problemas envolvendo dobro, metade, triplo e terça parte, com o suporte de imagens ou material manipulável, utilizando estratégias pessoais. (BNCC pag. 280-281; 288-289)</a:t>
            </a:r>
          </a:p>
        </p:txBody>
      </p:sp>
      <p:sp>
        <p:nvSpPr>
          <p:cNvPr id="6" name="Espaço Reservado para Texto 5"/>
          <p:cNvSpPr>
            <a:spLocks noGrp="1"/>
          </p:cNvSpPr>
          <p:nvPr>
            <p:ph type="body" sz="quarter" idx="3"/>
          </p:nvPr>
        </p:nvSpPr>
        <p:spPr>
          <a:ln>
            <a:solidFill>
              <a:schemeClr val="tx1"/>
            </a:solidFill>
          </a:ln>
        </p:spPr>
        <p:txBody>
          <a:bodyPr anchor="t">
            <a:normAutofit/>
          </a:bodyPr>
          <a:lstStyle/>
          <a:p>
            <a:r>
              <a:rPr lang="pt-BR" sz="1400" dirty="0"/>
              <a:t>Expectativas ambiciosas e claramente especificadas</a:t>
            </a:r>
          </a:p>
          <a:p>
            <a:r>
              <a:rPr lang="pt-BR" sz="1400" dirty="0"/>
              <a:t>Singapura – 2º ano do ensino fundamental</a:t>
            </a:r>
          </a:p>
        </p:txBody>
      </p:sp>
      <p:sp>
        <p:nvSpPr>
          <p:cNvPr id="7" name="Espaço Reservado para Conteúdo 6"/>
          <p:cNvSpPr>
            <a:spLocks noGrp="1"/>
          </p:cNvSpPr>
          <p:nvPr>
            <p:ph sz="quarter" idx="4"/>
          </p:nvPr>
        </p:nvSpPr>
        <p:spPr>
          <a:xfrm>
            <a:off x="4645026" y="2292350"/>
            <a:ext cx="4041775" cy="4088978"/>
          </a:xfrm>
          <a:ln>
            <a:solidFill>
              <a:schemeClr val="tx1"/>
            </a:solidFill>
          </a:ln>
        </p:spPr>
        <p:txBody>
          <a:bodyPr>
            <a:noAutofit/>
          </a:bodyPr>
          <a:lstStyle/>
          <a:p>
            <a:pPr>
              <a:buNone/>
            </a:pPr>
            <a:r>
              <a:rPr lang="pt-BR" sz="1000" dirty="0" err="1"/>
              <a:t>Fraction</a:t>
            </a:r>
            <a:r>
              <a:rPr lang="pt-BR" sz="1000" dirty="0"/>
              <a:t> </a:t>
            </a:r>
            <a:r>
              <a:rPr lang="pt-BR" sz="1000" dirty="0" err="1"/>
              <a:t>of</a:t>
            </a:r>
            <a:r>
              <a:rPr lang="pt-BR" sz="1000" dirty="0"/>
              <a:t> a </a:t>
            </a:r>
            <a:r>
              <a:rPr lang="pt-BR" sz="1000" dirty="0" err="1"/>
              <a:t>whole</a:t>
            </a:r>
            <a:endParaRPr lang="pt-BR" sz="1000" dirty="0"/>
          </a:p>
          <a:p>
            <a:pPr>
              <a:buNone/>
            </a:pPr>
            <a:r>
              <a:rPr lang="pt-BR" sz="1000" dirty="0"/>
              <a:t>1.1 Notation and representation of fractions</a:t>
            </a:r>
          </a:p>
          <a:p>
            <a:pPr>
              <a:buNone/>
            </a:pPr>
            <a:r>
              <a:rPr lang="pt-BR" sz="1000" dirty="0"/>
              <a:t>1.2 </a:t>
            </a:r>
            <a:r>
              <a:rPr lang="pt-BR" sz="1000" dirty="0" err="1"/>
              <a:t>Comparing</a:t>
            </a:r>
            <a:r>
              <a:rPr lang="pt-BR" sz="1000" dirty="0"/>
              <a:t> </a:t>
            </a:r>
            <a:r>
              <a:rPr lang="pt-BR" sz="1000" dirty="0" err="1"/>
              <a:t>and</a:t>
            </a:r>
            <a:r>
              <a:rPr lang="pt-BR" sz="1000" dirty="0"/>
              <a:t> </a:t>
            </a:r>
            <a:r>
              <a:rPr lang="pt-BR" sz="1000" dirty="0" err="1"/>
              <a:t>ordering</a:t>
            </a:r>
            <a:r>
              <a:rPr lang="pt-BR" sz="1000" dirty="0"/>
              <a:t> </a:t>
            </a:r>
            <a:r>
              <a:rPr lang="pt-BR" sz="1000" dirty="0" err="1"/>
              <a:t>fractions</a:t>
            </a:r>
            <a:r>
              <a:rPr lang="pt-BR" sz="1000" dirty="0"/>
              <a:t> </a:t>
            </a:r>
            <a:r>
              <a:rPr lang="pt-BR" sz="1000" dirty="0" err="1"/>
              <a:t>with</a:t>
            </a:r>
            <a:r>
              <a:rPr lang="pt-BR" sz="1000" dirty="0"/>
              <a:t> </a:t>
            </a:r>
            <a:r>
              <a:rPr lang="pt-BR" sz="1000" dirty="0" err="1"/>
              <a:t>denominators</a:t>
            </a:r>
            <a:r>
              <a:rPr lang="pt-BR" sz="1000" dirty="0"/>
              <a:t> </a:t>
            </a:r>
            <a:r>
              <a:rPr lang="pt-BR" sz="1000" dirty="0" err="1"/>
              <a:t>of</a:t>
            </a:r>
            <a:r>
              <a:rPr lang="pt-BR" sz="1000" dirty="0"/>
              <a:t> </a:t>
            </a:r>
            <a:r>
              <a:rPr lang="pt-BR" sz="1000" dirty="0" err="1"/>
              <a:t>given</a:t>
            </a:r>
            <a:r>
              <a:rPr lang="pt-BR" sz="1000" dirty="0"/>
              <a:t> </a:t>
            </a:r>
            <a:r>
              <a:rPr lang="pt-BR" sz="1000" dirty="0" err="1"/>
              <a:t>fractions</a:t>
            </a:r>
            <a:r>
              <a:rPr lang="pt-BR" sz="1000" dirty="0"/>
              <a:t> </a:t>
            </a:r>
            <a:r>
              <a:rPr lang="pt-BR" sz="1000" dirty="0" err="1"/>
              <a:t>not</a:t>
            </a:r>
            <a:r>
              <a:rPr lang="pt-BR" sz="1000" dirty="0"/>
              <a:t> </a:t>
            </a:r>
            <a:r>
              <a:rPr lang="pt-BR" sz="1000" dirty="0" err="1"/>
              <a:t>exceeding</a:t>
            </a:r>
            <a:r>
              <a:rPr lang="pt-BR" sz="1000" dirty="0"/>
              <a:t> 12</a:t>
            </a:r>
          </a:p>
          <a:p>
            <a:pPr marL="642938" lvl="1" indent="-342900">
              <a:buFont typeface="Arial" pitchFamily="34" charset="0"/>
              <a:buChar char="•"/>
            </a:pPr>
            <a:r>
              <a:rPr lang="pt-BR" sz="1000" dirty="0"/>
              <a:t>Unit </a:t>
            </a:r>
            <a:r>
              <a:rPr lang="pt-BR" sz="1000" dirty="0" err="1"/>
              <a:t>fractions</a:t>
            </a:r>
            <a:endParaRPr lang="pt-BR" sz="1000" dirty="0"/>
          </a:p>
          <a:p>
            <a:pPr marL="642938" lvl="1" indent="-342900">
              <a:buFont typeface="Arial" pitchFamily="34" charset="0"/>
              <a:buChar char="•"/>
            </a:pPr>
            <a:r>
              <a:rPr lang="pt-BR" sz="1000" dirty="0" err="1"/>
              <a:t>Like</a:t>
            </a:r>
            <a:r>
              <a:rPr lang="pt-BR" sz="1000" dirty="0"/>
              <a:t> </a:t>
            </a:r>
            <a:r>
              <a:rPr lang="pt-BR" sz="1000" dirty="0" err="1"/>
              <a:t>fractions</a:t>
            </a:r>
            <a:endParaRPr lang="pt-BR" sz="1000" dirty="0"/>
          </a:p>
          <a:p>
            <a:pPr>
              <a:buNone/>
            </a:pPr>
            <a:r>
              <a:rPr lang="pt-BR" sz="1000" dirty="0" err="1"/>
              <a:t>Students</a:t>
            </a:r>
            <a:r>
              <a:rPr lang="pt-BR" sz="1000" dirty="0"/>
              <a:t> </a:t>
            </a:r>
            <a:r>
              <a:rPr lang="pt-BR" sz="1000" dirty="0" err="1"/>
              <a:t>should</a:t>
            </a:r>
            <a:r>
              <a:rPr lang="pt-BR" sz="1000" dirty="0"/>
              <a:t> </a:t>
            </a:r>
            <a:r>
              <a:rPr lang="pt-BR" sz="1000" dirty="0" err="1"/>
              <a:t>have</a:t>
            </a:r>
            <a:r>
              <a:rPr lang="pt-BR" sz="1000" dirty="0"/>
              <a:t> </a:t>
            </a:r>
            <a:r>
              <a:rPr lang="pt-BR" sz="1000" dirty="0" err="1"/>
              <a:t>the</a:t>
            </a:r>
            <a:r>
              <a:rPr lang="pt-BR" sz="1000" dirty="0"/>
              <a:t> </a:t>
            </a:r>
            <a:r>
              <a:rPr lang="pt-BR" sz="1000" dirty="0" err="1"/>
              <a:t>opportunities</a:t>
            </a:r>
            <a:r>
              <a:rPr lang="pt-BR" sz="1000" dirty="0"/>
              <a:t> </a:t>
            </a:r>
            <a:r>
              <a:rPr lang="pt-BR" sz="1000" dirty="0" err="1"/>
              <a:t>to</a:t>
            </a:r>
            <a:r>
              <a:rPr lang="pt-BR" sz="1000" dirty="0"/>
              <a:t>:</a:t>
            </a:r>
          </a:p>
          <a:p>
            <a:pPr>
              <a:buAutoNum type="alphaLcParenR"/>
            </a:pPr>
            <a:r>
              <a:rPr lang="pt-BR" sz="1000" dirty="0" err="1"/>
              <a:t>Give</a:t>
            </a:r>
            <a:r>
              <a:rPr lang="pt-BR" sz="1000" dirty="0"/>
              <a:t> </a:t>
            </a:r>
            <a:r>
              <a:rPr lang="pt-BR" sz="1000" dirty="0" err="1"/>
              <a:t>examples</a:t>
            </a:r>
            <a:r>
              <a:rPr lang="pt-BR" sz="1000" dirty="0"/>
              <a:t> </a:t>
            </a:r>
            <a:r>
              <a:rPr lang="pt-BR" sz="1000" dirty="0" err="1"/>
              <a:t>of</a:t>
            </a:r>
            <a:r>
              <a:rPr lang="pt-BR" sz="1000" dirty="0"/>
              <a:t> </a:t>
            </a:r>
            <a:r>
              <a:rPr lang="pt-BR" sz="1000" dirty="0" err="1"/>
              <a:t>fractions</a:t>
            </a:r>
            <a:r>
              <a:rPr lang="pt-BR" sz="1000" dirty="0"/>
              <a:t> in </a:t>
            </a:r>
            <a:r>
              <a:rPr lang="pt-BR" sz="1000" dirty="0" err="1"/>
              <a:t>everyday</a:t>
            </a:r>
            <a:r>
              <a:rPr lang="pt-BR" sz="1000" dirty="0"/>
              <a:t> </a:t>
            </a:r>
            <a:r>
              <a:rPr lang="pt-BR" sz="1000" dirty="0" err="1"/>
              <a:t>situations</a:t>
            </a:r>
            <a:r>
              <a:rPr lang="pt-BR" sz="1000" dirty="0"/>
              <a:t> </a:t>
            </a:r>
            <a:r>
              <a:rPr lang="pt-BR" sz="1000" dirty="0" err="1"/>
              <a:t>and</a:t>
            </a:r>
            <a:r>
              <a:rPr lang="pt-BR" sz="1000" dirty="0"/>
              <a:t> use </a:t>
            </a:r>
            <a:r>
              <a:rPr lang="pt-BR" sz="1000" dirty="0" err="1"/>
              <a:t>language</a:t>
            </a:r>
            <a:r>
              <a:rPr lang="pt-BR" sz="1000" dirty="0"/>
              <a:t> as “2 out </a:t>
            </a:r>
            <a:r>
              <a:rPr lang="pt-BR" sz="1000" dirty="0" err="1"/>
              <a:t>of</a:t>
            </a:r>
            <a:r>
              <a:rPr lang="pt-BR" sz="1000" dirty="0"/>
              <a:t> 3” </a:t>
            </a:r>
            <a:r>
              <a:rPr lang="pt-BR" sz="1000" dirty="0" err="1"/>
              <a:t>to</a:t>
            </a:r>
            <a:r>
              <a:rPr lang="pt-BR" sz="1000" dirty="0"/>
              <a:t> </a:t>
            </a:r>
            <a:r>
              <a:rPr lang="pt-BR" sz="1000" dirty="0" err="1"/>
              <a:t>describe</a:t>
            </a:r>
            <a:r>
              <a:rPr lang="pt-BR" sz="1000" dirty="0"/>
              <a:t> </a:t>
            </a:r>
            <a:r>
              <a:rPr lang="pt-BR" sz="1000" dirty="0" err="1"/>
              <a:t>fractions</a:t>
            </a:r>
            <a:endParaRPr lang="pt-BR" sz="1000" dirty="0"/>
          </a:p>
          <a:p>
            <a:pPr>
              <a:buAutoNum type="alphaLcParenR"/>
            </a:pPr>
            <a:r>
              <a:rPr lang="pt-BR" sz="1000" dirty="0"/>
              <a:t>Use concrete </a:t>
            </a:r>
            <a:r>
              <a:rPr lang="pt-BR" sz="1000" dirty="0" err="1"/>
              <a:t>objects</a:t>
            </a:r>
            <a:r>
              <a:rPr lang="pt-BR" sz="1000" dirty="0"/>
              <a:t>, </a:t>
            </a:r>
            <a:r>
              <a:rPr lang="pt-BR" sz="1000" dirty="0" err="1"/>
              <a:t>fractions</a:t>
            </a:r>
            <a:r>
              <a:rPr lang="pt-BR" sz="1000" dirty="0"/>
              <a:t> </a:t>
            </a:r>
            <a:r>
              <a:rPr lang="pt-BR" sz="1000" dirty="0" err="1"/>
              <a:t>discs</a:t>
            </a:r>
            <a:r>
              <a:rPr lang="pt-BR" sz="1000" dirty="0"/>
              <a:t> </a:t>
            </a:r>
            <a:r>
              <a:rPr lang="pt-BR" sz="1000" dirty="0" err="1"/>
              <a:t>and</a:t>
            </a:r>
            <a:r>
              <a:rPr lang="pt-BR" sz="1000" dirty="0"/>
              <a:t> </a:t>
            </a:r>
            <a:r>
              <a:rPr lang="pt-BR" sz="1000" dirty="0" err="1"/>
              <a:t>pictorical</a:t>
            </a:r>
            <a:r>
              <a:rPr lang="pt-BR" sz="1000" dirty="0"/>
              <a:t> </a:t>
            </a:r>
            <a:r>
              <a:rPr lang="pt-BR" sz="1000" dirty="0" err="1"/>
              <a:t>representations</a:t>
            </a:r>
            <a:r>
              <a:rPr lang="pt-BR" sz="1000" dirty="0"/>
              <a:t> </a:t>
            </a:r>
            <a:r>
              <a:rPr lang="pt-BR" sz="1000" dirty="0" err="1"/>
              <a:t>to</a:t>
            </a:r>
            <a:r>
              <a:rPr lang="pt-BR" sz="1000" dirty="0"/>
              <a:t> </a:t>
            </a:r>
            <a:r>
              <a:rPr lang="pt-BR" sz="1000" dirty="0" err="1"/>
              <a:t>represent</a:t>
            </a:r>
            <a:r>
              <a:rPr lang="pt-BR" sz="1000" dirty="0"/>
              <a:t> </a:t>
            </a:r>
            <a:r>
              <a:rPr lang="pt-BR" sz="1000" dirty="0" err="1"/>
              <a:t>and</a:t>
            </a:r>
            <a:r>
              <a:rPr lang="pt-BR" sz="1000" dirty="0"/>
              <a:t> </a:t>
            </a:r>
            <a:r>
              <a:rPr lang="pt-BR" sz="1000" dirty="0" err="1"/>
              <a:t>interpret</a:t>
            </a:r>
            <a:r>
              <a:rPr lang="pt-BR" sz="1000" dirty="0"/>
              <a:t> </a:t>
            </a:r>
            <a:r>
              <a:rPr lang="pt-BR" sz="1000" dirty="0" err="1"/>
              <a:t>fractions</a:t>
            </a:r>
            <a:r>
              <a:rPr lang="pt-BR" sz="1000" dirty="0"/>
              <a:t> in </a:t>
            </a:r>
            <a:r>
              <a:rPr lang="pt-BR" sz="1000" dirty="0" err="1"/>
              <a:t>terms</a:t>
            </a:r>
            <a:r>
              <a:rPr lang="pt-BR" sz="1000" dirty="0"/>
              <a:t> </a:t>
            </a:r>
            <a:r>
              <a:rPr lang="pt-BR" sz="1000" dirty="0" err="1"/>
              <a:t>of</a:t>
            </a:r>
            <a:r>
              <a:rPr lang="pt-BR" sz="1000" dirty="0"/>
              <a:t> </a:t>
            </a:r>
            <a:r>
              <a:rPr lang="pt-BR" sz="1000" dirty="0" err="1"/>
              <a:t>unit</a:t>
            </a:r>
            <a:r>
              <a:rPr lang="pt-BR" sz="1000" dirty="0"/>
              <a:t> </a:t>
            </a:r>
            <a:r>
              <a:rPr lang="pt-BR" sz="1000" dirty="0" err="1"/>
              <a:t>fractions</a:t>
            </a:r>
            <a:r>
              <a:rPr lang="pt-BR" sz="1000" dirty="0"/>
              <a:t>, </a:t>
            </a:r>
            <a:r>
              <a:rPr lang="pt-BR" sz="1000" dirty="0" err="1"/>
              <a:t>eg</a:t>
            </a:r>
            <a:r>
              <a:rPr lang="pt-BR" sz="1000" dirty="0"/>
              <a:t> 3/5 </a:t>
            </a:r>
            <a:r>
              <a:rPr lang="pt-BR" sz="1000" dirty="0" err="1"/>
              <a:t>is</a:t>
            </a:r>
            <a:r>
              <a:rPr lang="pt-BR" sz="1000" dirty="0"/>
              <a:t> 3 </a:t>
            </a:r>
            <a:r>
              <a:rPr lang="pt-BR" sz="1000" dirty="0" err="1"/>
              <a:t>units</a:t>
            </a:r>
            <a:r>
              <a:rPr lang="pt-BR" sz="1000" dirty="0"/>
              <a:t> </a:t>
            </a:r>
            <a:r>
              <a:rPr lang="pt-BR" sz="1000" dirty="0" err="1"/>
              <a:t>of</a:t>
            </a:r>
            <a:r>
              <a:rPr lang="pt-BR" sz="1000" dirty="0"/>
              <a:t> 1/5+1/5+1/5, </a:t>
            </a:r>
            <a:r>
              <a:rPr lang="pt-BR" sz="1000" dirty="0" err="1"/>
              <a:t>or</a:t>
            </a:r>
            <a:r>
              <a:rPr lang="pt-BR" sz="1000" dirty="0"/>
              <a:t> 3 </a:t>
            </a:r>
            <a:r>
              <a:rPr lang="pt-BR" sz="1000" dirty="0" err="1"/>
              <a:t>fiths</a:t>
            </a:r>
            <a:r>
              <a:rPr lang="pt-BR" sz="1000" dirty="0"/>
              <a:t>, </a:t>
            </a:r>
            <a:r>
              <a:rPr lang="pt-BR" sz="1000" dirty="0" err="1"/>
              <a:t>and</a:t>
            </a:r>
            <a:r>
              <a:rPr lang="pt-BR" sz="1000" dirty="0"/>
              <a:t> </a:t>
            </a:r>
            <a:r>
              <a:rPr lang="pt-BR" sz="1000" dirty="0" err="1"/>
              <a:t>to</a:t>
            </a:r>
            <a:r>
              <a:rPr lang="pt-BR" sz="1000" dirty="0"/>
              <a:t> compare </a:t>
            </a:r>
            <a:r>
              <a:rPr lang="pt-BR" sz="1000" dirty="0" err="1"/>
              <a:t>the</a:t>
            </a:r>
            <a:r>
              <a:rPr lang="pt-BR" sz="1000" dirty="0"/>
              <a:t> </a:t>
            </a:r>
            <a:r>
              <a:rPr lang="pt-BR" sz="1000" dirty="0" err="1"/>
              <a:t>sizes</a:t>
            </a:r>
            <a:r>
              <a:rPr lang="pt-BR" sz="1000" dirty="0"/>
              <a:t> </a:t>
            </a:r>
            <a:r>
              <a:rPr lang="pt-BR" sz="1000" dirty="0" err="1"/>
              <a:t>of</a:t>
            </a:r>
            <a:r>
              <a:rPr lang="pt-BR" sz="1000" dirty="0"/>
              <a:t> </a:t>
            </a:r>
            <a:r>
              <a:rPr lang="pt-BR" sz="1000" dirty="0" err="1"/>
              <a:t>fractions</a:t>
            </a:r>
            <a:r>
              <a:rPr lang="pt-BR" sz="1000" dirty="0"/>
              <a:t> </a:t>
            </a:r>
            <a:r>
              <a:rPr lang="pt-BR" sz="1000" dirty="0" err="1"/>
              <a:t>referring</a:t>
            </a:r>
            <a:r>
              <a:rPr lang="pt-BR" sz="1000" dirty="0"/>
              <a:t> </a:t>
            </a:r>
            <a:r>
              <a:rPr lang="pt-BR" sz="1000" dirty="0" err="1"/>
              <a:t>to</a:t>
            </a:r>
            <a:r>
              <a:rPr lang="pt-BR" sz="1000" dirty="0"/>
              <a:t> </a:t>
            </a:r>
            <a:r>
              <a:rPr lang="pt-BR" sz="1000" dirty="0" err="1"/>
              <a:t>the</a:t>
            </a:r>
            <a:r>
              <a:rPr lang="pt-BR" sz="1000" dirty="0"/>
              <a:t> </a:t>
            </a:r>
            <a:r>
              <a:rPr lang="pt-BR" sz="1000" dirty="0" err="1"/>
              <a:t>same</a:t>
            </a:r>
            <a:r>
              <a:rPr lang="pt-BR" sz="1000" dirty="0"/>
              <a:t> </a:t>
            </a:r>
            <a:r>
              <a:rPr lang="pt-BR" sz="1000" dirty="0" err="1"/>
              <a:t>whole</a:t>
            </a:r>
            <a:endParaRPr lang="pt-BR" sz="1000" dirty="0"/>
          </a:p>
          <a:p>
            <a:pPr>
              <a:buAutoNum type="alphaLcParenR"/>
            </a:pPr>
            <a:r>
              <a:rPr lang="pt-BR" sz="1000" dirty="0"/>
              <a:t>Use fraction discs to represent and compare two unit fractions and explain why the greater the denominator, the samller de unit fraction, eg 1/6 is smaller than 1/3</a:t>
            </a:r>
          </a:p>
          <a:p>
            <a:pPr>
              <a:buAutoNum type="alphaLcParenR"/>
            </a:pPr>
            <a:r>
              <a:rPr lang="pt-BR" sz="1000" dirty="0"/>
              <a:t>Use </a:t>
            </a:r>
            <a:r>
              <a:rPr lang="pt-BR" sz="1000" dirty="0" err="1"/>
              <a:t>fraction</a:t>
            </a:r>
            <a:r>
              <a:rPr lang="pt-BR" sz="1000" dirty="0"/>
              <a:t> </a:t>
            </a:r>
            <a:r>
              <a:rPr lang="pt-BR" sz="1000" dirty="0" err="1"/>
              <a:t>discs</a:t>
            </a:r>
            <a:r>
              <a:rPr lang="pt-BR" sz="1000" dirty="0"/>
              <a:t> </a:t>
            </a:r>
            <a:r>
              <a:rPr lang="pt-BR" sz="1000" dirty="0" err="1"/>
              <a:t>to</a:t>
            </a:r>
            <a:r>
              <a:rPr lang="pt-BR" sz="1000" dirty="0"/>
              <a:t> </a:t>
            </a:r>
            <a:r>
              <a:rPr lang="pt-BR" sz="1000" dirty="0" err="1"/>
              <a:t>represent</a:t>
            </a:r>
            <a:r>
              <a:rPr lang="pt-BR" sz="1000" dirty="0"/>
              <a:t> </a:t>
            </a:r>
            <a:r>
              <a:rPr lang="pt-BR" sz="1000" dirty="0" err="1"/>
              <a:t>and</a:t>
            </a:r>
            <a:r>
              <a:rPr lang="pt-BR" sz="1000" dirty="0"/>
              <a:t> compare </a:t>
            </a:r>
            <a:r>
              <a:rPr lang="pt-BR" sz="1000" dirty="0" err="1"/>
              <a:t>two</a:t>
            </a:r>
            <a:r>
              <a:rPr lang="pt-BR" sz="1000" dirty="0"/>
              <a:t> </a:t>
            </a:r>
            <a:r>
              <a:rPr lang="pt-BR" sz="1000" dirty="0" err="1"/>
              <a:t>like</a:t>
            </a:r>
            <a:r>
              <a:rPr lang="pt-BR" sz="1000" dirty="0"/>
              <a:t> </a:t>
            </a:r>
            <a:r>
              <a:rPr lang="pt-BR" sz="1000" dirty="0" err="1"/>
              <a:t>fractions</a:t>
            </a:r>
            <a:r>
              <a:rPr lang="pt-BR" sz="1000" dirty="0"/>
              <a:t> (</a:t>
            </a:r>
            <a:r>
              <a:rPr lang="pt-BR" sz="1000" dirty="0" err="1"/>
              <a:t>ie</a:t>
            </a:r>
            <a:r>
              <a:rPr lang="pt-BR" sz="1000" dirty="0"/>
              <a:t> </a:t>
            </a:r>
            <a:r>
              <a:rPr lang="pt-BR" sz="1000" dirty="0" err="1"/>
              <a:t>fractions</a:t>
            </a:r>
            <a:r>
              <a:rPr lang="pt-BR" sz="1000" dirty="0"/>
              <a:t> </a:t>
            </a:r>
            <a:r>
              <a:rPr lang="pt-BR" sz="1000" dirty="0" err="1"/>
              <a:t>with</a:t>
            </a:r>
            <a:r>
              <a:rPr lang="pt-BR" sz="1000" dirty="0"/>
              <a:t> </a:t>
            </a:r>
            <a:r>
              <a:rPr lang="pt-BR" sz="1000" dirty="0" err="1"/>
              <a:t>the</a:t>
            </a:r>
            <a:r>
              <a:rPr lang="pt-BR" sz="1000" dirty="0"/>
              <a:t> </a:t>
            </a:r>
            <a:r>
              <a:rPr lang="pt-BR" sz="1000" dirty="0" err="1"/>
              <a:t>same</a:t>
            </a:r>
            <a:r>
              <a:rPr lang="pt-BR" sz="1000" dirty="0"/>
              <a:t> </a:t>
            </a:r>
            <a:r>
              <a:rPr lang="pt-BR" sz="1000" dirty="0" err="1"/>
              <a:t>denominator</a:t>
            </a:r>
            <a:r>
              <a:rPr lang="pt-BR" sz="1000" dirty="0"/>
              <a:t>) </a:t>
            </a:r>
            <a:r>
              <a:rPr lang="pt-BR" sz="1000" dirty="0" err="1"/>
              <a:t>and</a:t>
            </a:r>
            <a:r>
              <a:rPr lang="pt-BR" sz="1000" dirty="0"/>
              <a:t> </a:t>
            </a:r>
            <a:r>
              <a:rPr lang="pt-BR" sz="1000" dirty="0" err="1"/>
              <a:t>explain</a:t>
            </a:r>
            <a:r>
              <a:rPr lang="pt-BR" sz="1000" dirty="0"/>
              <a:t> </a:t>
            </a:r>
            <a:r>
              <a:rPr lang="pt-BR" sz="1000" dirty="0" err="1"/>
              <a:t>why</a:t>
            </a:r>
            <a:r>
              <a:rPr lang="pt-BR" sz="1000" dirty="0"/>
              <a:t> </a:t>
            </a:r>
            <a:r>
              <a:rPr lang="pt-BR" sz="1000" dirty="0" err="1"/>
              <a:t>the</a:t>
            </a:r>
            <a:r>
              <a:rPr lang="pt-BR" sz="1000" dirty="0"/>
              <a:t> </a:t>
            </a:r>
            <a:r>
              <a:rPr lang="pt-BR" sz="1000" dirty="0" err="1"/>
              <a:t>greater</a:t>
            </a:r>
            <a:r>
              <a:rPr lang="pt-BR" sz="1000" dirty="0"/>
              <a:t> </a:t>
            </a:r>
            <a:r>
              <a:rPr lang="pt-BR" sz="1000" dirty="0" err="1"/>
              <a:t>the</a:t>
            </a:r>
            <a:r>
              <a:rPr lang="pt-BR" sz="1000" dirty="0"/>
              <a:t> </a:t>
            </a:r>
            <a:r>
              <a:rPr lang="pt-BR" sz="1000" dirty="0" err="1"/>
              <a:t>numerator</a:t>
            </a:r>
            <a:r>
              <a:rPr lang="pt-BR" sz="1000" dirty="0"/>
              <a:t>, </a:t>
            </a:r>
            <a:r>
              <a:rPr lang="pt-BR" sz="1000" dirty="0" err="1"/>
              <a:t>the</a:t>
            </a:r>
            <a:r>
              <a:rPr lang="pt-BR" sz="1000" dirty="0"/>
              <a:t> </a:t>
            </a:r>
            <a:r>
              <a:rPr lang="pt-BR" sz="1000" dirty="0" err="1"/>
              <a:t>greater</a:t>
            </a:r>
            <a:r>
              <a:rPr lang="pt-BR" sz="1000" dirty="0"/>
              <a:t> </a:t>
            </a:r>
            <a:r>
              <a:rPr lang="pt-BR" sz="1000" dirty="0" err="1"/>
              <a:t>the</a:t>
            </a:r>
            <a:r>
              <a:rPr lang="pt-BR" sz="1000" dirty="0"/>
              <a:t> </a:t>
            </a:r>
            <a:r>
              <a:rPr lang="pt-BR" sz="1000" dirty="0" err="1"/>
              <a:t>like</a:t>
            </a:r>
            <a:r>
              <a:rPr lang="pt-BR" sz="1000" dirty="0"/>
              <a:t> </a:t>
            </a:r>
            <a:r>
              <a:rPr lang="pt-BR" sz="1000" dirty="0" err="1"/>
              <a:t>fraction</a:t>
            </a:r>
            <a:r>
              <a:rPr lang="pt-BR" sz="1000" dirty="0"/>
              <a:t>, </a:t>
            </a:r>
            <a:r>
              <a:rPr lang="pt-BR" sz="1000" dirty="0" err="1"/>
              <a:t>eg</a:t>
            </a:r>
            <a:r>
              <a:rPr lang="pt-BR" sz="1000" dirty="0"/>
              <a:t> 6/7 </a:t>
            </a:r>
            <a:r>
              <a:rPr lang="pt-BR" sz="1000" dirty="0" err="1"/>
              <a:t>is</a:t>
            </a:r>
            <a:r>
              <a:rPr lang="pt-BR" sz="1000" dirty="0"/>
              <a:t> </a:t>
            </a:r>
            <a:r>
              <a:rPr lang="pt-BR" sz="1000" dirty="0" err="1"/>
              <a:t>greater</a:t>
            </a:r>
            <a:r>
              <a:rPr lang="pt-BR" sz="1000" dirty="0"/>
              <a:t> </a:t>
            </a:r>
            <a:r>
              <a:rPr lang="pt-BR" sz="1000" dirty="0" err="1"/>
              <a:t>than</a:t>
            </a:r>
            <a:r>
              <a:rPr lang="pt-BR" sz="1000" dirty="0"/>
              <a:t> 4/7</a:t>
            </a:r>
          </a:p>
          <a:p>
            <a:pPr>
              <a:buAutoNum type="alphaLcParenR"/>
            </a:pPr>
            <a:r>
              <a:rPr lang="pt-BR" sz="1000" dirty="0" err="1"/>
              <a:t>Achieve</a:t>
            </a:r>
            <a:r>
              <a:rPr lang="pt-BR" sz="1000" dirty="0"/>
              <a:t> </a:t>
            </a:r>
            <a:r>
              <a:rPr lang="pt-BR" sz="1000" dirty="0" err="1"/>
              <a:t>mastery</a:t>
            </a:r>
            <a:r>
              <a:rPr lang="pt-BR" sz="1000" dirty="0"/>
              <a:t> </a:t>
            </a:r>
            <a:r>
              <a:rPr lang="pt-BR" sz="1000" dirty="0" err="1"/>
              <a:t>of</a:t>
            </a:r>
            <a:r>
              <a:rPr lang="pt-BR" sz="1000" dirty="0"/>
              <a:t> </a:t>
            </a:r>
            <a:r>
              <a:rPr lang="pt-BR" sz="1000" dirty="0" err="1"/>
              <a:t>fraction</a:t>
            </a:r>
            <a:r>
              <a:rPr lang="pt-BR" sz="1000" dirty="0"/>
              <a:t> </a:t>
            </a:r>
            <a:r>
              <a:rPr lang="pt-BR" sz="1000" dirty="0" err="1"/>
              <a:t>recognition</a:t>
            </a:r>
            <a:r>
              <a:rPr lang="pt-BR" sz="1000" dirty="0"/>
              <a:t> </a:t>
            </a:r>
            <a:r>
              <a:rPr lang="pt-BR" sz="1000" dirty="0" err="1"/>
              <a:t>and</a:t>
            </a:r>
            <a:r>
              <a:rPr lang="pt-BR" sz="1000" dirty="0"/>
              <a:t> </a:t>
            </a:r>
            <a:r>
              <a:rPr lang="pt-BR" sz="1000" dirty="0" err="1"/>
              <a:t>comparison</a:t>
            </a:r>
            <a:r>
              <a:rPr lang="pt-BR" sz="1000" dirty="0"/>
              <a:t> </a:t>
            </a:r>
            <a:r>
              <a:rPr lang="pt-BR" sz="1000" dirty="0" err="1"/>
              <a:t>by</a:t>
            </a:r>
            <a:r>
              <a:rPr lang="pt-BR" sz="1000" dirty="0"/>
              <a:t> </a:t>
            </a:r>
            <a:r>
              <a:rPr lang="pt-BR" sz="1000" dirty="0" err="1"/>
              <a:t>playing</a:t>
            </a:r>
            <a:r>
              <a:rPr lang="pt-BR" sz="1000" dirty="0"/>
              <a:t> games </a:t>
            </a:r>
            <a:r>
              <a:rPr lang="pt-BR" sz="1000" dirty="0" err="1"/>
              <a:t>using</a:t>
            </a:r>
            <a:r>
              <a:rPr lang="pt-BR" sz="1000" dirty="0"/>
              <a:t> </a:t>
            </a:r>
            <a:r>
              <a:rPr lang="pt-BR" sz="1000" dirty="0" err="1"/>
              <a:t>fraction</a:t>
            </a:r>
            <a:r>
              <a:rPr lang="pt-BR" sz="1000" dirty="0"/>
              <a:t> </a:t>
            </a:r>
            <a:r>
              <a:rPr lang="pt-BR" sz="1000" dirty="0" err="1"/>
              <a:t>cards</a:t>
            </a:r>
            <a:r>
              <a:rPr lang="pt-BR" sz="1000" dirty="0"/>
              <a:t> (</a:t>
            </a:r>
            <a:r>
              <a:rPr lang="pt-BR" sz="1000" dirty="0" err="1"/>
              <a:t>pictures</a:t>
            </a:r>
            <a:r>
              <a:rPr lang="pt-BR" sz="1000" dirty="0"/>
              <a:t> </a:t>
            </a:r>
            <a:r>
              <a:rPr lang="pt-BR" sz="1000" dirty="0" err="1"/>
              <a:t>and</a:t>
            </a:r>
            <a:r>
              <a:rPr lang="pt-BR" sz="1000" dirty="0"/>
              <a:t> </a:t>
            </a:r>
            <a:r>
              <a:rPr lang="pt-BR" sz="1000" dirty="0" err="1"/>
              <a:t>symbols</a:t>
            </a:r>
            <a:r>
              <a:rPr lang="pt-BR" sz="1000" dirty="0"/>
              <a:t>), </a:t>
            </a:r>
            <a:r>
              <a:rPr lang="pt-BR" sz="1000" dirty="0" err="1"/>
              <a:t>including</a:t>
            </a:r>
            <a:r>
              <a:rPr lang="pt-BR" sz="1000" dirty="0"/>
              <a:t> </a:t>
            </a:r>
            <a:r>
              <a:rPr lang="pt-BR" sz="1000" dirty="0" err="1"/>
              <a:t>applets</a:t>
            </a:r>
            <a:r>
              <a:rPr lang="pt-BR" sz="1000" dirty="0"/>
              <a:t> </a:t>
            </a:r>
            <a:r>
              <a:rPr lang="pt-BR" sz="1000" dirty="0" err="1"/>
              <a:t>and</a:t>
            </a:r>
            <a:r>
              <a:rPr lang="pt-BR" sz="1000" dirty="0"/>
              <a:t> digital games</a:t>
            </a:r>
          </a:p>
          <a:p>
            <a:pPr>
              <a:buFont typeface="+mj-lt"/>
              <a:buAutoNum type="arabicPeriod"/>
            </a:pPr>
            <a:endParaRPr lang="pt-BR" sz="1000" dirty="0"/>
          </a:p>
        </p:txBody>
      </p:sp>
      <p:sp>
        <p:nvSpPr>
          <p:cNvPr id="8" name="CaixaDeTexto 7"/>
          <p:cNvSpPr txBox="1"/>
          <p:nvPr/>
        </p:nvSpPr>
        <p:spPr>
          <a:xfrm>
            <a:off x="4645024" y="6408376"/>
            <a:ext cx="4041775" cy="507831"/>
          </a:xfrm>
          <a:prstGeom prst="rect">
            <a:avLst/>
          </a:prstGeom>
          <a:noFill/>
        </p:spPr>
        <p:txBody>
          <a:bodyPr wrap="square" rtlCol="0">
            <a:spAutoFit/>
          </a:bodyPr>
          <a:lstStyle/>
          <a:p>
            <a:r>
              <a:rPr lang="pt-BR" sz="900" dirty="0">
                <a:solidFill>
                  <a:prstClr val="black"/>
                </a:solidFill>
                <a:latin typeface="Calibri"/>
              </a:rPr>
              <a:t>Fonte:  </a:t>
            </a:r>
            <a:r>
              <a:rPr lang="pt-BR" sz="900" dirty="0" err="1">
                <a:solidFill>
                  <a:prstClr val="black"/>
                </a:solidFill>
                <a:latin typeface="Calibri"/>
              </a:rPr>
              <a:t>Mathematics</a:t>
            </a:r>
            <a:r>
              <a:rPr lang="pt-BR" sz="900" dirty="0">
                <a:solidFill>
                  <a:prstClr val="black"/>
                </a:solidFill>
                <a:latin typeface="Calibri"/>
              </a:rPr>
              <a:t> </a:t>
            </a:r>
            <a:r>
              <a:rPr lang="pt-BR" sz="900" dirty="0" err="1">
                <a:solidFill>
                  <a:prstClr val="black"/>
                </a:solidFill>
                <a:latin typeface="Calibri"/>
              </a:rPr>
              <a:t>Syllabus</a:t>
            </a:r>
            <a:r>
              <a:rPr lang="pt-BR" sz="900" dirty="0">
                <a:solidFill>
                  <a:prstClr val="black"/>
                </a:solidFill>
                <a:latin typeface="Calibri"/>
              </a:rPr>
              <a:t> – </a:t>
            </a:r>
            <a:r>
              <a:rPr lang="pt-BR" sz="900" dirty="0" err="1">
                <a:solidFill>
                  <a:prstClr val="black"/>
                </a:solidFill>
                <a:latin typeface="Calibri"/>
              </a:rPr>
              <a:t>Primary</a:t>
            </a:r>
            <a:r>
              <a:rPr lang="pt-BR" sz="900" dirty="0">
                <a:solidFill>
                  <a:prstClr val="black"/>
                </a:solidFill>
                <a:latin typeface="Calibri"/>
              </a:rPr>
              <a:t> </a:t>
            </a:r>
            <a:r>
              <a:rPr lang="pt-BR" sz="900" dirty="0" err="1">
                <a:solidFill>
                  <a:prstClr val="black"/>
                </a:solidFill>
                <a:latin typeface="Calibri"/>
              </a:rPr>
              <a:t>One</a:t>
            </a:r>
            <a:r>
              <a:rPr lang="pt-BR" sz="900" dirty="0">
                <a:solidFill>
                  <a:prstClr val="black"/>
                </a:solidFill>
                <a:latin typeface="Calibri"/>
              </a:rPr>
              <a:t> </a:t>
            </a:r>
            <a:r>
              <a:rPr lang="pt-BR" sz="900" dirty="0" err="1">
                <a:solidFill>
                  <a:prstClr val="black"/>
                </a:solidFill>
                <a:latin typeface="Calibri"/>
              </a:rPr>
              <a:t>to</a:t>
            </a:r>
            <a:r>
              <a:rPr lang="pt-BR" sz="900" dirty="0">
                <a:solidFill>
                  <a:prstClr val="black"/>
                </a:solidFill>
                <a:latin typeface="Calibri"/>
              </a:rPr>
              <a:t> </a:t>
            </a:r>
            <a:r>
              <a:rPr lang="pt-BR" sz="900" dirty="0" err="1">
                <a:solidFill>
                  <a:prstClr val="black"/>
                </a:solidFill>
                <a:latin typeface="Calibri"/>
              </a:rPr>
              <a:t>Six</a:t>
            </a:r>
            <a:r>
              <a:rPr lang="pt-BR" sz="900" dirty="0">
                <a:solidFill>
                  <a:prstClr val="black"/>
                </a:solidFill>
                <a:latin typeface="Calibri"/>
              </a:rPr>
              <a:t> (</a:t>
            </a:r>
            <a:r>
              <a:rPr lang="pt-BR" sz="900" dirty="0" err="1">
                <a:solidFill>
                  <a:prstClr val="black"/>
                </a:solidFill>
                <a:latin typeface="Calibri"/>
              </a:rPr>
              <a:t>Implementation</a:t>
            </a:r>
            <a:r>
              <a:rPr lang="pt-BR" sz="900" dirty="0">
                <a:solidFill>
                  <a:prstClr val="black"/>
                </a:solidFill>
                <a:latin typeface="Calibri"/>
              </a:rPr>
              <a:t> </a:t>
            </a:r>
            <a:r>
              <a:rPr lang="pt-BR" sz="900" dirty="0" err="1">
                <a:solidFill>
                  <a:prstClr val="black"/>
                </a:solidFill>
                <a:latin typeface="Calibri"/>
              </a:rPr>
              <a:t>stating</a:t>
            </a:r>
            <a:r>
              <a:rPr lang="pt-BR" sz="900" dirty="0">
                <a:solidFill>
                  <a:prstClr val="black"/>
                </a:solidFill>
                <a:latin typeface="Calibri"/>
              </a:rPr>
              <a:t> </a:t>
            </a:r>
            <a:r>
              <a:rPr lang="pt-BR" sz="900" dirty="0" err="1">
                <a:solidFill>
                  <a:prstClr val="black"/>
                </a:solidFill>
                <a:latin typeface="Calibri"/>
              </a:rPr>
              <a:t>with</a:t>
            </a:r>
            <a:r>
              <a:rPr lang="pt-BR" sz="900" dirty="0">
                <a:solidFill>
                  <a:prstClr val="black"/>
                </a:solidFill>
                <a:latin typeface="Calibri"/>
              </a:rPr>
              <a:t> 2013 </a:t>
            </a:r>
            <a:r>
              <a:rPr lang="pt-BR" sz="900" dirty="0" err="1">
                <a:solidFill>
                  <a:prstClr val="black"/>
                </a:solidFill>
                <a:latin typeface="Calibri"/>
              </a:rPr>
              <a:t>Primary</a:t>
            </a:r>
            <a:r>
              <a:rPr lang="pt-BR" sz="900" dirty="0">
                <a:solidFill>
                  <a:prstClr val="black"/>
                </a:solidFill>
                <a:latin typeface="Calibri"/>
              </a:rPr>
              <a:t> </a:t>
            </a:r>
            <a:r>
              <a:rPr lang="pt-BR" sz="900" dirty="0" err="1">
                <a:solidFill>
                  <a:prstClr val="black"/>
                </a:solidFill>
                <a:latin typeface="Calibri"/>
              </a:rPr>
              <a:t>One</a:t>
            </a:r>
            <a:r>
              <a:rPr lang="pt-BR" sz="900" dirty="0">
                <a:solidFill>
                  <a:prstClr val="black"/>
                </a:solidFill>
                <a:latin typeface="Calibri"/>
              </a:rPr>
              <a:t> </a:t>
            </a:r>
            <a:r>
              <a:rPr lang="pt-BR" sz="900" dirty="0" err="1">
                <a:solidFill>
                  <a:prstClr val="black"/>
                </a:solidFill>
                <a:latin typeface="Calibri"/>
              </a:rPr>
              <a:t>Cohort</a:t>
            </a:r>
            <a:r>
              <a:rPr lang="pt-BR" sz="900" dirty="0">
                <a:solidFill>
                  <a:prstClr val="black"/>
                </a:solidFill>
                <a:latin typeface="Calibri"/>
              </a:rPr>
              <a:t> (2012. Curriculum Planning </a:t>
            </a:r>
            <a:r>
              <a:rPr lang="pt-BR" sz="900" dirty="0" err="1">
                <a:solidFill>
                  <a:prstClr val="black"/>
                </a:solidFill>
                <a:latin typeface="Calibri"/>
              </a:rPr>
              <a:t>and</a:t>
            </a:r>
            <a:r>
              <a:rPr lang="pt-BR" sz="900" dirty="0">
                <a:solidFill>
                  <a:prstClr val="black"/>
                </a:solidFill>
                <a:latin typeface="Calibri"/>
              </a:rPr>
              <a:t> </a:t>
            </a:r>
            <a:r>
              <a:rPr lang="pt-BR" sz="900" dirty="0" err="1">
                <a:solidFill>
                  <a:prstClr val="black"/>
                </a:solidFill>
                <a:latin typeface="Calibri"/>
              </a:rPr>
              <a:t>Deveolpment</a:t>
            </a:r>
            <a:r>
              <a:rPr lang="pt-BR" sz="900" dirty="0">
                <a:solidFill>
                  <a:prstClr val="black"/>
                </a:solidFill>
                <a:latin typeface="Calibri"/>
              </a:rPr>
              <a:t> </a:t>
            </a:r>
            <a:r>
              <a:rPr lang="pt-BR" sz="900" dirty="0" err="1">
                <a:solidFill>
                  <a:prstClr val="black"/>
                </a:solidFill>
                <a:latin typeface="Calibri"/>
              </a:rPr>
              <a:t>Division</a:t>
            </a:r>
            <a:r>
              <a:rPr lang="pt-BR" sz="900" dirty="0">
                <a:solidFill>
                  <a:prstClr val="black"/>
                </a:solidFill>
                <a:latin typeface="Calibri"/>
              </a:rPr>
              <a:t>; p. 38-39)</a:t>
            </a:r>
          </a:p>
        </p:txBody>
      </p:sp>
      <p:sp>
        <p:nvSpPr>
          <p:cNvPr id="3" name="Seta para a Direita 2"/>
          <p:cNvSpPr/>
          <p:nvPr/>
        </p:nvSpPr>
        <p:spPr>
          <a:xfrm>
            <a:off x="4436192" y="2189939"/>
            <a:ext cx="270030" cy="216024"/>
          </a:xfrm>
          <a:prstGeom prst="rightArrow">
            <a:avLst/>
          </a:prstGeom>
          <a:solidFill>
            <a:srgbClr val="0083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a:solidFill>
                <a:prstClr val="white"/>
              </a:solidFill>
              <a:latin typeface="Calibri"/>
            </a:endParaRPr>
          </a:p>
        </p:txBody>
      </p:sp>
    </p:spTree>
    <p:extLst>
      <p:ext uri="{BB962C8B-B14F-4D97-AF65-F5344CB8AC3E}">
        <p14:creationId xmlns:p14="http://schemas.microsoft.com/office/powerpoint/2010/main" xmlns="" val="3558916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normAutofit/>
          </a:bodyPr>
          <a:lstStyle/>
          <a:p>
            <a:r>
              <a:rPr lang="pt-BR" dirty="0"/>
              <a:t>Enquanto isso, em Singapura no quarto ano...</a:t>
            </a:r>
          </a:p>
        </p:txBody>
      </p:sp>
      <p:sp>
        <p:nvSpPr>
          <p:cNvPr id="2" name="Espaço Reservado para Conteúdo 1"/>
          <p:cNvSpPr>
            <a:spLocks noGrp="1"/>
          </p:cNvSpPr>
          <p:nvPr>
            <p:ph idx="1"/>
          </p:nvPr>
        </p:nvSpPr>
        <p:spPr/>
        <p:txBody>
          <a:bodyPr/>
          <a:lstStyle/>
          <a:p>
            <a:endParaRPr lang="pt-BR" dirty="0"/>
          </a:p>
        </p:txBody>
      </p:sp>
      <p:grpSp>
        <p:nvGrpSpPr>
          <p:cNvPr id="8" name="Agrupar 7"/>
          <p:cNvGrpSpPr/>
          <p:nvPr/>
        </p:nvGrpSpPr>
        <p:grpSpPr>
          <a:xfrm>
            <a:off x="202542" y="1484784"/>
            <a:ext cx="8689938" cy="5112568"/>
            <a:chOff x="175846" y="1196752"/>
            <a:chExt cx="8716634" cy="5112568"/>
          </a:xfrm>
        </p:grpSpPr>
        <p:pic>
          <p:nvPicPr>
            <p:cNvPr id="13" name="Picture 2"/>
            <p:cNvPicPr>
              <a:picLocks noChangeAspect="1" noChangeArrowheads="1"/>
            </p:cNvPicPr>
            <p:nvPr/>
          </p:nvPicPr>
          <p:blipFill>
            <a:blip r:embed="rId2" cstate="print"/>
            <a:srcRect l="8001" t="15686" r="57000" b="62318"/>
            <a:stretch>
              <a:fillRect/>
            </a:stretch>
          </p:blipFill>
          <p:spPr>
            <a:xfrm>
              <a:off x="175846" y="1196752"/>
              <a:ext cx="8705683" cy="1550228"/>
            </a:xfrm>
            <a:prstGeom prst="rect">
              <a:avLst/>
            </a:prstGeom>
          </p:spPr>
        </p:pic>
        <p:pic>
          <p:nvPicPr>
            <p:cNvPr id="14" name="Picture 2"/>
            <p:cNvPicPr>
              <a:picLocks noChangeAspect="1" noChangeArrowheads="1"/>
            </p:cNvPicPr>
            <p:nvPr/>
          </p:nvPicPr>
          <p:blipFill rotWithShape="1">
            <a:blip r:embed="rId3" cstate="print"/>
            <a:srcRect l="8001" t="30307" r="57000" b="17874"/>
            <a:stretch/>
          </p:blipFill>
          <p:spPr>
            <a:xfrm>
              <a:off x="179512" y="1527706"/>
              <a:ext cx="8712968" cy="3629486"/>
            </a:xfrm>
            <a:prstGeom prst="rect">
              <a:avLst/>
            </a:prstGeom>
          </p:spPr>
        </p:pic>
        <p:pic>
          <p:nvPicPr>
            <p:cNvPr id="15" name="Picture 2"/>
            <p:cNvPicPr>
              <a:picLocks noChangeAspect="1" noChangeArrowheads="1"/>
            </p:cNvPicPr>
            <p:nvPr/>
          </p:nvPicPr>
          <p:blipFill>
            <a:blip r:embed="rId2" cstate="print"/>
            <a:srcRect l="8001" t="15686" r="57000" b="62318"/>
            <a:stretch>
              <a:fillRect/>
            </a:stretch>
          </p:blipFill>
          <p:spPr>
            <a:xfrm>
              <a:off x="179512" y="4759092"/>
              <a:ext cx="8702016" cy="1550228"/>
            </a:xfrm>
            <a:prstGeom prst="rect">
              <a:avLst/>
            </a:prstGeom>
          </p:spPr>
        </p:pic>
      </p:grpSp>
    </p:spTree>
    <p:extLst>
      <p:ext uri="{BB962C8B-B14F-4D97-AF65-F5344CB8AC3E}">
        <p14:creationId xmlns:p14="http://schemas.microsoft.com/office/powerpoint/2010/main" xmlns="" val="2214568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pt-BR" smtClean="0"/>
              <a:t>Execução orçamentária  - report 90 </a:t>
            </a:r>
            <a:r>
              <a:rPr lang="pt-BR" dirty="0" smtClean="0"/>
              <a:t>dias da nova gestão </a:t>
            </a:r>
            <a:r>
              <a:rPr lang="pt-BR" smtClean="0"/>
              <a:t>da </a:t>
            </a:r>
            <a:r>
              <a:rPr lang="pt-BR" smtClean="0"/>
              <a:t>SEB</a:t>
            </a:r>
            <a:endParaRPr lang="pt-BR" dirty="0"/>
          </a:p>
        </p:txBody>
      </p:sp>
      <p:sp>
        <p:nvSpPr>
          <p:cNvPr id="5" name="Subtitle 4"/>
          <p:cNvSpPr>
            <a:spLocks noGrp="1"/>
          </p:cNvSpPr>
          <p:nvPr>
            <p:ph type="subTitle" idx="1"/>
          </p:nvPr>
        </p:nvSpPr>
        <p:spPr/>
        <p:txBody>
          <a:bodyPr/>
          <a:lstStyle/>
          <a:p>
            <a:endParaRPr lang="pt-B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t-BR" dirty="0" smtClean="0"/>
              <a:t>Execução orçamentária atual da SEB – entraves aos empenhos sendo vencidos junto à STIC e FNDE</a:t>
            </a:r>
            <a:endParaRPr lang="pt-BR" dirty="0"/>
          </a:p>
        </p:txBody>
      </p:sp>
      <p:graphicFrame>
        <p:nvGraphicFramePr>
          <p:cNvPr id="4" name="Tabela 4"/>
          <p:cNvGraphicFramePr>
            <a:graphicFrameLocks noGrp="1"/>
          </p:cNvGraphicFramePr>
          <p:nvPr>
            <p:ph idx="1"/>
            <p:extLst>
              <p:ext uri="{D42A27DB-BD31-4B8C-83A1-F6EECF244321}">
                <p14:modId xmlns:p14="http://schemas.microsoft.com/office/powerpoint/2010/main" xmlns="" val="680065174"/>
              </p:ext>
            </p:extLst>
          </p:nvPr>
        </p:nvGraphicFramePr>
        <p:xfrm>
          <a:off x="250825" y="1484313"/>
          <a:ext cx="8641655" cy="5311262"/>
        </p:xfrm>
        <a:graphic>
          <a:graphicData uri="http://schemas.openxmlformats.org/drawingml/2006/table">
            <a:tbl>
              <a:tblPr firstRow="1" bandRow="1">
                <a:tableStyleId>{5C22544A-7EE6-4342-B048-85BDC9FD1C3A}</a:tableStyleId>
              </a:tblPr>
              <a:tblGrid>
                <a:gridCol w="4087171">
                  <a:extLst>
                    <a:ext uri="{9D8B030D-6E8A-4147-A177-3AD203B41FA5}">
                      <a16:colId xmlns:a16="http://schemas.microsoft.com/office/drawing/2014/main" xmlns="" val="1449295137"/>
                    </a:ext>
                  </a:extLst>
                </a:gridCol>
                <a:gridCol w="1697219">
                  <a:extLst>
                    <a:ext uri="{9D8B030D-6E8A-4147-A177-3AD203B41FA5}">
                      <a16:colId xmlns:a16="http://schemas.microsoft.com/office/drawing/2014/main" xmlns="" val="3602640409"/>
                    </a:ext>
                  </a:extLst>
                </a:gridCol>
                <a:gridCol w="1507014">
                  <a:extLst>
                    <a:ext uri="{9D8B030D-6E8A-4147-A177-3AD203B41FA5}">
                      <a16:colId xmlns:a16="http://schemas.microsoft.com/office/drawing/2014/main" xmlns="" val="4165514546"/>
                    </a:ext>
                  </a:extLst>
                </a:gridCol>
                <a:gridCol w="1350251">
                  <a:extLst>
                    <a:ext uri="{9D8B030D-6E8A-4147-A177-3AD203B41FA5}">
                      <a16:colId xmlns:a16="http://schemas.microsoft.com/office/drawing/2014/main" xmlns="" val="2282218447"/>
                    </a:ext>
                  </a:extLst>
                </a:gridCol>
              </a:tblGrid>
              <a:tr h="268276">
                <a:tc>
                  <a:txBody>
                    <a:bodyPr/>
                    <a:lstStyle/>
                    <a:p>
                      <a:pPr algn="ctr" fontAlgn="ctr"/>
                      <a:r>
                        <a:rPr lang="pt-BR" sz="1200" b="1" i="0" u="none" strike="noStrike" dirty="0">
                          <a:solidFill>
                            <a:schemeClr val="bg1"/>
                          </a:solidFill>
                          <a:effectLst/>
                          <a:latin typeface="Calibri" panose="020F0502020204030204" pitchFamily="34" charset="0"/>
                        </a:rPr>
                        <a:t>Ação Orçamentária</a:t>
                      </a:r>
                    </a:p>
                  </a:txBody>
                  <a:tcPr marL="7144" marR="7144" marT="9525" marB="0" anchor="ctr">
                    <a:solidFill>
                      <a:srgbClr val="008390"/>
                    </a:solidFill>
                  </a:tcPr>
                </a:tc>
                <a:tc>
                  <a:txBody>
                    <a:bodyPr/>
                    <a:lstStyle/>
                    <a:p>
                      <a:pPr algn="ctr" fontAlgn="ctr"/>
                      <a:r>
                        <a:rPr lang="pt-BR" sz="1200" b="1" i="0" u="none" strike="noStrike" dirty="0">
                          <a:solidFill>
                            <a:schemeClr val="bg1"/>
                          </a:solidFill>
                          <a:effectLst/>
                          <a:latin typeface="Calibri" panose="020F0502020204030204" pitchFamily="34" charset="0"/>
                        </a:rPr>
                        <a:t>LOA 2020</a:t>
                      </a:r>
                    </a:p>
                  </a:txBody>
                  <a:tcPr marL="7144" marR="7144" marT="9525" marB="0" anchor="ctr">
                    <a:solidFill>
                      <a:srgbClr val="008390"/>
                    </a:solidFill>
                  </a:tcPr>
                </a:tc>
                <a:tc>
                  <a:txBody>
                    <a:bodyPr/>
                    <a:lstStyle/>
                    <a:p>
                      <a:pPr algn="ctr" fontAlgn="ctr"/>
                      <a:r>
                        <a:rPr lang="pt-BR" sz="1200" b="1" i="0" u="none" strike="noStrike" dirty="0">
                          <a:solidFill>
                            <a:schemeClr val="bg1"/>
                          </a:solidFill>
                          <a:effectLst/>
                          <a:latin typeface="Calibri" panose="020F0502020204030204" pitchFamily="34" charset="0"/>
                        </a:rPr>
                        <a:t>Empenhado</a:t>
                      </a:r>
                    </a:p>
                  </a:txBody>
                  <a:tcPr marL="7144" marR="7144" marT="9525" marB="0" anchor="ctr">
                    <a:solidFill>
                      <a:srgbClr val="008390"/>
                    </a:solidFill>
                  </a:tcPr>
                </a:tc>
                <a:tc>
                  <a:txBody>
                    <a:bodyPr/>
                    <a:lstStyle/>
                    <a:p>
                      <a:pPr algn="ctr" fontAlgn="ctr"/>
                      <a:r>
                        <a:rPr lang="pt-BR" sz="1200" b="1" i="0" u="none" strike="noStrike" dirty="0">
                          <a:solidFill>
                            <a:schemeClr val="bg1"/>
                          </a:solidFill>
                          <a:effectLst/>
                          <a:latin typeface="Calibri" panose="020F0502020204030204" pitchFamily="34" charset="0"/>
                        </a:rPr>
                        <a:t>Execução (%)</a:t>
                      </a:r>
                    </a:p>
                  </a:txBody>
                  <a:tcPr marL="7144" marR="7144" marT="9525" marB="0" anchor="ctr">
                    <a:solidFill>
                      <a:srgbClr val="008390"/>
                    </a:solidFill>
                  </a:tcPr>
                </a:tc>
                <a:extLst>
                  <a:ext uri="{0D108BD9-81ED-4DB2-BD59-A6C34878D82A}">
                    <a16:rowId xmlns:a16="http://schemas.microsoft.com/office/drawing/2014/main" xmlns="" val="3623606997"/>
                  </a:ext>
                </a:extLst>
              </a:tr>
              <a:tr h="268276">
                <a:tc>
                  <a:txBody>
                    <a:bodyPr/>
                    <a:lstStyle/>
                    <a:p>
                      <a:pPr algn="l" fontAlgn="ctr"/>
                      <a:r>
                        <a:rPr lang="pt-BR" sz="1200" b="0" i="0" u="none" strike="noStrike" dirty="0">
                          <a:solidFill>
                            <a:srgbClr val="000000"/>
                          </a:solidFill>
                          <a:effectLst/>
                          <a:latin typeface="Calibri" panose="020F0502020204030204" pitchFamily="34" charset="0"/>
                        </a:rPr>
                        <a:t>00O0 - Concessão de Bolsas à Educação Básica</a:t>
                      </a:r>
                    </a:p>
                  </a:txBody>
                  <a:tcPr marL="7144" marR="7144" marT="9525" marB="0" anchor="ctr">
                    <a:solidFill>
                      <a:schemeClr val="accent6">
                        <a:lumMod val="20000"/>
                        <a:lumOff val="80000"/>
                      </a:schemeClr>
                    </a:solidFill>
                  </a:tcPr>
                </a:tc>
                <a:tc>
                  <a:txBody>
                    <a:bodyPr/>
                    <a:lstStyle/>
                    <a:p>
                      <a:pPr algn="r" fontAlgn="ctr"/>
                      <a:r>
                        <a:rPr lang="pt-BR" sz="1200" b="0" i="0" u="none" strike="noStrike">
                          <a:solidFill>
                            <a:srgbClr val="000000"/>
                          </a:solidFill>
                          <a:effectLst/>
                          <a:latin typeface="Calibri" panose="020F0502020204030204" pitchFamily="34" charset="0"/>
                        </a:rPr>
                        <a:t>               20.000.000 </a:t>
                      </a:r>
                    </a:p>
                  </a:txBody>
                  <a:tcPr marL="7144" marR="7144" marT="9525" marB="0" anchor="ctr">
                    <a:solidFill>
                      <a:schemeClr val="accent6">
                        <a:lumMod val="20000"/>
                        <a:lumOff val="80000"/>
                      </a:schemeClr>
                    </a:solidFill>
                  </a:tcPr>
                </a:tc>
                <a:tc>
                  <a:txBody>
                    <a:bodyPr/>
                    <a:lstStyle/>
                    <a:p>
                      <a:pPr algn="r" fontAlgn="ctr"/>
                      <a:r>
                        <a:rPr lang="pt-BR" sz="1200" b="0" i="0" u="none" strike="noStrike">
                          <a:solidFill>
                            <a:srgbClr val="000000"/>
                          </a:solidFill>
                          <a:effectLst/>
                          <a:latin typeface="Calibri" panose="020F0502020204030204" pitchFamily="34" charset="0"/>
                        </a:rPr>
                        <a:t>           9.058.500 </a:t>
                      </a:r>
                    </a:p>
                  </a:txBody>
                  <a:tcPr marL="7144" marR="7144" marT="9525" marB="0" anchor="ctr">
                    <a:solidFill>
                      <a:schemeClr val="accent6">
                        <a:lumMod val="20000"/>
                        <a:lumOff val="80000"/>
                      </a:schemeClr>
                    </a:solidFill>
                  </a:tcPr>
                </a:tc>
                <a:tc>
                  <a:txBody>
                    <a:bodyPr/>
                    <a:lstStyle/>
                    <a:p>
                      <a:pPr algn="ctr" fontAlgn="ctr"/>
                      <a:r>
                        <a:rPr lang="pt-BR" sz="1200" b="0" i="0" u="none" strike="noStrike">
                          <a:solidFill>
                            <a:srgbClr val="000000"/>
                          </a:solidFill>
                          <a:effectLst/>
                          <a:latin typeface="Calibri" panose="020F0502020204030204" pitchFamily="34" charset="0"/>
                        </a:rPr>
                        <a:t>45%</a:t>
                      </a:r>
                    </a:p>
                  </a:txBody>
                  <a:tcPr marL="7144" marR="7144" marT="9525" marB="0" anchor="ctr">
                    <a:solidFill>
                      <a:schemeClr val="accent6">
                        <a:lumMod val="20000"/>
                        <a:lumOff val="80000"/>
                      </a:schemeClr>
                    </a:solidFill>
                  </a:tcPr>
                </a:tc>
                <a:extLst>
                  <a:ext uri="{0D108BD9-81ED-4DB2-BD59-A6C34878D82A}">
                    <a16:rowId xmlns:a16="http://schemas.microsoft.com/office/drawing/2014/main" xmlns="" val="1242856250"/>
                  </a:ext>
                </a:extLst>
              </a:tr>
              <a:tr h="268276">
                <a:tc>
                  <a:txBody>
                    <a:bodyPr/>
                    <a:lstStyle/>
                    <a:p>
                      <a:pPr algn="l" fontAlgn="ctr"/>
                      <a:r>
                        <a:rPr lang="pt-BR" sz="1200" b="0" i="0" u="none" strike="noStrike" dirty="0">
                          <a:solidFill>
                            <a:srgbClr val="000000"/>
                          </a:solidFill>
                          <a:effectLst/>
                          <a:latin typeface="Calibri" panose="020F0502020204030204" pitchFamily="34" charset="0"/>
                        </a:rPr>
                        <a:t>00OW - Apoio  Manutenção Da Educação Infantil</a:t>
                      </a:r>
                    </a:p>
                  </a:txBody>
                  <a:tcPr marL="7144" marR="7144" marT="9525" marB="0" anchor="ctr">
                    <a:solidFill>
                      <a:schemeClr val="accent6">
                        <a:lumMod val="20000"/>
                        <a:lumOff val="80000"/>
                      </a:schemeClr>
                    </a:solidFill>
                  </a:tcPr>
                </a:tc>
                <a:tc>
                  <a:txBody>
                    <a:bodyPr/>
                    <a:lstStyle/>
                    <a:p>
                      <a:pPr algn="r" fontAlgn="ctr"/>
                      <a:r>
                        <a:rPr lang="pt-BR" sz="1200" b="0" i="0" u="none" strike="noStrike" dirty="0">
                          <a:solidFill>
                            <a:srgbClr val="000000"/>
                          </a:solidFill>
                          <a:effectLst/>
                          <a:latin typeface="Calibri" panose="020F0502020204030204" pitchFamily="34" charset="0"/>
                        </a:rPr>
                        <a:t>               70.000.000 </a:t>
                      </a:r>
                    </a:p>
                  </a:txBody>
                  <a:tcPr marL="7144" marR="7144" marT="9525" marB="0" anchor="ctr">
                    <a:solidFill>
                      <a:schemeClr val="accent6">
                        <a:lumMod val="20000"/>
                        <a:lumOff val="80000"/>
                      </a:schemeClr>
                    </a:solidFill>
                  </a:tcPr>
                </a:tc>
                <a:tc>
                  <a:txBody>
                    <a:bodyPr/>
                    <a:lstStyle/>
                    <a:p>
                      <a:pPr algn="r" fontAlgn="ctr"/>
                      <a:r>
                        <a:rPr lang="pt-BR" sz="1200" b="0" i="0" u="none" strike="noStrike" dirty="0">
                          <a:solidFill>
                            <a:srgbClr val="000000"/>
                          </a:solidFill>
                          <a:effectLst/>
                          <a:latin typeface="Calibri" panose="020F0502020204030204" pitchFamily="34" charset="0"/>
                        </a:rPr>
                        <a:t>           5.787.124 </a:t>
                      </a:r>
                    </a:p>
                  </a:txBody>
                  <a:tcPr marL="7144" marR="7144" marT="9525" marB="0" anchor="ctr">
                    <a:solidFill>
                      <a:schemeClr val="accent6">
                        <a:lumMod val="20000"/>
                        <a:lumOff val="80000"/>
                      </a:schemeClr>
                    </a:solidFill>
                  </a:tcPr>
                </a:tc>
                <a:tc>
                  <a:txBody>
                    <a:bodyPr/>
                    <a:lstStyle/>
                    <a:p>
                      <a:pPr algn="ctr" fontAlgn="ctr"/>
                      <a:r>
                        <a:rPr lang="pt-BR" sz="1200" b="0" i="0" u="none" strike="noStrike" dirty="0">
                          <a:solidFill>
                            <a:srgbClr val="000000"/>
                          </a:solidFill>
                          <a:effectLst/>
                          <a:latin typeface="Calibri" panose="020F0502020204030204" pitchFamily="34" charset="0"/>
                        </a:rPr>
                        <a:t>8%</a:t>
                      </a:r>
                    </a:p>
                  </a:txBody>
                  <a:tcPr marL="7144" marR="7144" marT="9525" marB="0" anchor="ctr">
                    <a:solidFill>
                      <a:schemeClr val="accent6">
                        <a:lumMod val="20000"/>
                        <a:lumOff val="80000"/>
                      </a:schemeClr>
                    </a:solidFill>
                  </a:tcPr>
                </a:tc>
                <a:extLst>
                  <a:ext uri="{0D108BD9-81ED-4DB2-BD59-A6C34878D82A}">
                    <a16:rowId xmlns:a16="http://schemas.microsoft.com/office/drawing/2014/main" xmlns="" val="456151203"/>
                  </a:ext>
                </a:extLst>
              </a:tr>
              <a:tr h="268276">
                <a:tc>
                  <a:txBody>
                    <a:bodyPr/>
                    <a:lstStyle/>
                    <a:p>
                      <a:pPr algn="l" fontAlgn="ctr"/>
                      <a:r>
                        <a:rPr lang="pt-BR" sz="1200" b="0" i="0" u="none" strike="noStrike">
                          <a:solidFill>
                            <a:srgbClr val="000000"/>
                          </a:solidFill>
                          <a:effectLst/>
                          <a:latin typeface="Calibri" panose="020F0502020204030204" pitchFamily="34" charset="0"/>
                        </a:rPr>
                        <a:t>00PH - Bolsas e Auxílio Financeiro na Educação de Jovens e Adultos</a:t>
                      </a:r>
                    </a:p>
                  </a:txBody>
                  <a:tcPr marL="7144" marR="7144" marT="9525" marB="0" anchor="ctr">
                    <a:solidFill>
                      <a:schemeClr val="accent6">
                        <a:lumMod val="20000"/>
                        <a:lumOff val="80000"/>
                      </a:schemeClr>
                    </a:solidFill>
                  </a:tcPr>
                </a:tc>
                <a:tc>
                  <a:txBody>
                    <a:bodyPr/>
                    <a:lstStyle/>
                    <a:p>
                      <a:pPr algn="r" fontAlgn="ctr"/>
                      <a:r>
                        <a:rPr lang="pt-BR" sz="1200" b="0" i="0" u="none" strike="noStrike" dirty="0">
                          <a:solidFill>
                            <a:srgbClr val="000000"/>
                          </a:solidFill>
                          <a:effectLst/>
                          <a:latin typeface="Calibri" panose="020F0502020204030204" pitchFamily="34" charset="0"/>
                        </a:rPr>
                        <a:t>                 9.665.654 </a:t>
                      </a:r>
                    </a:p>
                  </a:txBody>
                  <a:tcPr marL="7144" marR="7144" marT="9525" marB="0" anchor="ctr">
                    <a:solidFill>
                      <a:schemeClr val="accent6">
                        <a:lumMod val="20000"/>
                        <a:lumOff val="80000"/>
                      </a:schemeClr>
                    </a:solidFill>
                  </a:tcPr>
                </a:tc>
                <a:tc>
                  <a:txBody>
                    <a:bodyPr/>
                    <a:lstStyle/>
                    <a:p>
                      <a:pPr algn="r" fontAlgn="ctr"/>
                      <a:r>
                        <a:rPr lang="pt-BR" sz="1200" b="0" i="0" u="none" strike="noStrike" dirty="0">
                          <a:solidFill>
                            <a:srgbClr val="000000"/>
                          </a:solidFill>
                          <a:effectLst/>
                          <a:latin typeface="Calibri" panose="020F0502020204030204" pitchFamily="34" charset="0"/>
                        </a:rPr>
                        <a:t>                          -   </a:t>
                      </a:r>
                    </a:p>
                  </a:txBody>
                  <a:tcPr marL="7144" marR="7144" marT="9525" marB="0" anchor="ctr">
                    <a:solidFill>
                      <a:schemeClr val="accent6">
                        <a:lumMod val="20000"/>
                        <a:lumOff val="80000"/>
                      </a:schemeClr>
                    </a:solidFill>
                  </a:tcPr>
                </a:tc>
                <a:tc>
                  <a:txBody>
                    <a:bodyPr/>
                    <a:lstStyle/>
                    <a:p>
                      <a:pPr algn="ctr" fontAlgn="ctr"/>
                      <a:r>
                        <a:rPr lang="pt-BR" sz="1200" b="0" i="0" u="none" strike="noStrike" dirty="0">
                          <a:solidFill>
                            <a:srgbClr val="000000"/>
                          </a:solidFill>
                          <a:effectLst/>
                          <a:latin typeface="Calibri" panose="020F0502020204030204" pitchFamily="34" charset="0"/>
                        </a:rPr>
                        <a:t>0%</a:t>
                      </a:r>
                    </a:p>
                  </a:txBody>
                  <a:tcPr marL="7144" marR="7144" marT="9525" marB="0" anchor="ctr">
                    <a:solidFill>
                      <a:schemeClr val="accent6">
                        <a:lumMod val="20000"/>
                        <a:lumOff val="80000"/>
                      </a:schemeClr>
                    </a:solidFill>
                  </a:tcPr>
                </a:tc>
                <a:extLst>
                  <a:ext uri="{0D108BD9-81ED-4DB2-BD59-A6C34878D82A}">
                    <a16:rowId xmlns:a16="http://schemas.microsoft.com/office/drawing/2014/main" xmlns="" val="3213912799"/>
                  </a:ext>
                </a:extLst>
              </a:tr>
              <a:tr h="268276">
                <a:tc>
                  <a:txBody>
                    <a:bodyPr/>
                    <a:lstStyle/>
                    <a:p>
                      <a:pPr algn="l" fontAlgn="ctr"/>
                      <a:r>
                        <a:rPr lang="pt-BR" sz="1200" b="1" i="0" u="none" strike="noStrike" dirty="0">
                          <a:solidFill>
                            <a:srgbClr val="000000"/>
                          </a:solidFill>
                          <a:effectLst/>
                          <a:latin typeface="Calibri" panose="020F0502020204030204" pitchFamily="34" charset="0"/>
                        </a:rPr>
                        <a:t>0509 - Apoio ao Desenvolvimento da Educação Básica</a:t>
                      </a:r>
                    </a:p>
                  </a:txBody>
                  <a:tcPr marL="7144" marR="7144" marT="9525" marB="0" anchor="ctr">
                    <a:solidFill>
                      <a:srgbClr val="FFC000"/>
                    </a:solidFill>
                  </a:tcPr>
                </a:tc>
                <a:tc>
                  <a:txBody>
                    <a:bodyPr/>
                    <a:lstStyle/>
                    <a:p>
                      <a:pPr algn="r" fontAlgn="ctr"/>
                      <a:r>
                        <a:rPr lang="pt-BR" sz="1200" b="1" i="0" u="none" strike="noStrike" dirty="0">
                          <a:solidFill>
                            <a:srgbClr val="000000"/>
                          </a:solidFill>
                          <a:effectLst/>
                          <a:latin typeface="Calibri" panose="020F0502020204030204" pitchFamily="34" charset="0"/>
                        </a:rPr>
                        <a:t>         1.010.220.631 </a:t>
                      </a:r>
                    </a:p>
                  </a:txBody>
                  <a:tcPr marL="7144" marR="7144" marT="9525" marB="0" anchor="ctr">
                    <a:solidFill>
                      <a:srgbClr val="FFC000"/>
                    </a:solidFill>
                  </a:tcPr>
                </a:tc>
                <a:tc>
                  <a:txBody>
                    <a:bodyPr/>
                    <a:lstStyle/>
                    <a:p>
                      <a:pPr algn="r" fontAlgn="ctr"/>
                      <a:r>
                        <a:rPr lang="pt-BR" sz="1200" b="1" i="0" u="none" strike="noStrike" dirty="0">
                          <a:solidFill>
                            <a:srgbClr val="000000"/>
                          </a:solidFill>
                          <a:effectLst/>
                          <a:latin typeface="Calibri" panose="020F0502020204030204" pitchFamily="34" charset="0"/>
                        </a:rPr>
                        <a:t>           1.294.769 </a:t>
                      </a:r>
                    </a:p>
                  </a:txBody>
                  <a:tcPr marL="7144" marR="7144" marT="9525" marB="0" anchor="ctr">
                    <a:solidFill>
                      <a:srgbClr val="FFC000"/>
                    </a:solidFill>
                  </a:tcPr>
                </a:tc>
                <a:tc>
                  <a:txBody>
                    <a:bodyPr/>
                    <a:lstStyle/>
                    <a:p>
                      <a:pPr algn="ctr" fontAlgn="ctr"/>
                      <a:r>
                        <a:rPr lang="pt-BR" sz="1200" b="1" i="0" u="none" strike="noStrike" dirty="0">
                          <a:solidFill>
                            <a:srgbClr val="000000"/>
                          </a:solidFill>
                          <a:effectLst/>
                          <a:latin typeface="Calibri" panose="020F0502020204030204" pitchFamily="34" charset="0"/>
                        </a:rPr>
                        <a:t>0%</a:t>
                      </a:r>
                    </a:p>
                  </a:txBody>
                  <a:tcPr marL="7144" marR="7144" marT="9525" marB="0" anchor="ctr">
                    <a:solidFill>
                      <a:srgbClr val="FFC000"/>
                    </a:solidFill>
                  </a:tcPr>
                </a:tc>
                <a:extLst>
                  <a:ext uri="{0D108BD9-81ED-4DB2-BD59-A6C34878D82A}">
                    <a16:rowId xmlns:a16="http://schemas.microsoft.com/office/drawing/2014/main" xmlns="" val="19161233"/>
                  </a:ext>
                </a:extLst>
              </a:tr>
              <a:tr h="268276">
                <a:tc>
                  <a:txBody>
                    <a:bodyPr/>
                    <a:lstStyle/>
                    <a:p>
                      <a:pPr lvl="1" algn="l" fontAlgn="ctr"/>
                      <a:r>
                        <a:rPr lang="pt-BR" sz="1200" b="1" i="0" u="none" strike="noStrike" dirty="0">
                          <a:solidFill>
                            <a:srgbClr val="FF0000"/>
                          </a:solidFill>
                          <a:effectLst/>
                          <a:latin typeface="Calibri" panose="020F0502020204030204" pitchFamily="34" charset="0"/>
                        </a:rPr>
                        <a:t>EMTI</a:t>
                      </a:r>
                    </a:p>
                  </a:txBody>
                  <a:tcPr marL="64294" marR="7144" marT="9525" marB="0" anchor="ctr">
                    <a:solidFill>
                      <a:schemeClr val="bg2"/>
                    </a:solidFill>
                  </a:tcPr>
                </a:tc>
                <a:tc>
                  <a:txBody>
                    <a:bodyPr/>
                    <a:lstStyle/>
                    <a:p>
                      <a:pPr algn="r" fontAlgn="ctr"/>
                      <a:r>
                        <a:rPr lang="pt-BR" sz="1200" b="1" i="0" u="none" strike="noStrike" dirty="0">
                          <a:solidFill>
                            <a:srgbClr val="FF0000"/>
                          </a:solidFill>
                          <a:effectLst/>
                          <a:latin typeface="Calibri" panose="020F0502020204030204" pitchFamily="34" charset="0"/>
                        </a:rPr>
                        <a:t>             860.887.666 </a:t>
                      </a:r>
                    </a:p>
                  </a:txBody>
                  <a:tcPr marL="7144" marR="7144" marT="9525" marB="0" anchor="ctr">
                    <a:solidFill>
                      <a:schemeClr val="bg2"/>
                    </a:solidFill>
                  </a:tcPr>
                </a:tc>
                <a:tc>
                  <a:txBody>
                    <a:bodyPr/>
                    <a:lstStyle/>
                    <a:p>
                      <a:pPr algn="r" fontAlgn="ctr"/>
                      <a:r>
                        <a:rPr lang="pt-BR" sz="1200" b="0" i="0" u="none" strike="noStrike" dirty="0">
                          <a:solidFill>
                            <a:srgbClr val="000000"/>
                          </a:solidFill>
                          <a:effectLst/>
                          <a:latin typeface="Calibri" panose="020F0502020204030204" pitchFamily="34" charset="0"/>
                        </a:rPr>
                        <a:t> </a:t>
                      </a:r>
                    </a:p>
                  </a:txBody>
                  <a:tcPr marL="7144" marR="7144" marT="9525" marB="0" anchor="ctr">
                    <a:solidFill>
                      <a:schemeClr val="bg2"/>
                    </a:solidFill>
                  </a:tcPr>
                </a:tc>
                <a:tc>
                  <a:txBody>
                    <a:bodyPr/>
                    <a:lstStyle/>
                    <a:p>
                      <a:pPr algn="ct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extLst>
                  <a:ext uri="{0D108BD9-81ED-4DB2-BD59-A6C34878D82A}">
                    <a16:rowId xmlns:a16="http://schemas.microsoft.com/office/drawing/2014/main" xmlns="" val="4003645773"/>
                  </a:ext>
                </a:extLst>
              </a:tr>
              <a:tr h="268276">
                <a:tc>
                  <a:txBody>
                    <a:bodyPr/>
                    <a:lstStyle/>
                    <a:p>
                      <a:pPr lvl="1" algn="l" fontAlgn="ctr"/>
                      <a:r>
                        <a:rPr lang="pt-BR" sz="1200" b="0" i="0" u="none" strike="noStrike" dirty="0">
                          <a:solidFill>
                            <a:srgbClr val="000000"/>
                          </a:solidFill>
                          <a:effectLst/>
                          <a:latin typeface="Calibri" panose="020F0502020204030204" pitchFamily="34" charset="0"/>
                        </a:rPr>
                        <a:t>Novo Ensino Médio (Componente 2 BM)</a:t>
                      </a:r>
                    </a:p>
                  </a:txBody>
                  <a:tcPr marL="64294" marR="7144" marT="9525" marB="0" anchor="ctr">
                    <a:solidFill>
                      <a:schemeClr val="bg2"/>
                    </a:solidFill>
                  </a:tcPr>
                </a:tc>
                <a:tc>
                  <a:txBody>
                    <a:bodyPr/>
                    <a:lstStyle/>
                    <a:p>
                      <a:pPr algn="r" fontAlgn="ctr"/>
                      <a:r>
                        <a:rPr lang="pt-BR" sz="1200" b="0" i="0" u="none" strike="noStrike" dirty="0">
                          <a:solidFill>
                            <a:srgbClr val="000000"/>
                          </a:solidFill>
                          <a:effectLst/>
                          <a:latin typeface="Calibri" panose="020F0502020204030204" pitchFamily="34" charset="0"/>
                        </a:rPr>
                        <a:t>               33.000.000 </a:t>
                      </a:r>
                    </a:p>
                  </a:txBody>
                  <a:tcPr marL="7144" marR="7144" marT="9525" marB="0" anchor="ctr">
                    <a:solidFill>
                      <a:schemeClr val="bg2"/>
                    </a:solidFill>
                  </a:tcPr>
                </a:tc>
                <a:tc>
                  <a:txBody>
                    <a:bodyPr/>
                    <a:lstStyle/>
                    <a:p>
                      <a:pPr algn="r" fontAlgn="ctr"/>
                      <a:r>
                        <a:rPr lang="pt-BR" sz="1200" b="0" i="0" u="none" strike="noStrike" dirty="0">
                          <a:solidFill>
                            <a:srgbClr val="000000"/>
                          </a:solidFill>
                          <a:effectLst/>
                          <a:latin typeface="Calibri" panose="020F0502020204030204" pitchFamily="34" charset="0"/>
                        </a:rPr>
                        <a:t>           1.294.769 </a:t>
                      </a:r>
                    </a:p>
                  </a:txBody>
                  <a:tcPr marL="7144" marR="7144" marT="9525" marB="0" anchor="ctr">
                    <a:solidFill>
                      <a:schemeClr val="bg2"/>
                    </a:solidFill>
                  </a:tcPr>
                </a:tc>
                <a:tc>
                  <a:txBody>
                    <a:bodyPr/>
                    <a:lstStyle/>
                    <a:p>
                      <a:pPr algn="ct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extLst>
                  <a:ext uri="{0D108BD9-81ED-4DB2-BD59-A6C34878D82A}">
                    <a16:rowId xmlns:a16="http://schemas.microsoft.com/office/drawing/2014/main" xmlns="" val="434131218"/>
                  </a:ext>
                </a:extLst>
              </a:tr>
              <a:tr h="268276">
                <a:tc>
                  <a:txBody>
                    <a:bodyPr/>
                    <a:lstStyle/>
                    <a:p>
                      <a:pPr lvl="1" algn="l" fontAlgn="ctr"/>
                      <a:r>
                        <a:rPr lang="pt-BR" sz="1200" b="1" i="0" u="none" strike="noStrike" dirty="0" smtClean="0">
                          <a:solidFill>
                            <a:srgbClr val="FF0000"/>
                          </a:solidFill>
                          <a:effectLst/>
                          <a:latin typeface="Calibri" panose="020F0502020204030204" pitchFamily="34" charset="0"/>
                        </a:rPr>
                        <a:t>PECIM (TED MJ e PAR/FNDE)</a:t>
                      </a:r>
                      <a:endParaRPr lang="pt-BR" sz="1200" b="1" i="0" u="none" strike="noStrike" dirty="0">
                        <a:solidFill>
                          <a:srgbClr val="FF0000"/>
                        </a:solidFill>
                        <a:effectLst/>
                        <a:latin typeface="Calibri" panose="020F0502020204030204" pitchFamily="34" charset="0"/>
                      </a:endParaRPr>
                    </a:p>
                  </a:txBody>
                  <a:tcPr marL="64294" marR="7144" marT="9525" marB="0" anchor="ctr">
                    <a:solidFill>
                      <a:schemeClr val="bg2"/>
                    </a:solidFill>
                  </a:tcPr>
                </a:tc>
                <a:tc>
                  <a:txBody>
                    <a:bodyPr/>
                    <a:lstStyle/>
                    <a:p>
                      <a:pPr algn="r" fontAlgn="ctr"/>
                      <a:r>
                        <a:rPr lang="pt-BR" sz="1200" b="1" i="0" u="none" strike="noStrike" dirty="0">
                          <a:solidFill>
                            <a:srgbClr val="FF0000"/>
                          </a:solidFill>
                          <a:effectLst/>
                          <a:latin typeface="Calibri" panose="020F0502020204030204" pitchFamily="34" charset="0"/>
                        </a:rPr>
                        <a:t>               31.506.885 </a:t>
                      </a:r>
                    </a:p>
                  </a:txBody>
                  <a:tcPr marL="7144" marR="7144" marT="9525" marB="0" anchor="ctr">
                    <a:solidFill>
                      <a:schemeClr val="bg2"/>
                    </a:solidFill>
                  </a:tcPr>
                </a:tc>
                <a:tc>
                  <a:txBody>
                    <a:bodyPr/>
                    <a:lstStyle/>
                    <a:p>
                      <a:pPr algn="r" fontAlgn="ctr"/>
                      <a:r>
                        <a:rPr lang="pt-BR" sz="1200" b="1" i="0" u="none" strike="noStrike" dirty="0">
                          <a:solidFill>
                            <a:srgbClr val="FF0000"/>
                          </a:solidFill>
                          <a:effectLst/>
                          <a:latin typeface="Calibri" panose="020F0502020204030204" pitchFamily="34" charset="0"/>
                        </a:rPr>
                        <a:t> </a:t>
                      </a:r>
                    </a:p>
                  </a:txBody>
                  <a:tcPr marL="7144" marR="7144" marT="9525" marB="0" anchor="ctr">
                    <a:solidFill>
                      <a:schemeClr val="bg2"/>
                    </a:solidFill>
                  </a:tcPr>
                </a:tc>
                <a:tc>
                  <a:txBody>
                    <a:bodyPr/>
                    <a:lstStyle/>
                    <a:p>
                      <a:pPr algn="ctr" fontAlgn="ctr"/>
                      <a:r>
                        <a:rPr lang="pt-BR" sz="1200" b="1" i="0" u="none" strike="noStrike" dirty="0">
                          <a:solidFill>
                            <a:srgbClr val="FF0000"/>
                          </a:solidFill>
                          <a:effectLst/>
                          <a:latin typeface="Calibri" panose="020F0502020204030204" pitchFamily="34" charset="0"/>
                        </a:rPr>
                        <a:t> </a:t>
                      </a:r>
                    </a:p>
                  </a:txBody>
                  <a:tcPr marL="7144" marR="7144" marT="9525" marB="0" anchor="ctr">
                    <a:solidFill>
                      <a:schemeClr val="bg2"/>
                    </a:solidFill>
                  </a:tcPr>
                </a:tc>
                <a:extLst>
                  <a:ext uri="{0D108BD9-81ED-4DB2-BD59-A6C34878D82A}">
                    <a16:rowId xmlns:a16="http://schemas.microsoft.com/office/drawing/2014/main" xmlns="" val="3449065156"/>
                  </a:ext>
                </a:extLst>
              </a:tr>
              <a:tr h="268276">
                <a:tc>
                  <a:txBody>
                    <a:bodyPr/>
                    <a:lstStyle/>
                    <a:p>
                      <a:pPr lvl="1" algn="l" fontAlgn="ctr"/>
                      <a:r>
                        <a:rPr lang="pt-BR" sz="1200" b="1" i="0" u="none" strike="noStrike" dirty="0">
                          <a:solidFill>
                            <a:srgbClr val="FF0000"/>
                          </a:solidFill>
                          <a:effectLst/>
                          <a:latin typeface="Calibri" panose="020F0502020204030204" pitchFamily="34" charset="0"/>
                        </a:rPr>
                        <a:t>Educação Conectada (TED MCTIC)</a:t>
                      </a:r>
                    </a:p>
                  </a:txBody>
                  <a:tcPr marL="64294" marR="7144" marT="9525" marB="0" anchor="ctr">
                    <a:solidFill>
                      <a:schemeClr val="bg2"/>
                    </a:solidFill>
                  </a:tcPr>
                </a:tc>
                <a:tc>
                  <a:txBody>
                    <a:bodyPr/>
                    <a:lstStyle/>
                    <a:p>
                      <a:pPr algn="r" fontAlgn="ctr"/>
                      <a:r>
                        <a:rPr lang="pt-BR" sz="1200" b="1" i="0" u="none" strike="noStrike" dirty="0">
                          <a:solidFill>
                            <a:srgbClr val="FF0000"/>
                          </a:solidFill>
                          <a:effectLst/>
                          <a:latin typeface="Calibri" panose="020F0502020204030204" pitchFamily="34" charset="0"/>
                        </a:rPr>
                        <a:t>               61.226.080 </a:t>
                      </a:r>
                    </a:p>
                  </a:txBody>
                  <a:tcPr marL="7144" marR="7144" marT="9525" marB="0" anchor="ctr">
                    <a:solidFill>
                      <a:schemeClr val="bg2"/>
                    </a:solidFill>
                  </a:tcPr>
                </a:tc>
                <a:tc>
                  <a:txBody>
                    <a:bodyPr/>
                    <a:lstStyle/>
                    <a:p>
                      <a:pPr algn="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tc>
                  <a:txBody>
                    <a:bodyPr/>
                    <a:lstStyle/>
                    <a:p>
                      <a:pPr algn="ctr" fontAlgn="ctr"/>
                      <a:r>
                        <a:rPr lang="pt-BR" sz="1200" b="0" i="0" u="none" strike="noStrike" dirty="0">
                          <a:solidFill>
                            <a:srgbClr val="000000"/>
                          </a:solidFill>
                          <a:effectLst/>
                          <a:latin typeface="Calibri" panose="020F0502020204030204" pitchFamily="34" charset="0"/>
                        </a:rPr>
                        <a:t> </a:t>
                      </a:r>
                    </a:p>
                  </a:txBody>
                  <a:tcPr marL="7144" marR="7144" marT="9525" marB="0" anchor="ctr">
                    <a:solidFill>
                      <a:schemeClr val="bg2"/>
                    </a:solidFill>
                  </a:tcPr>
                </a:tc>
                <a:extLst>
                  <a:ext uri="{0D108BD9-81ED-4DB2-BD59-A6C34878D82A}">
                    <a16:rowId xmlns:a16="http://schemas.microsoft.com/office/drawing/2014/main" xmlns="" val="2181397641"/>
                  </a:ext>
                </a:extLst>
              </a:tr>
              <a:tr h="268276">
                <a:tc>
                  <a:txBody>
                    <a:bodyPr/>
                    <a:lstStyle/>
                    <a:p>
                      <a:pPr lvl="1" algn="l" fontAlgn="ctr"/>
                      <a:r>
                        <a:rPr lang="pt-BR" sz="1200" b="0" i="0" u="none" strike="noStrike" dirty="0">
                          <a:solidFill>
                            <a:srgbClr val="000000"/>
                          </a:solidFill>
                          <a:effectLst/>
                          <a:latin typeface="Calibri" panose="020F0502020204030204" pitchFamily="34" charset="0"/>
                        </a:rPr>
                        <a:t>Demais</a:t>
                      </a:r>
                    </a:p>
                  </a:txBody>
                  <a:tcPr marL="64294" marR="7144" marT="9525" marB="0" anchor="ctr">
                    <a:solidFill>
                      <a:schemeClr val="bg2"/>
                    </a:solidFill>
                  </a:tcPr>
                </a:tc>
                <a:tc>
                  <a:txBody>
                    <a:bodyPr/>
                    <a:lstStyle/>
                    <a:p>
                      <a:pPr algn="r" fontAlgn="ctr"/>
                      <a:r>
                        <a:rPr lang="pt-BR" sz="1200" b="0" i="0" u="none" strike="noStrike">
                          <a:solidFill>
                            <a:srgbClr val="000000"/>
                          </a:solidFill>
                          <a:effectLst/>
                          <a:latin typeface="Calibri" panose="020F0502020204030204" pitchFamily="34" charset="0"/>
                        </a:rPr>
                        <a:t>               23.600.000 </a:t>
                      </a:r>
                    </a:p>
                  </a:txBody>
                  <a:tcPr marL="7144" marR="7144" marT="9525" marB="0" anchor="ctr">
                    <a:solidFill>
                      <a:schemeClr val="bg2"/>
                    </a:solidFill>
                  </a:tcPr>
                </a:tc>
                <a:tc>
                  <a:txBody>
                    <a:bodyPr/>
                    <a:lstStyle/>
                    <a:p>
                      <a:pPr algn="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tc>
                  <a:txBody>
                    <a:bodyPr/>
                    <a:lstStyle/>
                    <a:p>
                      <a:pPr algn="ctr" fontAlgn="ctr"/>
                      <a:r>
                        <a:rPr lang="pt-BR" sz="1200" b="0" i="0" u="none" strike="noStrike" dirty="0">
                          <a:solidFill>
                            <a:srgbClr val="000000"/>
                          </a:solidFill>
                          <a:effectLst/>
                          <a:latin typeface="Calibri" panose="020F0502020204030204" pitchFamily="34" charset="0"/>
                        </a:rPr>
                        <a:t> </a:t>
                      </a:r>
                    </a:p>
                  </a:txBody>
                  <a:tcPr marL="7144" marR="7144" marT="9525" marB="0" anchor="ctr">
                    <a:solidFill>
                      <a:schemeClr val="bg2"/>
                    </a:solidFill>
                  </a:tcPr>
                </a:tc>
                <a:extLst>
                  <a:ext uri="{0D108BD9-81ED-4DB2-BD59-A6C34878D82A}">
                    <a16:rowId xmlns:a16="http://schemas.microsoft.com/office/drawing/2014/main" xmlns="" val="883501794"/>
                  </a:ext>
                </a:extLst>
              </a:tr>
              <a:tr h="268276">
                <a:tc>
                  <a:txBody>
                    <a:bodyPr/>
                    <a:lstStyle/>
                    <a:p>
                      <a:pPr algn="l" fontAlgn="ctr"/>
                      <a:r>
                        <a:rPr lang="pt-BR" sz="1200" b="1" i="0" u="none" strike="noStrike" dirty="0">
                          <a:solidFill>
                            <a:srgbClr val="000000"/>
                          </a:solidFill>
                          <a:effectLst/>
                          <a:latin typeface="Calibri" panose="020F0502020204030204" pitchFamily="34" charset="0"/>
                        </a:rPr>
                        <a:t>0515 - Dinheiro Direto na Escola </a:t>
                      </a:r>
                    </a:p>
                  </a:txBody>
                  <a:tcPr marL="7144" marR="7144" marT="9525" marB="0" anchor="ctr">
                    <a:solidFill>
                      <a:srgbClr val="FFC000"/>
                    </a:solidFill>
                  </a:tcPr>
                </a:tc>
                <a:tc>
                  <a:txBody>
                    <a:bodyPr/>
                    <a:lstStyle/>
                    <a:p>
                      <a:pPr algn="r" fontAlgn="ctr"/>
                      <a:r>
                        <a:rPr lang="pt-BR" sz="1200" b="1" i="0" u="none" strike="noStrike" dirty="0">
                          <a:solidFill>
                            <a:srgbClr val="000000"/>
                          </a:solidFill>
                          <a:effectLst/>
                          <a:latin typeface="Calibri" panose="020F0502020204030204" pitchFamily="34" charset="0"/>
                        </a:rPr>
                        <a:t>             502.000.000 </a:t>
                      </a:r>
                    </a:p>
                  </a:txBody>
                  <a:tcPr marL="7144" marR="7144" marT="9525" marB="0" anchor="ctr">
                    <a:solidFill>
                      <a:srgbClr val="FFC000"/>
                    </a:solidFill>
                  </a:tcPr>
                </a:tc>
                <a:tc>
                  <a:txBody>
                    <a:bodyPr/>
                    <a:lstStyle/>
                    <a:p>
                      <a:pPr algn="r" fontAlgn="ctr"/>
                      <a:r>
                        <a:rPr lang="pt-BR" sz="1200" b="1" i="0" u="none" strike="noStrike" dirty="0">
                          <a:solidFill>
                            <a:srgbClr val="000000"/>
                          </a:solidFill>
                          <a:effectLst/>
                          <a:latin typeface="Calibri" panose="020F0502020204030204" pitchFamily="34" charset="0"/>
                        </a:rPr>
                        <a:t>                          -   </a:t>
                      </a:r>
                    </a:p>
                  </a:txBody>
                  <a:tcPr marL="7144" marR="7144" marT="9525" marB="0" anchor="ctr">
                    <a:solidFill>
                      <a:srgbClr val="FFC000"/>
                    </a:solidFill>
                  </a:tcPr>
                </a:tc>
                <a:tc>
                  <a:txBody>
                    <a:bodyPr/>
                    <a:lstStyle/>
                    <a:p>
                      <a:pPr algn="ctr" fontAlgn="ctr"/>
                      <a:r>
                        <a:rPr lang="pt-BR" sz="1200" b="1" i="0" u="none" strike="noStrike" dirty="0">
                          <a:solidFill>
                            <a:srgbClr val="000000"/>
                          </a:solidFill>
                          <a:effectLst/>
                          <a:latin typeface="Calibri" panose="020F0502020204030204" pitchFamily="34" charset="0"/>
                        </a:rPr>
                        <a:t>0%</a:t>
                      </a:r>
                    </a:p>
                  </a:txBody>
                  <a:tcPr marL="7144" marR="7144" marT="9525" marB="0" anchor="ctr">
                    <a:solidFill>
                      <a:srgbClr val="FFC000"/>
                    </a:solidFill>
                  </a:tcPr>
                </a:tc>
                <a:extLst>
                  <a:ext uri="{0D108BD9-81ED-4DB2-BD59-A6C34878D82A}">
                    <a16:rowId xmlns:a16="http://schemas.microsoft.com/office/drawing/2014/main" xmlns="" val="1840769837"/>
                  </a:ext>
                </a:extLst>
              </a:tr>
              <a:tr h="268276">
                <a:tc>
                  <a:txBody>
                    <a:bodyPr/>
                    <a:lstStyle/>
                    <a:p>
                      <a:pPr lvl="1" algn="l" fontAlgn="ctr"/>
                      <a:r>
                        <a:rPr lang="pt-BR" sz="1200" b="0" i="0" u="none" strike="noStrike" dirty="0">
                          <a:solidFill>
                            <a:srgbClr val="000000"/>
                          </a:solidFill>
                          <a:effectLst/>
                          <a:latin typeface="Calibri" panose="020F0502020204030204" pitchFamily="34" charset="0"/>
                        </a:rPr>
                        <a:t>Novo Mais Educação</a:t>
                      </a:r>
                    </a:p>
                  </a:txBody>
                  <a:tcPr marL="64294" marR="7144" marT="9525" marB="0" anchor="ctr">
                    <a:solidFill>
                      <a:schemeClr val="bg2"/>
                    </a:solidFill>
                  </a:tcPr>
                </a:tc>
                <a:tc>
                  <a:txBody>
                    <a:bodyPr/>
                    <a:lstStyle/>
                    <a:p>
                      <a:pPr algn="r" fontAlgn="ctr"/>
                      <a:r>
                        <a:rPr lang="pt-BR" sz="1200" b="0" i="0" u="none" strike="noStrike">
                          <a:solidFill>
                            <a:srgbClr val="000000"/>
                          </a:solidFill>
                          <a:effectLst/>
                          <a:latin typeface="Calibri" panose="020F0502020204030204" pitchFamily="34" charset="0"/>
                        </a:rPr>
                        <a:t>               54.000.000 </a:t>
                      </a:r>
                    </a:p>
                  </a:txBody>
                  <a:tcPr marL="7144" marR="7144" marT="9525" marB="0" anchor="ctr">
                    <a:solidFill>
                      <a:schemeClr val="bg2"/>
                    </a:solidFill>
                  </a:tcPr>
                </a:tc>
                <a:tc>
                  <a:txBody>
                    <a:bodyPr/>
                    <a:lstStyle/>
                    <a:p>
                      <a:pPr algn="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tc>
                  <a:txBody>
                    <a:bodyPr/>
                    <a:lstStyle/>
                    <a:p>
                      <a:pPr algn="ct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extLst>
                  <a:ext uri="{0D108BD9-81ED-4DB2-BD59-A6C34878D82A}">
                    <a16:rowId xmlns:a16="http://schemas.microsoft.com/office/drawing/2014/main" xmlns="" val="2412083690"/>
                  </a:ext>
                </a:extLst>
              </a:tr>
              <a:tr h="268276">
                <a:tc>
                  <a:txBody>
                    <a:bodyPr/>
                    <a:lstStyle/>
                    <a:p>
                      <a:pPr lvl="1" algn="l" fontAlgn="ctr"/>
                      <a:r>
                        <a:rPr lang="pt-BR" sz="1200" b="0" i="0" u="none" strike="noStrike" dirty="0">
                          <a:solidFill>
                            <a:srgbClr val="FF0000"/>
                          </a:solidFill>
                          <a:effectLst/>
                          <a:latin typeface="Calibri" panose="020F0502020204030204" pitchFamily="34" charset="0"/>
                        </a:rPr>
                        <a:t>Educação Conectada</a:t>
                      </a:r>
                    </a:p>
                  </a:txBody>
                  <a:tcPr marL="64294" marR="7144" marT="9525" marB="0" anchor="ctr">
                    <a:solidFill>
                      <a:schemeClr val="bg2"/>
                    </a:solidFill>
                  </a:tcPr>
                </a:tc>
                <a:tc>
                  <a:txBody>
                    <a:bodyPr/>
                    <a:lstStyle/>
                    <a:p>
                      <a:pPr algn="r" fontAlgn="ctr"/>
                      <a:r>
                        <a:rPr lang="pt-BR" sz="1200" b="0" i="0" u="none" strike="noStrike" dirty="0">
                          <a:solidFill>
                            <a:srgbClr val="FF0000"/>
                          </a:solidFill>
                          <a:effectLst/>
                          <a:latin typeface="Calibri" panose="020F0502020204030204" pitchFamily="34" charset="0"/>
                        </a:rPr>
                        <a:t>             135.000.000 </a:t>
                      </a:r>
                    </a:p>
                  </a:txBody>
                  <a:tcPr marL="7144" marR="7144" marT="9525" marB="0" anchor="ctr">
                    <a:solidFill>
                      <a:schemeClr val="bg2"/>
                    </a:solidFill>
                  </a:tcPr>
                </a:tc>
                <a:tc>
                  <a:txBody>
                    <a:bodyPr/>
                    <a:lstStyle/>
                    <a:p>
                      <a:pPr algn="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tc>
                  <a:txBody>
                    <a:bodyPr/>
                    <a:lstStyle/>
                    <a:p>
                      <a:pPr algn="ct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extLst>
                  <a:ext uri="{0D108BD9-81ED-4DB2-BD59-A6C34878D82A}">
                    <a16:rowId xmlns:a16="http://schemas.microsoft.com/office/drawing/2014/main" xmlns="" val="2331983577"/>
                  </a:ext>
                </a:extLst>
              </a:tr>
              <a:tr h="268276">
                <a:tc>
                  <a:txBody>
                    <a:bodyPr/>
                    <a:lstStyle/>
                    <a:p>
                      <a:pPr lvl="1" algn="l" fontAlgn="ctr"/>
                      <a:r>
                        <a:rPr lang="pt-BR" sz="1200" b="1" i="0" u="none" strike="noStrike" dirty="0">
                          <a:solidFill>
                            <a:srgbClr val="FF0000"/>
                          </a:solidFill>
                          <a:effectLst/>
                          <a:latin typeface="Calibri" panose="020F0502020204030204" pitchFamily="34" charset="0"/>
                        </a:rPr>
                        <a:t>Novo Ensino Médio (Acordo com </a:t>
                      </a:r>
                      <a:r>
                        <a:rPr lang="pt-BR" sz="1200" b="1" i="0" u="none" strike="noStrike" dirty="0" err="1">
                          <a:solidFill>
                            <a:srgbClr val="FF0000"/>
                          </a:solidFill>
                          <a:effectLst/>
                          <a:latin typeface="Calibri" panose="020F0502020204030204" pitchFamily="34" charset="0"/>
                        </a:rPr>
                        <a:t>Consed</a:t>
                      </a:r>
                      <a:r>
                        <a:rPr lang="pt-BR" sz="1200" b="1" i="0" u="none" strike="noStrike" dirty="0">
                          <a:solidFill>
                            <a:srgbClr val="FF0000"/>
                          </a:solidFill>
                          <a:effectLst/>
                          <a:latin typeface="Calibri" panose="020F0502020204030204" pitchFamily="34" charset="0"/>
                        </a:rPr>
                        <a:t>)</a:t>
                      </a:r>
                    </a:p>
                  </a:txBody>
                  <a:tcPr marL="64294" marR="7144" marT="9525" marB="0" anchor="ctr">
                    <a:solidFill>
                      <a:schemeClr val="bg2"/>
                    </a:solidFill>
                  </a:tcPr>
                </a:tc>
                <a:tc>
                  <a:txBody>
                    <a:bodyPr/>
                    <a:lstStyle/>
                    <a:p>
                      <a:pPr algn="r" fontAlgn="ctr"/>
                      <a:r>
                        <a:rPr lang="pt-BR" sz="1200" b="1" i="0" u="none" strike="noStrike" dirty="0">
                          <a:solidFill>
                            <a:srgbClr val="FF0000"/>
                          </a:solidFill>
                          <a:effectLst/>
                          <a:latin typeface="Calibri" panose="020F0502020204030204" pitchFamily="34" charset="0"/>
                        </a:rPr>
                        <a:t>             313.000.000 </a:t>
                      </a:r>
                    </a:p>
                  </a:txBody>
                  <a:tcPr marL="7144" marR="7144" marT="9525" marB="0" anchor="ctr">
                    <a:solidFill>
                      <a:schemeClr val="bg2"/>
                    </a:solidFill>
                  </a:tcPr>
                </a:tc>
                <a:tc>
                  <a:txBody>
                    <a:bodyPr/>
                    <a:lstStyle/>
                    <a:p>
                      <a:pPr algn="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tc>
                  <a:txBody>
                    <a:bodyPr/>
                    <a:lstStyle/>
                    <a:p>
                      <a:pPr algn="ctr" fontAlgn="ctr"/>
                      <a:r>
                        <a:rPr lang="pt-BR" sz="1200" b="0" i="0" u="none" strike="noStrike">
                          <a:solidFill>
                            <a:srgbClr val="000000"/>
                          </a:solidFill>
                          <a:effectLst/>
                          <a:latin typeface="Calibri" panose="020F0502020204030204" pitchFamily="34" charset="0"/>
                        </a:rPr>
                        <a:t> </a:t>
                      </a:r>
                    </a:p>
                  </a:txBody>
                  <a:tcPr marL="7144" marR="7144" marT="9525" marB="0" anchor="ctr">
                    <a:solidFill>
                      <a:schemeClr val="bg2"/>
                    </a:solidFill>
                  </a:tcPr>
                </a:tc>
                <a:extLst>
                  <a:ext uri="{0D108BD9-81ED-4DB2-BD59-A6C34878D82A}">
                    <a16:rowId xmlns:a16="http://schemas.microsoft.com/office/drawing/2014/main" xmlns="" val="3137665433"/>
                  </a:ext>
                </a:extLst>
              </a:tr>
              <a:tr h="268276">
                <a:tc>
                  <a:txBody>
                    <a:bodyPr/>
                    <a:lstStyle/>
                    <a:p>
                      <a:pPr algn="l" fontAlgn="ctr"/>
                      <a:r>
                        <a:rPr lang="pt-BR" sz="1200" b="0" i="0" u="none" strike="noStrike" dirty="0">
                          <a:solidFill>
                            <a:srgbClr val="000000"/>
                          </a:solidFill>
                          <a:effectLst/>
                          <a:latin typeface="Calibri" panose="020F0502020204030204" pitchFamily="34" charset="0"/>
                        </a:rPr>
                        <a:t>20RH - Gerenciamento das Políticas de Educação</a:t>
                      </a:r>
                    </a:p>
                  </a:txBody>
                  <a:tcPr marL="7144" marR="7144" marT="9525" marB="0" anchor="ctr">
                    <a:solidFill>
                      <a:schemeClr val="accent6">
                        <a:lumMod val="20000"/>
                        <a:lumOff val="80000"/>
                      </a:schemeClr>
                    </a:solidFill>
                  </a:tcPr>
                </a:tc>
                <a:tc>
                  <a:txBody>
                    <a:bodyPr/>
                    <a:lstStyle/>
                    <a:p>
                      <a:pPr algn="r" fontAlgn="ctr"/>
                      <a:r>
                        <a:rPr lang="pt-BR" sz="1200" b="0" i="0" u="none" strike="noStrike" dirty="0">
                          <a:solidFill>
                            <a:srgbClr val="000000"/>
                          </a:solidFill>
                          <a:effectLst/>
                          <a:latin typeface="Calibri" panose="020F0502020204030204" pitchFamily="34" charset="0"/>
                        </a:rPr>
                        <a:t>                 6.933.542 </a:t>
                      </a:r>
                    </a:p>
                  </a:txBody>
                  <a:tcPr marL="7144" marR="7144" marT="9525" marB="0" anchor="ctr">
                    <a:solidFill>
                      <a:schemeClr val="accent6">
                        <a:lumMod val="20000"/>
                        <a:lumOff val="80000"/>
                      </a:schemeClr>
                    </a:solidFill>
                  </a:tcPr>
                </a:tc>
                <a:tc>
                  <a:txBody>
                    <a:bodyPr/>
                    <a:lstStyle/>
                    <a:p>
                      <a:pPr algn="r" fontAlgn="ctr"/>
                      <a:r>
                        <a:rPr lang="pt-BR" sz="1200" b="0" i="0" u="none" strike="noStrike" dirty="0">
                          <a:solidFill>
                            <a:srgbClr val="000000"/>
                          </a:solidFill>
                          <a:effectLst/>
                          <a:latin typeface="Calibri" panose="020F0502020204030204" pitchFamily="34" charset="0"/>
                        </a:rPr>
                        <a:t>           3.976.009 </a:t>
                      </a:r>
                    </a:p>
                  </a:txBody>
                  <a:tcPr marL="7144" marR="7144" marT="9525" marB="0" anchor="ctr">
                    <a:solidFill>
                      <a:schemeClr val="accent6">
                        <a:lumMod val="20000"/>
                        <a:lumOff val="80000"/>
                      </a:schemeClr>
                    </a:solidFill>
                  </a:tcPr>
                </a:tc>
                <a:tc>
                  <a:txBody>
                    <a:bodyPr/>
                    <a:lstStyle/>
                    <a:p>
                      <a:pPr algn="ctr" fontAlgn="ctr"/>
                      <a:r>
                        <a:rPr lang="pt-BR" sz="1200" b="0" i="0" u="none" strike="noStrike">
                          <a:solidFill>
                            <a:srgbClr val="000000"/>
                          </a:solidFill>
                          <a:effectLst/>
                          <a:latin typeface="Calibri" panose="020F0502020204030204" pitchFamily="34" charset="0"/>
                        </a:rPr>
                        <a:t>57%</a:t>
                      </a:r>
                    </a:p>
                  </a:txBody>
                  <a:tcPr marL="7144" marR="7144" marT="9525" marB="0" anchor="ctr">
                    <a:solidFill>
                      <a:schemeClr val="accent6">
                        <a:lumMod val="20000"/>
                        <a:lumOff val="80000"/>
                      </a:schemeClr>
                    </a:solidFill>
                  </a:tcPr>
                </a:tc>
                <a:extLst>
                  <a:ext uri="{0D108BD9-81ED-4DB2-BD59-A6C34878D82A}">
                    <a16:rowId xmlns:a16="http://schemas.microsoft.com/office/drawing/2014/main" xmlns="" val="1968781909"/>
                  </a:ext>
                </a:extLst>
              </a:tr>
              <a:tr h="352720">
                <a:tc>
                  <a:txBody>
                    <a:bodyPr/>
                    <a:lstStyle/>
                    <a:p>
                      <a:pPr algn="l" fontAlgn="ctr"/>
                      <a:r>
                        <a:rPr lang="pt-BR" sz="1200" b="0" i="0" u="none" strike="noStrike" dirty="0">
                          <a:solidFill>
                            <a:srgbClr val="000000"/>
                          </a:solidFill>
                          <a:effectLst/>
                          <a:latin typeface="Calibri" panose="020F0502020204030204" pitchFamily="34" charset="0"/>
                        </a:rPr>
                        <a:t>20RJ - Apoio à Capacitação e Formação Inicial e Continuada para Educação Básica</a:t>
                      </a:r>
                    </a:p>
                  </a:txBody>
                  <a:tcPr marL="7144" marR="7144" marT="9525" marB="0" anchor="ctr">
                    <a:solidFill>
                      <a:schemeClr val="accent6">
                        <a:lumMod val="20000"/>
                        <a:lumOff val="80000"/>
                      </a:schemeClr>
                    </a:solidFill>
                  </a:tcPr>
                </a:tc>
                <a:tc>
                  <a:txBody>
                    <a:bodyPr/>
                    <a:lstStyle/>
                    <a:p>
                      <a:pPr algn="r" fontAlgn="ctr"/>
                      <a:r>
                        <a:rPr lang="pt-BR" sz="1200" b="0" i="0" u="none" strike="noStrike">
                          <a:solidFill>
                            <a:srgbClr val="000000"/>
                          </a:solidFill>
                          <a:effectLst/>
                          <a:latin typeface="Calibri" panose="020F0502020204030204" pitchFamily="34" charset="0"/>
                        </a:rPr>
                        <a:t>               13.829.790 </a:t>
                      </a:r>
                    </a:p>
                  </a:txBody>
                  <a:tcPr marL="7144" marR="7144" marT="9525" marB="0" anchor="ctr">
                    <a:solidFill>
                      <a:schemeClr val="accent6">
                        <a:lumMod val="20000"/>
                        <a:lumOff val="80000"/>
                      </a:schemeClr>
                    </a:solidFill>
                  </a:tcPr>
                </a:tc>
                <a:tc>
                  <a:txBody>
                    <a:bodyPr/>
                    <a:lstStyle/>
                    <a:p>
                      <a:pPr algn="r" fontAlgn="ctr"/>
                      <a:r>
                        <a:rPr lang="pt-BR" sz="1200" b="0" i="0" u="none" strike="noStrike" dirty="0">
                          <a:solidFill>
                            <a:srgbClr val="000000"/>
                          </a:solidFill>
                          <a:effectLst/>
                          <a:latin typeface="Calibri" panose="020F0502020204030204" pitchFamily="34" charset="0"/>
                        </a:rPr>
                        <a:t>                          -   </a:t>
                      </a:r>
                    </a:p>
                  </a:txBody>
                  <a:tcPr marL="7144" marR="7144" marT="9525" marB="0" anchor="ctr">
                    <a:solidFill>
                      <a:schemeClr val="accent6">
                        <a:lumMod val="20000"/>
                        <a:lumOff val="80000"/>
                      </a:schemeClr>
                    </a:solidFill>
                  </a:tcPr>
                </a:tc>
                <a:tc>
                  <a:txBody>
                    <a:bodyPr/>
                    <a:lstStyle/>
                    <a:p>
                      <a:pPr algn="ctr" fontAlgn="ctr"/>
                      <a:r>
                        <a:rPr lang="pt-BR" sz="1200" b="0" i="0" u="none" strike="noStrike" dirty="0">
                          <a:solidFill>
                            <a:srgbClr val="000000"/>
                          </a:solidFill>
                          <a:effectLst/>
                          <a:latin typeface="Calibri" panose="020F0502020204030204" pitchFamily="34" charset="0"/>
                        </a:rPr>
                        <a:t>0%</a:t>
                      </a:r>
                    </a:p>
                  </a:txBody>
                  <a:tcPr marL="7144" marR="7144" marT="9525" marB="0" anchor="ctr">
                    <a:solidFill>
                      <a:schemeClr val="accent6">
                        <a:lumMod val="20000"/>
                        <a:lumOff val="80000"/>
                      </a:schemeClr>
                    </a:solidFill>
                  </a:tcPr>
                </a:tc>
                <a:extLst>
                  <a:ext uri="{0D108BD9-81ED-4DB2-BD59-A6C34878D82A}">
                    <a16:rowId xmlns:a16="http://schemas.microsoft.com/office/drawing/2014/main" xmlns="" val="2516095590"/>
                  </a:ext>
                </a:extLst>
              </a:tr>
              <a:tr h="268276">
                <a:tc>
                  <a:txBody>
                    <a:bodyPr/>
                    <a:lstStyle/>
                    <a:p>
                      <a:pPr algn="l" fontAlgn="ctr"/>
                      <a:r>
                        <a:rPr lang="pt-BR" sz="1200" b="0" i="0" u="none" strike="noStrike" dirty="0">
                          <a:solidFill>
                            <a:srgbClr val="000000"/>
                          </a:solidFill>
                          <a:effectLst/>
                          <a:latin typeface="Calibri" panose="020F0502020204030204" pitchFamily="34" charset="0"/>
                        </a:rPr>
                        <a:t>20RQ - Livro Didático (PNLD)</a:t>
                      </a:r>
                    </a:p>
                  </a:txBody>
                  <a:tcPr marL="7144" marR="7144" marT="9525" marB="0" anchor="ctr">
                    <a:solidFill>
                      <a:schemeClr val="accent6">
                        <a:lumMod val="20000"/>
                        <a:lumOff val="80000"/>
                      </a:schemeClr>
                    </a:solidFill>
                  </a:tcPr>
                </a:tc>
                <a:tc>
                  <a:txBody>
                    <a:bodyPr/>
                    <a:lstStyle/>
                    <a:p>
                      <a:pPr algn="r" fontAlgn="ctr"/>
                      <a:r>
                        <a:rPr lang="pt-BR" sz="1200" b="0" i="0" u="none" strike="noStrike" dirty="0">
                          <a:solidFill>
                            <a:srgbClr val="000000"/>
                          </a:solidFill>
                          <a:effectLst/>
                          <a:latin typeface="Calibri" panose="020F0502020204030204" pitchFamily="34" charset="0"/>
                        </a:rPr>
                        <a:t>                 9.795.690 </a:t>
                      </a:r>
                    </a:p>
                  </a:txBody>
                  <a:tcPr marL="7144" marR="7144" marT="9525" marB="0" anchor="ctr">
                    <a:solidFill>
                      <a:schemeClr val="accent6">
                        <a:lumMod val="20000"/>
                        <a:lumOff val="80000"/>
                      </a:schemeClr>
                    </a:solidFill>
                  </a:tcPr>
                </a:tc>
                <a:tc>
                  <a:txBody>
                    <a:bodyPr/>
                    <a:lstStyle/>
                    <a:p>
                      <a:pPr algn="r" fontAlgn="ctr"/>
                      <a:r>
                        <a:rPr lang="pt-BR" sz="1200" b="0" i="0" u="none" strike="noStrike" dirty="0">
                          <a:solidFill>
                            <a:srgbClr val="000000"/>
                          </a:solidFill>
                          <a:effectLst/>
                          <a:latin typeface="Calibri" panose="020F0502020204030204" pitchFamily="34" charset="0"/>
                        </a:rPr>
                        <a:t>           8.295.690 </a:t>
                      </a:r>
                    </a:p>
                  </a:txBody>
                  <a:tcPr marL="7144" marR="7144" marT="9525" marB="0" anchor="ctr">
                    <a:solidFill>
                      <a:schemeClr val="accent6">
                        <a:lumMod val="20000"/>
                        <a:lumOff val="80000"/>
                      </a:schemeClr>
                    </a:solidFill>
                  </a:tcPr>
                </a:tc>
                <a:tc>
                  <a:txBody>
                    <a:bodyPr/>
                    <a:lstStyle/>
                    <a:p>
                      <a:pPr algn="ctr" fontAlgn="ctr"/>
                      <a:r>
                        <a:rPr lang="pt-BR" sz="1200" b="0" i="0" u="none" strike="noStrike" dirty="0">
                          <a:solidFill>
                            <a:srgbClr val="000000"/>
                          </a:solidFill>
                          <a:effectLst/>
                          <a:latin typeface="Calibri" panose="020F0502020204030204" pitchFamily="34" charset="0"/>
                        </a:rPr>
                        <a:t>85%</a:t>
                      </a:r>
                    </a:p>
                  </a:txBody>
                  <a:tcPr marL="7144" marR="7144" marT="9525" marB="0" anchor="ctr">
                    <a:solidFill>
                      <a:schemeClr val="accent6">
                        <a:lumMod val="20000"/>
                        <a:lumOff val="80000"/>
                      </a:schemeClr>
                    </a:solidFill>
                  </a:tcPr>
                </a:tc>
                <a:extLst>
                  <a:ext uri="{0D108BD9-81ED-4DB2-BD59-A6C34878D82A}">
                    <a16:rowId xmlns:a16="http://schemas.microsoft.com/office/drawing/2014/main" xmlns="" val="3760810163"/>
                  </a:ext>
                </a:extLst>
              </a:tr>
              <a:tr h="268276">
                <a:tc>
                  <a:txBody>
                    <a:bodyPr/>
                    <a:lstStyle/>
                    <a:p>
                      <a:pPr algn="l" fontAlgn="ctr"/>
                      <a:r>
                        <a:rPr lang="pt-BR" sz="1200" b="1" i="0" u="none" strike="noStrike" dirty="0">
                          <a:solidFill>
                            <a:srgbClr val="FF0000"/>
                          </a:solidFill>
                          <a:effectLst/>
                          <a:latin typeface="Calibri" panose="020F0502020204030204" pitchFamily="34" charset="0"/>
                        </a:rPr>
                        <a:t>214V  Alfabetização de Jovens e Adultos</a:t>
                      </a:r>
                    </a:p>
                  </a:txBody>
                  <a:tcPr marL="7144" marR="7144" marT="9525" marB="0" anchor="ctr">
                    <a:solidFill>
                      <a:schemeClr val="accent6">
                        <a:lumMod val="20000"/>
                        <a:lumOff val="80000"/>
                      </a:schemeClr>
                    </a:solidFill>
                  </a:tcPr>
                </a:tc>
                <a:tc>
                  <a:txBody>
                    <a:bodyPr/>
                    <a:lstStyle/>
                    <a:p>
                      <a:pPr algn="r" fontAlgn="ctr"/>
                      <a:r>
                        <a:rPr lang="pt-BR" sz="1200" b="1" i="0" u="none" strike="noStrike" dirty="0">
                          <a:solidFill>
                            <a:srgbClr val="FF0000"/>
                          </a:solidFill>
                          <a:effectLst/>
                          <a:latin typeface="Calibri" panose="020F0502020204030204" pitchFamily="34" charset="0"/>
                        </a:rPr>
                        <a:t>               14.999.482 </a:t>
                      </a:r>
                    </a:p>
                  </a:txBody>
                  <a:tcPr marL="7144" marR="7144" marT="9525" marB="0" anchor="ctr">
                    <a:solidFill>
                      <a:schemeClr val="accent6">
                        <a:lumMod val="20000"/>
                        <a:lumOff val="80000"/>
                      </a:schemeClr>
                    </a:solidFill>
                  </a:tcPr>
                </a:tc>
                <a:tc>
                  <a:txBody>
                    <a:bodyPr/>
                    <a:lstStyle/>
                    <a:p>
                      <a:pPr algn="r" fontAlgn="ctr"/>
                      <a:r>
                        <a:rPr lang="pt-BR" sz="1200" b="1" i="0" u="none" strike="noStrike" dirty="0">
                          <a:solidFill>
                            <a:srgbClr val="FF0000"/>
                          </a:solidFill>
                          <a:effectLst/>
                          <a:latin typeface="Calibri" panose="020F0502020204030204" pitchFamily="34" charset="0"/>
                        </a:rPr>
                        <a:t>                          -   </a:t>
                      </a:r>
                    </a:p>
                  </a:txBody>
                  <a:tcPr marL="7144" marR="7144" marT="9525" marB="0" anchor="ctr">
                    <a:solidFill>
                      <a:schemeClr val="accent6">
                        <a:lumMod val="20000"/>
                        <a:lumOff val="80000"/>
                      </a:schemeClr>
                    </a:solidFill>
                  </a:tcPr>
                </a:tc>
                <a:tc>
                  <a:txBody>
                    <a:bodyPr/>
                    <a:lstStyle/>
                    <a:p>
                      <a:pPr algn="ctr" fontAlgn="ctr"/>
                      <a:r>
                        <a:rPr lang="pt-BR" sz="1200" b="1" i="0" u="none" strike="noStrike" dirty="0">
                          <a:solidFill>
                            <a:srgbClr val="FF0000"/>
                          </a:solidFill>
                          <a:effectLst/>
                          <a:latin typeface="Calibri" panose="020F0502020204030204" pitchFamily="34" charset="0"/>
                        </a:rPr>
                        <a:t>0%</a:t>
                      </a:r>
                    </a:p>
                  </a:txBody>
                  <a:tcPr marL="7144" marR="7144" marT="9525" marB="0" anchor="ctr">
                    <a:solidFill>
                      <a:schemeClr val="accent6">
                        <a:lumMod val="20000"/>
                        <a:lumOff val="80000"/>
                      </a:schemeClr>
                    </a:solidFill>
                  </a:tcPr>
                </a:tc>
                <a:extLst>
                  <a:ext uri="{0D108BD9-81ED-4DB2-BD59-A6C34878D82A}">
                    <a16:rowId xmlns:a16="http://schemas.microsoft.com/office/drawing/2014/main" xmlns="" val="1497139819"/>
                  </a:ext>
                </a:extLst>
              </a:tr>
              <a:tr h="268276">
                <a:tc>
                  <a:txBody>
                    <a:bodyPr/>
                    <a:lstStyle/>
                    <a:p>
                      <a:pPr algn="ctr" fontAlgn="ctr"/>
                      <a:r>
                        <a:rPr lang="pt-BR" sz="1200" b="1" i="0" u="none" strike="noStrike" dirty="0" smtClean="0">
                          <a:solidFill>
                            <a:schemeClr val="bg1"/>
                          </a:solidFill>
                          <a:effectLst/>
                          <a:latin typeface="Calibri" panose="020F0502020204030204" pitchFamily="34" charset="0"/>
                        </a:rPr>
                        <a:t>Total</a:t>
                      </a:r>
                      <a:endParaRPr lang="pt-BR" sz="1200" b="1" i="0" u="none" strike="noStrike" dirty="0">
                        <a:solidFill>
                          <a:schemeClr val="bg1"/>
                        </a:solidFill>
                        <a:effectLst/>
                        <a:latin typeface="Calibri" panose="020F0502020204030204" pitchFamily="34" charset="0"/>
                      </a:endParaRPr>
                    </a:p>
                  </a:txBody>
                  <a:tcPr marL="7144" marR="7144" marT="9525" marB="0" anchor="ctr">
                    <a:solidFill>
                      <a:srgbClr val="008390"/>
                    </a:solidFill>
                  </a:tcPr>
                </a:tc>
                <a:tc>
                  <a:txBody>
                    <a:bodyPr/>
                    <a:lstStyle/>
                    <a:p>
                      <a:pPr algn="r" fontAlgn="ctr"/>
                      <a:r>
                        <a:rPr lang="pt-BR" sz="1200" b="1" i="0" u="none" strike="noStrike" dirty="0">
                          <a:solidFill>
                            <a:schemeClr val="bg1"/>
                          </a:solidFill>
                          <a:effectLst/>
                          <a:latin typeface="Calibri" panose="020F0502020204030204" pitchFamily="34" charset="0"/>
                        </a:rPr>
                        <a:t>         1.657.444.789 </a:t>
                      </a:r>
                    </a:p>
                  </a:txBody>
                  <a:tcPr marL="7144" marR="7144" marT="9525" marB="0" anchor="ctr">
                    <a:solidFill>
                      <a:srgbClr val="008390"/>
                    </a:solidFill>
                  </a:tcPr>
                </a:tc>
                <a:tc>
                  <a:txBody>
                    <a:bodyPr/>
                    <a:lstStyle/>
                    <a:p>
                      <a:pPr algn="r" fontAlgn="ctr"/>
                      <a:r>
                        <a:rPr lang="pt-BR" sz="1200" b="1" i="0" u="none" strike="noStrike" dirty="0">
                          <a:solidFill>
                            <a:schemeClr val="bg1"/>
                          </a:solidFill>
                          <a:effectLst/>
                          <a:latin typeface="Calibri" panose="020F0502020204030204" pitchFamily="34" charset="0"/>
                        </a:rPr>
                        <a:t>         28.412.091 </a:t>
                      </a:r>
                    </a:p>
                  </a:txBody>
                  <a:tcPr marL="7144" marR="7144" marT="9525" marB="0" anchor="ctr">
                    <a:solidFill>
                      <a:srgbClr val="008390"/>
                    </a:solidFill>
                  </a:tcPr>
                </a:tc>
                <a:tc>
                  <a:txBody>
                    <a:bodyPr/>
                    <a:lstStyle/>
                    <a:p>
                      <a:pPr algn="ctr" fontAlgn="ctr"/>
                      <a:r>
                        <a:rPr lang="pt-BR" sz="1200" b="1" i="0" u="none" strike="noStrike" dirty="0">
                          <a:solidFill>
                            <a:schemeClr val="bg1"/>
                          </a:solidFill>
                          <a:effectLst/>
                          <a:latin typeface="Calibri" panose="020F0502020204030204" pitchFamily="34" charset="0"/>
                        </a:rPr>
                        <a:t>2%</a:t>
                      </a:r>
                    </a:p>
                  </a:txBody>
                  <a:tcPr marL="7144" marR="7144" marT="9525" marB="0" anchor="ctr">
                    <a:solidFill>
                      <a:srgbClr val="008390"/>
                    </a:solidFill>
                  </a:tcPr>
                </a:tc>
                <a:extLst>
                  <a:ext uri="{0D108BD9-81ED-4DB2-BD59-A6C34878D82A}">
                    <a16:rowId xmlns:a16="http://schemas.microsoft.com/office/drawing/2014/main" xmlns="" val="313871869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Funções da SEB/MEC</a:t>
            </a:r>
            <a:endParaRPr lang="pt-BR"/>
          </a:p>
        </p:txBody>
      </p:sp>
      <p:sp>
        <p:nvSpPr>
          <p:cNvPr id="3" name="Espaço Reservado para Conteúdo 2"/>
          <p:cNvSpPr>
            <a:spLocks noGrp="1"/>
          </p:cNvSpPr>
          <p:nvPr>
            <p:ph idx="1"/>
          </p:nvPr>
        </p:nvSpPr>
        <p:spPr/>
        <p:txBody>
          <a:bodyPr/>
          <a:lstStyle/>
          <a:p>
            <a:r>
              <a:rPr lang="pt-BR" smtClean="0"/>
              <a:t>Cumprir as leis e normativas, seguindo os princípios do Art. 37 legalidade, impessoalidade, moralidade, publicidade e eficiência</a:t>
            </a:r>
          </a:p>
          <a:p>
            <a:pPr lvl="1"/>
            <a:r>
              <a:rPr lang="pt-BR" smtClean="0"/>
              <a:t>Constituição Federal, LDB, Decreto 10195 de 30/12/2019 e demais normalivas aplicáveis</a:t>
            </a:r>
            <a:endParaRPr lang="pt-B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smtClean="0"/>
              <a:t>Funções da SEB/MEC</a:t>
            </a:r>
            <a:endParaRPr lang="pt-BR"/>
          </a:p>
        </p:txBody>
      </p:sp>
      <p:sp>
        <p:nvSpPr>
          <p:cNvPr id="3" name="Espaço Reservado para Conteúdo 2"/>
          <p:cNvSpPr>
            <a:spLocks noGrp="1"/>
          </p:cNvSpPr>
          <p:nvPr>
            <p:ph idx="1"/>
          </p:nvPr>
        </p:nvSpPr>
        <p:spPr/>
        <p:txBody>
          <a:bodyPr>
            <a:normAutofit fontScale="85000" lnSpcReduction="20000"/>
          </a:bodyPr>
          <a:lstStyle/>
          <a:p>
            <a:r>
              <a:rPr lang="pt-BR" smtClean="0"/>
              <a:t>Constituição Federal de 1988: Arts. 205 e 206  - A educação, direito de todos e dever do Estado e da família, será promovida e incentivada com a colaboração da sociedade, visando ao pleno desenvolvimento da pessoa, seu preparo para o exercício da cidadania e sua qualificação para o trabalho. Segundo  os seguintes princípios: </a:t>
            </a:r>
          </a:p>
          <a:p>
            <a:pPr marL="514350" indent="-514350">
              <a:buFont typeface="+mj-lt"/>
              <a:buAutoNum type="romanUcPeriod"/>
            </a:pPr>
            <a:r>
              <a:rPr lang="pt-BR" smtClean="0"/>
              <a:t>igualdade de condições para o acesso e permanência na escola;</a:t>
            </a:r>
          </a:p>
          <a:p>
            <a:pPr marL="514350" indent="-514350">
              <a:buFont typeface="+mj-lt"/>
              <a:buAutoNum type="romanUcPeriod"/>
            </a:pPr>
            <a:r>
              <a:rPr lang="pt-BR" smtClean="0"/>
              <a:t>liberdade de aprender, ensinar, pesquisar e divulgar o pensamento, a arte e o saber;</a:t>
            </a:r>
          </a:p>
          <a:p>
            <a:pPr marL="514350" indent="-514350">
              <a:buFont typeface="+mj-lt"/>
              <a:buAutoNum type="romanUcPeriod"/>
            </a:pPr>
            <a:r>
              <a:rPr lang="pt-BR" smtClean="0"/>
              <a:t>pluralismo de idéias e de concepções pedagógicas, e coexistência de instituições públicas e privadas de ensino;</a:t>
            </a:r>
          </a:p>
          <a:p>
            <a:pPr marL="514350" indent="-514350">
              <a:buFont typeface="+mj-lt"/>
              <a:buAutoNum type="romanUcPeriod"/>
            </a:pPr>
            <a:r>
              <a:rPr lang="pt-BR" smtClean="0"/>
              <a:t>gratuidade do ensino público em estabelecimentos oficiais;</a:t>
            </a:r>
          </a:p>
          <a:p>
            <a:pPr marL="514350" indent="-514350">
              <a:buFont typeface="+mj-lt"/>
              <a:buAutoNum type="romanUcPeriod"/>
            </a:pPr>
            <a:r>
              <a:rPr lang="pt-BR" smtClean="0"/>
              <a:t>valorização dos profissionais da educação escolar, garantidos, na forma da lei, planos de carreira, com ingresso exclusivamente por concurso público de provas e títulos, aos das redes públicas;</a:t>
            </a:r>
          </a:p>
          <a:p>
            <a:pPr marL="514350" indent="-514350">
              <a:buFont typeface="+mj-lt"/>
              <a:buAutoNum type="romanUcPeriod"/>
            </a:pPr>
            <a:r>
              <a:rPr lang="pt-BR" smtClean="0"/>
              <a:t>gestão democrática do ensino público, na forma da lei;</a:t>
            </a:r>
          </a:p>
          <a:p>
            <a:pPr marL="514350" indent="-514350">
              <a:buFont typeface="+mj-lt"/>
              <a:buAutoNum type="romanUcPeriod"/>
            </a:pPr>
            <a:r>
              <a:rPr lang="pt-BR" smtClean="0"/>
              <a:t>garantia de padrão de qualidade;</a:t>
            </a:r>
          </a:p>
          <a:p>
            <a:pPr marL="514350" indent="-514350">
              <a:buFont typeface="+mj-lt"/>
              <a:buAutoNum type="romanUcPeriod"/>
            </a:pPr>
            <a:r>
              <a:rPr lang="pt-BR" smtClean="0"/>
              <a:t>piso salarial profissional nacional para os profissionais da educação escolar pública, nos termos de lei federal.</a:t>
            </a:r>
          </a:p>
          <a:p>
            <a:endParaRPr lang="pt-B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smtClean="0"/>
              <a:t>O</a:t>
            </a:r>
            <a:r>
              <a:rPr lang="pt-BR" smtClean="0"/>
              <a:t> escopo de ações da SEB/MEC está definido pelo Decreto 10.195 de 30/12/2013. Art 11:</a:t>
            </a:r>
            <a:endParaRPr lang="pt-BR"/>
          </a:p>
        </p:txBody>
      </p:sp>
      <p:sp>
        <p:nvSpPr>
          <p:cNvPr id="3" name="Espaço Reservado para Conteúdo 2"/>
          <p:cNvSpPr>
            <a:spLocks noGrp="1"/>
          </p:cNvSpPr>
          <p:nvPr>
            <p:ph idx="1"/>
          </p:nvPr>
        </p:nvSpPr>
        <p:spPr/>
        <p:txBody>
          <a:bodyPr>
            <a:noAutofit/>
          </a:bodyPr>
          <a:lstStyle/>
          <a:p>
            <a:pPr marL="514350" indent="-514350">
              <a:spcBef>
                <a:spcPts val="0"/>
              </a:spcBef>
              <a:buFont typeface="+mj-lt"/>
              <a:buAutoNum type="romanUcPeriod"/>
            </a:pPr>
            <a:r>
              <a:rPr lang="pt-BR" sz="1200" smtClean="0"/>
              <a:t>promover </a:t>
            </a:r>
            <a:r>
              <a:rPr lang="pt-BR" sz="1200" smtClean="0"/>
              <a:t>a melhoria da qualidade da educação básica em todas as suas etapas e </a:t>
            </a:r>
            <a:r>
              <a:rPr lang="pt-BR" sz="1200" smtClean="0"/>
              <a:t>modalidades</a:t>
            </a:r>
            <a:r>
              <a:rPr lang="pt-BR" sz="1200" smtClean="0"/>
              <a:t>, consideradas </a:t>
            </a:r>
            <a:r>
              <a:rPr lang="pt-BR" sz="1200" smtClean="0"/>
              <a:t>as especificidades dos diversos públicos e modalidades de ensino, e o acesso, a permanência</a:t>
            </a:r>
            <a:r>
              <a:rPr lang="pt-BR" sz="1200" smtClean="0"/>
              <a:t>, </a:t>
            </a:r>
            <a:r>
              <a:rPr lang="pt-BR" sz="1200" smtClean="0"/>
              <a:t>a aprendizagem </a:t>
            </a:r>
            <a:r>
              <a:rPr lang="pt-BR" sz="1200" smtClean="0"/>
              <a:t>e a equidade, a partir do estabelecimento de objetivos, metas e indicadores que visem </a:t>
            </a:r>
            <a:r>
              <a:rPr lang="pt-BR" sz="1200" smtClean="0"/>
              <a:t>à </a:t>
            </a:r>
            <a:r>
              <a:rPr lang="pt-BR" sz="1200" smtClean="0"/>
              <a:t>efetividade das </a:t>
            </a:r>
            <a:r>
              <a:rPr lang="pt-BR" sz="1200" smtClean="0"/>
              <a:t>políticas, programas e ações propostas;</a:t>
            </a:r>
          </a:p>
          <a:p>
            <a:pPr marL="514350" indent="-514350">
              <a:spcBef>
                <a:spcPts val="0"/>
              </a:spcBef>
              <a:buFont typeface="+mj-lt"/>
              <a:buAutoNum type="romanUcPeriod"/>
            </a:pPr>
            <a:r>
              <a:rPr lang="pt-BR" sz="1200" smtClean="0"/>
              <a:t>planejar</a:t>
            </a:r>
            <a:r>
              <a:rPr lang="pt-BR" sz="1200" smtClean="0"/>
              <a:t>, orientar e coordenar:</a:t>
            </a:r>
          </a:p>
          <a:p>
            <a:pPr marL="914400" lvl="1" indent="-514350">
              <a:spcBef>
                <a:spcPts val="0"/>
              </a:spcBef>
              <a:buFont typeface="+mj-lt"/>
              <a:buAutoNum type="alphaLcParenR"/>
            </a:pPr>
            <a:r>
              <a:rPr lang="pt-BR" sz="1200" smtClean="0"/>
              <a:t>em </a:t>
            </a:r>
            <a:r>
              <a:rPr lang="pt-BR" sz="1200" smtClean="0"/>
              <a:t>âmbito nacional, o processo de formulação de políticas para a educação infantil, o ensino fundamental</a:t>
            </a:r>
            <a:r>
              <a:rPr lang="pt-BR" sz="1200" smtClean="0"/>
              <a:t>, </a:t>
            </a:r>
            <a:r>
              <a:rPr lang="pt-BR" sz="1200" smtClean="0"/>
              <a:t>o ensino </a:t>
            </a:r>
            <a:r>
              <a:rPr lang="pt-BR" sz="1200" smtClean="0"/>
              <a:t>médio e a educação de jovens e adultos; e</a:t>
            </a:r>
          </a:p>
          <a:p>
            <a:pPr marL="914400" lvl="1" indent="-514350">
              <a:spcBef>
                <a:spcPts val="0"/>
              </a:spcBef>
              <a:buFont typeface="+mj-lt"/>
              <a:buAutoNum type="alphaLcParenR"/>
            </a:pPr>
            <a:r>
              <a:rPr lang="pt-BR" sz="1200" smtClean="0"/>
              <a:t>a </a:t>
            </a:r>
            <a:r>
              <a:rPr lang="pt-BR" sz="1200" smtClean="0"/>
              <a:t>implementação de políticas para a educação infantil, o ensino fundamental, o ensino médio e </a:t>
            </a:r>
            <a:r>
              <a:rPr lang="pt-BR" sz="1200" smtClean="0"/>
              <a:t>a </a:t>
            </a:r>
            <a:r>
              <a:rPr lang="pt-BR" sz="1200" smtClean="0"/>
              <a:t>educação de </a:t>
            </a:r>
            <a:r>
              <a:rPr lang="pt-BR" sz="1200" smtClean="0"/>
              <a:t>jovens e adultos, em articulação com os sistemas de ensino e com participação social;</a:t>
            </a:r>
          </a:p>
          <a:p>
            <a:pPr marL="514350" indent="-514350">
              <a:spcBef>
                <a:spcPts val="0"/>
              </a:spcBef>
              <a:buFont typeface="+mj-lt"/>
              <a:buAutoNum type="romanUcPeriod"/>
            </a:pPr>
            <a:r>
              <a:rPr lang="pt-BR" sz="1200" smtClean="0"/>
              <a:t>fomentar </a:t>
            </a:r>
            <a:r>
              <a:rPr lang="pt-BR" sz="1200" smtClean="0"/>
              <a:t>a implementação das políticas para a educação básica, por meio de cooperação </a:t>
            </a:r>
            <a:r>
              <a:rPr lang="pt-BR" sz="1200" smtClean="0"/>
              <a:t>didáticopedagógica</a:t>
            </a:r>
            <a:r>
              <a:rPr lang="pt-BR" sz="1200" smtClean="0"/>
              <a:t>, tecnológica</a:t>
            </a:r>
            <a:r>
              <a:rPr lang="pt-BR" sz="1200" smtClean="0"/>
              <a:t>, técnica e financeira junto aos entes </a:t>
            </a:r>
            <a:r>
              <a:rPr lang="pt-BR" sz="1200" smtClean="0"/>
              <a:t>federativos</a:t>
            </a:r>
            <a:r>
              <a:rPr lang="pt-BR" sz="1200" smtClean="0"/>
              <a:t>;</a:t>
            </a:r>
          </a:p>
          <a:p>
            <a:pPr marL="514350" indent="-514350">
              <a:spcBef>
                <a:spcPts val="0"/>
              </a:spcBef>
              <a:buFont typeface="+mj-lt"/>
              <a:buAutoNum type="romanUcPeriod"/>
            </a:pPr>
            <a:r>
              <a:rPr lang="pt-BR" sz="1200" smtClean="0"/>
              <a:t>implementar </a:t>
            </a:r>
            <a:r>
              <a:rPr lang="pt-BR" sz="1200" smtClean="0"/>
              <a:t>e acompanhar políticas e programas:</a:t>
            </a:r>
          </a:p>
          <a:p>
            <a:pPr marL="914400" lvl="1" indent="-514350">
              <a:spcBef>
                <a:spcPts val="0"/>
              </a:spcBef>
              <a:buFont typeface="+mj-lt"/>
              <a:buAutoNum type="alphaLcParenR"/>
            </a:pPr>
            <a:r>
              <a:rPr lang="pt-BR" sz="1200" smtClean="0"/>
              <a:t>a) em âmbito nacional, de formação para profissionais da educação básica, em articulação com </a:t>
            </a:r>
            <a:r>
              <a:rPr lang="pt-BR" sz="1200" smtClean="0"/>
              <a:t>os </a:t>
            </a:r>
            <a:r>
              <a:rPr lang="pt-BR" sz="1200" smtClean="0"/>
              <a:t>demais órgãos </a:t>
            </a:r>
            <a:r>
              <a:rPr lang="pt-BR" sz="1200" smtClean="0"/>
              <a:t>do Ministério da Educação e com outros órgãos e entidades públicas e privadas;</a:t>
            </a:r>
          </a:p>
          <a:p>
            <a:pPr marL="914400" lvl="1" indent="-514350">
              <a:spcBef>
                <a:spcPts val="0"/>
              </a:spcBef>
              <a:buFont typeface="+mj-lt"/>
              <a:buAutoNum type="alphaLcParenR"/>
            </a:pPr>
            <a:r>
              <a:rPr lang="pt-BR" sz="1200" smtClean="0"/>
              <a:t>de </a:t>
            </a:r>
            <a:r>
              <a:rPr lang="pt-BR" sz="1200" smtClean="0"/>
              <a:t>desenvolvimento e avaliação de recursos didáticos e pedagógicos para a educação básica</a:t>
            </a:r>
            <a:r>
              <a:rPr lang="pt-BR" sz="1200" smtClean="0"/>
              <a:t>, </a:t>
            </a:r>
            <a:r>
              <a:rPr lang="pt-BR" sz="1200" smtClean="0"/>
              <a:t>em articulação </a:t>
            </a:r>
            <a:r>
              <a:rPr lang="pt-BR" sz="1200" smtClean="0"/>
              <a:t>com os demais órgãos do Ministério da Educação e com outros órgãos e entidades públicas e privadas; e</a:t>
            </a:r>
          </a:p>
          <a:p>
            <a:pPr marL="914400" lvl="1" indent="-514350">
              <a:spcBef>
                <a:spcPts val="0"/>
              </a:spcBef>
              <a:buFont typeface="+mj-lt"/>
              <a:buAutoNum type="alphaLcParenR"/>
            </a:pPr>
            <a:r>
              <a:rPr lang="pt-BR" sz="1200" smtClean="0"/>
              <a:t>que </a:t>
            </a:r>
            <a:r>
              <a:rPr lang="pt-BR" sz="1200" smtClean="0"/>
              <a:t>utilizem as tecnologias da informação e comunicação para promover a interatividade e a </a:t>
            </a:r>
            <a:r>
              <a:rPr lang="pt-BR" sz="1200" smtClean="0"/>
              <a:t>integração </a:t>
            </a:r>
            <a:r>
              <a:rPr lang="pt-BR" sz="1200" smtClean="0"/>
              <a:t>das diferentes </a:t>
            </a:r>
            <a:r>
              <a:rPr lang="pt-BR" sz="1200" smtClean="0"/>
              <a:t>linguagens e mídias, em articulação com os demais órgãos do Ministério da Educação e com </a:t>
            </a:r>
            <a:r>
              <a:rPr lang="pt-BR" sz="1200" smtClean="0"/>
              <a:t>outros </a:t>
            </a:r>
            <a:r>
              <a:rPr lang="pt-BR" sz="1200" smtClean="0"/>
              <a:t>órgãos e </a:t>
            </a:r>
            <a:r>
              <a:rPr lang="pt-BR" sz="1200" smtClean="0"/>
              <a:t>entidades públicas e privadas;</a:t>
            </a:r>
          </a:p>
          <a:p>
            <a:pPr marL="514350" indent="-514350">
              <a:spcBef>
                <a:spcPts val="0"/>
              </a:spcBef>
              <a:buFont typeface="+mj-lt"/>
              <a:buAutoNum type="romanUcPeriod"/>
            </a:pPr>
            <a:r>
              <a:rPr lang="pt-BR" sz="1200" smtClean="0"/>
              <a:t>desenvolver </a:t>
            </a:r>
            <a:r>
              <a:rPr lang="pt-BR" sz="1200" smtClean="0"/>
              <a:t>e fomentar a produção e a utilização de metodologias e recursos educacionais digitais </a:t>
            </a:r>
            <a:r>
              <a:rPr lang="pt-BR" sz="1200" smtClean="0"/>
              <a:t>para </a:t>
            </a:r>
            <a:r>
              <a:rPr lang="pt-BR" sz="1200" smtClean="0"/>
              <a:t>a educação </a:t>
            </a:r>
            <a:r>
              <a:rPr lang="pt-BR" sz="1200" smtClean="0"/>
              <a:t>básica, em articulação com áreas afins do Ministério da Educação e com outros órgãos </a:t>
            </a:r>
            <a:r>
              <a:rPr lang="pt-BR" sz="1200" smtClean="0"/>
              <a:t>e </a:t>
            </a:r>
            <a:r>
              <a:rPr lang="pt-BR" sz="1200" smtClean="0"/>
              <a:t>entidades públicas </a:t>
            </a:r>
            <a:r>
              <a:rPr lang="pt-BR" sz="1200" smtClean="0"/>
              <a:t>e privadas;</a:t>
            </a:r>
          </a:p>
          <a:p>
            <a:pPr marL="514350" indent="-514350">
              <a:spcBef>
                <a:spcPts val="0"/>
              </a:spcBef>
              <a:buFont typeface="+mj-lt"/>
              <a:buAutoNum type="romanUcPeriod"/>
            </a:pPr>
            <a:r>
              <a:rPr lang="pt-BR" sz="1200" smtClean="0"/>
              <a:t>organizar </a:t>
            </a:r>
            <a:r>
              <a:rPr lang="pt-BR" sz="1200" smtClean="0"/>
              <a:t>e coordenar os sistemas de gestão da informação, de monitoramento e de avaliação e </a:t>
            </a:r>
            <a:r>
              <a:rPr lang="pt-BR" sz="1200" smtClean="0"/>
              <a:t>analisar </a:t>
            </a:r>
            <a:r>
              <a:rPr lang="pt-BR" sz="1200" smtClean="0"/>
              <a:t>os indicadores </a:t>
            </a:r>
            <a:r>
              <a:rPr lang="pt-BR" sz="1200" smtClean="0"/>
              <a:t>referentes aos planos, às políticas, aos programas e às ações relacionadas à educação básica</a:t>
            </a:r>
            <a:r>
              <a:rPr lang="pt-BR" sz="1200" smtClean="0"/>
              <a:t>, </a:t>
            </a:r>
            <a:r>
              <a:rPr lang="pt-BR" sz="1200" smtClean="0"/>
              <a:t>em articulação </a:t>
            </a:r>
            <a:r>
              <a:rPr lang="pt-BR" sz="1200" smtClean="0"/>
              <a:t>com os demais órgãos do Ministério da Educação e com outros órgãos e entidades públicas e privadas;</a:t>
            </a:r>
          </a:p>
          <a:p>
            <a:pPr marL="514350" indent="-514350">
              <a:spcBef>
                <a:spcPts val="0"/>
              </a:spcBef>
              <a:buFont typeface="+mj-lt"/>
              <a:buAutoNum type="romanUcPeriod"/>
            </a:pPr>
            <a:r>
              <a:rPr lang="pt-BR" sz="1200" smtClean="0"/>
              <a:t>propor</a:t>
            </a:r>
            <a:r>
              <a:rPr lang="pt-BR" sz="1200" smtClean="0"/>
              <a:t>, coordenar, avaliar e acompanhar o conteúdo transmitido e disponibilizado pelo canal </a:t>
            </a:r>
            <a:r>
              <a:rPr lang="pt-BR" sz="1200" smtClean="0"/>
              <a:t>de </a:t>
            </a:r>
            <a:r>
              <a:rPr lang="pt-BR" sz="1200" smtClean="0"/>
              <a:t>educação denominado </a:t>
            </a:r>
            <a:r>
              <a:rPr lang="pt-BR" sz="1200" smtClean="0"/>
              <a:t>TV Escola e a exploração dos serviços de sons e imagens, satélite, internet e outras </a:t>
            </a:r>
            <a:r>
              <a:rPr lang="pt-BR" sz="1200" smtClean="0"/>
              <a:t>mídias </a:t>
            </a:r>
            <a:r>
              <a:rPr lang="pt-BR" sz="1200" smtClean="0"/>
              <a:t>relacionados à </a:t>
            </a:r>
            <a:r>
              <a:rPr lang="pt-BR" sz="1200" smtClean="0"/>
              <a:t>educação </a:t>
            </a:r>
            <a:r>
              <a:rPr lang="pt-BR" sz="1200" smtClean="0"/>
              <a:t>básica</a:t>
            </a:r>
            <a:r>
              <a:rPr lang="pt-BR" sz="1200" smtClean="0"/>
              <a:t>;</a:t>
            </a:r>
            <a:endParaRPr lang="pt-BR" sz="12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mtClean="0"/>
              <a:t>Cont.</a:t>
            </a:r>
            <a:endParaRPr lang="pt-BR"/>
          </a:p>
        </p:txBody>
      </p:sp>
      <p:sp>
        <p:nvSpPr>
          <p:cNvPr id="3" name="Espaço Reservado para Conteúdo 2"/>
          <p:cNvSpPr>
            <a:spLocks noGrp="1"/>
          </p:cNvSpPr>
          <p:nvPr>
            <p:ph idx="1"/>
          </p:nvPr>
        </p:nvSpPr>
        <p:spPr/>
        <p:txBody>
          <a:bodyPr>
            <a:normAutofit fontScale="77500" lnSpcReduction="20000"/>
          </a:bodyPr>
          <a:lstStyle/>
          <a:p>
            <a:pPr marL="514350" indent="-514350">
              <a:buFont typeface="+mj-lt"/>
              <a:buAutoNum type="romanUcPeriod" startAt="8"/>
            </a:pPr>
            <a:r>
              <a:rPr lang="pt-BR" smtClean="0"/>
              <a:t>fomentar</a:t>
            </a:r>
            <a:r>
              <a:rPr lang="pt-BR" smtClean="0"/>
              <a:t>, acompanhar e avaliar, por meio de parcerias, a adoção por adesão do modelo </a:t>
            </a:r>
            <a:r>
              <a:rPr lang="pt-BR" smtClean="0"/>
              <a:t>de </a:t>
            </a:r>
            <a:r>
              <a:rPr lang="pt-BR" smtClean="0"/>
              <a:t>escolas cívico-militares </a:t>
            </a:r>
            <a:r>
              <a:rPr lang="pt-BR" smtClean="0"/>
              <a:t>nos sistemas de ensino estaduais, distrital e municipais, que adotarão a gestão </a:t>
            </a:r>
            <a:r>
              <a:rPr lang="pt-BR" smtClean="0"/>
              <a:t>administrativa</a:t>
            </a:r>
            <a:r>
              <a:rPr lang="pt-BR" smtClean="0"/>
              <a:t>, educacional </a:t>
            </a:r>
            <a:r>
              <a:rPr lang="pt-BR" smtClean="0"/>
              <a:t>e didático-pedagógica dos colégios militares do Exército, das Polícias Militares e dos </a:t>
            </a:r>
            <a:r>
              <a:rPr lang="pt-BR" smtClean="0"/>
              <a:t>Corpos </a:t>
            </a:r>
            <a:r>
              <a:rPr lang="pt-BR" smtClean="0"/>
              <a:t>de Bombeiros </a:t>
            </a:r>
            <a:r>
              <a:rPr lang="pt-BR" smtClean="0"/>
              <a:t>Militares;</a:t>
            </a:r>
          </a:p>
          <a:p>
            <a:pPr marL="514350" indent="-514350">
              <a:buFont typeface="+mj-lt"/>
              <a:buAutoNum type="romanUcPeriod" startAt="8"/>
            </a:pPr>
            <a:r>
              <a:rPr lang="pt-BR" smtClean="0"/>
              <a:t>estimular </a:t>
            </a:r>
            <a:r>
              <a:rPr lang="pt-BR" smtClean="0"/>
              <a:t>o regime de colaboração entre os entes federativos e apoiar o desenvolvimento de ações </a:t>
            </a:r>
            <a:r>
              <a:rPr lang="pt-BR" smtClean="0"/>
              <a:t>para </a:t>
            </a:r>
            <a:r>
              <a:rPr lang="pt-BR" smtClean="0"/>
              <a:t>a criação </a:t>
            </a:r>
            <a:r>
              <a:rPr lang="pt-BR" smtClean="0"/>
              <a:t>do Sistema Nacional de Educação;</a:t>
            </a:r>
          </a:p>
          <a:p>
            <a:pPr marL="514350" indent="-514350">
              <a:buFont typeface="+mj-lt"/>
              <a:buAutoNum type="romanUcPeriod" startAt="8"/>
            </a:pPr>
            <a:r>
              <a:rPr lang="pt-BR" smtClean="0"/>
              <a:t>propor </a:t>
            </a:r>
            <a:r>
              <a:rPr lang="pt-BR" smtClean="0"/>
              <a:t>e aperfeiçoar as normas para fortalecer o regime de colaboração entre os entes </a:t>
            </a:r>
            <a:r>
              <a:rPr lang="pt-BR" smtClean="0"/>
              <a:t>federativos </a:t>
            </a:r>
            <a:r>
              <a:rPr lang="pt-BR" smtClean="0"/>
              <a:t>no âmbito </a:t>
            </a:r>
            <a:r>
              <a:rPr lang="pt-BR" smtClean="0"/>
              <a:t>da educação básica;</a:t>
            </a:r>
          </a:p>
          <a:p>
            <a:pPr marL="514350" indent="-514350">
              <a:buFont typeface="+mj-lt"/>
              <a:buAutoNum type="romanUcPeriod" startAt="8"/>
            </a:pPr>
            <a:r>
              <a:rPr lang="pt-BR" smtClean="0"/>
              <a:t>assistir </a:t>
            </a:r>
            <a:r>
              <a:rPr lang="pt-BR" smtClean="0"/>
              <a:t>os Estados, o Distrito Federal e os Municípios na elaboração, adequação, </a:t>
            </a:r>
            <a:r>
              <a:rPr lang="pt-BR" smtClean="0"/>
              <a:t>monitoramento </a:t>
            </a:r>
            <a:r>
              <a:rPr lang="pt-BR" smtClean="0"/>
              <a:t>e avaliação </a:t>
            </a:r>
            <a:r>
              <a:rPr lang="pt-BR" smtClean="0"/>
              <a:t>técnica de seus planos de educação, de acordo com as diretrizes, metas e estratégias previstas </a:t>
            </a:r>
            <a:r>
              <a:rPr lang="pt-BR" smtClean="0"/>
              <a:t>no </a:t>
            </a:r>
            <a:r>
              <a:rPr lang="pt-BR" smtClean="0"/>
              <a:t>Plano Nacional </a:t>
            </a:r>
            <a:r>
              <a:rPr lang="pt-BR" smtClean="0"/>
              <a:t>de Educação - PNE, e promover a articulação e a pactuação entre os sistemas de ensino;</a:t>
            </a:r>
          </a:p>
          <a:p>
            <a:pPr marL="514350" indent="-514350">
              <a:buFont typeface="+mj-lt"/>
              <a:buAutoNum type="romanUcPeriod" startAt="8"/>
            </a:pPr>
            <a:r>
              <a:rPr lang="pt-BR" smtClean="0"/>
              <a:t>monitorar </a:t>
            </a:r>
            <a:r>
              <a:rPr lang="pt-BR" smtClean="0"/>
              <a:t>continuamente e avaliar periodicamente as diretrizes, as metas e as estratégias </a:t>
            </a:r>
            <a:r>
              <a:rPr lang="pt-BR" smtClean="0"/>
              <a:t>relacionadas </a:t>
            </a:r>
            <a:r>
              <a:rPr lang="pt-BR" smtClean="0"/>
              <a:t>à educação </a:t>
            </a:r>
            <a:r>
              <a:rPr lang="pt-BR" smtClean="0"/>
              <a:t>básica constantes do PNE, em articulação com os Estados, o Distrito Federal e os Municípios;</a:t>
            </a:r>
          </a:p>
          <a:p>
            <a:pPr marL="514350" indent="-514350">
              <a:buFont typeface="+mj-lt"/>
              <a:buAutoNum type="romanUcPeriod" startAt="8"/>
            </a:pPr>
            <a:r>
              <a:rPr lang="pt-BR" smtClean="0"/>
              <a:t>promover </a:t>
            </a:r>
            <a:r>
              <a:rPr lang="pt-BR" smtClean="0"/>
              <a:t>a articulação entre os entes federativos dos programas relacionados à área da </a:t>
            </a:r>
            <a:r>
              <a:rPr lang="pt-BR" smtClean="0"/>
              <a:t>educação </a:t>
            </a:r>
            <a:r>
              <a:rPr lang="pt-BR" smtClean="0"/>
              <a:t>de jovens </a:t>
            </a:r>
            <a:r>
              <a:rPr lang="pt-BR" smtClean="0"/>
              <a:t>e adultos, com os programas direcionados às áreas de saúde, de trabalho e emprego, </a:t>
            </a:r>
            <a:r>
              <a:rPr lang="pt-BR" smtClean="0"/>
              <a:t>de </a:t>
            </a:r>
            <a:r>
              <a:rPr lang="pt-BR" smtClean="0"/>
              <a:t>desenvolvimento social </a:t>
            </a:r>
            <a:r>
              <a:rPr lang="pt-BR" smtClean="0"/>
              <a:t>e de esporte e cultura; e</a:t>
            </a:r>
          </a:p>
          <a:p>
            <a:pPr marL="514350" indent="-514350">
              <a:buFont typeface="+mj-lt"/>
              <a:buAutoNum type="romanUcPeriod" startAt="8"/>
            </a:pPr>
            <a:r>
              <a:rPr lang="pt-BR" smtClean="0"/>
              <a:t>assistir </a:t>
            </a:r>
            <a:r>
              <a:rPr lang="pt-BR" smtClean="0"/>
              <a:t>os Estados, o Distrito Federal e os Municípios na promoção de políticas de </a:t>
            </a:r>
            <a:r>
              <a:rPr lang="pt-BR" smtClean="0"/>
              <a:t>valorização </a:t>
            </a:r>
            <a:r>
              <a:rPr lang="pt-BR" smtClean="0"/>
              <a:t>dos profissionais </a:t>
            </a:r>
            <a:r>
              <a:rPr lang="pt-BR" smtClean="0"/>
              <a:t>da educação básica e propor programas e ações em articulação com outros órgãos e </a:t>
            </a:r>
            <a:r>
              <a:rPr lang="pt-BR" smtClean="0"/>
              <a:t>entidades </a:t>
            </a:r>
            <a:r>
              <a:rPr lang="pt-BR" smtClean="0"/>
              <a:t>públicas e </a:t>
            </a:r>
            <a:r>
              <a:rPr lang="pt-BR" smtClean="0"/>
              <a:t>privadas.</a:t>
            </a:r>
            <a:endParaRPr lang="pt-B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a:extLst>
              <a:ext uri="{FF2B5EF4-FFF2-40B4-BE49-F238E27FC236}">
                <a16:creationId xmlns:a16="http://schemas.microsoft.com/office/drawing/2014/main" xmlns="" id="{407385A0-8C37-4888-A59A-28D1CF287264}"/>
              </a:ext>
            </a:extLst>
          </p:cNvPr>
          <p:cNvSpPr>
            <a:spLocks noGrp="1"/>
          </p:cNvSpPr>
          <p:nvPr>
            <p:ph type="title"/>
          </p:nvPr>
        </p:nvSpPr>
        <p:spPr/>
        <p:txBody>
          <a:bodyPr/>
          <a:lstStyle/>
          <a:p>
            <a:r>
              <a:rPr lang="pt-BR" smtClean="0"/>
              <a:t>Regime de Colaboração</a:t>
            </a:r>
            <a:endParaRPr lang="pt-BR" altLang="es-ES" dirty="0"/>
          </a:p>
        </p:txBody>
      </p:sp>
      <p:sp>
        <p:nvSpPr>
          <p:cNvPr id="44" name="Espaço Reservado para Conteúdo 43"/>
          <p:cNvSpPr>
            <a:spLocks noGrp="1"/>
          </p:cNvSpPr>
          <p:nvPr>
            <p:ph idx="1"/>
          </p:nvPr>
        </p:nvSpPr>
        <p:spPr/>
        <p:txBody>
          <a:bodyPr/>
          <a:lstStyle/>
          <a:p>
            <a:r>
              <a:rPr lang="pt-BR" smtClean="0"/>
              <a:t>Mapa estratégico e conceitual da educação básica: </a:t>
            </a:r>
            <a:r>
              <a:rPr lang="pt-BR" altLang="es-ES" smtClean="0"/>
              <a:t>Uma escola opera PARA os alunos, A PARTIR de um currículo claro e ambicioso</a:t>
            </a:r>
            <a:endParaRPr lang="pt-B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Espaço Reservado para Conteúdo 3">
            <a:extLst>
              <a:ext uri="{FF2B5EF4-FFF2-40B4-BE49-F238E27FC236}">
                <a16:creationId xmlns:a16="http://schemas.microsoft.com/office/drawing/2014/main" xmlns="" id="{B4DEF907-DB67-4541-A954-BF2B972CCA3F}"/>
              </a:ext>
            </a:extLst>
          </p:cNvPr>
          <p:cNvGrpSpPr>
            <a:grpSpLocks noGrp="1"/>
          </p:cNvGrpSpPr>
          <p:nvPr/>
        </p:nvGrpSpPr>
        <p:grpSpPr bwMode="auto">
          <a:xfrm>
            <a:off x="250825" y="1412875"/>
            <a:ext cx="8642350" cy="5067300"/>
            <a:chOff x="458144" y="548680"/>
            <a:chExt cx="8434337" cy="6520241"/>
          </a:xfrm>
        </p:grpSpPr>
        <p:sp>
          <p:nvSpPr>
            <p:cNvPr id="5" name="Freeform 5">
              <a:extLst>
                <a:ext uri="{FF2B5EF4-FFF2-40B4-BE49-F238E27FC236}">
                  <a16:creationId xmlns:a16="http://schemas.microsoft.com/office/drawing/2014/main" xmlns="" id="{6A15CFAA-1D3B-40A8-98B9-6CFCD506F6B4}"/>
                </a:ext>
              </a:extLst>
            </p:cNvPr>
            <p:cNvSpPr/>
            <p:nvPr/>
          </p:nvSpPr>
          <p:spPr>
            <a:xfrm>
              <a:off x="458144" y="4868953"/>
              <a:ext cx="8228282" cy="1440090"/>
            </a:xfrm>
            <a:custGeom>
              <a:avLst/>
              <a:gdLst>
                <a:gd name="connsiteX0" fmla="*/ 0 w 8227711"/>
                <a:gd name="connsiteY0" fmla="*/ 141215 h 1412153"/>
                <a:gd name="connsiteX1" fmla="*/ 41361 w 8227711"/>
                <a:gd name="connsiteY1" fmla="*/ 41361 h 1412153"/>
                <a:gd name="connsiteX2" fmla="*/ 141215 w 8227711"/>
                <a:gd name="connsiteY2" fmla="*/ 0 h 1412153"/>
                <a:gd name="connsiteX3" fmla="*/ 8086496 w 8227711"/>
                <a:gd name="connsiteY3" fmla="*/ 0 h 1412153"/>
                <a:gd name="connsiteX4" fmla="*/ 8186350 w 8227711"/>
                <a:gd name="connsiteY4" fmla="*/ 41361 h 1412153"/>
                <a:gd name="connsiteX5" fmla="*/ 8227711 w 8227711"/>
                <a:gd name="connsiteY5" fmla="*/ 141215 h 1412153"/>
                <a:gd name="connsiteX6" fmla="*/ 8227711 w 8227711"/>
                <a:gd name="connsiteY6" fmla="*/ 1270938 h 1412153"/>
                <a:gd name="connsiteX7" fmla="*/ 8186350 w 8227711"/>
                <a:gd name="connsiteY7" fmla="*/ 1370792 h 1412153"/>
                <a:gd name="connsiteX8" fmla="*/ 8086496 w 8227711"/>
                <a:gd name="connsiteY8" fmla="*/ 1412153 h 1412153"/>
                <a:gd name="connsiteX9" fmla="*/ 141215 w 8227711"/>
                <a:gd name="connsiteY9" fmla="*/ 1412153 h 1412153"/>
                <a:gd name="connsiteX10" fmla="*/ 41361 w 8227711"/>
                <a:gd name="connsiteY10" fmla="*/ 1370792 h 1412153"/>
                <a:gd name="connsiteX11" fmla="*/ 0 w 8227711"/>
                <a:gd name="connsiteY11" fmla="*/ 1270938 h 1412153"/>
                <a:gd name="connsiteX12" fmla="*/ 0 w 8227711"/>
                <a:gd name="connsiteY12"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27711" h="1412153">
                  <a:moveTo>
                    <a:pt x="0" y="141215"/>
                  </a:moveTo>
                  <a:cubicBezTo>
                    <a:pt x="0" y="103762"/>
                    <a:pt x="14878" y="67844"/>
                    <a:pt x="41361" y="41361"/>
                  </a:cubicBezTo>
                  <a:cubicBezTo>
                    <a:pt x="67844" y="14878"/>
                    <a:pt x="103763" y="0"/>
                    <a:pt x="141215" y="0"/>
                  </a:cubicBezTo>
                  <a:lnTo>
                    <a:pt x="8086496" y="0"/>
                  </a:lnTo>
                  <a:cubicBezTo>
                    <a:pt x="8123949" y="0"/>
                    <a:pt x="8159867" y="14878"/>
                    <a:pt x="8186350" y="41361"/>
                  </a:cubicBezTo>
                  <a:cubicBezTo>
                    <a:pt x="8212833" y="67844"/>
                    <a:pt x="8227711" y="103763"/>
                    <a:pt x="8227711" y="141215"/>
                  </a:cubicBezTo>
                  <a:lnTo>
                    <a:pt x="8227711" y="1270938"/>
                  </a:lnTo>
                  <a:cubicBezTo>
                    <a:pt x="8227711" y="1308391"/>
                    <a:pt x="8212833" y="1344309"/>
                    <a:pt x="8186350" y="1370792"/>
                  </a:cubicBezTo>
                  <a:cubicBezTo>
                    <a:pt x="8159867" y="1397275"/>
                    <a:pt x="8123948" y="1412153"/>
                    <a:pt x="8086496" y="1412153"/>
                  </a:cubicBezTo>
                  <a:lnTo>
                    <a:pt x="141215" y="1412153"/>
                  </a:lnTo>
                  <a:cubicBezTo>
                    <a:pt x="103762" y="1412153"/>
                    <a:pt x="67844" y="1397275"/>
                    <a:pt x="41361" y="1370792"/>
                  </a:cubicBezTo>
                  <a:cubicBezTo>
                    <a:pt x="14878" y="1344309"/>
                    <a:pt x="0" y="1308390"/>
                    <a:pt x="0" y="1270938"/>
                  </a:cubicBezTo>
                  <a:lnTo>
                    <a:pt x="0" y="141215"/>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dirty="0">
                <a:solidFill>
                  <a:schemeClr val="tx1"/>
                </a:solidFill>
                <a:latin typeface="Cambria" pitchFamily="18" charset="0"/>
                <a:ea typeface="Cambria" pitchFamily="18" charset="0"/>
              </a:endParaRPr>
            </a:p>
            <a:p>
              <a:pPr algn="ctr" defTabSz="844550">
                <a:lnSpc>
                  <a:spcPct val="90000"/>
                </a:lnSpc>
                <a:spcAft>
                  <a:spcPct val="35000"/>
                </a:spcAft>
                <a:defRPr/>
              </a:pPr>
              <a:r>
                <a:rPr lang="pt-BR" dirty="0" err="1">
                  <a:solidFill>
                    <a:schemeClr val="tx1"/>
                  </a:solidFill>
                  <a:latin typeface="Cambria" pitchFamily="18" charset="0"/>
                  <a:ea typeface="Cambria" pitchFamily="18" charset="0"/>
                </a:rPr>
                <a:t>AUTORIDADES</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EDUCACIONAIS</a:t>
              </a:r>
              <a:endParaRPr lang="pt-BR" dirty="0">
                <a:solidFill>
                  <a:schemeClr val="tx1"/>
                </a:solidFill>
                <a:latin typeface="Cambria" pitchFamily="18" charset="0"/>
                <a:ea typeface="Cambria" pitchFamily="18" charset="0"/>
              </a:endParaRPr>
            </a:p>
            <a:p>
              <a:pPr algn="ctr" defTabSz="844550">
                <a:lnSpc>
                  <a:spcPct val="90000"/>
                </a:lnSpc>
                <a:spcAft>
                  <a:spcPct val="35000"/>
                </a:spcAft>
                <a:defRPr/>
              </a:pPr>
              <a:r>
                <a:rPr lang="pt-BR" b="1" dirty="0">
                  <a:solidFill>
                    <a:srgbClr val="FF0000"/>
                  </a:solidFill>
                  <a:latin typeface="Cambria" pitchFamily="18" charset="0"/>
                  <a:ea typeface="Cambria" pitchFamily="18" charset="0"/>
                </a:rPr>
                <a:t>Definição do que os alunos devem saber fazer ao final de cada período letivo – CURRÍCULO - e disponibilização das condições de ensino</a:t>
              </a:r>
            </a:p>
          </p:txBody>
        </p:sp>
        <p:sp>
          <p:nvSpPr>
            <p:cNvPr id="6" name="Freeform 6">
              <a:extLst>
                <a:ext uri="{FF2B5EF4-FFF2-40B4-BE49-F238E27FC236}">
                  <a16:creationId xmlns:a16="http://schemas.microsoft.com/office/drawing/2014/main" xmlns="" id="{44F9DCB5-E3B6-4BC0-9955-1406DE8E5314}"/>
                </a:ext>
              </a:extLst>
            </p:cNvPr>
            <p:cNvSpPr/>
            <p:nvPr/>
          </p:nvSpPr>
          <p:spPr>
            <a:xfrm>
              <a:off x="458144" y="3140844"/>
              <a:ext cx="3241116" cy="1585121"/>
            </a:xfrm>
            <a:custGeom>
              <a:avLst/>
              <a:gdLst>
                <a:gd name="connsiteX0" fmla="*/ 0 w 5374595"/>
                <a:gd name="connsiteY0" fmla="*/ 141215 h 1412153"/>
                <a:gd name="connsiteX1" fmla="*/ 41361 w 5374595"/>
                <a:gd name="connsiteY1" fmla="*/ 41361 h 1412153"/>
                <a:gd name="connsiteX2" fmla="*/ 141215 w 5374595"/>
                <a:gd name="connsiteY2" fmla="*/ 0 h 1412153"/>
                <a:gd name="connsiteX3" fmla="*/ 5233380 w 5374595"/>
                <a:gd name="connsiteY3" fmla="*/ 0 h 1412153"/>
                <a:gd name="connsiteX4" fmla="*/ 5333234 w 5374595"/>
                <a:gd name="connsiteY4" fmla="*/ 41361 h 1412153"/>
                <a:gd name="connsiteX5" fmla="*/ 5374595 w 5374595"/>
                <a:gd name="connsiteY5" fmla="*/ 141215 h 1412153"/>
                <a:gd name="connsiteX6" fmla="*/ 5374595 w 5374595"/>
                <a:gd name="connsiteY6" fmla="*/ 1270938 h 1412153"/>
                <a:gd name="connsiteX7" fmla="*/ 5333234 w 5374595"/>
                <a:gd name="connsiteY7" fmla="*/ 1370792 h 1412153"/>
                <a:gd name="connsiteX8" fmla="*/ 5233380 w 5374595"/>
                <a:gd name="connsiteY8" fmla="*/ 1412153 h 1412153"/>
                <a:gd name="connsiteX9" fmla="*/ 141215 w 5374595"/>
                <a:gd name="connsiteY9" fmla="*/ 1412153 h 1412153"/>
                <a:gd name="connsiteX10" fmla="*/ 41361 w 5374595"/>
                <a:gd name="connsiteY10" fmla="*/ 1370792 h 1412153"/>
                <a:gd name="connsiteX11" fmla="*/ 0 w 5374595"/>
                <a:gd name="connsiteY11" fmla="*/ 1270938 h 1412153"/>
                <a:gd name="connsiteX12" fmla="*/ 0 w 5374595"/>
                <a:gd name="connsiteY12"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74595" h="1412153">
                  <a:moveTo>
                    <a:pt x="0" y="141215"/>
                  </a:moveTo>
                  <a:cubicBezTo>
                    <a:pt x="0" y="103762"/>
                    <a:pt x="14878" y="67844"/>
                    <a:pt x="41361" y="41361"/>
                  </a:cubicBezTo>
                  <a:cubicBezTo>
                    <a:pt x="67844" y="14878"/>
                    <a:pt x="103763" y="0"/>
                    <a:pt x="141215" y="0"/>
                  </a:cubicBezTo>
                  <a:lnTo>
                    <a:pt x="5233380" y="0"/>
                  </a:lnTo>
                  <a:cubicBezTo>
                    <a:pt x="5270833" y="0"/>
                    <a:pt x="5306751" y="14878"/>
                    <a:pt x="5333234" y="41361"/>
                  </a:cubicBezTo>
                  <a:cubicBezTo>
                    <a:pt x="5359717" y="67844"/>
                    <a:pt x="5374595" y="103763"/>
                    <a:pt x="5374595" y="141215"/>
                  </a:cubicBezTo>
                  <a:lnTo>
                    <a:pt x="5374595" y="1270938"/>
                  </a:lnTo>
                  <a:cubicBezTo>
                    <a:pt x="5374595" y="1308391"/>
                    <a:pt x="5359717" y="1344309"/>
                    <a:pt x="5333234" y="1370792"/>
                  </a:cubicBezTo>
                  <a:cubicBezTo>
                    <a:pt x="5306751" y="1397275"/>
                    <a:pt x="5270832" y="1412153"/>
                    <a:pt x="5233380" y="1412153"/>
                  </a:cubicBezTo>
                  <a:lnTo>
                    <a:pt x="141215" y="1412153"/>
                  </a:lnTo>
                  <a:cubicBezTo>
                    <a:pt x="103762" y="1412153"/>
                    <a:pt x="67844" y="1397275"/>
                    <a:pt x="41361" y="1370792"/>
                  </a:cubicBezTo>
                  <a:cubicBezTo>
                    <a:pt x="14878" y="1344309"/>
                    <a:pt x="0" y="1308390"/>
                    <a:pt x="0" y="1270938"/>
                  </a:cubicBezTo>
                  <a:lnTo>
                    <a:pt x="0" y="141215"/>
                  </a:lnTo>
                  <a:close/>
                </a:path>
              </a:pathLst>
            </a:custGeom>
            <a:solidFill>
              <a:schemeClr val="accent1">
                <a:lumMod val="60000"/>
                <a:lumOff val="40000"/>
              </a:schemeClr>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7561" tIns="117561" rIns="117561" bIns="117561"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89000">
                <a:lnSpc>
                  <a:spcPct val="90000"/>
                </a:lnSpc>
                <a:spcAft>
                  <a:spcPct val="35000"/>
                </a:spcAft>
                <a:defRPr/>
              </a:pPr>
              <a:r>
                <a:rPr lang="pt-BR" dirty="0">
                  <a:solidFill>
                    <a:schemeClr val="tx1"/>
                  </a:solidFill>
                  <a:latin typeface="Cambria" pitchFamily="18" charset="0"/>
                  <a:ea typeface="Cambria" pitchFamily="18" charset="0"/>
                </a:rPr>
                <a:t>DESENVOLVIMENTO PEDAGÓGICO</a:t>
              </a:r>
            </a:p>
            <a:p>
              <a:pPr algn="ctr" defTabSz="889000">
                <a:lnSpc>
                  <a:spcPct val="90000"/>
                </a:lnSpc>
                <a:spcAft>
                  <a:spcPct val="35000"/>
                </a:spcAft>
                <a:defRPr/>
              </a:pPr>
              <a:r>
                <a:rPr lang="pt-BR" dirty="0">
                  <a:solidFill>
                    <a:schemeClr val="tx1"/>
                  </a:solidFill>
                  <a:latin typeface="Cambria" pitchFamily="18" charset="0"/>
                  <a:ea typeface="Cambria" pitchFamily="18" charset="0"/>
                </a:rPr>
                <a:t>Corpo docente e recursos pedagógicos</a:t>
              </a:r>
            </a:p>
          </p:txBody>
        </p:sp>
        <p:sp>
          <p:nvSpPr>
            <p:cNvPr id="7" name="Freeform 7">
              <a:extLst>
                <a:ext uri="{FF2B5EF4-FFF2-40B4-BE49-F238E27FC236}">
                  <a16:creationId xmlns:a16="http://schemas.microsoft.com/office/drawing/2014/main" xmlns="" id="{22B0CD72-7F17-4208-8F68-F30E8AA07B2F}"/>
                </a:ext>
              </a:extLst>
            </p:cNvPr>
            <p:cNvSpPr/>
            <p:nvPr/>
          </p:nvSpPr>
          <p:spPr>
            <a:xfrm>
              <a:off x="458144" y="1917277"/>
              <a:ext cx="1588023" cy="1080579"/>
            </a:xfrm>
            <a:custGeom>
              <a:avLst/>
              <a:gdLst>
                <a:gd name="connsiteX0" fmla="*/ 0 w 2632025"/>
                <a:gd name="connsiteY0" fmla="*/ 141215 h 1412153"/>
                <a:gd name="connsiteX1" fmla="*/ 41361 w 2632025"/>
                <a:gd name="connsiteY1" fmla="*/ 41361 h 1412153"/>
                <a:gd name="connsiteX2" fmla="*/ 141215 w 2632025"/>
                <a:gd name="connsiteY2" fmla="*/ 0 h 1412153"/>
                <a:gd name="connsiteX3" fmla="*/ 2490810 w 2632025"/>
                <a:gd name="connsiteY3" fmla="*/ 0 h 1412153"/>
                <a:gd name="connsiteX4" fmla="*/ 2590664 w 2632025"/>
                <a:gd name="connsiteY4" fmla="*/ 41361 h 1412153"/>
                <a:gd name="connsiteX5" fmla="*/ 2632025 w 2632025"/>
                <a:gd name="connsiteY5" fmla="*/ 141215 h 1412153"/>
                <a:gd name="connsiteX6" fmla="*/ 2632025 w 2632025"/>
                <a:gd name="connsiteY6" fmla="*/ 1270938 h 1412153"/>
                <a:gd name="connsiteX7" fmla="*/ 2590664 w 2632025"/>
                <a:gd name="connsiteY7" fmla="*/ 1370792 h 1412153"/>
                <a:gd name="connsiteX8" fmla="*/ 2490810 w 2632025"/>
                <a:gd name="connsiteY8" fmla="*/ 1412153 h 1412153"/>
                <a:gd name="connsiteX9" fmla="*/ 141215 w 2632025"/>
                <a:gd name="connsiteY9" fmla="*/ 1412153 h 1412153"/>
                <a:gd name="connsiteX10" fmla="*/ 41361 w 2632025"/>
                <a:gd name="connsiteY10" fmla="*/ 1370792 h 1412153"/>
                <a:gd name="connsiteX11" fmla="*/ 0 w 2632025"/>
                <a:gd name="connsiteY11" fmla="*/ 1270938 h 1412153"/>
                <a:gd name="connsiteX12" fmla="*/ 0 w 2632025"/>
                <a:gd name="connsiteY12"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32025" h="1412153">
                  <a:moveTo>
                    <a:pt x="0" y="141215"/>
                  </a:moveTo>
                  <a:cubicBezTo>
                    <a:pt x="0" y="103762"/>
                    <a:pt x="14878" y="67844"/>
                    <a:pt x="41361" y="41361"/>
                  </a:cubicBezTo>
                  <a:cubicBezTo>
                    <a:pt x="67844" y="14878"/>
                    <a:pt x="103763" y="0"/>
                    <a:pt x="141215" y="0"/>
                  </a:cubicBezTo>
                  <a:lnTo>
                    <a:pt x="2490810" y="0"/>
                  </a:lnTo>
                  <a:cubicBezTo>
                    <a:pt x="2528263" y="0"/>
                    <a:pt x="2564181" y="14878"/>
                    <a:pt x="2590664" y="41361"/>
                  </a:cubicBezTo>
                  <a:cubicBezTo>
                    <a:pt x="2617147" y="67844"/>
                    <a:pt x="2632025" y="103763"/>
                    <a:pt x="2632025" y="141215"/>
                  </a:cubicBezTo>
                  <a:lnTo>
                    <a:pt x="2632025" y="1270938"/>
                  </a:lnTo>
                  <a:cubicBezTo>
                    <a:pt x="2632025" y="1308391"/>
                    <a:pt x="2617147" y="1344309"/>
                    <a:pt x="2590664" y="1370792"/>
                  </a:cubicBezTo>
                  <a:cubicBezTo>
                    <a:pt x="2564181" y="1397275"/>
                    <a:pt x="2528262" y="1412153"/>
                    <a:pt x="2490810" y="1412153"/>
                  </a:cubicBezTo>
                  <a:lnTo>
                    <a:pt x="141215" y="1412153"/>
                  </a:lnTo>
                  <a:cubicBezTo>
                    <a:pt x="103762" y="1412153"/>
                    <a:pt x="67844" y="1397275"/>
                    <a:pt x="41361" y="1370792"/>
                  </a:cubicBezTo>
                  <a:cubicBezTo>
                    <a:pt x="14878" y="1344309"/>
                    <a:pt x="0" y="1308390"/>
                    <a:pt x="0" y="1270938"/>
                  </a:cubicBezTo>
                  <a:lnTo>
                    <a:pt x="0" y="141215"/>
                  </a:lnTo>
                  <a:close/>
                </a:path>
              </a:pathLst>
            </a:custGeom>
            <a:solidFill>
              <a:schemeClr val="accent1">
                <a:lumMod val="60000"/>
                <a:lumOff val="40000"/>
              </a:schemeClr>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7561" tIns="117561" rIns="117561" bIns="117561"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89000">
                <a:lnSpc>
                  <a:spcPct val="90000"/>
                </a:lnSpc>
                <a:spcAft>
                  <a:spcPct val="35000"/>
                </a:spcAft>
                <a:defRPr/>
              </a:pPr>
              <a:r>
                <a:rPr lang="pt-BR" dirty="0" err="1">
                  <a:solidFill>
                    <a:schemeClr val="tx1"/>
                  </a:solidFill>
                  <a:latin typeface="Cambria" pitchFamily="18" charset="0"/>
                  <a:ea typeface="Cambria" pitchFamily="18" charset="0"/>
                </a:rPr>
                <a:t>Sistema</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de</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avaliação</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externa</a:t>
              </a:r>
              <a:endParaRPr lang="pt-BR" dirty="0">
                <a:solidFill>
                  <a:schemeClr val="tx1"/>
                </a:solidFill>
                <a:latin typeface="Cambria" pitchFamily="18" charset="0"/>
                <a:ea typeface="Cambria" pitchFamily="18" charset="0"/>
              </a:endParaRPr>
            </a:p>
          </p:txBody>
        </p:sp>
        <p:sp>
          <p:nvSpPr>
            <p:cNvPr id="8" name="Freeform 8">
              <a:extLst>
                <a:ext uri="{FF2B5EF4-FFF2-40B4-BE49-F238E27FC236}">
                  <a16:creationId xmlns:a16="http://schemas.microsoft.com/office/drawing/2014/main" xmlns="" id="{0E939561-0A6A-4C54-9B63-1C8126C52653}"/>
                </a:ext>
              </a:extLst>
            </p:cNvPr>
            <p:cNvSpPr/>
            <p:nvPr/>
          </p:nvSpPr>
          <p:spPr>
            <a:xfrm>
              <a:off x="2123632" y="1917277"/>
              <a:ext cx="1588022" cy="1080579"/>
            </a:xfrm>
            <a:custGeom>
              <a:avLst/>
              <a:gdLst>
                <a:gd name="connsiteX0" fmla="*/ 0 w 2632025"/>
                <a:gd name="connsiteY0" fmla="*/ 141215 h 1412153"/>
                <a:gd name="connsiteX1" fmla="*/ 41361 w 2632025"/>
                <a:gd name="connsiteY1" fmla="*/ 41361 h 1412153"/>
                <a:gd name="connsiteX2" fmla="*/ 141215 w 2632025"/>
                <a:gd name="connsiteY2" fmla="*/ 0 h 1412153"/>
                <a:gd name="connsiteX3" fmla="*/ 2490810 w 2632025"/>
                <a:gd name="connsiteY3" fmla="*/ 0 h 1412153"/>
                <a:gd name="connsiteX4" fmla="*/ 2590664 w 2632025"/>
                <a:gd name="connsiteY4" fmla="*/ 41361 h 1412153"/>
                <a:gd name="connsiteX5" fmla="*/ 2632025 w 2632025"/>
                <a:gd name="connsiteY5" fmla="*/ 141215 h 1412153"/>
                <a:gd name="connsiteX6" fmla="*/ 2632025 w 2632025"/>
                <a:gd name="connsiteY6" fmla="*/ 1270938 h 1412153"/>
                <a:gd name="connsiteX7" fmla="*/ 2590664 w 2632025"/>
                <a:gd name="connsiteY7" fmla="*/ 1370792 h 1412153"/>
                <a:gd name="connsiteX8" fmla="*/ 2490810 w 2632025"/>
                <a:gd name="connsiteY8" fmla="*/ 1412153 h 1412153"/>
                <a:gd name="connsiteX9" fmla="*/ 141215 w 2632025"/>
                <a:gd name="connsiteY9" fmla="*/ 1412153 h 1412153"/>
                <a:gd name="connsiteX10" fmla="*/ 41361 w 2632025"/>
                <a:gd name="connsiteY10" fmla="*/ 1370792 h 1412153"/>
                <a:gd name="connsiteX11" fmla="*/ 0 w 2632025"/>
                <a:gd name="connsiteY11" fmla="*/ 1270938 h 1412153"/>
                <a:gd name="connsiteX12" fmla="*/ 0 w 2632025"/>
                <a:gd name="connsiteY12"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32025" h="1412153">
                  <a:moveTo>
                    <a:pt x="0" y="141215"/>
                  </a:moveTo>
                  <a:cubicBezTo>
                    <a:pt x="0" y="103762"/>
                    <a:pt x="14878" y="67844"/>
                    <a:pt x="41361" y="41361"/>
                  </a:cubicBezTo>
                  <a:cubicBezTo>
                    <a:pt x="67844" y="14878"/>
                    <a:pt x="103763" y="0"/>
                    <a:pt x="141215" y="0"/>
                  </a:cubicBezTo>
                  <a:lnTo>
                    <a:pt x="2490810" y="0"/>
                  </a:lnTo>
                  <a:cubicBezTo>
                    <a:pt x="2528263" y="0"/>
                    <a:pt x="2564181" y="14878"/>
                    <a:pt x="2590664" y="41361"/>
                  </a:cubicBezTo>
                  <a:cubicBezTo>
                    <a:pt x="2617147" y="67844"/>
                    <a:pt x="2632025" y="103763"/>
                    <a:pt x="2632025" y="141215"/>
                  </a:cubicBezTo>
                  <a:lnTo>
                    <a:pt x="2632025" y="1270938"/>
                  </a:lnTo>
                  <a:cubicBezTo>
                    <a:pt x="2632025" y="1308391"/>
                    <a:pt x="2617147" y="1344309"/>
                    <a:pt x="2590664" y="1370792"/>
                  </a:cubicBezTo>
                  <a:cubicBezTo>
                    <a:pt x="2564181" y="1397275"/>
                    <a:pt x="2528262" y="1412153"/>
                    <a:pt x="2490810" y="1412153"/>
                  </a:cubicBezTo>
                  <a:lnTo>
                    <a:pt x="141215" y="1412153"/>
                  </a:lnTo>
                  <a:cubicBezTo>
                    <a:pt x="103762" y="1412153"/>
                    <a:pt x="67844" y="1397275"/>
                    <a:pt x="41361" y="1370792"/>
                  </a:cubicBezTo>
                  <a:cubicBezTo>
                    <a:pt x="14878" y="1344309"/>
                    <a:pt x="0" y="1308390"/>
                    <a:pt x="0" y="1270938"/>
                  </a:cubicBezTo>
                  <a:lnTo>
                    <a:pt x="0" y="141215"/>
                  </a:lnTo>
                  <a:close/>
                </a:path>
              </a:pathLst>
            </a:custGeom>
            <a:solidFill>
              <a:schemeClr val="accent1">
                <a:lumMod val="60000"/>
                <a:lumOff val="40000"/>
              </a:schemeClr>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7561" tIns="117561" rIns="117561" bIns="117561"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89000">
                <a:lnSpc>
                  <a:spcPct val="90000"/>
                </a:lnSpc>
                <a:spcAft>
                  <a:spcPct val="35000"/>
                </a:spcAft>
                <a:defRPr/>
              </a:pPr>
              <a:r>
                <a:rPr lang="pt-BR" dirty="0" err="1">
                  <a:solidFill>
                    <a:schemeClr val="tx1"/>
                  </a:solidFill>
                  <a:latin typeface="Cambria" pitchFamily="18" charset="0"/>
                  <a:ea typeface="Cambria" pitchFamily="18" charset="0"/>
                </a:rPr>
                <a:t>Sistema</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de</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avaliação</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interna</a:t>
              </a:r>
              <a:endParaRPr lang="pt-BR" dirty="0">
                <a:solidFill>
                  <a:schemeClr val="tx1"/>
                </a:solidFill>
                <a:latin typeface="Cambria" pitchFamily="18" charset="0"/>
                <a:ea typeface="Cambria" pitchFamily="18" charset="0"/>
              </a:endParaRPr>
            </a:p>
          </p:txBody>
        </p:sp>
        <p:sp>
          <p:nvSpPr>
            <p:cNvPr id="9" name="Freeform 9">
              <a:extLst>
                <a:ext uri="{FF2B5EF4-FFF2-40B4-BE49-F238E27FC236}">
                  <a16:creationId xmlns:a16="http://schemas.microsoft.com/office/drawing/2014/main" xmlns="" id="{0B80E3C6-E695-422C-98C8-1235F7B9C726}"/>
                </a:ext>
              </a:extLst>
            </p:cNvPr>
            <p:cNvSpPr/>
            <p:nvPr/>
          </p:nvSpPr>
          <p:spPr>
            <a:xfrm>
              <a:off x="6333053" y="3140844"/>
              <a:ext cx="2344077" cy="1585121"/>
            </a:xfrm>
            <a:custGeom>
              <a:avLst/>
              <a:gdLst>
                <a:gd name="connsiteX0" fmla="*/ 0 w 2632025"/>
                <a:gd name="connsiteY0" fmla="*/ 141215 h 1412153"/>
                <a:gd name="connsiteX1" fmla="*/ 41361 w 2632025"/>
                <a:gd name="connsiteY1" fmla="*/ 41361 h 1412153"/>
                <a:gd name="connsiteX2" fmla="*/ 141215 w 2632025"/>
                <a:gd name="connsiteY2" fmla="*/ 0 h 1412153"/>
                <a:gd name="connsiteX3" fmla="*/ 2490810 w 2632025"/>
                <a:gd name="connsiteY3" fmla="*/ 0 h 1412153"/>
                <a:gd name="connsiteX4" fmla="*/ 2590664 w 2632025"/>
                <a:gd name="connsiteY4" fmla="*/ 41361 h 1412153"/>
                <a:gd name="connsiteX5" fmla="*/ 2632025 w 2632025"/>
                <a:gd name="connsiteY5" fmla="*/ 141215 h 1412153"/>
                <a:gd name="connsiteX6" fmla="*/ 2632025 w 2632025"/>
                <a:gd name="connsiteY6" fmla="*/ 1270938 h 1412153"/>
                <a:gd name="connsiteX7" fmla="*/ 2590664 w 2632025"/>
                <a:gd name="connsiteY7" fmla="*/ 1370792 h 1412153"/>
                <a:gd name="connsiteX8" fmla="*/ 2490810 w 2632025"/>
                <a:gd name="connsiteY8" fmla="*/ 1412153 h 1412153"/>
                <a:gd name="connsiteX9" fmla="*/ 141215 w 2632025"/>
                <a:gd name="connsiteY9" fmla="*/ 1412153 h 1412153"/>
                <a:gd name="connsiteX10" fmla="*/ 41361 w 2632025"/>
                <a:gd name="connsiteY10" fmla="*/ 1370792 h 1412153"/>
                <a:gd name="connsiteX11" fmla="*/ 0 w 2632025"/>
                <a:gd name="connsiteY11" fmla="*/ 1270938 h 1412153"/>
                <a:gd name="connsiteX12" fmla="*/ 0 w 2632025"/>
                <a:gd name="connsiteY12"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32025" h="1412153">
                  <a:moveTo>
                    <a:pt x="0" y="141215"/>
                  </a:moveTo>
                  <a:cubicBezTo>
                    <a:pt x="0" y="103762"/>
                    <a:pt x="14878" y="67844"/>
                    <a:pt x="41361" y="41361"/>
                  </a:cubicBezTo>
                  <a:cubicBezTo>
                    <a:pt x="67844" y="14878"/>
                    <a:pt x="103763" y="0"/>
                    <a:pt x="141215" y="0"/>
                  </a:cubicBezTo>
                  <a:lnTo>
                    <a:pt x="2490810" y="0"/>
                  </a:lnTo>
                  <a:cubicBezTo>
                    <a:pt x="2528263" y="0"/>
                    <a:pt x="2564181" y="14878"/>
                    <a:pt x="2590664" y="41361"/>
                  </a:cubicBezTo>
                  <a:cubicBezTo>
                    <a:pt x="2617147" y="67844"/>
                    <a:pt x="2632025" y="103763"/>
                    <a:pt x="2632025" y="141215"/>
                  </a:cubicBezTo>
                  <a:lnTo>
                    <a:pt x="2632025" y="1270938"/>
                  </a:lnTo>
                  <a:cubicBezTo>
                    <a:pt x="2632025" y="1308391"/>
                    <a:pt x="2617147" y="1344309"/>
                    <a:pt x="2590664" y="1370792"/>
                  </a:cubicBezTo>
                  <a:cubicBezTo>
                    <a:pt x="2564181" y="1397275"/>
                    <a:pt x="2528262" y="1412153"/>
                    <a:pt x="2490810" y="1412153"/>
                  </a:cubicBezTo>
                  <a:lnTo>
                    <a:pt x="141215" y="1412153"/>
                  </a:lnTo>
                  <a:cubicBezTo>
                    <a:pt x="103762" y="1412153"/>
                    <a:pt x="67844" y="1397275"/>
                    <a:pt x="41361" y="1370792"/>
                  </a:cubicBezTo>
                  <a:cubicBezTo>
                    <a:pt x="14878" y="1344309"/>
                    <a:pt x="0" y="1308390"/>
                    <a:pt x="0" y="1270938"/>
                  </a:cubicBezTo>
                  <a:lnTo>
                    <a:pt x="0" y="141215"/>
                  </a:lnTo>
                  <a:close/>
                </a:path>
              </a:pathLst>
            </a:custGeom>
            <a:solidFill>
              <a:schemeClr val="accent1">
                <a:lumMod val="60000"/>
                <a:lumOff val="40000"/>
              </a:schemeClr>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7561" tIns="117561" rIns="117561" bIns="117561"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89000">
                <a:lnSpc>
                  <a:spcPct val="90000"/>
                </a:lnSpc>
                <a:spcAft>
                  <a:spcPct val="35000"/>
                </a:spcAft>
                <a:defRPr/>
              </a:pPr>
              <a:r>
                <a:rPr lang="pt-BR" dirty="0" err="1">
                  <a:solidFill>
                    <a:schemeClr val="tx1"/>
                  </a:solidFill>
                  <a:latin typeface="Cambria" pitchFamily="18" charset="0"/>
                  <a:ea typeface="Cambria" pitchFamily="18" charset="0"/>
                </a:rPr>
                <a:t>ADMINISTRAÇÃO</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GERAL</a:t>
              </a:r>
              <a:endParaRPr lang="pt-BR" dirty="0">
                <a:solidFill>
                  <a:schemeClr val="tx1"/>
                </a:solidFill>
                <a:latin typeface="Cambria" pitchFamily="18" charset="0"/>
                <a:ea typeface="Cambria" pitchFamily="18" charset="0"/>
              </a:endParaRPr>
            </a:p>
            <a:p>
              <a:pPr algn="ctr" defTabSz="889000">
                <a:lnSpc>
                  <a:spcPct val="90000"/>
                </a:lnSpc>
                <a:spcAft>
                  <a:spcPct val="35000"/>
                </a:spcAft>
                <a:defRPr/>
              </a:pPr>
              <a:r>
                <a:rPr lang="pt-BR" err="1">
                  <a:solidFill>
                    <a:schemeClr val="tx1"/>
                  </a:solidFill>
                  <a:latin typeface="Cambria" pitchFamily="18" charset="0"/>
                  <a:ea typeface="Cambria" pitchFamily="18" charset="0"/>
                </a:rPr>
                <a:t>Infraestrutura</a:t>
              </a:r>
              <a:r>
                <a:rPr lang="pt-BR">
                  <a:solidFill>
                    <a:schemeClr val="tx1"/>
                  </a:solidFill>
                  <a:latin typeface="Cambria" pitchFamily="18" charset="0"/>
                  <a:ea typeface="Cambria" pitchFamily="18" charset="0"/>
                </a:rPr>
                <a:t> de ensino</a:t>
              </a:r>
              <a:endParaRPr lang="pt-BR" dirty="0">
                <a:solidFill>
                  <a:schemeClr val="tx1"/>
                </a:solidFill>
                <a:latin typeface="Cambria" pitchFamily="18" charset="0"/>
                <a:ea typeface="Cambria" pitchFamily="18" charset="0"/>
              </a:endParaRPr>
            </a:p>
          </p:txBody>
        </p:sp>
        <p:sp>
          <p:nvSpPr>
            <p:cNvPr id="10" name="Freeform 10">
              <a:extLst>
                <a:ext uri="{FF2B5EF4-FFF2-40B4-BE49-F238E27FC236}">
                  <a16:creationId xmlns:a16="http://schemas.microsoft.com/office/drawing/2014/main" xmlns="" id="{6A63568E-597B-449B-B4E3-747F27967C62}"/>
                </a:ext>
              </a:extLst>
            </p:cNvPr>
            <p:cNvSpPr/>
            <p:nvPr/>
          </p:nvSpPr>
          <p:spPr>
            <a:xfrm>
              <a:off x="6333053" y="1917277"/>
              <a:ext cx="2344077" cy="1080579"/>
            </a:xfrm>
            <a:custGeom>
              <a:avLst/>
              <a:gdLst>
                <a:gd name="connsiteX0" fmla="*/ 0 w 2632025"/>
                <a:gd name="connsiteY0" fmla="*/ 141215 h 1412153"/>
                <a:gd name="connsiteX1" fmla="*/ 41361 w 2632025"/>
                <a:gd name="connsiteY1" fmla="*/ 41361 h 1412153"/>
                <a:gd name="connsiteX2" fmla="*/ 141215 w 2632025"/>
                <a:gd name="connsiteY2" fmla="*/ 0 h 1412153"/>
                <a:gd name="connsiteX3" fmla="*/ 2490810 w 2632025"/>
                <a:gd name="connsiteY3" fmla="*/ 0 h 1412153"/>
                <a:gd name="connsiteX4" fmla="*/ 2590664 w 2632025"/>
                <a:gd name="connsiteY4" fmla="*/ 41361 h 1412153"/>
                <a:gd name="connsiteX5" fmla="*/ 2632025 w 2632025"/>
                <a:gd name="connsiteY5" fmla="*/ 141215 h 1412153"/>
                <a:gd name="connsiteX6" fmla="*/ 2632025 w 2632025"/>
                <a:gd name="connsiteY6" fmla="*/ 1270938 h 1412153"/>
                <a:gd name="connsiteX7" fmla="*/ 2590664 w 2632025"/>
                <a:gd name="connsiteY7" fmla="*/ 1370792 h 1412153"/>
                <a:gd name="connsiteX8" fmla="*/ 2490810 w 2632025"/>
                <a:gd name="connsiteY8" fmla="*/ 1412153 h 1412153"/>
                <a:gd name="connsiteX9" fmla="*/ 141215 w 2632025"/>
                <a:gd name="connsiteY9" fmla="*/ 1412153 h 1412153"/>
                <a:gd name="connsiteX10" fmla="*/ 41361 w 2632025"/>
                <a:gd name="connsiteY10" fmla="*/ 1370792 h 1412153"/>
                <a:gd name="connsiteX11" fmla="*/ 0 w 2632025"/>
                <a:gd name="connsiteY11" fmla="*/ 1270938 h 1412153"/>
                <a:gd name="connsiteX12" fmla="*/ 0 w 2632025"/>
                <a:gd name="connsiteY12"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32025" h="1412153">
                  <a:moveTo>
                    <a:pt x="0" y="141215"/>
                  </a:moveTo>
                  <a:cubicBezTo>
                    <a:pt x="0" y="103762"/>
                    <a:pt x="14878" y="67844"/>
                    <a:pt x="41361" y="41361"/>
                  </a:cubicBezTo>
                  <a:cubicBezTo>
                    <a:pt x="67844" y="14878"/>
                    <a:pt x="103763" y="0"/>
                    <a:pt x="141215" y="0"/>
                  </a:cubicBezTo>
                  <a:lnTo>
                    <a:pt x="2490810" y="0"/>
                  </a:lnTo>
                  <a:cubicBezTo>
                    <a:pt x="2528263" y="0"/>
                    <a:pt x="2564181" y="14878"/>
                    <a:pt x="2590664" y="41361"/>
                  </a:cubicBezTo>
                  <a:cubicBezTo>
                    <a:pt x="2617147" y="67844"/>
                    <a:pt x="2632025" y="103763"/>
                    <a:pt x="2632025" y="141215"/>
                  </a:cubicBezTo>
                  <a:lnTo>
                    <a:pt x="2632025" y="1270938"/>
                  </a:lnTo>
                  <a:cubicBezTo>
                    <a:pt x="2632025" y="1308391"/>
                    <a:pt x="2617147" y="1344309"/>
                    <a:pt x="2590664" y="1370792"/>
                  </a:cubicBezTo>
                  <a:cubicBezTo>
                    <a:pt x="2564181" y="1397275"/>
                    <a:pt x="2528262" y="1412153"/>
                    <a:pt x="2490810" y="1412153"/>
                  </a:cubicBezTo>
                  <a:lnTo>
                    <a:pt x="141215" y="1412153"/>
                  </a:lnTo>
                  <a:cubicBezTo>
                    <a:pt x="103762" y="1412153"/>
                    <a:pt x="67844" y="1397275"/>
                    <a:pt x="41361" y="1370792"/>
                  </a:cubicBezTo>
                  <a:cubicBezTo>
                    <a:pt x="14878" y="1344309"/>
                    <a:pt x="0" y="1308390"/>
                    <a:pt x="0" y="1270938"/>
                  </a:cubicBezTo>
                  <a:lnTo>
                    <a:pt x="0" y="141215"/>
                  </a:lnTo>
                  <a:close/>
                </a:path>
              </a:pathLst>
            </a:custGeom>
            <a:solidFill>
              <a:schemeClr val="accent1">
                <a:lumMod val="60000"/>
                <a:lumOff val="40000"/>
              </a:schemeClr>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7561" tIns="117561" rIns="117561" bIns="117561"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89000">
                <a:lnSpc>
                  <a:spcPct val="90000"/>
                </a:lnSpc>
                <a:spcAft>
                  <a:spcPct val="35000"/>
                </a:spcAft>
                <a:defRPr/>
              </a:pPr>
              <a:r>
                <a:rPr lang="pt-BR" dirty="0" err="1">
                  <a:solidFill>
                    <a:schemeClr val="tx1"/>
                  </a:solidFill>
                  <a:latin typeface="Cambria" pitchFamily="18" charset="0"/>
                  <a:ea typeface="Cambria" pitchFamily="18" charset="0"/>
                </a:rPr>
                <a:t>Sistema</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de</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monitoramento</a:t>
              </a:r>
              <a:r>
                <a:rPr lang="pt-BR" dirty="0">
                  <a:solidFill>
                    <a:schemeClr val="tx1"/>
                  </a:solidFill>
                  <a:latin typeface="Cambria" pitchFamily="18" charset="0"/>
                  <a:ea typeface="Cambria" pitchFamily="18" charset="0"/>
                </a:rPr>
                <a:t> </a:t>
              </a:r>
            </a:p>
            <a:p>
              <a:pPr algn="ctr" defTabSz="889000">
                <a:lnSpc>
                  <a:spcPct val="90000"/>
                </a:lnSpc>
                <a:spcAft>
                  <a:spcPct val="35000"/>
                </a:spcAft>
                <a:defRPr/>
              </a:pPr>
              <a:r>
                <a:rPr lang="pt-BR" err="1">
                  <a:solidFill>
                    <a:schemeClr val="tx1"/>
                  </a:solidFill>
                  <a:latin typeface="Cambria" pitchFamily="18" charset="0"/>
                  <a:ea typeface="Cambria" pitchFamily="18" charset="0"/>
                </a:rPr>
                <a:t>de</a:t>
              </a:r>
              <a:r>
                <a:rPr lang="pt-BR">
                  <a:solidFill>
                    <a:schemeClr val="tx1"/>
                  </a:solidFill>
                  <a:latin typeface="Cambria" pitchFamily="18" charset="0"/>
                  <a:ea typeface="Cambria" pitchFamily="18" charset="0"/>
                </a:rPr>
                <a:t> insumos</a:t>
              </a:r>
              <a:endParaRPr lang="pt-BR" dirty="0">
                <a:solidFill>
                  <a:schemeClr val="tx1"/>
                </a:solidFill>
                <a:latin typeface="Cambria" pitchFamily="18" charset="0"/>
                <a:ea typeface="Cambria" pitchFamily="18" charset="0"/>
              </a:endParaRPr>
            </a:p>
          </p:txBody>
        </p:sp>
        <p:sp>
          <p:nvSpPr>
            <p:cNvPr id="11" name="Freeform 11">
              <a:extLst>
                <a:ext uri="{FF2B5EF4-FFF2-40B4-BE49-F238E27FC236}">
                  <a16:creationId xmlns:a16="http://schemas.microsoft.com/office/drawing/2014/main" xmlns="" id="{06434F80-329F-4907-B525-9997C76F1C31}"/>
                </a:ext>
              </a:extLst>
            </p:cNvPr>
            <p:cNvSpPr/>
            <p:nvPr/>
          </p:nvSpPr>
          <p:spPr>
            <a:xfrm>
              <a:off x="467440" y="548680"/>
              <a:ext cx="8228282" cy="935548"/>
            </a:xfrm>
            <a:custGeom>
              <a:avLst/>
              <a:gdLst>
                <a:gd name="connsiteX0" fmla="*/ 0 w 8227711"/>
                <a:gd name="connsiteY0" fmla="*/ 141215 h 1412153"/>
                <a:gd name="connsiteX1" fmla="*/ 41361 w 8227711"/>
                <a:gd name="connsiteY1" fmla="*/ 41361 h 1412153"/>
                <a:gd name="connsiteX2" fmla="*/ 141215 w 8227711"/>
                <a:gd name="connsiteY2" fmla="*/ 0 h 1412153"/>
                <a:gd name="connsiteX3" fmla="*/ 8086496 w 8227711"/>
                <a:gd name="connsiteY3" fmla="*/ 0 h 1412153"/>
                <a:gd name="connsiteX4" fmla="*/ 8186350 w 8227711"/>
                <a:gd name="connsiteY4" fmla="*/ 41361 h 1412153"/>
                <a:gd name="connsiteX5" fmla="*/ 8227711 w 8227711"/>
                <a:gd name="connsiteY5" fmla="*/ 141215 h 1412153"/>
                <a:gd name="connsiteX6" fmla="*/ 8227711 w 8227711"/>
                <a:gd name="connsiteY6" fmla="*/ 1270938 h 1412153"/>
                <a:gd name="connsiteX7" fmla="*/ 8186350 w 8227711"/>
                <a:gd name="connsiteY7" fmla="*/ 1370792 h 1412153"/>
                <a:gd name="connsiteX8" fmla="*/ 8086496 w 8227711"/>
                <a:gd name="connsiteY8" fmla="*/ 1412153 h 1412153"/>
                <a:gd name="connsiteX9" fmla="*/ 141215 w 8227711"/>
                <a:gd name="connsiteY9" fmla="*/ 1412153 h 1412153"/>
                <a:gd name="connsiteX10" fmla="*/ 41361 w 8227711"/>
                <a:gd name="connsiteY10" fmla="*/ 1370792 h 1412153"/>
                <a:gd name="connsiteX11" fmla="*/ 0 w 8227711"/>
                <a:gd name="connsiteY11" fmla="*/ 1270938 h 1412153"/>
                <a:gd name="connsiteX12" fmla="*/ 0 w 8227711"/>
                <a:gd name="connsiteY12"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27711" h="1412153">
                  <a:moveTo>
                    <a:pt x="0" y="141215"/>
                  </a:moveTo>
                  <a:cubicBezTo>
                    <a:pt x="0" y="103762"/>
                    <a:pt x="14878" y="67844"/>
                    <a:pt x="41361" y="41361"/>
                  </a:cubicBezTo>
                  <a:cubicBezTo>
                    <a:pt x="67844" y="14878"/>
                    <a:pt x="103763" y="0"/>
                    <a:pt x="141215" y="0"/>
                  </a:cubicBezTo>
                  <a:lnTo>
                    <a:pt x="8086496" y="0"/>
                  </a:lnTo>
                  <a:cubicBezTo>
                    <a:pt x="8123949" y="0"/>
                    <a:pt x="8159867" y="14878"/>
                    <a:pt x="8186350" y="41361"/>
                  </a:cubicBezTo>
                  <a:cubicBezTo>
                    <a:pt x="8212833" y="67844"/>
                    <a:pt x="8227711" y="103763"/>
                    <a:pt x="8227711" y="141215"/>
                  </a:cubicBezTo>
                  <a:lnTo>
                    <a:pt x="8227711" y="1270938"/>
                  </a:lnTo>
                  <a:cubicBezTo>
                    <a:pt x="8227711" y="1308391"/>
                    <a:pt x="8212833" y="1344309"/>
                    <a:pt x="8186350" y="1370792"/>
                  </a:cubicBezTo>
                  <a:cubicBezTo>
                    <a:pt x="8159867" y="1397275"/>
                    <a:pt x="8123948" y="1412153"/>
                    <a:pt x="8086496" y="1412153"/>
                  </a:cubicBezTo>
                  <a:lnTo>
                    <a:pt x="141215" y="1412153"/>
                  </a:lnTo>
                  <a:cubicBezTo>
                    <a:pt x="103762" y="1412153"/>
                    <a:pt x="67844" y="1397275"/>
                    <a:pt x="41361" y="1370792"/>
                  </a:cubicBezTo>
                  <a:cubicBezTo>
                    <a:pt x="14878" y="1344309"/>
                    <a:pt x="0" y="1308390"/>
                    <a:pt x="0" y="1270938"/>
                  </a:cubicBezTo>
                  <a:lnTo>
                    <a:pt x="0" y="141215"/>
                  </a:lnTo>
                  <a:close/>
                </a:path>
              </a:pathLst>
            </a:custGeom>
            <a:solidFill>
              <a:schemeClr val="accent1">
                <a:lumMod val="60000"/>
                <a:lumOff val="40000"/>
              </a:schemeClr>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82331" tIns="182331" rIns="182331" bIns="182331"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644650">
                <a:lnSpc>
                  <a:spcPct val="90000"/>
                </a:lnSpc>
                <a:spcAft>
                  <a:spcPct val="35000"/>
                </a:spcAft>
                <a:defRPr/>
              </a:pPr>
              <a:endParaRPr lang="pt-BR" dirty="0">
                <a:solidFill>
                  <a:schemeClr val="tx1"/>
                </a:solidFill>
                <a:latin typeface="Cambria" pitchFamily="18" charset="0"/>
                <a:ea typeface="Cambria" pitchFamily="18" charset="0"/>
              </a:endParaRPr>
            </a:p>
            <a:p>
              <a:pPr algn="ctr" defTabSz="1644650">
                <a:lnSpc>
                  <a:spcPct val="90000"/>
                </a:lnSpc>
                <a:spcAft>
                  <a:spcPct val="35000"/>
                </a:spcAft>
                <a:defRPr/>
              </a:pPr>
              <a:r>
                <a:rPr lang="pt-BR">
                  <a:solidFill>
                    <a:schemeClr val="tx1"/>
                  </a:solidFill>
                  <a:latin typeface="Cambria" pitchFamily="18" charset="0"/>
                  <a:ea typeface="Cambria" pitchFamily="18" charset="0"/>
                </a:rPr>
                <a:t>CORPO DISCENTE</a:t>
              </a:r>
              <a:endParaRPr lang="pt-BR" dirty="0">
                <a:solidFill>
                  <a:schemeClr val="tx1"/>
                </a:solidFill>
                <a:latin typeface="Cambria" pitchFamily="18" charset="0"/>
                <a:ea typeface="Cambria" pitchFamily="18" charset="0"/>
              </a:endParaRPr>
            </a:p>
            <a:p>
              <a:pPr algn="ctr" defTabSz="1644650">
                <a:lnSpc>
                  <a:spcPct val="90000"/>
                </a:lnSpc>
                <a:spcAft>
                  <a:spcPct val="35000"/>
                </a:spcAft>
                <a:defRPr/>
              </a:pPr>
              <a:r>
                <a:rPr lang="pt-BR">
                  <a:solidFill>
                    <a:schemeClr val="tx1"/>
                  </a:solidFill>
                  <a:latin typeface="Cambria" pitchFamily="18" charset="0"/>
                  <a:ea typeface="Cambria" pitchFamily="18" charset="0"/>
                </a:rPr>
                <a:t>Ambiente de aprendizagem em </a:t>
              </a:r>
              <a:r>
                <a:rPr lang="pt-BR" dirty="0" err="1">
                  <a:solidFill>
                    <a:schemeClr val="tx1"/>
                  </a:solidFill>
                  <a:latin typeface="Cambria" pitchFamily="18" charset="0"/>
                  <a:ea typeface="Cambria" pitchFamily="18" charset="0"/>
                </a:rPr>
                <a:t>ambiente</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pedagógico</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formal</a:t>
              </a:r>
              <a:endParaRPr lang="pt-BR" dirty="0">
                <a:solidFill>
                  <a:schemeClr val="tx1"/>
                </a:solidFill>
                <a:latin typeface="Cambria" pitchFamily="18" charset="0"/>
                <a:ea typeface="Cambria" pitchFamily="18" charset="0"/>
              </a:endParaRPr>
            </a:p>
            <a:p>
              <a:pPr algn="ctr" defTabSz="1644650">
                <a:lnSpc>
                  <a:spcPct val="90000"/>
                </a:lnSpc>
                <a:spcAft>
                  <a:spcPct val="35000"/>
                </a:spcAft>
                <a:defRPr/>
              </a:pPr>
              <a:endParaRPr lang="pt-BR" dirty="0">
                <a:solidFill>
                  <a:schemeClr val="tx1"/>
                </a:solidFill>
                <a:latin typeface="Cambria" pitchFamily="18" charset="0"/>
                <a:ea typeface="Cambria" pitchFamily="18" charset="0"/>
              </a:endParaRPr>
            </a:p>
          </p:txBody>
        </p:sp>
        <p:sp>
          <p:nvSpPr>
            <p:cNvPr id="12" name="Freeform 20">
              <a:extLst>
                <a:ext uri="{FF2B5EF4-FFF2-40B4-BE49-F238E27FC236}">
                  <a16:creationId xmlns:a16="http://schemas.microsoft.com/office/drawing/2014/main" xmlns="" id="{5F61BAF7-3677-4AAA-9871-FEC4621A7725}"/>
                </a:ext>
              </a:extLst>
            </p:cNvPr>
            <p:cNvSpPr/>
            <p:nvPr/>
          </p:nvSpPr>
          <p:spPr>
            <a:xfrm>
              <a:off x="3852640" y="3140844"/>
              <a:ext cx="2342527" cy="1585121"/>
            </a:xfrm>
            <a:custGeom>
              <a:avLst/>
              <a:gdLst>
                <a:gd name="connsiteX0" fmla="*/ 0 w 2632025"/>
                <a:gd name="connsiteY0" fmla="*/ 141215 h 1412153"/>
                <a:gd name="connsiteX1" fmla="*/ 41361 w 2632025"/>
                <a:gd name="connsiteY1" fmla="*/ 41361 h 1412153"/>
                <a:gd name="connsiteX2" fmla="*/ 141215 w 2632025"/>
                <a:gd name="connsiteY2" fmla="*/ 0 h 1412153"/>
                <a:gd name="connsiteX3" fmla="*/ 2490810 w 2632025"/>
                <a:gd name="connsiteY3" fmla="*/ 0 h 1412153"/>
                <a:gd name="connsiteX4" fmla="*/ 2590664 w 2632025"/>
                <a:gd name="connsiteY4" fmla="*/ 41361 h 1412153"/>
                <a:gd name="connsiteX5" fmla="*/ 2632025 w 2632025"/>
                <a:gd name="connsiteY5" fmla="*/ 141215 h 1412153"/>
                <a:gd name="connsiteX6" fmla="*/ 2632025 w 2632025"/>
                <a:gd name="connsiteY6" fmla="*/ 1270938 h 1412153"/>
                <a:gd name="connsiteX7" fmla="*/ 2590664 w 2632025"/>
                <a:gd name="connsiteY7" fmla="*/ 1370792 h 1412153"/>
                <a:gd name="connsiteX8" fmla="*/ 2490810 w 2632025"/>
                <a:gd name="connsiteY8" fmla="*/ 1412153 h 1412153"/>
                <a:gd name="connsiteX9" fmla="*/ 141215 w 2632025"/>
                <a:gd name="connsiteY9" fmla="*/ 1412153 h 1412153"/>
                <a:gd name="connsiteX10" fmla="*/ 41361 w 2632025"/>
                <a:gd name="connsiteY10" fmla="*/ 1370792 h 1412153"/>
                <a:gd name="connsiteX11" fmla="*/ 0 w 2632025"/>
                <a:gd name="connsiteY11" fmla="*/ 1270938 h 1412153"/>
                <a:gd name="connsiteX12" fmla="*/ 0 w 2632025"/>
                <a:gd name="connsiteY12"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32025" h="1412153">
                  <a:moveTo>
                    <a:pt x="0" y="141215"/>
                  </a:moveTo>
                  <a:cubicBezTo>
                    <a:pt x="0" y="103762"/>
                    <a:pt x="14878" y="67844"/>
                    <a:pt x="41361" y="41361"/>
                  </a:cubicBezTo>
                  <a:cubicBezTo>
                    <a:pt x="67844" y="14878"/>
                    <a:pt x="103763" y="0"/>
                    <a:pt x="141215" y="0"/>
                  </a:cubicBezTo>
                  <a:lnTo>
                    <a:pt x="2490810" y="0"/>
                  </a:lnTo>
                  <a:cubicBezTo>
                    <a:pt x="2528263" y="0"/>
                    <a:pt x="2564181" y="14878"/>
                    <a:pt x="2590664" y="41361"/>
                  </a:cubicBezTo>
                  <a:cubicBezTo>
                    <a:pt x="2617147" y="67844"/>
                    <a:pt x="2632025" y="103763"/>
                    <a:pt x="2632025" y="141215"/>
                  </a:cubicBezTo>
                  <a:lnTo>
                    <a:pt x="2632025" y="1270938"/>
                  </a:lnTo>
                  <a:cubicBezTo>
                    <a:pt x="2632025" y="1308391"/>
                    <a:pt x="2617147" y="1344309"/>
                    <a:pt x="2590664" y="1370792"/>
                  </a:cubicBezTo>
                  <a:cubicBezTo>
                    <a:pt x="2564181" y="1397275"/>
                    <a:pt x="2528262" y="1412153"/>
                    <a:pt x="2490810" y="1412153"/>
                  </a:cubicBezTo>
                  <a:lnTo>
                    <a:pt x="141215" y="1412153"/>
                  </a:lnTo>
                  <a:cubicBezTo>
                    <a:pt x="103762" y="1412153"/>
                    <a:pt x="67844" y="1397275"/>
                    <a:pt x="41361" y="1370792"/>
                  </a:cubicBezTo>
                  <a:cubicBezTo>
                    <a:pt x="14878" y="1344309"/>
                    <a:pt x="0" y="1308390"/>
                    <a:pt x="0" y="1270938"/>
                  </a:cubicBezTo>
                  <a:lnTo>
                    <a:pt x="0" y="141215"/>
                  </a:lnTo>
                  <a:close/>
                </a:path>
              </a:pathLst>
            </a:custGeom>
            <a:solidFill>
              <a:schemeClr val="accent1">
                <a:lumMod val="60000"/>
                <a:lumOff val="40000"/>
              </a:schemeClr>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7561" tIns="117561" rIns="117561" bIns="117561"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89000">
                <a:lnSpc>
                  <a:spcPct val="90000"/>
                </a:lnSpc>
                <a:spcAft>
                  <a:spcPct val="35000"/>
                </a:spcAft>
                <a:defRPr/>
              </a:pPr>
              <a:r>
                <a:rPr lang="pt-BR" err="1">
                  <a:solidFill>
                    <a:schemeClr val="tx1"/>
                  </a:solidFill>
                  <a:latin typeface="Cambria" pitchFamily="18" charset="0"/>
                  <a:ea typeface="Cambria" pitchFamily="18" charset="0"/>
                </a:rPr>
                <a:t>REDE</a:t>
              </a:r>
              <a:r>
                <a:rPr lang="pt-BR">
                  <a:solidFill>
                    <a:schemeClr val="tx1"/>
                  </a:solidFill>
                  <a:latin typeface="Cambria" pitchFamily="18" charset="0"/>
                  <a:ea typeface="Cambria" pitchFamily="18" charset="0"/>
                </a:rPr>
                <a:t> DE</a:t>
              </a:r>
            </a:p>
            <a:p>
              <a:pPr algn="ctr" defTabSz="889000">
                <a:lnSpc>
                  <a:spcPct val="90000"/>
                </a:lnSpc>
                <a:spcAft>
                  <a:spcPct val="35000"/>
                </a:spcAft>
                <a:defRPr/>
              </a:pPr>
              <a:r>
                <a:rPr lang="pt-BR">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PROTEÇÃO</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SOCIAL</a:t>
              </a:r>
              <a:endParaRPr lang="pt-BR" dirty="0">
                <a:solidFill>
                  <a:schemeClr val="tx1"/>
                </a:solidFill>
                <a:latin typeface="Cambria" pitchFamily="18" charset="0"/>
                <a:ea typeface="Cambria" pitchFamily="18" charset="0"/>
              </a:endParaRPr>
            </a:p>
            <a:p>
              <a:pPr algn="ctr" defTabSz="889000">
                <a:lnSpc>
                  <a:spcPct val="90000"/>
                </a:lnSpc>
                <a:spcAft>
                  <a:spcPct val="35000"/>
                </a:spcAft>
                <a:defRPr/>
              </a:pPr>
              <a:r>
                <a:rPr lang="pt-BR" dirty="0" err="1">
                  <a:solidFill>
                    <a:schemeClr val="tx1"/>
                  </a:solidFill>
                  <a:latin typeface="Cambria" pitchFamily="18" charset="0"/>
                  <a:ea typeface="Cambria" pitchFamily="18" charset="0"/>
                </a:rPr>
                <a:t>Sistema</a:t>
              </a:r>
              <a:r>
                <a:rPr lang="pt-BR" dirty="0">
                  <a:solidFill>
                    <a:schemeClr val="tx1"/>
                  </a:solidFill>
                  <a:latin typeface="Cambria" pitchFamily="18" charset="0"/>
                  <a:ea typeface="Cambria" pitchFamily="18" charset="0"/>
                </a:rPr>
                <a:t> </a:t>
              </a:r>
              <a:r>
                <a:rPr lang="pt-BR" err="1">
                  <a:solidFill>
                    <a:schemeClr val="tx1"/>
                  </a:solidFill>
                  <a:latin typeface="Cambria" pitchFamily="18" charset="0"/>
                  <a:ea typeface="Cambria" pitchFamily="18" charset="0"/>
                </a:rPr>
                <a:t>de</a:t>
              </a:r>
              <a:r>
                <a:rPr lang="pt-BR">
                  <a:solidFill>
                    <a:schemeClr val="tx1"/>
                  </a:solidFill>
                  <a:latin typeface="Cambria" pitchFamily="18" charset="0"/>
                  <a:ea typeface="Cambria" pitchFamily="18" charset="0"/>
                </a:rPr>
                <a:t> apoio ao </a:t>
              </a:r>
              <a:r>
                <a:rPr lang="pt-BR" dirty="0" err="1">
                  <a:solidFill>
                    <a:schemeClr val="tx1"/>
                  </a:solidFill>
                  <a:latin typeface="Cambria" pitchFamily="18" charset="0"/>
                  <a:ea typeface="Cambria" pitchFamily="18" charset="0"/>
                </a:rPr>
                <a:t>discente</a:t>
              </a:r>
              <a:endParaRPr lang="pt-BR" dirty="0">
                <a:solidFill>
                  <a:schemeClr val="tx1"/>
                </a:solidFill>
                <a:latin typeface="Cambria" pitchFamily="18" charset="0"/>
                <a:ea typeface="Cambria" pitchFamily="18" charset="0"/>
              </a:endParaRPr>
            </a:p>
          </p:txBody>
        </p:sp>
        <p:sp>
          <p:nvSpPr>
            <p:cNvPr id="13" name="Freeform 21">
              <a:extLst>
                <a:ext uri="{FF2B5EF4-FFF2-40B4-BE49-F238E27FC236}">
                  <a16:creationId xmlns:a16="http://schemas.microsoft.com/office/drawing/2014/main" xmlns="" id="{3FB673D9-3365-493A-87F7-3644BA4576FA}"/>
                </a:ext>
              </a:extLst>
            </p:cNvPr>
            <p:cNvSpPr/>
            <p:nvPr/>
          </p:nvSpPr>
          <p:spPr>
            <a:xfrm>
              <a:off x="3852640" y="1917277"/>
              <a:ext cx="2342527" cy="1080579"/>
            </a:xfrm>
            <a:custGeom>
              <a:avLst/>
              <a:gdLst>
                <a:gd name="connsiteX0" fmla="*/ 0 w 2632025"/>
                <a:gd name="connsiteY0" fmla="*/ 141215 h 1412153"/>
                <a:gd name="connsiteX1" fmla="*/ 41361 w 2632025"/>
                <a:gd name="connsiteY1" fmla="*/ 41361 h 1412153"/>
                <a:gd name="connsiteX2" fmla="*/ 141215 w 2632025"/>
                <a:gd name="connsiteY2" fmla="*/ 0 h 1412153"/>
                <a:gd name="connsiteX3" fmla="*/ 2490810 w 2632025"/>
                <a:gd name="connsiteY3" fmla="*/ 0 h 1412153"/>
                <a:gd name="connsiteX4" fmla="*/ 2590664 w 2632025"/>
                <a:gd name="connsiteY4" fmla="*/ 41361 h 1412153"/>
                <a:gd name="connsiteX5" fmla="*/ 2632025 w 2632025"/>
                <a:gd name="connsiteY5" fmla="*/ 141215 h 1412153"/>
                <a:gd name="connsiteX6" fmla="*/ 2632025 w 2632025"/>
                <a:gd name="connsiteY6" fmla="*/ 1270938 h 1412153"/>
                <a:gd name="connsiteX7" fmla="*/ 2590664 w 2632025"/>
                <a:gd name="connsiteY7" fmla="*/ 1370792 h 1412153"/>
                <a:gd name="connsiteX8" fmla="*/ 2490810 w 2632025"/>
                <a:gd name="connsiteY8" fmla="*/ 1412153 h 1412153"/>
                <a:gd name="connsiteX9" fmla="*/ 141215 w 2632025"/>
                <a:gd name="connsiteY9" fmla="*/ 1412153 h 1412153"/>
                <a:gd name="connsiteX10" fmla="*/ 41361 w 2632025"/>
                <a:gd name="connsiteY10" fmla="*/ 1370792 h 1412153"/>
                <a:gd name="connsiteX11" fmla="*/ 0 w 2632025"/>
                <a:gd name="connsiteY11" fmla="*/ 1270938 h 1412153"/>
                <a:gd name="connsiteX12" fmla="*/ 0 w 2632025"/>
                <a:gd name="connsiteY12"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32025" h="1412153">
                  <a:moveTo>
                    <a:pt x="0" y="141215"/>
                  </a:moveTo>
                  <a:cubicBezTo>
                    <a:pt x="0" y="103762"/>
                    <a:pt x="14878" y="67844"/>
                    <a:pt x="41361" y="41361"/>
                  </a:cubicBezTo>
                  <a:cubicBezTo>
                    <a:pt x="67844" y="14878"/>
                    <a:pt x="103763" y="0"/>
                    <a:pt x="141215" y="0"/>
                  </a:cubicBezTo>
                  <a:lnTo>
                    <a:pt x="2490810" y="0"/>
                  </a:lnTo>
                  <a:cubicBezTo>
                    <a:pt x="2528263" y="0"/>
                    <a:pt x="2564181" y="14878"/>
                    <a:pt x="2590664" y="41361"/>
                  </a:cubicBezTo>
                  <a:cubicBezTo>
                    <a:pt x="2617147" y="67844"/>
                    <a:pt x="2632025" y="103763"/>
                    <a:pt x="2632025" y="141215"/>
                  </a:cubicBezTo>
                  <a:lnTo>
                    <a:pt x="2632025" y="1270938"/>
                  </a:lnTo>
                  <a:cubicBezTo>
                    <a:pt x="2632025" y="1308391"/>
                    <a:pt x="2617147" y="1344309"/>
                    <a:pt x="2590664" y="1370792"/>
                  </a:cubicBezTo>
                  <a:cubicBezTo>
                    <a:pt x="2564181" y="1397275"/>
                    <a:pt x="2528262" y="1412153"/>
                    <a:pt x="2490810" y="1412153"/>
                  </a:cubicBezTo>
                  <a:lnTo>
                    <a:pt x="141215" y="1412153"/>
                  </a:lnTo>
                  <a:cubicBezTo>
                    <a:pt x="103762" y="1412153"/>
                    <a:pt x="67844" y="1397275"/>
                    <a:pt x="41361" y="1370792"/>
                  </a:cubicBezTo>
                  <a:cubicBezTo>
                    <a:pt x="14878" y="1344309"/>
                    <a:pt x="0" y="1308390"/>
                    <a:pt x="0" y="1270938"/>
                  </a:cubicBezTo>
                  <a:lnTo>
                    <a:pt x="0" y="141215"/>
                  </a:lnTo>
                  <a:close/>
                </a:path>
              </a:pathLst>
            </a:custGeom>
            <a:solidFill>
              <a:schemeClr val="accent1">
                <a:lumMod val="60000"/>
                <a:lumOff val="40000"/>
              </a:schemeClr>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7561" tIns="117561" rIns="117561" bIns="117561"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89000">
                <a:lnSpc>
                  <a:spcPct val="90000"/>
                </a:lnSpc>
                <a:spcAft>
                  <a:spcPct val="35000"/>
                </a:spcAft>
                <a:defRPr/>
              </a:pPr>
              <a:r>
                <a:rPr lang="pt-BR" dirty="0" err="1">
                  <a:solidFill>
                    <a:schemeClr val="tx1"/>
                  </a:solidFill>
                  <a:latin typeface="Cambria" pitchFamily="18" charset="0"/>
                  <a:ea typeface="Cambria" pitchFamily="18" charset="0"/>
                </a:rPr>
                <a:t>Sistema</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de</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monitoramento</a:t>
              </a:r>
              <a:r>
                <a:rPr lang="pt-BR" dirty="0">
                  <a:solidFill>
                    <a:schemeClr val="tx1"/>
                  </a:solidFill>
                  <a:latin typeface="Cambria" pitchFamily="18" charset="0"/>
                  <a:ea typeface="Cambria" pitchFamily="18" charset="0"/>
                </a:rPr>
                <a:t> </a:t>
              </a:r>
            </a:p>
            <a:p>
              <a:pPr algn="ctr" defTabSz="889000">
                <a:lnSpc>
                  <a:spcPct val="90000"/>
                </a:lnSpc>
                <a:spcAft>
                  <a:spcPct val="35000"/>
                </a:spcAft>
                <a:defRPr/>
              </a:pPr>
              <a:r>
                <a:rPr lang="pt-BR" dirty="0" err="1">
                  <a:solidFill>
                    <a:schemeClr val="tx1"/>
                  </a:solidFill>
                  <a:latin typeface="Cambria" pitchFamily="18" charset="0"/>
                  <a:ea typeface="Cambria" pitchFamily="18" charset="0"/>
                </a:rPr>
                <a:t>de</a:t>
              </a:r>
              <a:r>
                <a:rPr lang="pt-BR" dirty="0">
                  <a:solidFill>
                    <a:schemeClr val="tx1"/>
                  </a:solidFill>
                  <a:latin typeface="Cambria" pitchFamily="18" charset="0"/>
                  <a:ea typeface="Cambria" pitchFamily="18" charset="0"/>
                </a:rPr>
                <a:t> </a:t>
              </a:r>
              <a:r>
                <a:rPr lang="pt-BR" dirty="0" err="1">
                  <a:solidFill>
                    <a:schemeClr val="tx1"/>
                  </a:solidFill>
                  <a:latin typeface="Cambria" pitchFamily="18" charset="0"/>
                  <a:ea typeface="Cambria" pitchFamily="18" charset="0"/>
                </a:rPr>
                <a:t>direitos</a:t>
              </a:r>
              <a:endParaRPr lang="pt-BR" dirty="0">
                <a:solidFill>
                  <a:schemeClr val="tx1"/>
                </a:solidFill>
                <a:latin typeface="Cambria" pitchFamily="18" charset="0"/>
                <a:ea typeface="Cambria" pitchFamily="18" charset="0"/>
              </a:endParaRPr>
            </a:p>
          </p:txBody>
        </p:sp>
        <p:sp>
          <p:nvSpPr>
            <p:cNvPr id="14" name="Freeform 24">
              <a:extLst>
                <a:ext uri="{FF2B5EF4-FFF2-40B4-BE49-F238E27FC236}">
                  <a16:creationId xmlns:a16="http://schemas.microsoft.com/office/drawing/2014/main" xmlns="" id="{467BE8F0-D17E-4A72-B162-1043EBCFD765}"/>
                </a:ext>
              </a:extLst>
            </p:cNvPr>
            <p:cNvSpPr/>
            <p:nvPr/>
          </p:nvSpPr>
          <p:spPr>
            <a:xfrm flipV="1">
              <a:off x="5296578" y="4580934"/>
              <a:ext cx="503519" cy="359512"/>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15" name="Freeform 25">
              <a:extLst>
                <a:ext uri="{FF2B5EF4-FFF2-40B4-BE49-F238E27FC236}">
                  <a16:creationId xmlns:a16="http://schemas.microsoft.com/office/drawing/2014/main" xmlns="" id="{12E13BF8-A05C-426F-935F-6E3A91350792}"/>
                </a:ext>
              </a:extLst>
            </p:cNvPr>
            <p:cNvSpPr/>
            <p:nvPr/>
          </p:nvSpPr>
          <p:spPr>
            <a:xfrm flipV="1">
              <a:off x="798988" y="4580934"/>
              <a:ext cx="503520" cy="359512"/>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16" name="Freeform 26">
              <a:extLst>
                <a:ext uri="{FF2B5EF4-FFF2-40B4-BE49-F238E27FC236}">
                  <a16:creationId xmlns:a16="http://schemas.microsoft.com/office/drawing/2014/main" xmlns="" id="{1C235690-4CCE-44E3-A019-51F785232218}"/>
                </a:ext>
              </a:extLst>
            </p:cNvPr>
            <p:cNvSpPr/>
            <p:nvPr/>
          </p:nvSpPr>
          <p:spPr>
            <a:xfrm flipV="1">
              <a:off x="7696429" y="4636087"/>
              <a:ext cx="503520" cy="359512"/>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17" name="Down Arrow 35">
              <a:extLst>
                <a:ext uri="{FF2B5EF4-FFF2-40B4-BE49-F238E27FC236}">
                  <a16:creationId xmlns:a16="http://schemas.microsoft.com/office/drawing/2014/main" xmlns="" id="{6D2D55DE-70AF-444D-A276-8836478897BD}"/>
                </a:ext>
              </a:extLst>
            </p:cNvPr>
            <p:cNvSpPr/>
            <p:nvPr/>
          </p:nvSpPr>
          <p:spPr>
            <a:xfrm flipV="1">
              <a:off x="1835464" y="1341241"/>
              <a:ext cx="216901" cy="1871097"/>
            </a:xfrm>
            <a:prstGeom prst="downArrow">
              <a:avLst/>
            </a:prstGeom>
            <a:solidFill>
              <a:srgbClr val="92D050"/>
            </a:solidFill>
            <a:ln w="19050">
              <a:solidFill>
                <a:schemeClr val="accent3">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dirty="0" err="1">
                <a:solidFill>
                  <a:schemeClr val="tx1"/>
                </a:solidFill>
                <a:latin typeface="Cambria" pitchFamily="18" charset="0"/>
                <a:ea typeface="Cambria" pitchFamily="18" charset="0"/>
              </a:endParaRPr>
            </a:p>
          </p:txBody>
        </p:sp>
        <p:sp>
          <p:nvSpPr>
            <p:cNvPr id="18" name="Freeform 40">
              <a:extLst>
                <a:ext uri="{FF2B5EF4-FFF2-40B4-BE49-F238E27FC236}">
                  <a16:creationId xmlns:a16="http://schemas.microsoft.com/office/drawing/2014/main" xmlns="" id="{E1282DA4-D886-4D76-A567-A48832F1C486}"/>
                </a:ext>
              </a:extLst>
            </p:cNvPr>
            <p:cNvSpPr/>
            <p:nvPr/>
          </p:nvSpPr>
          <p:spPr>
            <a:xfrm>
              <a:off x="2196448" y="1412735"/>
              <a:ext cx="286619" cy="576036"/>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19" name="Freeform 41">
              <a:extLst>
                <a:ext uri="{FF2B5EF4-FFF2-40B4-BE49-F238E27FC236}">
                  <a16:creationId xmlns:a16="http://schemas.microsoft.com/office/drawing/2014/main" xmlns="" id="{A276CEBD-5A3F-435A-97F2-6AFB94E5D70A}"/>
                </a:ext>
              </a:extLst>
            </p:cNvPr>
            <p:cNvSpPr/>
            <p:nvPr/>
          </p:nvSpPr>
          <p:spPr>
            <a:xfrm>
              <a:off x="3923907" y="1412735"/>
              <a:ext cx="288168" cy="576036"/>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20" name="Freeform 42">
              <a:extLst>
                <a:ext uri="{FF2B5EF4-FFF2-40B4-BE49-F238E27FC236}">
                  <a16:creationId xmlns:a16="http://schemas.microsoft.com/office/drawing/2014/main" xmlns="" id="{957AD329-1344-4C01-A847-242AEDC0D38C}"/>
                </a:ext>
              </a:extLst>
            </p:cNvPr>
            <p:cNvSpPr/>
            <p:nvPr/>
          </p:nvSpPr>
          <p:spPr>
            <a:xfrm>
              <a:off x="6444602" y="1412735"/>
              <a:ext cx="288168" cy="576036"/>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21" name="Freeform 34">
              <a:extLst>
                <a:ext uri="{FF2B5EF4-FFF2-40B4-BE49-F238E27FC236}">
                  <a16:creationId xmlns:a16="http://schemas.microsoft.com/office/drawing/2014/main" xmlns="" id="{37E4331F-F86C-40EF-8137-B6E9D9CA8B41}"/>
                </a:ext>
              </a:extLst>
            </p:cNvPr>
            <p:cNvSpPr/>
            <p:nvPr/>
          </p:nvSpPr>
          <p:spPr>
            <a:xfrm>
              <a:off x="540257" y="1412735"/>
              <a:ext cx="286618" cy="576036"/>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22" name="Down Arrow 35">
              <a:extLst>
                <a:ext uri="{FF2B5EF4-FFF2-40B4-BE49-F238E27FC236}">
                  <a16:creationId xmlns:a16="http://schemas.microsoft.com/office/drawing/2014/main" xmlns="" id="{485D3A49-7525-4C27-9102-66D3A486388A}"/>
                </a:ext>
              </a:extLst>
            </p:cNvPr>
            <p:cNvSpPr/>
            <p:nvPr/>
          </p:nvSpPr>
          <p:spPr>
            <a:xfrm flipV="1">
              <a:off x="467440" y="6380538"/>
              <a:ext cx="359435" cy="288018"/>
            </a:xfrm>
            <a:prstGeom prst="downArrow">
              <a:avLst/>
            </a:prstGeom>
            <a:solidFill>
              <a:srgbClr val="92D050"/>
            </a:solidFill>
            <a:ln w="19050">
              <a:solidFill>
                <a:schemeClr val="accent3">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dirty="0" err="1">
                <a:solidFill>
                  <a:schemeClr val="tx1"/>
                </a:solidFill>
                <a:latin typeface="Cambria" pitchFamily="18" charset="0"/>
                <a:ea typeface="Cambria" pitchFamily="18" charset="0"/>
              </a:endParaRPr>
            </a:p>
          </p:txBody>
        </p:sp>
        <p:sp>
          <p:nvSpPr>
            <p:cNvPr id="23" name="Freeform 23">
              <a:extLst>
                <a:ext uri="{FF2B5EF4-FFF2-40B4-BE49-F238E27FC236}">
                  <a16:creationId xmlns:a16="http://schemas.microsoft.com/office/drawing/2014/main" xmlns="" id="{2B7D438C-CF3E-409B-96BC-789C61B13DFA}"/>
                </a:ext>
              </a:extLst>
            </p:cNvPr>
            <p:cNvSpPr/>
            <p:nvPr/>
          </p:nvSpPr>
          <p:spPr>
            <a:xfrm flipV="1">
              <a:off x="2988136" y="6380538"/>
              <a:ext cx="359435" cy="288018"/>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24" name="Freeform 25">
              <a:extLst>
                <a:ext uri="{FF2B5EF4-FFF2-40B4-BE49-F238E27FC236}">
                  <a16:creationId xmlns:a16="http://schemas.microsoft.com/office/drawing/2014/main" xmlns="" id="{CA2CC87A-6A4D-48EB-BC68-5F154E5A450A}"/>
                </a:ext>
              </a:extLst>
            </p:cNvPr>
            <p:cNvSpPr/>
            <p:nvPr/>
          </p:nvSpPr>
          <p:spPr>
            <a:xfrm flipV="1">
              <a:off x="6367138" y="6380538"/>
              <a:ext cx="288168" cy="288018"/>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13342" name="CaixaDeTexto 38">
              <a:extLst>
                <a:ext uri="{FF2B5EF4-FFF2-40B4-BE49-F238E27FC236}">
                  <a16:creationId xmlns:a16="http://schemas.microsoft.com/office/drawing/2014/main" xmlns="" id="{9987CBD8-6B27-43D2-9E58-BCB57A6C5741}"/>
                </a:ext>
              </a:extLst>
            </p:cNvPr>
            <p:cNvSpPr txBox="1">
              <a:spLocks noChangeArrowheads="1"/>
            </p:cNvSpPr>
            <p:nvPr/>
          </p:nvSpPr>
          <p:spPr bwMode="auto">
            <a:xfrm>
              <a:off x="755576" y="6237312"/>
              <a:ext cx="2016224" cy="8316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cs typeface="Arial" panose="020B0604020202020204" pitchFamily="34" charset="0"/>
                </a:defRPr>
              </a:lvl1pPr>
              <a:lvl2pPr marL="742950" indent="-285750">
                <a:defRPr kumimoji="1" sz="2400">
                  <a:solidFill>
                    <a:schemeClr val="tx1"/>
                  </a:solidFill>
                  <a:latin typeface="Times New Roman" panose="02020603050405020304" pitchFamily="18" charset="0"/>
                  <a:cs typeface="Arial" panose="020B0604020202020204" pitchFamily="34" charset="0"/>
                </a:defRPr>
              </a:lvl2pPr>
              <a:lvl3pPr marL="1143000" indent="-228600">
                <a:defRPr kumimoji="1" sz="2400">
                  <a:solidFill>
                    <a:schemeClr val="tx1"/>
                  </a:solidFill>
                  <a:latin typeface="Times New Roman" panose="02020603050405020304" pitchFamily="18" charset="0"/>
                  <a:cs typeface="Arial" panose="020B0604020202020204" pitchFamily="34" charset="0"/>
                </a:defRPr>
              </a:lvl3pPr>
              <a:lvl4pPr marL="1600200" indent="-228600">
                <a:defRPr kumimoji="1" sz="2400">
                  <a:solidFill>
                    <a:schemeClr val="tx1"/>
                  </a:solidFill>
                  <a:latin typeface="Times New Roman" panose="02020603050405020304" pitchFamily="18" charset="0"/>
                  <a:cs typeface="Arial" panose="020B0604020202020204" pitchFamily="34" charset="0"/>
                </a:defRPr>
              </a:lvl4pPr>
              <a:lvl5pPr marL="2057400" indent="-228600">
                <a:defRPr kumimoji="1"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9pPr>
            </a:lstStyle>
            <a:p>
              <a:r>
                <a:rPr lang="pt-BR" altLang="es-ES" sz="1800">
                  <a:latin typeface="Cambria" panose="02040503050406030204" pitchFamily="18" charset="0"/>
                </a:rPr>
                <a:t>Prestação direta de serviço</a:t>
              </a:r>
            </a:p>
          </p:txBody>
        </p:sp>
        <p:sp>
          <p:nvSpPr>
            <p:cNvPr id="13343" name="CaixaDeTexto 43">
              <a:extLst>
                <a:ext uri="{FF2B5EF4-FFF2-40B4-BE49-F238E27FC236}">
                  <a16:creationId xmlns:a16="http://schemas.microsoft.com/office/drawing/2014/main" xmlns="" id="{4E035AEF-22D7-4734-AC35-1044E5D07C40}"/>
                </a:ext>
              </a:extLst>
            </p:cNvPr>
            <p:cNvSpPr txBox="1">
              <a:spLocks noChangeArrowheads="1"/>
            </p:cNvSpPr>
            <p:nvPr/>
          </p:nvSpPr>
          <p:spPr bwMode="auto">
            <a:xfrm>
              <a:off x="3347864" y="6237312"/>
              <a:ext cx="3024337" cy="8316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cs typeface="Arial" panose="020B0604020202020204" pitchFamily="34" charset="0"/>
                </a:defRPr>
              </a:lvl1pPr>
              <a:lvl2pPr marL="742950" indent="-285750">
                <a:defRPr kumimoji="1" sz="2400">
                  <a:solidFill>
                    <a:schemeClr val="tx1"/>
                  </a:solidFill>
                  <a:latin typeface="Times New Roman" panose="02020603050405020304" pitchFamily="18" charset="0"/>
                  <a:cs typeface="Arial" panose="020B0604020202020204" pitchFamily="34" charset="0"/>
                </a:defRPr>
              </a:lvl2pPr>
              <a:lvl3pPr marL="1143000" indent="-228600">
                <a:defRPr kumimoji="1" sz="2400">
                  <a:solidFill>
                    <a:schemeClr val="tx1"/>
                  </a:solidFill>
                  <a:latin typeface="Times New Roman" panose="02020603050405020304" pitchFamily="18" charset="0"/>
                  <a:cs typeface="Arial" panose="020B0604020202020204" pitchFamily="34" charset="0"/>
                </a:defRPr>
              </a:lvl3pPr>
              <a:lvl4pPr marL="1600200" indent="-228600">
                <a:defRPr kumimoji="1" sz="2400">
                  <a:solidFill>
                    <a:schemeClr val="tx1"/>
                  </a:solidFill>
                  <a:latin typeface="Times New Roman" panose="02020603050405020304" pitchFamily="18" charset="0"/>
                  <a:cs typeface="Arial" panose="020B0604020202020204" pitchFamily="34" charset="0"/>
                </a:defRPr>
              </a:lvl4pPr>
              <a:lvl5pPr marL="2057400" indent="-228600">
                <a:defRPr kumimoji="1"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9pPr>
            </a:lstStyle>
            <a:p>
              <a:r>
                <a:rPr lang="pt-BR" altLang="es-ES" sz="1800">
                  <a:latin typeface="Cambria" panose="02040503050406030204" pitchFamily="18" charset="0"/>
                </a:rPr>
                <a:t>Fluxo de informações para monitoramento e feedback</a:t>
              </a:r>
            </a:p>
          </p:txBody>
        </p:sp>
        <p:sp>
          <p:nvSpPr>
            <p:cNvPr id="13344" name="CaixaDeTexto 44">
              <a:extLst>
                <a:ext uri="{FF2B5EF4-FFF2-40B4-BE49-F238E27FC236}">
                  <a16:creationId xmlns:a16="http://schemas.microsoft.com/office/drawing/2014/main" xmlns="" id="{2A311BDB-78E4-4CF9-8FA1-131E2AD40C55}"/>
                </a:ext>
              </a:extLst>
            </p:cNvPr>
            <p:cNvSpPr txBox="1">
              <a:spLocks noChangeArrowheads="1"/>
            </p:cNvSpPr>
            <p:nvPr/>
          </p:nvSpPr>
          <p:spPr bwMode="auto">
            <a:xfrm>
              <a:off x="6581847" y="6237312"/>
              <a:ext cx="2310634" cy="8316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cs typeface="Arial" panose="020B0604020202020204" pitchFamily="34" charset="0"/>
                </a:defRPr>
              </a:lvl1pPr>
              <a:lvl2pPr marL="742950" indent="-285750">
                <a:defRPr kumimoji="1" sz="2400">
                  <a:solidFill>
                    <a:schemeClr val="tx1"/>
                  </a:solidFill>
                  <a:latin typeface="Times New Roman" panose="02020603050405020304" pitchFamily="18" charset="0"/>
                  <a:cs typeface="Arial" panose="020B0604020202020204" pitchFamily="34" charset="0"/>
                </a:defRPr>
              </a:lvl2pPr>
              <a:lvl3pPr marL="1143000" indent="-228600">
                <a:defRPr kumimoji="1" sz="2400">
                  <a:solidFill>
                    <a:schemeClr val="tx1"/>
                  </a:solidFill>
                  <a:latin typeface="Times New Roman" panose="02020603050405020304" pitchFamily="18" charset="0"/>
                  <a:cs typeface="Arial" panose="020B0604020202020204" pitchFamily="34" charset="0"/>
                </a:defRPr>
              </a:lvl3pPr>
              <a:lvl4pPr marL="1600200" indent="-228600">
                <a:defRPr kumimoji="1" sz="2400">
                  <a:solidFill>
                    <a:schemeClr val="tx1"/>
                  </a:solidFill>
                  <a:latin typeface="Times New Roman" panose="02020603050405020304" pitchFamily="18" charset="0"/>
                  <a:cs typeface="Arial" panose="020B0604020202020204" pitchFamily="34" charset="0"/>
                </a:defRPr>
              </a:lvl4pPr>
              <a:lvl5pPr marL="2057400" indent="-228600">
                <a:defRPr kumimoji="1"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cs typeface="Arial" panose="020B0604020202020204" pitchFamily="34" charset="0"/>
                </a:defRPr>
              </a:lvl9pPr>
            </a:lstStyle>
            <a:p>
              <a:r>
                <a:rPr lang="pt-BR" altLang="es-ES" sz="1800">
                  <a:latin typeface="Cambria" panose="02040503050406030204" pitchFamily="18" charset="0"/>
                </a:rPr>
                <a:t> Definição de políticas educacionais</a:t>
              </a:r>
            </a:p>
          </p:txBody>
        </p:sp>
        <p:sp>
          <p:nvSpPr>
            <p:cNvPr id="28" name="Down Arrow 35">
              <a:extLst>
                <a:ext uri="{FF2B5EF4-FFF2-40B4-BE49-F238E27FC236}">
                  <a16:creationId xmlns:a16="http://schemas.microsoft.com/office/drawing/2014/main" xmlns="" id="{AFF530B5-7EA8-46EB-9403-45631EDC49CD}"/>
                </a:ext>
              </a:extLst>
            </p:cNvPr>
            <p:cNvSpPr/>
            <p:nvPr/>
          </p:nvSpPr>
          <p:spPr>
            <a:xfrm flipV="1">
              <a:off x="611524" y="2709838"/>
              <a:ext cx="215351" cy="2447133"/>
            </a:xfrm>
            <a:prstGeom prst="downArrow">
              <a:avLst/>
            </a:pr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dirty="0" err="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29" name="Freeform 30">
              <a:extLst>
                <a:ext uri="{FF2B5EF4-FFF2-40B4-BE49-F238E27FC236}">
                  <a16:creationId xmlns:a16="http://schemas.microsoft.com/office/drawing/2014/main" xmlns="" id="{9170F8BF-1DF4-44F5-9BB6-0A41A4102B31}"/>
                </a:ext>
              </a:extLst>
            </p:cNvPr>
            <p:cNvSpPr/>
            <p:nvPr/>
          </p:nvSpPr>
          <p:spPr>
            <a:xfrm>
              <a:off x="3347571" y="2924320"/>
              <a:ext cx="288168" cy="361554"/>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30" name="Down Arrow 35">
              <a:extLst>
                <a:ext uri="{FF2B5EF4-FFF2-40B4-BE49-F238E27FC236}">
                  <a16:creationId xmlns:a16="http://schemas.microsoft.com/office/drawing/2014/main" xmlns="" id="{577E805F-D727-4058-90D9-6AB93F443375}"/>
                </a:ext>
              </a:extLst>
            </p:cNvPr>
            <p:cNvSpPr/>
            <p:nvPr/>
          </p:nvSpPr>
          <p:spPr>
            <a:xfrm flipV="1">
              <a:off x="3852640" y="2709838"/>
              <a:ext cx="215351" cy="2447133"/>
            </a:xfrm>
            <a:prstGeom prst="downArrow">
              <a:avLst/>
            </a:pr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dirty="0" err="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31" name="Down Arrow 35">
              <a:extLst>
                <a:ext uri="{FF2B5EF4-FFF2-40B4-BE49-F238E27FC236}">
                  <a16:creationId xmlns:a16="http://schemas.microsoft.com/office/drawing/2014/main" xmlns="" id="{CC97D7E3-9B6E-4D52-9721-25AF9D13A672}"/>
                </a:ext>
              </a:extLst>
            </p:cNvPr>
            <p:cNvSpPr/>
            <p:nvPr/>
          </p:nvSpPr>
          <p:spPr>
            <a:xfrm flipV="1">
              <a:off x="6371786" y="2709838"/>
              <a:ext cx="216901" cy="2447133"/>
            </a:xfrm>
            <a:prstGeom prst="downArrow">
              <a:avLst/>
            </a:pr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dirty="0" err="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32" name="Freeform 30">
              <a:extLst>
                <a:ext uri="{FF2B5EF4-FFF2-40B4-BE49-F238E27FC236}">
                  <a16:creationId xmlns:a16="http://schemas.microsoft.com/office/drawing/2014/main" xmlns="" id="{44646BFE-EDB0-40B8-9DF4-1783AD668079}"/>
                </a:ext>
              </a:extLst>
            </p:cNvPr>
            <p:cNvSpPr/>
            <p:nvPr/>
          </p:nvSpPr>
          <p:spPr>
            <a:xfrm>
              <a:off x="826875" y="2924320"/>
              <a:ext cx="288168" cy="361554"/>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33" name="Down Arrow 35">
              <a:extLst>
                <a:ext uri="{FF2B5EF4-FFF2-40B4-BE49-F238E27FC236}">
                  <a16:creationId xmlns:a16="http://schemas.microsoft.com/office/drawing/2014/main" xmlns="" id="{76206B19-21BA-4037-A454-6792D79BD652}"/>
                </a:ext>
              </a:extLst>
            </p:cNvPr>
            <p:cNvSpPr/>
            <p:nvPr/>
          </p:nvSpPr>
          <p:spPr>
            <a:xfrm flipV="1">
              <a:off x="5868266" y="1341241"/>
              <a:ext cx="215352" cy="1871097"/>
            </a:xfrm>
            <a:prstGeom prst="downArrow">
              <a:avLst/>
            </a:prstGeom>
            <a:solidFill>
              <a:srgbClr val="92D050"/>
            </a:solidFill>
            <a:ln w="19050">
              <a:solidFill>
                <a:schemeClr val="accent3">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dirty="0" err="1">
                <a:solidFill>
                  <a:schemeClr val="tx1"/>
                </a:solidFill>
                <a:latin typeface="Cambria" pitchFamily="18" charset="0"/>
                <a:ea typeface="Cambria" pitchFamily="18" charset="0"/>
              </a:endParaRPr>
            </a:p>
          </p:txBody>
        </p:sp>
        <p:sp>
          <p:nvSpPr>
            <p:cNvPr id="34" name="Down Arrow 35">
              <a:extLst>
                <a:ext uri="{FF2B5EF4-FFF2-40B4-BE49-F238E27FC236}">
                  <a16:creationId xmlns:a16="http://schemas.microsoft.com/office/drawing/2014/main" xmlns="" id="{B5ED3063-6AD8-4089-868F-9AF9CDBB780A}"/>
                </a:ext>
              </a:extLst>
            </p:cNvPr>
            <p:cNvSpPr/>
            <p:nvPr/>
          </p:nvSpPr>
          <p:spPr>
            <a:xfrm flipV="1">
              <a:off x="8388962" y="1341241"/>
              <a:ext cx="215351" cy="1871097"/>
            </a:xfrm>
            <a:prstGeom prst="downArrow">
              <a:avLst/>
            </a:prstGeom>
            <a:solidFill>
              <a:srgbClr val="92D050"/>
            </a:solidFill>
            <a:ln w="19050">
              <a:solidFill>
                <a:schemeClr val="accent3">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dirty="0" err="1">
                <a:solidFill>
                  <a:schemeClr val="tx1"/>
                </a:solidFill>
                <a:latin typeface="Cambria" pitchFamily="18" charset="0"/>
                <a:ea typeface="Cambria" pitchFamily="18" charset="0"/>
              </a:endParaRPr>
            </a:p>
          </p:txBody>
        </p:sp>
        <p:sp>
          <p:nvSpPr>
            <p:cNvPr id="35" name="Freeform 30">
              <a:extLst>
                <a:ext uri="{FF2B5EF4-FFF2-40B4-BE49-F238E27FC236}">
                  <a16:creationId xmlns:a16="http://schemas.microsoft.com/office/drawing/2014/main" xmlns="" id="{2F59789D-4C0A-4A85-8CE9-ED32A92107C6}"/>
                </a:ext>
              </a:extLst>
            </p:cNvPr>
            <p:cNvSpPr/>
            <p:nvPr/>
          </p:nvSpPr>
          <p:spPr>
            <a:xfrm>
              <a:off x="4067991" y="2924320"/>
              <a:ext cx="288168" cy="361554"/>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36" name="Freeform 30">
              <a:extLst>
                <a:ext uri="{FF2B5EF4-FFF2-40B4-BE49-F238E27FC236}">
                  <a16:creationId xmlns:a16="http://schemas.microsoft.com/office/drawing/2014/main" xmlns="" id="{FD9A9C5A-B868-4AD2-B4C3-E80165A5E683}"/>
                </a:ext>
              </a:extLst>
            </p:cNvPr>
            <p:cNvSpPr/>
            <p:nvPr/>
          </p:nvSpPr>
          <p:spPr>
            <a:xfrm>
              <a:off x="6588687" y="2924320"/>
              <a:ext cx="288168" cy="361554"/>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grpSp>
      <p:sp>
        <p:nvSpPr>
          <p:cNvPr id="37" name="Freeform 24">
            <a:extLst>
              <a:ext uri="{FF2B5EF4-FFF2-40B4-BE49-F238E27FC236}">
                <a16:creationId xmlns:a16="http://schemas.microsoft.com/office/drawing/2014/main" xmlns="" id="{01EA5AEE-DD15-466E-8CDB-490A2E482DD9}"/>
              </a:ext>
            </a:extLst>
          </p:cNvPr>
          <p:cNvSpPr/>
          <p:nvPr/>
        </p:nvSpPr>
        <p:spPr bwMode="auto">
          <a:xfrm>
            <a:off x="5651500" y="4589463"/>
            <a:ext cx="515938" cy="279400"/>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38" name="Freeform 25">
            <a:extLst>
              <a:ext uri="{FF2B5EF4-FFF2-40B4-BE49-F238E27FC236}">
                <a16:creationId xmlns:a16="http://schemas.microsoft.com/office/drawing/2014/main" xmlns="" id="{0722A686-9B90-4B3E-9ABA-7866DFE49994}"/>
              </a:ext>
            </a:extLst>
          </p:cNvPr>
          <p:cNvSpPr/>
          <p:nvPr/>
        </p:nvSpPr>
        <p:spPr bwMode="auto">
          <a:xfrm>
            <a:off x="1116013" y="4589463"/>
            <a:ext cx="515937" cy="279400"/>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39" name="Freeform 26">
            <a:extLst>
              <a:ext uri="{FF2B5EF4-FFF2-40B4-BE49-F238E27FC236}">
                <a16:creationId xmlns:a16="http://schemas.microsoft.com/office/drawing/2014/main" xmlns="" id="{C6D0E28D-2911-45AA-B92D-DC33725E41C7}"/>
              </a:ext>
            </a:extLst>
          </p:cNvPr>
          <p:cNvSpPr/>
          <p:nvPr/>
        </p:nvSpPr>
        <p:spPr bwMode="auto">
          <a:xfrm>
            <a:off x="8159750" y="4589463"/>
            <a:ext cx="515938" cy="279400"/>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6">
              <a:lumMod val="60000"/>
              <a:lumOff val="40000"/>
            </a:schemeClr>
          </a:solidFill>
          <a:ln w="19050">
            <a:solidFill>
              <a:schemeClr val="accent6">
                <a:lumMod val="50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40" name="Freeform 30">
            <a:extLst>
              <a:ext uri="{FF2B5EF4-FFF2-40B4-BE49-F238E27FC236}">
                <a16:creationId xmlns:a16="http://schemas.microsoft.com/office/drawing/2014/main" xmlns="" id="{7E9BC061-037A-4ACA-8AEA-2DD67BC5488A}"/>
              </a:ext>
            </a:extLst>
          </p:cNvPr>
          <p:cNvSpPr/>
          <p:nvPr/>
        </p:nvSpPr>
        <p:spPr bwMode="auto">
          <a:xfrm>
            <a:off x="3203575" y="4587875"/>
            <a:ext cx="295275" cy="280988"/>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41" name="Freeform 30">
            <a:extLst>
              <a:ext uri="{FF2B5EF4-FFF2-40B4-BE49-F238E27FC236}">
                <a16:creationId xmlns:a16="http://schemas.microsoft.com/office/drawing/2014/main" xmlns="" id="{7BFDDB41-2C0E-4126-A361-4DF7381B51BE}"/>
              </a:ext>
            </a:extLst>
          </p:cNvPr>
          <p:cNvSpPr/>
          <p:nvPr/>
        </p:nvSpPr>
        <p:spPr bwMode="auto">
          <a:xfrm>
            <a:off x="3941763" y="4587875"/>
            <a:ext cx="295275" cy="280988"/>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42" name="Freeform 30">
            <a:extLst>
              <a:ext uri="{FF2B5EF4-FFF2-40B4-BE49-F238E27FC236}">
                <a16:creationId xmlns:a16="http://schemas.microsoft.com/office/drawing/2014/main" xmlns="" id="{E66ED5EB-90DD-4F97-8CB8-C3318FAA7424}"/>
              </a:ext>
            </a:extLst>
          </p:cNvPr>
          <p:cNvSpPr/>
          <p:nvPr/>
        </p:nvSpPr>
        <p:spPr bwMode="auto">
          <a:xfrm>
            <a:off x="6524625" y="4587875"/>
            <a:ext cx="295275" cy="280988"/>
          </a:xfrm>
          <a:custGeom>
            <a:avLst/>
            <a:gdLst>
              <a:gd name="connsiteX0" fmla="*/ 0 w 598880"/>
              <a:gd name="connsiteY0" fmla="*/ 140115 h 700576"/>
              <a:gd name="connsiteX1" fmla="*/ 299440 w 598880"/>
              <a:gd name="connsiteY1" fmla="*/ 140115 h 700576"/>
              <a:gd name="connsiteX2" fmla="*/ 299440 w 598880"/>
              <a:gd name="connsiteY2" fmla="*/ 0 h 700576"/>
              <a:gd name="connsiteX3" fmla="*/ 598880 w 598880"/>
              <a:gd name="connsiteY3" fmla="*/ 350288 h 700576"/>
              <a:gd name="connsiteX4" fmla="*/ 299440 w 598880"/>
              <a:gd name="connsiteY4" fmla="*/ 700576 h 700576"/>
              <a:gd name="connsiteX5" fmla="*/ 299440 w 598880"/>
              <a:gd name="connsiteY5" fmla="*/ 560461 h 700576"/>
              <a:gd name="connsiteX6" fmla="*/ 0 w 598880"/>
              <a:gd name="connsiteY6" fmla="*/ 560461 h 700576"/>
              <a:gd name="connsiteX7" fmla="*/ 0 w 598880"/>
              <a:gd name="connsiteY7" fmla="*/ 140115 h 70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880" h="700576">
                <a:moveTo>
                  <a:pt x="479104" y="0"/>
                </a:moveTo>
                <a:lnTo>
                  <a:pt x="479104" y="350288"/>
                </a:lnTo>
                <a:lnTo>
                  <a:pt x="598880" y="350288"/>
                </a:lnTo>
                <a:lnTo>
                  <a:pt x="299440" y="700576"/>
                </a:lnTo>
                <a:lnTo>
                  <a:pt x="0" y="350288"/>
                </a:lnTo>
                <a:lnTo>
                  <a:pt x="119776" y="350288"/>
                </a:lnTo>
                <a:lnTo>
                  <a:pt x="119776" y="0"/>
                </a:lnTo>
                <a:lnTo>
                  <a:pt x="479104" y="0"/>
                </a:lnTo>
                <a:close/>
              </a:path>
            </a:pathLst>
          </a:custGeom>
          <a:solidFill>
            <a:schemeClr val="accent1">
              <a:lumMod val="60000"/>
              <a:lumOff val="40000"/>
            </a:schemeClr>
          </a:solidFill>
          <a:ln w="19050">
            <a:solidFill>
              <a:schemeClr val="tx2">
                <a:lumMod val="75000"/>
              </a:schemeClr>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140115" tIns="0" rIns="140115" bIns="179664" spcCol="1270" anchor="ctr"/>
          <a:lstStyle>
            <a:defPPr>
              <a:defRPr lang="pt-B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44550">
              <a:lnSpc>
                <a:spcPct val="90000"/>
              </a:lnSpc>
              <a:spcAft>
                <a:spcPct val="35000"/>
              </a:spcAft>
              <a:defRPr/>
            </a:pPr>
            <a:endParaRPr lang="pt-BR" b="1">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Cambria" pitchFamily="18" charset="0"/>
              <a:ea typeface="Cambria" pitchFamily="18" charset="0"/>
            </a:endParaRPr>
          </a:p>
        </p:txBody>
      </p:sp>
      <p:sp>
        <p:nvSpPr>
          <p:cNvPr id="43" name="Título 42"/>
          <p:cNvSpPr>
            <a:spLocks noGrp="1"/>
          </p:cNvSpPr>
          <p:nvPr>
            <p:ph type="title"/>
          </p:nvPr>
        </p:nvSpPr>
        <p:spPr/>
        <p:txBody>
          <a:bodyPr/>
          <a:lstStyle/>
          <a:p>
            <a:endParaRPr lang="pt-B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t-BR" dirty="0" smtClean="0"/>
              <a:t>Os projetos elaborados conceitualmente na SEB (e em outras como Sealf e SEMESP) deveriam atender</a:t>
            </a:r>
            <a:endParaRPr lang="pt-BR" dirty="0"/>
          </a:p>
        </p:txBody>
      </p:sp>
      <p:sp>
        <p:nvSpPr>
          <p:cNvPr id="3" name="Content Placeholder 2"/>
          <p:cNvSpPr>
            <a:spLocks noGrp="1"/>
          </p:cNvSpPr>
          <p:nvPr>
            <p:ph idx="1"/>
          </p:nvPr>
        </p:nvSpPr>
        <p:spPr/>
        <p:txBody>
          <a:bodyPr>
            <a:normAutofit fontScale="85000" lnSpcReduction="20000"/>
          </a:bodyPr>
          <a:lstStyle/>
          <a:p>
            <a:r>
              <a:rPr lang="pt-BR" dirty="0" smtClean="0"/>
              <a:t>A questões estratégicas como</a:t>
            </a:r>
            <a:r>
              <a:rPr lang="en-US" dirty="0" smtClean="0"/>
              <a:t>:</a:t>
            </a:r>
          </a:p>
          <a:p>
            <a:pPr lvl="1"/>
            <a:r>
              <a:rPr lang="pt-BR" dirty="0" smtClean="0"/>
              <a:t>Estudos e elaboração de normativas e recomendações curriculares em nível nacional</a:t>
            </a:r>
          </a:p>
          <a:p>
            <a:pPr lvl="1"/>
            <a:r>
              <a:rPr lang="en-US" dirty="0" err="1" smtClean="0"/>
              <a:t>Desenho</a:t>
            </a:r>
            <a:r>
              <a:rPr lang="en-US" dirty="0" smtClean="0"/>
              <a:t>, </a:t>
            </a:r>
            <a:r>
              <a:rPr lang="en-US" dirty="0" err="1" smtClean="0"/>
              <a:t>implementa</a:t>
            </a:r>
            <a:r>
              <a:rPr lang="pt-BR" dirty="0" smtClean="0"/>
              <a:t>ção e monitoramento de políticas nacionais de indução de qualidade e efetividade escolar (Conforme Art. 211 da CF)</a:t>
            </a:r>
          </a:p>
          <a:p>
            <a:r>
              <a:rPr lang="pt-BR" smtClean="0"/>
              <a:t>Ao apoio técnico </a:t>
            </a:r>
            <a:r>
              <a:rPr lang="pt-BR" dirty="0" smtClean="0"/>
              <a:t>e financeiro para a boa gestão das redes subnacionais de educação básica, conforme quadro conceitual anterior</a:t>
            </a:r>
            <a:r>
              <a:rPr lang="en-US" dirty="0" smtClean="0"/>
              <a:t>:</a:t>
            </a:r>
            <a:endParaRPr lang="pt-BR" dirty="0" smtClean="0"/>
          </a:p>
          <a:p>
            <a:pPr lvl="1"/>
            <a:r>
              <a:rPr lang="pt-BR" dirty="0" smtClean="0"/>
              <a:t>Atividades para o desenvolvimento pedagógico das equipes técnicas locais, aumentando sua “capacidade instalada pedagógica”, assim como a das famílias dos alunos, parceiras do processo (Art. 205 CF)</a:t>
            </a:r>
          </a:p>
          <a:p>
            <a:pPr lvl="1"/>
            <a:r>
              <a:rPr lang="pt-BR" dirty="0" smtClean="0"/>
              <a:t>Ações integradas de proteção social  para aumentar a equidade dos resultados educacionais (programas longevos como merenda e transporte escolar e educação conectada)</a:t>
            </a:r>
          </a:p>
          <a:p>
            <a:pPr lvl="1"/>
            <a:r>
              <a:rPr lang="pt-BR" dirty="0" smtClean="0"/>
              <a:t>Aprimoramento da administração geral das redes, com formação e sistemas de controle de projetos, ações </a:t>
            </a:r>
            <a:r>
              <a:rPr lang="pt-BR" smtClean="0"/>
              <a:t>e </a:t>
            </a:r>
            <a:r>
              <a:rPr lang="pt-BR" smtClean="0"/>
              <a:t>investimentos</a:t>
            </a:r>
          </a:p>
          <a:p>
            <a:r>
              <a:rPr lang="pt-BR" smtClean="0"/>
              <a:t>Ao alinhamento </a:t>
            </a:r>
            <a:r>
              <a:rPr lang="pt-BR" smtClean="0"/>
              <a:t>dos programas existentes da SEB, a partir da identificação de um nexo causal</a:t>
            </a:r>
            <a:r>
              <a:rPr lang="en-US" smtClean="0"/>
              <a:t>: a indu</a:t>
            </a:r>
            <a:r>
              <a:rPr lang="pt-BR" smtClean="0"/>
              <a:t>ção de práticas e políticas de qualidade com equidade por parte do Governo Federal em relação aos entes subnacionais (Art. 211 CF)</a:t>
            </a:r>
            <a:endParaRPr lang="pt-BR" dirty="0" smtClean="0"/>
          </a:p>
          <a:p>
            <a:endParaRPr lang="pt-BR" dirty="0"/>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11344</TotalTime>
  <Words>3604</Words>
  <Application>Microsoft Office PowerPoint</Application>
  <PresentationFormat>Apresentação na tela (4:3)</PresentationFormat>
  <Paragraphs>243</Paragraphs>
  <Slides>28</Slides>
  <Notes>1</Notes>
  <HiddenSlides>0</HiddenSlides>
  <MMClips>0</MMClips>
  <ScaleCrop>false</ScaleCrop>
  <HeadingPairs>
    <vt:vector size="4" baseType="variant">
      <vt:variant>
        <vt:lpstr>Tema</vt:lpstr>
      </vt:variant>
      <vt:variant>
        <vt:i4>1</vt:i4>
      </vt:variant>
      <vt:variant>
        <vt:lpstr>Títulos de slides</vt:lpstr>
      </vt:variant>
      <vt:variant>
        <vt:i4>28</vt:i4>
      </vt:variant>
    </vt:vector>
  </HeadingPairs>
  <TitlesOfParts>
    <vt:vector size="29" baseType="lpstr">
      <vt:lpstr>Tema do Office</vt:lpstr>
      <vt:lpstr>Sumário executivo</vt:lpstr>
      <vt:lpstr>Introdução</vt:lpstr>
      <vt:lpstr>Funções da SEB/MEC</vt:lpstr>
      <vt:lpstr>Funções da SEB/MEC</vt:lpstr>
      <vt:lpstr>O escopo de ações da SEB/MEC está definido pelo Decreto 10.195 de 30/12/2013. Art 11:</vt:lpstr>
      <vt:lpstr>Cont.</vt:lpstr>
      <vt:lpstr>Regime de Colaboração</vt:lpstr>
      <vt:lpstr>Slide 8</vt:lpstr>
      <vt:lpstr>Os projetos elaborados conceitualmente na SEB (e em outras como Sealf e SEMESP) deveriam atender</vt:lpstr>
      <vt:lpstr>Infelizmente, não é bem assim que a SEB vem atuando</vt:lpstr>
      <vt:lpstr>Aspectos positivos da gestão SEB desde 16/4/2019 até o momento</vt:lpstr>
      <vt:lpstr>O problema</vt:lpstr>
      <vt:lpstr>Delimitação do problema e identificação das suas soluções</vt:lpstr>
      <vt:lpstr>Evolução do desempenho e tendência nos países da América Latina - PISA 2000-2018 </vt:lpstr>
      <vt:lpstr>Para se ter uma ideia do que isso significa:</vt:lpstr>
      <vt:lpstr>E qual a relação disso com o futuro da força de trabalho no Brasil?</vt:lpstr>
      <vt:lpstr>Distribuição dos participantes pelos níveis de proficiência alcançados em Leitura – Pisa 2018 </vt:lpstr>
      <vt:lpstr>Distribuição dos participantes pelos níveis de proficiência alcançados em Matemática – Pisa 2018 </vt:lpstr>
      <vt:lpstr>Além disso, o País passa por uma radical alteração de sua composição demográfica </vt:lpstr>
      <vt:lpstr>Evolução da população por idade simples agrupada pelas faixas etárias esperadas para cada etapa letiva (2010-2030)</vt:lpstr>
      <vt:lpstr>Diferenças absolutas de população por idade simples agrupada por etapa letiva correspondente  entre décadas (2020/2010; 2030/2020) </vt:lpstr>
      <vt:lpstr>A estrutura da solução</vt:lpstr>
      <vt:lpstr>A solução comum aos países desenvolvidos</vt:lpstr>
      <vt:lpstr>O impedimento local</vt:lpstr>
      <vt:lpstr>Exemplos do choque de expectativas de aprendizagem: Brasil x Singapura</vt:lpstr>
      <vt:lpstr>Enquanto isso, em Singapura no quarto ano...</vt:lpstr>
      <vt:lpstr>Execução orçamentária  - report 90 dias da nova gestão da SEB</vt:lpstr>
      <vt:lpstr>Execução orçamentária atual da SEB – entraves aos empenhos sendo vencidos junto à STIC e FNDE</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Housekeeping SEB</dc:title>
  <dc:creator>Revisao</dc:creator>
  <cp:lastModifiedBy>Revisao</cp:lastModifiedBy>
  <cp:revision>112</cp:revision>
  <cp:lastPrinted>2020-07-16T18:08:31Z</cp:lastPrinted>
  <dcterms:created xsi:type="dcterms:W3CDTF">2020-05-31T20:59:20Z</dcterms:created>
  <dcterms:modified xsi:type="dcterms:W3CDTF">2020-07-20T12:20:18Z</dcterms:modified>
</cp:coreProperties>
</file>