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</p:sldMasterIdLst>
  <p:notesMasterIdLst>
    <p:notesMasterId r:id="rId61"/>
  </p:notesMasterIdLst>
  <p:sldIdLst>
    <p:sldId id="257" r:id="rId3"/>
    <p:sldId id="639" r:id="rId4"/>
    <p:sldId id="823" r:id="rId5"/>
    <p:sldId id="824" r:id="rId6"/>
    <p:sldId id="799" r:id="rId7"/>
    <p:sldId id="790" r:id="rId8"/>
    <p:sldId id="791" r:id="rId9"/>
    <p:sldId id="834" r:id="rId10"/>
    <p:sldId id="825" r:id="rId11"/>
    <p:sldId id="826" r:id="rId12"/>
    <p:sldId id="827" r:id="rId13"/>
    <p:sldId id="828" r:id="rId14"/>
    <p:sldId id="829" r:id="rId15"/>
    <p:sldId id="830" r:id="rId16"/>
    <p:sldId id="831" r:id="rId17"/>
    <p:sldId id="832" r:id="rId18"/>
    <p:sldId id="724" r:id="rId19"/>
    <p:sldId id="745" r:id="rId20"/>
    <p:sldId id="746" r:id="rId21"/>
    <p:sldId id="833" r:id="rId22"/>
    <p:sldId id="269" r:id="rId23"/>
    <p:sldId id="802" r:id="rId24"/>
    <p:sldId id="295" r:id="rId25"/>
    <p:sldId id="747" r:id="rId26"/>
    <p:sldId id="749" r:id="rId27"/>
    <p:sldId id="300" r:id="rId28"/>
    <p:sldId id="403" r:id="rId29"/>
    <p:sldId id="310" r:id="rId30"/>
    <p:sldId id="309" r:id="rId31"/>
    <p:sldId id="405" r:id="rId32"/>
    <p:sldId id="750" r:id="rId33"/>
    <p:sldId id="803" r:id="rId34"/>
    <p:sldId id="323" r:id="rId35"/>
    <p:sldId id="324" r:id="rId36"/>
    <p:sldId id="325" r:id="rId37"/>
    <p:sldId id="326" r:id="rId38"/>
    <p:sldId id="761" r:id="rId39"/>
    <p:sldId id="599" r:id="rId40"/>
    <p:sldId id="807" r:id="rId41"/>
    <p:sldId id="808" r:id="rId42"/>
    <p:sldId id="809" r:id="rId43"/>
    <p:sldId id="810" r:id="rId44"/>
    <p:sldId id="817" r:id="rId45"/>
    <p:sldId id="818" r:id="rId46"/>
    <p:sldId id="819" r:id="rId47"/>
    <p:sldId id="820" r:id="rId48"/>
    <p:sldId id="821" r:id="rId49"/>
    <p:sldId id="822" r:id="rId50"/>
    <p:sldId id="344" r:id="rId51"/>
    <p:sldId id="345" r:id="rId52"/>
    <p:sldId id="347" r:id="rId53"/>
    <p:sldId id="393" r:id="rId54"/>
    <p:sldId id="786" r:id="rId55"/>
    <p:sldId id="350" r:id="rId56"/>
    <p:sldId id="285" r:id="rId57"/>
    <p:sldId id="670" r:id="rId58"/>
    <p:sldId id="718" r:id="rId59"/>
    <p:sldId id="447" r:id="rId60"/>
  </p:sldIdLst>
  <p:sldSz cx="12192000" cy="6858000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é Kawazoe Lazzoli" initials="JK" lastIdx="1" clrIdx="0">
    <p:extLst>
      <p:ext uri="{19B8F6BF-5375-455C-9EA6-DF929625EA0E}">
        <p15:presenceInfo xmlns:p15="http://schemas.microsoft.com/office/powerpoint/2012/main" userId="7aa73de5f1594e0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7030A0"/>
    </p:penClr>
    <p:extLst>
      <p:ext uri="{EC167BDD-8182-4AB7-AECC-EB403E3ABB37}">
        <p14:laserClr xmlns:p14="http://schemas.microsoft.com/office/powerpoint/2010/main">
          <a:srgbClr val="00FF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66FFFF"/>
    <a:srgbClr val="00001E"/>
    <a:srgbClr val="000014"/>
    <a:srgbClr val="FF0000"/>
    <a:srgbClr val="00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7" autoAdjust="0"/>
  </p:normalViewPr>
  <p:slideViewPr>
    <p:cSldViewPr>
      <p:cViewPr varScale="1">
        <p:scale>
          <a:sx n="84" d="100"/>
          <a:sy n="84" d="100"/>
        </p:scale>
        <p:origin x="125" y="10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7A2E2A2-53E4-4920-86D7-4BDC9A8B8A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085D10-F7E4-4AEB-ADA4-31BEECF4C6B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C60F85D-5917-4DB3-ABDA-928A2A3CA72E}" type="datetimeFigureOut">
              <a:rPr lang="pt-BR"/>
              <a:pPr>
                <a:defRPr/>
              </a:pPr>
              <a:t>12/07/2026</a:t>
            </a:fld>
            <a:endParaRPr lang="pt-BR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A0BCA5A-5164-4A3B-B984-7C19EC0ABC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5DCC2E4-ED83-434C-B0A8-F1C2DA8DB3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pt-BR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A83BA-2B83-4D3C-B4DC-3B99D4DF1EE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7B5A60-A206-4A50-B4C4-F0EFB46511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92073C3-C292-422F-95D7-C41E0B57EA09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3AD5477-6E17-4FC9-B705-CCAF95F29B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A5998E-7B40-44DD-9F22-459E557BB8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0D172C-BA07-41F4-9B43-8D38A122BF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9E4742-B6F5-427A-83C9-01A275A46DC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82041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774C39C-AC6B-4BB8-9062-05808FC9D8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4717479-5224-4FD5-B412-759A4DA83F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18092A-A09E-4843-9CAB-31AC5B7374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42B851-2315-4213-A297-0B09BA87D3E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49487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5CEF324-3328-417F-8797-F5AB3F1C06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4481CF-3C20-4914-AC85-2894B32136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2B7E1F-0E90-46F8-B5BC-F8BD568E62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ECC172-3C1A-4CE2-9A36-0B7E995D2A6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94185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89606FA-6DDC-48E1-8818-AF85616647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3BD1AC1-8360-49EE-A497-3C1E98813A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E1B33EC-9D6A-4D0C-83EF-951CDDFE72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7ABB37-6825-4431-A1CD-B7E9B50B427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36341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6204B0-69D6-4E7A-815D-62217F26E1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ECFBB5-242F-48F6-BE4E-A34C47F7F1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60AD3A-AFF3-46F0-8CF2-F82545DB37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354BF9-3B7F-4679-8AB8-7296C3D1CB3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91038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2F7A22-E233-463A-96AD-240026AAFB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DE65FB-17C4-4842-937E-7075EAEBC5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5E33E8-C736-47CD-A6CA-245DF9AE36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4B52FE-315D-46E4-851C-7DB1E296BB9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45520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AD6C8C7-2A19-4A9F-8A58-B97DEDDCF4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324EB43-1801-4432-84B2-C0D81F514F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864DD35-2E7C-4EF3-A779-BF35F7E1F6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CED7E5-A1C9-409A-8FC7-769B111B843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0822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3E8FE2-FD4E-4E00-826D-3F0B8417DA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E0348E-301E-4448-81A7-CAD0D52224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73DF20-A7F8-4728-882F-2F007D9978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96F1CB-C1D2-4D54-909A-FC823C040A9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205639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4688039-29C1-4334-A268-DD60C6E08E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544291-DC21-45C3-AF8E-97869DF7AF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BF6EF2-A423-4028-B12A-3FD40C69F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A675E1-84DF-4D05-983B-5FE519B0EE4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935989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52B75C-3C92-40CB-8DCB-797F482CD7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A94A72-4E16-471B-B7D4-1EF76C1164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255D97-2371-4ACA-9A53-9276A8B6E1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03977C-FA20-4394-A4E9-77CC53225D7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013617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subTitle" idx="1"/>
          </p:nvPr>
        </p:nvSpPr>
        <p:spPr>
          <a:xfrm>
            <a:off x="415600" y="3778835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424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5CB85B-22B1-4CF0-8B6A-6B35C08911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25B35A-DE45-4219-B023-D7F35ACF9D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FB8000-F743-41F1-8231-F3E148C00C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0B961E-F770-42F5-A548-3C4286CD980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512570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35" lvl="0" indent="-457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068" lvl="1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604" lvl="2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138" lvl="3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672" lvl="4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206" lvl="5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741" lvl="6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274" lvl="7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5810" lvl="8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9920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35" lvl="0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068" lvl="1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604" lvl="2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138" lvl="3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672" lvl="4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206" lvl="5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6741" lvl="6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274" lvl="7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5810" lvl="8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35" lvl="0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068" lvl="1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604" lvl="2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138" lvl="3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672" lvl="4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206" lvl="5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6741" lvl="6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274" lvl="7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5810" lvl="8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20895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4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24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35" lvl="0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068" lvl="1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604" lvl="2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138" lvl="3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672" lvl="4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206" lvl="5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6741" lvl="6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274" lvl="7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5810" lvl="8" indent="-40635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18932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5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2410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6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6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9pPr>
          </a:lstStyle>
          <a:p>
            <a:endParaRPr/>
          </a:p>
        </p:txBody>
      </p:sp>
      <p:sp>
        <p:nvSpPr>
          <p:cNvPr id="38" name="Google Shape;38;p26"/>
          <p:cNvSpPr txBox="1">
            <a:spLocks noGrp="1"/>
          </p:cNvSpPr>
          <p:nvPr>
            <p:ph type="subTitle" idx="1"/>
          </p:nvPr>
        </p:nvSpPr>
        <p:spPr>
          <a:xfrm>
            <a:off x="354000" y="3737435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26"/>
          <p:cNvSpPr txBox="1">
            <a:spLocks noGrp="1"/>
          </p:cNvSpPr>
          <p:nvPr>
            <p:ph type="body" idx="2"/>
          </p:nvPr>
        </p:nvSpPr>
        <p:spPr>
          <a:xfrm>
            <a:off x="6586001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35" lvl="0" indent="-457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068" lvl="1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604" lvl="2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138" lvl="3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672" lvl="4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206" lvl="5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741" lvl="6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274" lvl="7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5810" lvl="8" indent="-42328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21437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7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35" lvl="0" indent="-30476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95459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8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8"/>
            </a:lvl9pPr>
          </a:lstStyle>
          <a:p>
            <a:r>
              <a:t>xx%</a:t>
            </a:r>
          </a:p>
        </p:txBody>
      </p:sp>
      <p:sp>
        <p:nvSpPr>
          <p:cNvPr id="46" name="Google Shape;46;p28"/>
          <p:cNvSpPr txBox="1">
            <a:spLocks noGrp="1"/>
          </p:cNvSpPr>
          <p:nvPr>
            <p:ph type="body" idx="1"/>
          </p:nvPr>
        </p:nvSpPr>
        <p:spPr>
          <a:xfrm>
            <a:off x="415600" y="4202968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35" lvl="0" indent="-4571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068" lvl="1" indent="-42328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604" lvl="2" indent="-42328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138" lvl="3" indent="-42328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672" lvl="4" indent="-42328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206" lvl="5" indent="-42328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741" lvl="6" indent="-42328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274" lvl="7" indent="-42328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5810" lvl="8" indent="-42328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9904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353783-9B7B-41D4-97EF-0D268D9552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CF7A081-4A25-4EF4-9EC1-E62D92A5B8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44E471-CD9E-4893-969D-F2310A7BFD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A0A4D1-F66C-4DD2-8D84-6323F48067B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88639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95E56A-D0E9-4833-A73E-D23B84E520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DE4EEE-5DCA-41ED-8291-413AE11284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54E58D-BCBA-45AE-9888-EBEE1FF7B3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066B0B-A9FB-48D1-BC19-CF2EB33224B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08769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EB5D9E6-2C09-4AB0-A824-43BCFDE576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25A5714-E74D-4BAD-90BA-1B432BAEBE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7E08C6E-E34F-4DC2-9768-E4095C8CCB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6D89EE-ED23-439A-9432-2A15752F8AE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13969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724F1A3-88F9-455A-84E4-237133622D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2790046-51B9-48AD-A0B9-62F6062BFB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403E486-8370-40BC-B42B-B222B4FAB8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5DB2D1-A033-4B23-9312-58027D11294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89035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D1CD95E-F879-47A1-8BCC-1A005C2EDA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888D4A3-CC63-48E1-85A1-19B68980FF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EF83483-6470-4F9E-8E5D-C3FC54EED1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DFFEC5-5045-481B-8AC7-6DF4E81DEAB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05817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DC11F2-5D20-4318-AF2E-366CEE09B6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8D904A-419E-4703-B689-28EFA3EE9B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7239BE-4AF5-43F5-A310-357DE21120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1ACFC6-C6E5-4AC8-B908-E83896CFF9A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3927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F1AD32-EEE1-4AAC-ABA6-2C31876AA8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114657-A13B-4295-ACBA-D228D00B43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386F8C-79F4-41CB-8436-2FEFDD8BBA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DEE9DC-9BB8-4F7F-AB0B-6984BCA0135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1080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6693AE8-E402-4594-9E7D-0F5F81CF6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9BF5FF0-77DD-4FB0-BF1F-80A1A6F804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91C5D78-FFEE-4A3D-99BE-08620D0B94C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BB1AE12-0B85-4CFB-83C9-4D8437871B0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C5B3C83-7F9C-4344-8BE5-7B1E1BA85BC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A11DE85-EA38-4E06-A783-EBBF5601C108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36539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png"/><Relationship Id="rId7" Type="http://schemas.openxmlformats.org/officeDocument/2006/relationships/image" Target="../media/image62.jpeg"/><Relationship Id="rId12" Type="http://schemas.openxmlformats.org/officeDocument/2006/relationships/image" Target="../media/image67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jpeg"/><Relationship Id="rId11" Type="http://schemas.openxmlformats.org/officeDocument/2006/relationships/image" Target="../media/image66.jpeg"/><Relationship Id="rId5" Type="http://schemas.openxmlformats.org/officeDocument/2006/relationships/image" Target="../media/image60.jpeg"/><Relationship Id="rId10" Type="http://schemas.openxmlformats.org/officeDocument/2006/relationships/image" Target="../media/image65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png"/><Relationship Id="rId7" Type="http://schemas.openxmlformats.org/officeDocument/2006/relationships/image" Target="../media/image62.jpe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10" Type="http://schemas.openxmlformats.org/officeDocument/2006/relationships/image" Target="../media/image65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Presentations\Tenista%20240x320.wmv" TargetMode="External"/><Relationship Id="rId1" Type="http://schemas.microsoft.com/office/2007/relationships/media" Target="file:///D:\Presentations\Tenista%20240x320.wmv" TargetMode="External"/><Relationship Id="rId4" Type="http://schemas.openxmlformats.org/officeDocument/2006/relationships/image" Target="../media/image70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Relationship Id="rId9" Type="http://schemas.openxmlformats.org/officeDocument/2006/relationships/image" Target="../media/image7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143339" y="2745716"/>
            <a:ext cx="11905323" cy="1907420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200" b="1" dirty="0">
                <a:solidFill>
                  <a:srgbClr val="00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MEDICINA DO EXERCÍCIO E DO ESPORTE</a:t>
            </a:r>
          </a:p>
          <a:p>
            <a:pPr algn="ctr"/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ASPECTOS CLÍNICOS E DE SAÚDE PÚBLICA</a:t>
            </a:r>
          </a:p>
          <a:p>
            <a:pPr algn="ctr"/>
            <a:endParaRPr lang="pt-BR" sz="1067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ctr"/>
            <a:endParaRPr lang="pt-BR" sz="1067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ctr"/>
            <a:r>
              <a:rPr lang="pt-BR" sz="3200" b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Prof. José Kawazoe Lazzoli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29715" y="4959028"/>
            <a:ext cx="12162285" cy="185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1500" b="1" dirty="0">
                <a:solidFill>
                  <a:srgbClr val="00FFFF"/>
                </a:solidFill>
                <a:latin typeface="Arial" charset="0"/>
              </a:rPr>
              <a:t>Especialista em Medicina do Exercício e do Esporte (SBMEE / AMB) – Especialista em Cardiologia (SBC / AMB)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1500" b="1" dirty="0">
                <a:solidFill>
                  <a:srgbClr val="00FFFF"/>
                </a:solidFill>
                <a:latin typeface="Arial" charset="0"/>
              </a:rPr>
              <a:t>Ex-Presidente, Sociedade Brasileira de Medicina do Exercício e do Esporte (2009/2011)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1500" b="1" dirty="0">
                <a:solidFill>
                  <a:srgbClr val="00FFFF"/>
                </a:solidFill>
                <a:latin typeface="Arial" charset="0"/>
              </a:rPr>
              <a:t>Presidente Passado, Confederação Panamericana de Medicina do Esporte (COPAMEDE)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1500" b="1" dirty="0">
                <a:solidFill>
                  <a:srgbClr val="00FFFF"/>
                </a:solidFill>
                <a:latin typeface="Arial" charset="0"/>
              </a:rPr>
              <a:t>Secretário-Geral, Federação Internacional de Medicina do Esporte (FIMS)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1500" b="1" dirty="0">
                <a:solidFill>
                  <a:srgbClr val="00FFFF"/>
                </a:solidFill>
                <a:latin typeface="Arial" charset="0"/>
              </a:rPr>
              <a:t>Presidente, Comissão de Autorização para Uso Terapêutico (CAUT) da ABCD – Autoridade Brasileira de Controle de Dopagem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1500" b="1" dirty="0">
                <a:solidFill>
                  <a:srgbClr val="00FFFF"/>
                </a:solidFill>
                <a:latin typeface="Arial" charset="0"/>
              </a:rPr>
              <a:t>Professor Adjunto, Instituto Biomédico, Universidade Federal Fluminense, Niterói – RJ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1500" b="1" dirty="0">
                <a:solidFill>
                  <a:srgbClr val="00FFFF"/>
                </a:solidFill>
                <a:latin typeface="Arial" charset="0"/>
              </a:rPr>
              <a:t>Coordenador do Serviço de Cardiologia – Hospital Santa Teresa, Petrópolis – RJ</a:t>
            </a:r>
          </a:p>
        </p:txBody>
      </p:sp>
      <p:pic>
        <p:nvPicPr>
          <p:cNvPr id="3" name="Picture 13">
            <a:extLst>
              <a:ext uri="{FF2B5EF4-FFF2-40B4-BE49-F238E27FC236}">
                <a16:creationId xmlns:a16="http://schemas.microsoft.com/office/drawing/2014/main" id="{D224E79D-1A04-A3C5-3EC7-13CBECF9E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81" y="73642"/>
            <a:ext cx="1726547" cy="237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135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12BA5193-9E0A-0D3B-B94C-2CCC323B2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116631"/>
            <a:ext cx="2289310" cy="228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135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pic>
      <p:pic>
        <p:nvPicPr>
          <p:cNvPr id="11" name="Picture 8" descr="Logo_SBMEE.jpg">
            <a:extLst>
              <a:ext uri="{FF2B5EF4-FFF2-40B4-BE49-F238E27FC236}">
                <a16:creationId xmlns:a16="http://schemas.microsoft.com/office/drawing/2014/main" id="{9897A51F-2780-68B3-13C2-0653FF4824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116631"/>
            <a:ext cx="2289310" cy="2293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2" descr="DSC00656">
            <a:extLst>
              <a:ext uri="{FF2B5EF4-FFF2-40B4-BE49-F238E27FC236}">
                <a16:creationId xmlns:a16="http://schemas.microsoft.com/office/drawing/2014/main" id="{ED8353F8-C79E-6421-C41E-37DB2E056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322" y="105763"/>
            <a:ext cx="3072342" cy="230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23">
            <a:extLst>
              <a:ext uri="{FF2B5EF4-FFF2-40B4-BE49-F238E27FC236}">
                <a16:creationId xmlns:a16="http://schemas.microsoft.com/office/drawing/2014/main" id="{887F9472-388F-3174-6C75-1FD277C66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7776" y="2132856"/>
            <a:ext cx="3328904" cy="30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200" b="1" dirty="0">
                <a:solidFill>
                  <a:schemeClr val="bg1"/>
                </a:solidFill>
                <a:latin typeface="Arial" charset="0"/>
              </a:rPr>
              <a:t>Hospital Santa Teresa – Petrópolis – RJ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46A8ED6C-F3EF-4A7F-A3DB-E7CB60D58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111950"/>
            <a:ext cx="2038747" cy="229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834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7CE7F-FDDD-DEA6-6841-8441E3CB1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7FF59D1B-81CB-F624-EABC-85E4CFFF56EC}"/>
              </a:ext>
            </a:extLst>
          </p:cNvPr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5333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MACE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DEFINIÇÃO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65EECB-9CBA-80E4-836D-BF6D85732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39" y="2276872"/>
            <a:ext cx="11905323" cy="301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sz="3600" b="1" dirty="0">
                <a:solidFill>
                  <a:srgbClr val="00FF00"/>
                </a:solidFill>
                <a:latin typeface="Arial" charset="0"/>
              </a:rPr>
              <a:t>MACE: Major Adverse Cardiovascular Event</a:t>
            </a:r>
          </a:p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sz="3600" b="1" dirty="0">
                <a:solidFill>
                  <a:srgbClr val="00FF00"/>
                </a:solidFill>
                <a:latin typeface="Arial" charset="0"/>
              </a:rPr>
              <a:t>(Evento Cardiovascular Adverso Grave)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sz="2800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Desfecho composto utilizado em artigos científicos e pesquisa clínica para avaliar o risco de eventos cardiovasculares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sz="2800" b="1" dirty="0">
                <a:latin typeface="Arial" charset="0"/>
              </a:rPr>
              <a:t>Tipicamente utiliza uma combinação de desfechos, incluindo:</a:t>
            </a:r>
          </a:p>
          <a:p>
            <a:pPr marL="1447764" lvl="1" indent="-457189"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t-BR" altLang="pt-BR" sz="2667" b="1" dirty="0">
                <a:solidFill>
                  <a:srgbClr val="66FFFF"/>
                </a:solidFill>
                <a:latin typeface="Arial" charset="0"/>
              </a:rPr>
              <a:t>Morte cardiovascular</a:t>
            </a:r>
          </a:p>
        </p:txBody>
      </p:sp>
      <p:pic>
        <p:nvPicPr>
          <p:cNvPr id="3" name="Google Shape;183;p10">
            <a:extLst>
              <a:ext uri="{FF2B5EF4-FFF2-40B4-BE49-F238E27FC236}">
                <a16:creationId xmlns:a16="http://schemas.microsoft.com/office/drawing/2014/main" id="{E5DAECAA-C8D2-6713-F005-0E0F3DD8CB9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5360" y="260648"/>
            <a:ext cx="1052413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83;p10">
            <a:extLst>
              <a:ext uri="{FF2B5EF4-FFF2-40B4-BE49-F238E27FC236}">
                <a16:creationId xmlns:a16="http://schemas.microsoft.com/office/drawing/2014/main" id="{2F9E91FC-F343-CF84-549B-A21952EAAC2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04227" y="260648"/>
            <a:ext cx="1052413" cy="2016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4805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C0F77-F2C7-2B82-FD78-B4F6C9FCE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3B336927-5309-A7F8-BEF8-56571AB35C76}"/>
              </a:ext>
            </a:extLst>
          </p:cNvPr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5333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MACE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DEFINIÇÃO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1F85BD4-BDC6-19F0-E166-3388B12C1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39" y="2276872"/>
            <a:ext cx="11905323" cy="3469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sz="3600" b="1" dirty="0">
                <a:solidFill>
                  <a:srgbClr val="00FF00"/>
                </a:solidFill>
                <a:latin typeface="Arial" charset="0"/>
              </a:rPr>
              <a:t>MACE: Major Adverse Cardiovascular Event</a:t>
            </a:r>
          </a:p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sz="3600" b="1" dirty="0">
                <a:solidFill>
                  <a:srgbClr val="00FF00"/>
                </a:solidFill>
                <a:latin typeface="Arial" charset="0"/>
              </a:rPr>
              <a:t>(Evento Cardiovascular Adverso Grave)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sz="2800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Desfecho composto utilizado em artigos científicos e pesquisa clínica para avaliar o risco de eventos cardiovasculares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sz="2800" b="1" dirty="0">
                <a:latin typeface="Arial" charset="0"/>
              </a:rPr>
              <a:t>Tipicamente utiliza uma combinação de desfechos, incluindo:</a:t>
            </a:r>
          </a:p>
          <a:p>
            <a:pPr marL="1447764" lvl="1" indent="-457189"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t-BR" altLang="pt-BR" sz="2667" b="1" dirty="0">
                <a:latin typeface="Arial" charset="0"/>
              </a:rPr>
              <a:t>Morte cardiovascular</a:t>
            </a:r>
          </a:p>
          <a:p>
            <a:pPr marL="1447764" lvl="1" indent="-457189"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t-BR" altLang="pt-BR" sz="2667" b="1" dirty="0">
                <a:solidFill>
                  <a:srgbClr val="66FFFF"/>
                </a:solidFill>
                <a:latin typeface="Arial" charset="0"/>
              </a:rPr>
              <a:t>Infarto do miocárdio</a:t>
            </a:r>
          </a:p>
        </p:txBody>
      </p:sp>
      <p:pic>
        <p:nvPicPr>
          <p:cNvPr id="3" name="Google Shape;183;p10">
            <a:extLst>
              <a:ext uri="{FF2B5EF4-FFF2-40B4-BE49-F238E27FC236}">
                <a16:creationId xmlns:a16="http://schemas.microsoft.com/office/drawing/2014/main" id="{CEA482E4-365B-6D94-1196-EC7E813ECA1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5360" y="260648"/>
            <a:ext cx="1052413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83;p10">
            <a:extLst>
              <a:ext uri="{FF2B5EF4-FFF2-40B4-BE49-F238E27FC236}">
                <a16:creationId xmlns:a16="http://schemas.microsoft.com/office/drawing/2014/main" id="{6A496A4B-20E3-A86E-CEA3-ECC6AB08CFE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04227" y="260648"/>
            <a:ext cx="1052413" cy="2016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6475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75C92-1A1B-6BDE-5437-C1BA22BEA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99F6C203-4053-4CF2-7939-AB3A0B83F101}"/>
              </a:ext>
            </a:extLst>
          </p:cNvPr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5333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MACE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DEFINIÇÃO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54306A5-FA5C-72E2-00D5-C83A2E04D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39" y="2276872"/>
            <a:ext cx="11905323" cy="392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sz="3600" b="1" dirty="0">
                <a:solidFill>
                  <a:srgbClr val="00FF00"/>
                </a:solidFill>
                <a:latin typeface="Arial" charset="0"/>
              </a:rPr>
              <a:t>MACE: Major Adverse Cardiovascular Event</a:t>
            </a:r>
          </a:p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sz="3600" b="1" dirty="0">
                <a:solidFill>
                  <a:srgbClr val="00FF00"/>
                </a:solidFill>
                <a:latin typeface="Arial" charset="0"/>
              </a:rPr>
              <a:t>(Evento Cardiovascular Adverso Grave)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sz="2800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Desfecho composto utilizado em artigos científicos e pesquisa clínica para avaliar o risco de eventos cardiovasculares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sz="2800" b="1" dirty="0">
                <a:latin typeface="Arial" charset="0"/>
              </a:rPr>
              <a:t>Tipicamente utiliza uma combinação de desfechos, incluindo:</a:t>
            </a:r>
          </a:p>
          <a:p>
            <a:pPr marL="1447764" lvl="1" indent="-457189"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t-BR" altLang="pt-BR" sz="2667" b="1" dirty="0">
                <a:latin typeface="Arial" charset="0"/>
              </a:rPr>
              <a:t>Morte cardiovascular</a:t>
            </a:r>
          </a:p>
          <a:p>
            <a:pPr marL="1447764" lvl="1" indent="-457189"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t-BR" altLang="pt-BR" sz="2667" b="1" dirty="0">
                <a:latin typeface="Arial" charset="0"/>
              </a:rPr>
              <a:t>Infarto do miocárdio</a:t>
            </a:r>
          </a:p>
          <a:p>
            <a:pPr marL="1447764" lvl="1" indent="-457189"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t-BR" altLang="pt-BR" sz="2667" b="1" dirty="0">
                <a:solidFill>
                  <a:srgbClr val="66FFFF"/>
                </a:solidFill>
                <a:latin typeface="Arial" charset="0"/>
              </a:rPr>
              <a:t>Acidente Vascular Encefálico</a:t>
            </a:r>
          </a:p>
        </p:txBody>
      </p:sp>
      <p:pic>
        <p:nvPicPr>
          <p:cNvPr id="3" name="Google Shape;183;p10">
            <a:extLst>
              <a:ext uri="{FF2B5EF4-FFF2-40B4-BE49-F238E27FC236}">
                <a16:creationId xmlns:a16="http://schemas.microsoft.com/office/drawing/2014/main" id="{53F3B48A-B877-2426-FF0B-14D2F877515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5360" y="260648"/>
            <a:ext cx="1052413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83;p10">
            <a:extLst>
              <a:ext uri="{FF2B5EF4-FFF2-40B4-BE49-F238E27FC236}">
                <a16:creationId xmlns:a16="http://schemas.microsoft.com/office/drawing/2014/main" id="{26A088F5-7F7A-D667-FA73-72F63955315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04227" y="260648"/>
            <a:ext cx="1052413" cy="2016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4287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C7232-B71D-B7FB-34C1-F2AA53FD5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C47250EC-7679-4F87-8BC7-36FC726373D7}"/>
              </a:ext>
            </a:extLst>
          </p:cNvPr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5333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MACE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DEFINIÇÃO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945512-18F3-6966-7320-B7EDA6E57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39" y="2276872"/>
            <a:ext cx="11905323" cy="449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sz="3600" b="1" dirty="0">
                <a:solidFill>
                  <a:srgbClr val="00FF00"/>
                </a:solidFill>
                <a:latin typeface="Arial" charset="0"/>
              </a:rPr>
              <a:t>MACE: Major Adverse Cardiovascular Event</a:t>
            </a:r>
          </a:p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sz="3600" b="1" dirty="0">
                <a:solidFill>
                  <a:srgbClr val="00FF00"/>
                </a:solidFill>
                <a:latin typeface="Arial" charset="0"/>
              </a:rPr>
              <a:t>(Evento Cardiovascular Adverso Grave)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sz="2800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Desfecho composto utilizado em artigos científicos e pesquisa clínica para avaliar o risco de eventos cardiovasculares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sz="2800" b="1" dirty="0">
                <a:latin typeface="Arial" charset="0"/>
              </a:rPr>
              <a:t>Tipicamente utiliza uma combinação de desfechos, incluindo:</a:t>
            </a:r>
          </a:p>
          <a:p>
            <a:pPr marL="1447764" lvl="1" indent="-457189"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t-BR" altLang="pt-BR" sz="2667" b="1" dirty="0">
                <a:latin typeface="Arial" charset="0"/>
              </a:rPr>
              <a:t>Morte cardiovascular</a:t>
            </a:r>
          </a:p>
          <a:p>
            <a:pPr marL="1447764" lvl="1" indent="-457189"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t-BR" altLang="pt-BR" sz="2667" b="1" dirty="0">
                <a:latin typeface="Arial" charset="0"/>
              </a:rPr>
              <a:t>Infarto do miocárdio</a:t>
            </a:r>
          </a:p>
          <a:p>
            <a:pPr marL="1447764" lvl="1" indent="-457189"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t-BR" altLang="pt-BR" sz="2667" b="1" dirty="0">
                <a:latin typeface="Arial" charset="0"/>
              </a:rPr>
              <a:t>Acidente Vascular Encefálico</a:t>
            </a:r>
          </a:p>
          <a:p>
            <a:pPr marL="1447764" lvl="1" indent="-457189"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t-BR" altLang="pt-BR" sz="2667" b="1" dirty="0">
                <a:solidFill>
                  <a:srgbClr val="00FFFF"/>
                </a:solidFill>
                <a:latin typeface="Arial" charset="0"/>
              </a:rPr>
              <a:t>Procedimentos de revascularização (Angioplastia ou Cirurgia) </a:t>
            </a:r>
          </a:p>
        </p:txBody>
      </p:sp>
      <p:pic>
        <p:nvPicPr>
          <p:cNvPr id="3" name="Google Shape;183;p10">
            <a:extLst>
              <a:ext uri="{FF2B5EF4-FFF2-40B4-BE49-F238E27FC236}">
                <a16:creationId xmlns:a16="http://schemas.microsoft.com/office/drawing/2014/main" id="{A2629C44-F721-EDDC-186B-C8761DCB4C8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5360" y="260648"/>
            <a:ext cx="1052413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83;p10">
            <a:extLst>
              <a:ext uri="{FF2B5EF4-FFF2-40B4-BE49-F238E27FC236}">
                <a16:creationId xmlns:a16="http://schemas.microsoft.com/office/drawing/2014/main" id="{72F9ED6C-0FB2-5EF1-751D-5D8042F2A47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04227" y="260648"/>
            <a:ext cx="1052413" cy="2016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783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ABFE6-F477-C58B-D105-50DE97891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0B32767C-B641-0235-E7E6-E53A79DF9DBC}"/>
              </a:ext>
            </a:extLst>
          </p:cNvPr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5333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MACE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DEFINIÇÃO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21A0AC-4328-BB21-F2DA-5B30191BB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39" y="2276872"/>
            <a:ext cx="11905323" cy="449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sz="3600" b="1" dirty="0">
                <a:solidFill>
                  <a:srgbClr val="00FF00"/>
                </a:solidFill>
                <a:latin typeface="Arial" charset="0"/>
              </a:rPr>
              <a:t>MACE: Major Adverse Cardiovascular Event</a:t>
            </a:r>
          </a:p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sz="3600" b="1" dirty="0">
                <a:solidFill>
                  <a:srgbClr val="00FF00"/>
                </a:solidFill>
                <a:latin typeface="Arial" charset="0"/>
              </a:rPr>
              <a:t>(Evento Cardiovascular Adverso Grave)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sz="2800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Desfecho composto utilizado em artigos científicos e pesquisa clínica para avaliar o risco de eventos cardiovasculares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sz="2800" b="1" dirty="0">
                <a:latin typeface="Arial" charset="0"/>
              </a:rPr>
              <a:t>Tipicamente utiliza uma combinação de desfechos, incluindo:</a:t>
            </a:r>
          </a:p>
          <a:p>
            <a:pPr marL="1447764" lvl="1" indent="-457189"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t-BR" altLang="pt-BR" sz="2667" b="1" dirty="0">
                <a:latin typeface="Arial" charset="0"/>
              </a:rPr>
              <a:t>Morte cardiovascular</a:t>
            </a:r>
          </a:p>
          <a:p>
            <a:pPr marL="1447764" lvl="1" indent="-457189"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t-BR" altLang="pt-BR" sz="2667" b="1" dirty="0">
                <a:latin typeface="Arial" charset="0"/>
              </a:rPr>
              <a:t>Infarto do miocárdio</a:t>
            </a:r>
          </a:p>
          <a:p>
            <a:pPr marL="1447764" lvl="1" indent="-457189"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t-BR" altLang="pt-BR" sz="2667" b="1" dirty="0">
                <a:latin typeface="Arial" charset="0"/>
              </a:rPr>
              <a:t>Acidente Vascular Encefálico</a:t>
            </a:r>
          </a:p>
          <a:p>
            <a:pPr marL="1447764" lvl="1" indent="-457189"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pt-BR" altLang="pt-BR" sz="2667" b="1" dirty="0">
                <a:solidFill>
                  <a:srgbClr val="00FFFF"/>
                </a:solidFill>
                <a:latin typeface="Arial" charset="0"/>
              </a:rPr>
              <a:t>Procedimentos de revascularização (Angioplastia ou Cirurgia) </a:t>
            </a:r>
          </a:p>
        </p:txBody>
      </p:sp>
      <p:pic>
        <p:nvPicPr>
          <p:cNvPr id="3" name="Google Shape;183;p10">
            <a:extLst>
              <a:ext uri="{FF2B5EF4-FFF2-40B4-BE49-F238E27FC236}">
                <a16:creationId xmlns:a16="http://schemas.microsoft.com/office/drawing/2014/main" id="{F23D5B1A-40FB-2B0C-952D-CFED56F4BBD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5360" y="260648"/>
            <a:ext cx="1052413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83;p10">
            <a:extLst>
              <a:ext uri="{FF2B5EF4-FFF2-40B4-BE49-F238E27FC236}">
                <a16:creationId xmlns:a16="http://schemas.microsoft.com/office/drawing/2014/main" id="{A33BF7FA-13C2-8385-803A-A504633D839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04227" y="260648"/>
            <a:ext cx="1052413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CE4D667-B267-E984-0CB1-AB65D219EAE1}"/>
              </a:ext>
            </a:extLst>
          </p:cNvPr>
          <p:cNvSpPr txBox="1"/>
          <p:nvPr/>
        </p:nvSpPr>
        <p:spPr>
          <a:xfrm>
            <a:off x="2063552" y="1484784"/>
            <a:ext cx="8256531" cy="748795"/>
          </a:xfrm>
          <a:prstGeom prst="rect">
            <a:avLst/>
          </a:prstGeom>
          <a:solidFill>
            <a:srgbClr val="008000"/>
          </a:solidFill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>
                <a:latin typeface="Arial" panose="020B0604020202020204" pitchFamily="34" charset="0"/>
                <a:cs typeface="Arial" panose="020B0604020202020204" pitchFamily="34" charset="0"/>
              </a:rPr>
              <a:t>Quando dizemos que uma intervenção reduz o risco CV:</a:t>
            </a:r>
          </a:p>
          <a:p>
            <a:pPr algn="ctr"/>
            <a:r>
              <a:rPr lang="pt-BR" sz="2133" b="1" dirty="0">
                <a:latin typeface="Arial" panose="020B0604020202020204" pitchFamily="34" charset="0"/>
                <a:cs typeface="Arial" panose="020B0604020202020204" pitchFamily="34" charset="0"/>
              </a:rPr>
              <a:t>↓ Mortalidade geral e CV;  ↓ IAM;  ↓ AVE;  ↓ Procedimentos CV</a:t>
            </a:r>
            <a:endParaRPr lang="en-US" sz="213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04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52C98-C4DE-AA4D-03E7-B078B4073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Box 4">
            <a:extLst>
              <a:ext uri="{FF2B5EF4-FFF2-40B4-BE49-F238E27FC236}">
                <a16:creationId xmlns:a16="http://schemas.microsoft.com/office/drawing/2014/main" id="{18EB3913-413D-4456-7AB2-C5900BA81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064" y="1316766"/>
            <a:ext cx="5280586" cy="4196470"/>
          </a:xfrm>
          <a:prstGeom prst="rect">
            <a:avLst/>
          </a:prstGeom>
          <a:solidFill>
            <a:schemeClr val="bg1"/>
          </a:solidFill>
          <a:ln w="19050">
            <a:solidFill>
              <a:srgbClr val="00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Estatinas / Ezetimiba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067" b="1" dirty="0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Inibidores de PCSK9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067" b="1" dirty="0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Betabloqueadores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067" b="1" dirty="0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 err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Bloq</a:t>
            </a:r>
            <a:r>
              <a:rPr lang="pt-BR" altLang="pt-BR" sz="2400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Receptores de Angiotensina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067" b="1" dirty="0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 err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Antiagregantes</a:t>
            </a:r>
            <a:r>
              <a:rPr lang="pt-BR" altLang="pt-BR" sz="2400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plaquetários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067" b="1" dirty="0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Inibidores de SGLT-2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067" b="1" dirty="0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Inibidor da </a:t>
            </a:r>
            <a:r>
              <a:rPr lang="pt-BR" altLang="pt-BR" sz="2400" b="1" dirty="0" err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Neprilisina</a:t>
            </a:r>
            <a:endParaRPr lang="pt-BR" altLang="pt-BR" sz="2400" b="1" dirty="0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067" b="1" dirty="0">
              <a:solidFill>
                <a:srgbClr val="00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Exercício físico</a:t>
            </a:r>
          </a:p>
        </p:txBody>
      </p:sp>
      <p:sp>
        <p:nvSpPr>
          <p:cNvPr id="25603" name="TextBox 5">
            <a:extLst>
              <a:ext uri="{FF2B5EF4-FFF2-40B4-BE49-F238E27FC236}">
                <a16:creationId xmlns:a16="http://schemas.microsoft.com/office/drawing/2014/main" id="{48A2A871-444E-8067-D86D-F0034FFAB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1" y="5735578"/>
            <a:ext cx="11617289" cy="76944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prevenção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adiamento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destes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eventos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sido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foco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estudos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clínicos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objetivam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documentar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eficácia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intervenções</a:t>
            </a:r>
            <a:r>
              <a:rPr lang="en-US" altLang="pt-BR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terapêuticas</a:t>
            </a:r>
            <a:endParaRPr lang="pt-BR" altLang="pt-BR" sz="22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01ED1F9-ECCD-3405-ED67-4F45CCC73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90" y="115888"/>
            <a:ext cx="87852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200" b="1" kern="0" dirty="0">
                <a:solidFill>
                  <a:srgbClr val="FFFF00"/>
                </a:solidFill>
                <a:latin typeface="Arial" charset="0"/>
                <a:ea typeface="+mj-ea"/>
                <a:cs typeface="+mj-cs"/>
              </a:rPr>
              <a:t>EXERCÍCIO FÍSICO NA REDUÇÃO DO RISCO CARDIOVASCULAR</a:t>
            </a:r>
          </a:p>
        </p:txBody>
      </p:sp>
      <p:sp>
        <p:nvSpPr>
          <p:cNvPr id="25605" name="Rectangle 3">
            <a:extLst>
              <a:ext uri="{FF2B5EF4-FFF2-40B4-BE49-F238E27FC236}">
                <a16:creationId xmlns:a16="http://schemas.microsoft.com/office/drawing/2014/main" id="{2A373BD1-8A25-F056-D343-5C0BF9A2DAD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35360" y="1772816"/>
            <a:ext cx="5568619" cy="3384376"/>
          </a:xfr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pt-BR" altLang="pt-BR" sz="2667" b="1" dirty="0">
                <a:solidFill>
                  <a:srgbClr val="00FF00"/>
                </a:solidFill>
                <a:latin typeface="Arial" panose="020B0604020202020204" pitchFamily="34" charset="0"/>
              </a:rPr>
              <a:t>Mortalidade cardiovascular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pt-BR" altLang="pt-BR" sz="2667" b="1" dirty="0">
                <a:solidFill>
                  <a:srgbClr val="00FF00"/>
                </a:solidFill>
                <a:latin typeface="Arial" panose="020B0604020202020204" pitchFamily="34" charset="0"/>
              </a:rPr>
              <a:t>Infarto do miocárdio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pt-BR" altLang="pt-BR" sz="2667" b="1" dirty="0">
                <a:solidFill>
                  <a:srgbClr val="00FF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Acidente Vascular Encefálico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pt-BR" altLang="pt-BR" sz="2667" b="1" dirty="0">
                <a:solidFill>
                  <a:srgbClr val="00FF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Procedimentos de Revascularização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pt-BR" altLang="pt-BR" sz="2667" b="1" dirty="0">
                <a:solidFill>
                  <a:srgbClr val="00FF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Insuficiência cardíaca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pt-BR" altLang="pt-BR" sz="2667" b="1" dirty="0">
                <a:solidFill>
                  <a:srgbClr val="00FF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Doença renal crônica</a:t>
            </a:r>
            <a:endParaRPr lang="pt-BR" altLang="pt-BR" sz="2667" b="1" dirty="0">
              <a:solidFill>
                <a:srgbClr val="00FF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4627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6DE02-FB45-D097-5A80-0F094BFBF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4DD06CB9-C244-B784-8D13-9F7A8571B941}"/>
              </a:ext>
            </a:extLst>
          </p:cNvPr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5333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MACE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DEFINIÇÃO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3" name="Google Shape;183;p10">
            <a:extLst>
              <a:ext uri="{FF2B5EF4-FFF2-40B4-BE49-F238E27FC236}">
                <a16:creationId xmlns:a16="http://schemas.microsoft.com/office/drawing/2014/main" id="{01FEB6DF-4C04-B6BA-AA39-949A2B410BA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5360" y="260648"/>
            <a:ext cx="1052413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83;p10">
            <a:extLst>
              <a:ext uri="{FF2B5EF4-FFF2-40B4-BE49-F238E27FC236}">
                <a16:creationId xmlns:a16="http://schemas.microsoft.com/office/drawing/2014/main" id="{B6CD337A-3CA2-709C-8BA5-A56E75D64FA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04227" y="260648"/>
            <a:ext cx="1052413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4D232AD-820E-2AEA-B27E-42A9F75B25AF}"/>
              </a:ext>
            </a:extLst>
          </p:cNvPr>
          <p:cNvSpPr txBox="1"/>
          <p:nvPr/>
        </p:nvSpPr>
        <p:spPr>
          <a:xfrm>
            <a:off x="2063552" y="1672093"/>
            <a:ext cx="8256531" cy="748795"/>
          </a:xfrm>
          <a:prstGeom prst="rect">
            <a:avLst/>
          </a:prstGeom>
          <a:solidFill>
            <a:srgbClr val="008000"/>
          </a:solidFill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>
                <a:latin typeface="Arial" panose="020B0604020202020204" pitchFamily="34" charset="0"/>
                <a:cs typeface="Arial" panose="020B0604020202020204" pitchFamily="34" charset="0"/>
              </a:rPr>
              <a:t>Quando dizemos que uma intervenção reduz o risco CV:</a:t>
            </a:r>
          </a:p>
          <a:p>
            <a:pPr algn="ctr"/>
            <a:r>
              <a:rPr lang="pt-BR" sz="2133" b="1" dirty="0">
                <a:latin typeface="Arial" panose="020B0604020202020204" pitchFamily="34" charset="0"/>
                <a:cs typeface="Arial" panose="020B0604020202020204" pitchFamily="34" charset="0"/>
              </a:rPr>
              <a:t>↓ Mortalidade geral e CV;  ↓ IAM;  ↓ AVE;  ↓ Procedimentos CV</a:t>
            </a:r>
            <a:endParaRPr lang="en-US" sz="213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7F07252-F396-B92B-3660-C68FD5620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28" y="3408871"/>
            <a:ext cx="6058734" cy="2708108"/>
          </a:xfrm>
          <a:prstGeom prst="rect">
            <a:avLst/>
          </a:prstGeom>
          <a:noFill/>
          <a:ln w="317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sz="3733" b="1" dirty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latin typeface="Arial" charset="0"/>
              </a:rPr>
              <a:t>MAS... UMA MAIOR APTIDÃO CARDIORRESPIRATÓRIA REDUZ O RISCO CARDIOVASCULAR?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833FCF7D-D3ED-5806-1B7B-6A5A6F871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471" y="2618568"/>
            <a:ext cx="5758185" cy="397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5">
            <a:extLst>
              <a:ext uri="{FF2B5EF4-FFF2-40B4-BE49-F238E27FC236}">
                <a16:creationId xmlns:a16="http://schemas.microsoft.com/office/drawing/2014/main" id="{717899FA-4B77-B48F-7B84-9C7A90207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4272" y="4158841"/>
            <a:ext cx="1440160" cy="566303"/>
          </a:xfrm>
          <a:prstGeom prst="rect">
            <a:avLst/>
          </a:prstGeom>
          <a:solidFill>
            <a:schemeClr val="bg1"/>
          </a:solidFill>
          <a:ln w="31750">
            <a:solidFill>
              <a:srgbClr val="FFFF00"/>
            </a:solidFill>
            <a:round/>
            <a:headEnd/>
            <a:tailEnd/>
          </a:ln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b="1" dirty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latin typeface="Arial" charset="0"/>
              </a:rPr>
              <a:t>SIM!!!</a:t>
            </a:r>
          </a:p>
        </p:txBody>
      </p:sp>
    </p:spTree>
    <p:extLst>
      <p:ext uri="{BB962C8B-B14F-4D97-AF65-F5344CB8AC3E}">
        <p14:creationId xmlns:p14="http://schemas.microsoft.com/office/powerpoint/2010/main" val="91396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DEFINIÇÃO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35360" y="1604797"/>
            <a:ext cx="11617291" cy="297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b="1" dirty="0">
                <a:solidFill>
                  <a:srgbClr val="00FF00"/>
                </a:solidFill>
                <a:latin typeface="Arial" charset="0"/>
              </a:rPr>
              <a:t>APTIDÃO CARDIORRESPIRATÓRIA </a:t>
            </a:r>
            <a:r>
              <a:rPr lang="pt-BR" altLang="pt-BR" b="1" dirty="0">
                <a:latin typeface="Arial" charset="0"/>
              </a:rPr>
              <a:t>se refere à capacidade dos sistemas circulatório e respiratório de suprir os músculos esqueléticos de O</a:t>
            </a:r>
            <a:r>
              <a:rPr lang="pt-BR" altLang="pt-BR" b="1" baseline="-25000" dirty="0">
                <a:latin typeface="Arial" charset="0"/>
              </a:rPr>
              <a:t>2</a:t>
            </a:r>
            <a:r>
              <a:rPr lang="pt-BR" altLang="pt-BR" b="1" dirty="0">
                <a:latin typeface="Arial" charset="0"/>
              </a:rPr>
              <a:t> durante o exercício sustentado (VO</a:t>
            </a:r>
            <a:r>
              <a:rPr lang="pt-BR" altLang="pt-BR" b="1" baseline="-25000" dirty="0">
                <a:latin typeface="Arial" charset="0"/>
              </a:rPr>
              <a:t>2</a:t>
            </a:r>
            <a:r>
              <a:rPr lang="pt-BR" altLang="pt-BR" b="1" dirty="0">
                <a:latin typeface="Arial" charset="0"/>
              </a:rPr>
              <a:t> máximo).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pt-BR" altLang="pt-BR" b="1" dirty="0">
              <a:latin typeface="Arial" charset="0"/>
            </a:endParaRP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pt-BR" altLang="pt-BR" b="1" dirty="0">
              <a:latin typeface="Arial" charset="0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1EAEB0C-35EB-11F4-8FA5-E59CFF2FF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38" y="4275173"/>
            <a:ext cx="6058734" cy="1674107"/>
          </a:xfrm>
          <a:prstGeom prst="rect">
            <a:avLst/>
          </a:prstGeom>
          <a:noFill/>
          <a:ln w="317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sz="3733" b="1" dirty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latin typeface="Arial" charset="0"/>
              </a:rPr>
              <a:t>EFEITO FUNDAMENTAL DA PRÁTICA REGULAR DE EXERCÍCIOS!!!</a:t>
            </a:r>
          </a:p>
        </p:txBody>
      </p:sp>
    </p:spTree>
    <p:extLst>
      <p:ext uri="{BB962C8B-B14F-4D97-AF65-F5344CB8AC3E}">
        <p14:creationId xmlns:p14="http://schemas.microsoft.com/office/powerpoint/2010/main" val="1166276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DEFINIÇÃO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35360" y="1604797"/>
            <a:ext cx="11617291" cy="297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b="1" dirty="0">
                <a:solidFill>
                  <a:srgbClr val="00FF00"/>
                </a:solidFill>
                <a:latin typeface="Arial" charset="0"/>
              </a:rPr>
              <a:t>APTIDÃO CARDIORRESPIRATÓRIA </a:t>
            </a:r>
            <a:r>
              <a:rPr lang="pt-BR" altLang="pt-BR" b="1" dirty="0">
                <a:latin typeface="Arial" charset="0"/>
              </a:rPr>
              <a:t>se refere à capacidade dos sistemas circulatório e respiratório de suprir os músculos esqueléticos de O</a:t>
            </a:r>
            <a:r>
              <a:rPr lang="pt-BR" altLang="pt-BR" b="1" baseline="-25000" dirty="0">
                <a:latin typeface="Arial" charset="0"/>
              </a:rPr>
              <a:t>2</a:t>
            </a:r>
            <a:r>
              <a:rPr lang="pt-BR" altLang="pt-BR" b="1" dirty="0">
                <a:latin typeface="Arial" charset="0"/>
              </a:rPr>
              <a:t> durante o exercício sustentado (VO</a:t>
            </a:r>
            <a:r>
              <a:rPr lang="pt-BR" altLang="pt-BR" b="1" baseline="-25000" dirty="0">
                <a:latin typeface="Arial" charset="0"/>
              </a:rPr>
              <a:t>2</a:t>
            </a:r>
            <a:r>
              <a:rPr lang="pt-BR" altLang="pt-BR" b="1" dirty="0">
                <a:latin typeface="Arial" charset="0"/>
              </a:rPr>
              <a:t> máximo).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pt-BR" altLang="pt-BR" b="1" dirty="0">
              <a:latin typeface="Arial" charset="0"/>
            </a:endParaRP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pt-BR" altLang="pt-BR" b="1" dirty="0">
              <a:latin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199456" y="3473132"/>
            <a:ext cx="9793088" cy="1077218"/>
          </a:xfrm>
          <a:prstGeom prst="rect">
            <a:avLst/>
          </a:prstGeom>
          <a:solidFill>
            <a:schemeClr val="bg1"/>
          </a:solidFill>
          <a:ln w="12700"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 PARA O DESEMPENHO!!!</a:t>
            </a:r>
          </a:p>
          <a:p>
            <a:pPr algn="ctr"/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FUNDAMENTAL PARA ATLETAS!!!!!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511CB83-E331-47F4-92AC-B32CCB07C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55" y="4741145"/>
            <a:ext cx="3072341" cy="204822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BAF1EA7-F9D0-4316-AB29-D3DDF312D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732564"/>
            <a:ext cx="2052203" cy="205220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122206A-748F-44A9-A9F4-C548047B14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267" y="4740501"/>
            <a:ext cx="3443484" cy="2048873"/>
          </a:xfrm>
          <a:prstGeom prst="rect">
            <a:avLst/>
          </a:prstGeom>
        </p:spPr>
      </p:pic>
      <p:pic>
        <p:nvPicPr>
          <p:cNvPr id="3" name="Imagem 2" descr="⚡A lendária oposta canhotinha Leila Barros, brilhou durante muitos anos com a camisa da seleção brasileira, tendo como característica jogadas incríveis, ataques rápidos, chinas invertidas e muita garra e força em quadra.">
            <a:extLst>
              <a:ext uri="{FF2B5EF4-FFF2-40B4-BE49-F238E27FC236}">
                <a16:creationId xmlns:a16="http://schemas.microsoft.com/office/drawing/2014/main" id="{654CFB87-53DA-29A6-6377-F60D790A7E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9736" y="4743723"/>
            <a:ext cx="2052203" cy="205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338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DEFINIÇÃO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35360" y="1604797"/>
            <a:ext cx="11617291" cy="297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b="1" dirty="0">
                <a:solidFill>
                  <a:srgbClr val="00FF00"/>
                </a:solidFill>
                <a:latin typeface="Arial" charset="0"/>
              </a:rPr>
              <a:t>APTIDÃO CARDIORRESPIRATÓRIA </a:t>
            </a:r>
            <a:r>
              <a:rPr lang="pt-BR" altLang="pt-BR" b="1" dirty="0">
                <a:latin typeface="Arial" charset="0"/>
              </a:rPr>
              <a:t>se refere à capacidade dos sistemas circulatório e respiratório de suprir os músculos esqueléticos de O</a:t>
            </a:r>
            <a:r>
              <a:rPr lang="pt-BR" altLang="pt-BR" b="1" baseline="-25000" dirty="0">
                <a:latin typeface="Arial" charset="0"/>
              </a:rPr>
              <a:t>2</a:t>
            </a:r>
            <a:r>
              <a:rPr lang="pt-BR" altLang="pt-BR" b="1" dirty="0">
                <a:latin typeface="Arial" charset="0"/>
              </a:rPr>
              <a:t> durante o exercício sustentado (VO</a:t>
            </a:r>
            <a:r>
              <a:rPr lang="pt-BR" altLang="pt-BR" b="1" baseline="-25000" dirty="0">
                <a:latin typeface="Arial" charset="0"/>
              </a:rPr>
              <a:t>2</a:t>
            </a:r>
            <a:r>
              <a:rPr lang="pt-BR" altLang="pt-BR" b="1" dirty="0">
                <a:latin typeface="Arial" charset="0"/>
              </a:rPr>
              <a:t> máximo).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pt-BR" altLang="pt-BR" b="1" dirty="0">
              <a:latin typeface="Arial" charset="0"/>
            </a:endParaRP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pt-BR" altLang="pt-BR" b="1" dirty="0">
              <a:latin typeface="Arial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4821155"/>
            <a:ext cx="3744416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787" y="4830486"/>
            <a:ext cx="3312915" cy="1862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171" y="4844053"/>
            <a:ext cx="4416491" cy="1850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911424" y="3473133"/>
            <a:ext cx="10369152" cy="1077218"/>
          </a:xfrm>
          <a:prstGeom prst="rect">
            <a:avLst/>
          </a:prstGeom>
          <a:solidFill>
            <a:schemeClr val="bg1"/>
          </a:solidFill>
          <a:ln w="12700">
            <a:solidFill>
              <a:srgbClr val="00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 PARA O RISCO CARDIOVASCULAR!!!</a:t>
            </a:r>
          </a:p>
          <a:p>
            <a:pPr algn="ctr"/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FUNDAMENTAL PARA “PESSOAS COMUNS”!!!!!</a:t>
            </a:r>
          </a:p>
        </p:txBody>
      </p:sp>
    </p:spTree>
    <p:extLst>
      <p:ext uri="{BB962C8B-B14F-4D97-AF65-F5344CB8AC3E}">
        <p14:creationId xmlns:p14="http://schemas.microsoft.com/office/powerpoint/2010/main" val="390519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_SBME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6" y="142876"/>
            <a:ext cx="184626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Slide-24"/>
          <p:cNvPicPr>
            <a:picLocks noChangeAspect="1" noChangeArrowheads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850" y="142876"/>
            <a:ext cx="1944688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3" descr="D:\S.B.M.E\CongressoBrasileiro2011\Logo_Cosum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1" y="158750"/>
            <a:ext cx="1763713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>
            <a:spLocks noChangeArrowheads="1"/>
          </p:cNvSpPr>
          <p:nvPr/>
        </p:nvSpPr>
        <p:spPr bwMode="auto">
          <a:xfrm>
            <a:off x="2098279" y="3982741"/>
            <a:ext cx="7200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>
                <a:solidFill>
                  <a:srgbClr val="00FF00"/>
                </a:solidFill>
                <a:latin typeface="Arial" charset="0"/>
                <a:cs typeface="Arial" charset="0"/>
              </a:rPr>
              <a:t>ESPORTE DE ALTO RENDIMENTO</a:t>
            </a:r>
          </a:p>
        </p:txBody>
      </p:sp>
      <p:sp>
        <p:nvSpPr>
          <p:cNvPr id="11" name="CaixaDeTexto 10"/>
          <p:cNvSpPr txBox="1">
            <a:spLocks noChangeArrowheads="1"/>
          </p:cNvSpPr>
          <p:nvPr/>
        </p:nvSpPr>
        <p:spPr bwMode="auto">
          <a:xfrm>
            <a:off x="479376" y="5735638"/>
            <a:ext cx="266541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b="1">
                <a:solidFill>
                  <a:srgbClr val="00FFFF"/>
                </a:solidFill>
                <a:latin typeface="Comic Sans MS" pitchFamily="66" charset="0"/>
              </a:rPr>
              <a:t>Medicina do Exercício</a:t>
            </a:r>
          </a:p>
        </p:txBody>
      </p:sp>
      <p:sp>
        <p:nvSpPr>
          <p:cNvPr id="12" name="CaixaDeTexto 11"/>
          <p:cNvSpPr txBox="1">
            <a:spLocks noChangeArrowheads="1"/>
          </p:cNvSpPr>
          <p:nvPr/>
        </p:nvSpPr>
        <p:spPr bwMode="auto">
          <a:xfrm>
            <a:off x="4511675" y="4941168"/>
            <a:ext cx="27368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 err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Traumatologia</a:t>
            </a:r>
            <a:r>
              <a:rPr lang="en-US" altLang="pt-BR" sz="24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do </a:t>
            </a:r>
            <a:r>
              <a:rPr lang="en-US" altLang="pt-BR" sz="2400" b="1" dirty="0" err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Esporte</a:t>
            </a:r>
            <a:endParaRPr lang="en-US" altLang="pt-BR" sz="24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263352" y="3310583"/>
            <a:ext cx="2447926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b="1" dirty="0" err="1">
                <a:solidFill>
                  <a:srgbClr val="FA0ACC"/>
                </a:solidFill>
                <a:latin typeface="Colonna MT" pitchFamily="82" charset="0"/>
                <a:ea typeface="Verdana" pitchFamily="34" charset="0"/>
                <a:cs typeface="Verdana" pitchFamily="34" charset="0"/>
              </a:rPr>
              <a:t>Fisiologia</a:t>
            </a:r>
            <a:r>
              <a:rPr lang="en-US" altLang="pt-BR" b="1" dirty="0">
                <a:solidFill>
                  <a:srgbClr val="FA0ACC"/>
                </a:solidFill>
                <a:latin typeface="Colonna MT" pitchFamily="82" charset="0"/>
                <a:ea typeface="Verdana" pitchFamily="34" charset="0"/>
                <a:cs typeface="Verdana" pitchFamily="34" charset="0"/>
              </a:rPr>
              <a:t> do </a:t>
            </a:r>
            <a:r>
              <a:rPr lang="en-US" altLang="pt-BR" b="1" dirty="0" err="1">
                <a:solidFill>
                  <a:srgbClr val="FA0ACC"/>
                </a:solidFill>
                <a:latin typeface="Colonna MT" pitchFamily="82" charset="0"/>
                <a:ea typeface="Verdana" pitchFamily="34" charset="0"/>
                <a:cs typeface="Verdana" pitchFamily="34" charset="0"/>
              </a:rPr>
              <a:t>Exercício</a:t>
            </a:r>
            <a:endParaRPr lang="en-US" altLang="pt-BR" b="1" dirty="0">
              <a:solidFill>
                <a:srgbClr val="FA0ACC"/>
              </a:solidFill>
              <a:latin typeface="Colonna MT" pitchFamily="82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CaixaDeTexto 13"/>
          <p:cNvSpPr txBox="1">
            <a:spLocks noChangeArrowheads="1"/>
          </p:cNvSpPr>
          <p:nvPr/>
        </p:nvSpPr>
        <p:spPr bwMode="auto">
          <a:xfrm>
            <a:off x="8761015" y="3356992"/>
            <a:ext cx="3095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 err="1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Nutrologia</a:t>
            </a:r>
            <a:r>
              <a:rPr lang="en-US" altLang="pt-BR" sz="2400" b="1" dirty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 do </a:t>
            </a:r>
            <a:r>
              <a:rPr lang="en-US" altLang="pt-BR" sz="2400" b="1" dirty="0" err="1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Exercício</a:t>
            </a:r>
            <a:r>
              <a:rPr lang="en-US" altLang="pt-BR" sz="2400" b="1" dirty="0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 e do </a:t>
            </a:r>
            <a:r>
              <a:rPr lang="en-US" altLang="pt-BR" sz="2400" b="1" dirty="0" err="1">
                <a:solidFill>
                  <a:srgbClr val="009900"/>
                </a:solidFill>
                <a:latin typeface="Tahoma" pitchFamily="34" charset="0"/>
                <a:cs typeface="Tahoma" pitchFamily="34" charset="0"/>
              </a:rPr>
              <a:t>Esporte</a:t>
            </a:r>
            <a:endParaRPr lang="en-US" altLang="pt-BR" sz="2400" b="1" dirty="0">
              <a:solidFill>
                <a:srgbClr val="0099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CaixaDeTexto 14"/>
          <p:cNvSpPr txBox="1">
            <a:spLocks noChangeArrowheads="1"/>
          </p:cNvSpPr>
          <p:nvPr/>
        </p:nvSpPr>
        <p:spPr bwMode="auto">
          <a:xfrm>
            <a:off x="8113315" y="6165851"/>
            <a:ext cx="3743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800" b="1" dirty="0">
                <a:solidFill>
                  <a:srgbClr val="FFC000"/>
                </a:solidFill>
              </a:rPr>
              <a:t>Cardiologia do </a:t>
            </a:r>
            <a:r>
              <a:rPr lang="en-US" altLang="pt-BR" sz="2800" b="1" dirty="0" err="1">
                <a:solidFill>
                  <a:srgbClr val="FFC000"/>
                </a:solidFill>
              </a:rPr>
              <a:t>Esporte</a:t>
            </a:r>
            <a:endParaRPr lang="en-US" altLang="pt-BR" sz="2800" b="1" dirty="0">
              <a:solidFill>
                <a:srgbClr val="FFC000"/>
              </a:solidFill>
            </a:endParaRPr>
          </a:p>
        </p:txBody>
      </p:sp>
      <p:sp>
        <p:nvSpPr>
          <p:cNvPr id="16" name="CaixaDeTexto 15"/>
          <p:cNvSpPr txBox="1">
            <a:spLocks noChangeArrowheads="1"/>
          </p:cNvSpPr>
          <p:nvPr/>
        </p:nvSpPr>
        <p:spPr bwMode="auto">
          <a:xfrm>
            <a:off x="7463407" y="5013326"/>
            <a:ext cx="33131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800" b="1" dirty="0" err="1">
                <a:solidFill>
                  <a:schemeClr val="accent1"/>
                </a:solidFill>
                <a:latin typeface="Aharoni" pitchFamily="2" charset="-79"/>
                <a:cs typeface="Aharoni" pitchFamily="2" charset="-79"/>
              </a:rPr>
              <a:t>Reabilitação</a:t>
            </a:r>
            <a:r>
              <a:rPr lang="en-US" altLang="pt-BR" sz="2800" b="1" dirty="0">
                <a:solidFill>
                  <a:schemeClr val="accent1"/>
                </a:solidFill>
                <a:latin typeface="Aharoni" pitchFamily="2" charset="-79"/>
                <a:cs typeface="Aharoni" pitchFamily="2" charset="-79"/>
              </a:rPr>
              <a:t> Cardiovascular</a:t>
            </a:r>
          </a:p>
        </p:txBody>
      </p:sp>
      <p:sp>
        <p:nvSpPr>
          <p:cNvPr id="17" name="CaixaDeTexto 16"/>
          <p:cNvSpPr txBox="1">
            <a:spLocks noChangeArrowheads="1"/>
          </p:cNvSpPr>
          <p:nvPr/>
        </p:nvSpPr>
        <p:spPr bwMode="auto">
          <a:xfrm>
            <a:off x="1703512" y="4797425"/>
            <a:ext cx="23764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800" b="1">
                <a:solidFill>
                  <a:srgbClr val="0070C0"/>
                </a:solidFill>
                <a:latin typeface="Rockwell" pitchFamily="18" charset="0"/>
              </a:rPr>
              <a:t>Controle anti-doping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078686" y="6230937"/>
            <a:ext cx="324008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Cineantropometria</a:t>
            </a:r>
            <a:endParaRPr lang="en-US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87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161925"/>
            <a:ext cx="1836738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D5EEB7D-3B32-4A0F-1272-96065FA066F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35360" y="2473648"/>
            <a:ext cx="11521280" cy="59531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4400" b="1" dirty="0">
                <a:solidFill>
                  <a:schemeClr val="tx2"/>
                </a:solidFill>
                <a:latin typeface="Arial" charset="0"/>
              </a:rPr>
              <a:t>MEDICINA DO EXERCÍCIO E DO ESPORTE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7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3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1" grpId="0"/>
      <p:bldP spid="12" grpId="0"/>
      <p:bldP spid="13" grpId="0"/>
      <p:bldP spid="13" grpId="1"/>
      <p:bldP spid="14" grpId="0"/>
      <p:bldP spid="15" grpId="0"/>
      <p:bldP spid="16" grpId="0"/>
      <p:bldP spid="17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48483-1498-E63A-4A86-657B32E35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57591B7B-5702-16EA-C425-2792F76BDD77}"/>
              </a:ext>
            </a:extLst>
          </p:cNvPr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DEFINIÇÃO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DDB10A-EDB1-00A4-D369-6FAC75C2C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60" y="1604797"/>
            <a:ext cx="11617291" cy="297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b="1" dirty="0">
                <a:solidFill>
                  <a:srgbClr val="00FF00"/>
                </a:solidFill>
                <a:latin typeface="Arial" charset="0"/>
              </a:rPr>
              <a:t>APTIDÃO CARDIORRESPIRATÓRIA </a:t>
            </a:r>
            <a:r>
              <a:rPr lang="pt-BR" altLang="pt-BR" b="1" dirty="0">
                <a:latin typeface="Arial" charset="0"/>
              </a:rPr>
              <a:t>se refere à capacidade dos sistemas circulatório e respiratório de suprir os músculos esqueléticos de O</a:t>
            </a:r>
            <a:r>
              <a:rPr lang="pt-BR" altLang="pt-BR" b="1" baseline="-25000" dirty="0">
                <a:latin typeface="Arial" charset="0"/>
              </a:rPr>
              <a:t>2</a:t>
            </a:r>
            <a:r>
              <a:rPr lang="pt-BR" altLang="pt-BR" b="1" dirty="0">
                <a:latin typeface="Arial" charset="0"/>
              </a:rPr>
              <a:t> durante o exercício sustentado (VO</a:t>
            </a:r>
            <a:r>
              <a:rPr lang="pt-BR" altLang="pt-BR" b="1" baseline="-25000" dirty="0">
                <a:latin typeface="Arial" charset="0"/>
              </a:rPr>
              <a:t>2</a:t>
            </a:r>
            <a:r>
              <a:rPr lang="pt-BR" altLang="pt-BR" b="1" dirty="0">
                <a:latin typeface="Arial" charset="0"/>
              </a:rPr>
              <a:t> máximo).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pt-BR" altLang="pt-BR" b="1" dirty="0">
              <a:latin typeface="Arial" charset="0"/>
            </a:endParaRP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pt-BR" altLang="pt-BR" b="1" dirty="0">
              <a:latin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8C5CB0-4B4D-2EAF-B5D5-70CD314F9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531" y="3831755"/>
            <a:ext cx="8544949" cy="266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8336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19336" y="5877272"/>
            <a:ext cx="12025336" cy="732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r>
              <a:rPr lang="pt-BR" altLang="pt-BR" sz="2200" b="1" dirty="0">
                <a:latin typeface="Arial" charset="0"/>
              </a:rPr>
              <a:t>Ross R, Blair SN, Arena R </a:t>
            </a:r>
            <a:r>
              <a:rPr lang="pt-BR" altLang="pt-BR" sz="2200" b="1" i="1" dirty="0">
                <a:latin typeface="Arial" charset="0"/>
              </a:rPr>
              <a:t>et al</a:t>
            </a:r>
            <a:r>
              <a:rPr lang="pt-BR" altLang="pt-BR" sz="2200" b="1" dirty="0">
                <a:latin typeface="Arial" charset="0"/>
              </a:rPr>
              <a:t>.  </a:t>
            </a:r>
            <a:r>
              <a:rPr lang="pt-BR" altLang="pt-BR" sz="2200" b="1" dirty="0" err="1">
                <a:latin typeface="Arial" charset="0"/>
              </a:rPr>
              <a:t>Importance</a:t>
            </a:r>
            <a:r>
              <a:rPr lang="pt-BR" altLang="pt-BR" sz="2200" b="1" dirty="0">
                <a:latin typeface="Arial" charset="0"/>
              </a:rPr>
              <a:t> </a:t>
            </a:r>
            <a:r>
              <a:rPr lang="pt-BR" altLang="pt-BR" sz="2200" b="1" dirty="0" err="1">
                <a:latin typeface="Arial" charset="0"/>
              </a:rPr>
              <a:t>of</a:t>
            </a:r>
            <a:r>
              <a:rPr lang="pt-BR" altLang="pt-BR" sz="2200" b="1" dirty="0">
                <a:latin typeface="Arial" charset="0"/>
              </a:rPr>
              <a:t> </a:t>
            </a:r>
            <a:r>
              <a:rPr lang="pt-BR" altLang="pt-BR" sz="2200" b="1" dirty="0" err="1">
                <a:latin typeface="Arial" charset="0"/>
              </a:rPr>
              <a:t>assessing</a:t>
            </a:r>
            <a:r>
              <a:rPr lang="pt-BR" altLang="pt-BR" sz="2200" b="1" dirty="0">
                <a:latin typeface="Arial" charset="0"/>
              </a:rPr>
              <a:t> </a:t>
            </a:r>
            <a:r>
              <a:rPr lang="pt-BR" altLang="pt-BR" sz="2200" b="1" dirty="0" err="1">
                <a:latin typeface="Arial" charset="0"/>
              </a:rPr>
              <a:t>cardiorespiratory</a:t>
            </a:r>
            <a:r>
              <a:rPr lang="pt-BR" altLang="pt-BR" sz="2200" b="1" dirty="0">
                <a:latin typeface="Arial" charset="0"/>
              </a:rPr>
              <a:t> fitness in </a:t>
            </a:r>
            <a:r>
              <a:rPr lang="pt-BR" altLang="pt-BR" sz="2200" b="1" dirty="0" err="1">
                <a:latin typeface="Arial" charset="0"/>
              </a:rPr>
              <a:t>clinical</a:t>
            </a:r>
            <a:r>
              <a:rPr lang="pt-BR" altLang="pt-BR" sz="2200" b="1" dirty="0">
                <a:latin typeface="Arial" charset="0"/>
              </a:rPr>
              <a:t> </a:t>
            </a:r>
            <a:r>
              <a:rPr lang="pt-BR" altLang="pt-BR" sz="2200" b="1" dirty="0" err="1">
                <a:latin typeface="Arial" charset="0"/>
              </a:rPr>
              <a:t>practice</a:t>
            </a:r>
            <a:r>
              <a:rPr lang="pt-BR" altLang="pt-BR" sz="2200" b="1" dirty="0">
                <a:latin typeface="Arial" charset="0"/>
              </a:rPr>
              <a:t>: a case for fitness as a </a:t>
            </a:r>
            <a:r>
              <a:rPr lang="pt-BR" altLang="pt-BR" sz="2200" b="1" dirty="0" err="1">
                <a:latin typeface="Arial" charset="0"/>
              </a:rPr>
              <a:t>clinical</a:t>
            </a:r>
            <a:r>
              <a:rPr lang="pt-BR" altLang="pt-BR" sz="2200" b="1" dirty="0">
                <a:latin typeface="Arial" charset="0"/>
              </a:rPr>
              <a:t> vital sign. </a:t>
            </a:r>
            <a:r>
              <a:rPr lang="pt-BR" altLang="pt-BR" sz="2200" b="1" i="1" dirty="0" err="1">
                <a:latin typeface="Arial" charset="0"/>
              </a:rPr>
              <a:t>Circulation</a:t>
            </a:r>
            <a:r>
              <a:rPr lang="pt-BR" altLang="pt-BR" sz="2200" b="1" i="1" dirty="0">
                <a:latin typeface="Arial" charset="0"/>
              </a:rPr>
              <a:t> </a:t>
            </a:r>
            <a:r>
              <a:rPr lang="pt-BR" altLang="pt-BR" sz="2200" b="1" dirty="0">
                <a:latin typeface="Arial" charset="0"/>
              </a:rPr>
              <a:t>2016; 134: e653-99.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531" y="3831755"/>
            <a:ext cx="8544949" cy="266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ta para a esquerda 1"/>
          <p:cNvSpPr/>
          <p:nvPr/>
        </p:nvSpPr>
        <p:spPr>
          <a:xfrm>
            <a:off x="10512491" y="2852936"/>
            <a:ext cx="1344149" cy="768085"/>
          </a:xfrm>
          <a:prstGeom prst="lef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sp>
        <p:nvSpPr>
          <p:cNvPr id="6" name="Seta para a esquerda 5"/>
          <p:cNvSpPr/>
          <p:nvPr/>
        </p:nvSpPr>
        <p:spPr>
          <a:xfrm rot="10800000">
            <a:off x="335360" y="3332990"/>
            <a:ext cx="1344149" cy="768085"/>
          </a:xfrm>
          <a:prstGeom prst="leftArrow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973F2FE-E9FF-08B2-74CF-B331A2A99132}"/>
              </a:ext>
            </a:extLst>
          </p:cNvPr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DEFINIÇÃO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50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58025E-6 L -0.00382 -0.295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147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17485" y="1875016"/>
            <a:ext cx="4034367" cy="353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b="1" dirty="0">
                <a:latin typeface="Arial" charset="0"/>
              </a:rPr>
              <a:t>Para cada aumento de 1 MET na ACR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pt-BR" altLang="pt-BR" sz="3733" b="1" dirty="0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pt-BR" altLang="pt-BR" sz="1600" b="1" dirty="0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b="1" dirty="0">
                <a:latin typeface="Arial" charset="0"/>
                <a:cs typeface="Arial" charset="0"/>
              </a:rPr>
              <a:t>↓ 13% na mortalidade geral</a:t>
            </a: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2735627" y="3140109"/>
            <a:ext cx="0" cy="960967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1219170">
              <a:defRPr/>
            </a:pPr>
            <a:endParaRPr lang="pt-BR" sz="3200" kern="0">
              <a:solidFill>
                <a:srgbClr val="FFFFFF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936" y="2810499"/>
            <a:ext cx="5184576" cy="3149496"/>
          </a:xfrm>
          <a:prstGeom prst="rect">
            <a:avLst/>
          </a:prstGeom>
          <a:noFill/>
          <a:ln w="317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914400" y="6057768"/>
            <a:ext cx="10363200" cy="827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1219170" eaLnBrk="1" hangingPunct="1">
              <a:lnSpc>
                <a:spcPct val="90000"/>
              </a:lnSpc>
              <a:buNone/>
            </a:pPr>
            <a:r>
              <a:rPr lang="pt-BR" altLang="pt-BR" sz="2400" b="1" kern="0" dirty="0" err="1">
                <a:latin typeface="Arial" charset="0"/>
                <a:sym typeface="Symbol" pitchFamily="18" charset="2"/>
              </a:rPr>
              <a:t>Kokkinos</a:t>
            </a:r>
            <a:r>
              <a:rPr lang="pt-BR" altLang="pt-BR" sz="2400" b="1" kern="0" dirty="0">
                <a:latin typeface="Arial" charset="0"/>
                <a:sym typeface="Symbol" pitchFamily="18" charset="2"/>
              </a:rPr>
              <a:t> P, Myers J, </a:t>
            </a:r>
            <a:r>
              <a:rPr lang="pt-BR" altLang="pt-BR" sz="2400" b="1" kern="0" dirty="0" err="1">
                <a:latin typeface="Arial" charset="0"/>
                <a:sym typeface="Symbol" pitchFamily="18" charset="2"/>
              </a:rPr>
              <a:t>Kokkinos</a:t>
            </a:r>
            <a:r>
              <a:rPr lang="pt-BR" altLang="pt-BR" sz="2400" b="1" kern="0" dirty="0">
                <a:latin typeface="Arial" charset="0"/>
                <a:sym typeface="Symbol" pitchFamily="18" charset="2"/>
              </a:rPr>
              <a:t> JP </a:t>
            </a:r>
            <a:r>
              <a:rPr lang="pt-BR" altLang="pt-BR" sz="2400" b="1" i="1" kern="0" dirty="0">
                <a:latin typeface="Arial" charset="0"/>
                <a:sym typeface="Symbol" pitchFamily="18" charset="2"/>
              </a:rPr>
              <a:t>et al</a:t>
            </a:r>
            <a:r>
              <a:rPr lang="pt-BR" altLang="pt-BR" sz="2400" b="1" kern="0" dirty="0">
                <a:latin typeface="Arial" charset="0"/>
                <a:sym typeface="Symbol" pitchFamily="18" charset="2"/>
              </a:rPr>
              <a:t>. </a:t>
            </a:r>
            <a:r>
              <a:rPr lang="pt-BR" altLang="pt-BR" sz="2400" b="1" kern="0" dirty="0" err="1">
                <a:latin typeface="Arial" charset="0"/>
                <a:sym typeface="Symbol" pitchFamily="18" charset="2"/>
              </a:rPr>
              <a:t>Exercise</a:t>
            </a:r>
            <a:r>
              <a:rPr lang="pt-BR" altLang="pt-BR" sz="2400" b="1" kern="0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400" b="1" kern="0" dirty="0" err="1">
                <a:latin typeface="Arial" charset="0"/>
                <a:sym typeface="Symbol" pitchFamily="18" charset="2"/>
              </a:rPr>
              <a:t>capacity</a:t>
            </a:r>
            <a:r>
              <a:rPr lang="pt-BR" altLang="pt-BR" sz="2400" b="1" kern="0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400" b="1" kern="0" dirty="0" err="1">
                <a:latin typeface="Arial" charset="0"/>
                <a:sym typeface="Symbol" pitchFamily="18" charset="2"/>
              </a:rPr>
              <a:t>and</a:t>
            </a:r>
            <a:r>
              <a:rPr lang="pt-BR" altLang="pt-BR" sz="2400" b="1" kern="0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400" b="1" kern="0" dirty="0" err="1">
                <a:latin typeface="Arial" charset="0"/>
                <a:sym typeface="Symbol" pitchFamily="18" charset="2"/>
              </a:rPr>
              <a:t>mortality</a:t>
            </a:r>
            <a:r>
              <a:rPr lang="pt-BR" altLang="pt-BR" sz="2400" b="1" kern="0" dirty="0">
                <a:latin typeface="Arial" charset="0"/>
                <a:sym typeface="Symbol" pitchFamily="18" charset="2"/>
              </a:rPr>
              <a:t> in </a:t>
            </a:r>
            <a:r>
              <a:rPr lang="pt-BR" altLang="pt-BR" sz="2400" b="1" kern="0" dirty="0" err="1">
                <a:latin typeface="Arial" charset="0"/>
                <a:sym typeface="Symbol" pitchFamily="18" charset="2"/>
              </a:rPr>
              <a:t>black</a:t>
            </a:r>
            <a:r>
              <a:rPr lang="pt-BR" altLang="pt-BR" sz="2400" b="1" kern="0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400" b="1" kern="0" dirty="0" err="1">
                <a:latin typeface="Arial" charset="0"/>
                <a:sym typeface="Symbol" pitchFamily="18" charset="2"/>
              </a:rPr>
              <a:t>and</a:t>
            </a:r>
            <a:r>
              <a:rPr lang="pt-BR" altLang="pt-BR" sz="2400" b="1" kern="0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400" b="1" kern="0" dirty="0" err="1">
                <a:latin typeface="Arial" charset="0"/>
                <a:sym typeface="Symbol" pitchFamily="18" charset="2"/>
              </a:rPr>
              <a:t>white</a:t>
            </a:r>
            <a:r>
              <a:rPr lang="pt-BR" altLang="pt-BR" sz="2400" b="1" kern="0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400" b="1" kern="0" dirty="0" err="1">
                <a:latin typeface="Arial" charset="0"/>
                <a:sym typeface="Symbol" pitchFamily="18" charset="2"/>
              </a:rPr>
              <a:t>men</a:t>
            </a:r>
            <a:r>
              <a:rPr lang="pt-BR" altLang="pt-BR" sz="2400" b="1" kern="0" dirty="0">
                <a:latin typeface="Arial" charset="0"/>
                <a:sym typeface="Symbol" pitchFamily="18" charset="2"/>
              </a:rPr>
              <a:t>. </a:t>
            </a:r>
            <a:r>
              <a:rPr lang="pt-BR" altLang="pt-BR" sz="2400" b="1" i="1" kern="0" dirty="0" err="1">
                <a:latin typeface="Arial" charset="0"/>
                <a:sym typeface="Symbol" pitchFamily="18" charset="2"/>
              </a:rPr>
              <a:t>Circulation</a:t>
            </a:r>
            <a:r>
              <a:rPr lang="pt-BR" altLang="pt-BR" sz="2400" b="1" kern="0" dirty="0">
                <a:latin typeface="Arial" charset="0"/>
                <a:sym typeface="Symbol" pitchFamily="18" charset="2"/>
              </a:rPr>
              <a:t> 2008;117:614-22.</a:t>
            </a:r>
          </a:p>
        </p:txBody>
      </p:sp>
      <p:pic>
        <p:nvPicPr>
          <p:cNvPr id="2" name="Picture 7">
            <a:extLst>
              <a:ext uri="{FF2B5EF4-FFF2-40B4-BE49-F238E27FC236}">
                <a16:creationId xmlns:a16="http://schemas.microsoft.com/office/drawing/2014/main" id="{30A12565-4F8C-D1CA-E69C-A56A7D16B1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06"/>
          <a:stretch>
            <a:fillRect/>
          </a:stretch>
        </p:blipFill>
        <p:spPr bwMode="auto">
          <a:xfrm>
            <a:off x="4943872" y="1508787"/>
            <a:ext cx="7060704" cy="12039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F6EC81B-BC7C-4C87-60AB-D10285532C77}"/>
              </a:ext>
            </a:extLst>
          </p:cNvPr>
          <p:cNvSpPr/>
          <p:nvPr/>
        </p:nvSpPr>
        <p:spPr>
          <a:xfrm>
            <a:off x="717485" y="1796819"/>
            <a:ext cx="4034367" cy="3840427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276782DB-CD18-4FC0-E4CA-09DC17CB693A}"/>
              </a:ext>
            </a:extLst>
          </p:cNvPr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NA REDUÇÃO DO RISCO CARDIOVASCULAR</a:t>
            </a:r>
            <a:endParaRPr lang="pt-BR" sz="3200" b="1" dirty="0">
              <a:solidFill>
                <a:srgbClr val="00FFFF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97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CAPACIDADE FUNCIONAL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NO PROGNÓSTICO E NO RISCO CARDIOVASCULAR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335361" y="5961923"/>
            <a:ext cx="11522207" cy="1115483"/>
          </a:xfrm>
          <a:prstGeom prst="rect">
            <a:avLst/>
          </a:prstGeom>
        </p:spPr>
        <p:txBody>
          <a:bodyPr vert="horz" lIns="121915" tIns="60957" rIns="121915" bIns="60957" rtlCol="0" anchor="ctr">
            <a:norm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pt-BR" altLang="pt-BR" sz="2133" b="1" dirty="0" err="1">
                <a:latin typeface="Arial" charset="0"/>
                <a:sym typeface="Symbol" pitchFamily="18" charset="2"/>
              </a:rPr>
              <a:t>Laukkanen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JA,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Zaccardi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F, Khan H, </a:t>
            </a:r>
            <a:r>
              <a:rPr lang="pt-BR" altLang="pt-BR" sz="2133" b="1" i="1" dirty="0">
                <a:latin typeface="Arial" charset="0"/>
                <a:sym typeface="Symbol" pitchFamily="18" charset="2"/>
              </a:rPr>
              <a:t>et al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.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Long-term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changes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in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cardiorrespiratory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fitness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and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all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-cause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mortality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. </a:t>
            </a:r>
            <a:r>
              <a:rPr lang="pt-BR" altLang="pt-BR" sz="2133" b="1" i="1" dirty="0" err="1">
                <a:latin typeface="Arial" charset="0"/>
                <a:sym typeface="Symbol" pitchFamily="18" charset="2"/>
              </a:rPr>
              <a:t>Mayo</a:t>
            </a:r>
            <a:r>
              <a:rPr lang="pt-BR" altLang="pt-BR" sz="2133" b="1" i="1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133" b="1" i="1" dirty="0" err="1">
                <a:latin typeface="Arial" charset="0"/>
                <a:sym typeface="Symbol" pitchFamily="18" charset="2"/>
              </a:rPr>
              <a:t>Clinic</a:t>
            </a:r>
            <a:r>
              <a:rPr lang="pt-BR" altLang="pt-BR" sz="2133" b="1" i="1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133" b="1" i="1" dirty="0" err="1">
                <a:latin typeface="Arial" charset="0"/>
                <a:sym typeface="Symbol" pitchFamily="18" charset="2"/>
              </a:rPr>
              <a:t>Proceedings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2016; 91 (9): 1183-8.</a:t>
            </a: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719667" y="1779780"/>
            <a:ext cx="10752667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2800" b="1" dirty="0">
                <a:latin typeface="Arial" charset="0"/>
                <a:cs typeface="Arial" charset="0"/>
              </a:rPr>
              <a:t>VO</a:t>
            </a:r>
            <a:r>
              <a:rPr lang="pt-BR" altLang="pt-BR" sz="2800" b="1" baseline="-25000" dirty="0">
                <a:latin typeface="Arial" charset="0"/>
                <a:cs typeface="Arial" charset="0"/>
              </a:rPr>
              <a:t>2</a:t>
            </a:r>
            <a:r>
              <a:rPr lang="pt-BR" altLang="pt-BR" sz="2800" b="1" dirty="0">
                <a:latin typeface="Arial" charset="0"/>
                <a:cs typeface="Arial" charset="0"/>
              </a:rPr>
              <a:t> máximo: 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b="1" dirty="0">
                <a:latin typeface="Arial" charset="0"/>
                <a:cs typeface="Arial" charset="0"/>
              </a:rPr>
              <a:t> Para cada 1,0ml∙kg</a:t>
            </a:r>
            <a:r>
              <a:rPr lang="pt-BR" altLang="pt-BR" b="1" baseline="30000" dirty="0">
                <a:latin typeface="Arial" charset="0"/>
                <a:cs typeface="Arial" charset="0"/>
              </a:rPr>
              <a:t>-1</a:t>
            </a:r>
            <a:r>
              <a:rPr lang="pt-BR" altLang="pt-BR" b="1" dirty="0">
                <a:latin typeface="Arial" charset="0"/>
                <a:cs typeface="Arial" charset="0"/>
              </a:rPr>
              <a:t>∙min</a:t>
            </a:r>
            <a:r>
              <a:rPr lang="pt-BR" altLang="pt-BR" b="1" baseline="30000" dirty="0">
                <a:latin typeface="Arial" charset="0"/>
                <a:cs typeface="Arial" charset="0"/>
              </a:rPr>
              <a:t>-1</a:t>
            </a:r>
            <a:r>
              <a:rPr lang="pt-BR" altLang="pt-BR" b="1" dirty="0">
                <a:latin typeface="Arial" charset="0"/>
                <a:cs typeface="Arial" charset="0"/>
              </a:rPr>
              <a:t> </a:t>
            </a:r>
            <a:r>
              <a:rPr lang="pt-BR" altLang="pt-BR" b="1" dirty="0">
                <a:latin typeface="Arial" charset="0"/>
                <a:cs typeface="Arial" charset="0"/>
                <a:sym typeface="Wingdings" pitchFamily="2" charset="2"/>
              </a:rPr>
              <a:t> 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b="1" dirty="0">
                <a:latin typeface="Arial" charset="0"/>
                <a:cs typeface="Arial" charset="0"/>
                <a:sym typeface="Wingdings" pitchFamily="2" charset="2"/>
              </a:rPr>
              <a:t> Redução de 9% no RR de mortalidade geral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2800" b="1" dirty="0">
                <a:solidFill>
                  <a:srgbClr val="00FF00"/>
                </a:solidFill>
                <a:latin typeface="Arial" charset="0"/>
                <a:cs typeface="Arial" charset="0"/>
                <a:sym typeface="Wingdings" pitchFamily="2" charset="2"/>
              </a:rPr>
              <a:t> Em </a:t>
            </a:r>
            <a:r>
              <a:rPr lang="pt-BR" altLang="pt-BR" sz="2800" b="1" dirty="0" err="1">
                <a:solidFill>
                  <a:srgbClr val="00FF00"/>
                </a:solidFill>
                <a:latin typeface="Arial" charset="0"/>
                <a:cs typeface="Arial" charset="0"/>
                <a:sym typeface="Wingdings" pitchFamily="2" charset="2"/>
              </a:rPr>
              <a:t>METs</a:t>
            </a:r>
            <a:r>
              <a:rPr lang="pt-BR" altLang="pt-BR" sz="2800" b="1" dirty="0">
                <a:solidFill>
                  <a:srgbClr val="00FF00"/>
                </a:solidFill>
                <a:latin typeface="Arial" charset="0"/>
                <a:cs typeface="Arial" charset="0"/>
                <a:sym typeface="Wingdings" pitchFamily="2" charset="2"/>
              </a:rPr>
              <a:t>: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b="1" dirty="0">
                <a:solidFill>
                  <a:srgbClr val="00FF00"/>
                </a:solidFill>
                <a:latin typeface="Arial" charset="0"/>
                <a:cs typeface="Arial" charset="0"/>
                <a:sym typeface="Wingdings" pitchFamily="2" charset="2"/>
              </a:rPr>
              <a:t> Para cada MET (</a:t>
            </a:r>
            <a:r>
              <a:rPr lang="pt-BR" altLang="pt-BR" b="1" dirty="0">
                <a:solidFill>
                  <a:srgbClr val="00FF00"/>
                </a:solidFill>
                <a:latin typeface="Arial" charset="0"/>
                <a:cs typeface="Arial" charset="0"/>
              </a:rPr>
              <a:t>3,5ml∙kg</a:t>
            </a:r>
            <a:r>
              <a:rPr lang="pt-BR" altLang="pt-BR" b="1" baseline="30000" dirty="0">
                <a:solidFill>
                  <a:srgbClr val="00FF00"/>
                </a:solidFill>
                <a:latin typeface="Arial" charset="0"/>
                <a:cs typeface="Arial" charset="0"/>
              </a:rPr>
              <a:t>-1</a:t>
            </a:r>
            <a:r>
              <a:rPr lang="pt-BR" altLang="pt-BR" b="1" dirty="0">
                <a:solidFill>
                  <a:srgbClr val="00FF00"/>
                </a:solidFill>
                <a:latin typeface="Arial" charset="0"/>
                <a:cs typeface="Arial" charset="0"/>
              </a:rPr>
              <a:t>∙min</a:t>
            </a:r>
            <a:r>
              <a:rPr lang="pt-BR" altLang="pt-BR" b="1" baseline="30000" dirty="0">
                <a:solidFill>
                  <a:srgbClr val="00FF00"/>
                </a:solidFill>
                <a:latin typeface="Arial" charset="0"/>
                <a:cs typeface="Arial" charset="0"/>
              </a:rPr>
              <a:t>-1</a:t>
            </a:r>
            <a:r>
              <a:rPr lang="pt-BR" altLang="pt-BR" b="1" dirty="0">
                <a:solidFill>
                  <a:srgbClr val="00FF00"/>
                </a:solidFill>
                <a:latin typeface="Arial" charset="0"/>
                <a:cs typeface="Arial" charset="0"/>
              </a:rPr>
              <a:t>) </a:t>
            </a:r>
            <a:r>
              <a:rPr lang="pt-BR" altLang="pt-BR" b="1" dirty="0">
                <a:solidFill>
                  <a:srgbClr val="00FF00"/>
                </a:solidFill>
                <a:latin typeface="Arial" charset="0"/>
                <a:cs typeface="Arial" charset="0"/>
                <a:sym typeface="Wingdings" pitchFamily="2" charset="2"/>
              </a:rPr>
              <a:t> 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b="1" dirty="0">
                <a:solidFill>
                  <a:srgbClr val="00FF00"/>
                </a:solidFill>
                <a:latin typeface="Arial" charset="0"/>
                <a:cs typeface="Arial" charset="0"/>
              </a:rPr>
              <a:t> Redução de </a:t>
            </a:r>
            <a:r>
              <a:rPr lang="pt-BR" altLang="pt-BR" b="1" dirty="0">
                <a:solidFill>
                  <a:srgbClr val="FFC000"/>
                </a:solidFill>
                <a:latin typeface="Arial" charset="0"/>
                <a:cs typeface="Arial" charset="0"/>
              </a:rPr>
              <a:t>31,5% no RR de mortalidade geral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0B492170-0A75-4991-D254-DC9D3254ADD3}"/>
              </a:ext>
            </a:extLst>
          </p:cNvPr>
          <p:cNvCxnSpPr/>
          <p:nvPr/>
        </p:nvCxnSpPr>
        <p:spPr>
          <a:xfrm>
            <a:off x="1007533" y="5542095"/>
            <a:ext cx="9889067" cy="0"/>
          </a:xfrm>
          <a:prstGeom prst="line">
            <a:avLst/>
          </a:prstGeom>
          <a:noFill/>
          <a:ln w="38100" cap="flat" cmpd="sng" algn="ctr">
            <a:solidFill>
              <a:srgbClr val="00FFFF"/>
            </a:solidFill>
            <a:prstDash val="solid"/>
          </a:ln>
          <a:effectLst/>
        </p:spPr>
      </p:cxn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786546C-88FC-D970-3BA1-A54DC6A3617E}"/>
              </a:ext>
            </a:extLst>
          </p:cNvPr>
          <p:cNvCxnSpPr/>
          <p:nvPr/>
        </p:nvCxnSpPr>
        <p:spPr>
          <a:xfrm>
            <a:off x="1007533" y="5349478"/>
            <a:ext cx="0" cy="192617"/>
          </a:xfrm>
          <a:prstGeom prst="line">
            <a:avLst/>
          </a:prstGeom>
          <a:noFill/>
          <a:ln w="38100" cap="flat" cmpd="sng" algn="ctr">
            <a:solidFill>
              <a:srgbClr val="66FFFF"/>
            </a:solidFill>
            <a:prstDash val="solid"/>
          </a:ln>
          <a:effectLst/>
        </p:spPr>
      </p:cxn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967BEB4F-B42B-8283-23D0-0795F7C333E0}"/>
              </a:ext>
            </a:extLst>
          </p:cNvPr>
          <p:cNvCxnSpPr/>
          <p:nvPr/>
        </p:nvCxnSpPr>
        <p:spPr>
          <a:xfrm>
            <a:off x="10896600" y="5360061"/>
            <a:ext cx="0" cy="192616"/>
          </a:xfrm>
          <a:prstGeom prst="line">
            <a:avLst/>
          </a:prstGeom>
          <a:noFill/>
          <a:ln w="38100" cap="flat" cmpd="sng" algn="ctr">
            <a:solidFill>
              <a:srgbClr val="66FFFF"/>
            </a:solidFill>
            <a:prstDash val="solid"/>
          </a:ln>
          <a:effectLst/>
        </p:spPr>
      </p:cxnSp>
      <p:sp>
        <p:nvSpPr>
          <p:cNvPr id="5" name="CaixaDeTexto 6">
            <a:extLst>
              <a:ext uri="{FF2B5EF4-FFF2-40B4-BE49-F238E27FC236}">
                <a16:creationId xmlns:a16="http://schemas.microsoft.com/office/drawing/2014/main" id="{78C9598D-4C18-B740-1534-BB51F75EC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667" y="5637345"/>
            <a:ext cx="670984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1219170" eaLnBrk="1" hangingPunct="1">
              <a:spcBef>
                <a:spcPct val="0"/>
              </a:spcBef>
              <a:buNone/>
            </a:pPr>
            <a:r>
              <a:rPr lang="pt-BR" altLang="pt-BR" sz="2667" b="1">
                <a:solidFill>
                  <a:srgbClr val="FFFFFF"/>
                </a:solidFill>
                <a:latin typeface="Arial" charset="0"/>
                <a:cs typeface="Arial" charset="0"/>
              </a:rPr>
              <a:t>V1</a:t>
            </a:r>
          </a:p>
        </p:txBody>
      </p:sp>
      <p:sp>
        <p:nvSpPr>
          <p:cNvPr id="7" name="CaixaDeTexto 11">
            <a:extLst>
              <a:ext uri="{FF2B5EF4-FFF2-40B4-BE49-F238E27FC236}">
                <a16:creationId xmlns:a16="http://schemas.microsoft.com/office/drawing/2014/main" id="{AF735D95-2BC1-17F0-67C7-ED21FC0B7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9785" y="5637345"/>
            <a:ext cx="673100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1219170" eaLnBrk="1" hangingPunct="1">
              <a:spcBef>
                <a:spcPct val="0"/>
              </a:spcBef>
              <a:buNone/>
            </a:pPr>
            <a:r>
              <a:rPr lang="pt-BR" altLang="pt-BR" sz="2667" b="1">
                <a:solidFill>
                  <a:srgbClr val="FFFFFF"/>
                </a:solidFill>
                <a:latin typeface="Arial" charset="0"/>
                <a:cs typeface="Arial" charset="0"/>
              </a:rPr>
              <a:t>V2</a:t>
            </a:r>
          </a:p>
        </p:txBody>
      </p:sp>
      <p:sp>
        <p:nvSpPr>
          <p:cNvPr id="8" name="CaixaDeTexto 12">
            <a:extLst>
              <a:ext uri="{FF2B5EF4-FFF2-40B4-BE49-F238E27FC236}">
                <a16:creationId xmlns:a16="http://schemas.microsoft.com/office/drawing/2014/main" id="{C2B6169B-BC34-18BE-BBE0-5A9C28F54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6118" y="5637345"/>
            <a:ext cx="960967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1219170" eaLnBrk="1" hangingPunct="1">
              <a:spcBef>
                <a:spcPct val="0"/>
              </a:spcBef>
              <a:buNone/>
            </a:pPr>
            <a:r>
              <a:rPr lang="pt-BR" altLang="pt-BR" sz="2667" b="1">
                <a:solidFill>
                  <a:srgbClr val="FFFFFF"/>
                </a:solidFill>
                <a:latin typeface="Arial" charset="0"/>
                <a:cs typeface="Arial" charset="0"/>
              </a:rPr>
              <a:t>End</a:t>
            </a:r>
          </a:p>
        </p:txBody>
      </p:sp>
      <p:sp>
        <p:nvSpPr>
          <p:cNvPr id="9" name="CaixaDeTexto 13">
            <a:extLst>
              <a:ext uri="{FF2B5EF4-FFF2-40B4-BE49-F238E27FC236}">
                <a16:creationId xmlns:a16="http://schemas.microsoft.com/office/drawing/2014/main" id="{1870D956-481F-C6BF-C809-2155E270A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4868996"/>
            <a:ext cx="1246717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1219170" eaLnBrk="1" hangingPunct="1">
              <a:spcBef>
                <a:spcPct val="0"/>
              </a:spcBef>
              <a:buNone/>
            </a:pPr>
            <a:r>
              <a:rPr lang="pt-BR" altLang="pt-BR" sz="2133" b="1" dirty="0">
                <a:solidFill>
                  <a:srgbClr val="00FF00"/>
                </a:solidFill>
                <a:latin typeface="Arial" charset="0"/>
                <a:cs typeface="Arial" charset="0"/>
              </a:rPr>
              <a:t>CPET 1</a:t>
            </a:r>
          </a:p>
        </p:txBody>
      </p:sp>
      <p:sp>
        <p:nvSpPr>
          <p:cNvPr id="11" name="CaixaDeTexto 14">
            <a:extLst>
              <a:ext uri="{FF2B5EF4-FFF2-40B4-BE49-F238E27FC236}">
                <a16:creationId xmlns:a16="http://schemas.microsoft.com/office/drawing/2014/main" id="{447647A9-6FD9-9C7D-9C06-4666E84C55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918" y="4868996"/>
            <a:ext cx="1248833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1219170" eaLnBrk="1" hangingPunct="1">
              <a:spcBef>
                <a:spcPct val="0"/>
              </a:spcBef>
              <a:buNone/>
            </a:pPr>
            <a:r>
              <a:rPr lang="pt-BR" altLang="pt-BR" sz="2133" b="1">
                <a:solidFill>
                  <a:srgbClr val="00FF00"/>
                </a:solidFill>
                <a:latin typeface="Arial" charset="0"/>
                <a:cs typeface="Arial" charset="0"/>
              </a:rPr>
              <a:t>CPET 2</a:t>
            </a:r>
          </a:p>
        </p:txBody>
      </p:sp>
      <p:sp>
        <p:nvSpPr>
          <p:cNvPr id="12" name="CaixaDeTexto 15">
            <a:extLst>
              <a:ext uri="{FF2B5EF4-FFF2-40B4-BE49-F238E27FC236}">
                <a16:creationId xmlns:a16="http://schemas.microsoft.com/office/drawing/2014/main" id="{B449B2AF-F727-52FA-72F9-70956A674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5634" y="4581128"/>
            <a:ext cx="1921933" cy="74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219170" eaLnBrk="1" hangingPunct="1">
              <a:spcBef>
                <a:spcPct val="0"/>
              </a:spcBef>
              <a:buNone/>
            </a:pPr>
            <a:r>
              <a:rPr lang="pt-BR" altLang="pt-BR" sz="2133" b="1">
                <a:solidFill>
                  <a:srgbClr val="00FF00"/>
                </a:solidFill>
                <a:latin typeface="Arial" charset="0"/>
                <a:cs typeface="Arial" charset="0"/>
              </a:rPr>
              <a:t>End of death registries</a:t>
            </a:r>
          </a:p>
        </p:txBody>
      </p:sp>
      <p:sp>
        <p:nvSpPr>
          <p:cNvPr id="13" name="CaixaDeTexto 16">
            <a:extLst>
              <a:ext uri="{FF2B5EF4-FFF2-40B4-BE49-F238E27FC236}">
                <a16:creationId xmlns:a16="http://schemas.microsoft.com/office/drawing/2014/main" id="{3BE85CD3-0521-FFD9-092D-30535EAD8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1" y="5091245"/>
            <a:ext cx="2112433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219170" eaLnBrk="1" hangingPunct="1">
              <a:spcBef>
                <a:spcPct val="0"/>
              </a:spcBef>
              <a:buNone/>
            </a:pPr>
            <a:r>
              <a:rPr lang="pt-BR" altLang="pt-BR" sz="2133" b="1" dirty="0">
                <a:solidFill>
                  <a:srgbClr val="FFFF00"/>
                </a:solidFill>
                <a:latin typeface="Arial" charset="0"/>
                <a:cs typeface="Arial" charset="0"/>
              </a:rPr>
              <a:t>11-year </a:t>
            </a:r>
            <a:r>
              <a:rPr lang="pt-BR" altLang="pt-BR" sz="2133" b="1" dirty="0" err="1">
                <a:solidFill>
                  <a:srgbClr val="FFFF00"/>
                </a:solidFill>
                <a:latin typeface="Arial" charset="0"/>
                <a:cs typeface="Arial" charset="0"/>
              </a:rPr>
              <a:t>period</a:t>
            </a:r>
            <a:endParaRPr lang="pt-BR" altLang="pt-BR" sz="2133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CaixaDeTexto 17">
            <a:extLst>
              <a:ext uri="{FF2B5EF4-FFF2-40B4-BE49-F238E27FC236}">
                <a16:creationId xmlns:a16="http://schemas.microsoft.com/office/drawing/2014/main" id="{E045CF71-009B-A687-8BE9-532F70869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4352" y="5091245"/>
            <a:ext cx="2112433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219170" eaLnBrk="1" hangingPunct="1">
              <a:spcBef>
                <a:spcPct val="0"/>
              </a:spcBef>
              <a:buNone/>
            </a:pPr>
            <a:r>
              <a:rPr lang="pt-BR" altLang="pt-BR" sz="2133" b="1">
                <a:solidFill>
                  <a:srgbClr val="FFFF00"/>
                </a:solidFill>
                <a:latin typeface="Arial" charset="0"/>
                <a:cs typeface="Arial" charset="0"/>
              </a:rPr>
              <a:t>15-year period</a:t>
            </a:r>
          </a:p>
        </p:txBody>
      </p:sp>
      <p:sp>
        <p:nvSpPr>
          <p:cNvPr id="15" name="CaixaDeTexto 18">
            <a:extLst>
              <a:ext uri="{FF2B5EF4-FFF2-40B4-BE49-F238E27FC236}">
                <a16:creationId xmlns:a16="http://schemas.microsoft.com/office/drawing/2014/main" id="{62A76B3C-8F3B-3F75-4DBD-8C567B4C2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4351" y="5569612"/>
            <a:ext cx="2495549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219170" eaLnBrk="1" hangingPunct="1">
              <a:spcBef>
                <a:spcPct val="0"/>
              </a:spcBef>
              <a:buNone/>
            </a:pPr>
            <a:r>
              <a:rPr lang="pt-BR" altLang="pt-BR" sz="2133" b="1">
                <a:solidFill>
                  <a:srgbClr val="00FF00"/>
                </a:solidFill>
                <a:latin typeface="Arial" charset="0"/>
                <a:cs typeface="Arial" charset="0"/>
              </a:rPr>
              <a:t>Mortality registry</a:t>
            </a:r>
          </a:p>
        </p:txBody>
      </p:sp>
    </p:spTree>
    <p:extLst>
      <p:ext uri="{BB962C8B-B14F-4D97-AF65-F5344CB8AC3E}">
        <p14:creationId xmlns:p14="http://schemas.microsoft.com/office/powerpoint/2010/main" val="20449665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INFARTO AGUDO DO MIOCÁRDIO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335361" y="5961923"/>
            <a:ext cx="11522207" cy="1115483"/>
          </a:xfrm>
          <a:prstGeom prst="rect">
            <a:avLst/>
          </a:prstGeom>
        </p:spPr>
        <p:txBody>
          <a:bodyPr vert="horz" lIns="121915" tIns="60957" rIns="121915" bIns="60957" rtlCol="0" anchor="ctr">
            <a:norm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pt-BR" altLang="pt-BR" sz="2133" b="1" dirty="0">
                <a:latin typeface="Arial" charset="0"/>
                <a:sym typeface="Symbol" pitchFamily="18" charset="2"/>
              </a:rPr>
              <a:t>Dados: Ministério da Saúde</a:t>
            </a: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719667" y="2437917"/>
            <a:ext cx="5568355" cy="243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3467" b="1" dirty="0">
                <a:latin typeface="Arial" charset="0"/>
                <a:cs typeface="Arial" charset="0"/>
              </a:rPr>
              <a:t> Anualmente no Brasil: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2933" b="1" dirty="0">
                <a:latin typeface="Arial" charset="0"/>
                <a:cs typeface="Arial" charset="0"/>
              </a:rPr>
              <a:t> Quase 400.000 casos de IAM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2933" b="1" dirty="0">
                <a:latin typeface="Arial" charset="0"/>
                <a:cs typeface="Arial" charset="0"/>
              </a:rPr>
              <a:t> Média de 93.000 mortes anuais</a:t>
            </a:r>
          </a:p>
        </p:txBody>
      </p:sp>
      <p:pic>
        <p:nvPicPr>
          <p:cNvPr id="2" name="Imagem 1" descr="Myocardial Infarction: All You Need To Know About This Heart Disease">
            <a:extLst>
              <a:ext uri="{FF2B5EF4-FFF2-40B4-BE49-F238E27FC236}">
                <a16:creationId xmlns:a16="http://schemas.microsoft.com/office/drawing/2014/main" id="{80CA5CC4-F284-9AC3-349E-E91836DEF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844" y="2023374"/>
            <a:ext cx="5796136" cy="326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85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INFARTO AGUDO DO MIOCÁRDIO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335361" y="5925277"/>
            <a:ext cx="11522207" cy="1115483"/>
          </a:xfrm>
          <a:prstGeom prst="rect">
            <a:avLst/>
          </a:prstGeom>
        </p:spPr>
        <p:txBody>
          <a:bodyPr vert="horz" lIns="121915" tIns="60957" rIns="121915" bIns="60957" rtlCol="0" anchor="ctr">
            <a:norm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pt-BR" altLang="pt-BR" sz="2133" b="1" dirty="0">
                <a:latin typeface="Arial" charset="0"/>
                <a:sym typeface="Symbol" pitchFamily="18" charset="2"/>
              </a:rPr>
              <a:t>Khan H,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Jaffar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N,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Rauramaa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R, </a:t>
            </a:r>
            <a:r>
              <a:rPr lang="pt-BR" altLang="pt-BR" sz="2133" b="1" i="1" dirty="0">
                <a:latin typeface="Arial" charset="0"/>
                <a:sym typeface="Symbol" pitchFamily="18" charset="2"/>
              </a:rPr>
              <a:t>et al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.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Cardiorespiratory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fitness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and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non fatal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cardio-vascular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events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: a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population-based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follow-up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study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. </a:t>
            </a:r>
            <a:r>
              <a:rPr lang="pt-BR" altLang="pt-BR" sz="2133" b="1" i="1" dirty="0" err="1">
                <a:latin typeface="Arial" charset="0"/>
                <a:sym typeface="Symbol" pitchFamily="18" charset="2"/>
              </a:rPr>
              <a:t>Am</a:t>
            </a:r>
            <a:r>
              <a:rPr lang="pt-BR" altLang="pt-BR" sz="2133" b="1" i="1" dirty="0">
                <a:latin typeface="Arial" charset="0"/>
                <a:sym typeface="Symbol" pitchFamily="18" charset="2"/>
              </a:rPr>
              <a:t> Heart J 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2017; 184: 55-61.</a:t>
            </a: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719667" y="2999854"/>
            <a:ext cx="107526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3467" b="1" dirty="0">
                <a:latin typeface="Arial" charset="0"/>
                <a:cs typeface="Arial" charset="0"/>
              </a:rPr>
              <a:t>Para 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cada MET a mais</a:t>
            </a:r>
            <a:r>
              <a:rPr lang="pt-BR" altLang="pt-BR" sz="3467" b="1" dirty="0">
                <a:latin typeface="Arial" charset="0"/>
                <a:cs typeface="Arial" charset="0"/>
              </a:rPr>
              <a:t> de ACR: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2933" b="1" dirty="0">
                <a:latin typeface="Arial" charset="0"/>
                <a:cs typeface="Arial" charset="0"/>
              </a:rPr>
              <a:t> </a:t>
            </a:r>
            <a:r>
              <a:rPr lang="pt-BR" altLang="pt-BR" sz="2933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 7%</a:t>
            </a:r>
            <a:r>
              <a:rPr lang="pt-BR" altLang="pt-BR" sz="2933" b="1" dirty="0">
                <a:latin typeface="Arial" panose="020B0604020202020204" pitchFamily="34" charset="0"/>
                <a:cs typeface="Arial" panose="020B0604020202020204" pitchFamily="34" charset="0"/>
              </a:rPr>
              <a:t> no risco de IAM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567" y="2853588"/>
            <a:ext cx="4132346" cy="2951676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307159" y="5302949"/>
            <a:ext cx="3949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Pacientes divididos em quartis, conforme a ACR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079F005-6307-A81D-2CE9-FBFF2168EE45}"/>
              </a:ext>
            </a:extLst>
          </p:cNvPr>
          <p:cNvSpPr/>
          <p:nvPr/>
        </p:nvSpPr>
        <p:spPr>
          <a:xfrm>
            <a:off x="623392" y="2852936"/>
            <a:ext cx="7272808" cy="1368152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62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HIPERTENSÃO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335361" y="5577880"/>
            <a:ext cx="11522207" cy="1307504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pt-BR" altLang="pt-BR" sz="2133" b="1" dirty="0">
                <a:latin typeface="Arial" charset="0"/>
                <a:cs typeface="Arial" charset="0"/>
              </a:rPr>
              <a:t>Dados do Ministério da Saúde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t-BR" altLang="pt-BR" sz="2133" b="1" dirty="0" err="1">
                <a:latin typeface="Arial" charset="0"/>
                <a:sym typeface="Symbol" pitchFamily="18" charset="2"/>
              </a:rPr>
              <a:t>Mozaffarian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D, Benjamin EJ, Go AS, et al. Heart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disease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and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stroke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statistics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– 2016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update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. A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report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from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the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 American Heart </a:t>
            </a:r>
            <a:r>
              <a:rPr lang="pt-BR" altLang="pt-BR" sz="2133" b="1" dirty="0" err="1">
                <a:latin typeface="Arial" charset="0"/>
                <a:sym typeface="Symbol" pitchFamily="18" charset="2"/>
              </a:rPr>
              <a:t>Association</a:t>
            </a:r>
            <a:r>
              <a:rPr lang="pt-BR" altLang="pt-BR" sz="2133" b="1" dirty="0">
                <a:latin typeface="Arial" charset="0"/>
                <a:sym typeface="Symbol" pitchFamily="18" charset="2"/>
              </a:rPr>
              <a:t>, 2015.</a:t>
            </a: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431371" y="1994581"/>
            <a:ext cx="7296811" cy="3293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3467" b="1" dirty="0">
                <a:latin typeface="Arial" charset="0"/>
                <a:cs typeface="Arial" charset="0"/>
              </a:rPr>
              <a:t> Prevalência no Brasil: </a:t>
            </a:r>
          </a:p>
          <a:p>
            <a:pPr marL="914400" lvl="1" indent="-457200"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pt-BR" altLang="pt-BR" sz="3467" b="1" dirty="0">
                <a:latin typeface="Arial" charset="0"/>
                <a:cs typeface="Arial" charset="0"/>
              </a:rPr>
              <a:t> 29,7% dos adultos</a:t>
            </a:r>
          </a:p>
          <a:p>
            <a:pPr marL="914400" lvl="1" indent="-457200"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pt-BR" altLang="pt-BR" sz="3467" b="1" dirty="0">
                <a:latin typeface="Arial" charset="0"/>
                <a:cs typeface="Arial" charset="0"/>
              </a:rPr>
              <a:t> 60% acima de 65 anos</a:t>
            </a:r>
          </a:p>
          <a:p>
            <a:pPr lvl="1" eaLnBrk="1" hangingPunct="1">
              <a:spcBef>
                <a:spcPct val="0"/>
              </a:spcBef>
              <a:buNone/>
            </a:pPr>
            <a:endParaRPr lang="pt-BR" altLang="pt-BR" sz="3467" b="1" dirty="0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3467" b="1" dirty="0">
                <a:latin typeface="Arial" charset="0"/>
                <a:cs typeface="Arial" charset="0"/>
              </a:rPr>
              <a:t> Estimativa nos EUA para 2030:</a:t>
            </a:r>
          </a:p>
          <a:p>
            <a:pPr marL="914400" lvl="1" indent="-457200"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pt-BR" altLang="pt-BR" sz="3067" b="1" dirty="0">
                <a:latin typeface="Arial" charset="0"/>
                <a:cs typeface="Arial" charset="0"/>
              </a:rPr>
              <a:t> 41% dos adultos</a:t>
            </a:r>
            <a:endParaRPr lang="pt-BR" altLang="pt-BR" sz="2533" b="1" dirty="0">
              <a:latin typeface="Arial" charset="0"/>
              <a:cs typeface="Arial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BC08D27-277B-4229-9C4C-2416F6449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552" y="2204864"/>
            <a:ext cx="4536505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4111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HIPERTENSÃO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335361" y="5769902"/>
            <a:ext cx="11522207" cy="1211493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pt-BR" altLang="pt-BR" sz="2133" b="1" dirty="0" err="1">
                <a:latin typeface="Arial" charset="0"/>
                <a:cs typeface="Arial" charset="0"/>
              </a:rPr>
              <a:t>Cheng</a:t>
            </a:r>
            <a:r>
              <a:rPr lang="pt-BR" altLang="pt-BR" sz="2133" b="1" dirty="0">
                <a:latin typeface="Arial" charset="0"/>
                <a:cs typeface="Arial" charset="0"/>
              </a:rPr>
              <a:t> C, Zhang D, Chen S,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Duan</a:t>
            </a:r>
            <a:r>
              <a:rPr lang="pt-BR" altLang="pt-BR" sz="2133" b="1" dirty="0">
                <a:latin typeface="Arial" charset="0"/>
                <a:cs typeface="Arial" charset="0"/>
              </a:rPr>
              <a:t> G. The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association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of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cardiorespiratory</a:t>
            </a:r>
            <a:r>
              <a:rPr lang="pt-BR" altLang="pt-BR" sz="2133" b="1" dirty="0">
                <a:latin typeface="Arial" charset="0"/>
                <a:cs typeface="Arial" charset="0"/>
              </a:rPr>
              <a:t> fitness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the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risk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of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hypertension</a:t>
            </a:r>
            <a:r>
              <a:rPr lang="pt-BR" altLang="pt-BR" sz="2133" b="1" dirty="0">
                <a:latin typeface="Arial" charset="0"/>
                <a:cs typeface="Arial" charset="0"/>
              </a:rPr>
              <a:t>: a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systematic</a:t>
            </a:r>
            <a:r>
              <a:rPr lang="pt-BR" altLang="pt-BR" sz="2133" b="1" dirty="0">
                <a:latin typeface="Arial" charset="0"/>
                <a:cs typeface="Arial" charset="0"/>
              </a:rPr>
              <a:t> review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133" b="1" dirty="0">
                <a:latin typeface="Arial" charset="0"/>
                <a:cs typeface="Arial" charset="0"/>
              </a:rPr>
              <a:t> dose-response mata-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analysis</a:t>
            </a:r>
            <a:r>
              <a:rPr lang="pt-BR" altLang="pt-BR" sz="2133" b="1" dirty="0">
                <a:latin typeface="Arial" charset="0"/>
                <a:cs typeface="Arial" charset="0"/>
              </a:rPr>
              <a:t>. </a:t>
            </a:r>
            <a:r>
              <a:rPr lang="pt-BR" altLang="pt-BR" sz="2133" b="1" i="1" dirty="0">
                <a:latin typeface="Arial" charset="0"/>
                <a:cs typeface="Arial" charset="0"/>
              </a:rPr>
              <a:t>J </a:t>
            </a:r>
            <a:r>
              <a:rPr lang="pt-BR" altLang="pt-BR" sz="2133" b="1" i="1" dirty="0" err="1">
                <a:latin typeface="Arial" charset="0"/>
                <a:cs typeface="Arial" charset="0"/>
              </a:rPr>
              <a:t>Human</a:t>
            </a:r>
            <a:r>
              <a:rPr lang="pt-BR" altLang="pt-BR" sz="2133" b="1" i="1" dirty="0">
                <a:latin typeface="Arial" charset="0"/>
                <a:cs typeface="Arial" charset="0"/>
              </a:rPr>
              <a:t> </a:t>
            </a:r>
            <a:r>
              <a:rPr lang="pt-BR" altLang="pt-BR" sz="2133" b="1" i="1" dirty="0" err="1">
                <a:latin typeface="Arial" charset="0"/>
                <a:cs typeface="Arial" charset="0"/>
              </a:rPr>
              <a:t>Hypertension</a:t>
            </a:r>
            <a:r>
              <a:rPr lang="pt-BR" altLang="pt-BR" sz="2133" b="1" i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>
                <a:latin typeface="Arial" charset="0"/>
                <a:cs typeface="Arial" charset="0"/>
              </a:rPr>
              <a:t>2021: doi.org/10.1038/s41371-021-00567-8</a:t>
            </a:r>
            <a:endParaRPr lang="pt-BR" altLang="pt-BR" sz="2133" b="1" dirty="0">
              <a:latin typeface="Arial" charset="0"/>
              <a:sym typeface="Symbol" pitchFamily="18" charset="2"/>
            </a:endParaRP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431371" y="1513430"/>
            <a:ext cx="11329259" cy="62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3467" b="1" dirty="0">
                <a:latin typeface="Arial" charset="0"/>
                <a:cs typeface="Arial" charset="0"/>
              </a:rPr>
              <a:t> Para cada MET de ACR </a:t>
            </a:r>
            <a:r>
              <a:rPr lang="pt-BR" altLang="pt-BR" sz="3467" b="1" dirty="0">
                <a:latin typeface="Arial" charset="0"/>
                <a:cs typeface="Arial" charset="0"/>
                <a:sym typeface="Wingdings" panose="05000000000000000000" pitchFamily="2" charset="2"/>
              </a:rPr>
              <a:t> 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  <a:sym typeface="Wingdings" panose="05000000000000000000" pitchFamily="2" charset="2"/>
              </a:rPr>
              <a:t>↓ 8%</a:t>
            </a:r>
            <a:r>
              <a:rPr lang="pt-BR" altLang="pt-BR" sz="3467" b="1" dirty="0">
                <a:latin typeface="Arial" charset="0"/>
                <a:cs typeface="Arial" charset="0"/>
                <a:sym typeface="Wingdings" panose="05000000000000000000" pitchFamily="2" charset="2"/>
              </a:rPr>
              <a:t> do risco de HAS</a:t>
            </a:r>
            <a:endParaRPr lang="pt-BR" altLang="pt-BR" sz="2933" b="1" dirty="0">
              <a:latin typeface="Arial" charset="0"/>
              <a:cs typeface="Arial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DC403BB-2BA9-4A3D-9363-D968084A5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724" y="2374059"/>
            <a:ext cx="4968552" cy="339584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1059E1E2-CA50-7B02-B7A1-DF389743CBDC}"/>
              </a:ext>
            </a:extLst>
          </p:cNvPr>
          <p:cNvSpPr/>
          <p:nvPr/>
        </p:nvSpPr>
        <p:spPr>
          <a:xfrm>
            <a:off x="400374" y="1455231"/>
            <a:ext cx="10736185" cy="821641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29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FIBRILAÇÃO ATRIAL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239350" y="1779779"/>
            <a:ext cx="11713301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b="1" dirty="0">
                <a:latin typeface="Arial" charset="0"/>
                <a:cs typeface="Arial" charset="0"/>
              </a:rPr>
              <a:t> Prevalência mundial em 2015: 33,3 milhões de pacientes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b="1" dirty="0">
                <a:latin typeface="Arial" charset="0"/>
                <a:cs typeface="Arial" charset="0"/>
              </a:rPr>
              <a:t> Estimativa nos EUA para 2030: 12,1 milhões de casos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b="1" dirty="0">
                <a:solidFill>
                  <a:srgbClr val="00FF00"/>
                </a:solidFill>
                <a:latin typeface="Arial" charset="0"/>
                <a:cs typeface="Arial" charset="0"/>
              </a:rPr>
              <a:t> Importante</a:t>
            </a:r>
          </a:p>
          <a:p>
            <a:pPr lvl="1" eaLnBrk="1" hangingPunct="1">
              <a:spcBef>
                <a:spcPct val="0"/>
              </a:spcBef>
              <a:buNone/>
            </a:pPr>
            <a:r>
              <a:rPr lang="pt-BR" altLang="pt-BR" b="1" dirty="0">
                <a:solidFill>
                  <a:srgbClr val="00FF00"/>
                </a:solidFill>
                <a:latin typeface="Arial" charset="0"/>
                <a:cs typeface="Arial" charset="0"/>
              </a:rPr>
              <a:t>causa de</a:t>
            </a:r>
          </a:p>
          <a:p>
            <a:pPr lvl="1" eaLnBrk="1" hangingPunct="1">
              <a:spcBef>
                <a:spcPct val="0"/>
              </a:spcBef>
              <a:buNone/>
            </a:pPr>
            <a:r>
              <a:rPr lang="pt-BR" altLang="pt-BR" b="1" dirty="0">
                <a:solidFill>
                  <a:srgbClr val="00FF00"/>
                </a:solidFill>
                <a:latin typeface="Arial" charset="0"/>
                <a:cs typeface="Arial" charset="0"/>
              </a:rPr>
              <a:t>AVE isquêmico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003" y="2948947"/>
            <a:ext cx="8561661" cy="3854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33158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FIBRILAÇÃO ATRIAL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143339" y="5769902"/>
            <a:ext cx="11905323" cy="1211493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pt-BR" altLang="pt-BR" sz="2133" b="1" dirty="0" err="1">
                <a:latin typeface="Arial" charset="0"/>
                <a:cs typeface="Arial" charset="0"/>
              </a:rPr>
              <a:t>Qureshi</a:t>
            </a:r>
            <a:r>
              <a:rPr lang="pt-BR" altLang="pt-BR" sz="2133" b="1" dirty="0">
                <a:latin typeface="Arial" charset="0"/>
                <a:cs typeface="Arial" charset="0"/>
              </a:rPr>
              <a:t> WT,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Alirhayim</a:t>
            </a:r>
            <a:r>
              <a:rPr lang="pt-BR" altLang="pt-BR" sz="2133" b="1" dirty="0">
                <a:latin typeface="Arial" charset="0"/>
                <a:cs typeface="Arial" charset="0"/>
              </a:rPr>
              <a:t> Z,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Blaha</a:t>
            </a:r>
            <a:r>
              <a:rPr lang="pt-BR" altLang="pt-BR" sz="2133" b="1" dirty="0">
                <a:latin typeface="Arial" charset="0"/>
                <a:cs typeface="Arial" charset="0"/>
              </a:rPr>
              <a:t> MJ, </a:t>
            </a:r>
            <a:r>
              <a:rPr lang="pt-BR" altLang="pt-BR" sz="2133" b="1" i="1" dirty="0">
                <a:latin typeface="Arial" charset="0"/>
                <a:cs typeface="Arial" charset="0"/>
              </a:rPr>
              <a:t>et al</a:t>
            </a:r>
            <a:r>
              <a:rPr lang="pt-BR" altLang="pt-BR" sz="2133" b="1" dirty="0">
                <a:latin typeface="Arial" charset="0"/>
                <a:cs typeface="Arial" charset="0"/>
              </a:rPr>
              <a:t>.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Cardiorespiratory</a:t>
            </a:r>
            <a:r>
              <a:rPr lang="pt-BR" altLang="pt-BR" sz="2133" b="1" dirty="0">
                <a:latin typeface="Arial" charset="0"/>
                <a:cs typeface="Arial" charset="0"/>
              </a:rPr>
              <a:t> fitness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risk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of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incident</a:t>
            </a:r>
            <a:r>
              <a:rPr lang="pt-BR" altLang="pt-BR" sz="2133" b="1" dirty="0">
                <a:latin typeface="Arial" charset="0"/>
                <a:cs typeface="Arial" charset="0"/>
              </a:rPr>
              <a:t> atrial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fibrillation</a:t>
            </a:r>
            <a:r>
              <a:rPr lang="pt-BR" altLang="pt-BR" sz="2133" b="1" dirty="0">
                <a:latin typeface="Arial" charset="0"/>
                <a:cs typeface="Arial" charset="0"/>
              </a:rPr>
              <a:t>: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results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from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the</a:t>
            </a:r>
            <a:r>
              <a:rPr lang="pt-BR" altLang="pt-BR" sz="2133" b="1" dirty="0">
                <a:latin typeface="Arial" charset="0"/>
                <a:cs typeface="Arial" charset="0"/>
              </a:rPr>
              <a:t> Henry Ford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Exercise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Testing</a:t>
            </a:r>
            <a:r>
              <a:rPr lang="pt-BR" altLang="pt-BR" sz="2133" b="1" dirty="0">
                <a:latin typeface="Arial" charset="0"/>
                <a:cs typeface="Arial" charset="0"/>
              </a:rPr>
              <a:t> (FIT) Project. </a:t>
            </a:r>
            <a:r>
              <a:rPr lang="pt-BR" altLang="pt-BR" sz="2133" b="1" i="1" dirty="0" err="1">
                <a:latin typeface="Arial" charset="0"/>
                <a:cs typeface="Arial" charset="0"/>
              </a:rPr>
              <a:t>Circulation</a:t>
            </a:r>
            <a:r>
              <a:rPr lang="pt-BR" altLang="pt-BR" sz="2133" b="1" i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>
                <a:latin typeface="Arial" charset="0"/>
                <a:cs typeface="Arial" charset="0"/>
              </a:rPr>
              <a:t>2015; 131: 1827-34.</a:t>
            </a:r>
            <a:endParaRPr lang="pt-BR" altLang="pt-BR" sz="2133" b="1" dirty="0">
              <a:latin typeface="Arial" charset="0"/>
              <a:sym typeface="Symbol" pitchFamily="18" charset="2"/>
            </a:endParaRP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431371" y="1513430"/>
            <a:ext cx="11329259" cy="1692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3467" b="1" dirty="0">
                <a:latin typeface="Arial" charset="0"/>
                <a:cs typeface="Arial" charset="0"/>
              </a:rPr>
              <a:t> 64.190 pacientes sem FA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3467" b="1" dirty="0">
                <a:latin typeface="Arial" charset="0"/>
                <a:cs typeface="Arial" charset="0"/>
              </a:rPr>
              <a:t> 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&gt; 12 </a:t>
            </a:r>
            <a:r>
              <a:rPr lang="pt-BR" altLang="pt-BR" sz="3467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METs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3467" b="1" dirty="0">
                <a:latin typeface="Arial" charset="0"/>
                <a:cs typeface="Arial" charset="0"/>
                <a:sym typeface="Wingdings" panose="05000000000000000000" pitchFamily="2" charset="2"/>
              </a:rPr>
              <a:t> 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  <a:sym typeface="Wingdings" panose="05000000000000000000" pitchFamily="2" charset="2"/>
              </a:rPr>
              <a:t>62% </a:t>
            </a:r>
            <a:r>
              <a:rPr lang="pt-BR" altLang="pt-BR" sz="3467" b="1" dirty="0">
                <a:latin typeface="Arial" charset="0"/>
                <a:cs typeface="Arial" charset="0"/>
                <a:sym typeface="Wingdings" panose="05000000000000000000" pitchFamily="2" charset="2"/>
              </a:rPr>
              <a:t>menos possibilidade de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3467" b="1" dirty="0">
                <a:latin typeface="Arial" charset="0"/>
                <a:cs typeface="Arial" charset="0"/>
                <a:sym typeface="Wingdings" panose="05000000000000000000" pitchFamily="2" charset="2"/>
              </a:rPr>
              <a:t>    desenvolver FA, comparando com </a:t>
            </a:r>
            <a:r>
              <a:rPr lang="pt-BR" altLang="pt-BR" sz="3467" b="1" dirty="0">
                <a:solidFill>
                  <a:srgbClr val="FF0000"/>
                </a:solidFill>
                <a:latin typeface="Arial" charset="0"/>
                <a:cs typeface="Arial" charset="0"/>
                <a:sym typeface="Wingdings" panose="05000000000000000000" pitchFamily="2" charset="2"/>
              </a:rPr>
              <a:t>&lt; 6 </a:t>
            </a:r>
            <a:r>
              <a:rPr lang="pt-BR" altLang="pt-BR" sz="3467" b="1" dirty="0" err="1">
                <a:solidFill>
                  <a:srgbClr val="FF0000"/>
                </a:solidFill>
                <a:latin typeface="Arial" charset="0"/>
                <a:cs typeface="Arial" charset="0"/>
                <a:sym typeface="Wingdings" panose="05000000000000000000" pitchFamily="2" charset="2"/>
              </a:rPr>
              <a:t>METs</a:t>
            </a:r>
            <a:endParaRPr lang="pt-BR" altLang="pt-BR" sz="3467" b="1" dirty="0">
              <a:solidFill>
                <a:srgbClr val="FF0000"/>
              </a:solidFill>
              <a:latin typeface="Arial" charset="0"/>
              <a:cs typeface="Arial" charset="0"/>
              <a:sym typeface="Wingdings" panose="05000000000000000000" pitchFamily="2" charset="2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3224378"/>
            <a:ext cx="3456385" cy="2604889"/>
          </a:xfrm>
          <a:prstGeom prst="rect">
            <a:avLst/>
          </a:prstGeom>
          <a:noFill/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2375587" y="5085184"/>
            <a:ext cx="5088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Possibilidade de vida livre de FA, conforme o quartil de ACR``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836CD06-BA90-6619-42B6-B1BECE77A735}"/>
              </a:ext>
            </a:extLst>
          </p:cNvPr>
          <p:cNvSpPr/>
          <p:nvPr/>
        </p:nvSpPr>
        <p:spPr>
          <a:xfrm>
            <a:off x="431371" y="2060848"/>
            <a:ext cx="9985109" cy="1145546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71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BFDA3-1CDC-0037-77BB-946682AC2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438782C5-A6E2-056F-430F-91BC80B19F5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35360" y="2473648"/>
            <a:ext cx="11521280" cy="59531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4400" b="1" dirty="0">
                <a:solidFill>
                  <a:schemeClr val="tx2"/>
                </a:solidFill>
                <a:latin typeface="Arial" charset="0"/>
              </a:rPr>
              <a:t>MEDICINA DO EXERCÍCIO E DO </a:t>
            </a:r>
            <a:r>
              <a:rPr lang="pt-BR" altLang="pt-BR" sz="4400" b="1" dirty="0">
                <a:solidFill>
                  <a:srgbClr val="00FF00"/>
                </a:solidFill>
                <a:latin typeface="Arial" charset="0"/>
              </a:rPr>
              <a:t>ESPORTE</a:t>
            </a:r>
          </a:p>
        </p:txBody>
      </p:sp>
      <p:pic>
        <p:nvPicPr>
          <p:cNvPr id="9" name="Picture 8" descr="Logo_SBMEE.jpg">
            <a:extLst>
              <a:ext uri="{FF2B5EF4-FFF2-40B4-BE49-F238E27FC236}">
                <a16:creationId xmlns:a16="http://schemas.microsoft.com/office/drawing/2014/main" id="{D8436AD4-5902-EB02-4EF3-AD2C739BF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6" y="142876"/>
            <a:ext cx="184626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Slide-24">
            <a:extLst>
              <a:ext uri="{FF2B5EF4-FFF2-40B4-BE49-F238E27FC236}">
                <a16:creationId xmlns:a16="http://schemas.microsoft.com/office/drawing/2014/main" id="{CBBB101B-A801-FB88-B4C6-E7DF5D1EB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850" y="142876"/>
            <a:ext cx="1944688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3" descr="D:\S.B.M.E\CongressoBrasileiro2011\Logo_Cosumed.jpg">
            <a:extLst>
              <a:ext uri="{FF2B5EF4-FFF2-40B4-BE49-F238E27FC236}">
                <a16:creationId xmlns:a16="http://schemas.microsoft.com/office/drawing/2014/main" id="{7361EF62-D96C-C3F5-8838-C8ECFD7FF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1" y="158750"/>
            <a:ext cx="1763713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6DEA9792-9658-6778-84A4-9D8702B04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8542" y="4748951"/>
            <a:ext cx="529232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>
                <a:solidFill>
                  <a:srgbClr val="00FF00"/>
                </a:solidFill>
                <a:latin typeface="Arial" charset="0"/>
                <a:cs typeface="Arial" charset="0"/>
              </a:rPr>
              <a:t>ATLETA DE ALTO RENDIMENTO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Atleta</a:t>
            </a:r>
            <a:r>
              <a:rPr lang="en-US" altLang="pt-BR" sz="2400" b="1" dirty="0">
                <a:solidFill>
                  <a:srgbClr val="00FF00"/>
                </a:solidFill>
                <a:latin typeface="Arial" charset="0"/>
                <a:cs typeface="Arial" charset="0"/>
              </a:rPr>
              <a:t> de </a:t>
            </a:r>
            <a:r>
              <a:rPr lang="en-US" altLang="pt-BR" sz="2400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nível</a:t>
            </a:r>
            <a:r>
              <a:rPr lang="en-US" altLang="pt-BR" sz="2400" b="1" dirty="0">
                <a:solidFill>
                  <a:srgbClr val="00FF00"/>
                </a:solidFill>
                <a:latin typeface="Arial" charset="0"/>
                <a:cs typeface="Arial" charset="0"/>
              </a:rPr>
              <a:t> </a:t>
            </a:r>
            <a:r>
              <a:rPr lang="en-US" altLang="pt-BR" sz="2400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intermediário</a:t>
            </a:r>
            <a:endParaRPr lang="en-US" altLang="pt-BR" sz="2400" b="1" dirty="0">
              <a:solidFill>
                <a:srgbClr val="00FF00"/>
              </a:solidFill>
              <a:latin typeface="Arial" charset="0"/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Atletas</a:t>
            </a:r>
            <a:r>
              <a:rPr lang="en-US" altLang="pt-BR" sz="2400" b="1" dirty="0">
                <a:solidFill>
                  <a:srgbClr val="00FF00"/>
                </a:solidFill>
                <a:latin typeface="Arial" charset="0"/>
                <a:cs typeface="Arial" charset="0"/>
              </a:rPr>
              <a:t> de </a:t>
            </a:r>
            <a:r>
              <a:rPr lang="en-US" altLang="pt-BR" sz="2400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divisões</a:t>
            </a:r>
            <a:r>
              <a:rPr lang="en-US" altLang="pt-BR" sz="2400" b="1" dirty="0">
                <a:solidFill>
                  <a:srgbClr val="00FF00"/>
                </a:solidFill>
                <a:latin typeface="Arial" charset="0"/>
                <a:cs typeface="Arial" charset="0"/>
              </a:rPr>
              <a:t> de base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Praticantes</a:t>
            </a:r>
            <a:r>
              <a:rPr lang="en-US" altLang="pt-BR" sz="2400" b="1" dirty="0">
                <a:solidFill>
                  <a:srgbClr val="00FF00"/>
                </a:solidFill>
                <a:latin typeface="Arial" charset="0"/>
                <a:cs typeface="Arial" charset="0"/>
              </a:rPr>
              <a:t> de </a:t>
            </a:r>
            <a:r>
              <a:rPr lang="en-US" altLang="pt-BR" sz="2400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esportes</a:t>
            </a:r>
            <a:endParaRPr lang="en-US" altLang="pt-BR" sz="2400" b="1" dirty="0">
              <a:solidFill>
                <a:srgbClr val="00FF00"/>
              </a:solidFill>
              <a:latin typeface="Arial" charset="0"/>
              <a:cs typeface="Arial" charset="0"/>
            </a:endParaRPr>
          </a:p>
        </p:txBody>
      </p:sp>
      <p:pic>
        <p:nvPicPr>
          <p:cNvPr id="3087" name="Picture 10">
            <a:extLst>
              <a:ext uri="{FF2B5EF4-FFF2-40B4-BE49-F238E27FC236}">
                <a16:creationId xmlns:a16="http://schemas.microsoft.com/office/drawing/2014/main" id="{8736A05A-39D9-E465-7D54-45E4EF73B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161925"/>
            <a:ext cx="1836738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FAD631EF-FC7D-4435-0389-FC57DF53EC42}"/>
              </a:ext>
            </a:extLst>
          </p:cNvPr>
          <p:cNvSpPr/>
          <p:nvPr/>
        </p:nvSpPr>
        <p:spPr>
          <a:xfrm rot="1555031">
            <a:off x="9759117" y="3249554"/>
            <a:ext cx="504056" cy="1264973"/>
          </a:xfrm>
          <a:prstGeom prst="downArrow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91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FIBRILAÇÃO ATRIAL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143339" y="5769902"/>
            <a:ext cx="11905323" cy="1211493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pt-BR" altLang="pt-BR" sz="2133" b="1" dirty="0" err="1">
                <a:latin typeface="Arial" charset="0"/>
                <a:cs typeface="Arial" charset="0"/>
              </a:rPr>
              <a:t>Garnvik</a:t>
            </a:r>
            <a:r>
              <a:rPr lang="pt-BR" altLang="pt-BR" sz="2133" b="1" dirty="0">
                <a:latin typeface="Arial" charset="0"/>
                <a:cs typeface="Arial" charset="0"/>
              </a:rPr>
              <a:t> LE,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Malmo</a:t>
            </a:r>
            <a:r>
              <a:rPr lang="pt-BR" altLang="pt-BR" sz="2133" b="1" dirty="0">
                <a:latin typeface="Arial" charset="0"/>
                <a:cs typeface="Arial" charset="0"/>
              </a:rPr>
              <a:t> V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Janszky</a:t>
            </a:r>
            <a:r>
              <a:rPr lang="pt-BR" altLang="pt-BR" sz="2133" b="1" dirty="0">
                <a:latin typeface="Arial" charset="0"/>
                <a:cs typeface="Arial" charset="0"/>
              </a:rPr>
              <a:t> I, </a:t>
            </a:r>
            <a:r>
              <a:rPr lang="pt-BR" altLang="pt-BR" sz="2133" b="1" i="1" dirty="0">
                <a:latin typeface="Arial" charset="0"/>
                <a:cs typeface="Arial" charset="0"/>
              </a:rPr>
              <a:t>et al</a:t>
            </a:r>
            <a:r>
              <a:rPr lang="pt-BR" altLang="pt-BR" sz="2133" b="1" dirty="0">
                <a:latin typeface="Arial" charset="0"/>
                <a:cs typeface="Arial" charset="0"/>
              </a:rPr>
              <a:t>.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Physical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activity</a:t>
            </a:r>
            <a:r>
              <a:rPr lang="pt-BR" altLang="pt-BR" sz="2133" b="1" dirty="0">
                <a:latin typeface="Arial" charset="0"/>
                <a:cs typeface="Arial" charset="0"/>
              </a:rPr>
              <a:t>,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cardiorespiratory</a:t>
            </a:r>
            <a:r>
              <a:rPr lang="pt-BR" altLang="pt-BR" sz="2133" b="1" dirty="0">
                <a:latin typeface="Arial" charset="0"/>
                <a:cs typeface="Arial" charset="0"/>
              </a:rPr>
              <a:t> fitness,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133" b="1" dirty="0">
                <a:latin typeface="Arial" charset="0"/>
                <a:cs typeface="Arial" charset="0"/>
              </a:rPr>
              <a:t> cardiovascular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outcomes</a:t>
            </a:r>
            <a:r>
              <a:rPr lang="pt-BR" altLang="pt-BR" sz="2133" b="1" dirty="0">
                <a:latin typeface="Arial" charset="0"/>
                <a:cs typeface="Arial" charset="0"/>
              </a:rPr>
              <a:t> in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individuals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with</a:t>
            </a:r>
            <a:r>
              <a:rPr lang="pt-BR" altLang="pt-BR" sz="2133" b="1" dirty="0">
                <a:latin typeface="Arial" charset="0"/>
                <a:cs typeface="Arial" charset="0"/>
              </a:rPr>
              <a:t> atrial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fibrillation</a:t>
            </a:r>
            <a:r>
              <a:rPr lang="pt-BR" altLang="pt-BR" sz="2133" b="1" dirty="0">
                <a:latin typeface="Arial" charset="0"/>
                <a:cs typeface="Arial" charset="0"/>
              </a:rPr>
              <a:t>: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the</a:t>
            </a:r>
            <a:r>
              <a:rPr lang="pt-BR" altLang="pt-BR" sz="2133" b="1" dirty="0">
                <a:latin typeface="Arial" charset="0"/>
                <a:cs typeface="Arial" charset="0"/>
              </a:rPr>
              <a:t> HUNT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study</a:t>
            </a:r>
            <a:r>
              <a:rPr lang="pt-BR" altLang="pt-BR" sz="2133" b="1" dirty="0">
                <a:latin typeface="Arial" charset="0"/>
                <a:cs typeface="Arial" charset="0"/>
              </a:rPr>
              <a:t>. </a:t>
            </a:r>
            <a:r>
              <a:rPr lang="pt-BR" altLang="pt-BR" sz="2133" b="1" i="1" dirty="0" err="1">
                <a:latin typeface="Arial" charset="0"/>
                <a:cs typeface="Arial" charset="0"/>
              </a:rPr>
              <a:t>Eur</a:t>
            </a:r>
            <a:r>
              <a:rPr lang="pt-BR" altLang="pt-BR" sz="2133" b="1" i="1" dirty="0">
                <a:latin typeface="Arial" charset="0"/>
                <a:cs typeface="Arial" charset="0"/>
              </a:rPr>
              <a:t> Heart J </a:t>
            </a:r>
            <a:r>
              <a:rPr lang="pt-BR" altLang="pt-BR" sz="2133" b="1" dirty="0">
                <a:latin typeface="Arial" charset="0"/>
                <a:cs typeface="Arial" charset="0"/>
              </a:rPr>
              <a:t>2020.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doi</a:t>
            </a:r>
            <a:r>
              <a:rPr lang="pt-BR" altLang="pt-BR" sz="2133" b="1" dirty="0">
                <a:latin typeface="Arial" charset="0"/>
                <a:cs typeface="Arial" charset="0"/>
              </a:rPr>
              <a:t>: 10.1093/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eurheartj</a:t>
            </a:r>
            <a:r>
              <a:rPr lang="pt-BR" altLang="pt-BR" sz="2133" b="1" dirty="0">
                <a:latin typeface="Arial" charset="0"/>
                <a:cs typeface="Arial" charset="0"/>
              </a:rPr>
              <a:t>/ehaa032</a:t>
            </a:r>
            <a:endParaRPr lang="pt-BR" altLang="pt-BR" sz="2133" b="1" dirty="0">
              <a:latin typeface="Arial" charset="0"/>
              <a:sym typeface="Symbol" pitchFamily="18" charset="2"/>
            </a:endParaRP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431371" y="1513430"/>
            <a:ext cx="11329259" cy="239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b="1" dirty="0">
                <a:latin typeface="Arial" charset="0"/>
                <a:cs typeface="Arial" charset="0"/>
              </a:rPr>
              <a:t> Estudo prospectivo envolvendo 1.117 pacientes </a:t>
            </a:r>
            <a:r>
              <a:rPr lang="pt-BR" altLang="pt-BR" b="1" dirty="0">
                <a:solidFill>
                  <a:srgbClr val="00FF00"/>
                </a:solidFill>
                <a:latin typeface="Arial" charset="0"/>
                <a:cs typeface="Arial" charset="0"/>
              </a:rPr>
              <a:t>com FA</a:t>
            </a:r>
            <a:r>
              <a:rPr lang="pt-BR" altLang="pt-BR" b="1" dirty="0">
                <a:latin typeface="Arial" charset="0"/>
                <a:cs typeface="Arial" charset="0"/>
              </a:rPr>
              <a:t>, acompanhados por 7 a 9 anos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b="1" dirty="0">
                <a:latin typeface="Arial" charset="0"/>
                <a:cs typeface="Arial" charset="0"/>
                <a:sym typeface="Wingdings" panose="05000000000000000000" pitchFamily="2" charset="2"/>
              </a:rPr>
              <a:t> Cada </a:t>
            </a:r>
            <a:r>
              <a:rPr lang="pt-BR" altLang="pt-BR" b="1" dirty="0">
                <a:solidFill>
                  <a:srgbClr val="00FF00"/>
                </a:solidFill>
                <a:latin typeface="Arial" charset="0"/>
                <a:cs typeface="Arial" charset="0"/>
                <a:sym typeface="Wingdings" panose="05000000000000000000" pitchFamily="2" charset="2"/>
              </a:rPr>
              <a:t>MET a mais </a:t>
            </a:r>
            <a:r>
              <a:rPr lang="pt-BR" altLang="pt-BR" b="1" dirty="0">
                <a:latin typeface="Arial" charset="0"/>
                <a:cs typeface="Arial" charset="0"/>
                <a:sym typeface="Wingdings" panose="05000000000000000000" pitchFamily="2" charset="2"/>
              </a:rPr>
              <a:t>de ACR:</a:t>
            </a:r>
          </a:p>
          <a:p>
            <a:pPr marL="1066749" lvl="1" indent="-457189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2667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↓ 12%</a:t>
            </a:r>
            <a:r>
              <a:rPr lang="pt-BR" altLang="pt-BR" sz="2667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mortalidade geral</a:t>
            </a:r>
          </a:p>
          <a:p>
            <a:pPr marL="1066749" lvl="1" indent="-457189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pt-BR" sz="2667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↓ 15% </a:t>
            </a:r>
            <a:r>
              <a:rPr lang="pt-BR" altLang="pt-BR" sz="2667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mortalidade CV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755" y="3934606"/>
            <a:ext cx="4416491" cy="18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8DB7CD9-934F-F69E-FE36-5FD747B69D19}"/>
              </a:ext>
            </a:extLst>
          </p:cNvPr>
          <p:cNvSpPr/>
          <p:nvPr/>
        </p:nvSpPr>
        <p:spPr>
          <a:xfrm>
            <a:off x="431371" y="2564904"/>
            <a:ext cx="5664629" cy="1339052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2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INSUFICIÊNCIA CARDÍACA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239350" y="1779779"/>
            <a:ext cx="1171330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b="1" dirty="0">
                <a:latin typeface="Arial" charset="0"/>
                <a:cs typeface="Arial" charset="0"/>
              </a:rPr>
              <a:t> Prevalência crescente em todo o mundo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b="1" dirty="0">
                <a:latin typeface="Arial" charset="0"/>
                <a:cs typeface="Arial" charset="0"/>
              </a:rPr>
              <a:t> Aumento de aproximadamente 46% na incidência até 2030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792E9C1-C082-465E-95B3-B87946A85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648" y="3399919"/>
            <a:ext cx="6480043" cy="339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615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D5A1F-DE51-42CB-0CBA-4ED76BAAE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9CAA74E0-2BCE-86F0-A185-92AF554B165C}"/>
              </a:ext>
            </a:extLst>
          </p:cNvPr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INSUFICIÊNCIA CARDÍACA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CaixaDeTexto 6">
            <a:extLst>
              <a:ext uri="{FF2B5EF4-FFF2-40B4-BE49-F238E27FC236}">
                <a16:creationId xmlns:a16="http://schemas.microsoft.com/office/drawing/2014/main" id="{F09C1774-326A-D39C-1152-3FDA1249A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371" y="1513429"/>
            <a:ext cx="11329259" cy="267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3467" b="1" dirty="0">
                <a:latin typeface="Arial" charset="0"/>
                <a:cs typeface="Arial" charset="0"/>
              </a:rPr>
              <a:t> 66.329 pacientes 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sem IC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3467" b="1" dirty="0">
                <a:latin typeface="Arial" charset="0"/>
                <a:cs typeface="Arial" charset="0"/>
              </a:rPr>
              <a:t> 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&gt; 12 </a:t>
            </a:r>
            <a:r>
              <a:rPr lang="pt-BR" altLang="pt-BR" sz="3467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METs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3467" b="1" dirty="0">
                <a:latin typeface="Arial" charset="0"/>
                <a:cs typeface="Arial" charset="0"/>
              </a:rPr>
              <a:t>x </a:t>
            </a:r>
            <a:r>
              <a:rPr lang="pt-BR" altLang="pt-BR" sz="3467" b="1" dirty="0">
                <a:solidFill>
                  <a:srgbClr val="FF0000"/>
                </a:solidFill>
                <a:latin typeface="Arial" charset="0"/>
                <a:cs typeface="Arial" charset="0"/>
                <a:sym typeface="Wingdings" panose="05000000000000000000" pitchFamily="2" charset="2"/>
              </a:rPr>
              <a:t>&lt; 6 </a:t>
            </a:r>
            <a:r>
              <a:rPr lang="pt-BR" altLang="pt-BR" sz="3467" b="1" dirty="0" err="1">
                <a:solidFill>
                  <a:srgbClr val="FF0000"/>
                </a:solidFill>
                <a:latin typeface="Arial" charset="0"/>
                <a:cs typeface="Arial" charset="0"/>
                <a:sym typeface="Wingdings" panose="05000000000000000000" pitchFamily="2" charset="2"/>
              </a:rPr>
              <a:t>METs</a:t>
            </a:r>
            <a:endParaRPr lang="pt-BR" altLang="pt-BR" sz="3467" b="1" dirty="0">
              <a:solidFill>
                <a:srgbClr val="FF0000"/>
              </a:solidFill>
              <a:latin typeface="Arial" charset="0"/>
              <a:cs typeface="Arial" charset="0"/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3467" b="1" dirty="0">
                <a:latin typeface="Arial" charset="0"/>
                <a:cs typeface="Arial" charset="0"/>
                <a:sym typeface="Wingdings" panose="05000000000000000000" pitchFamily="2" charset="2"/>
              </a:rPr>
              <a:t>     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  <a:sym typeface="Wingdings" panose="05000000000000000000" pitchFamily="2" charset="2"/>
              </a:rPr>
              <a:t>81% </a:t>
            </a:r>
            <a:r>
              <a:rPr lang="pt-BR" altLang="pt-BR" sz="3467" b="1" dirty="0">
                <a:latin typeface="Arial" charset="0"/>
                <a:cs typeface="Arial" charset="0"/>
                <a:sym typeface="Wingdings" panose="05000000000000000000" pitchFamily="2" charset="2"/>
              </a:rPr>
              <a:t>menor possibilidade de IC </a:t>
            </a:r>
          </a:p>
          <a:p>
            <a:pPr marL="457189" indent="-457189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altLang="pt-BR" b="1" dirty="0">
                <a:latin typeface="Arial" charset="0"/>
                <a:cs typeface="Arial" charset="0"/>
              </a:rPr>
              <a:t>Cada </a:t>
            </a:r>
            <a:r>
              <a:rPr lang="pt-BR" altLang="pt-BR" b="1" dirty="0">
                <a:solidFill>
                  <a:srgbClr val="00FF00"/>
                </a:solidFill>
                <a:latin typeface="Arial" charset="0"/>
                <a:cs typeface="Arial" charset="0"/>
              </a:rPr>
              <a:t>MET a mais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b="1" dirty="0">
                <a:solidFill>
                  <a:srgbClr val="00FF00"/>
                </a:solidFill>
                <a:latin typeface="Arial" charset="0"/>
                <a:cs typeface="Arial" charset="0"/>
                <a:sym typeface="Wingdings" panose="05000000000000000000" pitchFamily="2" charset="2"/>
              </a:rPr>
              <a:t>    </a:t>
            </a:r>
            <a:r>
              <a:rPr lang="pt-BR" altLang="pt-BR" b="1" dirty="0">
                <a:latin typeface="Arial" charset="0"/>
                <a:cs typeface="Arial" charset="0"/>
                <a:sym typeface="Wingdings" panose="05000000000000000000" pitchFamily="2" charset="2"/>
              </a:rPr>
              <a:t> </a:t>
            </a:r>
            <a:r>
              <a:rPr lang="pt-BR" altLang="pt-BR" b="1" dirty="0">
                <a:solidFill>
                  <a:srgbClr val="00FF00"/>
                </a:solidFill>
                <a:latin typeface="Arial" charset="0"/>
                <a:cs typeface="Arial" charset="0"/>
                <a:sym typeface="Wingdings" panose="05000000000000000000" pitchFamily="2" charset="2"/>
              </a:rPr>
              <a:t>16% </a:t>
            </a:r>
            <a:r>
              <a:rPr lang="pt-BR" altLang="pt-BR" b="1" dirty="0">
                <a:latin typeface="Arial" charset="0"/>
                <a:cs typeface="Arial" charset="0"/>
                <a:sym typeface="Wingdings" panose="05000000000000000000" pitchFamily="2" charset="2"/>
              </a:rPr>
              <a:t>redução de risco de IC</a:t>
            </a:r>
            <a:endParaRPr lang="pt-BR" altLang="pt-BR" b="1" dirty="0">
              <a:latin typeface="Arial" charset="0"/>
              <a:cs typeface="Arial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D21C2DC-6FFB-9E79-E1A4-3A8B30B7FB59}"/>
              </a:ext>
            </a:extLst>
          </p:cNvPr>
          <p:cNvSpPr txBox="1">
            <a:spLocks noChangeArrowheads="1"/>
          </p:cNvSpPr>
          <p:nvPr/>
        </p:nvSpPr>
        <p:spPr>
          <a:xfrm>
            <a:off x="143339" y="5769902"/>
            <a:ext cx="11905323" cy="1211493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pt-BR" altLang="pt-BR" sz="2133" b="1" dirty="0" err="1">
                <a:latin typeface="Arial" charset="0"/>
                <a:cs typeface="Arial" charset="0"/>
              </a:rPr>
              <a:t>Dupsky</a:t>
            </a:r>
            <a:r>
              <a:rPr lang="pt-BR" altLang="pt-BR" sz="2133" b="1" dirty="0">
                <a:latin typeface="Arial" charset="0"/>
                <a:cs typeface="Arial" charset="0"/>
              </a:rPr>
              <a:t> DF,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Amjad</a:t>
            </a:r>
            <a:r>
              <a:rPr lang="pt-BR" altLang="pt-BR" sz="2133" b="1" dirty="0">
                <a:latin typeface="Arial" charset="0"/>
                <a:cs typeface="Arial" charset="0"/>
              </a:rPr>
              <a:t> AM,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Sakr</a:t>
            </a:r>
            <a:r>
              <a:rPr lang="pt-BR" altLang="pt-BR" sz="2133" b="1" dirty="0">
                <a:latin typeface="Arial" charset="0"/>
                <a:cs typeface="Arial" charset="0"/>
              </a:rPr>
              <a:t> S, </a:t>
            </a:r>
            <a:r>
              <a:rPr lang="pt-BR" altLang="pt-BR" sz="2133" b="1" i="1" dirty="0">
                <a:latin typeface="Arial" charset="0"/>
                <a:cs typeface="Arial" charset="0"/>
              </a:rPr>
              <a:t>et al</a:t>
            </a:r>
            <a:r>
              <a:rPr lang="pt-BR" altLang="pt-BR" sz="2133" b="1" dirty="0">
                <a:latin typeface="Arial" charset="0"/>
                <a:cs typeface="Arial" charset="0"/>
              </a:rPr>
              <a:t>.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Cardiorespiratory</a:t>
            </a:r>
            <a:r>
              <a:rPr lang="pt-BR" altLang="pt-BR" sz="2133" b="1" dirty="0">
                <a:latin typeface="Arial" charset="0"/>
                <a:cs typeface="Arial" charset="0"/>
              </a:rPr>
              <a:t> fitness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incident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heart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failure</a:t>
            </a:r>
            <a:r>
              <a:rPr lang="pt-BR" altLang="pt-BR" sz="2133" b="1" dirty="0">
                <a:latin typeface="Arial" charset="0"/>
                <a:cs typeface="Arial" charset="0"/>
              </a:rPr>
              <a:t>: The Henry Ford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Exercise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Testing</a:t>
            </a:r>
            <a:r>
              <a:rPr lang="pt-BR" altLang="pt-BR" sz="2133" b="1" dirty="0">
                <a:latin typeface="Arial" charset="0"/>
                <a:cs typeface="Arial" charset="0"/>
              </a:rPr>
              <a:t> (FIT) Project. </a:t>
            </a:r>
            <a:r>
              <a:rPr lang="pt-BR" altLang="pt-BR" sz="2133" b="1" i="1" dirty="0" err="1">
                <a:latin typeface="Arial" charset="0"/>
                <a:cs typeface="Arial" charset="0"/>
              </a:rPr>
              <a:t>Am</a:t>
            </a:r>
            <a:r>
              <a:rPr lang="pt-BR" altLang="pt-BR" sz="2133" b="1" i="1" dirty="0">
                <a:latin typeface="Arial" charset="0"/>
                <a:cs typeface="Arial" charset="0"/>
              </a:rPr>
              <a:t> Heart J </a:t>
            </a:r>
            <a:r>
              <a:rPr lang="pt-BR" altLang="pt-BR" sz="2133" b="1" dirty="0">
                <a:latin typeface="Arial" charset="0"/>
                <a:cs typeface="Arial" charset="0"/>
              </a:rPr>
              <a:t>2017; 185: 35-42.</a:t>
            </a:r>
            <a:endParaRPr lang="pt-BR" altLang="pt-BR" sz="2133" b="1" dirty="0">
              <a:latin typeface="Arial" charset="0"/>
              <a:sym typeface="Symbol" pitchFamily="18" charset="2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0EE1D52-70CE-E69C-EEBF-DA7C82A82CEE}"/>
              </a:ext>
            </a:extLst>
          </p:cNvPr>
          <p:cNvSpPr/>
          <p:nvPr/>
        </p:nvSpPr>
        <p:spPr>
          <a:xfrm>
            <a:off x="911424" y="2117950"/>
            <a:ext cx="7248806" cy="2073328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AE7215E9-78E1-8731-8A22-15F7DEB39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51" y="1957122"/>
            <a:ext cx="3792422" cy="2696014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D394460-004A-BA07-B16C-D2D8A70C2C22}"/>
              </a:ext>
            </a:extLst>
          </p:cNvPr>
          <p:cNvSpPr txBox="1"/>
          <p:nvPr/>
        </p:nvSpPr>
        <p:spPr>
          <a:xfrm>
            <a:off x="8472264" y="4725144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Sobrevida livre de eventos, conforme o quartil de ACR</a:t>
            </a:r>
          </a:p>
        </p:txBody>
      </p:sp>
    </p:spTree>
    <p:extLst>
      <p:ext uri="{BB962C8B-B14F-4D97-AF65-F5344CB8AC3E}">
        <p14:creationId xmlns:p14="http://schemas.microsoft.com/office/powerpoint/2010/main" val="387922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DO RISCO CV EM PACIENTES DISLIPIDÊMICOS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143339" y="5769902"/>
            <a:ext cx="11905323" cy="1211493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pt-BR" altLang="pt-BR" sz="2133" b="1" dirty="0" err="1">
                <a:latin typeface="Arial" charset="0"/>
                <a:cs typeface="Arial" charset="0"/>
              </a:rPr>
              <a:t>Hung</a:t>
            </a:r>
            <a:r>
              <a:rPr lang="pt-BR" altLang="pt-BR" sz="2133" b="1" dirty="0">
                <a:latin typeface="Arial" charset="0"/>
                <a:cs typeface="Arial" charset="0"/>
              </a:rPr>
              <a:t> RK, Al-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Mallah</a:t>
            </a:r>
            <a:r>
              <a:rPr lang="pt-BR" altLang="pt-BR" sz="2133" b="1" dirty="0">
                <a:latin typeface="Arial" charset="0"/>
                <a:cs typeface="Arial" charset="0"/>
              </a:rPr>
              <a:t> MH,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Qadi</a:t>
            </a:r>
            <a:r>
              <a:rPr lang="pt-BR" altLang="pt-BR" sz="2133" b="1" dirty="0">
                <a:latin typeface="Arial" charset="0"/>
                <a:cs typeface="Arial" charset="0"/>
              </a:rPr>
              <a:t> MA, et al.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Cardiorespiratory</a:t>
            </a:r>
            <a:r>
              <a:rPr lang="pt-BR" altLang="pt-BR" sz="2133" b="1" dirty="0">
                <a:latin typeface="Arial" charset="0"/>
                <a:cs typeface="Arial" charset="0"/>
              </a:rPr>
              <a:t> fitness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attenuates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risk</a:t>
            </a:r>
            <a:r>
              <a:rPr lang="pt-BR" altLang="pt-BR" sz="2133" b="1" dirty="0">
                <a:latin typeface="Arial" charset="0"/>
                <a:cs typeface="Arial" charset="0"/>
              </a:rPr>
              <a:t> for major adverse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cardiac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events</a:t>
            </a:r>
            <a:r>
              <a:rPr lang="pt-BR" altLang="pt-BR" sz="2133" b="1" dirty="0">
                <a:latin typeface="Arial" charset="0"/>
                <a:cs typeface="Arial" charset="0"/>
              </a:rPr>
              <a:t> in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hyperlipidemic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men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women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independent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of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statin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therapy</a:t>
            </a:r>
            <a:r>
              <a:rPr lang="pt-BR" altLang="pt-BR" sz="2133" b="1" dirty="0">
                <a:latin typeface="Arial" charset="0"/>
                <a:cs typeface="Arial" charset="0"/>
              </a:rPr>
              <a:t>: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the</a:t>
            </a:r>
            <a:r>
              <a:rPr lang="pt-BR" altLang="pt-BR" sz="2133" b="1" dirty="0">
                <a:latin typeface="Arial" charset="0"/>
                <a:cs typeface="Arial" charset="0"/>
              </a:rPr>
              <a:t> Henry Ford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ExercIse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Testing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project</a:t>
            </a:r>
            <a:r>
              <a:rPr lang="pt-BR" altLang="pt-BR" sz="2133" b="1" dirty="0">
                <a:latin typeface="Arial" charset="0"/>
                <a:cs typeface="Arial" charset="0"/>
              </a:rPr>
              <a:t>. </a:t>
            </a:r>
            <a:r>
              <a:rPr lang="pt-BR" altLang="pt-BR" sz="2133" b="1" i="1" dirty="0" err="1">
                <a:latin typeface="Arial" charset="0"/>
                <a:cs typeface="Arial" charset="0"/>
              </a:rPr>
              <a:t>Am</a:t>
            </a:r>
            <a:r>
              <a:rPr lang="pt-BR" altLang="pt-BR" sz="2133" b="1" i="1" dirty="0">
                <a:latin typeface="Arial" charset="0"/>
                <a:cs typeface="Arial" charset="0"/>
              </a:rPr>
              <a:t> Heart J </a:t>
            </a:r>
            <a:r>
              <a:rPr lang="pt-BR" altLang="pt-BR" sz="2133" b="1" dirty="0">
                <a:latin typeface="Arial" charset="0"/>
                <a:cs typeface="Arial" charset="0"/>
              </a:rPr>
              <a:t>2015; 170: 390-99.</a:t>
            </a:r>
            <a:endParaRPr lang="pt-BR" altLang="pt-BR" sz="2133" b="1" dirty="0">
              <a:latin typeface="Arial" charset="0"/>
              <a:sym typeface="Symbol" pitchFamily="18" charset="2"/>
            </a:endParaRP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431371" y="1513430"/>
            <a:ext cx="11521280" cy="1774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3467" b="1" dirty="0">
                <a:latin typeface="Arial" charset="0"/>
                <a:cs typeface="Arial" charset="0"/>
              </a:rPr>
              <a:t> 33.204 pacientes (57 ± 12 anos; 56% homens; 25% negros</a:t>
            </a:r>
            <a:r>
              <a:rPr lang="pt-BR" altLang="pt-BR" sz="3733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altLang="pt-BR" sz="3467" b="1" dirty="0">
                <a:latin typeface="Arial" charset="0"/>
                <a:cs typeface="Arial" charset="0"/>
              </a:rPr>
              <a:t>com </a:t>
            </a:r>
            <a:r>
              <a:rPr lang="pt-BR" altLang="pt-BR" sz="3467" b="1" dirty="0">
                <a:solidFill>
                  <a:srgbClr val="FFC000"/>
                </a:solidFill>
                <a:latin typeface="Arial" charset="0"/>
                <a:cs typeface="Arial" charset="0"/>
              </a:rPr>
              <a:t>dislipidemia</a:t>
            </a:r>
            <a:r>
              <a:rPr lang="pt-BR" altLang="pt-BR" sz="3467" b="1" dirty="0">
                <a:latin typeface="Arial" charset="0"/>
                <a:cs typeface="Arial" charset="0"/>
              </a:rPr>
              <a:t> (LDL &gt; 160)</a:t>
            </a:r>
            <a:r>
              <a:rPr lang="pt-BR" altLang="pt-BR" sz="3733" b="1" dirty="0">
                <a:latin typeface="Arial" panose="020B0604020202020204" pitchFamily="34" charset="0"/>
                <a:cs typeface="Arial" panose="020B0604020202020204" pitchFamily="34" charset="0"/>
              </a:rPr>
              <a:t>, sem diagnóstico de DCV</a:t>
            </a:r>
          </a:p>
        </p:txBody>
      </p:sp>
    </p:spTree>
    <p:extLst>
      <p:ext uri="{BB962C8B-B14F-4D97-AF65-F5344CB8AC3E}">
        <p14:creationId xmlns:p14="http://schemas.microsoft.com/office/powerpoint/2010/main" val="22040424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DO RISCO CV EM PACIENTES DISLIPIDÊMICOS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143339" y="5769902"/>
            <a:ext cx="11905323" cy="1211493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pt-BR" altLang="pt-BR" sz="2133" b="1" dirty="0" err="1">
                <a:latin typeface="Arial" charset="0"/>
                <a:cs typeface="Arial" charset="0"/>
              </a:rPr>
              <a:t>Hung</a:t>
            </a:r>
            <a:r>
              <a:rPr lang="pt-BR" altLang="pt-BR" sz="2133" b="1" dirty="0">
                <a:latin typeface="Arial" charset="0"/>
                <a:cs typeface="Arial" charset="0"/>
              </a:rPr>
              <a:t> RK, Al-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Mallah</a:t>
            </a:r>
            <a:r>
              <a:rPr lang="pt-BR" altLang="pt-BR" sz="2133" b="1" dirty="0">
                <a:latin typeface="Arial" charset="0"/>
                <a:cs typeface="Arial" charset="0"/>
              </a:rPr>
              <a:t> MH,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Qadi</a:t>
            </a:r>
            <a:r>
              <a:rPr lang="pt-BR" altLang="pt-BR" sz="2133" b="1" dirty="0">
                <a:latin typeface="Arial" charset="0"/>
                <a:cs typeface="Arial" charset="0"/>
              </a:rPr>
              <a:t> MA, et al.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Cardiorespiratory</a:t>
            </a:r>
            <a:r>
              <a:rPr lang="pt-BR" altLang="pt-BR" sz="2133" b="1" dirty="0">
                <a:latin typeface="Arial" charset="0"/>
                <a:cs typeface="Arial" charset="0"/>
              </a:rPr>
              <a:t> fitness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attenuates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risk</a:t>
            </a:r>
            <a:r>
              <a:rPr lang="pt-BR" altLang="pt-BR" sz="2133" b="1" dirty="0">
                <a:latin typeface="Arial" charset="0"/>
                <a:cs typeface="Arial" charset="0"/>
              </a:rPr>
              <a:t> for major adverse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cardiac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events</a:t>
            </a:r>
            <a:r>
              <a:rPr lang="pt-BR" altLang="pt-BR" sz="2133" b="1" dirty="0">
                <a:latin typeface="Arial" charset="0"/>
                <a:cs typeface="Arial" charset="0"/>
              </a:rPr>
              <a:t> in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hyperlipidemic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men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women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independent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of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statin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therapy</a:t>
            </a:r>
            <a:r>
              <a:rPr lang="pt-BR" altLang="pt-BR" sz="2133" b="1" dirty="0">
                <a:latin typeface="Arial" charset="0"/>
                <a:cs typeface="Arial" charset="0"/>
              </a:rPr>
              <a:t>: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the</a:t>
            </a:r>
            <a:r>
              <a:rPr lang="pt-BR" altLang="pt-BR" sz="2133" b="1" dirty="0">
                <a:latin typeface="Arial" charset="0"/>
                <a:cs typeface="Arial" charset="0"/>
              </a:rPr>
              <a:t> Henry Ford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ExercIse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Testing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project</a:t>
            </a:r>
            <a:r>
              <a:rPr lang="pt-BR" altLang="pt-BR" sz="2133" b="1" dirty="0">
                <a:latin typeface="Arial" charset="0"/>
                <a:cs typeface="Arial" charset="0"/>
              </a:rPr>
              <a:t>. </a:t>
            </a:r>
            <a:r>
              <a:rPr lang="pt-BR" altLang="pt-BR" sz="2133" b="1" i="1" dirty="0" err="1">
                <a:latin typeface="Arial" charset="0"/>
                <a:cs typeface="Arial" charset="0"/>
              </a:rPr>
              <a:t>Am</a:t>
            </a:r>
            <a:r>
              <a:rPr lang="pt-BR" altLang="pt-BR" sz="2133" b="1" i="1" dirty="0">
                <a:latin typeface="Arial" charset="0"/>
                <a:cs typeface="Arial" charset="0"/>
              </a:rPr>
              <a:t> Heart J </a:t>
            </a:r>
            <a:r>
              <a:rPr lang="pt-BR" altLang="pt-BR" sz="2133" b="1" dirty="0">
                <a:latin typeface="Arial" charset="0"/>
                <a:cs typeface="Arial" charset="0"/>
              </a:rPr>
              <a:t>2015; 170: 390-99.</a:t>
            </a:r>
            <a:endParaRPr lang="pt-BR" altLang="pt-BR" sz="2133" b="1" dirty="0">
              <a:latin typeface="Arial" charset="0"/>
              <a:sym typeface="Symbol" pitchFamily="18" charset="2"/>
            </a:endParaRP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431371" y="1513430"/>
            <a:ext cx="11521280" cy="115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3467" b="1" dirty="0">
                <a:latin typeface="Arial" charset="0"/>
                <a:cs typeface="Arial" charset="0"/>
              </a:rPr>
              <a:t> Redução de 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mortalidade</a:t>
            </a:r>
            <a:r>
              <a:rPr lang="pt-BR" altLang="pt-BR" sz="3467" b="1" dirty="0">
                <a:latin typeface="Arial" charset="0"/>
                <a:cs typeface="Arial" charset="0"/>
              </a:rPr>
              <a:t>, </a:t>
            </a:r>
            <a:r>
              <a:rPr lang="pt-BR" altLang="pt-BR" sz="3467" b="1" dirty="0">
                <a:solidFill>
                  <a:srgbClr val="FFC000"/>
                </a:solidFill>
                <a:latin typeface="Arial" charset="0"/>
                <a:cs typeface="Arial" charset="0"/>
              </a:rPr>
              <a:t>independente de sexo ou uso de estatinas</a:t>
            </a:r>
            <a:r>
              <a:rPr lang="pt-BR" altLang="pt-BR" sz="3467" b="1" dirty="0">
                <a:latin typeface="Arial" charset="0"/>
                <a:cs typeface="Arial" charset="0"/>
              </a:rPr>
              <a:t> (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cada MET</a:t>
            </a:r>
            <a:r>
              <a:rPr lang="pt-BR" altLang="pt-BR" sz="3467" b="1" dirty="0">
                <a:latin typeface="Arial" charset="0"/>
                <a:cs typeface="Arial" charset="0"/>
              </a:rPr>
              <a:t> = 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15,5%</a:t>
            </a:r>
            <a:r>
              <a:rPr lang="pt-BR" altLang="pt-BR" sz="3467" b="1" dirty="0">
                <a:latin typeface="Arial" charset="0"/>
                <a:cs typeface="Arial" charset="0"/>
              </a:rPr>
              <a:t> de redução)</a:t>
            </a:r>
            <a:endParaRPr lang="pt-BR" altLang="pt-BR" sz="266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090" y="2782453"/>
            <a:ext cx="8016348" cy="2950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36896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DO RISCO CV EM PACIENTES DISLIPIDÊMICOS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143339" y="5769902"/>
            <a:ext cx="11905323" cy="1211493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pt-BR" altLang="pt-BR" sz="2133" b="1" dirty="0" err="1">
                <a:latin typeface="Arial" charset="0"/>
                <a:cs typeface="Arial" charset="0"/>
              </a:rPr>
              <a:t>Hung</a:t>
            </a:r>
            <a:r>
              <a:rPr lang="pt-BR" altLang="pt-BR" sz="2133" b="1" dirty="0">
                <a:latin typeface="Arial" charset="0"/>
                <a:cs typeface="Arial" charset="0"/>
              </a:rPr>
              <a:t> RK, Al-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Mallah</a:t>
            </a:r>
            <a:r>
              <a:rPr lang="pt-BR" altLang="pt-BR" sz="2133" b="1" dirty="0">
                <a:latin typeface="Arial" charset="0"/>
                <a:cs typeface="Arial" charset="0"/>
              </a:rPr>
              <a:t> MH,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Qadi</a:t>
            </a:r>
            <a:r>
              <a:rPr lang="pt-BR" altLang="pt-BR" sz="2133" b="1" dirty="0">
                <a:latin typeface="Arial" charset="0"/>
                <a:cs typeface="Arial" charset="0"/>
              </a:rPr>
              <a:t> MA, et al.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Cardiorespiratory</a:t>
            </a:r>
            <a:r>
              <a:rPr lang="pt-BR" altLang="pt-BR" sz="2133" b="1" dirty="0">
                <a:latin typeface="Arial" charset="0"/>
                <a:cs typeface="Arial" charset="0"/>
              </a:rPr>
              <a:t> fitness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attenuates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risk</a:t>
            </a:r>
            <a:r>
              <a:rPr lang="pt-BR" altLang="pt-BR" sz="2133" b="1" dirty="0">
                <a:latin typeface="Arial" charset="0"/>
                <a:cs typeface="Arial" charset="0"/>
              </a:rPr>
              <a:t> for major adverse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cardiac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events</a:t>
            </a:r>
            <a:r>
              <a:rPr lang="pt-BR" altLang="pt-BR" sz="2133" b="1" dirty="0">
                <a:latin typeface="Arial" charset="0"/>
                <a:cs typeface="Arial" charset="0"/>
              </a:rPr>
              <a:t> in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hyperlipidemic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men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women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independent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of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statin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therapy</a:t>
            </a:r>
            <a:r>
              <a:rPr lang="pt-BR" altLang="pt-BR" sz="2133" b="1" dirty="0">
                <a:latin typeface="Arial" charset="0"/>
                <a:cs typeface="Arial" charset="0"/>
              </a:rPr>
              <a:t>: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the</a:t>
            </a:r>
            <a:r>
              <a:rPr lang="pt-BR" altLang="pt-BR" sz="2133" b="1" dirty="0">
                <a:latin typeface="Arial" charset="0"/>
                <a:cs typeface="Arial" charset="0"/>
              </a:rPr>
              <a:t> Henry Ford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ExercIse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Testing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project</a:t>
            </a:r>
            <a:r>
              <a:rPr lang="pt-BR" altLang="pt-BR" sz="2133" b="1" dirty="0">
                <a:latin typeface="Arial" charset="0"/>
                <a:cs typeface="Arial" charset="0"/>
              </a:rPr>
              <a:t>. </a:t>
            </a:r>
            <a:r>
              <a:rPr lang="pt-BR" altLang="pt-BR" sz="2133" b="1" i="1" dirty="0" err="1">
                <a:latin typeface="Arial" charset="0"/>
                <a:cs typeface="Arial" charset="0"/>
              </a:rPr>
              <a:t>Am</a:t>
            </a:r>
            <a:r>
              <a:rPr lang="pt-BR" altLang="pt-BR" sz="2133" b="1" i="1" dirty="0">
                <a:latin typeface="Arial" charset="0"/>
                <a:cs typeface="Arial" charset="0"/>
              </a:rPr>
              <a:t> Heart J </a:t>
            </a:r>
            <a:r>
              <a:rPr lang="pt-BR" altLang="pt-BR" sz="2133" b="1" dirty="0">
                <a:latin typeface="Arial" charset="0"/>
                <a:cs typeface="Arial" charset="0"/>
              </a:rPr>
              <a:t>2015; 170: 390-99.</a:t>
            </a:r>
            <a:endParaRPr lang="pt-BR" altLang="pt-BR" sz="2133" b="1" dirty="0">
              <a:latin typeface="Arial" charset="0"/>
              <a:sym typeface="Symbol" pitchFamily="18" charset="2"/>
            </a:endParaRP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431371" y="1513430"/>
            <a:ext cx="11521280" cy="115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3467" b="1" dirty="0">
                <a:latin typeface="Arial" charset="0"/>
                <a:cs typeface="Arial" charset="0"/>
              </a:rPr>
              <a:t> Redução de 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IAM</a:t>
            </a:r>
            <a:r>
              <a:rPr lang="pt-BR" altLang="pt-BR" sz="3467" b="1" dirty="0">
                <a:latin typeface="Arial" charset="0"/>
                <a:cs typeface="Arial" charset="0"/>
              </a:rPr>
              <a:t>, </a:t>
            </a:r>
            <a:r>
              <a:rPr lang="pt-BR" altLang="pt-BR" sz="3467" b="1" dirty="0">
                <a:solidFill>
                  <a:srgbClr val="FFC000"/>
                </a:solidFill>
                <a:latin typeface="Arial" charset="0"/>
                <a:cs typeface="Arial" charset="0"/>
              </a:rPr>
              <a:t>independente de sexo ou uso de estatinas</a:t>
            </a:r>
            <a:r>
              <a:rPr lang="pt-BR" altLang="pt-BR" sz="3467" b="1" dirty="0">
                <a:latin typeface="Arial" charset="0"/>
                <a:cs typeface="Arial" charset="0"/>
              </a:rPr>
              <a:t> (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cada MET</a:t>
            </a:r>
            <a:r>
              <a:rPr lang="pt-BR" altLang="pt-BR" sz="3467" b="1" dirty="0">
                <a:latin typeface="Arial" charset="0"/>
                <a:cs typeface="Arial" charset="0"/>
              </a:rPr>
              <a:t> = 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10,3% </a:t>
            </a:r>
            <a:r>
              <a:rPr lang="pt-BR" altLang="pt-BR" sz="3467" b="1" dirty="0">
                <a:latin typeface="Arial" charset="0"/>
                <a:cs typeface="Arial" charset="0"/>
              </a:rPr>
              <a:t>de redução)</a:t>
            </a:r>
            <a:endParaRPr lang="pt-BR" altLang="pt-BR" sz="266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542" y="2703499"/>
            <a:ext cx="8444311" cy="3125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0178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DO RISCO CV EM PACIENTES DISLIPIDÊMICOS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143339" y="5769902"/>
            <a:ext cx="11905323" cy="1211493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pt-BR" altLang="pt-BR" sz="2133" b="1" dirty="0" err="1">
                <a:latin typeface="Arial" charset="0"/>
                <a:cs typeface="Arial" charset="0"/>
              </a:rPr>
              <a:t>Hung</a:t>
            </a:r>
            <a:r>
              <a:rPr lang="pt-BR" altLang="pt-BR" sz="2133" b="1" dirty="0">
                <a:latin typeface="Arial" charset="0"/>
                <a:cs typeface="Arial" charset="0"/>
              </a:rPr>
              <a:t> RK, Al-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Mallah</a:t>
            </a:r>
            <a:r>
              <a:rPr lang="pt-BR" altLang="pt-BR" sz="2133" b="1" dirty="0">
                <a:latin typeface="Arial" charset="0"/>
                <a:cs typeface="Arial" charset="0"/>
              </a:rPr>
              <a:t> MH,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Qadi</a:t>
            </a:r>
            <a:r>
              <a:rPr lang="pt-BR" altLang="pt-BR" sz="2133" b="1" dirty="0">
                <a:latin typeface="Arial" charset="0"/>
                <a:cs typeface="Arial" charset="0"/>
              </a:rPr>
              <a:t> MA, et al.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Cardiorespiratory</a:t>
            </a:r>
            <a:r>
              <a:rPr lang="pt-BR" altLang="pt-BR" sz="2133" b="1" dirty="0">
                <a:latin typeface="Arial" charset="0"/>
                <a:cs typeface="Arial" charset="0"/>
              </a:rPr>
              <a:t> fitness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attenuates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risk</a:t>
            </a:r>
            <a:r>
              <a:rPr lang="pt-BR" altLang="pt-BR" sz="2133" b="1" dirty="0">
                <a:latin typeface="Arial" charset="0"/>
                <a:cs typeface="Arial" charset="0"/>
              </a:rPr>
              <a:t> for major adverse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cardiac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events</a:t>
            </a:r>
            <a:r>
              <a:rPr lang="pt-BR" altLang="pt-BR" sz="2133" b="1" dirty="0">
                <a:latin typeface="Arial" charset="0"/>
                <a:cs typeface="Arial" charset="0"/>
              </a:rPr>
              <a:t> in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hyperlipidemic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men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women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independent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of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statin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therapy</a:t>
            </a:r>
            <a:r>
              <a:rPr lang="pt-BR" altLang="pt-BR" sz="2133" b="1" dirty="0">
                <a:latin typeface="Arial" charset="0"/>
                <a:cs typeface="Arial" charset="0"/>
              </a:rPr>
              <a:t>: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the</a:t>
            </a:r>
            <a:r>
              <a:rPr lang="pt-BR" altLang="pt-BR" sz="2133" b="1" dirty="0">
                <a:latin typeface="Arial" charset="0"/>
                <a:cs typeface="Arial" charset="0"/>
              </a:rPr>
              <a:t> Henry Ford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ExercIse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Testing</a:t>
            </a:r>
            <a:r>
              <a:rPr lang="pt-BR" altLang="pt-BR" sz="2133" b="1" dirty="0">
                <a:latin typeface="Arial" charset="0"/>
                <a:cs typeface="Arial" charset="0"/>
              </a:rPr>
              <a:t> </a:t>
            </a:r>
            <a:r>
              <a:rPr lang="pt-BR" altLang="pt-BR" sz="2133" b="1" dirty="0" err="1">
                <a:latin typeface="Arial" charset="0"/>
                <a:cs typeface="Arial" charset="0"/>
              </a:rPr>
              <a:t>project</a:t>
            </a:r>
            <a:r>
              <a:rPr lang="pt-BR" altLang="pt-BR" sz="2133" b="1" dirty="0">
                <a:latin typeface="Arial" charset="0"/>
                <a:cs typeface="Arial" charset="0"/>
              </a:rPr>
              <a:t>. </a:t>
            </a:r>
            <a:r>
              <a:rPr lang="pt-BR" altLang="pt-BR" sz="2133" b="1" i="1" dirty="0" err="1">
                <a:latin typeface="Arial" charset="0"/>
                <a:cs typeface="Arial" charset="0"/>
              </a:rPr>
              <a:t>Am</a:t>
            </a:r>
            <a:r>
              <a:rPr lang="pt-BR" altLang="pt-BR" sz="2133" b="1" i="1" dirty="0">
                <a:latin typeface="Arial" charset="0"/>
                <a:cs typeface="Arial" charset="0"/>
              </a:rPr>
              <a:t> Heart J </a:t>
            </a:r>
            <a:r>
              <a:rPr lang="pt-BR" altLang="pt-BR" sz="2133" b="1" dirty="0">
                <a:latin typeface="Arial" charset="0"/>
                <a:cs typeface="Arial" charset="0"/>
              </a:rPr>
              <a:t>2015; 170: 390-99.</a:t>
            </a:r>
            <a:endParaRPr lang="pt-BR" altLang="pt-BR" sz="2133" b="1" dirty="0">
              <a:latin typeface="Arial" charset="0"/>
              <a:sym typeface="Symbol" pitchFamily="18" charset="2"/>
            </a:endParaRP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431371" y="1513430"/>
            <a:ext cx="11521280" cy="1692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3467" b="1" dirty="0">
                <a:latin typeface="Arial" charset="0"/>
                <a:cs typeface="Arial" charset="0"/>
              </a:rPr>
              <a:t> Redução de 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procedimentos de Revascularização Miocárdica</a:t>
            </a:r>
            <a:r>
              <a:rPr lang="pt-BR" altLang="pt-BR" sz="3467" b="1" dirty="0">
                <a:latin typeface="Arial" charset="0"/>
                <a:cs typeface="Arial" charset="0"/>
              </a:rPr>
              <a:t>, </a:t>
            </a:r>
            <a:r>
              <a:rPr lang="pt-BR" altLang="pt-BR" sz="3467" b="1" dirty="0">
                <a:solidFill>
                  <a:srgbClr val="FFC000"/>
                </a:solidFill>
                <a:latin typeface="Arial" charset="0"/>
                <a:cs typeface="Arial" charset="0"/>
              </a:rPr>
              <a:t>independente de sexo ou uso de estatinas </a:t>
            </a:r>
            <a:r>
              <a:rPr lang="pt-BR" altLang="pt-BR" sz="3467" b="1" dirty="0">
                <a:latin typeface="Arial" charset="0"/>
                <a:cs typeface="Arial" charset="0"/>
              </a:rPr>
              <a:t>(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cada MET</a:t>
            </a:r>
            <a:r>
              <a:rPr lang="pt-BR" altLang="pt-BR" sz="3467" b="1" dirty="0">
                <a:latin typeface="Arial" charset="0"/>
                <a:cs typeface="Arial" charset="0"/>
              </a:rPr>
              <a:t> = 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10,8% </a:t>
            </a:r>
            <a:r>
              <a:rPr lang="pt-BR" altLang="pt-BR" sz="3467" b="1" dirty="0">
                <a:latin typeface="Arial" charset="0"/>
                <a:cs typeface="Arial" charset="0"/>
              </a:rPr>
              <a:t>de redução)</a:t>
            </a:r>
            <a:endParaRPr lang="pt-BR" altLang="pt-BR" sz="266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606" y="3190496"/>
            <a:ext cx="7104789" cy="2734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57281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DA MORTALIDADE</a:t>
            </a: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-48683" y="5961923"/>
            <a:ext cx="12240683" cy="827451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Kokkinos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P,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Faselis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C, Samuel IBH,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et al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.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Cardiorespiratory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fitness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mortality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risk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across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the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spectra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of age,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race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,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sex.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J Am Coll </a:t>
            </a:r>
            <a:r>
              <a:rPr lang="pt-BR" altLang="pt-BR" sz="2000" b="1" i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Cardiol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2022;80:598-609. </a:t>
            </a:r>
            <a:r>
              <a:rPr lang="pt-BR" altLang="pt-BR" sz="2000" b="1" dirty="0">
                <a:solidFill>
                  <a:srgbClr val="ACCBF9"/>
                </a:solidFill>
                <a:latin typeface="Arial" charset="0"/>
                <a:cs typeface="Arial" charset="0"/>
              </a:rPr>
              <a:t>DOI: 10.1016/j.jacc.2022.05.031</a:t>
            </a:r>
            <a:endParaRPr lang="pt-BR" altLang="pt-BR" sz="2000" b="1" dirty="0">
              <a:solidFill>
                <a:srgbClr val="ACCBF9"/>
              </a:solidFill>
              <a:latin typeface="Arial" charset="0"/>
              <a:sym typeface="Symbol" pitchFamily="18" charset="2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691ED39-543B-B241-D1B8-61EF9EF22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1677481"/>
            <a:ext cx="10369152" cy="417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764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-48683" y="5961923"/>
            <a:ext cx="12240683" cy="827451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Kokkinos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P,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Faselis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C, Samuel IBH,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et al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.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Cardiorespiratory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fitness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mortality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risk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across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the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spectra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of age,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race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,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sex.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J Am Coll </a:t>
            </a:r>
            <a:r>
              <a:rPr lang="pt-BR" altLang="pt-BR" sz="2000" b="1" i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Cardiol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2022;80:598-609. </a:t>
            </a:r>
            <a:r>
              <a:rPr lang="pt-BR" altLang="pt-BR" sz="2000" b="1" dirty="0">
                <a:solidFill>
                  <a:srgbClr val="ACCBF9"/>
                </a:solidFill>
                <a:latin typeface="Arial" charset="0"/>
                <a:cs typeface="Arial" charset="0"/>
              </a:rPr>
              <a:t>DOI: 10.1016/j.jacc.2022.05.031</a:t>
            </a:r>
            <a:endParaRPr lang="pt-BR" altLang="pt-BR" sz="2000" b="1" dirty="0">
              <a:solidFill>
                <a:srgbClr val="ACCBF9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431371" y="1545173"/>
            <a:ext cx="11521280" cy="247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189" indent="-457189" defTabSz="1219120" eaLnBrk="1" fontAlgn="auto" hangingPunct="1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66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750.302 indivíduos (idade = 30 – 95)</a:t>
            </a:r>
          </a:p>
          <a:p>
            <a:pPr marL="1066749" lvl="1" indent="-457189" defTabSz="1219120" eaLnBrk="1" fontAlgn="auto" hangingPunct="1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133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Septuagenários: 110.637</a:t>
            </a:r>
          </a:p>
          <a:p>
            <a:pPr marL="1066749" lvl="1" indent="-457189" defTabSz="1219120" eaLnBrk="1" fontAlgn="auto" hangingPunct="1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133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Octogenários: 26.989</a:t>
            </a:r>
          </a:p>
          <a:p>
            <a:pPr marL="1066749" lvl="1" indent="-457189" defTabSz="1219120" eaLnBrk="1" fontAlgn="auto" hangingPunct="1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133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Afrodescendentes: 142.798</a:t>
            </a:r>
          </a:p>
          <a:p>
            <a:pPr marL="1066749" lvl="1" indent="-457189" defTabSz="1219120" eaLnBrk="1" fontAlgn="auto" hangingPunct="1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133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Hispânicos: 35.197</a:t>
            </a:r>
          </a:p>
          <a:p>
            <a:pPr marL="1066749" lvl="1" indent="-457189" defTabSz="1219120" eaLnBrk="1" fontAlgn="auto" hangingPunct="1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133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Americanos nativos: 16.050</a:t>
            </a:r>
          </a:p>
          <a:p>
            <a:pPr marL="1066749" lvl="1" indent="-457189" defTabSz="1219120" eaLnBrk="1" fontAlgn="auto" hangingPunct="1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2133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Mulheres: 45.232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BEA804D8-E047-FF7B-2B6E-85881C7F4321}"/>
              </a:ext>
            </a:extLst>
          </p:cNvPr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DA MORTALIDADE</a:t>
            </a: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9694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-48683" y="5961923"/>
            <a:ext cx="12240683" cy="827451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pt-BR" altLang="pt-BR" sz="2000" b="1" dirty="0" err="1">
                <a:latin typeface="Arial" charset="0"/>
                <a:cs typeface="Arial" charset="0"/>
              </a:rPr>
              <a:t>Kokkinos</a:t>
            </a:r>
            <a:r>
              <a:rPr lang="pt-BR" altLang="pt-BR" sz="2000" b="1" dirty="0">
                <a:latin typeface="Arial" charset="0"/>
                <a:cs typeface="Arial" charset="0"/>
              </a:rPr>
              <a:t> P,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Faselis</a:t>
            </a:r>
            <a:r>
              <a:rPr lang="pt-BR" altLang="pt-BR" sz="2000" b="1" dirty="0">
                <a:latin typeface="Arial" charset="0"/>
                <a:cs typeface="Arial" charset="0"/>
              </a:rPr>
              <a:t> C, Samuel IBH, </a:t>
            </a:r>
            <a:r>
              <a:rPr lang="pt-BR" altLang="pt-BR" sz="2000" b="1" i="1" dirty="0">
                <a:latin typeface="Arial" charset="0"/>
                <a:cs typeface="Arial" charset="0"/>
              </a:rPr>
              <a:t>et al</a:t>
            </a:r>
            <a:r>
              <a:rPr lang="pt-BR" altLang="pt-BR" sz="2000" b="1" dirty="0">
                <a:latin typeface="Arial" charset="0"/>
                <a:cs typeface="Arial" charset="0"/>
              </a:rPr>
              <a:t>.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Cardiorespiratory</a:t>
            </a:r>
            <a:r>
              <a:rPr lang="pt-BR" altLang="pt-BR" sz="2000" b="1" dirty="0">
                <a:latin typeface="Arial" charset="0"/>
                <a:cs typeface="Arial" charset="0"/>
              </a:rPr>
              <a:t> fitness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mortality</a:t>
            </a:r>
            <a:r>
              <a:rPr lang="pt-BR" altLang="pt-BR" sz="2000" b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risk</a:t>
            </a:r>
            <a:r>
              <a:rPr lang="pt-BR" altLang="pt-BR" sz="2000" b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across</a:t>
            </a:r>
            <a:r>
              <a:rPr lang="pt-BR" altLang="pt-BR" sz="2000" b="1" dirty="0">
                <a:latin typeface="Arial" charset="0"/>
                <a:cs typeface="Arial" charset="0"/>
              </a:rPr>
              <a:t> the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spectra</a:t>
            </a:r>
            <a:r>
              <a:rPr lang="pt-BR" altLang="pt-BR" sz="2000" b="1" dirty="0">
                <a:latin typeface="Arial" charset="0"/>
                <a:cs typeface="Arial" charset="0"/>
              </a:rPr>
              <a:t> of age,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race</a:t>
            </a:r>
            <a:r>
              <a:rPr lang="pt-BR" altLang="pt-BR" sz="2000" b="1" dirty="0">
                <a:latin typeface="Arial" charset="0"/>
                <a:cs typeface="Arial" charset="0"/>
              </a:rPr>
              <a:t>,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latin typeface="Arial" charset="0"/>
                <a:cs typeface="Arial" charset="0"/>
              </a:rPr>
              <a:t> sex. </a:t>
            </a:r>
            <a:r>
              <a:rPr lang="pt-BR" altLang="pt-BR" sz="2000" b="1" i="1" dirty="0">
                <a:latin typeface="Arial" charset="0"/>
                <a:cs typeface="Arial" charset="0"/>
              </a:rPr>
              <a:t>J Am Coll </a:t>
            </a:r>
            <a:r>
              <a:rPr lang="pt-BR" altLang="pt-BR" sz="2000" b="1" i="1" dirty="0" err="1">
                <a:latin typeface="Arial" charset="0"/>
                <a:cs typeface="Arial" charset="0"/>
              </a:rPr>
              <a:t>Cardiol</a:t>
            </a:r>
            <a:r>
              <a:rPr lang="pt-BR" altLang="pt-BR" sz="2000" b="1" i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>
                <a:latin typeface="Arial" charset="0"/>
                <a:cs typeface="Arial" charset="0"/>
              </a:rPr>
              <a:t>2022;80:598-609. </a:t>
            </a:r>
            <a:r>
              <a:rPr lang="pt-BR" altLang="pt-BR" sz="2000" b="1" dirty="0">
                <a:solidFill>
                  <a:schemeClr val="tx2"/>
                </a:solidFill>
                <a:latin typeface="Arial" charset="0"/>
                <a:cs typeface="Arial" charset="0"/>
              </a:rPr>
              <a:t>DOI: 10.1016/j.jacc.2022.05.031</a:t>
            </a:r>
            <a:endParaRPr lang="pt-BR" altLang="pt-BR" sz="2000" b="1" dirty="0">
              <a:solidFill>
                <a:schemeClr val="tx2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431371" y="5007755"/>
            <a:ext cx="11521280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189" indent="-457189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altLang="pt-BR" sz="2667" b="1" dirty="0">
                <a:latin typeface="Arial" panose="020B0604020202020204" pitchFamily="34" charset="0"/>
                <a:cs typeface="Arial" panose="020B0604020202020204" pitchFamily="34" charset="0"/>
              </a:rPr>
              <a:t>Age- </a:t>
            </a:r>
            <a:r>
              <a:rPr lang="pt-BR" altLang="pt-BR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 altLang="pt-BR" sz="2667" b="1" dirty="0">
                <a:latin typeface="Arial" panose="020B0604020202020204" pitchFamily="34" charset="0"/>
                <a:cs typeface="Arial" panose="020B0604020202020204" pitchFamily="34" charset="0"/>
              </a:rPr>
              <a:t> sex-</a:t>
            </a:r>
            <a:r>
              <a:rPr lang="pt-BR" altLang="pt-BR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pt-BR" altLang="pt-BR" sz="2667" b="1" dirty="0">
                <a:latin typeface="Arial" panose="020B0604020202020204" pitchFamily="34" charset="0"/>
                <a:cs typeface="Arial" panose="020B0604020202020204" pitchFamily="34" charset="0"/>
              </a:rPr>
              <a:t> CFR </a:t>
            </a:r>
            <a:r>
              <a:rPr lang="pt-BR" altLang="pt-BR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categories</a:t>
            </a:r>
            <a:r>
              <a:rPr lang="pt-BR" altLang="pt-BR" sz="26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pt-BR" altLang="pt-BR" sz="266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2667" b="1" dirty="0" err="1">
                <a:latin typeface="Arial" panose="020B0604020202020204" pitchFamily="34" charset="0"/>
                <a:cs typeface="Arial" panose="020B0604020202020204" pitchFamily="34" charset="0"/>
              </a:rPr>
              <a:t>established</a:t>
            </a:r>
            <a:r>
              <a:rPr lang="pt-BR" altLang="pt-BR" sz="2667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3C0F33C-C189-084B-73FF-B5DD2F2FA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8787"/>
            <a:ext cx="12192000" cy="357727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1B79DAA-4619-16AA-E789-686468312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81365"/>
            <a:ext cx="12192000" cy="880559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8E7AC33-D988-1907-8C21-4ECF597FDF47}"/>
              </a:ext>
            </a:extLst>
          </p:cNvPr>
          <p:cNvSpPr/>
          <p:nvPr/>
        </p:nvSpPr>
        <p:spPr>
          <a:xfrm>
            <a:off x="3503712" y="3236979"/>
            <a:ext cx="768085" cy="1770776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AAD8F7B-7E43-925F-9B13-6D736EAECA7A}"/>
              </a:ext>
            </a:extLst>
          </p:cNvPr>
          <p:cNvSpPr txBox="1"/>
          <p:nvPr/>
        </p:nvSpPr>
        <p:spPr>
          <a:xfrm>
            <a:off x="503658" y="5240684"/>
            <a:ext cx="6672461" cy="420564"/>
          </a:xfrm>
          <a:prstGeom prst="rect">
            <a:avLst/>
          </a:prstGeom>
          <a:solidFill>
            <a:srgbClr val="00FFFF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cada aumento de 1 MET = ↓ 14% mortalidade</a:t>
            </a:r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5E8BBFAB-6AB2-92BB-65E7-485D8D7D4415}"/>
              </a:ext>
            </a:extLst>
          </p:cNvPr>
          <p:cNvSpPr/>
          <p:nvPr/>
        </p:nvSpPr>
        <p:spPr>
          <a:xfrm>
            <a:off x="104626" y="2885429"/>
            <a:ext cx="480053" cy="2880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F6C332C4-1B0F-76F0-4C30-F0D8A603C89F}"/>
              </a:ext>
            </a:extLst>
          </p:cNvPr>
          <p:cNvSpPr/>
          <p:nvPr/>
        </p:nvSpPr>
        <p:spPr>
          <a:xfrm>
            <a:off x="3599723" y="2885429"/>
            <a:ext cx="3648405" cy="2880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753F870-A0AB-D1B9-DDCF-EA2B3A223E97}"/>
              </a:ext>
            </a:extLst>
          </p:cNvPr>
          <p:cNvSpPr/>
          <p:nvPr/>
        </p:nvSpPr>
        <p:spPr>
          <a:xfrm rot="3923200">
            <a:off x="9192659" y="2054584"/>
            <a:ext cx="839075" cy="4182881"/>
          </a:xfrm>
          <a:prstGeom prst="ellipse">
            <a:avLst/>
          </a:prstGeom>
          <a:noFill/>
          <a:ln w="50800">
            <a:solidFill>
              <a:srgbClr val="00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3D875937-6916-0E29-AD91-9900E6689ACD}"/>
              </a:ext>
            </a:extLst>
          </p:cNvPr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DA MORTALIDADE</a:t>
            </a: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2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 animBg="1"/>
      <p:bldP spid="4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47AF9-C399-3816-1C0C-29F966C6D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E6EF825B-84DC-956E-9CA9-6DC7CF3A16F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35360" y="2473648"/>
            <a:ext cx="11521280" cy="59531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pt-BR" altLang="pt-BR" sz="4400" b="1" dirty="0">
                <a:solidFill>
                  <a:schemeClr val="tx2"/>
                </a:solidFill>
                <a:latin typeface="Arial" charset="0"/>
              </a:rPr>
              <a:t>MEDICINA DO </a:t>
            </a:r>
            <a:r>
              <a:rPr lang="pt-BR" altLang="pt-BR" sz="4400" b="1" dirty="0">
                <a:solidFill>
                  <a:srgbClr val="66FFFF"/>
                </a:solidFill>
                <a:latin typeface="Arial" charset="0"/>
              </a:rPr>
              <a:t>EXERCÍCIO</a:t>
            </a:r>
            <a:r>
              <a:rPr lang="pt-BR" altLang="pt-BR" sz="4400" b="1" dirty="0">
                <a:solidFill>
                  <a:schemeClr val="tx2"/>
                </a:solidFill>
                <a:latin typeface="Arial" charset="0"/>
              </a:rPr>
              <a:t> E DO </a:t>
            </a:r>
            <a:r>
              <a:rPr lang="pt-BR" altLang="pt-BR" sz="4400" b="1" dirty="0">
                <a:solidFill>
                  <a:srgbClr val="00FF00"/>
                </a:solidFill>
                <a:latin typeface="Arial" charset="0"/>
              </a:rPr>
              <a:t>ESPORTE</a:t>
            </a:r>
          </a:p>
        </p:txBody>
      </p:sp>
      <p:pic>
        <p:nvPicPr>
          <p:cNvPr id="9" name="Picture 8" descr="Logo_SBMEE.jpg">
            <a:extLst>
              <a:ext uri="{FF2B5EF4-FFF2-40B4-BE49-F238E27FC236}">
                <a16:creationId xmlns:a16="http://schemas.microsoft.com/office/drawing/2014/main" id="{55F05A2E-4B16-01EB-65FE-D367411CC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6" y="142876"/>
            <a:ext cx="184626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Slide-24">
            <a:extLst>
              <a:ext uri="{FF2B5EF4-FFF2-40B4-BE49-F238E27FC236}">
                <a16:creationId xmlns:a16="http://schemas.microsoft.com/office/drawing/2014/main" id="{A62FAF33-240E-9C5C-4BF8-BE70DBDBB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850" y="142876"/>
            <a:ext cx="1944688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3" descr="D:\S.B.M.E\CongressoBrasileiro2011\Logo_Cosumed.jpg">
            <a:extLst>
              <a:ext uri="{FF2B5EF4-FFF2-40B4-BE49-F238E27FC236}">
                <a16:creationId xmlns:a16="http://schemas.microsoft.com/office/drawing/2014/main" id="{B090CF92-C3A8-D498-905F-6D8C097FC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1" y="158750"/>
            <a:ext cx="1763713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66263CF-1D9D-BF57-2528-80192A299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8542" y="4748951"/>
            <a:ext cx="529232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>
                <a:solidFill>
                  <a:srgbClr val="00FF00"/>
                </a:solidFill>
                <a:latin typeface="Arial" charset="0"/>
                <a:cs typeface="Arial" charset="0"/>
              </a:rPr>
              <a:t>ATLETA DE ALTO RENDIMENTO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Atleta</a:t>
            </a:r>
            <a:r>
              <a:rPr lang="en-US" altLang="pt-BR" sz="2400" b="1" dirty="0">
                <a:solidFill>
                  <a:srgbClr val="00FF00"/>
                </a:solidFill>
                <a:latin typeface="Arial" charset="0"/>
                <a:cs typeface="Arial" charset="0"/>
              </a:rPr>
              <a:t> de </a:t>
            </a:r>
            <a:r>
              <a:rPr lang="en-US" altLang="pt-BR" sz="2400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nível</a:t>
            </a:r>
            <a:r>
              <a:rPr lang="en-US" altLang="pt-BR" sz="2400" b="1" dirty="0">
                <a:solidFill>
                  <a:srgbClr val="00FF00"/>
                </a:solidFill>
                <a:latin typeface="Arial" charset="0"/>
                <a:cs typeface="Arial" charset="0"/>
              </a:rPr>
              <a:t> </a:t>
            </a:r>
            <a:r>
              <a:rPr lang="en-US" altLang="pt-BR" sz="2400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intermediário</a:t>
            </a:r>
            <a:endParaRPr lang="en-US" altLang="pt-BR" sz="2400" b="1" dirty="0">
              <a:solidFill>
                <a:srgbClr val="00FF00"/>
              </a:solidFill>
              <a:latin typeface="Arial" charset="0"/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Atletas</a:t>
            </a:r>
            <a:r>
              <a:rPr lang="en-US" altLang="pt-BR" sz="2400" b="1" dirty="0">
                <a:solidFill>
                  <a:srgbClr val="00FF00"/>
                </a:solidFill>
                <a:latin typeface="Arial" charset="0"/>
                <a:cs typeface="Arial" charset="0"/>
              </a:rPr>
              <a:t> de </a:t>
            </a:r>
            <a:r>
              <a:rPr lang="en-US" altLang="pt-BR" sz="2400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divisões</a:t>
            </a:r>
            <a:r>
              <a:rPr lang="en-US" altLang="pt-BR" sz="2400" b="1" dirty="0">
                <a:solidFill>
                  <a:srgbClr val="00FF00"/>
                </a:solidFill>
                <a:latin typeface="Arial" charset="0"/>
                <a:cs typeface="Arial" charset="0"/>
              </a:rPr>
              <a:t> de base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Praticantes</a:t>
            </a:r>
            <a:r>
              <a:rPr lang="en-US" altLang="pt-BR" sz="2400" b="1" dirty="0">
                <a:solidFill>
                  <a:srgbClr val="00FF00"/>
                </a:solidFill>
                <a:latin typeface="Arial" charset="0"/>
                <a:cs typeface="Arial" charset="0"/>
              </a:rPr>
              <a:t> de </a:t>
            </a:r>
            <a:r>
              <a:rPr lang="en-US" altLang="pt-BR" sz="2400" b="1" dirty="0" err="1">
                <a:solidFill>
                  <a:srgbClr val="00FF00"/>
                </a:solidFill>
                <a:latin typeface="Arial" charset="0"/>
                <a:cs typeface="Arial" charset="0"/>
              </a:rPr>
              <a:t>esportes</a:t>
            </a:r>
            <a:endParaRPr lang="en-US" altLang="pt-BR" sz="2400" b="1" dirty="0">
              <a:solidFill>
                <a:srgbClr val="00FF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74E9301-9D92-CC6F-776E-C44F6C63E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344" y="4633972"/>
            <a:ext cx="64087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>
                <a:solidFill>
                  <a:srgbClr val="00FFFF"/>
                </a:solidFill>
                <a:latin typeface="Comic Sans MS" pitchFamily="66" charset="0"/>
              </a:rPr>
              <a:t>POPULAÇÃO GERAL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 err="1">
                <a:solidFill>
                  <a:srgbClr val="00FFFF"/>
                </a:solidFill>
                <a:latin typeface="Comic Sans MS" pitchFamily="66" charset="0"/>
              </a:rPr>
              <a:t>Exercício</a:t>
            </a:r>
            <a:r>
              <a:rPr lang="en-US" altLang="pt-BR" sz="2400" b="1" dirty="0">
                <a:solidFill>
                  <a:srgbClr val="00FFFF"/>
                </a:solidFill>
                <a:latin typeface="Comic Sans MS" pitchFamily="66" charset="0"/>
              </a:rPr>
              <a:t> </a:t>
            </a:r>
            <a:r>
              <a:rPr lang="en-US" altLang="pt-BR" sz="2400" b="1" dirty="0" err="1">
                <a:solidFill>
                  <a:srgbClr val="00FFFF"/>
                </a:solidFill>
                <a:latin typeface="Comic Sans MS" pitchFamily="66" charset="0"/>
              </a:rPr>
              <a:t>como</a:t>
            </a:r>
            <a:r>
              <a:rPr lang="en-US" altLang="pt-BR" sz="2400" b="1" dirty="0">
                <a:solidFill>
                  <a:srgbClr val="00FFFF"/>
                </a:solidFill>
                <a:latin typeface="Comic Sans MS" pitchFamily="66" charset="0"/>
              </a:rPr>
              <a:t> </a:t>
            </a:r>
            <a:r>
              <a:rPr lang="en-US" altLang="pt-BR" sz="2400" b="1" dirty="0" err="1">
                <a:solidFill>
                  <a:srgbClr val="00FFFF"/>
                </a:solidFill>
                <a:latin typeface="Comic Sans MS" pitchFamily="66" charset="0"/>
              </a:rPr>
              <a:t>instrumento</a:t>
            </a:r>
            <a:r>
              <a:rPr lang="en-US" altLang="pt-BR" sz="2400" b="1" dirty="0">
                <a:solidFill>
                  <a:srgbClr val="00FFFF"/>
                </a:solidFill>
                <a:latin typeface="Comic Sans MS" pitchFamily="66" charset="0"/>
              </a:rPr>
              <a:t> de </a:t>
            </a:r>
            <a:r>
              <a:rPr lang="en-US" altLang="pt-BR" sz="2400" b="1" dirty="0" err="1">
                <a:solidFill>
                  <a:srgbClr val="00FFFF"/>
                </a:solidFill>
                <a:latin typeface="Comic Sans MS" pitchFamily="66" charset="0"/>
              </a:rPr>
              <a:t>prevenção</a:t>
            </a:r>
            <a:endParaRPr lang="en-US" altLang="pt-BR" sz="2400" b="1" dirty="0">
              <a:solidFill>
                <a:srgbClr val="00FFFF"/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 err="1">
                <a:solidFill>
                  <a:srgbClr val="00FFFF"/>
                </a:solidFill>
                <a:latin typeface="Comic Sans MS" pitchFamily="66" charset="0"/>
              </a:rPr>
              <a:t>Exercício</a:t>
            </a:r>
            <a:r>
              <a:rPr lang="en-US" altLang="pt-BR" sz="2400" b="1" dirty="0">
                <a:solidFill>
                  <a:srgbClr val="00FFFF"/>
                </a:solidFill>
                <a:latin typeface="Comic Sans MS" pitchFamily="66" charset="0"/>
              </a:rPr>
              <a:t> no </a:t>
            </a:r>
            <a:r>
              <a:rPr lang="en-US" altLang="pt-BR" sz="2400" b="1" dirty="0" err="1">
                <a:solidFill>
                  <a:srgbClr val="00FFFF"/>
                </a:solidFill>
                <a:latin typeface="Comic Sans MS" pitchFamily="66" charset="0"/>
              </a:rPr>
              <a:t>tratamento</a:t>
            </a:r>
            <a:r>
              <a:rPr lang="en-US" altLang="pt-BR" sz="2400" b="1" dirty="0">
                <a:solidFill>
                  <a:srgbClr val="00FFFF"/>
                </a:solidFill>
                <a:latin typeface="Comic Sans MS" pitchFamily="66" charset="0"/>
              </a:rPr>
              <a:t> de </a:t>
            </a:r>
            <a:r>
              <a:rPr lang="en-US" altLang="pt-BR" sz="2400" b="1" dirty="0" err="1">
                <a:solidFill>
                  <a:srgbClr val="00FFFF"/>
                </a:solidFill>
                <a:latin typeface="Comic Sans MS" pitchFamily="66" charset="0"/>
              </a:rPr>
              <a:t>doenças</a:t>
            </a:r>
            <a:endParaRPr lang="en-US" altLang="pt-BR" sz="2400" b="1" dirty="0">
              <a:solidFill>
                <a:srgbClr val="00FFFF"/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 dirty="0" err="1">
                <a:solidFill>
                  <a:srgbClr val="00FFFF"/>
                </a:solidFill>
                <a:latin typeface="Comic Sans MS" pitchFamily="66" charset="0"/>
              </a:rPr>
              <a:t>Exercício</a:t>
            </a:r>
            <a:r>
              <a:rPr lang="en-US" altLang="pt-BR" sz="2400" b="1" dirty="0">
                <a:solidFill>
                  <a:srgbClr val="00FFFF"/>
                </a:solidFill>
                <a:latin typeface="Comic Sans MS" pitchFamily="66" charset="0"/>
              </a:rPr>
              <a:t> </a:t>
            </a:r>
            <a:r>
              <a:rPr lang="en-US" altLang="pt-BR" sz="2400" b="1" dirty="0" err="1">
                <a:solidFill>
                  <a:srgbClr val="00FFFF"/>
                </a:solidFill>
                <a:latin typeface="Comic Sans MS" pitchFamily="66" charset="0"/>
              </a:rPr>
              <a:t>na</a:t>
            </a:r>
            <a:r>
              <a:rPr lang="en-US" altLang="pt-BR" sz="2400" b="1" dirty="0">
                <a:solidFill>
                  <a:srgbClr val="00FFFF"/>
                </a:solidFill>
                <a:latin typeface="Comic Sans MS" pitchFamily="66" charset="0"/>
              </a:rPr>
              <a:t> </a:t>
            </a:r>
            <a:r>
              <a:rPr lang="en-US" altLang="pt-BR" sz="2400" b="1" dirty="0" err="1">
                <a:solidFill>
                  <a:srgbClr val="00FFFF"/>
                </a:solidFill>
                <a:latin typeface="Comic Sans MS" pitchFamily="66" charset="0"/>
              </a:rPr>
              <a:t>promoção</a:t>
            </a:r>
            <a:r>
              <a:rPr lang="en-US" altLang="pt-BR" sz="2400" b="1" dirty="0">
                <a:solidFill>
                  <a:srgbClr val="00FFFF"/>
                </a:solidFill>
                <a:latin typeface="Comic Sans MS" pitchFamily="66" charset="0"/>
              </a:rPr>
              <a:t> da </a:t>
            </a:r>
            <a:r>
              <a:rPr lang="en-US" altLang="pt-BR" sz="2400" b="1" dirty="0" err="1">
                <a:solidFill>
                  <a:srgbClr val="00FFFF"/>
                </a:solidFill>
                <a:latin typeface="Comic Sans MS" pitchFamily="66" charset="0"/>
              </a:rPr>
              <a:t>longevidade</a:t>
            </a:r>
            <a:endParaRPr lang="en-US" altLang="pt-BR" sz="2400" b="1" dirty="0">
              <a:solidFill>
                <a:srgbClr val="00FFFF"/>
              </a:solidFill>
              <a:latin typeface="Comic Sans MS" pitchFamily="66" charset="0"/>
            </a:endParaRPr>
          </a:p>
        </p:txBody>
      </p:sp>
      <p:pic>
        <p:nvPicPr>
          <p:cNvPr id="3087" name="Picture 10">
            <a:extLst>
              <a:ext uri="{FF2B5EF4-FFF2-40B4-BE49-F238E27FC236}">
                <a16:creationId xmlns:a16="http://schemas.microsoft.com/office/drawing/2014/main" id="{92B88ACC-F0FC-BAAF-886C-2FF5371C1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161925"/>
            <a:ext cx="1836738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1393ABCA-43FF-AC92-E41A-643FCE5986C4}"/>
              </a:ext>
            </a:extLst>
          </p:cNvPr>
          <p:cNvSpPr/>
          <p:nvPr/>
        </p:nvSpPr>
        <p:spPr>
          <a:xfrm rot="1555031">
            <a:off x="9759117" y="3249554"/>
            <a:ext cx="504056" cy="1264973"/>
          </a:xfrm>
          <a:prstGeom prst="downArrow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id="{9954F017-D7C4-4116-90C7-9E321538E36C}"/>
              </a:ext>
            </a:extLst>
          </p:cNvPr>
          <p:cNvSpPr/>
          <p:nvPr/>
        </p:nvSpPr>
        <p:spPr>
          <a:xfrm rot="3178678">
            <a:off x="4606241" y="2926967"/>
            <a:ext cx="504056" cy="1725215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78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-48683" y="5961923"/>
            <a:ext cx="12240683" cy="827451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pt-BR" altLang="pt-BR" sz="2000" b="1" dirty="0" err="1">
                <a:latin typeface="Arial" charset="0"/>
                <a:cs typeface="Arial" charset="0"/>
              </a:rPr>
              <a:t>Kokkinos</a:t>
            </a:r>
            <a:r>
              <a:rPr lang="pt-BR" altLang="pt-BR" sz="2000" b="1" dirty="0">
                <a:latin typeface="Arial" charset="0"/>
                <a:cs typeface="Arial" charset="0"/>
              </a:rPr>
              <a:t> P,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Faselis</a:t>
            </a:r>
            <a:r>
              <a:rPr lang="pt-BR" altLang="pt-BR" sz="2000" b="1" dirty="0">
                <a:latin typeface="Arial" charset="0"/>
                <a:cs typeface="Arial" charset="0"/>
              </a:rPr>
              <a:t> C, Samuel IBH, </a:t>
            </a:r>
            <a:r>
              <a:rPr lang="pt-BR" altLang="pt-BR" sz="2000" b="1" i="1" dirty="0">
                <a:latin typeface="Arial" charset="0"/>
                <a:cs typeface="Arial" charset="0"/>
              </a:rPr>
              <a:t>et al</a:t>
            </a:r>
            <a:r>
              <a:rPr lang="pt-BR" altLang="pt-BR" sz="2000" b="1" dirty="0">
                <a:latin typeface="Arial" charset="0"/>
                <a:cs typeface="Arial" charset="0"/>
              </a:rPr>
              <a:t>.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Cardiorespiratory</a:t>
            </a:r>
            <a:r>
              <a:rPr lang="pt-BR" altLang="pt-BR" sz="2000" b="1" dirty="0">
                <a:latin typeface="Arial" charset="0"/>
                <a:cs typeface="Arial" charset="0"/>
              </a:rPr>
              <a:t> fitness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mortality</a:t>
            </a:r>
            <a:r>
              <a:rPr lang="pt-BR" altLang="pt-BR" sz="2000" b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risk</a:t>
            </a:r>
            <a:r>
              <a:rPr lang="pt-BR" altLang="pt-BR" sz="2000" b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across</a:t>
            </a:r>
            <a:r>
              <a:rPr lang="pt-BR" altLang="pt-BR" sz="2000" b="1" dirty="0">
                <a:latin typeface="Arial" charset="0"/>
                <a:cs typeface="Arial" charset="0"/>
              </a:rPr>
              <a:t> the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spectra</a:t>
            </a:r>
            <a:r>
              <a:rPr lang="pt-BR" altLang="pt-BR" sz="2000" b="1" dirty="0">
                <a:latin typeface="Arial" charset="0"/>
                <a:cs typeface="Arial" charset="0"/>
              </a:rPr>
              <a:t> of age,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race</a:t>
            </a:r>
            <a:r>
              <a:rPr lang="pt-BR" altLang="pt-BR" sz="2000" b="1" dirty="0">
                <a:latin typeface="Arial" charset="0"/>
                <a:cs typeface="Arial" charset="0"/>
              </a:rPr>
              <a:t>,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latin typeface="Arial" charset="0"/>
                <a:cs typeface="Arial" charset="0"/>
              </a:rPr>
              <a:t> sex. </a:t>
            </a:r>
            <a:r>
              <a:rPr lang="pt-BR" altLang="pt-BR" sz="2000" b="1" i="1" dirty="0">
                <a:latin typeface="Arial" charset="0"/>
                <a:cs typeface="Arial" charset="0"/>
              </a:rPr>
              <a:t>J Am Coll </a:t>
            </a:r>
            <a:r>
              <a:rPr lang="pt-BR" altLang="pt-BR" sz="2000" b="1" i="1" dirty="0" err="1">
                <a:latin typeface="Arial" charset="0"/>
                <a:cs typeface="Arial" charset="0"/>
              </a:rPr>
              <a:t>Cardiol</a:t>
            </a:r>
            <a:r>
              <a:rPr lang="pt-BR" altLang="pt-BR" sz="2000" b="1" i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>
                <a:latin typeface="Arial" charset="0"/>
                <a:cs typeface="Arial" charset="0"/>
              </a:rPr>
              <a:t>2022;80:598-609. </a:t>
            </a:r>
            <a:r>
              <a:rPr lang="pt-BR" altLang="pt-BR" sz="2000" b="1" dirty="0">
                <a:solidFill>
                  <a:schemeClr val="tx2"/>
                </a:solidFill>
                <a:latin typeface="Arial" charset="0"/>
                <a:cs typeface="Arial" charset="0"/>
              </a:rPr>
              <a:t>DOI: 10.1016/j.jacc.2022.05.031</a:t>
            </a:r>
            <a:endParaRPr lang="pt-BR" altLang="pt-BR" sz="2000" b="1" dirty="0">
              <a:solidFill>
                <a:schemeClr val="tx2"/>
              </a:solidFill>
              <a:latin typeface="Arial" charset="0"/>
              <a:sym typeface="Symbol" pitchFamily="18" charset="2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C9CEB80-724E-A94E-1FC0-267FC5658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03" y="1508787"/>
            <a:ext cx="11685195" cy="50958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7C432B8-E08F-18B3-4228-18F7D5CC9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349" y="1988840"/>
            <a:ext cx="11699248" cy="3113787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7421CD9-3AB4-DB93-6474-C1023CC8754E}"/>
              </a:ext>
            </a:extLst>
          </p:cNvPr>
          <p:cNvSpPr/>
          <p:nvPr/>
        </p:nvSpPr>
        <p:spPr>
          <a:xfrm>
            <a:off x="3215680" y="1988840"/>
            <a:ext cx="864096" cy="384043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>
            <a:outerShdw blurRad="50800" dist="50800" dir="5400000" algn="ctr" rotWithShape="0">
              <a:srgbClr val="FFFF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D7333DB-15BC-FFFD-77DA-424E67A8A46B}"/>
              </a:ext>
            </a:extLst>
          </p:cNvPr>
          <p:cNvSpPr/>
          <p:nvPr/>
        </p:nvSpPr>
        <p:spPr>
          <a:xfrm>
            <a:off x="8784299" y="1988840"/>
            <a:ext cx="1248139" cy="384043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>
            <a:outerShdw blurRad="50800" dist="50800" dir="5400000" algn="ctr" rotWithShape="0">
              <a:srgbClr val="FFFF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06D906D-2C20-FA4A-EB90-0EAB084FDCD2}"/>
              </a:ext>
            </a:extLst>
          </p:cNvPr>
          <p:cNvSpPr txBox="1"/>
          <p:nvPr/>
        </p:nvSpPr>
        <p:spPr>
          <a:xfrm>
            <a:off x="7680176" y="5312692"/>
            <a:ext cx="3864430" cy="523220"/>
          </a:xfrm>
          <a:prstGeom prst="rect">
            <a:avLst/>
          </a:prstGeom>
          <a:solidFill>
            <a:srgbClr val="00FF00"/>
          </a:solidFill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Homens e mulheres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0B3834B-4799-ED6D-B3E6-27CEC25FD76A}"/>
              </a:ext>
            </a:extLst>
          </p:cNvPr>
          <p:cNvSpPr txBox="1"/>
          <p:nvPr/>
        </p:nvSpPr>
        <p:spPr>
          <a:xfrm>
            <a:off x="287635" y="5312692"/>
            <a:ext cx="6672461" cy="420564"/>
          </a:xfrm>
          <a:prstGeom prst="rect">
            <a:avLst/>
          </a:prstGeom>
          <a:solidFill>
            <a:srgbClr val="00FFFF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cada aumento de 1 MET = ↓ 14% mortalidade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CAC48B0C-2A90-695F-CEE7-3A00B3BCBC15}"/>
              </a:ext>
            </a:extLst>
          </p:cNvPr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DA MORTALIDADE</a:t>
            </a: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43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-48683" y="5961923"/>
            <a:ext cx="12240683" cy="827451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pt-BR" altLang="pt-BR" sz="2000" b="1" dirty="0" err="1">
                <a:latin typeface="Arial" charset="0"/>
                <a:cs typeface="Arial" charset="0"/>
              </a:rPr>
              <a:t>Kokkinos</a:t>
            </a:r>
            <a:r>
              <a:rPr lang="pt-BR" altLang="pt-BR" sz="2000" b="1" dirty="0">
                <a:latin typeface="Arial" charset="0"/>
                <a:cs typeface="Arial" charset="0"/>
              </a:rPr>
              <a:t> P,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Faselis</a:t>
            </a:r>
            <a:r>
              <a:rPr lang="pt-BR" altLang="pt-BR" sz="2000" b="1" dirty="0">
                <a:latin typeface="Arial" charset="0"/>
                <a:cs typeface="Arial" charset="0"/>
              </a:rPr>
              <a:t> C, Samuel IBH, </a:t>
            </a:r>
            <a:r>
              <a:rPr lang="pt-BR" altLang="pt-BR" sz="2000" b="1" i="1" dirty="0">
                <a:latin typeface="Arial" charset="0"/>
                <a:cs typeface="Arial" charset="0"/>
              </a:rPr>
              <a:t>et al</a:t>
            </a:r>
            <a:r>
              <a:rPr lang="pt-BR" altLang="pt-BR" sz="2000" b="1" dirty="0">
                <a:latin typeface="Arial" charset="0"/>
                <a:cs typeface="Arial" charset="0"/>
              </a:rPr>
              <a:t>.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Cardiorespiratory</a:t>
            </a:r>
            <a:r>
              <a:rPr lang="pt-BR" altLang="pt-BR" sz="2000" b="1" dirty="0">
                <a:latin typeface="Arial" charset="0"/>
                <a:cs typeface="Arial" charset="0"/>
              </a:rPr>
              <a:t> fitness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mortality</a:t>
            </a:r>
            <a:r>
              <a:rPr lang="pt-BR" altLang="pt-BR" sz="2000" b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risk</a:t>
            </a:r>
            <a:r>
              <a:rPr lang="pt-BR" altLang="pt-BR" sz="2000" b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across</a:t>
            </a:r>
            <a:r>
              <a:rPr lang="pt-BR" altLang="pt-BR" sz="2000" b="1" dirty="0">
                <a:latin typeface="Arial" charset="0"/>
                <a:cs typeface="Arial" charset="0"/>
              </a:rPr>
              <a:t> the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spectra</a:t>
            </a:r>
            <a:r>
              <a:rPr lang="pt-BR" altLang="pt-BR" sz="2000" b="1" dirty="0">
                <a:latin typeface="Arial" charset="0"/>
                <a:cs typeface="Arial" charset="0"/>
              </a:rPr>
              <a:t> of age,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race</a:t>
            </a:r>
            <a:r>
              <a:rPr lang="pt-BR" altLang="pt-BR" sz="2000" b="1" dirty="0">
                <a:latin typeface="Arial" charset="0"/>
                <a:cs typeface="Arial" charset="0"/>
              </a:rPr>
              <a:t>,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latin typeface="Arial" charset="0"/>
                <a:cs typeface="Arial" charset="0"/>
              </a:rPr>
              <a:t> sex. </a:t>
            </a:r>
            <a:r>
              <a:rPr lang="pt-BR" altLang="pt-BR" sz="2000" b="1" i="1" dirty="0">
                <a:latin typeface="Arial" charset="0"/>
                <a:cs typeface="Arial" charset="0"/>
              </a:rPr>
              <a:t>J Am Coll </a:t>
            </a:r>
            <a:r>
              <a:rPr lang="pt-BR" altLang="pt-BR" sz="2000" b="1" i="1" dirty="0" err="1">
                <a:latin typeface="Arial" charset="0"/>
                <a:cs typeface="Arial" charset="0"/>
              </a:rPr>
              <a:t>Cardiol</a:t>
            </a:r>
            <a:r>
              <a:rPr lang="pt-BR" altLang="pt-BR" sz="2000" b="1" i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>
                <a:latin typeface="Arial" charset="0"/>
                <a:cs typeface="Arial" charset="0"/>
              </a:rPr>
              <a:t>2022;80:598-609. </a:t>
            </a:r>
            <a:r>
              <a:rPr lang="pt-BR" altLang="pt-BR" sz="2000" b="1" dirty="0">
                <a:solidFill>
                  <a:schemeClr val="tx2"/>
                </a:solidFill>
                <a:latin typeface="Arial" charset="0"/>
                <a:cs typeface="Arial" charset="0"/>
              </a:rPr>
              <a:t>DOI: 10.1016/j.jacc.2022.05.031</a:t>
            </a:r>
            <a:endParaRPr lang="pt-BR" altLang="pt-BR" sz="2000" b="1" dirty="0">
              <a:solidFill>
                <a:schemeClr val="tx2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AAD8F7B-7E43-925F-9B13-6D736EAECA7A}"/>
              </a:ext>
            </a:extLst>
          </p:cNvPr>
          <p:cNvSpPr txBox="1"/>
          <p:nvPr/>
        </p:nvSpPr>
        <p:spPr>
          <a:xfrm>
            <a:off x="7728182" y="1628800"/>
            <a:ext cx="4224469" cy="748795"/>
          </a:xfrm>
          <a:prstGeom prst="rect">
            <a:avLst/>
          </a:prstGeom>
          <a:solidFill>
            <a:srgbClr val="00FFFF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cada aumento de 1 MET = ↓ 14% mortalidade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4EE9F32-8456-AE87-A6B7-0A535BB2A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9" y="1604798"/>
            <a:ext cx="7393793" cy="4015709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A16151AD-6779-DD74-C4EF-DA0E4961953D}"/>
              </a:ext>
            </a:extLst>
          </p:cNvPr>
          <p:cNvCxnSpPr/>
          <p:nvPr/>
        </p:nvCxnSpPr>
        <p:spPr>
          <a:xfrm>
            <a:off x="47329" y="5620507"/>
            <a:ext cx="739379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41F4C4EE-E0B2-AFBB-E06B-37B8BEB128EC}"/>
              </a:ext>
            </a:extLst>
          </p:cNvPr>
          <p:cNvSpPr/>
          <p:nvPr/>
        </p:nvSpPr>
        <p:spPr>
          <a:xfrm>
            <a:off x="1007435" y="2180861"/>
            <a:ext cx="1056117" cy="384043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>
            <a:outerShdw blurRad="50800" dist="50800" dir="5400000" algn="ctr" rotWithShape="0">
              <a:srgbClr val="FFFF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8AAF185-0D32-BC72-BD87-65A7C080D7EE}"/>
              </a:ext>
            </a:extLst>
          </p:cNvPr>
          <p:cNvSpPr/>
          <p:nvPr/>
        </p:nvSpPr>
        <p:spPr>
          <a:xfrm>
            <a:off x="2255574" y="2180861"/>
            <a:ext cx="1056117" cy="384043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>
            <a:outerShdw blurRad="50800" dist="50800" dir="5400000" algn="ctr" rotWithShape="0">
              <a:srgbClr val="FFFF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32CEF05-4E15-85A2-F9DB-3155C1FCD256}"/>
              </a:ext>
            </a:extLst>
          </p:cNvPr>
          <p:cNvSpPr/>
          <p:nvPr/>
        </p:nvSpPr>
        <p:spPr>
          <a:xfrm>
            <a:off x="3503712" y="2180861"/>
            <a:ext cx="1056117" cy="384043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>
            <a:outerShdw blurRad="50800" dist="50800" dir="5400000" algn="ctr" rotWithShape="0">
              <a:srgbClr val="FFFF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9CD383B-0A2B-645C-86C0-0F85C7902835}"/>
              </a:ext>
            </a:extLst>
          </p:cNvPr>
          <p:cNvSpPr/>
          <p:nvPr/>
        </p:nvSpPr>
        <p:spPr>
          <a:xfrm>
            <a:off x="4751851" y="2180861"/>
            <a:ext cx="1056117" cy="384043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>
            <a:outerShdw blurRad="50800" dist="50800" dir="5400000" algn="ctr" rotWithShape="0">
              <a:srgbClr val="FFFF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A8CA8AA-37FB-0AF7-53F3-0C4980214F47}"/>
              </a:ext>
            </a:extLst>
          </p:cNvPr>
          <p:cNvSpPr/>
          <p:nvPr/>
        </p:nvSpPr>
        <p:spPr>
          <a:xfrm>
            <a:off x="5999990" y="2180861"/>
            <a:ext cx="1056117" cy="384043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>
            <a:outerShdw blurRad="50800" dist="50800" dir="5400000" algn="ctr" rotWithShape="0">
              <a:srgbClr val="FFFF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3FB5CDE-8E95-2127-658C-46BC0D0F0DA5}"/>
              </a:ext>
            </a:extLst>
          </p:cNvPr>
          <p:cNvSpPr txBox="1"/>
          <p:nvPr/>
        </p:nvSpPr>
        <p:spPr>
          <a:xfrm>
            <a:off x="8112224" y="2852936"/>
            <a:ext cx="3552395" cy="1077218"/>
          </a:xfrm>
          <a:prstGeom prst="rect">
            <a:avLst/>
          </a:prstGeom>
          <a:solidFill>
            <a:srgbClr val="00FF00"/>
          </a:solidFill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Diferentes grupos etários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971FA643-5B8F-310D-8437-12033660B4EB}"/>
              </a:ext>
            </a:extLst>
          </p:cNvPr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DA MORTALIDADE</a:t>
            </a: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51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4" grpId="0" animBg="1"/>
      <p:bldP spid="5" grpId="0" animBg="1"/>
      <p:bldP spid="6" grpId="0" animBg="1"/>
      <p:bldP spid="7" grpId="0" animBg="1"/>
      <p:bldP spid="1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-48683" y="5961923"/>
            <a:ext cx="12240683" cy="827451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pt-BR" altLang="pt-BR" sz="2000" b="1" dirty="0" err="1">
                <a:latin typeface="Arial" charset="0"/>
                <a:cs typeface="Arial" charset="0"/>
              </a:rPr>
              <a:t>Kokkinos</a:t>
            </a:r>
            <a:r>
              <a:rPr lang="pt-BR" altLang="pt-BR" sz="2000" b="1" dirty="0">
                <a:latin typeface="Arial" charset="0"/>
                <a:cs typeface="Arial" charset="0"/>
              </a:rPr>
              <a:t> P,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Faselis</a:t>
            </a:r>
            <a:r>
              <a:rPr lang="pt-BR" altLang="pt-BR" sz="2000" b="1" dirty="0">
                <a:latin typeface="Arial" charset="0"/>
                <a:cs typeface="Arial" charset="0"/>
              </a:rPr>
              <a:t> C, Samuel IBH, </a:t>
            </a:r>
            <a:r>
              <a:rPr lang="pt-BR" altLang="pt-BR" sz="2000" b="1" i="1" dirty="0">
                <a:latin typeface="Arial" charset="0"/>
                <a:cs typeface="Arial" charset="0"/>
              </a:rPr>
              <a:t>et al</a:t>
            </a:r>
            <a:r>
              <a:rPr lang="pt-BR" altLang="pt-BR" sz="2000" b="1" dirty="0">
                <a:latin typeface="Arial" charset="0"/>
                <a:cs typeface="Arial" charset="0"/>
              </a:rPr>
              <a:t>.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Cardiorespiratory</a:t>
            </a:r>
            <a:r>
              <a:rPr lang="pt-BR" altLang="pt-BR" sz="2000" b="1" dirty="0">
                <a:latin typeface="Arial" charset="0"/>
                <a:cs typeface="Arial" charset="0"/>
              </a:rPr>
              <a:t> fitness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mortality</a:t>
            </a:r>
            <a:r>
              <a:rPr lang="pt-BR" altLang="pt-BR" sz="2000" b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risk</a:t>
            </a:r>
            <a:r>
              <a:rPr lang="pt-BR" altLang="pt-BR" sz="2000" b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across</a:t>
            </a:r>
            <a:r>
              <a:rPr lang="pt-BR" altLang="pt-BR" sz="2000" b="1" dirty="0">
                <a:latin typeface="Arial" charset="0"/>
                <a:cs typeface="Arial" charset="0"/>
              </a:rPr>
              <a:t> the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spectra</a:t>
            </a:r>
            <a:r>
              <a:rPr lang="pt-BR" altLang="pt-BR" sz="2000" b="1" dirty="0">
                <a:latin typeface="Arial" charset="0"/>
                <a:cs typeface="Arial" charset="0"/>
              </a:rPr>
              <a:t> of age,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race</a:t>
            </a:r>
            <a:r>
              <a:rPr lang="pt-BR" altLang="pt-BR" sz="2000" b="1" dirty="0">
                <a:latin typeface="Arial" charset="0"/>
                <a:cs typeface="Arial" charset="0"/>
              </a:rPr>
              <a:t>, </a:t>
            </a:r>
            <a:r>
              <a:rPr lang="pt-BR" altLang="pt-BR" sz="2000" b="1" dirty="0" err="1"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latin typeface="Arial" charset="0"/>
                <a:cs typeface="Arial" charset="0"/>
              </a:rPr>
              <a:t> sex. </a:t>
            </a:r>
            <a:r>
              <a:rPr lang="pt-BR" altLang="pt-BR" sz="2000" b="1" i="1" dirty="0">
                <a:latin typeface="Arial" charset="0"/>
                <a:cs typeface="Arial" charset="0"/>
              </a:rPr>
              <a:t>J Am Coll </a:t>
            </a:r>
            <a:r>
              <a:rPr lang="pt-BR" altLang="pt-BR" sz="2000" b="1" i="1" dirty="0" err="1">
                <a:latin typeface="Arial" charset="0"/>
                <a:cs typeface="Arial" charset="0"/>
              </a:rPr>
              <a:t>Cardiol</a:t>
            </a:r>
            <a:r>
              <a:rPr lang="pt-BR" altLang="pt-BR" sz="2000" b="1" i="1" dirty="0">
                <a:latin typeface="Arial" charset="0"/>
                <a:cs typeface="Arial" charset="0"/>
              </a:rPr>
              <a:t> </a:t>
            </a:r>
            <a:r>
              <a:rPr lang="pt-BR" altLang="pt-BR" sz="2000" b="1" dirty="0">
                <a:latin typeface="Arial" charset="0"/>
                <a:cs typeface="Arial" charset="0"/>
              </a:rPr>
              <a:t>2022;80:598-609. </a:t>
            </a:r>
            <a:r>
              <a:rPr lang="pt-BR" altLang="pt-BR" sz="2000" b="1" dirty="0">
                <a:solidFill>
                  <a:schemeClr val="tx2"/>
                </a:solidFill>
                <a:latin typeface="Arial" charset="0"/>
                <a:cs typeface="Arial" charset="0"/>
              </a:rPr>
              <a:t>DOI: 10.1016/j.jacc.2022.05.031</a:t>
            </a:r>
            <a:endParaRPr lang="pt-BR" altLang="pt-BR" sz="2000" b="1" dirty="0">
              <a:solidFill>
                <a:schemeClr val="tx2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AAD8F7B-7E43-925F-9B13-6D736EAECA7A}"/>
              </a:ext>
            </a:extLst>
          </p:cNvPr>
          <p:cNvSpPr txBox="1"/>
          <p:nvPr/>
        </p:nvSpPr>
        <p:spPr>
          <a:xfrm>
            <a:off x="7728182" y="1556792"/>
            <a:ext cx="4224469" cy="748795"/>
          </a:xfrm>
          <a:prstGeom prst="rect">
            <a:avLst/>
          </a:prstGeom>
          <a:solidFill>
            <a:srgbClr val="00FFFF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cada aumento de 1 MET = ↓ 14% mortalidade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E1B6F7E-6182-B49E-FA3E-CAF97BB99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48" y="1508787"/>
            <a:ext cx="7415313" cy="4317959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0CD4446-2664-3DAA-F21B-E1187D845756}"/>
              </a:ext>
            </a:extLst>
          </p:cNvPr>
          <p:cNvSpPr/>
          <p:nvPr/>
        </p:nvSpPr>
        <p:spPr>
          <a:xfrm>
            <a:off x="1007435" y="1892829"/>
            <a:ext cx="1248139" cy="576064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>
            <a:outerShdw blurRad="50800" dist="50800" dir="5400000" algn="ctr" rotWithShape="0">
              <a:srgbClr val="FFFF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BBD3794-FF05-169A-E04A-4248871DB456}"/>
              </a:ext>
            </a:extLst>
          </p:cNvPr>
          <p:cNvSpPr/>
          <p:nvPr/>
        </p:nvSpPr>
        <p:spPr>
          <a:xfrm>
            <a:off x="2543605" y="1892829"/>
            <a:ext cx="1440160" cy="576064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>
            <a:outerShdw blurRad="50800" dist="50800" dir="5400000" algn="ctr" rotWithShape="0">
              <a:srgbClr val="FFFF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412A670-2F99-EA28-44FC-8D8114C8E127}"/>
              </a:ext>
            </a:extLst>
          </p:cNvPr>
          <p:cNvSpPr/>
          <p:nvPr/>
        </p:nvSpPr>
        <p:spPr>
          <a:xfrm>
            <a:off x="4271797" y="1892829"/>
            <a:ext cx="1248139" cy="576064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>
            <a:outerShdw blurRad="50800" dist="50800" dir="5400000" algn="ctr" rotWithShape="0">
              <a:srgbClr val="FFFF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D60E203-6F6C-7547-7B6F-B118EE809A64}"/>
              </a:ext>
            </a:extLst>
          </p:cNvPr>
          <p:cNvSpPr/>
          <p:nvPr/>
        </p:nvSpPr>
        <p:spPr>
          <a:xfrm>
            <a:off x="5807968" y="1892829"/>
            <a:ext cx="1440160" cy="576064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>
            <a:outerShdw blurRad="50800" dist="50800" dir="5400000" algn="ctr" rotWithShape="0">
              <a:srgbClr val="FFFF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2319FD9-B3C6-E070-1947-2B222F6B8777}"/>
              </a:ext>
            </a:extLst>
          </p:cNvPr>
          <p:cNvSpPr txBox="1"/>
          <p:nvPr/>
        </p:nvSpPr>
        <p:spPr>
          <a:xfrm>
            <a:off x="8016214" y="3068960"/>
            <a:ext cx="3648405" cy="1077218"/>
          </a:xfrm>
          <a:prstGeom prst="rect">
            <a:avLst/>
          </a:prstGeom>
          <a:solidFill>
            <a:srgbClr val="00FF00"/>
          </a:solidFill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Diferentes grupos étnicos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C89C2615-A059-7E06-E26A-1CC192AD6B73}"/>
              </a:ext>
            </a:extLst>
          </p:cNvPr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DA MORTALIDADE</a:t>
            </a: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69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3" grpId="0" animBg="1"/>
      <p:bldP spid="5" grpId="0" animBg="1"/>
      <p:bldP spid="6" grpId="0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3281C-8A61-76AD-EA62-0ABFE510E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>
            <a:extLst>
              <a:ext uri="{FF2B5EF4-FFF2-40B4-BE49-F238E27FC236}">
                <a16:creationId xmlns:a16="http://schemas.microsoft.com/office/drawing/2014/main" id="{A0C56E12-78D1-7B2E-4CE3-3D3D12C00379}"/>
              </a:ext>
            </a:extLst>
          </p:cNvPr>
          <p:cNvSpPr txBox="1">
            <a:spLocks noChangeArrowheads="1"/>
          </p:cNvSpPr>
          <p:nvPr/>
        </p:nvSpPr>
        <p:spPr>
          <a:xfrm>
            <a:off x="-48683" y="5541235"/>
            <a:ext cx="12240683" cy="1248139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Lang JJ, Prince SA,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Merucci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K,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et al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.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Cardiorespiratory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fitness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is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a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strong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consistent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predictor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of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morbidity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mortality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among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adults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: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overview of meta-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analyses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representing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over 20.9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million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observations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from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199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unique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cohort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studies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.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Br J Sports Med 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2024;25:556-66. </a:t>
            </a:r>
          </a:p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 dirty="0">
                <a:solidFill>
                  <a:srgbClr val="ACCBF9"/>
                </a:solidFill>
                <a:latin typeface="Arial" charset="0"/>
                <a:cs typeface="Arial" charset="0"/>
              </a:rPr>
              <a:t>	DOI: 10.1136/</a:t>
            </a:r>
            <a:r>
              <a:rPr lang="pt-BR" altLang="pt-BR" sz="2000" b="1" dirty="0" err="1">
                <a:solidFill>
                  <a:srgbClr val="ACCBF9"/>
                </a:solidFill>
                <a:latin typeface="Arial" charset="0"/>
                <a:cs typeface="Arial" charset="0"/>
              </a:rPr>
              <a:t>bjsports</a:t>
            </a:r>
            <a:r>
              <a:rPr lang="pt-BR" altLang="pt-BR" sz="2000" b="1" dirty="0">
                <a:solidFill>
                  <a:srgbClr val="ACCBF9"/>
                </a:solidFill>
                <a:latin typeface="Arial" charset="0"/>
                <a:cs typeface="Arial" charset="0"/>
              </a:rPr>
              <a:t>-2023-107849</a:t>
            </a:r>
            <a:endParaRPr lang="pt-BR" altLang="pt-BR" sz="2000" b="1" dirty="0">
              <a:solidFill>
                <a:srgbClr val="ACCBF9"/>
              </a:solidFill>
              <a:latin typeface="Arial" charset="0"/>
              <a:sym typeface="Symbol" pitchFamily="18" charset="2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FF8C2BF-9084-0AA1-ABE8-D183F40AF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478" y="1579604"/>
            <a:ext cx="9409045" cy="3698793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2A5E9453-3877-F66F-B6D1-22C3858D33F4}"/>
              </a:ext>
            </a:extLst>
          </p:cNvPr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DA MORTALIDADE</a:t>
            </a: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4301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23A0D-5C1D-491B-78EF-1F8026BC7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>
            <a:extLst>
              <a:ext uri="{FF2B5EF4-FFF2-40B4-BE49-F238E27FC236}">
                <a16:creationId xmlns:a16="http://schemas.microsoft.com/office/drawing/2014/main" id="{B24A39A0-3E51-59D1-F3EE-8C7FC47CDA79}"/>
              </a:ext>
            </a:extLst>
          </p:cNvPr>
          <p:cNvSpPr txBox="1">
            <a:spLocks noChangeArrowheads="1"/>
          </p:cNvSpPr>
          <p:nvPr/>
        </p:nvSpPr>
        <p:spPr>
          <a:xfrm>
            <a:off x="-48683" y="5541235"/>
            <a:ext cx="12240683" cy="1248139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Lang JJ, Prince SA,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Merucci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K,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et al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.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Cardiorespiratory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fitness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is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a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strong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consistent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predictor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of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morbidity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mortality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among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adults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: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overview of meta-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analyses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representing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over 20.9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million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observations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from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199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unique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cohort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studies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.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Br J Sports Med 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2024;25:556-66. </a:t>
            </a:r>
          </a:p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 dirty="0">
                <a:solidFill>
                  <a:srgbClr val="ACCBF9"/>
                </a:solidFill>
                <a:latin typeface="Arial" charset="0"/>
                <a:cs typeface="Arial" charset="0"/>
              </a:rPr>
              <a:t>	DOI: 10.1136/</a:t>
            </a:r>
            <a:r>
              <a:rPr lang="pt-BR" altLang="pt-BR" sz="2000" b="1" dirty="0" err="1">
                <a:solidFill>
                  <a:srgbClr val="ACCBF9"/>
                </a:solidFill>
                <a:latin typeface="Arial" charset="0"/>
                <a:cs typeface="Arial" charset="0"/>
              </a:rPr>
              <a:t>bjsports</a:t>
            </a:r>
            <a:r>
              <a:rPr lang="pt-BR" altLang="pt-BR" sz="2000" b="1" dirty="0">
                <a:solidFill>
                  <a:srgbClr val="ACCBF9"/>
                </a:solidFill>
                <a:latin typeface="Arial" charset="0"/>
                <a:cs typeface="Arial" charset="0"/>
              </a:rPr>
              <a:t>-2023-107849</a:t>
            </a:r>
            <a:endParaRPr lang="pt-BR" altLang="pt-BR" sz="2000" b="1" dirty="0">
              <a:solidFill>
                <a:srgbClr val="ACCBF9"/>
              </a:solidFill>
              <a:latin typeface="Arial" charset="0"/>
              <a:sym typeface="Symbol" pitchFamily="18" charset="2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09FE4D5-AFDD-E397-0652-BE835DDE2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39" y="2059997"/>
            <a:ext cx="6720747" cy="264199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F61874F-11CB-0DD8-2CE3-F0971179DBE4}"/>
              </a:ext>
            </a:extLst>
          </p:cNvPr>
          <p:cNvSpPr txBox="1"/>
          <p:nvPr/>
        </p:nvSpPr>
        <p:spPr>
          <a:xfrm>
            <a:off x="6888088" y="2262351"/>
            <a:ext cx="52319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Revisão sistemática de 26 meta-análises, envolvendo 199 estudos e representando </a:t>
            </a:r>
          </a:p>
          <a:p>
            <a:r>
              <a:rPr lang="pt-BR" sz="28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&gt; 20.900.000 participantes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8A7AC283-3179-AEE9-7E82-1D179FA1142C}"/>
              </a:ext>
            </a:extLst>
          </p:cNvPr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DA MORTALIDADE</a:t>
            </a: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2229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2533C-2349-6CCA-7D19-8C37CF772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>
            <a:extLst>
              <a:ext uri="{FF2B5EF4-FFF2-40B4-BE49-F238E27FC236}">
                <a16:creationId xmlns:a16="http://schemas.microsoft.com/office/drawing/2014/main" id="{512A89AF-6AA6-EE1C-EBAE-59EDA2C43164}"/>
              </a:ext>
            </a:extLst>
          </p:cNvPr>
          <p:cNvSpPr txBox="1">
            <a:spLocks noChangeArrowheads="1"/>
          </p:cNvSpPr>
          <p:nvPr/>
        </p:nvSpPr>
        <p:spPr>
          <a:xfrm>
            <a:off x="-48683" y="5541235"/>
            <a:ext cx="12240683" cy="1248139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Lang JJ, Prince SA,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Merucci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K,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et al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.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Cardiorespiratory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fitness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is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a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strong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consistent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predictor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of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morbidity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mortality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among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adults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: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overview of meta-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analyses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representing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over 20.9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million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observations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from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199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unique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cohort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studies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.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Br J Sports Med 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2024;25:556-66. </a:t>
            </a:r>
          </a:p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 dirty="0">
                <a:solidFill>
                  <a:srgbClr val="ACCBF9"/>
                </a:solidFill>
                <a:latin typeface="Arial" charset="0"/>
                <a:cs typeface="Arial" charset="0"/>
              </a:rPr>
              <a:t>	DOI: 10.1136/</a:t>
            </a:r>
            <a:r>
              <a:rPr lang="pt-BR" altLang="pt-BR" sz="2000" b="1" dirty="0" err="1">
                <a:solidFill>
                  <a:srgbClr val="ACCBF9"/>
                </a:solidFill>
                <a:latin typeface="Arial" charset="0"/>
                <a:cs typeface="Arial" charset="0"/>
              </a:rPr>
              <a:t>bjsports</a:t>
            </a:r>
            <a:r>
              <a:rPr lang="pt-BR" altLang="pt-BR" sz="2000" b="1" dirty="0">
                <a:solidFill>
                  <a:srgbClr val="ACCBF9"/>
                </a:solidFill>
                <a:latin typeface="Arial" charset="0"/>
                <a:cs typeface="Arial" charset="0"/>
              </a:rPr>
              <a:t>-2023-107849</a:t>
            </a:r>
            <a:endParaRPr lang="pt-BR" altLang="pt-BR" sz="2000" b="1" dirty="0">
              <a:solidFill>
                <a:srgbClr val="ACCBF9"/>
              </a:solidFill>
              <a:latin typeface="Arial" charset="0"/>
              <a:sym typeface="Symbol" pitchFamily="18" charset="2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9C34670-0155-4ECB-6479-6A29BA4D6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35" y="1497751"/>
            <a:ext cx="10226047" cy="404004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49852413-67DC-733D-5A98-7B3EEA731190}"/>
              </a:ext>
            </a:extLst>
          </p:cNvPr>
          <p:cNvSpPr/>
          <p:nvPr/>
        </p:nvSpPr>
        <p:spPr>
          <a:xfrm>
            <a:off x="1007318" y="1546195"/>
            <a:ext cx="1536287" cy="2506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53F7282-0251-7B65-47A9-C2BE34543367}"/>
              </a:ext>
            </a:extLst>
          </p:cNvPr>
          <p:cNvSpPr txBox="1"/>
          <p:nvPr/>
        </p:nvSpPr>
        <p:spPr>
          <a:xfrm>
            <a:off x="9168341" y="2049037"/>
            <a:ext cx="864096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↓11% to 17%</a:t>
            </a:r>
            <a:endParaRPr lang="en-US" sz="1867" b="1" dirty="0">
              <a:solidFill>
                <a:srgbClr val="FF0000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9F79115-E4C2-C3B8-6135-9730FFB0D1CD}"/>
              </a:ext>
            </a:extLst>
          </p:cNvPr>
          <p:cNvSpPr txBox="1"/>
          <p:nvPr/>
        </p:nvSpPr>
        <p:spPr>
          <a:xfrm>
            <a:off x="9168341" y="3020179"/>
            <a:ext cx="864096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↓13% a 17%</a:t>
            </a:r>
            <a:endParaRPr lang="en-US" sz="1867" b="1" dirty="0">
              <a:solidFill>
                <a:srgbClr val="FF0000"/>
              </a:solidFill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AF40256B-32A6-5F10-5AD2-B4559C9FF931}"/>
              </a:ext>
            </a:extLst>
          </p:cNvPr>
          <p:cNvCxnSpPr/>
          <p:nvPr/>
        </p:nvCxnSpPr>
        <p:spPr>
          <a:xfrm>
            <a:off x="1103445" y="2049036"/>
            <a:ext cx="124813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F24D2134-49C5-F248-688C-196CD97ECA1A}"/>
              </a:ext>
            </a:extLst>
          </p:cNvPr>
          <p:cNvCxnSpPr>
            <a:cxnSpLocks/>
          </p:cNvCxnSpPr>
          <p:nvPr/>
        </p:nvCxnSpPr>
        <p:spPr>
          <a:xfrm>
            <a:off x="1103445" y="3236979"/>
            <a:ext cx="960107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AECF2681-ADE6-2CDE-4FA3-B0919E4A160D}"/>
              </a:ext>
            </a:extLst>
          </p:cNvPr>
          <p:cNvSpPr/>
          <p:nvPr/>
        </p:nvSpPr>
        <p:spPr>
          <a:xfrm>
            <a:off x="815414" y="3020179"/>
            <a:ext cx="10561173" cy="2566060"/>
          </a:xfrm>
          <a:prstGeom prst="rect">
            <a:avLst/>
          </a:prstGeom>
          <a:solidFill>
            <a:srgbClr val="0000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0CAD0F4-CCFA-7F79-DB83-F1CB724FDF0E}"/>
              </a:ext>
            </a:extLst>
          </p:cNvPr>
          <p:cNvSpPr/>
          <p:nvPr/>
        </p:nvSpPr>
        <p:spPr>
          <a:xfrm>
            <a:off x="9264352" y="1988840"/>
            <a:ext cx="672075" cy="1027899"/>
          </a:xfrm>
          <a:prstGeom prst="rect">
            <a:avLst/>
          </a:prstGeom>
          <a:noFill/>
          <a:ln w="444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DDFB291E-7B0A-3E5D-CB9C-FF79FF0470B7}"/>
              </a:ext>
            </a:extLst>
          </p:cNvPr>
          <p:cNvSpPr/>
          <p:nvPr/>
        </p:nvSpPr>
        <p:spPr>
          <a:xfrm>
            <a:off x="143339" y="1796820"/>
            <a:ext cx="719285" cy="252217"/>
          </a:xfrm>
          <a:prstGeom prst="rightArrow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A73A67B6-16DA-142E-38AC-0FBE873F9C72}"/>
              </a:ext>
            </a:extLst>
          </p:cNvPr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DA MORTALIDADE</a:t>
            </a: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18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47891-C009-4ED0-CF8E-435A65944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>
            <a:extLst>
              <a:ext uri="{FF2B5EF4-FFF2-40B4-BE49-F238E27FC236}">
                <a16:creationId xmlns:a16="http://schemas.microsoft.com/office/drawing/2014/main" id="{770D8AE4-7DDB-3AF8-B1AA-36E0C4AB3EFF}"/>
              </a:ext>
            </a:extLst>
          </p:cNvPr>
          <p:cNvSpPr txBox="1">
            <a:spLocks noChangeArrowheads="1"/>
          </p:cNvSpPr>
          <p:nvPr/>
        </p:nvSpPr>
        <p:spPr>
          <a:xfrm>
            <a:off x="-48683" y="5541235"/>
            <a:ext cx="12240683" cy="1248139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Lang JJ, Prince SA,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Merucci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K,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et al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.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Cardiorespiratory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fitness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is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a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strong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consistent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predictor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of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morbidity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mortality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among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adults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: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overview of meta-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analyses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representing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over 20.9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million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observations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from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199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unique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cohort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studies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.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Br J Sports Med 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2024;25:556-66. </a:t>
            </a:r>
          </a:p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 dirty="0">
                <a:solidFill>
                  <a:srgbClr val="ACCBF9"/>
                </a:solidFill>
                <a:latin typeface="Arial" charset="0"/>
                <a:cs typeface="Arial" charset="0"/>
              </a:rPr>
              <a:t>	DOI: 10.1136/</a:t>
            </a:r>
            <a:r>
              <a:rPr lang="pt-BR" altLang="pt-BR" sz="2000" b="1" dirty="0" err="1">
                <a:solidFill>
                  <a:srgbClr val="ACCBF9"/>
                </a:solidFill>
                <a:latin typeface="Arial" charset="0"/>
                <a:cs typeface="Arial" charset="0"/>
              </a:rPr>
              <a:t>bjsports</a:t>
            </a:r>
            <a:r>
              <a:rPr lang="pt-BR" altLang="pt-BR" sz="2000" b="1" dirty="0">
                <a:solidFill>
                  <a:srgbClr val="ACCBF9"/>
                </a:solidFill>
                <a:latin typeface="Arial" charset="0"/>
                <a:cs typeface="Arial" charset="0"/>
              </a:rPr>
              <a:t>-2023-107849</a:t>
            </a:r>
            <a:endParaRPr lang="pt-BR" altLang="pt-BR" sz="2000" b="1" dirty="0">
              <a:solidFill>
                <a:srgbClr val="ACCBF9"/>
              </a:solidFill>
              <a:latin typeface="Arial" charset="0"/>
              <a:sym typeface="Symbol" pitchFamily="18" charset="2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5F76960-1C56-17FC-E2EF-FF523534F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35" y="1497751"/>
            <a:ext cx="10226047" cy="404004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08E99692-B6BC-EBF7-2DE4-37EB66AD2EA4}"/>
              </a:ext>
            </a:extLst>
          </p:cNvPr>
          <p:cNvSpPr/>
          <p:nvPr/>
        </p:nvSpPr>
        <p:spPr>
          <a:xfrm>
            <a:off x="1007318" y="1546195"/>
            <a:ext cx="1536287" cy="2506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097975A-4F5B-0847-C8DD-C11D9B6444B4}"/>
              </a:ext>
            </a:extLst>
          </p:cNvPr>
          <p:cNvSpPr txBox="1"/>
          <p:nvPr/>
        </p:nvSpPr>
        <p:spPr>
          <a:xfrm>
            <a:off x="9168341" y="2049037"/>
            <a:ext cx="864096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↓11% to 17%</a:t>
            </a:r>
            <a:endParaRPr lang="en-US" sz="1867" b="1" dirty="0">
              <a:solidFill>
                <a:srgbClr val="FF0000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9CB47A3-F3C4-9CA5-4B1E-C0FE838F78CF}"/>
              </a:ext>
            </a:extLst>
          </p:cNvPr>
          <p:cNvSpPr txBox="1"/>
          <p:nvPr/>
        </p:nvSpPr>
        <p:spPr>
          <a:xfrm>
            <a:off x="9168341" y="3020180"/>
            <a:ext cx="864096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↓13% to 17%</a:t>
            </a:r>
            <a:endParaRPr lang="en-US" sz="1867" b="1" dirty="0">
              <a:solidFill>
                <a:srgbClr val="FF0000"/>
              </a:solidFill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26CD8345-FA1D-006E-CC88-8F4718E798E5}"/>
              </a:ext>
            </a:extLst>
          </p:cNvPr>
          <p:cNvCxnSpPr/>
          <p:nvPr/>
        </p:nvCxnSpPr>
        <p:spPr>
          <a:xfrm>
            <a:off x="1103445" y="2049036"/>
            <a:ext cx="124813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1EAF5CDE-D993-7F1B-8490-087325AAB370}"/>
              </a:ext>
            </a:extLst>
          </p:cNvPr>
          <p:cNvCxnSpPr>
            <a:cxnSpLocks/>
          </p:cNvCxnSpPr>
          <p:nvPr/>
        </p:nvCxnSpPr>
        <p:spPr>
          <a:xfrm>
            <a:off x="1103445" y="3236979"/>
            <a:ext cx="960107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E05AC8BB-7953-A69F-F9CF-13DB8590D8CE}"/>
              </a:ext>
            </a:extLst>
          </p:cNvPr>
          <p:cNvSpPr/>
          <p:nvPr/>
        </p:nvSpPr>
        <p:spPr>
          <a:xfrm>
            <a:off x="9264352" y="2977165"/>
            <a:ext cx="672075" cy="1027899"/>
          </a:xfrm>
          <a:prstGeom prst="rect">
            <a:avLst/>
          </a:prstGeom>
          <a:noFill/>
          <a:ln w="444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EB3B7DEE-F68B-2C84-98FB-7BE77243229F}"/>
              </a:ext>
            </a:extLst>
          </p:cNvPr>
          <p:cNvSpPr/>
          <p:nvPr/>
        </p:nvSpPr>
        <p:spPr>
          <a:xfrm>
            <a:off x="143339" y="2984762"/>
            <a:ext cx="719285" cy="252217"/>
          </a:xfrm>
          <a:prstGeom prst="rightArrow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C6EEE2F2-696D-6FD0-E59A-279D6B978D1C}"/>
              </a:ext>
            </a:extLst>
          </p:cNvPr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DA MORTALIDADE</a:t>
            </a: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71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2141B-92D0-7E1C-ED9E-D36F97045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id="{869E0867-4160-2FA0-8B3A-9634B83BFDFB}"/>
              </a:ext>
            </a:extLst>
          </p:cNvPr>
          <p:cNvSpPr/>
          <p:nvPr/>
        </p:nvSpPr>
        <p:spPr>
          <a:xfrm>
            <a:off x="11184565" y="1988840"/>
            <a:ext cx="1007435" cy="2688299"/>
          </a:xfrm>
          <a:prstGeom prst="rect">
            <a:avLst/>
          </a:prstGeom>
          <a:solidFill>
            <a:srgbClr val="00153E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E6B30F30-95DA-F993-4439-D0376967FF91}"/>
              </a:ext>
            </a:extLst>
          </p:cNvPr>
          <p:cNvSpPr txBox="1">
            <a:spLocks noChangeArrowheads="1"/>
          </p:cNvSpPr>
          <p:nvPr/>
        </p:nvSpPr>
        <p:spPr>
          <a:xfrm>
            <a:off x="-48683" y="5541235"/>
            <a:ext cx="12240683" cy="1248139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Lang JJ, Prince SA,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Merucci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K,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et al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.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Cardiorespiratory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fitness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is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a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strong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consistent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predictor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of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morbidity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mortality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among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adults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: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overview of meta-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analyses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representing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over 20.9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million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observations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from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199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unique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cohort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studies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.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Br J Sports Med 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2024;25:556-66. </a:t>
            </a:r>
          </a:p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 dirty="0">
                <a:solidFill>
                  <a:srgbClr val="ACCBF9"/>
                </a:solidFill>
                <a:latin typeface="Arial" charset="0"/>
                <a:cs typeface="Arial" charset="0"/>
              </a:rPr>
              <a:t>	DOI: 10.1136/</a:t>
            </a:r>
            <a:r>
              <a:rPr lang="pt-BR" altLang="pt-BR" sz="2000" b="1" dirty="0" err="1">
                <a:solidFill>
                  <a:srgbClr val="ACCBF9"/>
                </a:solidFill>
                <a:latin typeface="Arial" charset="0"/>
                <a:cs typeface="Arial" charset="0"/>
              </a:rPr>
              <a:t>bjsports</a:t>
            </a:r>
            <a:r>
              <a:rPr lang="pt-BR" altLang="pt-BR" sz="2000" b="1" dirty="0">
                <a:solidFill>
                  <a:srgbClr val="ACCBF9"/>
                </a:solidFill>
                <a:latin typeface="Arial" charset="0"/>
                <a:cs typeface="Arial" charset="0"/>
              </a:rPr>
              <a:t>-2023-107849</a:t>
            </a:r>
            <a:endParaRPr lang="pt-BR" altLang="pt-BR" sz="2000" b="1" dirty="0">
              <a:solidFill>
                <a:srgbClr val="ACCBF9"/>
              </a:solidFill>
              <a:latin typeface="Arial" charset="0"/>
              <a:sym typeface="Symbol" pitchFamily="18" charset="2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4848660-4980-1EB5-0755-E78FB5122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397" y="1747549"/>
            <a:ext cx="10513168" cy="361182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39483E73-611C-3AF4-CF51-178105C44CB8}"/>
              </a:ext>
            </a:extLst>
          </p:cNvPr>
          <p:cNvSpPr/>
          <p:nvPr/>
        </p:nvSpPr>
        <p:spPr>
          <a:xfrm>
            <a:off x="671398" y="1700808"/>
            <a:ext cx="1776197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8" name="Seta: da Esquerda para a Direita 7">
            <a:extLst>
              <a:ext uri="{FF2B5EF4-FFF2-40B4-BE49-F238E27FC236}">
                <a16:creationId xmlns:a16="http://schemas.microsoft.com/office/drawing/2014/main" id="{C50864CF-27AB-6170-F408-9AC94835C497}"/>
              </a:ext>
            </a:extLst>
          </p:cNvPr>
          <p:cNvSpPr/>
          <p:nvPr/>
        </p:nvSpPr>
        <p:spPr>
          <a:xfrm>
            <a:off x="8976320" y="2276872"/>
            <a:ext cx="672075" cy="192021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9" name="Seta: da Esquerda para a Direita 8">
            <a:extLst>
              <a:ext uri="{FF2B5EF4-FFF2-40B4-BE49-F238E27FC236}">
                <a16:creationId xmlns:a16="http://schemas.microsoft.com/office/drawing/2014/main" id="{1C3EBAFC-AD91-121F-6028-7B644FC096D0}"/>
              </a:ext>
            </a:extLst>
          </p:cNvPr>
          <p:cNvSpPr/>
          <p:nvPr/>
        </p:nvSpPr>
        <p:spPr>
          <a:xfrm>
            <a:off x="8976320" y="2756926"/>
            <a:ext cx="672075" cy="192021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0" name="Seta: da Esquerda para a Direita 9">
            <a:extLst>
              <a:ext uri="{FF2B5EF4-FFF2-40B4-BE49-F238E27FC236}">
                <a16:creationId xmlns:a16="http://schemas.microsoft.com/office/drawing/2014/main" id="{B9A6A130-8A70-1488-FB2D-7F96CB58BA55}"/>
              </a:ext>
            </a:extLst>
          </p:cNvPr>
          <p:cNvSpPr/>
          <p:nvPr/>
        </p:nvSpPr>
        <p:spPr>
          <a:xfrm>
            <a:off x="8976320" y="3236979"/>
            <a:ext cx="672075" cy="192021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1" name="Seta: da Esquerda para a Direita 10">
            <a:extLst>
              <a:ext uri="{FF2B5EF4-FFF2-40B4-BE49-F238E27FC236}">
                <a16:creationId xmlns:a16="http://schemas.microsoft.com/office/drawing/2014/main" id="{3DD71A7D-4F37-F22C-0291-2601EC3F1442}"/>
              </a:ext>
            </a:extLst>
          </p:cNvPr>
          <p:cNvSpPr/>
          <p:nvPr/>
        </p:nvSpPr>
        <p:spPr>
          <a:xfrm>
            <a:off x="8976320" y="3717032"/>
            <a:ext cx="672075" cy="192021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2" name="Seta: da Esquerda para a Direita 11">
            <a:extLst>
              <a:ext uri="{FF2B5EF4-FFF2-40B4-BE49-F238E27FC236}">
                <a16:creationId xmlns:a16="http://schemas.microsoft.com/office/drawing/2014/main" id="{E060430F-58F5-0FFA-3C48-1DA948FAD20B}"/>
              </a:ext>
            </a:extLst>
          </p:cNvPr>
          <p:cNvSpPr/>
          <p:nvPr/>
        </p:nvSpPr>
        <p:spPr>
          <a:xfrm>
            <a:off x="8976320" y="4293096"/>
            <a:ext cx="672075" cy="192021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44454B1-049E-A4CD-CB30-51D89F903606}"/>
              </a:ext>
            </a:extLst>
          </p:cNvPr>
          <p:cNvSpPr txBox="1"/>
          <p:nvPr/>
        </p:nvSpPr>
        <p:spPr>
          <a:xfrm>
            <a:off x="11184565" y="2154535"/>
            <a:ext cx="960107" cy="420564"/>
          </a:xfrm>
          <a:prstGeom prst="rect">
            <a:avLst/>
          </a:prstGeom>
          <a:noFill/>
          <a:ln w="2540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↓8%</a:t>
            </a:r>
            <a:endParaRPr lang="en-US" sz="2133" b="1" dirty="0">
              <a:solidFill>
                <a:srgbClr val="00FFFF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33685B9-A260-AB44-EDE4-CFE751F292B4}"/>
              </a:ext>
            </a:extLst>
          </p:cNvPr>
          <p:cNvSpPr txBox="1"/>
          <p:nvPr/>
        </p:nvSpPr>
        <p:spPr>
          <a:xfrm>
            <a:off x="11184565" y="2652682"/>
            <a:ext cx="960107" cy="420564"/>
          </a:xfrm>
          <a:prstGeom prst="rect">
            <a:avLst/>
          </a:prstGeom>
          <a:noFill/>
          <a:ln w="2540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↓18%</a:t>
            </a:r>
            <a:endParaRPr lang="en-US" sz="2133" b="1" dirty="0">
              <a:solidFill>
                <a:srgbClr val="00FFFF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01D9E25-5AD8-7DF4-5B92-A699AD06C534}"/>
              </a:ext>
            </a:extLst>
          </p:cNvPr>
          <p:cNvSpPr txBox="1"/>
          <p:nvPr/>
        </p:nvSpPr>
        <p:spPr>
          <a:xfrm>
            <a:off x="11184565" y="3169616"/>
            <a:ext cx="960107" cy="420564"/>
          </a:xfrm>
          <a:prstGeom prst="rect">
            <a:avLst/>
          </a:prstGeom>
          <a:noFill/>
          <a:ln w="2540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↓3%</a:t>
            </a:r>
            <a:endParaRPr lang="en-US" sz="2133" b="1" dirty="0">
              <a:solidFill>
                <a:srgbClr val="00FFFF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3F45293-000E-8439-9ABC-53BDD3110DD2}"/>
              </a:ext>
            </a:extLst>
          </p:cNvPr>
          <p:cNvSpPr txBox="1"/>
          <p:nvPr/>
        </p:nvSpPr>
        <p:spPr>
          <a:xfrm>
            <a:off x="11184565" y="3649669"/>
            <a:ext cx="960107" cy="420564"/>
          </a:xfrm>
          <a:prstGeom prst="rect">
            <a:avLst/>
          </a:prstGeom>
          <a:noFill/>
          <a:ln w="2540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↓9%</a:t>
            </a:r>
            <a:endParaRPr lang="en-US" sz="2133" b="1" dirty="0">
              <a:solidFill>
                <a:srgbClr val="00FFFF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9286083-8F01-B2C7-702B-47E0CE4CE655}"/>
              </a:ext>
            </a:extLst>
          </p:cNvPr>
          <p:cNvSpPr txBox="1"/>
          <p:nvPr/>
        </p:nvSpPr>
        <p:spPr>
          <a:xfrm>
            <a:off x="11184565" y="4129723"/>
            <a:ext cx="960107" cy="420564"/>
          </a:xfrm>
          <a:prstGeom prst="rect">
            <a:avLst/>
          </a:prstGeom>
          <a:noFill/>
          <a:ln w="2540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↓8%</a:t>
            </a:r>
            <a:endParaRPr lang="en-US" sz="2133" b="1" dirty="0">
              <a:solidFill>
                <a:srgbClr val="00FFFF"/>
              </a:solidFill>
            </a:endParaRPr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29D633C8-5706-6C75-0762-A39AC60C26F4}"/>
              </a:ext>
            </a:extLst>
          </p:cNvPr>
          <p:cNvSpPr/>
          <p:nvPr/>
        </p:nvSpPr>
        <p:spPr>
          <a:xfrm>
            <a:off x="47328" y="2024656"/>
            <a:ext cx="719285" cy="252217"/>
          </a:xfrm>
          <a:prstGeom prst="rightArrow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7" name="Seta: para a Direita 16">
            <a:extLst>
              <a:ext uri="{FF2B5EF4-FFF2-40B4-BE49-F238E27FC236}">
                <a16:creationId xmlns:a16="http://schemas.microsoft.com/office/drawing/2014/main" id="{0E84A383-32CC-80D7-C939-F2D1EB678E37}"/>
              </a:ext>
            </a:extLst>
          </p:cNvPr>
          <p:cNvSpPr/>
          <p:nvPr/>
        </p:nvSpPr>
        <p:spPr>
          <a:xfrm>
            <a:off x="47328" y="2504709"/>
            <a:ext cx="719285" cy="252217"/>
          </a:xfrm>
          <a:prstGeom prst="rightArrow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F300FF92-A4B9-AE6A-8060-9AF1102BACA7}"/>
              </a:ext>
            </a:extLst>
          </p:cNvPr>
          <p:cNvSpPr/>
          <p:nvPr/>
        </p:nvSpPr>
        <p:spPr>
          <a:xfrm>
            <a:off x="47328" y="2984762"/>
            <a:ext cx="719285" cy="252217"/>
          </a:xfrm>
          <a:prstGeom prst="rightArrow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9" name="Seta: para a Direita 18">
            <a:extLst>
              <a:ext uri="{FF2B5EF4-FFF2-40B4-BE49-F238E27FC236}">
                <a16:creationId xmlns:a16="http://schemas.microsoft.com/office/drawing/2014/main" id="{16F6E85A-5BFD-7BFA-C7F2-4A71F9A04FE1}"/>
              </a:ext>
            </a:extLst>
          </p:cNvPr>
          <p:cNvSpPr/>
          <p:nvPr/>
        </p:nvSpPr>
        <p:spPr>
          <a:xfrm>
            <a:off x="47328" y="3525012"/>
            <a:ext cx="719285" cy="252217"/>
          </a:xfrm>
          <a:prstGeom prst="rightArrow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0" name="Seta: para a Direita 19">
            <a:extLst>
              <a:ext uri="{FF2B5EF4-FFF2-40B4-BE49-F238E27FC236}">
                <a16:creationId xmlns:a16="http://schemas.microsoft.com/office/drawing/2014/main" id="{4EAFC446-CD4D-6CF5-3C7A-BB144CA388EC}"/>
              </a:ext>
            </a:extLst>
          </p:cNvPr>
          <p:cNvSpPr/>
          <p:nvPr/>
        </p:nvSpPr>
        <p:spPr>
          <a:xfrm>
            <a:off x="47328" y="4005065"/>
            <a:ext cx="719285" cy="252217"/>
          </a:xfrm>
          <a:prstGeom prst="rightArrow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EA516163-BE2B-AA78-85D8-344193716849}"/>
              </a:ext>
            </a:extLst>
          </p:cNvPr>
          <p:cNvSpPr/>
          <p:nvPr/>
        </p:nvSpPr>
        <p:spPr>
          <a:xfrm>
            <a:off x="8015419" y="2154536"/>
            <a:ext cx="864891" cy="2426593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CC310E5-D106-8E2B-686F-45A63D91509F}"/>
              </a:ext>
            </a:extLst>
          </p:cNvPr>
          <p:cNvSpPr txBox="1"/>
          <p:nvPr/>
        </p:nvSpPr>
        <p:spPr>
          <a:xfrm>
            <a:off x="670603" y="5003884"/>
            <a:ext cx="6217485" cy="369332"/>
          </a:xfrm>
          <a:prstGeom prst="rect">
            <a:avLst/>
          </a:prstGeom>
          <a:solidFill>
            <a:schemeClr val="tx1">
              <a:lumMod val="85000"/>
            </a:schemeClr>
          </a:solidFill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Todas as reduções são estatisticamente significativas!</a:t>
            </a:r>
            <a:endParaRPr lang="en-US" sz="1800" b="1" dirty="0">
              <a:solidFill>
                <a:srgbClr val="0015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id="{AAB35417-D7B0-9181-99C9-522EB1366AD2}"/>
              </a:ext>
            </a:extLst>
          </p:cNvPr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DA MORTALIDADE</a:t>
            </a: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99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2" grpId="0" animBg="1"/>
      <p:bldP spid="4" grpId="0" animBg="1"/>
      <p:bldP spid="7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8BAC2-9AD7-0228-E076-8BDFA0D86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B14FFD48-C5EB-8941-2123-1071F58DD47D}"/>
              </a:ext>
            </a:extLst>
          </p:cNvPr>
          <p:cNvSpPr txBox="1"/>
          <p:nvPr/>
        </p:nvSpPr>
        <p:spPr>
          <a:xfrm>
            <a:off x="7248128" y="3225364"/>
            <a:ext cx="4704523" cy="748795"/>
          </a:xfrm>
          <a:prstGeom prst="rect">
            <a:avLst/>
          </a:prstGeom>
          <a:solidFill>
            <a:srgbClr val="00FFFF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 defTabSz="121912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cada aumento de 1-MET = </a:t>
            </a:r>
          </a:p>
          <a:p>
            <a:pPr algn="ctr" defTabSz="121912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 11 </a:t>
            </a:r>
            <a:r>
              <a:rPr lang="pt-BR" sz="2133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17% mortalidade geral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1689C24-4839-DE74-5315-E79AF49A5015}"/>
              </a:ext>
            </a:extLst>
          </p:cNvPr>
          <p:cNvSpPr txBox="1"/>
          <p:nvPr/>
        </p:nvSpPr>
        <p:spPr>
          <a:xfrm>
            <a:off x="7248128" y="1936961"/>
            <a:ext cx="4704523" cy="1077026"/>
          </a:xfrm>
          <a:prstGeom prst="rect">
            <a:avLst/>
          </a:prstGeom>
          <a:solidFill>
            <a:srgbClr val="FFFF00"/>
          </a:solidFill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 defTabSz="121912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Comparando os tercis superior e inferior, o RR de mortalidade geral foi reduzido em 53%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761FEB3-5D12-E783-98B8-80B1221A9A7E}"/>
              </a:ext>
            </a:extLst>
          </p:cNvPr>
          <p:cNvSpPr txBox="1"/>
          <p:nvPr/>
        </p:nvSpPr>
        <p:spPr>
          <a:xfrm>
            <a:off x="143340" y="4487439"/>
            <a:ext cx="11905322" cy="830997"/>
          </a:xfrm>
          <a:prstGeom prst="rect">
            <a:avLst/>
          </a:prstGeom>
          <a:solidFill>
            <a:schemeClr val="tx1"/>
          </a:solidFill>
          <a:ln w="38100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pt-BR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Nós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encontramos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evidências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consistentes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que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a ACR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está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fortemente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associada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com um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risco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reduzido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mortalidade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e de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uma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série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condições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clínicas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na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população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FrutigerLTPro-LightCn"/>
              </a:rPr>
              <a:t>geral</a:t>
            </a:r>
            <a:r>
              <a:rPr lang="en-US" dirty="0">
                <a:solidFill>
                  <a:schemeClr val="bg1"/>
                </a:solidFill>
                <a:latin typeface="FrutigerLTPro-LightCn"/>
              </a:rPr>
              <a:t>.</a:t>
            </a:r>
            <a:r>
              <a:rPr lang="pt-BR" sz="213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t-BR" sz="2133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4A1B161-08EC-0D93-3A31-80B84DDEEE17}"/>
              </a:ext>
            </a:extLst>
          </p:cNvPr>
          <p:cNvSpPr txBox="1">
            <a:spLocks noChangeArrowheads="1"/>
          </p:cNvSpPr>
          <p:nvPr/>
        </p:nvSpPr>
        <p:spPr>
          <a:xfrm>
            <a:off x="-48683" y="5541235"/>
            <a:ext cx="12240683" cy="1248139"/>
          </a:xfrm>
          <a:prstGeom prst="rect">
            <a:avLst/>
          </a:prstGeom>
        </p:spPr>
        <p:txBody>
          <a:bodyPr vert="horz" lIns="121915" tIns="60957" rIns="121915" bIns="60957" rtlCol="0" anchor="ctr">
            <a:no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Lang JJ, Prince SA,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Merucci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K,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et al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.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Cardiorespiratory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fitness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is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a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strong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consistent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predictor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of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morbidity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and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mortality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among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adults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: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overview of meta-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analyses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representing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over 20.9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million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observations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from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199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unique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cohort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2000" b="1" dirty="0" err="1">
                <a:solidFill>
                  <a:prstClr val="white"/>
                </a:solidFill>
                <a:latin typeface="Arial" charset="0"/>
                <a:cs typeface="Arial" charset="0"/>
              </a:rPr>
              <a:t>studies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. </a:t>
            </a:r>
            <a:r>
              <a:rPr lang="pt-BR" altLang="pt-BR" sz="2000" b="1" i="1" dirty="0">
                <a:solidFill>
                  <a:prstClr val="white"/>
                </a:solidFill>
                <a:latin typeface="Arial" charset="0"/>
                <a:cs typeface="Arial" charset="0"/>
              </a:rPr>
              <a:t>Br J Sports Med </a:t>
            </a:r>
            <a:r>
              <a:rPr lang="pt-BR" altLang="pt-BR" sz="2000" b="1" dirty="0">
                <a:solidFill>
                  <a:prstClr val="white"/>
                </a:solidFill>
                <a:latin typeface="Arial" charset="0"/>
                <a:cs typeface="Arial" charset="0"/>
              </a:rPr>
              <a:t>2024;25:556-66. </a:t>
            </a:r>
          </a:p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 dirty="0">
                <a:solidFill>
                  <a:srgbClr val="ACCBF9"/>
                </a:solidFill>
                <a:latin typeface="Arial" charset="0"/>
                <a:cs typeface="Arial" charset="0"/>
              </a:rPr>
              <a:t>	DOI: 10.1136/</a:t>
            </a:r>
            <a:r>
              <a:rPr lang="pt-BR" altLang="pt-BR" sz="2000" b="1" dirty="0" err="1">
                <a:solidFill>
                  <a:srgbClr val="ACCBF9"/>
                </a:solidFill>
                <a:latin typeface="Arial" charset="0"/>
                <a:cs typeface="Arial" charset="0"/>
              </a:rPr>
              <a:t>bjsports</a:t>
            </a:r>
            <a:r>
              <a:rPr lang="pt-BR" altLang="pt-BR" sz="2000" b="1" dirty="0">
                <a:solidFill>
                  <a:srgbClr val="ACCBF9"/>
                </a:solidFill>
                <a:latin typeface="Arial" charset="0"/>
                <a:cs typeface="Arial" charset="0"/>
              </a:rPr>
              <a:t>-2023-107849</a:t>
            </a:r>
            <a:endParaRPr lang="pt-BR" altLang="pt-BR" sz="2000" b="1" dirty="0">
              <a:solidFill>
                <a:srgbClr val="ACCBF9"/>
              </a:solidFill>
              <a:latin typeface="Arial" charset="0"/>
              <a:sym typeface="Symbol" pitchFamily="18" charset="2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1CDAAA3-6462-132E-1068-68BA4FC86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50" y="1604798"/>
            <a:ext cx="6844439" cy="269062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565F67C4-55F7-9E4F-D550-92633EEDA98C}"/>
              </a:ext>
            </a:extLst>
          </p:cNvPr>
          <p:cNvSpPr txBox="1">
            <a:spLocks/>
          </p:cNvSpPr>
          <p:nvPr/>
        </p:nvSpPr>
        <p:spPr>
          <a:xfrm>
            <a:off x="143339" y="164637"/>
            <a:ext cx="11905323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REDUÇÃO DA MORTALIDADE</a:t>
            </a: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4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TAKE-HOME MESSAGE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35360" y="1700809"/>
            <a:ext cx="11521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Aumentos de CF (ACR) estão associados a uma </a:t>
            </a:r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menor mortalidade geral e CV</a:t>
            </a:r>
            <a:r>
              <a:rPr lang="pt-BR" sz="32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comparável ou superior à associada com os fatores de risco convencionais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02100CC-6989-423F-9769-DCB46F010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734" y="3429001"/>
            <a:ext cx="5044919" cy="336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847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1323" y="884964"/>
            <a:ext cx="4237016" cy="4211293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"/>
          <p:cNvSpPr txBox="1"/>
          <p:nvPr/>
        </p:nvSpPr>
        <p:spPr>
          <a:xfrm>
            <a:off x="4872224" y="465935"/>
            <a:ext cx="3832865" cy="1455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defRPr/>
            </a:pPr>
            <a:r>
              <a:rPr lang="pt-BR" sz="3733" kern="0" dirty="0">
                <a:solidFill>
                  <a:srgbClr val="659F39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8,1 BILHÕES</a:t>
            </a:r>
            <a:endParaRPr sz="3733" kern="0" dirty="0">
              <a:solidFill>
                <a:srgbClr val="659F39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defRPr/>
            </a:pPr>
            <a:r>
              <a:rPr lang="pt-BR" sz="3733" kern="0" dirty="0">
                <a:solidFill>
                  <a:srgbClr val="1A317C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de pessoas</a:t>
            </a:r>
            <a:endParaRPr sz="3733" kern="0" dirty="0">
              <a:solidFill>
                <a:srgbClr val="1A317C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algn="ctr"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defRPr/>
            </a:pPr>
            <a:endParaRPr sz="3733" kern="0" dirty="0">
              <a:solidFill>
                <a:srgbClr val="1A317C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2" name="Google Shape;70;p3">
            <a:extLst>
              <a:ext uri="{FF2B5EF4-FFF2-40B4-BE49-F238E27FC236}">
                <a16:creationId xmlns:a16="http://schemas.microsoft.com/office/drawing/2014/main" id="{8CCB31E8-72B0-7C9C-EB71-45F7F9390CA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05088" y="3089571"/>
            <a:ext cx="3486912" cy="37734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0B68E8-6C51-BE02-9671-97993ADCAAB3}"/>
              </a:ext>
            </a:extLst>
          </p:cNvPr>
          <p:cNvSpPr txBox="1"/>
          <p:nvPr/>
        </p:nvSpPr>
        <p:spPr>
          <a:xfrm>
            <a:off x="1023178" y="6488669"/>
            <a:ext cx="7133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-US" sz="1600" kern="0">
                <a:solidFill>
                  <a:srgbClr val="000000"/>
                </a:solidFill>
                <a:latin typeface="Arial Nova" panose="020B0504020202020204" pitchFamily="34" charset="0"/>
                <a:cs typeface="Arial"/>
                <a:sym typeface="Arial"/>
              </a:rPr>
              <a:t>https://www.who.int/news-room/fact-sheets/detail/the-top-10-causes-of-death</a:t>
            </a:r>
          </a:p>
        </p:txBody>
      </p:sp>
      <p:sp>
        <p:nvSpPr>
          <p:cNvPr id="4" name="Google Shape;68;p3">
            <a:extLst>
              <a:ext uri="{FF2B5EF4-FFF2-40B4-BE49-F238E27FC236}">
                <a16:creationId xmlns:a16="http://schemas.microsoft.com/office/drawing/2014/main" id="{5A7A826D-7AC1-D9CA-F7F7-BF9B185A5196}"/>
              </a:ext>
            </a:extLst>
          </p:cNvPr>
          <p:cNvSpPr txBox="1"/>
          <p:nvPr/>
        </p:nvSpPr>
        <p:spPr>
          <a:xfrm>
            <a:off x="5068604" y="2198157"/>
            <a:ext cx="6283980" cy="21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defRPr/>
            </a:pPr>
            <a:r>
              <a:rPr lang="pt-BR" sz="2933" b="1" kern="0" dirty="0">
                <a:solidFill>
                  <a:srgbClr val="1A317C"/>
                </a:solidFill>
                <a:latin typeface="Montserrat"/>
                <a:ea typeface="Montserrat"/>
                <a:cs typeface="Montserrat"/>
                <a:sym typeface="Montserrat"/>
              </a:rPr>
              <a:t>216 milhões de indivíduos com</a:t>
            </a:r>
            <a:endParaRPr sz="2933" b="1" kern="0" dirty="0">
              <a:solidFill>
                <a:srgbClr val="1A317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defRPr/>
            </a:pPr>
            <a:r>
              <a:rPr lang="pt-BR" sz="2933" b="1" kern="0" dirty="0">
                <a:solidFill>
                  <a:srgbClr val="1A317C"/>
                </a:solidFill>
                <a:latin typeface="Montserrat"/>
                <a:ea typeface="Montserrat"/>
                <a:cs typeface="Montserrat"/>
                <a:sym typeface="Montserrat"/>
              </a:rPr>
              <a:t>DOENÇAS CARDIOVASCULARES</a:t>
            </a:r>
            <a:endParaRPr sz="2933" b="1" kern="0" dirty="0">
              <a:solidFill>
                <a:srgbClr val="1A317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defRPr/>
            </a:pPr>
            <a:endParaRPr sz="2933" b="1" kern="0" dirty="0">
              <a:solidFill>
                <a:srgbClr val="1A317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Google Shape;69;p3">
            <a:extLst>
              <a:ext uri="{FF2B5EF4-FFF2-40B4-BE49-F238E27FC236}">
                <a16:creationId xmlns:a16="http://schemas.microsoft.com/office/drawing/2014/main" id="{E235EF8C-4C95-18CD-4164-7B34BFD56F2D}"/>
              </a:ext>
            </a:extLst>
          </p:cNvPr>
          <p:cNvSpPr txBox="1"/>
          <p:nvPr/>
        </p:nvSpPr>
        <p:spPr>
          <a:xfrm>
            <a:off x="5068611" y="4241591"/>
            <a:ext cx="5016000" cy="11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defRPr/>
            </a:pPr>
            <a:r>
              <a:rPr lang="pt-BR" sz="2933" b="1" kern="0" dirty="0">
                <a:solidFill>
                  <a:srgbClr val="659F39"/>
                </a:solidFill>
                <a:latin typeface="Montserrat"/>
                <a:ea typeface="Montserrat"/>
                <a:cs typeface="Montserrat"/>
                <a:sym typeface="Montserrat"/>
              </a:rPr>
              <a:t>23 milhões de</a:t>
            </a:r>
            <a:endParaRPr sz="2933" b="1" kern="0" dirty="0">
              <a:solidFill>
                <a:srgbClr val="659F3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defTabSz="121917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defRPr/>
            </a:pPr>
            <a:r>
              <a:rPr lang="pt-BR" sz="2933" b="1" kern="0" dirty="0">
                <a:solidFill>
                  <a:srgbClr val="659F39"/>
                </a:solidFill>
                <a:latin typeface="Montserrat"/>
                <a:ea typeface="Montserrat"/>
                <a:cs typeface="Montserrat"/>
                <a:sym typeface="Montserrat"/>
              </a:rPr>
              <a:t>MORTES por ANO</a:t>
            </a:r>
            <a:endParaRPr sz="2933" b="1" kern="0" dirty="0">
              <a:solidFill>
                <a:srgbClr val="659F3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TAKE-HOME MESSAGE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35360" y="1700808"/>
            <a:ext cx="115212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 typeface="Wingdings" panose="05000000000000000000" pitchFamily="2" charset="2"/>
              <a:buChar char="Ø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Aumentos de CF (ACR) estão associados a uma menor mortalidade geral e CV, comparável ou superior à associada com os fatores de risco convencionais</a:t>
            </a:r>
          </a:p>
          <a:p>
            <a:pPr marL="457189" indent="-457189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Aumentos de CF (ACR) estão associados a um </a:t>
            </a:r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menor risco cardiovascular (MACE)</a:t>
            </a:r>
            <a:r>
              <a:rPr lang="pt-BR" sz="32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um melhor prognóstico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19ADBC8-5230-4905-9A9A-0D6EDDED5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658" y="4317251"/>
            <a:ext cx="6240695" cy="251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1044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TAKE-HOME MESSAGE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35360" y="1700809"/>
            <a:ext cx="115212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 typeface="Wingdings" panose="05000000000000000000" pitchFamily="2" charset="2"/>
              <a:buChar char="Ø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Aumentos de CF (ACR) estão associados a uma menor mortalidade geral e CV, comparável ou superior à associada com os fatores de risco convencionais</a:t>
            </a:r>
          </a:p>
          <a:p>
            <a:pPr marL="457189" indent="-457189">
              <a:buFont typeface="Wingdings" panose="05000000000000000000" pitchFamily="2" charset="2"/>
              <a:buChar char="Ø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Aumentos de CF (ACR) estão associados a um menor risco cardiovascular (MACE) e um melhor prognóstico</a:t>
            </a:r>
          </a:p>
          <a:p>
            <a:pPr marL="457189" indent="-457189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benefícios independem de sexo, idade, grupo étnico e diversas outras variáveis</a:t>
            </a:r>
          </a:p>
        </p:txBody>
      </p:sp>
    </p:spTree>
    <p:extLst>
      <p:ext uri="{BB962C8B-B14F-4D97-AF65-F5344CB8AC3E}">
        <p14:creationId xmlns:p14="http://schemas.microsoft.com/office/powerpoint/2010/main" val="15765121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TAKE-HOME MESSAGE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35360" y="1700809"/>
            <a:ext cx="115212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Nós, profissionais de saúde, DEVEMOS estimular a prática regular de exercícios como estratégia para prolongar a vida e reduzir o risco cardiovascular, com importantes repercussões em termos de saúde pública.</a:t>
            </a:r>
          </a:p>
        </p:txBody>
      </p:sp>
      <p:pic>
        <p:nvPicPr>
          <p:cNvPr id="5" name="Imagem 4" descr="Healthy Old People Stock Illustrations – 9,259 Healthy Old People Stock  Illustrations, Vectors &amp;amp; Clipart - Dreamstime">
            <a:extLst>
              <a:ext uri="{FF2B5EF4-FFF2-40B4-BE49-F238E27FC236}">
                <a16:creationId xmlns:a16="http://schemas.microsoft.com/office/drawing/2014/main" id="{E97B6FB6-9FF3-4A3A-A0B4-6C4D395EFE2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60" b="10000"/>
          <a:stretch/>
        </p:blipFill>
        <p:spPr bwMode="auto">
          <a:xfrm>
            <a:off x="6768075" y="3762912"/>
            <a:ext cx="2784309" cy="30317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m 5" descr="Healthy Old People Stock Illustrations – 9,259 Healthy Old People Stock  Illustrations, Vectors &amp;amp; Clipart - Dreamstime">
            <a:extLst>
              <a:ext uri="{FF2B5EF4-FFF2-40B4-BE49-F238E27FC236}">
                <a16:creationId xmlns:a16="http://schemas.microsoft.com/office/drawing/2014/main" id="{C016FFE0-9E2F-4144-A665-E14FD4565B7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0" b="10000"/>
          <a:stretch/>
        </p:blipFill>
        <p:spPr bwMode="auto">
          <a:xfrm>
            <a:off x="2567608" y="3762912"/>
            <a:ext cx="2521429" cy="30317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0A3BFB5-8B58-4B20-B0DB-80AFF3FFD318}"/>
              </a:ext>
            </a:extLst>
          </p:cNvPr>
          <p:cNvSpPr txBox="1"/>
          <p:nvPr/>
        </p:nvSpPr>
        <p:spPr>
          <a:xfrm>
            <a:off x="5615947" y="4581129"/>
            <a:ext cx="4800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333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5319965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t-BR" altLang="pt-BR" sz="4267" b="1" dirty="0">
                <a:solidFill>
                  <a:srgbClr val="FFFF00"/>
                </a:solidFill>
                <a:latin typeface="Arial" charset="0"/>
              </a:rPr>
              <a:t>GRATO PELA ATENÇÃO</a:t>
            </a:r>
            <a:endParaRPr lang="pt-BR" altLang="pt-BR" sz="3733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1320800" y="5638801"/>
            <a:ext cx="975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pt-BR" b="1">
              <a:latin typeface="Arial" charset="0"/>
            </a:endParaRPr>
          </a:p>
        </p:txBody>
      </p:sp>
      <p:graphicFrame>
        <p:nvGraphicFramePr>
          <p:cNvPr id="232453" name="Object 5"/>
          <p:cNvGraphicFramePr>
            <a:graphicFrameLocks noGrp="1" noChangeAspect="1"/>
          </p:cNvGraphicFramePr>
          <p:nvPr>
            <p:ph sz="half" idx="1"/>
          </p:nvPr>
        </p:nvGraphicFramePr>
        <p:xfrm>
          <a:off x="912284" y="2205040"/>
          <a:ext cx="5080000" cy="280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PhotoPaint.Image.6" r:id="rId2" imgW="7642405" imgH="5620853" progId="CorelPhotoPaint.Image.6">
                  <p:embed/>
                </p:oleObj>
              </mc:Choice>
              <mc:Fallback>
                <p:oleObj name="CorelPhotoPaint.Image.6" r:id="rId2" imgW="7642405" imgH="5620853" progId="CorelPhotoPaint.Image.6">
                  <p:embed/>
                  <p:pic>
                    <p:nvPicPr>
                      <p:cNvPr id="2324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2284" y="2205040"/>
                        <a:ext cx="5080000" cy="2801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2454" name="Picture 6" descr="DSC0032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6" y="188914"/>
            <a:ext cx="2592916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5" name="Picture 7" descr="DSC0034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188913"/>
            <a:ext cx="2592917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6" name="Picture 8" descr="DSC0033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6" y="5229226"/>
            <a:ext cx="2592916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7" name="Picture 9" descr="DSC0033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5229226"/>
            <a:ext cx="2592917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8" name="Picture 10" descr="DSC0037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534" y="5229226"/>
            <a:ext cx="2592917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9" name="Picture 11" descr="DSC0036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353" y="2205037"/>
            <a:ext cx="2110316" cy="118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60" name="Picture 12" descr="DSC0036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584" y="2205039"/>
            <a:ext cx="2159000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733C404-6E12-85DB-8544-B12A2DAE488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383867" y="3500966"/>
            <a:ext cx="5080000" cy="1752236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pt-BR" altLang="pt-BR" sz="2667" b="1" dirty="0">
                <a:latin typeface="Arial" pitchFamily="34" charset="0"/>
              </a:rPr>
              <a:t>Prof. José Kawazoe Lazzoli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pt-BR" altLang="pt-BR" sz="2667" b="1" dirty="0">
                <a:latin typeface="Arial" pitchFamily="34" charset="0"/>
              </a:rPr>
              <a:t>Petrópolis – RJ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pt-BR" altLang="pt-BR" sz="2667" b="1" dirty="0">
                <a:latin typeface="Arial" pitchFamily="34" charset="0"/>
              </a:rPr>
              <a:t>jklazzoli@uol.com.br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pt-BR" altLang="pt-BR" sz="2667" b="1" dirty="0">
                <a:latin typeface="Arial" pitchFamily="34" charset="0"/>
              </a:rPr>
              <a:t>@joelazzoli</a:t>
            </a:r>
          </a:p>
        </p:txBody>
      </p:sp>
      <p:pic>
        <p:nvPicPr>
          <p:cNvPr id="5" name="Picture 2" descr="ícone De Email PNG , ícones De E Mail, Carta Clipart, Endereço Imagem PNG e  Vetor Para Download Gratuito | Email icone, Conjunto de ícones, Simbolo de  telefone">
            <a:extLst>
              <a:ext uri="{FF2B5EF4-FFF2-40B4-BE49-F238E27FC236}">
                <a16:creationId xmlns:a16="http://schemas.microsoft.com/office/drawing/2014/main" id="{69AF41B0-E3D3-ACD5-B11C-19343020E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865" y="4335429"/>
            <a:ext cx="388971" cy="38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307B86B-E32F-7314-B7A0-9C4AE68842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97799" y="4760879"/>
            <a:ext cx="388972" cy="38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6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2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2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2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32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232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232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2000"/>
                                        <p:tgtEl>
                                          <p:spTgt spid="232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32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2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32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32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32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32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7778E-7 -1.23457E-6 L -2.77778E-7 -0.07222 " pathEditMode="relative" rAng="0" ptsTypes="AA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88889E-6 3.7037E-6 L -3.88889E-6 -0.07223 " pathEditMode="relative" rAng="0" ptsTypes="AA">
                                      <p:cBhvr>
                                        <p:cTn id="5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7778E-7 4.44444E-6 L -2.77778E-7 -0.07223 " pathEditMode="relative" rAng="0" ptsTypes="AA">
                                      <p:cBhvr>
                                        <p:cTn id="5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7778E-7 4.44444E-6 L -2.77778E-7 -0.07223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t-BR" altLang="pt-BR" sz="4267" b="1" dirty="0">
                <a:solidFill>
                  <a:srgbClr val="FFFF00"/>
                </a:solidFill>
                <a:latin typeface="Arial" charset="0"/>
              </a:rPr>
              <a:t>GRATO PELA ATENÇÃO</a:t>
            </a:r>
            <a:endParaRPr lang="pt-BR" altLang="pt-BR" sz="3733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383866" y="3630149"/>
            <a:ext cx="5568951" cy="1143000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pt-BR" altLang="pt-BR" b="1" dirty="0">
                <a:latin typeface="Arial" charset="0"/>
              </a:rPr>
              <a:t>José Kawazoe Lazzoli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pt-BR" altLang="pt-BR" b="1" dirty="0">
                <a:latin typeface="Arial" charset="0"/>
              </a:rPr>
              <a:t>Petrópolis – RJ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pt-BR" altLang="pt-BR" b="1" dirty="0">
                <a:latin typeface="Arial" charset="0"/>
              </a:rPr>
              <a:t>jklazzoli@uol.com.br</a:t>
            </a:r>
          </a:p>
        </p:txBody>
      </p:sp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1320800" y="5638801"/>
            <a:ext cx="975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pt-BR" b="1">
              <a:latin typeface="Arial" charset="0"/>
            </a:endParaRPr>
          </a:p>
        </p:txBody>
      </p:sp>
      <p:graphicFrame>
        <p:nvGraphicFramePr>
          <p:cNvPr id="232453" name="Object 5"/>
          <p:cNvGraphicFramePr>
            <a:graphicFrameLocks noGrp="1" noChangeAspect="1"/>
          </p:cNvGraphicFramePr>
          <p:nvPr>
            <p:ph sz="half" idx="1"/>
          </p:nvPr>
        </p:nvGraphicFramePr>
        <p:xfrm>
          <a:off x="912284" y="2205040"/>
          <a:ext cx="5080000" cy="280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PhotoPaint.Image.6" r:id="rId2" imgW="7642405" imgH="5620853" progId="CorelPhotoPaint.Image.6">
                  <p:embed/>
                </p:oleObj>
              </mc:Choice>
              <mc:Fallback>
                <p:oleObj name="CorelPhotoPaint.Image.6" r:id="rId2" imgW="7642405" imgH="5620853" progId="CorelPhotoPaint.Image.6">
                  <p:embed/>
                  <p:pic>
                    <p:nvPicPr>
                      <p:cNvPr id="2324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2284" y="2205040"/>
                        <a:ext cx="5080000" cy="2801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2454" name="Picture 6" descr="DSC0032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6" y="188914"/>
            <a:ext cx="2592916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5" name="Picture 7" descr="DSC0034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188913"/>
            <a:ext cx="2592917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6" name="Picture 8" descr="DSC0033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6" y="5229226"/>
            <a:ext cx="2592916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7" name="Picture 9" descr="DSC0033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5229226"/>
            <a:ext cx="2592917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8" name="Picture 10" descr="DSC0037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534" y="5229226"/>
            <a:ext cx="2592917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9" name="Picture 11" descr="DSC0036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353" y="2205037"/>
            <a:ext cx="2110316" cy="118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60" name="Picture 12" descr="DSC0036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584" y="2205039"/>
            <a:ext cx="2159000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908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2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2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2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32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232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232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2000"/>
                                        <p:tgtEl>
                                          <p:spTgt spid="232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32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2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32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32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32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32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4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7350"/>
                            </p:stCondLst>
                            <p:childTnLst>
                              <p:par>
                                <p:cTn id="5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8450"/>
                            </p:stCondLst>
                            <p:childTnLst>
                              <p:par>
                                <p:cTn id="5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1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>
            <a:extLst>
              <a:ext uri="{FF2B5EF4-FFF2-40B4-BE49-F238E27FC236}">
                <a16:creationId xmlns:a16="http://schemas.microsoft.com/office/drawing/2014/main" id="{380278AD-2810-434B-9818-E23F6CC834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3200" b="1">
                <a:latin typeface="Arial" panose="020B0604020202020204" pitchFamily="34" charset="0"/>
              </a:rPr>
              <a:t>O EXERCÍCIO FÍSICO NA REDUÇÃO DO RISCO CARDIOVASCULAR</a:t>
            </a:r>
            <a:br>
              <a:rPr lang="pt-BR" altLang="pt-BR" sz="3200" b="1">
                <a:latin typeface="Arial" panose="020B0604020202020204" pitchFamily="34" charset="0"/>
              </a:rPr>
            </a:br>
            <a:r>
              <a:rPr lang="pt-BR" altLang="pt-BR" sz="2800" b="1">
                <a:solidFill>
                  <a:srgbClr val="00FFFF"/>
                </a:solidFill>
                <a:latin typeface="Arial" panose="020B0604020202020204" pitchFamily="34" charset="0"/>
              </a:rPr>
              <a:t>CONCLUSÕES</a:t>
            </a:r>
          </a:p>
        </p:txBody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B3FBDF58-856D-44F7-88DB-08B35DD49D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2590801"/>
            <a:ext cx="8077200" cy="415131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pt-BR" sz="2400" b="1">
                <a:solidFill>
                  <a:srgbClr val="00FF00"/>
                </a:solidFill>
                <a:latin typeface="Arial" panose="020B0604020202020204" pitchFamily="34" charset="0"/>
              </a:rPr>
              <a:t>PRESCRI</a:t>
            </a:r>
            <a:r>
              <a:rPr lang="pt-BR" altLang="pt-BR" sz="2400" b="1">
                <a:solidFill>
                  <a:srgbClr val="00FF00"/>
                </a:solidFill>
                <a:latin typeface="Arial" panose="020B0604020202020204" pitchFamily="34" charset="0"/>
              </a:rPr>
              <a:t>ÇÃO DE ATIVIDADE FÍSICA PARA A SAÚDE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2400" b="1">
                <a:solidFill>
                  <a:schemeClr val="accent1"/>
                </a:solidFill>
                <a:latin typeface="Arial" panose="020B0604020202020204" pitchFamily="34" charset="0"/>
              </a:rPr>
              <a:t>Até a década de 80: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sz="2400" b="1">
                <a:solidFill>
                  <a:srgbClr val="00FF00"/>
                </a:solidFill>
                <a:latin typeface="Arial" panose="020B0604020202020204" pitchFamily="34" charset="0"/>
              </a:rPr>
              <a:t>	</a:t>
            </a:r>
            <a:r>
              <a:rPr lang="pt-BR" altLang="pt-BR" sz="2400" b="1">
                <a:latin typeface="Arial" panose="020B0604020202020204" pitchFamily="34" charset="0"/>
              </a:rPr>
              <a:t>“Receita de bolo”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2400" b="1">
                <a:solidFill>
                  <a:schemeClr val="accent1"/>
                </a:solidFill>
                <a:latin typeface="Arial" panose="020B0604020202020204" pitchFamily="34" charset="0"/>
              </a:rPr>
              <a:t>Após a década de 80: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sz="2400" b="1">
                <a:solidFill>
                  <a:srgbClr val="00FF00"/>
                </a:solidFill>
                <a:latin typeface="Arial" panose="020B0604020202020204" pitchFamily="34" charset="0"/>
              </a:rPr>
              <a:t>	</a:t>
            </a:r>
            <a:r>
              <a:rPr lang="pt-BR" altLang="pt-BR" sz="2400" b="1">
                <a:latin typeface="Arial" panose="020B0604020202020204" pitchFamily="34" charset="0"/>
              </a:rPr>
              <a:t>“</a:t>
            </a:r>
            <a:r>
              <a:rPr lang="pt-BR" altLang="pt-BR" sz="2400" b="1" i="1">
                <a:latin typeface="Arial" panose="020B0604020202020204" pitchFamily="34" charset="0"/>
              </a:rPr>
              <a:t>Lifestyle exercise</a:t>
            </a:r>
            <a:r>
              <a:rPr lang="pt-BR" altLang="pt-BR" sz="2400" b="1">
                <a:latin typeface="Arial" panose="020B0604020202020204" pitchFamily="34" charset="0"/>
              </a:rPr>
              <a:t>” (acumular gasto energético)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2400" b="1">
                <a:solidFill>
                  <a:schemeClr val="accent1"/>
                </a:solidFill>
                <a:latin typeface="Arial" panose="020B0604020202020204" pitchFamily="34" charset="0"/>
              </a:rPr>
              <a:t>Novo milênio: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sz="2400" b="1">
                <a:solidFill>
                  <a:srgbClr val="00FF00"/>
                </a:solidFill>
                <a:latin typeface="Arial" panose="020B0604020202020204" pitchFamily="34" charset="0"/>
              </a:rPr>
              <a:t>	</a:t>
            </a:r>
            <a:r>
              <a:rPr lang="pt-BR" altLang="pt-BR" sz="2400" b="1">
                <a:latin typeface="Arial" panose="020B0604020202020204" pitchFamily="34" charset="0"/>
              </a:rPr>
              <a:t>Acumular gasto energético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sz="2400" b="1">
                <a:latin typeface="Arial" panose="020B0604020202020204" pitchFamily="34" charset="0"/>
              </a:rPr>
              <a:t>	Se factível, incluir exercícios de maior intensidade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sz="2400" b="1">
                <a:latin typeface="Arial" panose="020B0604020202020204" pitchFamily="34" charset="0"/>
              </a:rPr>
              <a:t>	Trabalhar componentes da aptidão física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sz="2400" b="1">
                <a:latin typeface="Arial" panose="020B0604020202020204" pitchFamily="34" charset="0"/>
              </a:rPr>
              <a:t>	Foco no aumento da capacidade funcional </a:t>
            </a:r>
          </a:p>
        </p:txBody>
      </p:sp>
      <p:sp>
        <p:nvSpPr>
          <p:cNvPr id="132100" name="Text Box 4">
            <a:extLst>
              <a:ext uri="{FF2B5EF4-FFF2-40B4-BE49-F238E27FC236}">
                <a16:creationId xmlns:a16="http://schemas.microsoft.com/office/drawing/2014/main" id="{FDCC7F9C-CB08-46B5-9DBC-E3C82F5F7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638801"/>
            <a:ext cx="731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pt-BR" sz="18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CaixaDeTexto 4">
            <a:extLst>
              <a:ext uri="{FF2B5EF4-FFF2-40B4-BE49-F238E27FC236}">
                <a16:creationId xmlns:a16="http://schemas.microsoft.com/office/drawing/2014/main" id="{D6646CDC-0E7A-4AA4-915C-C0D775096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213100"/>
            <a:ext cx="50038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000" b="1">
                <a:solidFill>
                  <a:srgbClr val="66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“If I don’t take care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000" b="1">
                <a:solidFill>
                  <a:srgbClr val="66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my own body,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000" b="1">
                <a:solidFill>
                  <a:srgbClr val="66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am I going to live?”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200" b="1">
                <a:latin typeface="Arial" panose="020B0604020202020204" pitchFamily="34" charset="0"/>
                <a:cs typeface="Arial" panose="020B0604020202020204" pitchFamily="34" charset="0"/>
              </a:rPr>
              <a:t>(Unknown author)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2AC6B65-53AC-46FE-B733-11547F592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200" b="1" kern="0" dirty="0">
                <a:solidFill>
                  <a:schemeClr val="tx2"/>
                </a:solidFill>
                <a:latin typeface="Arial" charset="0"/>
                <a:ea typeface="+mj-ea"/>
                <a:cs typeface="+mj-cs"/>
              </a:rPr>
              <a:t>O EXERCÍCIO FÍSICO NA REDUÇÃO DO RISCO CARDIOVASCULAR</a:t>
            </a:r>
            <a:endParaRPr lang="pt-BR" sz="3200" b="1" kern="0" dirty="0">
              <a:solidFill>
                <a:schemeClr val="accent1"/>
              </a:solidFill>
              <a:latin typeface="Arial" charset="0"/>
              <a:ea typeface="+mj-ea"/>
              <a:cs typeface="+mj-cs"/>
            </a:endParaRPr>
          </a:p>
        </p:txBody>
      </p:sp>
      <p:pic>
        <p:nvPicPr>
          <p:cNvPr id="30724" name="Picture 2" descr="D:\MyPictures\Picture Package\CongressosMedicinadoEsporte\20141104_CM_0147455 - Copy1.jpg">
            <a:extLst>
              <a:ext uri="{FF2B5EF4-FFF2-40B4-BE49-F238E27FC236}">
                <a16:creationId xmlns:a16="http://schemas.microsoft.com/office/drawing/2014/main" id="{5C3F07F6-545D-42C7-9874-291C33509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2276476"/>
            <a:ext cx="403225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s://3.bp.blogspot.com/-X_l67b2pRKU/V5J5puLCloI/AAAAAAAAFHc/3gF4YiTV1bkzWBvCG0UeoX0SUzHXqmPtQCLcB/s1600/Cortella.png">
            <a:extLst>
              <a:ext uri="{FF2B5EF4-FFF2-40B4-BE49-F238E27FC236}">
                <a16:creationId xmlns:a16="http://schemas.microsoft.com/office/drawing/2014/main" id="{1B9DE33E-B660-4A30-8477-541B4BC44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2205038"/>
            <a:ext cx="2681288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249962E-EC25-4DF5-94A2-96B253E57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6" y="5140325"/>
            <a:ext cx="47529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800" b="1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“Se eu não cuidar bem do meu próprio corpo, onde é que eu vou viver?”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48148E-6 L 0.504 -0.0053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91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3">
            <a:extLst>
              <a:ext uri="{FF2B5EF4-FFF2-40B4-BE49-F238E27FC236}">
                <a16:creationId xmlns:a16="http://schemas.microsoft.com/office/drawing/2014/main" id="{3F08D10F-64CB-4031-A324-1D9C5963E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638801"/>
            <a:ext cx="731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pt-BR" sz="1800" b="1">
              <a:latin typeface="Arial" panose="020B0604020202020204" pitchFamily="34" charset="0"/>
            </a:endParaRPr>
          </a:p>
        </p:txBody>
      </p:sp>
      <p:pic>
        <p:nvPicPr>
          <p:cNvPr id="145412" name="Tenista 240x320.wmv">
            <a:hlinkClick r:id="" action="ppaction://media"/>
            <a:extLst>
              <a:ext uri="{FF2B5EF4-FFF2-40B4-BE49-F238E27FC236}">
                <a16:creationId xmlns:a16="http://schemas.microsoft.com/office/drawing/2014/main" id="{F45E2409-6286-431D-B9C2-0DFD08C0D555}"/>
              </a:ext>
            </a:extLst>
          </p:cNvPr>
          <p:cNvPicPr>
            <a:picLocks noGrp="1" noChangeAspect="1" noChangeArrowheads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1788" y="1692276"/>
            <a:ext cx="6824662" cy="5121275"/>
          </a:xfr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CA40AE11-2FBD-4F97-80C8-9F9BFC9E0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88913"/>
            <a:ext cx="777240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200" b="1" kern="0" dirty="0">
                <a:solidFill>
                  <a:schemeClr val="tx2"/>
                </a:solidFill>
                <a:latin typeface="Arial" charset="0"/>
                <a:ea typeface="+mj-ea"/>
                <a:cs typeface="+mj-cs"/>
              </a:rPr>
              <a:t>O EXERCÍCIO FÍSICO NA REDUÇÃO DO RISCO CARDIOVASCULAR</a:t>
            </a:r>
          </a:p>
          <a:p>
            <a:pPr algn="ctr">
              <a:defRPr/>
            </a:pPr>
            <a:r>
              <a:rPr lang="pt-BR" sz="2800" b="1" kern="0" dirty="0">
                <a:solidFill>
                  <a:srgbClr val="66FFFF"/>
                </a:solidFill>
                <a:latin typeface="Arial" charset="0"/>
                <a:ea typeface="+mj-ea"/>
                <a:cs typeface="+mj-cs"/>
              </a:rPr>
              <a:t>A GENÉTICA É IMPORTANTE?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97" fill="hold"/>
                                        <p:tgtEl>
                                          <p:spTgt spid="1454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54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5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54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412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>
            <a:extLst>
              <a:ext uri="{FF2B5EF4-FFF2-40B4-BE49-F238E27FC236}">
                <a16:creationId xmlns:a16="http://schemas.microsoft.com/office/drawing/2014/main" id="{8521714B-0A17-4851-8F05-27F2E16FD5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3200" b="1">
                <a:latin typeface="Arial" panose="020B0604020202020204" pitchFamily="34" charset="0"/>
              </a:rPr>
              <a:t>GRATO PELA ATENÇÃO</a:t>
            </a:r>
            <a:endParaRPr lang="pt-BR" altLang="pt-BR" sz="2800" b="1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232451" name="Rectangle 3">
            <a:extLst>
              <a:ext uri="{FF2B5EF4-FFF2-40B4-BE49-F238E27FC236}">
                <a16:creationId xmlns:a16="http://schemas.microsoft.com/office/drawing/2014/main" id="{93FD65DE-FA15-4ADD-BCBC-272854791C0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311900" y="3500438"/>
            <a:ext cx="3810000" cy="11430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pt-BR" altLang="pt-BR" sz="2400" b="1">
                <a:latin typeface="Arial" panose="020B0604020202020204" pitchFamily="34" charset="0"/>
              </a:rPr>
              <a:t>José Kawazoe Lazzoli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pt-BR" altLang="pt-BR" sz="2400" b="1">
                <a:latin typeface="Arial" panose="020B0604020202020204" pitchFamily="34" charset="0"/>
              </a:rPr>
              <a:t>Petrópolis – RJ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pt-BR" altLang="pt-BR" sz="2400" b="1">
                <a:latin typeface="Arial" panose="020B0604020202020204" pitchFamily="34" charset="0"/>
              </a:rPr>
              <a:t>jklazzoli@uol.com.br</a:t>
            </a:r>
          </a:p>
        </p:txBody>
      </p:sp>
      <p:sp>
        <p:nvSpPr>
          <p:cNvPr id="135172" name="Text Box 4">
            <a:extLst>
              <a:ext uri="{FF2B5EF4-FFF2-40B4-BE49-F238E27FC236}">
                <a16:creationId xmlns:a16="http://schemas.microsoft.com/office/drawing/2014/main" id="{C2E4F03E-6549-42D6-9EC8-A26849D6D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638801"/>
            <a:ext cx="731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pt-BR" sz="1800" b="1">
              <a:latin typeface="Arial" panose="020B0604020202020204" pitchFamily="34" charset="0"/>
            </a:endParaRPr>
          </a:p>
        </p:txBody>
      </p:sp>
      <p:pic>
        <p:nvPicPr>
          <p:cNvPr id="232454" name="Picture 6" descr="DSC00323">
            <a:extLst>
              <a:ext uri="{FF2B5EF4-FFF2-40B4-BE49-F238E27FC236}">
                <a16:creationId xmlns:a16="http://schemas.microsoft.com/office/drawing/2014/main" id="{56FCDB86-FE92-441B-AB65-C54E93834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88913"/>
            <a:ext cx="1944687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5" name="Picture 7" descr="DSC00345">
            <a:extLst>
              <a:ext uri="{FF2B5EF4-FFF2-40B4-BE49-F238E27FC236}">
                <a16:creationId xmlns:a16="http://schemas.microsoft.com/office/drawing/2014/main" id="{264FACA9-7DB3-44E1-9F0F-DC586FC24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5" y="188913"/>
            <a:ext cx="1944688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6" name="Picture 8" descr="DSC00338">
            <a:extLst>
              <a:ext uri="{FF2B5EF4-FFF2-40B4-BE49-F238E27FC236}">
                <a16:creationId xmlns:a16="http://schemas.microsoft.com/office/drawing/2014/main" id="{552D7798-4D77-4ABE-B999-406B6F88A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5229226"/>
            <a:ext cx="1944687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7" name="Picture 9" descr="DSC00335">
            <a:extLst>
              <a:ext uri="{FF2B5EF4-FFF2-40B4-BE49-F238E27FC236}">
                <a16:creationId xmlns:a16="http://schemas.microsoft.com/office/drawing/2014/main" id="{135C7321-754C-448E-9B20-15C645C38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5" y="5229226"/>
            <a:ext cx="1944688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8" name="Picture 10" descr="DSC00379">
            <a:extLst>
              <a:ext uri="{FF2B5EF4-FFF2-40B4-BE49-F238E27FC236}">
                <a16:creationId xmlns:a16="http://schemas.microsoft.com/office/drawing/2014/main" id="{C79DCE5B-75D7-42CC-9897-B76FCE27A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5229226"/>
            <a:ext cx="1944688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59" name="Picture 11" descr="DSC00362">
            <a:extLst>
              <a:ext uri="{FF2B5EF4-FFF2-40B4-BE49-F238E27FC236}">
                <a16:creationId xmlns:a16="http://schemas.microsoft.com/office/drawing/2014/main" id="{7BA71714-A212-422D-9BC8-835650FF8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2205038"/>
            <a:ext cx="15827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60" name="Picture 12" descr="DSC00364">
            <a:extLst>
              <a:ext uri="{FF2B5EF4-FFF2-40B4-BE49-F238E27FC236}">
                <a16:creationId xmlns:a16="http://schemas.microsoft.com/office/drawing/2014/main" id="{83557584-3293-4DAA-BBC8-16B8D5481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438" y="2205039"/>
            <a:ext cx="1619250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80" name="Imagem 1">
            <a:extLst>
              <a:ext uri="{FF2B5EF4-FFF2-40B4-BE49-F238E27FC236}">
                <a16:creationId xmlns:a16="http://schemas.microsoft.com/office/drawing/2014/main" id="{90CDD979-08C4-42D6-B341-40323C1C6D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388" y="2205038"/>
            <a:ext cx="2762250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2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232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232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232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2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32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2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32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32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32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350"/>
                            </p:stCondLst>
                            <p:childTnLst>
                              <p:par>
                                <p:cTn id="4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6450"/>
                            </p:stCondLst>
                            <p:childTnLst>
                              <p:par>
                                <p:cTn id="5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278FD-9F62-AD2F-3A4E-4DD296802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AFEB8872-E312-DD68-EF40-F51C988F7048}"/>
              </a:ext>
            </a:extLst>
          </p:cNvPr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NA REDUÇÃO DO RISCO CARDIOVASCULAR</a:t>
            </a:r>
            <a:endParaRPr lang="pt-BR" sz="3200" b="1" dirty="0">
              <a:solidFill>
                <a:srgbClr val="00FFFF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CaixaDeTexto 4">
            <a:extLst>
              <a:ext uri="{FF2B5EF4-FFF2-40B4-BE49-F238E27FC236}">
                <a16:creationId xmlns:a16="http://schemas.microsoft.com/office/drawing/2014/main" id="{6CEA50DC-E6D8-7F72-D475-0503963A4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667" y="1844824"/>
            <a:ext cx="10752667" cy="115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1219120" eaLnBrk="1" fontAlgn="auto" hangingPunct="1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 </a:t>
            </a:r>
            <a:r>
              <a:rPr lang="pt-BR" altLang="pt-BR" sz="3467" b="1" dirty="0">
                <a:solidFill>
                  <a:srgbClr val="00FF00"/>
                </a:solidFill>
                <a:latin typeface="Arial" charset="0"/>
                <a:cs typeface="Arial" charset="0"/>
              </a:rPr>
              <a:t>Estimativa de 5,3 milhões de mortes anuais, atribuíveis ao sedentarismo</a:t>
            </a:r>
          </a:p>
        </p:txBody>
      </p:sp>
      <p:pic>
        <p:nvPicPr>
          <p:cNvPr id="9" name="Picture 6" descr="Resultado de imagem para morte por sedentarismo">
            <a:extLst>
              <a:ext uri="{FF2B5EF4-FFF2-40B4-BE49-F238E27FC236}">
                <a16:creationId xmlns:a16="http://schemas.microsoft.com/office/drawing/2014/main" id="{24D975DD-A574-E848-0C8F-80D888160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182" y="2529375"/>
            <a:ext cx="4323476" cy="324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2662D29E-99EA-11EB-2659-FAC04910C6BB}"/>
              </a:ext>
            </a:extLst>
          </p:cNvPr>
          <p:cNvSpPr txBox="1">
            <a:spLocks noChangeArrowheads="1"/>
          </p:cNvSpPr>
          <p:nvPr/>
        </p:nvSpPr>
        <p:spPr>
          <a:xfrm>
            <a:off x="168696" y="5973183"/>
            <a:ext cx="12192000" cy="1056217"/>
          </a:xfrm>
          <a:prstGeom prst="rect">
            <a:avLst/>
          </a:prstGeom>
        </p:spPr>
        <p:txBody>
          <a:bodyPr vert="horz" lIns="121915" tIns="60957" rIns="121915" bIns="60957" rtlCol="0" anchor="ctr">
            <a:norm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Lee I-M, 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Shiroma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 EJ, 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Lobelo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 F, </a:t>
            </a:r>
            <a:r>
              <a:rPr lang="pt-BR" altLang="pt-BR" sz="1800" b="1" i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et al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. 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Effect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 of 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physical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 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activity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 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on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 major non-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communicable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 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diseases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 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worldwide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: 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an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 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analysis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 of 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burden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 of 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disease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 and 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life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 </a:t>
            </a:r>
            <a:r>
              <a:rPr lang="pt-BR" altLang="pt-BR" sz="1800" b="1" dirty="0" err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expectancy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. </a:t>
            </a:r>
            <a:r>
              <a:rPr lang="pt-BR" altLang="pt-BR" sz="1800" b="1" i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Lancet </a:t>
            </a:r>
            <a:r>
              <a:rPr lang="pt-BR" altLang="pt-BR" sz="1800" b="1" dirty="0">
                <a:solidFill>
                  <a:prstClr val="white"/>
                </a:solidFill>
                <a:latin typeface="Arial" charset="0"/>
                <a:sym typeface="Symbol" pitchFamily="18" charset="2"/>
              </a:rPr>
              <a:t>2012; 380: 219-29.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632FDED-6048-11C3-AB1E-8469727A6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68627"/>
            <a:ext cx="778465" cy="86409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0EABC03-6E2C-8763-428D-B347975CF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601" y="68627"/>
            <a:ext cx="778465" cy="86409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900F333-0AA0-A39B-72E4-558B09358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65" y="3332990"/>
            <a:ext cx="7001331" cy="140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70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AA376-C883-B11C-3C3B-766CE9128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>
            <a:extLst>
              <a:ext uri="{FF2B5EF4-FFF2-40B4-BE49-F238E27FC236}">
                <a16:creationId xmlns:a16="http://schemas.microsoft.com/office/drawing/2014/main" id="{7A8C0773-8BDF-0B55-E201-950B321EB60A}"/>
              </a:ext>
            </a:extLst>
          </p:cNvPr>
          <p:cNvSpPr txBox="1">
            <a:spLocks noChangeArrowheads="1"/>
          </p:cNvSpPr>
          <p:nvPr/>
        </p:nvSpPr>
        <p:spPr>
          <a:xfrm>
            <a:off x="407368" y="5805264"/>
            <a:ext cx="11449272" cy="1115483"/>
          </a:xfrm>
          <a:prstGeom prst="rect">
            <a:avLst/>
          </a:prstGeom>
        </p:spPr>
        <p:txBody>
          <a:bodyPr vert="horz" lIns="121915" tIns="60957" rIns="121915" bIns="60957" rtlCol="0" anchor="ctr">
            <a:norm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Ding D, Lawson KD, Kolbe-Alexander TL, </a:t>
            </a:r>
            <a:r>
              <a:rPr lang="pt-BR" altLang="pt-BR" sz="2000" b="1" i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et al</a:t>
            </a:r>
            <a:r>
              <a:rPr lang="pt-BR" altLang="pt-BR" sz="2000" b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. The economic burden of physical inactivity: a global analysis of major non-communicable diseases. </a:t>
            </a:r>
            <a:r>
              <a:rPr lang="pt-BR" altLang="pt-BR" sz="2000" b="1" i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Lancet </a:t>
            </a:r>
            <a:r>
              <a:rPr lang="pt-BR" altLang="pt-BR" sz="2000" b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2016; 388: 1311-24.</a:t>
            </a:r>
            <a:endParaRPr lang="pt-BR" altLang="pt-BR" sz="2000" b="1" dirty="0">
              <a:solidFill>
                <a:prstClr val="white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5" name="CaixaDeTexto 6">
            <a:extLst>
              <a:ext uri="{FF2B5EF4-FFF2-40B4-BE49-F238E27FC236}">
                <a16:creationId xmlns:a16="http://schemas.microsoft.com/office/drawing/2014/main" id="{9F6C0893-450D-2FC8-86C2-90F8E8966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434" y="1829334"/>
            <a:ext cx="11523133" cy="1815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219120"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t-BR" altLang="pt-BR" sz="3733" b="1" dirty="0">
                <a:solidFill>
                  <a:srgbClr val="00FF00"/>
                </a:solidFill>
                <a:latin typeface="Arial" charset="0"/>
                <a:cs typeface="Arial" charset="0"/>
              </a:rPr>
              <a:t>ESTIMATIVA CONSERVADORA</a:t>
            </a:r>
          </a:p>
          <a:p>
            <a:pPr defTabSz="1219120" eaLnBrk="1" fontAlgn="auto" hangingPunct="1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altLang="pt-BR" sz="3733" b="1" dirty="0">
                <a:solidFill>
                  <a:prstClr val="white"/>
                </a:solidFill>
                <a:latin typeface="Arial" charset="0"/>
                <a:cs typeface="Arial" charset="0"/>
              </a:rPr>
              <a:t> O custo do sedentarismo para o mundo é de</a:t>
            </a:r>
          </a:p>
          <a:p>
            <a:pPr defTabSz="1219120"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t-BR" altLang="pt-BR" sz="3733" b="1" dirty="0">
                <a:solidFill>
                  <a:srgbClr val="FFFF00"/>
                </a:solidFill>
                <a:latin typeface="Arial" charset="0"/>
                <a:cs typeface="Arial" charset="0"/>
              </a:rPr>
              <a:t>	US$ 67,5 bilhões por ano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2C15DAB-DF71-DDAA-ACC4-D69B3EACE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0577" y="68627"/>
            <a:ext cx="864956" cy="90011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61FF689-90B2-5FF1-C1DB-CB2211C12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7" y="68627"/>
            <a:ext cx="864956" cy="900116"/>
          </a:xfrm>
          <a:prstGeom prst="rect">
            <a:avLst/>
          </a:prstGeom>
        </p:spPr>
      </p:pic>
      <p:pic>
        <p:nvPicPr>
          <p:cNvPr id="3074" name="Picture 2" descr="Man Remote Control Stock Illustrations – 5,755 Man Remote Control Stock  Illustrations, Vectors &amp; Clipart - Dreamstime">
            <a:extLst>
              <a:ext uri="{FF2B5EF4-FFF2-40B4-BE49-F238E27FC236}">
                <a16:creationId xmlns:a16="http://schemas.microsoft.com/office/drawing/2014/main" id="{9F16F7B3-0308-3F9E-9829-E55E60B56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1" y="3140699"/>
            <a:ext cx="3508559" cy="273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volutionary Processes | MEME">
            <a:extLst>
              <a:ext uri="{FF2B5EF4-FFF2-40B4-BE49-F238E27FC236}">
                <a16:creationId xmlns:a16="http://schemas.microsoft.com/office/drawing/2014/main" id="{626E8CBA-9AAA-3A8B-3DB7-6F9DD28EA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45" y="3723465"/>
            <a:ext cx="6144683" cy="21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929E3430-3473-876D-ED3C-33C4E7B7F85E}"/>
              </a:ext>
            </a:extLst>
          </p:cNvPr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NA REDUÇÃO DO RISCO CARDIOVASCULAR</a:t>
            </a:r>
            <a:endParaRPr lang="pt-BR" sz="3200" b="1" dirty="0">
              <a:solidFill>
                <a:srgbClr val="00FFFF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54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DA4A8-3DC3-0D7A-F350-B19028065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>
            <a:extLst>
              <a:ext uri="{FF2B5EF4-FFF2-40B4-BE49-F238E27FC236}">
                <a16:creationId xmlns:a16="http://schemas.microsoft.com/office/drawing/2014/main" id="{9FA65FE9-E304-202C-7689-C16B44BC436C}"/>
              </a:ext>
            </a:extLst>
          </p:cNvPr>
          <p:cNvSpPr txBox="1">
            <a:spLocks noChangeArrowheads="1"/>
          </p:cNvSpPr>
          <p:nvPr/>
        </p:nvSpPr>
        <p:spPr>
          <a:xfrm>
            <a:off x="407368" y="5805264"/>
            <a:ext cx="11449272" cy="1115483"/>
          </a:xfrm>
          <a:prstGeom prst="rect">
            <a:avLst/>
          </a:prstGeom>
        </p:spPr>
        <p:txBody>
          <a:bodyPr vert="horz" lIns="121915" tIns="60957" rIns="121915" bIns="60957" rtlCol="0" anchor="ctr">
            <a:normAutofit/>
          </a:bodyPr>
          <a:lstStyle>
            <a:lvl1pPr marL="274309" indent="-256021" algn="l" defTabSz="914363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0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545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854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881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190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499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527" indent="-256021" algn="l" defTabSz="914363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5736" indent="-341353" defTabSz="1219120" fontAlgn="auto">
              <a:lnSpc>
                <a:spcPct val="90000"/>
              </a:lnSpc>
              <a:buNone/>
              <a:defRPr/>
            </a:pPr>
            <a:r>
              <a:rPr lang="pt-BR" altLang="pt-BR" sz="2000" b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Ding D, Lawson KD, Kolbe-Alexander TL, </a:t>
            </a:r>
            <a:r>
              <a:rPr lang="pt-BR" altLang="pt-BR" sz="2000" b="1" i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et al</a:t>
            </a:r>
            <a:r>
              <a:rPr lang="pt-BR" altLang="pt-BR" sz="2000" b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. The economic burden of physical inactivity: a global analysis of major non-communicable diseases. </a:t>
            </a:r>
            <a:r>
              <a:rPr lang="pt-BR" altLang="pt-BR" sz="2000" b="1" i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Lancet </a:t>
            </a:r>
            <a:r>
              <a:rPr lang="pt-BR" altLang="pt-BR" sz="2000" b="1">
                <a:solidFill>
                  <a:prstClr val="white"/>
                </a:solidFill>
                <a:latin typeface="Arial" charset="0"/>
                <a:sym typeface="Symbol" pitchFamily="18" charset="2"/>
              </a:rPr>
              <a:t>2016; 388: 1311-24.</a:t>
            </a:r>
            <a:endParaRPr lang="pt-BR" altLang="pt-BR" sz="2000" b="1" dirty="0">
              <a:solidFill>
                <a:prstClr val="white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5" name="CaixaDeTexto 6">
            <a:extLst>
              <a:ext uri="{FF2B5EF4-FFF2-40B4-BE49-F238E27FC236}">
                <a16:creationId xmlns:a16="http://schemas.microsoft.com/office/drawing/2014/main" id="{DD5ACC95-BBCD-8917-7BB9-427D173C6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434" y="1829334"/>
            <a:ext cx="11523133" cy="3539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219120"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t-BR" altLang="pt-BR" sz="3733" b="1" dirty="0">
                <a:solidFill>
                  <a:srgbClr val="00FF00"/>
                </a:solidFill>
                <a:latin typeface="Arial" charset="0"/>
                <a:cs typeface="Arial" charset="0"/>
              </a:rPr>
              <a:t>ESTIMATIVA CONSERVADORA</a:t>
            </a:r>
          </a:p>
          <a:p>
            <a:pPr defTabSz="1219120" eaLnBrk="1" fontAlgn="auto" hangingPunct="1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altLang="pt-BR" sz="3733" b="1" dirty="0">
                <a:solidFill>
                  <a:prstClr val="white"/>
                </a:solidFill>
                <a:latin typeface="Arial" charset="0"/>
                <a:cs typeface="Arial" charset="0"/>
              </a:rPr>
              <a:t> O custo do sedentarismo para o mundo é de</a:t>
            </a:r>
          </a:p>
          <a:p>
            <a:pPr defTabSz="1219120"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t-BR" altLang="pt-BR" sz="3733" b="1" dirty="0">
                <a:solidFill>
                  <a:srgbClr val="FFFF00"/>
                </a:solidFill>
                <a:latin typeface="Arial" charset="0"/>
                <a:cs typeface="Arial" charset="0"/>
              </a:rPr>
              <a:t>	US$ 67,5 bilhões por ano</a:t>
            </a:r>
          </a:p>
          <a:p>
            <a:pPr marL="571500" indent="-571500" defTabSz="1219120" eaLnBrk="1" fontAlgn="auto" hangingPunct="1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pt-BR" altLang="pt-BR" sz="3733" b="1" dirty="0">
              <a:solidFill>
                <a:srgbClr val="FFFF00"/>
              </a:solidFill>
              <a:latin typeface="Arial" charset="0"/>
              <a:cs typeface="Arial" charset="0"/>
            </a:endParaRPr>
          </a:p>
          <a:p>
            <a:pPr marL="571500" indent="-571500" defTabSz="1219120" eaLnBrk="1" fontAlgn="auto" hangingPunct="1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3733" b="1" dirty="0">
                <a:solidFill>
                  <a:srgbClr val="FFC000"/>
                </a:solidFill>
                <a:latin typeface="Arial" charset="0"/>
                <a:cs typeface="Arial" charset="0"/>
              </a:rPr>
              <a:t>Para o Brasil, o custo ultrapassa</a:t>
            </a:r>
          </a:p>
          <a:p>
            <a:pPr defTabSz="1219120"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t-BR" altLang="pt-BR" sz="3733" b="1" dirty="0">
                <a:solidFill>
                  <a:srgbClr val="FFC000"/>
                </a:solidFill>
                <a:latin typeface="Arial" charset="0"/>
                <a:cs typeface="Arial" charset="0"/>
              </a:rPr>
              <a:t>	R$ 10.000.000.000,00!!!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CA4AE69-3433-BE9D-5222-F5B4BFEF2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0577" y="68627"/>
            <a:ext cx="864956" cy="90011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C936459-A9CF-E20E-19F4-92FCFD371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7" y="68627"/>
            <a:ext cx="864956" cy="900116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8D2AD7A4-AE58-E133-DCF4-A4E9478EBD54}"/>
              </a:ext>
            </a:extLst>
          </p:cNvPr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1219170" fontAlgn="auto">
              <a:spcAft>
                <a:spcPts val="0"/>
              </a:spcAft>
              <a:defRPr/>
            </a:pPr>
            <a:r>
              <a:rPr lang="pt-BR" sz="4267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APTIDÃO CARDIORRESPIRATÓRIA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NA REDUÇÃO DO RISCO CARDIOVASCULAR</a:t>
            </a:r>
            <a:endParaRPr lang="pt-BR" sz="3200" b="1" dirty="0">
              <a:solidFill>
                <a:srgbClr val="00FFFF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ctr" defTabSz="1219170" fontAlgn="auto">
              <a:spcAft>
                <a:spcPts val="0"/>
              </a:spcAft>
              <a:defRPr/>
            </a:pPr>
            <a:endParaRPr lang="pt-BR" sz="1600" b="1" dirty="0">
              <a:solidFill>
                <a:prstClr val="white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2" name="Imagem 1" descr="Mapa do Brasil - por estados e regiões, em branco e colorido - Geografia -  InfoEscola">
            <a:extLst>
              <a:ext uri="{FF2B5EF4-FFF2-40B4-BE49-F238E27FC236}">
                <a16:creationId xmlns:a16="http://schemas.microsoft.com/office/drawing/2014/main" id="{CEFF4F87-212B-06D5-A80B-D9CAC8490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4272" y="2955050"/>
            <a:ext cx="2850214" cy="285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925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17C2E-42E0-D270-8312-7F43E698D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82E19813-7D55-E398-3D54-CEE7EEEFAF0B}"/>
              </a:ext>
            </a:extLst>
          </p:cNvPr>
          <p:cNvSpPr txBox="1">
            <a:spLocks/>
          </p:cNvSpPr>
          <p:nvPr/>
        </p:nvSpPr>
        <p:spPr>
          <a:xfrm>
            <a:off x="335360" y="164637"/>
            <a:ext cx="11521280" cy="1536171"/>
          </a:xfrm>
          <a:prstGeom prst="rect">
            <a:avLst/>
          </a:prstGeom>
        </p:spPr>
        <p:txBody>
          <a:bodyPr vert="horz" lIns="121915" tIns="60957" rIns="121915" bIns="60957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5333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MACE</a:t>
            </a:r>
            <a:b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FFFF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DEFINIÇÃO</a:t>
            </a:r>
          </a:p>
          <a:p>
            <a:pPr algn="ctr"/>
            <a:endParaRPr lang="pt-BR" sz="16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48D9425-47CD-5859-CBB7-7090DC241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39" y="2276872"/>
            <a:ext cx="11905323" cy="209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5" tIns="60957" rIns="121915" bIns="6095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sz="3600" b="1" dirty="0">
                <a:solidFill>
                  <a:srgbClr val="00FF00"/>
                </a:solidFill>
                <a:latin typeface="Arial" charset="0"/>
              </a:rPr>
              <a:t>MACE: Major Adverse Cardiovascular Event</a:t>
            </a:r>
          </a:p>
          <a:p>
            <a:pPr algn="ctr" eaLnBrk="1" hangingPunct="1">
              <a:lnSpc>
                <a:spcPct val="90000"/>
              </a:lnSpc>
              <a:buNone/>
            </a:pPr>
            <a:r>
              <a:rPr lang="pt-BR" altLang="pt-BR" sz="3600" b="1" dirty="0">
                <a:solidFill>
                  <a:srgbClr val="00FF00"/>
                </a:solidFill>
                <a:latin typeface="Arial" charset="0"/>
              </a:rPr>
              <a:t>(Evento Cardiovascular Adverso Grave)</a:t>
            </a:r>
          </a:p>
          <a:p>
            <a:pPr marL="457170" indent="-45717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t-BR" altLang="pt-BR" sz="2800" b="1" dirty="0">
                <a:latin typeface="Arial" charset="0"/>
              </a:rPr>
              <a:t>Desfecho composto utilizado em </a:t>
            </a:r>
            <a:r>
              <a:rPr lang="pt-BR" altLang="pt-BR" sz="2800" b="1" dirty="0">
                <a:solidFill>
                  <a:srgbClr val="66FFFF"/>
                </a:solidFill>
                <a:latin typeface="Arial" charset="0"/>
              </a:rPr>
              <a:t>artigos científicos </a:t>
            </a:r>
            <a:r>
              <a:rPr lang="pt-BR" altLang="pt-BR" sz="2800" b="1" dirty="0">
                <a:latin typeface="Arial" charset="0"/>
              </a:rPr>
              <a:t>e</a:t>
            </a:r>
            <a:r>
              <a:rPr lang="pt-BR" altLang="pt-BR" sz="2800" b="1" dirty="0">
                <a:solidFill>
                  <a:srgbClr val="66FFFF"/>
                </a:solidFill>
                <a:latin typeface="Arial" charset="0"/>
              </a:rPr>
              <a:t> pesquisa clínica </a:t>
            </a:r>
            <a:r>
              <a:rPr lang="pt-BR" altLang="pt-BR" sz="2800" b="1" dirty="0">
                <a:latin typeface="Arial" charset="0"/>
              </a:rPr>
              <a:t>para avaliar o </a:t>
            </a:r>
            <a:r>
              <a:rPr lang="pt-BR" altLang="pt-BR" sz="2800" b="1" dirty="0">
                <a:solidFill>
                  <a:srgbClr val="FFC000"/>
                </a:solidFill>
                <a:latin typeface="Arial" charset="0"/>
              </a:rPr>
              <a:t>risco de eventos cardiovasculares</a:t>
            </a:r>
          </a:p>
        </p:txBody>
      </p:sp>
      <p:pic>
        <p:nvPicPr>
          <p:cNvPr id="3" name="Google Shape;183;p10">
            <a:extLst>
              <a:ext uri="{FF2B5EF4-FFF2-40B4-BE49-F238E27FC236}">
                <a16:creationId xmlns:a16="http://schemas.microsoft.com/office/drawing/2014/main" id="{68B722A5-3ACD-0599-2F3D-A5E50DED90F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5360" y="260648"/>
            <a:ext cx="1052413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83;p10">
            <a:extLst>
              <a:ext uri="{FF2B5EF4-FFF2-40B4-BE49-F238E27FC236}">
                <a16:creationId xmlns:a16="http://schemas.microsoft.com/office/drawing/2014/main" id="{997EEF47-57ED-8A08-4CA4-FCD10D2E6CB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04227" y="260648"/>
            <a:ext cx="1052413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CTA helps predict risk of plaque-related major adverse cardiac events |  AuntMinnie">
            <a:extLst>
              <a:ext uri="{FF2B5EF4-FFF2-40B4-BE49-F238E27FC236}">
                <a16:creationId xmlns:a16="http://schemas.microsoft.com/office/drawing/2014/main" id="{CE2658EC-28BE-6021-C2A4-159202C1E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108" y="4392696"/>
            <a:ext cx="2347785" cy="234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219454"/>
      </p:ext>
    </p:extLst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">
      <a:dk1>
        <a:srgbClr val="808080"/>
      </a:dk1>
      <a:lt1>
        <a:srgbClr val="FFFFFF"/>
      </a:lt1>
      <a:dk2>
        <a:srgbClr val="000014"/>
      </a:dk2>
      <a:lt2>
        <a:srgbClr val="FFFF00"/>
      </a:lt2>
      <a:accent1>
        <a:srgbClr val="00CC99"/>
      </a:accent1>
      <a:accent2>
        <a:srgbClr val="3333CC"/>
      </a:accent2>
      <a:accent3>
        <a:srgbClr val="AAAAAA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11265</TotalTime>
  <Words>3293</Words>
  <Application>Microsoft Office PowerPoint</Application>
  <PresentationFormat>Widescreen</PresentationFormat>
  <Paragraphs>339</Paragraphs>
  <Slides>58</Slides>
  <Notes>1</Notes>
  <HiddenSlides>5</HiddenSlides>
  <MMClips>1</MMClips>
  <ScaleCrop>false</ScaleCrop>
  <HeadingPairs>
    <vt:vector size="8" baseType="variant">
      <vt:variant>
        <vt:lpstr>Fontes usadas</vt:lpstr>
      </vt:variant>
      <vt:variant>
        <vt:i4>14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58</vt:i4>
      </vt:variant>
    </vt:vector>
  </HeadingPairs>
  <TitlesOfParts>
    <vt:vector size="75" baseType="lpstr">
      <vt:lpstr>Aharoni</vt:lpstr>
      <vt:lpstr>Arial</vt:lpstr>
      <vt:lpstr>Arial Nova</vt:lpstr>
      <vt:lpstr>Calibri</vt:lpstr>
      <vt:lpstr>Colonna MT</vt:lpstr>
      <vt:lpstr>Comic Sans MS</vt:lpstr>
      <vt:lpstr>FrutigerLTPro-LightCn</vt:lpstr>
      <vt:lpstr>Montserrat</vt:lpstr>
      <vt:lpstr>Montserrat Black</vt:lpstr>
      <vt:lpstr>Rockwell</vt:lpstr>
      <vt:lpstr>Tahoma</vt:lpstr>
      <vt:lpstr>Times New Roman</vt:lpstr>
      <vt:lpstr>Verdana</vt:lpstr>
      <vt:lpstr>Wingdings</vt:lpstr>
      <vt:lpstr>Estrutura padrão</vt:lpstr>
      <vt:lpstr>Simple Light</vt:lpstr>
      <vt:lpstr>CorelPhotoPaint.Image.6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GRATO PELA ATENÇÃO</vt:lpstr>
      <vt:lpstr>GRATO PELA ATENÇÃO</vt:lpstr>
      <vt:lpstr>O EXERCÍCIO FÍSICO NA REDUÇÃO DO RISCO CARDIOVASCULAR CONCLUSÕES</vt:lpstr>
      <vt:lpstr>Apresentação do PowerPoint</vt:lpstr>
      <vt:lpstr>Apresentação do PowerPoint</vt:lpstr>
      <vt:lpstr>GRATO PELA ATENÇÃO</vt:lpstr>
    </vt:vector>
  </TitlesOfParts>
  <Company>Cor Diagnose / Ergocenter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EXERCÍCIO FÍSICO E CARDIOLOGIA</dc:title>
  <dc:creator>Jose Kawazoe Lazzoli</dc:creator>
  <cp:lastModifiedBy>José Kawazoe Lazzoli</cp:lastModifiedBy>
  <cp:revision>337</cp:revision>
  <dcterms:created xsi:type="dcterms:W3CDTF">2001-09-25T00:43:46Z</dcterms:created>
  <dcterms:modified xsi:type="dcterms:W3CDTF">2026-07-13T22:31:16Z</dcterms:modified>
</cp:coreProperties>
</file>