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Bold" panose="00000800000000000000" charset="0"/>
      <p:regular r:id="rId24"/>
    </p:embeddedFont>
    <p:embeddedFont>
      <p:font typeface="Open Sauce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848723" y="-1295597"/>
            <a:ext cx="10553897" cy="105538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C49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43579" y="-179986"/>
            <a:ext cx="8665506" cy="866547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9024423"/>
            <a:ext cx="2390589" cy="721958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4473563" y="8754954"/>
            <a:ext cx="2205650" cy="1260897"/>
          </a:xfrm>
          <a:custGeom>
            <a:avLst/>
            <a:gdLst/>
            <a:ahLst/>
            <a:cxnLst/>
            <a:rect l="l" t="t" r="r" b="b"/>
            <a:pathLst>
              <a:path w="2205650" h="1260897">
                <a:moveTo>
                  <a:pt x="0" y="0"/>
                </a:moveTo>
                <a:lnTo>
                  <a:pt x="2205650" y="0"/>
                </a:lnTo>
                <a:lnTo>
                  <a:pt x="2205650" y="1260897"/>
                </a:lnTo>
                <a:lnTo>
                  <a:pt x="0" y="12608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23825" y="5069840"/>
            <a:ext cx="9144000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384" dirty="0">
                <a:solidFill>
                  <a:srgbClr val="6D412A"/>
                </a:solidFill>
                <a:latin typeface="Montserrat Bold"/>
              </a:rPr>
              <a:t>Dra. Claudia Ferreira</a:t>
            </a:r>
          </a:p>
          <a:p>
            <a:pPr algn="ctr">
              <a:lnSpc>
                <a:spcPts val="2622"/>
              </a:lnSpc>
            </a:pP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coordenadora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Comissão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Práticas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Integrativas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do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Conselho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Federal de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Enfermagem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-COFEN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coordenadora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Associação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Brasileira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Enfermeiros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Acupunturistas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Terapeutas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Holísticos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 Regional Norte.</a:t>
            </a:r>
          </a:p>
          <a:p>
            <a:pPr algn="ctr">
              <a:lnSpc>
                <a:spcPts val="2622"/>
              </a:lnSpc>
            </a:pP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Idealizadora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e CEO do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espaço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terapêutico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Vida Zen</a:t>
            </a:r>
          </a:p>
          <a:p>
            <a:pPr algn="ctr">
              <a:lnSpc>
                <a:spcPts val="2622"/>
              </a:lnSpc>
            </a:pP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Especialista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Medicina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Tradicional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Chinesa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Especialista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Yoga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Terapêutico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Meditação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Especialista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Medicina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Integrativa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Saúde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Quântica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, Mestre </a:t>
            </a:r>
            <a:r>
              <a:rPr lang="en-US" sz="2384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2384" dirty="0">
                <a:solidFill>
                  <a:srgbClr val="6D412A"/>
                </a:solidFill>
                <a:latin typeface="Montserrat Bold"/>
              </a:rPr>
              <a:t> Reiki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9922" y="2978259"/>
            <a:ext cx="8142379" cy="109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5"/>
              </a:lnSpc>
            </a:pPr>
            <a:r>
              <a:rPr lang="en-US" sz="3958">
                <a:solidFill>
                  <a:srgbClr val="6D412A"/>
                </a:solidFill>
                <a:latin typeface="Montserrat Bold"/>
              </a:rPr>
              <a:t>A PRÁTICA DA ACUPUNTURA E AS BASES DA ENFERMAGEM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589956" y="-1561751"/>
            <a:ext cx="3973583" cy="39177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862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77726" y="2137425"/>
            <a:ext cx="11627954" cy="904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dirty="0">
                <a:solidFill>
                  <a:srgbClr val="6D412A"/>
                </a:solidFill>
                <a:latin typeface="Montserrat Bold"/>
              </a:rPr>
              <a:t>1.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Não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viola o art. 22, XVI da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Constituição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Federal 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Portaria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nº 971/2006 que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institui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a Política Nacional de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Práticas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Integrativas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Complementares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no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âmbito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do Sistema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Único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Saúde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.</a:t>
            </a:r>
          </a:p>
          <a:p>
            <a:pPr algn="ctr">
              <a:lnSpc>
                <a:spcPts val="3979"/>
              </a:lnSpc>
            </a:pPr>
            <a:endParaRPr lang="en-US" sz="2842" dirty="0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3979"/>
              </a:lnSpc>
            </a:pPr>
            <a:r>
              <a:rPr lang="en-US" sz="2842" dirty="0">
                <a:solidFill>
                  <a:srgbClr val="6D412A"/>
                </a:solidFill>
                <a:latin typeface="Montserrat Bold"/>
              </a:rPr>
              <a:t>2. O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Ministério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Saúde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mediante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Portaria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nº 971/2006,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não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legislou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acerca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das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condições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para o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exercício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profissão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, mas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estabeleceu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normas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caráter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genérico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com o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intuito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incentivar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os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órgãos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entidades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do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Ministério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Saúde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promoverem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a “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elaboração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ou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a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readequação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seus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planos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programas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projetos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atividades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na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conformidade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das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diretrizes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responsabilidades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nela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842" dirty="0" err="1">
                <a:solidFill>
                  <a:srgbClr val="6D412A"/>
                </a:solidFill>
                <a:latin typeface="Montserrat Bold"/>
              </a:rPr>
              <a:t>estabelecidas</a:t>
            </a:r>
            <a:r>
              <a:rPr lang="en-US" sz="2842" dirty="0">
                <a:solidFill>
                  <a:srgbClr val="6D412A"/>
                </a:solidFill>
                <a:latin typeface="Montserrat Bold"/>
              </a:rPr>
              <a:t>.” (art. 2º).</a:t>
            </a:r>
          </a:p>
          <a:p>
            <a:pPr algn="ctr">
              <a:lnSpc>
                <a:spcPts val="3139"/>
              </a:lnSpc>
            </a:pPr>
            <a:endParaRPr lang="en-US" sz="2842" dirty="0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5099"/>
              </a:lnSpc>
            </a:pPr>
            <a:endParaRPr lang="en-US" sz="2842" dirty="0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4119"/>
              </a:lnSpc>
            </a:pPr>
            <a:endParaRPr lang="en-US" sz="2842" dirty="0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4119"/>
              </a:lnSpc>
            </a:pPr>
            <a:endParaRPr lang="en-US" sz="2842" dirty="0">
              <a:solidFill>
                <a:srgbClr val="6D412A"/>
              </a:solidFill>
              <a:latin typeface="Montserrat Bold"/>
            </a:endParaRPr>
          </a:p>
          <a:p>
            <a:pPr marL="0" lvl="0" indent="0" algn="l">
              <a:lnSpc>
                <a:spcPts val="3559"/>
              </a:lnSpc>
              <a:spcBef>
                <a:spcPct val="0"/>
              </a:spcBef>
            </a:pPr>
            <a:endParaRPr lang="en-US" sz="2842" dirty="0">
              <a:solidFill>
                <a:srgbClr val="6D412A"/>
              </a:solidFill>
              <a:latin typeface="Montserrat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377727" y="9258300"/>
            <a:ext cx="2232874" cy="550508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9144000" y="9258300"/>
            <a:ext cx="1524000" cy="757551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0" y="2547644"/>
            <a:ext cx="5864358" cy="5906060"/>
          </a:xfrm>
          <a:custGeom>
            <a:avLst/>
            <a:gdLst/>
            <a:ahLst/>
            <a:cxnLst/>
            <a:rect l="l" t="t" r="r" b="b"/>
            <a:pathLst>
              <a:path w="5864358" h="5906060">
                <a:moveTo>
                  <a:pt x="0" y="0"/>
                </a:moveTo>
                <a:lnTo>
                  <a:pt x="5864358" y="0"/>
                </a:lnTo>
                <a:lnTo>
                  <a:pt x="5864358" y="5906060"/>
                </a:lnTo>
                <a:lnTo>
                  <a:pt x="0" y="59060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280776" y="397122"/>
            <a:ext cx="11263755" cy="178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1"/>
              </a:lnSpc>
            </a:pPr>
            <a:r>
              <a:rPr lang="en-US" sz="3354">
                <a:solidFill>
                  <a:srgbClr val="6D412A"/>
                </a:solidFill>
                <a:latin typeface="Montserrat Bold"/>
              </a:rPr>
              <a:t>AÇÃO CIVIL PÚBLICA DA LEGALIDADE E PORTARIA EMANADA DO MINISTÉRIO DA SAÚDE</a:t>
            </a:r>
          </a:p>
          <a:p>
            <a:pPr algn="ctr">
              <a:lnSpc>
                <a:spcPts val="2963"/>
              </a:lnSpc>
            </a:pPr>
            <a:r>
              <a:rPr lang="en-US" sz="2554">
                <a:solidFill>
                  <a:srgbClr val="6D412A"/>
                </a:solidFill>
                <a:latin typeface="Montserrat Bold"/>
              </a:rPr>
              <a:t> </a:t>
            </a:r>
          </a:p>
          <a:p>
            <a:pPr marL="0" lvl="0" indent="0" algn="ctr">
              <a:lnSpc>
                <a:spcPts val="3543"/>
              </a:lnSpc>
              <a:spcBef>
                <a:spcPct val="0"/>
              </a:spcBef>
            </a:pPr>
            <a:endParaRPr lang="en-US" sz="2554">
              <a:solidFill>
                <a:srgbClr val="6D412A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697200" y="-362337"/>
            <a:ext cx="3140019" cy="28201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6337" y="2306037"/>
            <a:ext cx="10601868" cy="5257321"/>
          </a:xfrm>
          <a:custGeom>
            <a:avLst/>
            <a:gdLst/>
            <a:ahLst/>
            <a:cxnLst/>
            <a:rect l="l" t="t" r="r" b="b"/>
            <a:pathLst>
              <a:path w="10601868" h="5257321">
                <a:moveTo>
                  <a:pt x="0" y="0"/>
                </a:moveTo>
                <a:lnTo>
                  <a:pt x="10601869" y="0"/>
                </a:lnTo>
                <a:lnTo>
                  <a:pt x="10601869" y="5257321"/>
                </a:lnTo>
                <a:lnTo>
                  <a:pt x="0" y="5257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36337" y="711341"/>
            <a:ext cx="14558516" cy="672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7"/>
              </a:lnSpc>
            </a:pPr>
            <a:r>
              <a:rPr lang="en-US" sz="3979">
                <a:solidFill>
                  <a:srgbClr val="6D412A"/>
                </a:solidFill>
                <a:latin typeface="Montserrat Bold"/>
              </a:rPr>
              <a:t>RESOLUÇÃO DO COFEN</a:t>
            </a:r>
          </a:p>
          <a:p>
            <a:pPr marL="0" lvl="0" indent="0" algn="ctr">
              <a:lnSpc>
                <a:spcPts val="1067"/>
              </a:lnSpc>
            </a:pPr>
            <a:endParaRPr lang="en-US" sz="3979">
              <a:solidFill>
                <a:srgbClr val="6D412A"/>
              </a:solidFill>
              <a:latin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280367" y="5495248"/>
            <a:ext cx="6669242" cy="3763052"/>
          </a:xfrm>
          <a:custGeom>
            <a:avLst/>
            <a:gdLst/>
            <a:ahLst/>
            <a:cxnLst/>
            <a:rect l="l" t="t" r="r" b="b"/>
            <a:pathLst>
              <a:path w="6669242" h="3763052">
                <a:moveTo>
                  <a:pt x="0" y="0"/>
                </a:moveTo>
                <a:lnTo>
                  <a:pt x="6669242" y="0"/>
                </a:lnTo>
                <a:lnTo>
                  <a:pt x="6669242" y="3763052"/>
                </a:lnTo>
                <a:lnTo>
                  <a:pt x="0" y="376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23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5257800" y="9410700"/>
            <a:ext cx="1752600" cy="569557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7943302" y="9303683"/>
            <a:ext cx="1505498" cy="676575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3423664" y="4656661"/>
            <a:ext cx="1732558" cy="47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sz="2654">
                <a:solidFill>
                  <a:srgbClr val="FF3131"/>
                </a:solidFill>
                <a:latin typeface="Montserrat Bold"/>
              </a:rPr>
              <a:t>28/11/2018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156222" y="-1740325"/>
            <a:ext cx="4283019" cy="428301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84966" y="9426626"/>
            <a:ext cx="1907095" cy="553631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467600" y="9293489"/>
            <a:ext cx="1200698" cy="553632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73587" y="2486384"/>
            <a:ext cx="9422758" cy="5300301"/>
          </a:xfrm>
          <a:custGeom>
            <a:avLst/>
            <a:gdLst/>
            <a:ahLst/>
            <a:cxnLst/>
            <a:rect l="l" t="t" r="r" b="b"/>
            <a:pathLst>
              <a:path w="9422758" h="5300301">
                <a:moveTo>
                  <a:pt x="0" y="0"/>
                </a:moveTo>
                <a:lnTo>
                  <a:pt x="9422758" y="0"/>
                </a:lnTo>
                <a:lnTo>
                  <a:pt x="9422758" y="5300301"/>
                </a:lnTo>
                <a:lnTo>
                  <a:pt x="0" y="5300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336337" y="439879"/>
            <a:ext cx="14558516" cy="121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7"/>
              </a:lnSpc>
            </a:pPr>
            <a:r>
              <a:rPr lang="en-US" sz="3979">
                <a:solidFill>
                  <a:srgbClr val="6D412A"/>
                </a:solidFill>
                <a:latin typeface="Montserrat Bold"/>
              </a:rPr>
              <a:t>COFEN AUTORIZA O REGISTRO DO PROFISSIONAL DOS TÍTULOS DE ESPECIALIZAÇÃO NA ABENAH</a:t>
            </a:r>
          </a:p>
          <a:p>
            <a:pPr marL="0" lvl="0" indent="0" algn="ctr">
              <a:lnSpc>
                <a:spcPts val="1067"/>
              </a:lnSpc>
            </a:pPr>
            <a:endParaRPr lang="en-US" sz="3979">
              <a:solidFill>
                <a:srgbClr val="6D412A"/>
              </a:solidFill>
              <a:latin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85259" y="3622617"/>
            <a:ext cx="6787271" cy="2755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2"/>
              </a:lnSpc>
            </a:pPr>
            <a:r>
              <a:rPr lang="en-US" sz="3674">
                <a:solidFill>
                  <a:srgbClr val="6D412A"/>
                </a:solidFill>
                <a:latin typeface="Open Sauce Bold"/>
              </a:rPr>
              <a:t>Cofen e Abenah, reunem forças em prol da Enfermagem</a:t>
            </a:r>
          </a:p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674">
                <a:solidFill>
                  <a:srgbClr val="6D412A"/>
                </a:solidFill>
                <a:latin typeface="Open Sauce Bold"/>
              </a:rPr>
              <a:t>Decisão 114-2019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9448584">
            <a:off x="16330030" y="-602936"/>
            <a:ext cx="2862995" cy="286299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80261" y="9336086"/>
            <a:ext cx="1615939" cy="644172"/>
          </a:xfrm>
          <a:custGeom>
            <a:avLst/>
            <a:gdLst/>
            <a:ahLst/>
            <a:cxnLst/>
            <a:rect l="l" t="t" r="r" b="b"/>
            <a:pathLst>
              <a:path w="1875450" h="566386">
                <a:moveTo>
                  <a:pt x="0" y="0"/>
                </a:moveTo>
                <a:lnTo>
                  <a:pt x="1875450" y="0"/>
                </a:lnTo>
                <a:lnTo>
                  <a:pt x="1875450" y="566386"/>
                </a:lnTo>
                <a:lnTo>
                  <a:pt x="0" y="566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8175671" y="9413872"/>
            <a:ext cx="1120729" cy="644172"/>
          </a:xfrm>
          <a:custGeom>
            <a:avLst/>
            <a:gdLst/>
            <a:ahLst/>
            <a:cxnLst/>
            <a:rect l="l" t="t" r="r" b="b"/>
            <a:pathLst>
              <a:path w="1262900" h="721958">
                <a:moveTo>
                  <a:pt x="0" y="0"/>
                </a:moveTo>
                <a:lnTo>
                  <a:pt x="1262900" y="0"/>
                </a:lnTo>
                <a:lnTo>
                  <a:pt x="1262900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249869" y="4206889"/>
            <a:ext cx="6424114" cy="4040609"/>
          </a:xfrm>
          <a:custGeom>
            <a:avLst/>
            <a:gdLst/>
            <a:ahLst/>
            <a:cxnLst/>
            <a:rect l="l" t="t" r="r" b="b"/>
            <a:pathLst>
              <a:path w="6424114" h="4040609">
                <a:moveTo>
                  <a:pt x="0" y="0"/>
                </a:moveTo>
                <a:lnTo>
                  <a:pt x="6424114" y="0"/>
                </a:lnTo>
                <a:lnTo>
                  <a:pt x="6424114" y="4040608"/>
                </a:lnTo>
                <a:lnTo>
                  <a:pt x="0" y="4040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332720" y="5086350"/>
            <a:ext cx="10428807" cy="374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5"/>
              </a:lnSpc>
            </a:pPr>
            <a:r>
              <a:rPr lang="en-US" sz="2361">
                <a:solidFill>
                  <a:srgbClr val="6D412A"/>
                </a:solidFill>
                <a:latin typeface="Montserrat Bold"/>
              </a:rPr>
              <a:t>O número de municípios que ofertaram atendimentos individuais em PICS: 3.024 (54%), estando presente em 100% das capitais.</a:t>
            </a:r>
          </a:p>
          <a:p>
            <a:pPr algn="ctr">
              <a:lnSpc>
                <a:spcPts val="3305"/>
              </a:lnSpc>
            </a:pPr>
            <a:endParaRPr lang="en-US" sz="2361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3305"/>
              </a:lnSpc>
            </a:pPr>
            <a:r>
              <a:rPr lang="en-US" sz="2361">
                <a:solidFill>
                  <a:srgbClr val="6D412A"/>
                </a:solidFill>
                <a:latin typeface="Montserrat Bold"/>
              </a:rPr>
              <a:t>Mais de 1 milhão de atendimentos na Medicina Tradicional Chinesa, incluindo acupuntura.</a:t>
            </a:r>
          </a:p>
          <a:p>
            <a:pPr algn="ctr">
              <a:lnSpc>
                <a:spcPts val="3305"/>
              </a:lnSpc>
            </a:pPr>
            <a:endParaRPr lang="en-US" sz="2361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3305"/>
              </a:lnSpc>
            </a:pPr>
            <a:r>
              <a:rPr lang="en-US" sz="2361">
                <a:solidFill>
                  <a:srgbClr val="6D412A"/>
                </a:solidFill>
                <a:latin typeface="Montserrat Bold"/>
              </a:rPr>
              <a:t>A enfermagem é capaz de ampliar seu campo de atuação e assumir os componentes do cuidado.</a:t>
            </a:r>
          </a:p>
          <a:p>
            <a:pPr marL="0" lvl="0" indent="0" algn="ctr">
              <a:lnSpc>
                <a:spcPts val="3121"/>
              </a:lnSpc>
              <a:spcBef>
                <a:spcPct val="0"/>
              </a:spcBef>
            </a:pPr>
            <a:endParaRPr lang="en-US" sz="2361">
              <a:solidFill>
                <a:srgbClr val="6D412A"/>
              </a:solidFill>
              <a:latin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9869" y="567113"/>
            <a:ext cx="10795513" cy="53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6"/>
              </a:lnSpc>
              <a:spcBef>
                <a:spcPct val="0"/>
              </a:spcBef>
            </a:pPr>
            <a:r>
              <a:rPr lang="en-US" sz="3557">
                <a:solidFill>
                  <a:srgbClr val="6D412A"/>
                </a:solidFill>
                <a:latin typeface="Montserrat Bold"/>
              </a:rPr>
              <a:t>TRAJETÓRIA DA MTC NO SUS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15880" y="1729001"/>
            <a:ext cx="11045382" cy="247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>
                <a:solidFill>
                  <a:srgbClr val="6D412A"/>
                </a:solidFill>
                <a:latin typeface="Montserrat Bold"/>
              </a:rPr>
              <a:t>Atualmente 9.350 estabelecimentos de saúde no país ofertam 56% dos atendimentos individuais e coletivos em Práticas Integrativas e Complementares nos municípios brasileiros, compondo 8.239 (19%) em estabelecimentos na Atenção Básica que ofertam PICS, distribuídos em 3.173 municípios.</a:t>
            </a:r>
          </a:p>
          <a:p>
            <a:pPr algn="ctr">
              <a:lnSpc>
                <a:spcPts val="2701"/>
              </a:lnSpc>
              <a:spcBef>
                <a:spcPct val="0"/>
              </a:spcBef>
            </a:pPr>
            <a:endParaRPr lang="en-US" sz="2461">
              <a:solidFill>
                <a:srgbClr val="6D412A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285377" cy="12058732"/>
            <a:chOff x="0" y="0"/>
            <a:chExt cx="82807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8077" cy="812800"/>
            </a:xfrm>
            <a:custGeom>
              <a:avLst/>
              <a:gdLst/>
              <a:ahLst/>
              <a:cxnLst/>
              <a:rect l="l" t="t" r="r" b="b"/>
              <a:pathLst>
                <a:path w="828077" h="812800">
                  <a:moveTo>
                    <a:pt x="414038" y="0"/>
                  </a:moveTo>
                  <a:cubicBezTo>
                    <a:pt x="185371" y="0"/>
                    <a:pt x="0" y="181951"/>
                    <a:pt x="0" y="406400"/>
                  </a:cubicBezTo>
                  <a:cubicBezTo>
                    <a:pt x="0" y="630849"/>
                    <a:pt x="185371" y="812800"/>
                    <a:pt x="414038" y="812800"/>
                  </a:cubicBezTo>
                  <a:cubicBezTo>
                    <a:pt x="642705" y="812800"/>
                    <a:pt x="828077" y="630849"/>
                    <a:pt x="828077" y="406400"/>
                  </a:cubicBezTo>
                  <a:cubicBezTo>
                    <a:pt x="828077" y="181951"/>
                    <a:pt x="642705" y="0"/>
                    <a:pt x="414038" y="0"/>
                  </a:cubicBezTo>
                  <a:close/>
                </a:path>
              </a:pathLst>
            </a:custGeom>
            <a:solidFill>
              <a:srgbClr val="DD6761">
                <a:alpha val="8862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672595"/>
            <a:ext cx="9868189" cy="481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6"/>
              </a:lnSpc>
            </a:pPr>
            <a:r>
              <a:rPr lang="en-US" sz="4654">
                <a:solidFill>
                  <a:srgbClr val="F0E8DB"/>
                </a:solidFill>
                <a:latin typeface="Montserrat Bold"/>
              </a:rPr>
              <a:t>“Saber não é o bastante; precisamos aplicar. </a:t>
            </a:r>
          </a:p>
          <a:p>
            <a:pPr algn="ctr">
              <a:lnSpc>
                <a:spcPts val="6351"/>
              </a:lnSpc>
            </a:pPr>
            <a:r>
              <a:rPr lang="en-US" sz="4536">
                <a:solidFill>
                  <a:srgbClr val="F0E8DB"/>
                </a:solidFill>
                <a:latin typeface="Montserrat Bold"/>
              </a:rPr>
              <a:t>Querer não é bastante, precisamos fazer” </a:t>
            </a:r>
          </a:p>
          <a:p>
            <a:pPr algn="ctr">
              <a:lnSpc>
                <a:spcPts val="5689"/>
              </a:lnSpc>
            </a:pPr>
            <a:endParaRPr lang="en-US" sz="4536">
              <a:solidFill>
                <a:srgbClr val="F0E8DB"/>
              </a:solidFill>
              <a:latin typeface="Montserrat Bold"/>
            </a:endParaRPr>
          </a:p>
          <a:p>
            <a:pPr marL="0" lvl="0" indent="0" algn="ctr">
              <a:lnSpc>
                <a:spcPts val="7012"/>
              </a:lnSpc>
              <a:spcBef>
                <a:spcPct val="0"/>
              </a:spcBef>
            </a:pPr>
            <a:r>
              <a:rPr lang="en-US" sz="5008">
                <a:solidFill>
                  <a:srgbClr val="F0E8DB"/>
                </a:solidFill>
                <a:latin typeface="Montserrat Bold"/>
              </a:rPr>
              <a:t>Pela atenção obrigada !!</a:t>
            </a:r>
          </a:p>
        </p:txBody>
      </p:sp>
      <p:grpSp>
        <p:nvGrpSpPr>
          <p:cNvPr id="7" name="Group 7"/>
          <p:cNvGrpSpPr/>
          <p:nvPr/>
        </p:nvGrpSpPr>
        <p:grpSpPr>
          <a:xfrm rot="9448584">
            <a:off x="15827803" y="-842960"/>
            <a:ext cx="2862995" cy="28629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409547" y="0"/>
            <a:ext cx="7482672" cy="748264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89594" y="1141755"/>
            <a:ext cx="7567439" cy="7567408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1495" r="-2149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84750" y="-2235808"/>
            <a:ext cx="6002938" cy="600293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95133" y="2824112"/>
            <a:ext cx="9591086" cy="446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33"/>
              </a:lnSpc>
            </a:pPr>
            <a:r>
              <a:rPr lang="en-US" sz="3510">
                <a:solidFill>
                  <a:srgbClr val="6D412A"/>
                </a:solidFill>
                <a:latin typeface="Montserrat Bold"/>
              </a:rPr>
              <a:t>A enfermagem é uma ciência de natureza humanística, que  na acupuntura teve mais uma boa prática para atender seus pacientes, com ênfase na promoção da saúde e prevenção de doenças.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94198"/>
            <a:ext cx="14141426" cy="1361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79"/>
              </a:lnSpc>
              <a:spcBef>
                <a:spcPct val="0"/>
              </a:spcBef>
            </a:pPr>
            <a:r>
              <a:rPr lang="en-US" sz="4981">
                <a:solidFill>
                  <a:srgbClr val="6D412A"/>
                </a:solidFill>
                <a:latin typeface="Montserrat Bold"/>
              </a:rPr>
              <a:t>A LEGITIMIDADE DA PRÁTICA DA ACUPUNTURA POR ENFERMEIROS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6781801" y="9145246"/>
            <a:ext cx="1625074" cy="532041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9042874" y="9068144"/>
            <a:ext cx="1371704" cy="705952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884750" y="-2235808"/>
            <a:ext cx="6002938" cy="60029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17171" y="282768"/>
            <a:ext cx="12316365" cy="9721464"/>
          </a:xfrm>
          <a:custGeom>
            <a:avLst/>
            <a:gdLst/>
            <a:ahLst/>
            <a:cxnLst/>
            <a:rect l="l" t="t" r="r" b="b"/>
            <a:pathLst>
              <a:path w="12316365" h="9721464">
                <a:moveTo>
                  <a:pt x="0" y="0"/>
                </a:moveTo>
                <a:lnTo>
                  <a:pt x="12316364" y="0"/>
                </a:lnTo>
                <a:lnTo>
                  <a:pt x="12316364" y="9721464"/>
                </a:lnTo>
                <a:lnTo>
                  <a:pt x="0" y="9721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593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1506200" y="6606259"/>
            <a:ext cx="4344679" cy="1499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6"/>
              </a:lnSpc>
              <a:spcBef>
                <a:spcPct val="0"/>
              </a:spcBef>
            </a:pPr>
            <a:r>
              <a:rPr lang="en-US" sz="8384" dirty="0">
                <a:solidFill>
                  <a:srgbClr val="6D412A"/>
                </a:solidFill>
                <a:latin typeface="Montserrat Bold"/>
              </a:rPr>
              <a:t>PNPIC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884750" y="-2235808"/>
            <a:ext cx="6002938" cy="60029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29400" y="9436768"/>
            <a:ext cx="1928074" cy="550508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" name="Freeform 7"/>
          <p:cNvSpPr/>
          <p:nvPr/>
        </p:nvSpPr>
        <p:spPr>
          <a:xfrm>
            <a:off x="9058963" y="9315685"/>
            <a:ext cx="1343129" cy="728976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97294" y="2105943"/>
            <a:ext cx="17142042" cy="6876387"/>
          </a:xfrm>
          <a:custGeom>
            <a:avLst/>
            <a:gdLst/>
            <a:ahLst/>
            <a:cxnLst/>
            <a:rect l="l" t="t" r="r" b="b"/>
            <a:pathLst>
              <a:path w="17142042" h="6876387">
                <a:moveTo>
                  <a:pt x="0" y="0"/>
                </a:moveTo>
                <a:lnTo>
                  <a:pt x="17142042" y="0"/>
                </a:lnTo>
                <a:lnTo>
                  <a:pt x="17142042" y="6876388"/>
                </a:lnTo>
                <a:lnTo>
                  <a:pt x="0" y="6876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3502639" y="3247858"/>
            <a:ext cx="734534" cy="1038544"/>
          </a:xfrm>
          <a:custGeom>
            <a:avLst/>
            <a:gdLst/>
            <a:ahLst/>
            <a:cxnLst/>
            <a:rect l="l" t="t" r="r" b="b"/>
            <a:pathLst>
              <a:path w="734534" h="1038544">
                <a:moveTo>
                  <a:pt x="0" y="0"/>
                </a:moveTo>
                <a:lnTo>
                  <a:pt x="734534" y="0"/>
                </a:lnTo>
                <a:lnTo>
                  <a:pt x="734534" y="1038544"/>
                </a:lnTo>
                <a:lnTo>
                  <a:pt x="0" y="1038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689461"/>
            <a:ext cx="17119753" cy="949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  <a:spcBef>
                <a:spcPct val="0"/>
              </a:spcBef>
            </a:pPr>
            <a:r>
              <a:rPr lang="en-US" sz="2574">
                <a:solidFill>
                  <a:srgbClr val="000000"/>
                </a:solidFill>
                <a:latin typeface="Montserrat Bold"/>
              </a:rPr>
              <a:t>Foi nesse sentido que o Ministério da Saúde, com da Portaria nº 971/2006, instituiu a Política Nacional de Práticas Integrativas e Complementares - PNPIC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884750" y="-2534956"/>
            <a:ext cx="6002938" cy="60029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826640" y="9334500"/>
            <a:ext cx="1984090" cy="474308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" name="Freeform 7"/>
          <p:cNvSpPr/>
          <p:nvPr/>
        </p:nvSpPr>
        <p:spPr>
          <a:xfrm>
            <a:off x="9477271" y="9334500"/>
            <a:ext cx="1419329" cy="652776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82719" y="2616190"/>
            <a:ext cx="6143921" cy="5369279"/>
          </a:xfrm>
          <a:custGeom>
            <a:avLst/>
            <a:gdLst/>
            <a:ahLst/>
            <a:cxnLst/>
            <a:rect l="l" t="t" r="r" b="b"/>
            <a:pathLst>
              <a:path w="6143921" h="5369279">
                <a:moveTo>
                  <a:pt x="0" y="0"/>
                </a:moveTo>
                <a:lnTo>
                  <a:pt x="6143922" y="0"/>
                </a:lnTo>
                <a:lnTo>
                  <a:pt x="6143922" y="5369279"/>
                </a:lnTo>
                <a:lnTo>
                  <a:pt x="0" y="5369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283542" y="3306057"/>
            <a:ext cx="10602677" cy="426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5"/>
              </a:lnSpc>
            </a:pPr>
            <a:r>
              <a:rPr lang="en-US" sz="3399">
                <a:solidFill>
                  <a:srgbClr val="6D412A"/>
                </a:solidFill>
                <a:latin typeface="Montserrat Bold"/>
              </a:rPr>
              <a:t>O exercício da acupuntura, de acordo com a portaria 971 de 2006 do Ministério da Saúde, é reservado a profissionais da área de saúde,  com pós-graduação específica em acupuntura.</a:t>
            </a:r>
            <a:r>
              <a:rPr lang="en-US" sz="3399">
                <a:solidFill>
                  <a:srgbClr val="6D412A"/>
                </a:solidFill>
                <a:latin typeface="Montserrat"/>
              </a:rPr>
              <a:t> </a:t>
            </a:r>
          </a:p>
          <a:p>
            <a:pPr marL="0" lvl="0" indent="0" algn="ctr">
              <a:lnSpc>
                <a:spcPts val="5407"/>
              </a:lnSpc>
            </a:pPr>
            <a:endParaRPr lang="en-US" sz="3399">
              <a:solidFill>
                <a:srgbClr val="6D412A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2719" y="742903"/>
            <a:ext cx="13201645" cy="6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31"/>
              </a:lnSpc>
              <a:spcBef>
                <a:spcPct val="0"/>
              </a:spcBef>
            </a:pPr>
            <a:r>
              <a:rPr lang="en-US" sz="4381">
                <a:solidFill>
                  <a:srgbClr val="6D412A"/>
                </a:solidFill>
                <a:latin typeface="Montserrat Bold"/>
              </a:rPr>
              <a:t>QUEM PODE EXERCER A ACUPUNTURA?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58401" y="2520940"/>
            <a:ext cx="3105810" cy="575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  <a:spcBef>
                <a:spcPct val="0"/>
              </a:spcBef>
            </a:pPr>
            <a:r>
              <a:rPr lang="en-US" sz="3274" dirty="0">
                <a:solidFill>
                  <a:srgbClr val="FF3131"/>
                </a:solidFill>
                <a:latin typeface="Montserrat Bold"/>
              </a:rPr>
              <a:t>06/03/2008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380" y="-4740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962345" y="-2235808"/>
            <a:ext cx="4925343" cy="492534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078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460361" y="9445038"/>
            <a:ext cx="2065035" cy="618437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8" y="0"/>
                </a:lnTo>
                <a:lnTo>
                  <a:pt x="2390588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8078429" y="9445039"/>
            <a:ext cx="1370371" cy="721958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333254" y="2505555"/>
            <a:ext cx="6002856" cy="6002856"/>
          </a:xfrm>
          <a:custGeom>
            <a:avLst/>
            <a:gdLst/>
            <a:ahLst/>
            <a:cxnLst/>
            <a:rect l="l" t="t" r="r" b="b"/>
            <a:pathLst>
              <a:path w="6002856" h="6002856">
                <a:moveTo>
                  <a:pt x="0" y="0"/>
                </a:moveTo>
                <a:lnTo>
                  <a:pt x="6002855" y="0"/>
                </a:lnTo>
                <a:lnTo>
                  <a:pt x="6002855" y="6002855"/>
                </a:lnTo>
                <a:lnTo>
                  <a:pt x="0" y="6002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333254" y="442103"/>
            <a:ext cx="12886880" cy="123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  <a:spcBef>
                <a:spcPct val="0"/>
              </a:spcBef>
            </a:pPr>
            <a:r>
              <a:rPr lang="en-US" sz="4481">
                <a:solidFill>
                  <a:srgbClr val="6D412A"/>
                </a:solidFill>
                <a:latin typeface="Montserrat Bold"/>
              </a:rPr>
              <a:t> VALIDAÇÃO DA ESPECIALIZAÇÃO EM ACUPUNTURA E ENFERMAGEM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6694" y="2659384"/>
            <a:ext cx="9912800" cy="662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2686" dirty="0">
                <a:solidFill>
                  <a:srgbClr val="6D412A"/>
                </a:solidFill>
                <a:latin typeface="Montserrat Bold"/>
              </a:rPr>
              <a:t>O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Fato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acupuntura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ser um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método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milenar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advindo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da China,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não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regulamentado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por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lei, no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Brasil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proporciona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autonomia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para o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enfermeiro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.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Destarte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todo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qualquer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profissional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habilitado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à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realização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desse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método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(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especialista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acupuntura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),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poderá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exercê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-lo,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sem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restrições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. 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endParaRPr lang="en-US" sz="2686" dirty="0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Nesse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sentido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o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Ministério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Saúde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, com da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Portaria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de nº 971/2006,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instituiu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a Política Nacional de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Práticas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Integrativas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e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Complementares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- PNPIC no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âmbito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do Sistema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Único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Saúde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estabelecendo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normas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sem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interferências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ou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intuitivas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à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substituição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das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técnicas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empregadas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na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medicina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2686" dirty="0" err="1">
                <a:solidFill>
                  <a:srgbClr val="6D412A"/>
                </a:solidFill>
                <a:latin typeface="Montserrat Bold"/>
              </a:rPr>
              <a:t>ocidental</a:t>
            </a:r>
            <a:r>
              <a:rPr lang="en-US" sz="2686" dirty="0">
                <a:solidFill>
                  <a:srgbClr val="6D412A"/>
                </a:solidFill>
                <a:latin typeface="Montserrat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92448" y="1931196"/>
            <a:ext cx="3261752" cy="56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2"/>
              </a:lnSpc>
              <a:spcBef>
                <a:spcPct val="0"/>
              </a:spcBef>
            </a:pPr>
            <a:r>
              <a:rPr lang="en-US" sz="3174" dirty="0">
                <a:solidFill>
                  <a:srgbClr val="FF3131"/>
                </a:solidFill>
                <a:latin typeface="Montserrat Bold"/>
              </a:rPr>
              <a:t>09/03/2012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5468599" y="-1562100"/>
            <a:ext cx="4427901" cy="403140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862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05600" y="9410700"/>
            <a:ext cx="2062715" cy="398108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144000" y="9410700"/>
            <a:ext cx="1371600" cy="605151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70142" y="1986468"/>
            <a:ext cx="7347423" cy="6314065"/>
          </a:xfrm>
          <a:custGeom>
            <a:avLst/>
            <a:gdLst/>
            <a:ahLst/>
            <a:cxnLst/>
            <a:rect l="l" t="t" r="r" b="b"/>
            <a:pathLst>
              <a:path w="7347423" h="6314065">
                <a:moveTo>
                  <a:pt x="0" y="0"/>
                </a:moveTo>
                <a:lnTo>
                  <a:pt x="7347423" y="0"/>
                </a:lnTo>
                <a:lnTo>
                  <a:pt x="7347423" y="6314064"/>
                </a:lnTo>
                <a:lnTo>
                  <a:pt x="0" y="631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-447216" y="502219"/>
            <a:ext cx="12951223" cy="90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3"/>
              </a:lnSpc>
              <a:spcBef>
                <a:spcPct val="0"/>
              </a:spcBef>
            </a:pPr>
            <a:r>
              <a:rPr lang="en-US" sz="3054">
                <a:solidFill>
                  <a:srgbClr val="6D412A"/>
                </a:solidFill>
                <a:latin typeface="Montserrat Bold"/>
              </a:rPr>
              <a:t>PRÁTICA DE ACUPUNTURA POR ENFERMEIROS É RECONHECIDA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89845" y="3334201"/>
            <a:ext cx="9998155" cy="519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9"/>
              </a:lnSpc>
            </a:pPr>
            <a:r>
              <a:rPr lang="en-US" sz="3042" dirty="0">
                <a:solidFill>
                  <a:srgbClr val="6D412A"/>
                </a:solidFill>
                <a:latin typeface="Montserrat Bold"/>
              </a:rPr>
              <a:t>Em 2001, o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registro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da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especialidade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foi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suspenso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judicialmente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razão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de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ação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movida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pelo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Conselho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Federal de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Medicina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(CFM)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em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2001.</a:t>
            </a:r>
          </a:p>
          <a:p>
            <a:pPr algn="ctr">
              <a:lnSpc>
                <a:spcPts val="4259"/>
              </a:lnSpc>
            </a:pPr>
            <a:endParaRPr lang="en-US" sz="3042" dirty="0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4259"/>
              </a:lnSpc>
            </a:pP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Porém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o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Conselho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Federal de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Enfermagem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,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apresentou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os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recursos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legais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garantindo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o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pleno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</a:t>
            </a:r>
            <a:r>
              <a:rPr lang="en-US" sz="3042" dirty="0" err="1">
                <a:solidFill>
                  <a:srgbClr val="6D412A"/>
                </a:solidFill>
                <a:latin typeface="Montserrat Bold"/>
              </a:rPr>
              <a:t>exercício</a:t>
            </a:r>
            <a:r>
              <a:rPr lang="en-US" sz="3042" dirty="0">
                <a:solidFill>
                  <a:srgbClr val="6D412A"/>
                </a:solidFill>
                <a:latin typeface="Montserrat Bold"/>
              </a:rPr>
              <a:t> professional.</a:t>
            </a:r>
          </a:p>
          <a:p>
            <a:pPr algn="ctr">
              <a:lnSpc>
                <a:spcPts val="3279"/>
              </a:lnSpc>
            </a:pPr>
            <a:endParaRPr lang="en-US" sz="3042" dirty="0">
              <a:solidFill>
                <a:srgbClr val="6D412A"/>
              </a:solidFill>
              <a:latin typeface="Montserrat Bold"/>
            </a:endParaRPr>
          </a:p>
          <a:p>
            <a:pPr marL="0" lvl="0" indent="0" algn="l">
              <a:lnSpc>
                <a:spcPts val="2719"/>
              </a:lnSpc>
              <a:spcBef>
                <a:spcPct val="0"/>
              </a:spcBef>
            </a:pPr>
            <a:endParaRPr lang="en-US" sz="3042" dirty="0">
              <a:solidFill>
                <a:srgbClr val="6D412A"/>
              </a:solidFill>
              <a:latin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15600" y="1934953"/>
            <a:ext cx="3852823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2974" dirty="0">
                <a:solidFill>
                  <a:srgbClr val="FF3131"/>
                </a:solidFill>
                <a:latin typeface="Montserrat Bold"/>
              </a:rPr>
              <a:t>14/03/2088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3654451" y="-2164438"/>
            <a:ext cx="5957887" cy="595788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862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05600" y="9334500"/>
            <a:ext cx="2062715" cy="590224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144000" y="9194404"/>
            <a:ext cx="1447800" cy="821447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13368" y="2417629"/>
            <a:ext cx="5864358" cy="5906060"/>
          </a:xfrm>
          <a:custGeom>
            <a:avLst/>
            <a:gdLst/>
            <a:ahLst/>
            <a:cxnLst/>
            <a:rect l="l" t="t" r="r" b="b"/>
            <a:pathLst>
              <a:path w="5864358" h="5906060">
                <a:moveTo>
                  <a:pt x="0" y="0"/>
                </a:moveTo>
                <a:lnTo>
                  <a:pt x="5864358" y="0"/>
                </a:lnTo>
                <a:lnTo>
                  <a:pt x="5864358" y="5906060"/>
                </a:lnTo>
                <a:lnTo>
                  <a:pt x="0" y="59060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29103" y="362276"/>
            <a:ext cx="11393561" cy="179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3"/>
              </a:lnSpc>
              <a:spcBef>
                <a:spcPct val="0"/>
              </a:spcBef>
            </a:pPr>
            <a:r>
              <a:rPr lang="en-US" sz="3054">
                <a:solidFill>
                  <a:srgbClr val="6D412A"/>
                </a:solidFill>
                <a:latin typeface="Montserrat Bold"/>
              </a:rPr>
              <a:t>O CONSELHO FEDERAL DE ENFERMAGEM (COFEN) NO TRIBUNAL REGIONAL DA 1ª REGIÃO ASSEGUROU A PRÁTICA DA ACUPUNTURA POR ENFERMEIROS ESPECIALIZADOS.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64490" y="3992881"/>
            <a:ext cx="9284226" cy="500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342">
                <a:solidFill>
                  <a:srgbClr val="6D412A"/>
                </a:solidFill>
                <a:latin typeface="Montserrat Bold"/>
              </a:rPr>
              <a:t>O Tribunal Regional Federal confirmou o que estava explícito no acórdão: a Resolução 585/2018 é válida, e os enfermeiros têm o direito de realizar acupuntura como parte do pleno exercício profissional.</a:t>
            </a:r>
          </a:p>
          <a:p>
            <a:pPr algn="ctr">
              <a:lnSpc>
                <a:spcPts val="4119"/>
              </a:lnSpc>
            </a:pPr>
            <a:endParaRPr lang="en-US" sz="3342">
              <a:solidFill>
                <a:srgbClr val="6D412A"/>
              </a:solidFill>
              <a:latin typeface="Montserrat Bold"/>
            </a:endParaRPr>
          </a:p>
          <a:p>
            <a:pPr algn="ctr">
              <a:lnSpc>
                <a:spcPts val="4119"/>
              </a:lnSpc>
            </a:pPr>
            <a:endParaRPr lang="en-US" sz="3342">
              <a:solidFill>
                <a:srgbClr val="6D412A"/>
              </a:solidFill>
              <a:latin typeface="Montserrat Bold"/>
            </a:endParaRPr>
          </a:p>
          <a:p>
            <a:pPr marL="0" lvl="0" indent="0" algn="l">
              <a:lnSpc>
                <a:spcPts val="3559"/>
              </a:lnSpc>
              <a:spcBef>
                <a:spcPct val="0"/>
              </a:spcBef>
            </a:pPr>
            <a:endParaRPr lang="en-US" sz="3342">
              <a:solidFill>
                <a:srgbClr val="6D412A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3654451" y="-2164438"/>
            <a:ext cx="5957887" cy="595788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9E60">
                <a:alpha val="8862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29399" y="9194406"/>
            <a:ext cx="1981201" cy="506480"/>
          </a:xfrm>
          <a:custGeom>
            <a:avLst/>
            <a:gdLst/>
            <a:ahLst/>
            <a:cxnLst/>
            <a:rect l="l" t="t" r="r" b="b"/>
            <a:pathLst>
              <a:path w="2390589" h="721958">
                <a:moveTo>
                  <a:pt x="0" y="0"/>
                </a:moveTo>
                <a:lnTo>
                  <a:pt x="2390589" y="0"/>
                </a:lnTo>
                <a:lnTo>
                  <a:pt x="2390589" y="721958"/>
                </a:lnTo>
                <a:lnTo>
                  <a:pt x="0" y="721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144000" y="9086851"/>
            <a:ext cx="1364476" cy="614036"/>
          </a:xfrm>
          <a:custGeom>
            <a:avLst/>
            <a:gdLst/>
            <a:ahLst/>
            <a:cxnLst/>
            <a:rect l="l" t="t" r="r" b="b"/>
            <a:pathLst>
              <a:path w="1625074" h="929001">
                <a:moveTo>
                  <a:pt x="0" y="0"/>
                </a:moveTo>
                <a:lnTo>
                  <a:pt x="1625074" y="0"/>
                </a:lnTo>
                <a:lnTo>
                  <a:pt x="1625074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342805" y="2678654"/>
            <a:ext cx="7230216" cy="4929693"/>
          </a:xfrm>
          <a:custGeom>
            <a:avLst/>
            <a:gdLst/>
            <a:ahLst/>
            <a:cxnLst/>
            <a:rect l="l" t="t" r="r" b="b"/>
            <a:pathLst>
              <a:path w="7230216" h="4929693">
                <a:moveTo>
                  <a:pt x="0" y="0"/>
                </a:moveTo>
                <a:lnTo>
                  <a:pt x="7230215" y="0"/>
                </a:lnTo>
                <a:lnTo>
                  <a:pt x="7230215" y="4929692"/>
                </a:lnTo>
                <a:lnTo>
                  <a:pt x="0" y="492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29103" y="586114"/>
            <a:ext cx="11393561" cy="134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3054">
                <a:solidFill>
                  <a:srgbClr val="6D412A"/>
                </a:solidFill>
                <a:latin typeface="Montserrat Bold"/>
              </a:rPr>
              <a:t>JUSTIÇA CONFIRMA LEGALIDADE DE RESOLUÇÃO COFEN SOBRE ACUPUNTURA</a:t>
            </a:r>
          </a:p>
          <a:p>
            <a:pPr marL="0" lvl="0" indent="0" algn="ctr">
              <a:lnSpc>
                <a:spcPts val="3543"/>
              </a:lnSpc>
              <a:spcBef>
                <a:spcPct val="0"/>
              </a:spcBef>
            </a:pPr>
            <a:endParaRPr lang="en-US" sz="3054">
              <a:solidFill>
                <a:srgbClr val="6D412A"/>
              </a:solidFill>
              <a:latin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64490" y="4170999"/>
            <a:ext cx="9284226" cy="46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3642">
                <a:solidFill>
                  <a:srgbClr val="6D412A"/>
                </a:solidFill>
                <a:latin typeface="Montserrat Bold"/>
              </a:rPr>
              <a:t>Na decisão o juiz federal relator disse expressamente que não existe </a:t>
            </a:r>
            <a:r>
              <a:rPr lang="en-US" sz="3642">
                <a:solidFill>
                  <a:srgbClr val="FF3131"/>
                </a:solidFill>
                <a:latin typeface="Montserrat Bold"/>
              </a:rPr>
              <a:t>nenhum impedimento constitucional e legal para a prática de acupuntura por profissionais de enfermagem</a:t>
            </a:r>
          </a:p>
          <a:p>
            <a:pPr algn="ctr">
              <a:lnSpc>
                <a:spcPts val="4119"/>
              </a:lnSpc>
            </a:pPr>
            <a:endParaRPr lang="en-US" sz="3642">
              <a:solidFill>
                <a:srgbClr val="FF3131"/>
              </a:solidFill>
              <a:latin typeface="Montserrat Bold"/>
            </a:endParaRPr>
          </a:p>
          <a:p>
            <a:pPr algn="ctr">
              <a:lnSpc>
                <a:spcPts val="4119"/>
              </a:lnSpc>
            </a:pPr>
            <a:endParaRPr lang="en-US" sz="3642">
              <a:solidFill>
                <a:srgbClr val="FF3131"/>
              </a:solidFill>
              <a:latin typeface="Montserrat Bold"/>
            </a:endParaRPr>
          </a:p>
          <a:p>
            <a:pPr marL="0" lvl="0" indent="0" algn="l">
              <a:lnSpc>
                <a:spcPts val="3559"/>
              </a:lnSpc>
              <a:spcBef>
                <a:spcPct val="0"/>
              </a:spcBef>
            </a:pPr>
            <a:endParaRPr lang="en-US" sz="3642">
              <a:solidFill>
                <a:srgbClr val="FF3131"/>
              </a:solidFill>
              <a:latin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08476" y="2832560"/>
            <a:ext cx="2159000" cy="53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2974">
                <a:solidFill>
                  <a:srgbClr val="FF3131"/>
                </a:solidFill>
                <a:latin typeface="Montserrat Bold"/>
              </a:rPr>
              <a:t>30/08/2018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702</Words>
  <Application>Microsoft Office PowerPoint</Application>
  <PresentationFormat>Personalizar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Open Sauce Bold</vt:lpstr>
      <vt:lpstr>Arial</vt:lpstr>
      <vt:lpstr>Calibri</vt:lpstr>
      <vt:lpstr>Montserrat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sejam bem vindos</dc:title>
  <cp:lastModifiedBy>Jurema Claudia Barbosa Ferreira</cp:lastModifiedBy>
  <cp:revision>5</cp:revision>
  <dcterms:created xsi:type="dcterms:W3CDTF">2006-08-16T00:00:00Z</dcterms:created>
  <dcterms:modified xsi:type="dcterms:W3CDTF">2023-09-19T08:08:20Z</dcterms:modified>
  <dc:identifier>DAFuu5_D_Qg</dc:identifier>
</cp:coreProperties>
</file>