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8288000" cy="10287000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Montserrat" panose="00000500000000000000" pitchFamily="2" charset="0"/>
      <p:regular r:id="rId20"/>
      <p:bold r:id="rId21"/>
      <p:italic r:id="rId22"/>
      <p:boldItalic r:id="rId23"/>
    </p:embeddedFont>
    <p:embeddedFont>
      <p:font typeface="Montserrat Bold" panose="00000800000000000000" charset="0"/>
      <p:regular r:id="rId24"/>
    </p:embeddedFont>
    <p:embeddedFont>
      <p:font typeface="Open Sauce Bold" panose="020B0604020202020204" charset="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39" d="100"/>
          <a:sy n="39" d="100"/>
        </p:scale>
        <p:origin x="94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8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t="-3333" b="-3333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8848723" y="-1295597"/>
            <a:ext cx="10553897" cy="10553897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6C490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9543579" y="-179986"/>
            <a:ext cx="8665506" cy="8665471"/>
            <a:chOff x="0" y="0"/>
            <a:chExt cx="6350000" cy="63499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-38888" r="-38888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8" name="Freeform 8"/>
          <p:cNvSpPr/>
          <p:nvPr/>
        </p:nvSpPr>
        <p:spPr>
          <a:xfrm>
            <a:off x="1028700" y="9024423"/>
            <a:ext cx="2390589" cy="721958"/>
          </a:xfrm>
          <a:custGeom>
            <a:avLst/>
            <a:gdLst/>
            <a:ahLst/>
            <a:cxnLst/>
            <a:rect l="l" t="t" r="r" b="b"/>
            <a:pathLst>
              <a:path w="2390589" h="721958">
                <a:moveTo>
                  <a:pt x="0" y="0"/>
                </a:moveTo>
                <a:lnTo>
                  <a:pt x="2390589" y="0"/>
                </a:lnTo>
                <a:lnTo>
                  <a:pt x="2390589" y="721958"/>
                </a:lnTo>
                <a:lnTo>
                  <a:pt x="0" y="7219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4473563" y="8754954"/>
            <a:ext cx="2205650" cy="1260897"/>
          </a:xfrm>
          <a:custGeom>
            <a:avLst/>
            <a:gdLst/>
            <a:ahLst/>
            <a:cxnLst/>
            <a:rect l="l" t="t" r="r" b="b"/>
            <a:pathLst>
              <a:path w="2205650" h="1260897">
                <a:moveTo>
                  <a:pt x="0" y="0"/>
                </a:moveTo>
                <a:lnTo>
                  <a:pt x="2205650" y="0"/>
                </a:lnTo>
                <a:lnTo>
                  <a:pt x="2205650" y="1260897"/>
                </a:lnTo>
                <a:lnTo>
                  <a:pt x="0" y="126089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TextBox 10"/>
          <p:cNvSpPr txBox="1"/>
          <p:nvPr/>
        </p:nvSpPr>
        <p:spPr>
          <a:xfrm>
            <a:off x="123825" y="5069840"/>
            <a:ext cx="9144000" cy="33342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22"/>
              </a:lnSpc>
            </a:pPr>
            <a:r>
              <a:rPr lang="en-US" sz="2384" dirty="0">
                <a:solidFill>
                  <a:srgbClr val="6D412A"/>
                </a:solidFill>
                <a:latin typeface="Montserrat Bold"/>
              </a:rPr>
              <a:t>Dra. Claudia Ferreira</a:t>
            </a:r>
          </a:p>
          <a:p>
            <a:pPr algn="ctr">
              <a:lnSpc>
                <a:spcPts val="2622"/>
              </a:lnSpc>
            </a:pPr>
            <a:r>
              <a:rPr lang="en-US" sz="2384" dirty="0" err="1">
                <a:solidFill>
                  <a:srgbClr val="6D412A"/>
                </a:solidFill>
                <a:latin typeface="Montserrat Bold"/>
              </a:rPr>
              <a:t>coordenadora</a:t>
            </a:r>
            <a:r>
              <a:rPr lang="en-US" sz="2384" dirty="0">
                <a:solidFill>
                  <a:srgbClr val="6D412A"/>
                </a:solidFill>
                <a:latin typeface="Montserrat Bold"/>
              </a:rPr>
              <a:t> da </a:t>
            </a:r>
            <a:r>
              <a:rPr lang="en-US" sz="2384" dirty="0" err="1">
                <a:solidFill>
                  <a:srgbClr val="6D412A"/>
                </a:solidFill>
                <a:latin typeface="Montserrat Bold"/>
              </a:rPr>
              <a:t>Comissão</a:t>
            </a:r>
            <a:r>
              <a:rPr lang="en-US" sz="2384" dirty="0">
                <a:solidFill>
                  <a:srgbClr val="6D412A"/>
                </a:solidFill>
                <a:latin typeface="Montserrat Bold"/>
              </a:rPr>
              <a:t> de </a:t>
            </a:r>
            <a:r>
              <a:rPr lang="en-US" sz="2384" dirty="0" err="1">
                <a:solidFill>
                  <a:srgbClr val="6D412A"/>
                </a:solidFill>
                <a:latin typeface="Montserrat Bold"/>
              </a:rPr>
              <a:t>Práticas</a:t>
            </a:r>
            <a:r>
              <a:rPr lang="en-US" sz="2384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2384" dirty="0" err="1">
                <a:solidFill>
                  <a:srgbClr val="6D412A"/>
                </a:solidFill>
                <a:latin typeface="Montserrat Bold"/>
              </a:rPr>
              <a:t>Integrativas</a:t>
            </a:r>
            <a:r>
              <a:rPr lang="en-US" sz="2384" dirty="0">
                <a:solidFill>
                  <a:srgbClr val="6D412A"/>
                </a:solidFill>
                <a:latin typeface="Montserrat Bold"/>
              </a:rPr>
              <a:t> do </a:t>
            </a:r>
            <a:r>
              <a:rPr lang="en-US" sz="2384" dirty="0" err="1">
                <a:solidFill>
                  <a:srgbClr val="6D412A"/>
                </a:solidFill>
                <a:latin typeface="Montserrat Bold"/>
              </a:rPr>
              <a:t>Conselho</a:t>
            </a:r>
            <a:r>
              <a:rPr lang="en-US" sz="2384" dirty="0">
                <a:solidFill>
                  <a:srgbClr val="6D412A"/>
                </a:solidFill>
                <a:latin typeface="Montserrat Bold"/>
              </a:rPr>
              <a:t> Federal de </a:t>
            </a:r>
            <a:r>
              <a:rPr lang="en-US" sz="2384" dirty="0" err="1">
                <a:solidFill>
                  <a:srgbClr val="6D412A"/>
                </a:solidFill>
                <a:latin typeface="Montserrat Bold"/>
              </a:rPr>
              <a:t>Enfermagem</a:t>
            </a:r>
            <a:r>
              <a:rPr lang="en-US" sz="2384" dirty="0">
                <a:solidFill>
                  <a:srgbClr val="6D412A"/>
                </a:solidFill>
                <a:latin typeface="Montserrat Bold"/>
              </a:rPr>
              <a:t> -COFEN </a:t>
            </a:r>
            <a:r>
              <a:rPr lang="en-US" sz="2384" dirty="0" err="1">
                <a:solidFill>
                  <a:srgbClr val="6D412A"/>
                </a:solidFill>
                <a:latin typeface="Montserrat Bold"/>
              </a:rPr>
              <a:t>coordenadora</a:t>
            </a:r>
            <a:r>
              <a:rPr lang="en-US" sz="2384" dirty="0">
                <a:solidFill>
                  <a:srgbClr val="6D412A"/>
                </a:solidFill>
                <a:latin typeface="Montserrat Bold"/>
              </a:rPr>
              <a:t> da </a:t>
            </a:r>
            <a:r>
              <a:rPr lang="en-US" sz="2384" dirty="0" err="1">
                <a:solidFill>
                  <a:srgbClr val="6D412A"/>
                </a:solidFill>
                <a:latin typeface="Montserrat Bold"/>
              </a:rPr>
              <a:t>Associação</a:t>
            </a:r>
            <a:r>
              <a:rPr lang="en-US" sz="2384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2384" dirty="0" err="1">
                <a:solidFill>
                  <a:srgbClr val="6D412A"/>
                </a:solidFill>
                <a:latin typeface="Montserrat Bold"/>
              </a:rPr>
              <a:t>Brasileira</a:t>
            </a:r>
            <a:r>
              <a:rPr lang="en-US" sz="2384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2384" dirty="0" err="1">
                <a:solidFill>
                  <a:srgbClr val="6D412A"/>
                </a:solidFill>
                <a:latin typeface="Montserrat Bold"/>
              </a:rPr>
              <a:t>Enfermeiros</a:t>
            </a:r>
            <a:r>
              <a:rPr lang="en-US" sz="2384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2384" dirty="0" err="1">
                <a:solidFill>
                  <a:srgbClr val="6D412A"/>
                </a:solidFill>
                <a:latin typeface="Montserrat Bold"/>
              </a:rPr>
              <a:t>Acupunturistas</a:t>
            </a:r>
            <a:r>
              <a:rPr lang="en-US" sz="2384" dirty="0">
                <a:solidFill>
                  <a:srgbClr val="6D412A"/>
                </a:solidFill>
                <a:latin typeface="Montserrat Bold"/>
              </a:rPr>
              <a:t> e </a:t>
            </a:r>
            <a:r>
              <a:rPr lang="en-US" sz="2384" dirty="0" err="1">
                <a:solidFill>
                  <a:srgbClr val="6D412A"/>
                </a:solidFill>
                <a:latin typeface="Montserrat Bold"/>
              </a:rPr>
              <a:t>Terapeutas</a:t>
            </a:r>
            <a:r>
              <a:rPr lang="en-US" sz="2384" dirty="0">
                <a:solidFill>
                  <a:srgbClr val="6D412A"/>
                </a:solidFill>
                <a:latin typeface="Montserrat Bold"/>
              </a:rPr>
              <a:t>  </a:t>
            </a:r>
            <a:r>
              <a:rPr lang="en-US" sz="2384" dirty="0" err="1">
                <a:solidFill>
                  <a:srgbClr val="6D412A"/>
                </a:solidFill>
                <a:latin typeface="Montserrat Bold"/>
              </a:rPr>
              <a:t>Holísticos</a:t>
            </a:r>
            <a:r>
              <a:rPr lang="en-US" sz="2384" dirty="0">
                <a:solidFill>
                  <a:srgbClr val="6D412A"/>
                </a:solidFill>
                <a:latin typeface="Montserrat Bold"/>
              </a:rPr>
              <a:t>  Regional Norte.</a:t>
            </a:r>
          </a:p>
          <a:p>
            <a:pPr algn="ctr">
              <a:lnSpc>
                <a:spcPts val="2622"/>
              </a:lnSpc>
            </a:pPr>
            <a:r>
              <a:rPr lang="en-US" sz="2384" dirty="0" err="1">
                <a:solidFill>
                  <a:srgbClr val="6D412A"/>
                </a:solidFill>
                <a:latin typeface="Montserrat Bold"/>
              </a:rPr>
              <a:t>Idealizadora</a:t>
            </a:r>
            <a:r>
              <a:rPr lang="en-US" sz="2384" dirty="0">
                <a:solidFill>
                  <a:srgbClr val="6D412A"/>
                </a:solidFill>
                <a:latin typeface="Montserrat Bold"/>
              </a:rPr>
              <a:t> e CEO do </a:t>
            </a:r>
            <a:r>
              <a:rPr lang="en-US" sz="2384" dirty="0" err="1">
                <a:solidFill>
                  <a:srgbClr val="6D412A"/>
                </a:solidFill>
                <a:latin typeface="Montserrat Bold"/>
              </a:rPr>
              <a:t>espaço</a:t>
            </a:r>
            <a:r>
              <a:rPr lang="en-US" sz="2384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2384" dirty="0" err="1">
                <a:solidFill>
                  <a:srgbClr val="6D412A"/>
                </a:solidFill>
                <a:latin typeface="Montserrat Bold"/>
              </a:rPr>
              <a:t>terapêutico</a:t>
            </a:r>
            <a:r>
              <a:rPr lang="en-US" sz="2384" dirty="0">
                <a:solidFill>
                  <a:srgbClr val="6D412A"/>
                </a:solidFill>
                <a:latin typeface="Montserrat Bold"/>
              </a:rPr>
              <a:t> Vida Zen</a:t>
            </a:r>
          </a:p>
          <a:p>
            <a:pPr algn="ctr">
              <a:lnSpc>
                <a:spcPts val="2622"/>
              </a:lnSpc>
            </a:pPr>
            <a:r>
              <a:rPr lang="en-US" sz="2384" dirty="0" err="1">
                <a:solidFill>
                  <a:srgbClr val="6D412A"/>
                </a:solidFill>
                <a:latin typeface="Montserrat Bold"/>
              </a:rPr>
              <a:t>Especialista</a:t>
            </a:r>
            <a:r>
              <a:rPr lang="en-US" sz="2384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2384" dirty="0" err="1">
                <a:solidFill>
                  <a:srgbClr val="6D412A"/>
                </a:solidFill>
                <a:latin typeface="Montserrat Bold"/>
              </a:rPr>
              <a:t>em</a:t>
            </a:r>
            <a:r>
              <a:rPr lang="en-US" sz="2384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2384" dirty="0" err="1">
                <a:solidFill>
                  <a:srgbClr val="6D412A"/>
                </a:solidFill>
                <a:latin typeface="Montserrat Bold"/>
              </a:rPr>
              <a:t>Medicina</a:t>
            </a:r>
            <a:r>
              <a:rPr lang="en-US" sz="2384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2384" dirty="0" err="1">
                <a:solidFill>
                  <a:srgbClr val="6D412A"/>
                </a:solidFill>
                <a:latin typeface="Montserrat Bold"/>
              </a:rPr>
              <a:t>Tradicional</a:t>
            </a:r>
            <a:r>
              <a:rPr lang="en-US" sz="2384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2384" dirty="0" err="1">
                <a:solidFill>
                  <a:srgbClr val="6D412A"/>
                </a:solidFill>
                <a:latin typeface="Montserrat Bold"/>
              </a:rPr>
              <a:t>Chinesa</a:t>
            </a:r>
            <a:r>
              <a:rPr lang="en-US" sz="2384" dirty="0">
                <a:solidFill>
                  <a:srgbClr val="6D412A"/>
                </a:solidFill>
                <a:latin typeface="Montserrat Bold"/>
              </a:rPr>
              <a:t>, </a:t>
            </a:r>
            <a:r>
              <a:rPr lang="en-US" sz="2384" dirty="0" err="1">
                <a:solidFill>
                  <a:srgbClr val="6D412A"/>
                </a:solidFill>
                <a:latin typeface="Montserrat Bold"/>
              </a:rPr>
              <a:t>Especialista</a:t>
            </a:r>
            <a:r>
              <a:rPr lang="en-US" sz="2384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2384" dirty="0" err="1">
                <a:solidFill>
                  <a:srgbClr val="6D412A"/>
                </a:solidFill>
                <a:latin typeface="Montserrat Bold"/>
              </a:rPr>
              <a:t>em</a:t>
            </a:r>
            <a:r>
              <a:rPr lang="en-US" sz="2384" dirty="0">
                <a:solidFill>
                  <a:srgbClr val="6D412A"/>
                </a:solidFill>
                <a:latin typeface="Montserrat Bold"/>
              </a:rPr>
              <a:t> Yoga </a:t>
            </a:r>
            <a:r>
              <a:rPr lang="en-US" sz="2384" dirty="0" err="1">
                <a:solidFill>
                  <a:srgbClr val="6D412A"/>
                </a:solidFill>
                <a:latin typeface="Montserrat Bold"/>
              </a:rPr>
              <a:t>Terapêutico</a:t>
            </a:r>
            <a:r>
              <a:rPr lang="en-US" sz="2384" dirty="0">
                <a:solidFill>
                  <a:srgbClr val="6D412A"/>
                </a:solidFill>
                <a:latin typeface="Montserrat Bold"/>
              </a:rPr>
              <a:t> e </a:t>
            </a:r>
            <a:r>
              <a:rPr lang="en-US" sz="2384" dirty="0" err="1">
                <a:solidFill>
                  <a:srgbClr val="6D412A"/>
                </a:solidFill>
                <a:latin typeface="Montserrat Bold"/>
              </a:rPr>
              <a:t>Meditação</a:t>
            </a:r>
            <a:r>
              <a:rPr lang="en-US" sz="2384" dirty="0">
                <a:solidFill>
                  <a:srgbClr val="6D412A"/>
                </a:solidFill>
                <a:latin typeface="Montserrat Bold"/>
              </a:rPr>
              <a:t>, </a:t>
            </a:r>
            <a:r>
              <a:rPr lang="en-US" sz="2384" dirty="0" err="1">
                <a:solidFill>
                  <a:srgbClr val="6D412A"/>
                </a:solidFill>
                <a:latin typeface="Montserrat Bold"/>
              </a:rPr>
              <a:t>Especialista</a:t>
            </a:r>
            <a:r>
              <a:rPr lang="en-US" sz="2384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2384" dirty="0" err="1">
                <a:solidFill>
                  <a:srgbClr val="6D412A"/>
                </a:solidFill>
                <a:latin typeface="Montserrat Bold"/>
              </a:rPr>
              <a:t>em</a:t>
            </a:r>
            <a:r>
              <a:rPr lang="en-US" sz="2384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2384" dirty="0" err="1">
                <a:solidFill>
                  <a:srgbClr val="6D412A"/>
                </a:solidFill>
                <a:latin typeface="Montserrat Bold"/>
              </a:rPr>
              <a:t>Medicina</a:t>
            </a:r>
            <a:r>
              <a:rPr lang="en-US" sz="2384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2384" dirty="0" err="1">
                <a:solidFill>
                  <a:srgbClr val="6D412A"/>
                </a:solidFill>
                <a:latin typeface="Montserrat Bold"/>
              </a:rPr>
              <a:t>Integrativa</a:t>
            </a:r>
            <a:r>
              <a:rPr lang="en-US" sz="2384" dirty="0">
                <a:solidFill>
                  <a:srgbClr val="6D412A"/>
                </a:solidFill>
                <a:latin typeface="Montserrat Bold"/>
              </a:rPr>
              <a:t> e </a:t>
            </a:r>
            <a:r>
              <a:rPr lang="en-US" sz="2384" dirty="0" err="1">
                <a:solidFill>
                  <a:srgbClr val="6D412A"/>
                </a:solidFill>
                <a:latin typeface="Montserrat Bold"/>
              </a:rPr>
              <a:t>Saúde</a:t>
            </a:r>
            <a:r>
              <a:rPr lang="en-US" sz="2384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2384" dirty="0" err="1">
                <a:solidFill>
                  <a:srgbClr val="6D412A"/>
                </a:solidFill>
                <a:latin typeface="Montserrat Bold"/>
              </a:rPr>
              <a:t>Quântica</a:t>
            </a:r>
            <a:r>
              <a:rPr lang="en-US" sz="2384" dirty="0">
                <a:solidFill>
                  <a:srgbClr val="6D412A"/>
                </a:solidFill>
                <a:latin typeface="Montserrat Bold"/>
              </a:rPr>
              <a:t>, Mestre </a:t>
            </a:r>
            <a:r>
              <a:rPr lang="en-US" sz="2384" dirty="0" err="1">
                <a:solidFill>
                  <a:srgbClr val="6D412A"/>
                </a:solidFill>
                <a:latin typeface="Montserrat Bold"/>
              </a:rPr>
              <a:t>em</a:t>
            </a:r>
            <a:r>
              <a:rPr lang="en-US" sz="2384" dirty="0">
                <a:solidFill>
                  <a:srgbClr val="6D412A"/>
                </a:solidFill>
                <a:latin typeface="Montserrat Bold"/>
              </a:rPr>
              <a:t> Reiki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69922" y="2978259"/>
            <a:ext cx="8142379" cy="10985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75"/>
              </a:lnSpc>
            </a:pPr>
            <a:r>
              <a:rPr lang="en-US" sz="3958">
                <a:solidFill>
                  <a:srgbClr val="6D412A"/>
                </a:solidFill>
                <a:latin typeface="Montserrat Bold"/>
              </a:rPr>
              <a:t>A PRÁTICA DA ACUPUNTURA E AS BASES DA ENFERMAGEM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t="-3333" b="-3333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15589956" y="-1561751"/>
            <a:ext cx="3973583" cy="3917746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F9E60">
                <a:alpha val="88627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377726" y="2137425"/>
            <a:ext cx="11627954" cy="9047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79"/>
              </a:lnSpc>
            </a:pPr>
            <a:r>
              <a:rPr lang="en-US" sz="2842" dirty="0">
                <a:solidFill>
                  <a:srgbClr val="6D412A"/>
                </a:solidFill>
                <a:latin typeface="Montserrat Bold"/>
              </a:rPr>
              <a:t>1. </a:t>
            </a:r>
            <a:r>
              <a:rPr lang="en-US" sz="2842" dirty="0" err="1">
                <a:solidFill>
                  <a:srgbClr val="6D412A"/>
                </a:solidFill>
                <a:latin typeface="Montserrat Bold"/>
              </a:rPr>
              <a:t>Não</a:t>
            </a:r>
            <a:r>
              <a:rPr lang="en-US" sz="2842" dirty="0">
                <a:solidFill>
                  <a:srgbClr val="6D412A"/>
                </a:solidFill>
                <a:latin typeface="Montserrat Bold"/>
              </a:rPr>
              <a:t> viola o art. 22, XVI da </a:t>
            </a:r>
            <a:r>
              <a:rPr lang="en-US" sz="2842" dirty="0" err="1">
                <a:solidFill>
                  <a:srgbClr val="6D412A"/>
                </a:solidFill>
                <a:latin typeface="Montserrat Bold"/>
              </a:rPr>
              <a:t>Constituição</a:t>
            </a:r>
            <a:r>
              <a:rPr lang="en-US" sz="2842" dirty="0">
                <a:solidFill>
                  <a:srgbClr val="6D412A"/>
                </a:solidFill>
                <a:latin typeface="Montserrat Bold"/>
              </a:rPr>
              <a:t> Federal a </a:t>
            </a:r>
            <a:r>
              <a:rPr lang="en-US" sz="2842" dirty="0" err="1">
                <a:solidFill>
                  <a:srgbClr val="6D412A"/>
                </a:solidFill>
                <a:latin typeface="Montserrat Bold"/>
              </a:rPr>
              <a:t>Portaria</a:t>
            </a:r>
            <a:r>
              <a:rPr lang="en-US" sz="2842" dirty="0">
                <a:solidFill>
                  <a:srgbClr val="6D412A"/>
                </a:solidFill>
                <a:latin typeface="Montserrat Bold"/>
              </a:rPr>
              <a:t> nº 971/2006 que </a:t>
            </a:r>
            <a:r>
              <a:rPr lang="en-US" sz="2842" dirty="0" err="1">
                <a:solidFill>
                  <a:srgbClr val="6D412A"/>
                </a:solidFill>
                <a:latin typeface="Montserrat Bold"/>
              </a:rPr>
              <a:t>institui</a:t>
            </a:r>
            <a:r>
              <a:rPr lang="en-US" sz="2842" dirty="0">
                <a:solidFill>
                  <a:srgbClr val="6D412A"/>
                </a:solidFill>
                <a:latin typeface="Montserrat Bold"/>
              </a:rPr>
              <a:t> a Política Nacional de </a:t>
            </a:r>
            <a:r>
              <a:rPr lang="en-US" sz="2842" dirty="0" err="1">
                <a:solidFill>
                  <a:srgbClr val="6D412A"/>
                </a:solidFill>
                <a:latin typeface="Montserrat Bold"/>
              </a:rPr>
              <a:t>Práticas</a:t>
            </a:r>
            <a:r>
              <a:rPr lang="en-US" sz="2842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2842" dirty="0" err="1">
                <a:solidFill>
                  <a:srgbClr val="6D412A"/>
                </a:solidFill>
                <a:latin typeface="Montserrat Bold"/>
              </a:rPr>
              <a:t>Integrativas</a:t>
            </a:r>
            <a:r>
              <a:rPr lang="en-US" sz="2842" dirty="0">
                <a:solidFill>
                  <a:srgbClr val="6D412A"/>
                </a:solidFill>
                <a:latin typeface="Montserrat Bold"/>
              </a:rPr>
              <a:t> e </a:t>
            </a:r>
            <a:r>
              <a:rPr lang="en-US" sz="2842" dirty="0" err="1">
                <a:solidFill>
                  <a:srgbClr val="6D412A"/>
                </a:solidFill>
                <a:latin typeface="Montserrat Bold"/>
              </a:rPr>
              <a:t>Complementares</a:t>
            </a:r>
            <a:r>
              <a:rPr lang="en-US" sz="2842" dirty="0">
                <a:solidFill>
                  <a:srgbClr val="6D412A"/>
                </a:solidFill>
                <a:latin typeface="Montserrat Bold"/>
              </a:rPr>
              <a:t> no </a:t>
            </a:r>
            <a:r>
              <a:rPr lang="en-US" sz="2842" dirty="0" err="1">
                <a:solidFill>
                  <a:srgbClr val="6D412A"/>
                </a:solidFill>
                <a:latin typeface="Montserrat Bold"/>
              </a:rPr>
              <a:t>âmbito</a:t>
            </a:r>
            <a:r>
              <a:rPr lang="en-US" sz="2842" dirty="0">
                <a:solidFill>
                  <a:srgbClr val="6D412A"/>
                </a:solidFill>
                <a:latin typeface="Montserrat Bold"/>
              </a:rPr>
              <a:t> do Sistema </a:t>
            </a:r>
            <a:r>
              <a:rPr lang="en-US" sz="2842" dirty="0" err="1">
                <a:solidFill>
                  <a:srgbClr val="6D412A"/>
                </a:solidFill>
                <a:latin typeface="Montserrat Bold"/>
              </a:rPr>
              <a:t>Único</a:t>
            </a:r>
            <a:r>
              <a:rPr lang="en-US" sz="2842" dirty="0">
                <a:solidFill>
                  <a:srgbClr val="6D412A"/>
                </a:solidFill>
                <a:latin typeface="Montserrat Bold"/>
              </a:rPr>
              <a:t> de </a:t>
            </a:r>
            <a:r>
              <a:rPr lang="en-US" sz="2842" dirty="0" err="1">
                <a:solidFill>
                  <a:srgbClr val="6D412A"/>
                </a:solidFill>
                <a:latin typeface="Montserrat Bold"/>
              </a:rPr>
              <a:t>Saúde</a:t>
            </a:r>
            <a:r>
              <a:rPr lang="en-US" sz="2842" dirty="0">
                <a:solidFill>
                  <a:srgbClr val="6D412A"/>
                </a:solidFill>
                <a:latin typeface="Montserrat Bold"/>
              </a:rPr>
              <a:t>.</a:t>
            </a:r>
          </a:p>
          <a:p>
            <a:pPr algn="ctr">
              <a:lnSpc>
                <a:spcPts val="3979"/>
              </a:lnSpc>
            </a:pPr>
            <a:endParaRPr lang="en-US" sz="2842" dirty="0">
              <a:solidFill>
                <a:srgbClr val="6D412A"/>
              </a:solidFill>
              <a:latin typeface="Montserrat Bold"/>
            </a:endParaRPr>
          </a:p>
          <a:p>
            <a:pPr algn="ctr">
              <a:lnSpc>
                <a:spcPts val="3979"/>
              </a:lnSpc>
            </a:pPr>
            <a:r>
              <a:rPr lang="en-US" sz="2842" dirty="0">
                <a:solidFill>
                  <a:srgbClr val="6D412A"/>
                </a:solidFill>
                <a:latin typeface="Montserrat Bold"/>
              </a:rPr>
              <a:t>2. O </a:t>
            </a:r>
            <a:r>
              <a:rPr lang="en-US" sz="2842" dirty="0" err="1">
                <a:solidFill>
                  <a:srgbClr val="6D412A"/>
                </a:solidFill>
                <a:latin typeface="Montserrat Bold"/>
              </a:rPr>
              <a:t>Ministério</a:t>
            </a:r>
            <a:r>
              <a:rPr lang="en-US" sz="2842" dirty="0">
                <a:solidFill>
                  <a:srgbClr val="6D412A"/>
                </a:solidFill>
                <a:latin typeface="Montserrat Bold"/>
              </a:rPr>
              <a:t> da </a:t>
            </a:r>
            <a:r>
              <a:rPr lang="en-US" sz="2842" dirty="0" err="1">
                <a:solidFill>
                  <a:srgbClr val="6D412A"/>
                </a:solidFill>
                <a:latin typeface="Montserrat Bold"/>
              </a:rPr>
              <a:t>Saúde</a:t>
            </a:r>
            <a:r>
              <a:rPr lang="en-US" sz="2842" dirty="0">
                <a:solidFill>
                  <a:srgbClr val="6D412A"/>
                </a:solidFill>
                <a:latin typeface="Montserrat Bold"/>
              </a:rPr>
              <a:t>, </a:t>
            </a:r>
            <a:r>
              <a:rPr lang="en-US" sz="2842" dirty="0" err="1">
                <a:solidFill>
                  <a:srgbClr val="6D412A"/>
                </a:solidFill>
                <a:latin typeface="Montserrat Bold"/>
              </a:rPr>
              <a:t>mediante</a:t>
            </a:r>
            <a:r>
              <a:rPr lang="en-US" sz="2842" dirty="0">
                <a:solidFill>
                  <a:srgbClr val="6D412A"/>
                </a:solidFill>
                <a:latin typeface="Montserrat Bold"/>
              </a:rPr>
              <a:t> a </a:t>
            </a:r>
            <a:r>
              <a:rPr lang="en-US" sz="2842" dirty="0" err="1">
                <a:solidFill>
                  <a:srgbClr val="6D412A"/>
                </a:solidFill>
                <a:latin typeface="Montserrat Bold"/>
              </a:rPr>
              <a:t>Portaria</a:t>
            </a:r>
            <a:r>
              <a:rPr lang="en-US" sz="2842" dirty="0">
                <a:solidFill>
                  <a:srgbClr val="6D412A"/>
                </a:solidFill>
                <a:latin typeface="Montserrat Bold"/>
              </a:rPr>
              <a:t> nº 971/2006, </a:t>
            </a:r>
            <a:r>
              <a:rPr lang="en-US" sz="2842" dirty="0" err="1">
                <a:solidFill>
                  <a:srgbClr val="6D412A"/>
                </a:solidFill>
                <a:latin typeface="Montserrat Bold"/>
              </a:rPr>
              <a:t>não</a:t>
            </a:r>
            <a:r>
              <a:rPr lang="en-US" sz="2842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2842" dirty="0" err="1">
                <a:solidFill>
                  <a:srgbClr val="6D412A"/>
                </a:solidFill>
                <a:latin typeface="Montserrat Bold"/>
              </a:rPr>
              <a:t>legislou</a:t>
            </a:r>
            <a:r>
              <a:rPr lang="en-US" sz="2842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2842" dirty="0" err="1">
                <a:solidFill>
                  <a:srgbClr val="6D412A"/>
                </a:solidFill>
                <a:latin typeface="Montserrat Bold"/>
              </a:rPr>
              <a:t>acerca</a:t>
            </a:r>
            <a:r>
              <a:rPr lang="en-US" sz="2842" dirty="0">
                <a:solidFill>
                  <a:srgbClr val="6D412A"/>
                </a:solidFill>
                <a:latin typeface="Montserrat Bold"/>
              </a:rPr>
              <a:t> das </a:t>
            </a:r>
            <a:r>
              <a:rPr lang="en-US" sz="2842" dirty="0" err="1">
                <a:solidFill>
                  <a:srgbClr val="6D412A"/>
                </a:solidFill>
                <a:latin typeface="Montserrat Bold"/>
              </a:rPr>
              <a:t>condições</a:t>
            </a:r>
            <a:r>
              <a:rPr lang="en-US" sz="2842" dirty="0">
                <a:solidFill>
                  <a:srgbClr val="6D412A"/>
                </a:solidFill>
                <a:latin typeface="Montserrat Bold"/>
              </a:rPr>
              <a:t> para o </a:t>
            </a:r>
            <a:r>
              <a:rPr lang="en-US" sz="2842" dirty="0" err="1">
                <a:solidFill>
                  <a:srgbClr val="6D412A"/>
                </a:solidFill>
                <a:latin typeface="Montserrat Bold"/>
              </a:rPr>
              <a:t>exercício</a:t>
            </a:r>
            <a:r>
              <a:rPr lang="en-US" sz="2842" dirty="0">
                <a:solidFill>
                  <a:srgbClr val="6D412A"/>
                </a:solidFill>
                <a:latin typeface="Montserrat Bold"/>
              </a:rPr>
              <a:t> da </a:t>
            </a:r>
            <a:r>
              <a:rPr lang="en-US" sz="2842" dirty="0" err="1">
                <a:solidFill>
                  <a:srgbClr val="6D412A"/>
                </a:solidFill>
                <a:latin typeface="Montserrat Bold"/>
              </a:rPr>
              <a:t>profissão</a:t>
            </a:r>
            <a:r>
              <a:rPr lang="en-US" sz="2842" dirty="0">
                <a:solidFill>
                  <a:srgbClr val="6D412A"/>
                </a:solidFill>
                <a:latin typeface="Montserrat Bold"/>
              </a:rPr>
              <a:t>, mas </a:t>
            </a:r>
            <a:r>
              <a:rPr lang="en-US" sz="2842" dirty="0" err="1">
                <a:solidFill>
                  <a:srgbClr val="6D412A"/>
                </a:solidFill>
                <a:latin typeface="Montserrat Bold"/>
              </a:rPr>
              <a:t>estabeleceu</a:t>
            </a:r>
            <a:r>
              <a:rPr lang="en-US" sz="2842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2842" dirty="0" err="1">
                <a:solidFill>
                  <a:srgbClr val="6D412A"/>
                </a:solidFill>
                <a:latin typeface="Montserrat Bold"/>
              </a:rPr>
              <a:t>normas</a:t>
            </a:r>
            <a:r>
              <a:rPr lang="en-US" sz="2842" dirty="0">
                <a:solidFill>
                  <a:srgbClr val="6D412A"/>
                </a:solidFill>
                <a:latin typeface="Montserrat Bold"/>
              </a:rPr>
              <a:t> de </a:t>
            </a:r>
            <a:r>
              <a:rPr lang="en-US" sz="2842" dirty="0" err="1">
                <a:solidFill>
                  <a:srgbClr val="6D412A"/>
                </a:solidFill>
                <a:latin typeface="Montserrat Bold"/>
              </a:rPr>
              <a:t>caráter</a:t>
            </a:r>
            <a:r>
              <a:rPr lang="en-US" sz="2842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2842" dirty="0" err="1">
                <a:solidFill>
                  <a:srgbClr val="6D412A"/>
                </a:solidFill>
                <a:latin typeface="Montserrat Bold"/>
              </a:rPr>
              <a:t>genérico</a:t>
            </a:r>
            <a:r>
              <a:rPr lang="en-US" sz="2842" dirty="0">
                <a:solidFill>
                  <a:srgbClr val="6D412A"/>
                </a:solidFill>
                <a:latin typeface="Montserrat Bold"/>
              </a:rPr>
              <a:t> com o </a:t>
            </a:r>
            <a:r>
              <a:rPr lang="en-US" sz="2842" dirty="0" err="1">
                <a:solidFill>
                  <a:srgbClr val="6D412A"/>
                </a:solidFill>
                <a:latin typeface="Montserrat Bold"/>
              </a:rPr>
              <a:t>intuito</a:t>
            </a:r>
            <a:r>
              <a:rPr lang="en-US" sz="2842" dirty="0">
                <a:solidFill>
                  <a:srgbClr val="6D412A"/>
                </a:solidFill>
                <a:latin typeface="Montserrat Bold"/>
              </a:rPr>
              <a:t> de </a:t>
            </a:r>
            <a:r>
              <a:rPr lang="en-US" sz="2842" dirty="0" err="1">
                <a:solidFill>
                  <a:srgbClr val="6D412A"/>
                </a:solidFill>
                <a:latin typeface="Montserrat Bold"/>
              </a:rPr>
              <a:t>incentivar</a:t>
            </a:r>
            <a:r>
              <a:rPr lang="en-US" sz="2842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2842" dirty="0" err="1">
                <a:solidFill>
                  <a:srgbClr val="6D412A"/>
                </a:solidFill>
                <a:latin typeface="Montserrat Bold"/>
              </a:rPr>
              <a:t>os</a:t>
            </a:r>
            <a:r>
              <a:rPr lang="en-US" sz="2842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2842" dirty="0" err="1">
                <a:solidFill>
                  <a:srgbClr val="6D412A"/>
                </a:solidFill>
                <a:latin typeface="Montserrat Bold"/>
              </a:rPr>
              <a:t>órgãos</a:t>
            </a:r>
            <a:r>
              <a:rPr lang="en-US" sz="2842" dirty="0">
                <a:solidFill>
                  <a:srgbClr val="6D412A"/>
                </a:solidFill>
                <a:latin typeface="Montserrat Bold"/>
              </a:rPr>
              <a:t> e </a:t>
            </a:r>
            <a:r>
              <a:rPr lang="en-US" sz="2842" dirty="0" err="1">
                <a:solidFill>
                  <a:srgbClr val="6D412A"/>
                </a:solidFill>
                <a:latin typeface="Montserrat Bold"/>
              </a:rPr>
              <a:t>entidades</a:t>
            </a:r>
            <a:r>
              <a:rPr lang="en-US" sz="2842" dirty="0">
                <a:solidFill>
                  <a:srgbClr val="6D412A"/>
                </a:solidFill>
                <a:latin typeface="Montserrat Bold"/>
              </a:rPr>
              <a:t> do </a:t>
            </a:r>
            <a:r>
              <a:rPr lang="en-US" sz="2842" dirty="0" err="1">
                <a:solidFill>
                  <a:srgbClr val="6D412A"/>
                </a:solidFill>
                <a:latin typeface="Montserrat Bold"/>
              </a:rPr>
              <a:t>Ministério</a:t>
            </a:r>
            <a:r>
              <a:rPr lang="en-US" sz="2842" dirty="0">
                <a:solidFill>
                  <a:srgbClr val="6D412A"/>
                </a:solidFill>
                <a:latin typeface="Montserrat Bold"/>
              </a:rPr>
              <a:t> da </a:t>
            </a:r>
            <a:r>
              <a:rPr lang="en-US" sz="2842" dirty="0" err="1">
                <a:solidFill>
                  <a:srgbClr val="6D412A"/>
                </a:solidFill>
                <a:latin typeface="Montserrat Bold"/>
              </a:rPr>
              <a:t>Saúde</a:t>
            </a:r>
            <a:r>
              <a:rPr lang="en-US" sz="2842" dirty="0">
                <a:solidFill>
                  <a:srgbClr val="6D412A"/>
                </a:solidFill>
                <a:latin typeface="Montserrat Bold"/>
              </a:rPr>
              <a:t> a </a:t>
            </a:r>
            <a:r>
              <a:rPr lang="en-US" sz="2842" dirty="0" err="1">
                <a:solidFill>
                  <a:srgbClr val="6D412A"/>
                </a:solidFill>
                <a:latin typeface="Montserrat Bold"/>
              </a:rPr>
              <a:t>promoverem</a:t>
            </a:r>
            <a:r>
              <a:rPr lang="en-US" sz="2842" dirty="0">
                <a:solidFill>
                  <a:srgbClr val="6D412A"/>
                </a:solidFill>
                <a:latin typeface="Montserrat Bold"/>
              </a:rPr>
              <a:t> a “</a:t>
            </a:r>
            <a:r>
              <a:rPr lang="en-US" sz="2842" dirty="0" err="1">
                <a:solidFill>
                  <a:srgbClr val="6D412A"/>
                </a:solidFill>
                <a:latin typeface="Montserrat Bold"/>
              </a:rPr>
              <a:t>elaboração</a:t>
            </a:r>
            <a:r>
              <a:rPr lang="en-US" sz="2842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2842" dirty="0" err="1">
                <a:solidFill>
                  <a:srgbClr val="6D412A"/>
                </a:solidFill>
                <a:latin typeface="Montserrat Bold"/>
              </a:rPr>
              <a:t>ou</a:t>
            </a:r>
            <a:r>
              <a:rPr lang="en-US" sz="2842" dirty="0">
                <a:solidFill>
                  <a:srgbClr val="6D412A"/>
                </a:solidFill>
                <a:latin typeface="Montserrat Bold"/>
              </a:rPr>
              <a:t> a </a:t>
            </a:r>
            <a:r>
              <a:rPr lang="en-US" sz="2842" dirty="0" err="1">
                <a:solidFill>
                  <a:srgbClr val="6D412A"/>
                </a:solidFill>
                <a:latin typeface="Montserrat Bold"/>
              </a:rPr>
              <a:t>readequação</a:t>
            </a:r>
            <a:r>
              <a:rPr lang="en-US" sz="2842" dirty="0">
                <a:solidFill>
                  <a:srgbClr val="6D412A"/>
                </a:solidFill>
                <a:latin typeface="Montserrat Bold"/>
              </a:rPr>
              <a:t> de </a:t>
            </a:r>
            <a:r>
              <a:rPr lang="en-US" sz="2842" dirty="0" err="1">
                <a:solidFill>
                  <a:srgbClr val="6D412A"/>
                </a:solidFill>
                <a:latin typeface="Montserrat Bold"/>
              </a:rPr>
              <a:t>seus</a:t>
            </a:r>
            <a:r>
              <a:rPr lang="en-US" sz="2842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2842" dirty="0" err="1">
                <a:solidFill>
                  <a:srgbClr val="6D412A"/>
                </a:solidFill>
                <a:latin typeface="Montserrat Bold"/>
              </a:rPr>
              <a:t>planos</a:t>
            </a:r>
            <a:r>
              <a:rPr lang="en-US" sz="2842" dirty="0">
                <a:solidFill>
                  <a:srgbClr val="6D412A"/>
                </a:solidFill>
                <a:latin typeface="Montserrat Bold"/>
              </a:rPr>
              <a:t>, </a:t>
            </a:r>
            <a:r>
              <a:rPr lang="en-US" sz="2842" dirty="0" err="1">
                <a:solidFill>
                  <a:srgbClr val="6D412A"/>
                </a:solidFill>
                <a:latin typeface="Montserrat Bold"/>
              </a:rPr>
              <a:t>programas</a:t>
            </a:r>
            <a:r>
              <a:rPr lang="en-US" sz="2842" dirty="0">
                <a:solidFill>
                  <a:srgbClr val="6D412A"/>
                </a:solidFill>
                <a:latin typeface="Montserrat Bold"/>
              </a:rPr>
              <a:t>, </a:t>
            </a:r>
            <a:r>
              <a:rPr lang="en-US" sz="2842" dirty="0" err="1">
                <a:solidFill>
                  <a:srgbClr val="6D412A"/>
                </a:solidFill>
                <a:latin typeface="Montserrat Bold"/>
              </a:rPr>
              <a:t>projetos</a:t>
            </a:r>
            <a:r>
              <a:rPr lang="en-US" sz="2842" dirty="0">
                <a:solidFill>
                  <a:srgbClr val="6D412A"/>
                </a:solidFill>
                <a:latin typeface="Montserrat Bold"/>
              </a:rPr>
              <a:t> e </a:t>
            </a:r>
            <a:r>
              <a:rPr lang="en-US" sz="2842" dirty="0" err="1">
                <a:solidFill>
                  <a:srgbClr val="6D412A"/>
                </a:solidFill>
                <a:latin typeface="Montserrat Bold"/>
              </a:rPr>
              <a:t>atividades</a:t>
            </a:r>
            <a:r>
              <a:rPr lang="en-US" sz="2842" dirty="0">
                <a:solidFill>
                  <a:srgbClr val="6D412A"/>
                </a:solidFill>
                <a:latin typeface="Montserrat Bold"/>
              </a:rPr>
              <a:t>, </a:t>
            </a:r>
            <a:r>
              <a:rPr lang="en-US" sz="2842" dirty="0" err="1">
                <a:solidFill>
                  <a:srgbClr val="6D412A"/>
                </a:solidFill>
                <a:latin typeface="Montserrat Bold"/>
              </a:rPr>
              <a:t>na</a:t>
            </a:r>
            <a:r>
              <a:rPr lang="en-US" sz="2842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2842" dirty="0" err="1">
                <a:solidFill>
                  <a:srgbClr val="6D412A"/>
                </a:solidFill>
                <a:latin typeface="Montserrat Bold"/>
              </a:rPr>
              <a:t>conformidade</a:t>
            </a:r>
            <a:r>
              <a:rPr lang="en-US" sz="2842" dirty="0">
                <a:solidFill>
                  <a:srgbClr val="6D412A"/>
                </a:solidFill>
                <a:latin typeface="Montserrat Bold"/>
              </a:rPr>
              <a:t> das </a:t>
            </a:r>
            <a:r>
              <a:rPr lang="en-US" sz="2842" dirty="0" err="1">
                <a:solidFill>
                  <a:srgbClr val="6D412A"/>
                </a:solidFill>
                <a:latin typeface="Montserrat Bold"/>
              </a:rPr>
              <a:t>diretrizes</a:t>
            </a:r>
            <a:r>
              <a:rPr lang="en-US" sz="2842" dirty="0">
                <a:solidFill>
                  <a:srgbClr val="6D412A"/>
                </a:solidFill>
                <a:latin typeface="Montserrat Bold"/>
              </a:rPr>
              <a:t> e </a:t>
            </a:r>
            <a:r>
              <a:rPr lang="en-US" sz="2842" dirty="0" err="1">
                <a:solidFill>
                  <a:srgbClr val="6D412A"/>
                </a:solidFill>
                <a:latin typeface="Montserrat Bold"/>
              </a:rPr>
              <a:t>responsabilidades</a:t>
            </a:r>
            <a:r>
              <a:rPr lang="en-US" sz="2842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2842" dirty="0" err="1">
                <a:solidFill>
                  <a:srgbClr val="6D412A"/>
                </a:solidFill>
                <a:latin typeface="Montserrat Bold"/>
              </a:rPr>
              <a:t>nela</a:t>
            </a:r>
            <a:r>
              <a:rPr lang="en-US" sz="2842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2842" dirty="0" err="1">
                <a:solidFill>
                  <a:srgbClr val="6D412A"/>
                </a:solidFill>
                <a:latin typeface="Montserrat Bold"/>
              </a:rPr>
              <a:t>estabelecidas</a:t>
            </a:r>
            <a:r>
              <a:rPr lang="en-US" sz="2842" dirty="0">
                <a:solidFill>
                  <a:srgbClr val="6D412A"/>
                </a:solidFill>
                <a:latin typeface="Montserrat Bold"/>
              </a:rPr>
              <a:t>.” (art. 2º).</a:t>
            </a:r>
          </a:p>
          <a:p>
            <a:pPr algn="ctr">
              <a:lnSpc>
                <a:spcPts val="3139"/>
              </a:lnSpc>
            </a:pPr>
            <a:endParaRPr lang="en-US" sz="2842" dirty="0">
              <a:solidFill>
                <a:srgbClr val="6D412A"/>
              </a:solidFill>
              <a:latin typeface="Montserrat Bold"/>
            </a:endParaRPr>
          </a:p>
          <a:p>
            <a:pPr algn="ctr">
              <a:lnSpc>
                <a:spcPts val="5099"/>
              </a:lnSpc>
            </a:pPr>
            <a:endParaRPr lang="en-US" sz="2842" dirty="0">
              <a:solidFill>
                <a:srgbClr val="6D412A"/>
              </a:solidFill>
              <a:latin typeface="Montserrat Bold"/>
            </a:endParaRPr>
          </a:p>
          <a:p>
            <a:pPr algn="ctr">
              <a:lnSpc>
                <a:spcPts val="4119"/>
              </a:lnSpc>
            </a:pPr>
            <a:endParaRPr lang="en-US" sz="2842" dirty="0">
              <a:solidFill>
                <a:srgbClr val="6D412A"/>
              </a:solidFill>
              <a:latin typeface="Montserrat Bold"/>
            </a:endParaRPr>
          </a:p>
          <a:p>
            <a:pPr algn="ctr">
              <a:lnSpc>
                <a:spcPts val="4119"/>
              </a:lnSpc>
            </a:pPr>
            <a:endParaRPr lang="en-US" sz="2842" dirty="0">
              <a:solidFill>
                <a:srgbClr val="6D412A"/>
              </a:solidFill>
              <a:latin typeface="Montserrat Bold"/>
            </a:endParaRPr>
          </a:p>
          <a:p>
            <a:pPr marL="0" lvl="0" indent="0" algn="l">
              <a:lnSpc>
                <a:spcPts val="3559"/>
              </a:lnSpc>
              <a:spcBef>
                <a:spcPct val="0"/>
              </a:spcBef>
            </a:pPr>
            <a:endParaRPr lang="en-US" sz="2842" dirty="0">
              <a:solidFill>
                <a:srgbClr val="6D412A"/>
              </a:solidFill>
              <a:latin typeface="Montserrat Bold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6377727" y="9258300"/>
            <a:ext cx="2232874" cy="550508"/>
          </a:xfrm>
          <a:custGeom>
            <a:avLst/>
            <a:gdLst/>
            <a:ahLst/>
            <a:cxnLst/>
            <a:rect l="l" t="t" r="r" b="b"/>
            <a:pathLst>
              <a:path w="2390589" h="721958">
                <a:moveTo>
                  <a:pt x="0" y="0"/>
                </a:moveTo>
                <a:lnTo>
                  <a:pt x="2390589" y="0"/>
                </a:lnTo>
                <a:lnTo>
                  <a:pt x="2390589" y="721958"/>
                </a:lnTo>
                <a:lnTo>
                  <a:pt x="0" y="7219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>
            <a:off x="9144000" y="9258300"/>
            <a:ext cx="1524000" cy="757551"/>
          </a:xfrm>
          <a:custGeom>
            <a:avLst/>
            <a:gdLst/>
            <a:ahLst/>
            <a:cxnLst/>
            <a:rect l="l" t="t" r="r" b="b"/>
            <a:pathLst>
              <a:path w="1625074" h="929001">
                <a:moveTo>
                  <a:pt x="0" y="0"/>
                </a:moveTo>
                <a:lnTo>
                  <a:pt x="1625074" y="0"/>
                </a:lnTo>
                <a:lnTo>
                  <a:pt x="1625074" y="929001"/>
                </a:lnTo>
                <a:lnTo>
                  <a:pt x="0" y="92900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0" y="2547644"/>
            <a:ext cx="5864358" cy="5906060"/>
          </a:xfrm>
          <a:custGeom>
            <a:avLst/>
            <a:gdLst/>
            <a:ahLst/>
            <a:cxnLst/>
            <a:rect l="l" t="t" r="r" b="b"/>
            <a:pathLst>
              <a:path w="5864358" h="5906060">
                <a:moveTo>
                  <a:pt x="0" y="0"/>
                </a:moveTo>
                <a:lnTo>
                  <a:pt x="5864358" y="0"/>
                </a:lnTo>
                <a:lnTo>
                  <a:pt x="5864358" y="5906060"/>
                </a:lnTo>
                <a:lnTo>
                  <a:pt x="0" y="590606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TextBox 10"/>
          <p:cNvSpPr txBox="1"/>
          <p:nvPr/>
        </p:nvSpPr>
        <p:spPr>
          <a:xfrm>
            <a:off x="1280776" y="397122"/>
            <a:ext cx="11263755" cy="1787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91"/>
              </a:lnSpc>
            </a:pPr>
            <a:r>
              <a:rPr lang="en-US" sz="3354">
                <a:solidFill>
                  <a:srgbClr val="6D412A"/>
                </a:solidFill>
                <a:latin typeface="Montserrat Bold"/>
              </a:rPr>
              <a:t>AÇÃO CIVIL PÚBLICA DA LEGALIDADE E PORTARIA EMANADA DO MINISTÉRIO DA SAÚDE</a:t>
            </a:r>
          </a:p>
          <a:p>
            <a:pPr algn="ctr">
              <a:lnSpc>
                <a:spcPts val="2963"/>
              </a:lnSpc>
            </a:pPr>
            <a:r>
              <a:rPr lang="en-US" sz="2554">
                <a:solidFill>
                  <a:srgbClr val="6D412A"/>
                </a:solidFill>
                <a:latin typeface="Montserrat Bold"/>
              </a:rPr>
              <a:t> </a:t>
            </a:r>
          </a:p>
          <a:p>
            <a:pPr marL="0" lvl="0" indent="0" algn="ctr">
              <a:lnSpc>
                <a:spcPts val="3543"/>
              </a:lnSpc>
              <a:spcBef>
                <a:spcPct val="0"/>
              </a:spcBef>
            </a:pPr>
            <a:endParaRPr lang="en-US" sz="2554">
              <a:solidFill>
                <a:srgbClr val="6D412A"/>
              </a:solidFill>
              <a:latin typeface="Montserrat Bo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t="-3333" b="-3333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15697200" y="-362337"/>
            <a:ext cx="3140019" cy="2820171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F9E60">
                <a:alpha val="8078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336337" y="2306037"/>
            <a:ext cx="10601868" cy="5257321"/>
          </a:xfrm>
          <a:custGeom>
            <a:avLst/>
            <a:gdLst/>
            <a:ahLst/>
            <a:cxnLst/>
            <a:rect l="l" t="t" r="r" b="b"/>
            <a:pathLst>
              <a:path w="10601868" h="5257321">
                <a:moveTo>
                  <a:pt x="0" y="0"/>
                </a:moveTo>
                <a:lnTo>
                  <a:pt x="10601869" y="0"/>
                </a:lnTo>
                <a:lnTo>
                  <a:pt x="10601869" y="5257321"/>
                </a:lnTo>
                <a:lnTo>
                  <a:pt x="0" y="52573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TextBox 7"/>
          <p:cNvSpPr txBox="1"/>
          <p:nvPr/>
        </p:nvSpPr>
        <p:spPr>
          <a:xfrm>
            <a:off x="336337" y="711341"/>
            <a:ext cx="14558516" cy="6728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37"/>
              </a:lnSpc>
            </a:pPr>
            <a:r>
              <a:rPr lang="en-US" sz="3979">
                <a:solidFill>
                  <a:srgbClr val="6D412A"/>
                </a:solidFill>
                <a:latin typeface="Montserrat Bold"/>
              </a:rPr>
              <a:t>RESOLUÇÃO DO COFEN</a:t>
            </a:r>
          </a:p>
          <a:p>
            <a:pPr marL="0" lvl="0" indent="0" algn="ctr">
              <a:lnSpc>
                <a:spcPts val="1067"/>
              </a:lnSpc>
            </a:pPr>
            <a:endParaRPr lang="en-US" sz="3979">
              <a:solidFill>
                <a:srgbClr val="6D412A"/>
              </a:solidFill>
              <a:latin typeface="Montserrat Bold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1280367" y="5495248"/>
            <a:ext cx="6669242" cy="3763052"/>
          </a:xfrm>
          <a:custGeom>
            <a:avLst/>
            <a:gdLst/>
            <a:ahLst/>
            <a:cxnLst/>
            <a:rect l="l" t="t" r="r" b="b"/>
            <a:pathLst>
              <a:path w="6669242" h="3763052">
                <a:moveTo>
                  <a:pt x="0" y="0"/>
                </a:moveTo>
                <a:lnTo>
                  <a:pt x="6669242" y="0"/>
                </a:lnTo>
                <a:lnTo>
                  <a:pt x="6669242" y="3763052"/>
                </a:lnTo>
                <a:lnTo>
                  <a:pt x="0" y="37630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5234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5257800" y="9410700"/>
            <a:ext cx="1752600" cy="569557"/>
          </a:xfrm>
          <a:custGeom>
            <a:avLst/>
            <a:gdLst/>
            <a:ahLst/>
            <a:cxnLst/>
            <a:rect l="l" t="t" r="r" b="b"/>
            <a:pathLst>
              <a:path w="2390589" h="721958">
                <a:moveTo>
                  <a:pt x="0" y="0"/>
                </a:moveTo>
                <a:lnTo>
                  <a:pt x="2390589" y="0"/>
                </a:lnTo>
                <a:lnTo>
                  <a:pt x="2390589" y="721958"/>
                </a:lnTo>
                <a:lnTo>
                  <a:pt x="0" y="72195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7943302" y="9303683"/>
            <a:ext cx="1505498" cy="676575"/>
          </a:xfrm>
          <a:custGeom>
            <a:avLst/>
            <a:gdLst/>
            <a:ahLst/>
            <a:cxnLst/>
            <a:rect l="l" t="t" r="r" b="b"/>
            <a:pathLst>
              <a:path w="1625074" h="929001">
                <a:moveTo>
                  <a:pt x="0" y="0"/>
                </a:moveTo>
                <a:lnTo>
                  <a:pt x="1625074" y="0"/>
                </a:lnTo>
                <a:lnTo>
                  <a:pt x="1625074" y="929001"/>
                </a:lnTo>
                <a:lnTo>
                  <a:pt x="0" y="92900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TextBox 11"/>
          <p:cNvSpPr txBox="1"/>
          <p:nvPr/>
        </p:nvSpPr>
        <p:spPr>
          <a:xfrm>
            <a:off x="13423664" y="4656661"/>
            <a:ext cx="1732558" cy="4798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82"/>
              </a:lnSpc>
              <a:spcBef>
                <a:spcPct val="0"/>
              </a:spcBef>
            </a:pPr>
            <a:r>
              <a:rPr lang="en-US" sz="2654">
                <a:solidFill>
                  <a:srgbClr val="FF3131"/>
                </a:solidFill>
                <a:latin typeface="Montserrat Bold"/>
              </a:rPr>
              <a:t>28/11/2018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t="-3333" b="-3333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15156222" y="-1740325"/>
            <a:ext cx="4283019" cy="4283019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F9E60">
                <a:alpha val="8078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4884966" y="9426626"/>
            <a:ext cx="1907095" cy="553631"/>
          </a:xfrm>
          <a:custGeom>
            <a:avLst/>
            <a:gdLst/>
            <a:ahLst/>
            <a:cxnLst/>
            <a:rect l="l" t="t" r="r" b="b"/>
            <a:pathLst>
              <a:path w="2390589" h="721958">
                <a:moveTo>
                  <a:pt x="0" y="0"/>
                </a:moveTo>
                <a:lnTo>
                  <a:pt x="2390589" y="0"/>
                </a:lnTo>
                <a:lnTo>
                  <a:pt x="2390589" y="721958"/>
                </a:lnTo>
                <a:lnTo>
                  <a:pt x="0" y="7219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7467600" y="9293489"/>
            <a:ext cx="1200698" cy="553632"/>
          </a:xfrm>
          <a:custGeom>
            <a:avLst/>
            <a:gdLst/>
            <a:ahLst/>
            <a:cxnLst/>
            <a:rect l="l" t="t" r="r" b="b"/>
            <a:pathLst>
              <a:path w="1625074" h="929001">
                <a:moveTo>
                  <a:pt x="0" y="0"/>
                </a:moveTo>
                <a:lnTo>
                  <a:pt x="1625074" y="0"/>
                </a:lnTo>
                <a:lnTo>
                  <a:pt x="1625074" y="929001"/>
                </a:lnTo>
                <a:lnTo>
                  <a:pt x="0" y="92900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>
            <a:off x="173587" y="2486384"/>
            <a:ext cx="9422758" cy="5300301"/>
          </a:xfrm>
          <a:custGeom>
            <a:avLst/>
            <a:gdLst/>
            <a:ahLst/>
            <a:cxnLst/>
            <a:rect l="l" t="t" r="r" b="b"/>
            <a:pathLst>
              <a:path w="9422758" h="5300301">
                <a:moveTo>
                  <a:pt x="0" y="0"/>
                </a:moveTo>
                <a:lnTo>
                  <a:pt x="9422758" y="0"/>
                </a:lnTo>
                <a:lnTo>
                  <a:pt x="9422758" y="5300301"/>
                </a:lnTo>
                <a:lnTo>
                  <a:pt x="0" y="530030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TextBox 9"/>
          <p:cNvSpPr txBox="1"/>
          <p:nvPr/>
        </p:nvSpPr>
        <p:spPr>
          <a:xfrm>
            <a:off x="336337" y="439879"/>
            <a:ext cx="14558516" cy="12157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37"/>
              </a:lnSpc>
            </a:pPr>
            <a:r>
              <a:rPr lang="en-US" sz="3979">
                <a:solidFill>
                  <a:srgbClr val="6D412A"/>
                </a:solidFill>
                <a:latin typeface="Montserrat Bold"/>
              </a:rPr>
              <a:t>COFEN AUTORIZA O REGISTRO DO PROFISSIONAL DOS TÍTULOS DE ESPECIALIZAÇÃO NA ABENAH</a:t>
            </a:r>
          </a:p>
          <a:p>
            <a:pPr marL="0" lvl="0" indent="0" algn="ctr">
              <a:lnSpc>
                <a:spcPts val="1067"/>
              </a:lnSpc>
            </a:pPr>
            <a:endParaRPr lang="en-US" sz="3979">
              <a:solidFill>
                <a:srgbClr val="6D412A"/>
              </a:solidFill>
              <a:latin typeface="Montserrat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9985259" y="3622617"/>
            <a:ext cx="6787271" cy="2755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12"/>
              </a:lnSpc>
            </a:pPr>
            <a:r>
              <a:rPr lang="en-US" sz="3674">
                <a:solidFill>
                  <a:srgbClr val="6D412A"/>
                </a:solidFill>
                <a:latin typeface="Open Sauce Bold"/>
              </a:rPr>
              <a:t>Cofen e Abenah, reunem forças em prol da Enfermagem</a:t>
            </a:r>
          </a:p>
          <a:p>
            <a:pPr algn="ctr">
              <a:lnSpc>
                <a:spcPts val="5512"/>
              </a:lnSpc>
              <a:spcBef>
                <a:spcPct val="0"/>
              </a:spcBef>
            </a:pPr>
            <a:r>
              <a:rPr lang="en-US" sz="3674">
                <a:solidFill>
                  <a:srgbClr val="6D412A"/>
                </a:solidFill>
                <a:latin typeface="Open Sauce Bold"/>
              </a:rPr>
              <a:t>Decisão 114-2019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t="-3333" b="-3333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 rot="9448584">
            <a:off x="16330030" y="-602936"/>
            <a:ext cx="2862995" cy="2862995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F9E60">
                <a:alpha val="8078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6080261" y="9336086"/>
            <a:ext cx="1615939" cy="644172"/>
          </a:xfrm>
          <a:custGeom>
            <a:avLst/>
            <a:gdLst/>
            <a:ahLst/>
            <a:cxnLst/>
            <a:rect l="l" t="t" r="r" b="b"/>
            <a:pathLst>
              <a:path w="1875450" h="566386">
                <a:moveTo>
                  <a:pt x="0" y="0"/>
                </a:moveTo>
                <a:lnTo>
                  <a:pt x="1875450" y="0"/>
                </a:lnTo>
                <a:lnTo>
                  <a:pt x="1875450" y="566386"/>
                </a:lnTo>
                <a:lnTo>
                  <a:pt x="0" y="5663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8175671" y="9413872"/>
            <a:ext cx="1120729" cy="644172"/>
          </a:xfrm>
          <a:custGeom>
            <a:avLst/>
            <a:gdLst/>
            <a:ahLst/>
            <a:cxnLst/>
            <a:rect l="l" t="t" r="r" b="b"/>
            <a:pathLst>
              <a:path w="1262900" h="721958">
                <a:moveTo>
                  <a:pt x="0" y="0"/>
                </a:moveTo>
                <a:lnTo>
                  <a:pt x="1262900" y="0"/>
                </a:lnTo>
                <a:lnTo>
                  <a:pt x="1262900" y="721958"/>
                </a:lnTo>
                <a:lnTo>
                  <a:pt x="0" y="7219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>
            <a:off x="249869" y="4206889"/>
            <a:ext cx="6424114" cy="4040609"/>
          </a:xfrm>
          <a:custGeom>
            <a:avLst/>
            <a:gdLst/>
            <a:ahLst/>
            <a:cxnLst/>
            <a:rect l="l" t="t" r="r" b="b"/>
            <a:pathLst>
              <a:path w="6424114" h="4040609">
                <a:moveTo>
                  <a:pt x="0" y="0"/>
                </a:moveTo>
                <a:lnTo>
                  <a:pt x="6424114" y="0"/>
                </a:lnTo>
                <a:lnTo>
                  <a:pt x="6424114" y="4040608"/>
                </a:lnTo>
                <a:lnTo>
                  <a:pt x="0" y="404060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TextBox 9"/>
          <p:cNvSpPr txBox="1"/>
          <p:nvPr/>
        </p:nvSpPr>
        <p:spPr>
          <a:xfrm>
            <a:off x="7332720" y="5086350"/>
            <a:ext cx="10428807" cy="37421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5"/>
              </a:lnSpc>
            </a:pPr>
            <a:r>
              <a:rPr lang="en-US" sz="2361">
                <a:solidFill>
                  <a:srgbClr val="6D412A"/>
                </a:solidFill>
                <a:latin typeface="Montserrat Bold"/>
              </a:rPr>
              <a:t>O número de municípios que ofertaram atendimentos individuais em PICS: 3.024 (54%), estando presente em 100% das capitais.</a:t>
            </a:r>
          </a:p>
          <a:p>
            <a:pPr algn="ctr">
              <a:lnSpc>
                <a:spcPts val="3305"/>
              </a:lnSpc>
            </a:pPr>
            <a:endParaRPr lang="en-US" sz="2361">
              <a:solidFill>
                <a:srgbClr val="6D412A"/>
              </a:solidFill>
              <a:latin typeface="Montserrat Bold"/>
            </a:endParaRPr>
          </a:p>
          <a:p>
            <a:pPr algn="ctr">
              <a:lnSpc>
                <a:spcPts val="3305"/>
              </a:lnSpc>
            </a:pPr>
            <a:r>
              <a:rPr lang="en-US" sz="2361">
                <a:solidFill>
                  <a:srgbClr val="6D412A"/>
                </a:solidFill>
                <a:latin typeface="Montserrat Bold"/>
              </a:rPr>
              <a:t>Mais de 1 milhão de atendimentos na Medicina Tradicional Chinesa, incluindo acupuntura.</a:t>
            </a:r>
          </a:p>
          <a:p>
            <a:pPr algn="ctr">
              <a:lnSpc>
                <a:spcPts val="3305"/>
              </a:lnSpc>
            </a:pPr>
            <a:endParaRPr lang="en-US" sz="2361">
              <a:solidFill>
                <a:srgbClr val="6D412A"/>
              </a:solidFill>
              <a:latin typeface="Montserrat Bold"/>
            </a:endParaRPr>
          </a:p>
          <a:p>
            <a:pPr algn="ctr">
              <a:lnSpc>
                <a:spcPts val="3305"/>
              </a:lnSpc>
            </a:pPr>
            <a:r>
              <a:rPr lang="en-US" sz="2361">
                <a:solidFill>
                  <a:srgbClr val="6D412A"/>
                </a:solidFill>
                <a:latin typeface="Montserrat Bold"/>
              </a:rPr>
              <a:t>A enfermagem é capaz de ampliar seu campo de atuação e assumir os componentes do cuidado.</a:t>
            </a:r>
          </a:p>
          <a:p>
            <a:pPr marL="0" lvl="0" indent="0" algn="ctr">
              <a:lnSpc>
                <a:spcPts val="3121"/>
              </a:lnSpc>
              <a:spcBef>
                <a:spcPct val="0"/>
              </a:spcBef>
            </a:pPr>
            <a:endParaRPr lang="en-US" sz="2361">
              <a:solidFill>
                <a:srgbClr val="6D412A"/>
              </a:solidFill>
              <a:latin typeface="Montserrat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249869" y="567113"/>
            <a:ext cx="10795513" cy="5324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26"/>
              </a:lnSpc>
              <a:spcBef>
                <a:spcPct val="0"/>
              </a:spcBef>
            </a:pPr>
            <a:r>
              <a:rPr lang="en-US" sz="3557">
                <a:solidFill>
                  <a:srgbClr val="6D412A"/>
                </a:solidFill>
                <a:latin typeface="Montserrat Bold"/>
              </a:rPr>
              <a:t>TRAJETÓRIA DA MTC NO SUS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915880" y="1729001"/>
            <a:ext cx="11045382" cy="24778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45"/>
              </a:lnSpc>
            </a:pPr>
            <a:r>
              <a:rPr lang="en-US" sz="2461">
                <a:solidFill>
                  <a:srgbClr val="6D412A"/>
                </a:solidFill>
                <a:latin typeface="Montserrat Bold"/>
              </a:rPr>
              <a:t>Atualmente 9.350 estabelecimentos de saúde no país ofertam 56% dos atendimentos individuais e coletivos em Práticas Integrativas e Complementares nos municípios brasileiros, compondo 8.239 (19%) em estabelecimentos na Atenção Básica que ofertam PICS, distribuídos em 3.173 municípios.</a:t>
            </a:r>
          </a:p>
          <a:p>
            <a:pPr algn="ctr">
              <a:lnSpc>
                <a:spcPts val="2701"/>
              </a:lnSpc>
              <a:spcBef>
                <a:spcPct val="0"/>
              </a:spcBef>
            </a:pPr>
            <a:endParaRPr lang="en-US" sz="2461">
              <a:solidFill>
                <a:srgbClr val="6D412A"/>
              </a:solidFill>
              <a:latin typeface="Montserrat Bol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t="-3333" b="-3333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12285377" cy="12058732"/>
            <a:chOff x="0" y="0"/>
            <a:chExt cx="828077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28077" cy="812800"/>
            </a:xfrm>
            <a:custGeom>
              <a:avLst/>
              <a:gdLst/>
              <a:ahLst/>
              <a:cxnLst/>
              <a:rect l="l" t="t" r="r" b="b"/>
              <a:pathLst>
                <a:path w="828077" h="812800">
                  <a:moveTo>
                    <a:pt x="414038" y="0"/>
                  </a:moveTo>
                  <a:cubicBezTo>
                    <a:pt x="185371" y="0"/>
                    <a:pt x="0" y="181951"/>
                    <a:pt x="0" y="406400"/>
                  </a:cubicBezTo>
                  <a:cubicBezTo>
                    <a:pt x="0" y="630849"/>
                    <a:pt x="185371" y="812800"/>
                    <a:pt x="414038" y="812800"/>
                  </a:cubicBezTo>
                  <a:cubicBezTo>
                    <a:pt x="642705" y="812800"/>
                    <a:pt x="828077" y="630849"/>
                    <a:pt x="828077" y="406400"/>
                  </a:cubicBezTo>
                  <a:cubicBezTo>
                    <a:pt x="828077" y="181951"/>
                    <a:pt x="642705" y="0"/>
                    <a:pt x="414038" y="0"/>
                  </a:cubicBezTo>
                  <a:close/>
                </a:path>
              </a:pathLst>
            </a:custGeom>
            <a:solidFill>
              <a:srgbClr val="DD6761">
                <a:alpha val="88627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2672595"/>
            <a:ext cx="9868189" cy="4810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16"/>
              </a:lnSpc>
            </a:pPr>
            <a:r>
              <a:rPr lang="en-US" sz="4654">
                <a:solidFill>
                  <a:srgbClr val="F0E8DB"/>
                </a:solidFill>
                <a:latin typeface="Montserrat Bold"/>
              </a:rPr>
              <a:t>“Saber não é o bastante; precisamos aplicar. </a:t>
            </a:r>
          </a:p>
          <a:p>
            <a:pPr algn="ctr">
              <a:lnSpc>
                <a:spcPts val="6351"/>
              </a:lnSpc>
            </a:pPr>
            <a:r>
              <a:rPr lang="en-US" sz="4536">
                <a:solidFill>
                  <a:srgbClr val="F0E8DB"/>
                </a:solidFill>
                <a:latin typeface="Montserrat Bold"/>
              </a:rPr>
              <a:t>Querer não é bastante, precisamos fazer” </a:t>
            </a:r>
          </a:p>
          <a:p>
            <a:pPr algn="ctr">
              <a:lnSpc>
                <a:spcPts val="5689"/>
              </a:lnSpc>
            </a:pPr>
            <a:endParaRPr lang="en-US" sz="4536">
              <a:solidFill>
                <a:srgbClr val="F0E8DB"/>
              </a:solidFill>
              <a:latin typeface="Montserrat Bold"/>
            </a:endParaRPr>
          </a:p>
          <a:p>
            <a:pPr marL="0" lvl="0" indent="0" algn="ctr">
              <a:lnSpc>
                <a:spcPts val="7012"/>
              </a:lnSpc>
              <a:spcBef>
                <a:spcPct val="0"/>
              </a:spcBef>
            </a:pPr>
            <a:r>
              <a:rPr lang="en-US" sz="5008">
                <a:solidFill>
                  <a:srgbClr val="F0E8DB"/>
                </a:solidFill>
                <a:latin typeface="Montserrat Bold"/>
              </a:rPr>
              <a:t>Pela atenção obrigada !!</a:t>
            </a:r>
          </a:p>
        </p:txBody>
      </p:sp>
      <p:grpSp>
        <p:nvGrpSpPr>
          <p:cNvPr id="7" name="Group 7"/>
          <p:cNvGrpSpPr/>
          <p:nvPr/>
        </p:nvGrpSpPr>
        <p:grpSpPr>
          <a:xfrm rot="9448584">
            <a:off x="15827803" y="-842960"/>
            <a:ext cx="2862995" cy="2862995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F9E60">
                <a:alpha val="8078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10409547" y="0"/>
            <a:ext cx="7482672" cy="7482642"/>
            <a:chOff x="0" y="0"/>
            <a:chExt cx="6350000" cy="634997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-38888" r="-38888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t="-3333" b="-3333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389594" y="1141755"/>
            <a:ext cx="7567439" cy="7567408"/>
            <a:chOff x="0" y="0"/>
            <a:chExt cx="6350000" cy="63499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-21495" r="-21495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884750" y="-2235808"/>
            <a:ext cx="6002938" cy="6002938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F9E60">
                <a:alpha val="8078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8295133" y="2824112"/>
            <a:ext cx="9591086" cy="4467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933"/>
              </a:lnSpc>
            </a:pPr>
            <a:r>
              <a:rPr lang="en-US" sz="3510">
                <a:solidFill>
                  <a:srgbClr val="6D412A"/>
                </a:solidFill>
                <a:latin typeface="Montserrat Bold"/>
              </a:rPr>
              <a:t>A enfermagem é uma ciência de natureza humanística, que  na acupuntura teve mais uma boa prática para atender seus pacientes, com ênfase na promoção da saúde e prevenção de doenças.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494198"/>
            <a:ext cx="14141426" cy="13617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379"/>
              </a:lnSpc>
              <a:spcBef>
                <a:spcPct val="0"/>
              </a:spcBef>
            </a:pPr>
            <a:r>
              <a:rPr lang="en-US" sz="4981">
                <a:solidFill>
                  <a:srgbClr val="6D412A"/>
                </a:solidFill>
                <a:latin typeface="Montserrat Bold"/>
              </a:rPr>
              <a:t>A LEGITIMIDADE DA PRÁTICA DA ACUPUNTURA POR ENFERMEIROS</a:t>
            </a:r>
          </a:p>
        </p:txBody>
      </p:sp>
      <p:sp>
        <p:nvSpPr>
          <p:cNvPr id="10" name="Freeform 10"/>
          <p:cNvSpPr/>
          <p:nvPr/>
        </p:nvSpPr>
        <p:spPr>
          <a:xfrm>
            <a:off x="6781801" y="9145246"/>
            <a:ext cx="1625074" cy="532041"/>
          </a:xfrm>
          <a:custGeom>
            <a:avLst/>
            <a:gdLst/>
            <a:ahLst/>
            <a:cxnLst/>
            <a:rect l="l" t="t" r="r" b="b"/>
            <a:pathLst>
              <a:path w="2390589" h="721958">
                <a:moveTo>
                  <a:pt x="0" y="0"/>
                </a:moveTo>
                <a:lnTo>
                  <a:pt x="2390589" y="0"/>
                </a:lnTo>
                <a:lnTo>
                  <a:pt x="2390589" y="721958"/>
                </a:lnTo>
                <a:lnTo>
                  <a:pt x="0" y="7219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>
          <a:xfrm>
            <a:off x="9042874" y="9068144"/>
            <a:ext cx="1371704" cy="705952"/>
          </a:xfrm>
          <a:custGeom>
            <a:avLst/>
            <a:gdLst/>
            <a:ahLst/>
            <a:cxnLst/>
            <a:rect l="l" t="t" r="r" b="b"/>
            <a:pathLst>
              <a:path w="1625074" h="929001">
                <a:moveTo>
                  <a:pt x="0" y="0"/>
                </a:moveTo>
                <a:lnTo>
                  <a:pt x="1625074" y="0"/>
                </a:lnTo>
                <a:lnTo>
                  <a:pt x="1625074" y="929001"/>
                </a:lnTo>
                <a:lnTo>
                  <a:pt x="0" y="92900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t="-3333" b="-3333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14884750" y="-2235808"/>
            <a:ext cx="6002938" cy="6002938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F9E60">
                <a:alpha val="8078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617171" y="282768"/>
            <a:ext cx="12316365" cy="9721464"/>
          </a:xfrm>
          <a:custGeom>
            <a:avLst/>
            <a:gdLst/>
            <a:ahLst/>
            <a:cxnLst/>
            <a:rect l="l" t="t" r="r" b="b"/>
            <a:pathLst>
              <a:path w="12316365" h="9721464">
                <a:moveTo>
                  <a:pt x="0" y="0"/>
                </a:moveTo>
                <a:lnTo>
                  <a:pt x="12316364" y="0"/>
                </a:lnTo>
                <a:lnTo>
                  <a:pt x="12316364" y="9721464"/>
                </a:lnTo>
                <a:lnTo>
                  <a:pt x="0" y="97214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593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TextBox 7"/>
          <p:cNvSpPr txBox="1"/>
          <p:nvPr/>
        </p:nvSpPr>
        <p:spPr>
          <a:xfrm>
            <a:off x="11506200" y="6606259"/>
            <a:ext cx="4344679" cy="14998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76"/>
              </a:lnSpc>
              <a:spcBef>
                <a:spcPct val="0"/>
              </a:spcBef>
            </a:pPr>
            <a:r>
              <a:rPr lang="en-US" sz="8384" dirty="0">
                <a:solidFill>
                  <a:srgbClr val="6D412A"/>
                </a:solidFill>
                <a:latin typeface="Montserrat Bold"/>
              </a:rPr>
              <a:t>PNPIC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t="-3333" b="-3333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14884750" y="-2235808"/>
            <a:ext cx="6002938" cy="6002938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F9E60">
                <a:alpha val="8078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6629400" y="9436768"/>
            <a:ext cx="1928074" cy="550508"/>
          </a:xfrm>
          <a:custGeom>
            <a:avLst/>
            <a:gdLst/>
            <a:ahLst/>
            <a:cxnLst/>
            <a:rect l="l" t="t" r="r" b="b"/>
            <a:pathLst>
              <a:path w="2390589" h="721958">
                <a:moveTo>
                  <a:pt x="0" y="0"/>
                </a:moveTo>
                <a:lnTo>
                  <a:pt x="2390589" y="0"/>
                </a:lnTo>
                <a:lnTo>
                  <a:pt x="2390589" y="721958"/>
                </a:lnTo>
                <a:lnTo>
                  <a:pt x="0" y="7219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7" name="Freeform 7"/>
          <p:cNvSpPr/>
          <p:nvPr/>
        </p:nvSpPr>
        <p:spPr>
          <a:xfrm>
            <a:off x="9058963" y="9315685"/>
            <a:ext cx="1343129" cy="728976"/>
          </a:xfrm>
          <a:custGeom>
            <a:avLst/>
            <a:gdLst/>
            <a:ahLst/>
            <a:cxnLst/>
            <a:rect l="l" t="t" r="r" b="b"/>
            <a:pathLst>
              <a:path w="1625074" h="929001">
                <a:moveTo>
                  <a:pt x="0" y="0"/>
                </a:moveTo>
                <a:lnTo>
                  <a:pt x="1625074" y="0"/>
                </a:lnTo>
                <a:lnTo>
                  <a:pt x="1625074" y="929001"/>
                </a:lnTo>
                <a:lnTo>
                  <a:pt x="0" y="92900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>
            <a:off x="197294" y="2105943"/>
            <a:ext cx="17142042" cy="6876387"/>
          </a:xfrm>
          <a:custGeom>
            <a:avLst/>
            <a:gdLst/>
            <a:ahLst/>
            <a:cxnLst/>
            <a:rect l="l" t="t" r="r" b="b"/>
            <a:pathLst>
              <a:path w="17142042" h="6876387">
                <a:moveTo>
                  <a:pt x="0" y="0"/>
                </a:moveTo>
                <a:lnTo>
                  <a:pt x="17142042" y="0"/>
                </a:lnTo>
                <a:lnTo>
                  <a:pt x="17142042" y="6876388"/>
                </a:lnTo>
                <a:lnTo>
                  <a:pt x="0" y="68763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3502639" y="3247858"/>
            <a:ext cx="734534" cy="1038544"/>
          </a:xfrm>
          <a:custGeom>
            <a:avLst/>
            <a:gdLst/>
            <a:ahLst/>
            <a:cxnLst/>
            <a:rect l="l" t="t" r="r" b="b"/>
            <a:pathLst>
              <a:path w="734534" h="1038544">
                <a:moveTo>
                  <a:pt x="0" y="0"/>
                </a:moveTo>
                <a:lnTo>
                  <a:pt x="734534" y="0"/>
                </a:lnTo>
                <a:lnTo>
                  <a:pt x="734534" y="1038544"/>
                </a:lnTo>
                <a:lnTo>
                  <a:pt x="0" y="10385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TextBox 10"/>
          <p:cNvSpPr txBox="1"/>
          <p:nvPr/>
        </p:nvSpPr>
        <p:spPr>
          <a:xfrm>
            <a:off x="0" y="689461"/>
            <a:ext cx="17119753" cy="949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62"/>
              </a:lnSpc>
              <a:spcBef>
                <a:spcPct val="0"/>
              </a:spcBef>
            </a:pPr>
            <a:r>
              <a:rPr lang="en-US" sz="2574">
                <a:solidFill>
                  <a:srgbClr val="000000"/>
                </a:solidFill>
                <a:latin typeface="Montserrat Bold"/>
              </a:rPr>
              <a:t>Foi nesse sentido que o Ministério da Saúde, com da Portaria nº 971/2006, instituiu a Política Nacional de Práticas Integrativas e Complementares - PNPIC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t="-3333" b="-3333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14884750" y="-2534956"/>
            <a:ext cx="6002938" cy="6002938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F9E60">
                <a:alpha val="8078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6826640" y="9334500"/>
            <a:ext cx="1984090" cy="474308"/>
          </a:xfrm>
          <a:custGeom>
            <a:avLst/>
            <a:gdLst/>
            <a:ahLst/>
            <a:cxnLst/>
            <a:rect l="l" t="t" r="r" b="b"/>
            <a:pathLst>
              <a:path w="2390589" h="721958">
                <a:moveTo>
                  <a:pt x="0" y="0"/>
                </a:moveTo>
                <a:lnTo>
                  <a:pt x="2390589" y="0"/>
                </a:lnTo>
                <a:lnTo>
                  <a:pt x="2390589" y="721958"/>
                </a:lnTo>
                <a:lnTo>
                  <a:pt x="0" y="7219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7" name="Freeform 7"/>
          <p:cNvSpPr/>
          <p:nvPr/>
        </p:nvSpPr>
        <p:spPr>
          <a:xfrm>
            <a:off x="9477271" y="9334500"/>
            <a:ext cx="1419329" cy="652776"/>
          </a:xfrm>
          <a:custGeom>
            <a:avLst/>
            <a:gdLst/>
            <a:ahLst/>
            <a:cxnLst/>
            <a:rect l="l" t="t" r="r" b="b"/>
            <a:pathLst>
              <a:path w="1625074" h="929001">
                <a:moveTo>
                  <a:pt x="0" y="0"/>
                </a:moveTo>
                <a:lnTo>
                  <a:pt x="1625074" y="0"/>
                </a:lnTo>
                <a:lnTo>
                  <a:pt x="1625074" y="929001"/>
                </a:lnTo>
                <a:lnTo>
                  <a:pt x="0" y="92900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>
            <a:off x="682719" y="2616190"/>
            <a:ext cx="6143921" cy="5369279"/>
          </a:xfrm>
          <a:custGeom>
            <a:avLst/>
            <a:gdLst/>
            <a:ahLst/>
            <a:cxnLst/>
            <a:rect l="l" t="t" r="r" b="b"/>
            <a:pathLst>
              <a:path w="6143921" h="5369279">
                <a:moveTo>
                  <a:pt x="0" y="0"/>
                </a:moveTo>
                <a:lnTo>
                  <a:pt x="6143922" y="0"/>
                </a:lnTo>
                <a:lnTo>
                  <a:pt x="6143922" y="5369279"/>
                </a:lnTo>
                <a:lnTo>
                  <a:pt x="0" y="536927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TextBox 9"/>
          <p:cNvSpPr txBox="1"/>
          <p:nvPr/>
        </p:nvSpPr>
        <p:spPr>
          <a:xfrm>
            <a:off x="7283542" y="3306057"/>
            <a:ext cx="10602677" cy="42618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5"/>
              </a:lnSpc>
            </a:pPr>
            <a:r>
              <a:rPr lang="en-US" sz="3399">
                <a:solidFill>
                  <a:srgbClr val="6D412A"/>
                </a:solidFill>
                <a:latin typeface="Montserrat Bold"/>
              </a:rPr>
              <a:t>O exercício da acupuntura, de acordo com a portaria 971 de 2006 do Ministério da Saúde, é reservado a profissionais da área de saúde,  com pós-graduação específica em acupuntura.</a:t>
            </a:r>
            <a:r>
              <a:rPr lang="en-US" sz="3399">
                <a:solidFill>
                  <a:srgbClr val="6D412A"/>
                </a:solidFill>
                <a:latin typeface="Montserrat"/>
              </a:rPr>
              <a:t> </a:t>
            </a:r>
          </a:p>
          <a:p>
            <a:pPr marL="0" lvl="0" indent="0" algn="ctr">
              <a:lnSpc>
                <a:spcPts val="5407"/>
              </a:lnSpc>
            </a:pPr>
            <a:endParaRPr lang="en-US" sz="3399">
              <a:solidFill>
                <a:srgbClr val="6D412A"/>
              </a:solidFill>
              <a:latin typeface="Montserrat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82719" y="742903"/>
            <a:ext cx="13201645" cy="619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31"/>
              </a:lnSpc>
              <a:spcBef>
                <a:spcPct val="0"/>
              </a:spcBef>
            </a:pPr>
            <a:r>
              <a:rPr lang="en-US" sz="4381">
                <a:solidFill>
                  <a:srgbClr val="6D412A"/>
                </a:solidFill>
                <a:latin typeface="Montserrat Bold"/>
              </a:rPr>
              <a:t>QUEM PODE EXERCER A ACUPUNTURA?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058401" y="2520940"/>
            <a:ext cx="3105810" cy="5750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12"/>
              </a:lnSpc>
              <a:spcBef>
                <a:spcPct val="0"/>
              </a:spcBef>
            </a:pPr>
            <a:r>
              <a:rPr lang="en-US" sz="3274" dirty="0">
                <a:solidFill>
                  <a:srgbClr val="FF3131"/>
                </a:solidFill>
                <a:latin typeface="Montserrat Bold"/>
              </a:rPr>
              <a:t>06/03/2008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8380" y="-47405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t="-3333" b="-3333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15962345" y="-2235808"/>
            <a:ext cx="4925343" cy="4925343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F9E60">
                <a:alpha val="80784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5460361" y="9445038"/>
            <a:ext cx="2065035" cy="618437"/>
          </a:xfrm>
          <a:custGeom>
            <a:avLst/>
            <a:gdLst/>
            <a:ahLst/>
            <a:cxnLst/>
            <a:rect l="l" t="t" r="r" b="b"/>
            <a:pathLst>
              <a:path w="2390589" h="721958">
                <a:moveTo>
                  <a:pt x="0" y="0"/>
                </a:moveTo>
                <a:lnTo>
                  <a:pt x="2390588" y="0"/>
                </a:lnTo>
                <a:lnTo>
                  <a:pt x="2390588" y="721958"/>
                </a:lnTo>
                <a:lnTo>
                  <a:pt x="0" y="7219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8078429" y="9445039"/>
            <a:ext cx="1370371" cy="721958"/>
          </a:xfrm>
          <a:custGeom>
            <a:avLst/>
            <a:gdLst/>
            <a:ahLst/>
            <a:cxnLst/>
            <a:rect l="l" t="t" r="r" b="b"/>
            <a:pathLst>
              <a:path w="1625074" h="929001">
                <a:moveTo>
                  <a:pt x="0" y="0"/>
                </a:moveTo>
                <a:lnTo>
                  <a:pt x="1625074" y="0"/>
                </a:lnTo>
                <a:lnTo>
                  <a:pt x="1625074" y="929001"/>
                </a:lnTo>
                <a:lnTo>
                  <a:pt x="0" y="92900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>
            <a:off x="1333254" y="2505555"/>
            <a:ext cx="6002856" cy="6002856"/>
          </a:xfrm>
          <a:custGeom>
            <a:avLst/>
            <a:gdLst/>
            <a:ahLst/>
            <a:cxnLst/>
            <a:rect l="l" t="t" r="r" b="b"/>
            <a:pathLst>
              <a:path w="6002856" h="6002856">
                <a:moveTo>
                  <a:pt x="0" y="0"/>
                </a:moveTo>
                <a:lnTo>
                  <a:pt x="6002855" y="0"/>
                </a:lnTo>
                <a:lnTo>
                  <a:pt x="6002855" y="6002855"/>
                </a:lnTo>
                <a:lnTo>
                  <a:pt x="0" y="60028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TextBox 9"/>
          <p:cNvSpPr txBox="1"/>
          <p:nvPr/>
        </p:nvSpPr>
        <p:spPr>
          <a:xfrm>
            <a:off x="1333254" y="442103"/>
            <a:ext cx="12886880" cy="12303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839"/>
              </a:lnSpc>
              <a:spcBef>
                <a:spcPct val="0"/>
              </a:spcBef>
            </a:pPr>
            <a:r>
              <a:rPr lang="en-US" sz="4481">
                <a:solidFill>
                  <a:srgbClr val="6D412A"/>
                </a:solidFill>
                <a:latin typeface="Montserrat Bold"/>
              </a:rPr>
              <a:t> VALIDAÇÃO DA ESPECIALIZAÇÃO EM ACUPUNTURA E ENFERMAGEM 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776694" y="2659384"/>
            <a:ext cx="9912800" cy="6625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29"/>
              </a:lnSpc>
              <a:spcBef>
                <a:spcPct val="0"/>
              </a:spcBef>
            </a:pPr>
            <a:r>
              <a:rPr lang="en-US" sz="2686" dirty="0">
                <a:solidFill>
                  <a:srgbClr val="6D412A"/>
                </a:solidFill>
                <a:latin typeface="Montserrat Bold"/>
              </a:rPr>
              <a:t>O </a:t>
            </a: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Fato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 da </a:t>
            </a: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acupuntura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 ser um </a:t>
            </a: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método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milenar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advindo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 da China, </a:t>
            </a: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não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regulamentado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por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 lei, no </a:t>
            </a: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Brasil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, </a:t>
            </a: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proporciona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autonomia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 para o </a:t>
            </a: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enfermeiro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.</a:t>
            </a:r>
          </a:p>
          <a:p>
            <a:pPr algn="ctr">
              <a:lnSpc>
                <a:spcPts val="4029"/>
              </a:lnSpc>
              <a:spcBef>
                <a:spcPct val="0"/>
              </a:spcBef>
            </a:pP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Destarte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, </a:t>
            </a: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todo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 e </a:t>
            </a: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qualquer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profissional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habilitado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 à </a:t>
            </a: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realização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desse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método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 (</a:t>
            </a: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especialista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em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acupuntura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), </a:t>
            </a: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poderá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exercê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-lo, </a:t>
            </a: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sem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restrições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. </a:t>
            </a:r>
          </a:p>
          <a:p>
            <a:pPr algn="ctr">
              <a:lnSpc>
                <a:spcPts val="4029"/>
              </a:lnSpc>
              <a:spcBef>
                <a:spcPct val="0"/>
              </a:spcBef>
            </a:pPr>
            <a:endParaRPr lang="en-US" sz="2686" dirty="0">
              <a:solidFill>
                <a:srgbClr val="6D412A"/>
              </a:solidFill>
              <a:latin typeface="Montserrat Bold"/>
            </a:endParaRPr>
          </a:p>
          <a:p>
            <a:pPr algn="ctr">
              <a:lnSpc>
                <a:spcPts val="4029"/>
              </a:lnSpc>
              <a:spcBef>
                <a:spcPct val="0"/>
              </a:spcBef>
            </a:pP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Nesse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sentido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 o </a:t>
            </a: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Ministério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 da </a:t>
            </a: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Saúde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, com da </a:t>
            </a: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Portaria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 de nº 971/2006, </a:t>
            </a: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instituiu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 a Política Nacional de </a:t>
            </a: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Práticas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Integrativas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 e </a:t>
            </a: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Complementares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 - PNPIC no </a:t>
            </a: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âmbito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 do Sistema </a:t>
            </a: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Único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 de </a:t>
            </a: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Saúde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, </a:t>
            </a: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estabelecendo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normas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, </a:t>
            </a: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sem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interferências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ou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intuitivas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 à </a:t>
            </a: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substituição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 das </a:t>
            </a: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técnicas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empregadas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na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medicina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2686" dirty="0" err="1">
                <a:solidFill>
                  <a:srgbClr val="6D412A"/>
                </a:solidFill>
                <a:latin typeface="Montserrat Bold"/>
              </a:rPr>
              <a:t>ocidental</a:t>
            </a:r>
            <a:r>
              <a:rPr lang="en-US" sz="2686" dirty="0">
                <a:solidFill>
                  <a:srgbClr val="6D412A"/>
                </a:solidFill>
                <a:latin typeface="Montserrat Bold"/>
              </a:rPr>
              <a:t>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292448" y="1931196"/>
            <a:ext cx="3261752" cy="5622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62"/>
              </a:lnSpc>
              <a:spcBef>
                <a:spcPct val="0"/>
              </a:spcBef>
            </a:pPr>
            <a:r>
              <a:rPr lang="en-US" sz="3174" dirty="0">
                <a:solidFill>
                  <a:srgbClr val="FF3131"/>
                </a:solidFill>
                <a:latin typeface="Montserrat Bold"/>
              </a:rPr>
              <a:t>09/03/2012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t="-3333" b="-3333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15468599" y="-1562100"/>
            <a:ext cx="4427901" cy="4031406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F9E60">
                <a:alpha val="88627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6705600" y="9410700"/>
            <a:ext cx="2062715" cy="398108"/>
          </a:xfrm>
          <a:custGeom>
            <a:avLst/>
            <a:gdLst/>
            <a:ahLst/>
            <a:cxnLst/>
            <a:rect l="l" t="t" r="r" b="b"/>
            <a:pathLst>
              <a:path w="2390589" h="721958">
                <a:moveTo>
                  <a:pt x="0" y="0"/>
                </a:moveTo>
                <a:lnTo>
                  <a:pt x="2390589" y="0"/>
                </a:lnTo>
                <a:lnTo>
                  <a:pt x="2390589" y="721958"/>
                </a:lnTo>
                <a:lnTo>
                  <a:pt x="0" y="7219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9144000" y="9410700"/>
            <a:ext cx="1371600" cy="605151"/>
          </a:xfrm>
          <a:custGeom>
            <a:avLst/>
            <a:gdLst/>
            <a:ahLst/>
            <a:cxnLst/>
            <a:rect l="l" t="t" r="r" b="b"/>
            <a:pathLst>
              <a:path w="1625074" h="929001">
                <a:moveTo>
                  <a:pt x="0" y="0"/>
                </a:moveTo>
                <a:lnTo>
                  <a:pt x="1625074" y="0"/>
                </a:lnTo>
                <a:lnTo>
                  <a:pt x="1625074" y="929001"/>
                </a:lnTo>
                <a:lnTo>
                  <a:pt x="0" y="92900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>
            <a:off x="570142" y="1986468"/>
            <a:ext cx="7347423" cy="6314065"/>
          </a:xfrm>
          <a:custGeom>
            <a:avLst/>
            <a:gdLst/>
            <a:ahLst/>
            <a:cxnLst/>
            <a:rect l="l" t="t" r="r" b="b"/>
            <a:pathLst>
              <a:path w="7347423" h="6314065">
                <a:moveTo>
                  <a:pt x="0" y="0"/>
                </a:moveTo>
                <a:lnTo>
                  <a:pt x="7347423" y="0"/>
                </a:lnTo>
                <a:lnTo>
                  <a:pt x="7347423" y="6314064"/>
                </a:lnTo>
                <a:lnTo>
                  <a:pt x="0" y="631406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TextBox 9"/>
          <p:cNvSpPr txBox="1"/>
          <p:nvPr/>
        </p:nvSpPr>
        <p:spPr>
          <a:xfrm>
            <a:off x="-447216" y="502219"/>
            <a:ext cx="12951223" cy="9013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43"/>
              </a:lnSpc>
              <a:spcBef>
                <a:spcPct val="0"/>
              </a:spcBef>
            </a:pPr>
            <a:r>
              <a:rPr lang="en-US" sz="3054">
                <a:solidFill>
                  <a:srgbClr val="6D412A"/>
                </a:solidFill>
                <a:latin typeface="Montserrat Bold"/>
              </a:rPr>
              <a:t>PRÁTICA DE ACUPUNTURA POR ENFERMEIROS É RECONHECIDA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289845" y="3334201"/>
            <a:ext cx="9998155" cy="5190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59"/>
              </a:lnSpc>
            </a:pPr>
            <a:r>
              <a:rPr lang="en-US" sz="3042" dirty="0">
                <a:solidFill>
                  <a:srgbClr val="6D412A"/>
                </a:solidFill>
                <a:latin typeface="Montserrat Bold"/>
              </a:rPr>
              <a:t>Em 2001, o </a:t>
            </a:r>
            <a:r>
              <a:rPr lang="en-US" sz="3042" dirty="0" err="1">
                <a:solidFill>
                  <a:srgbClr val="6D412A"/>
                </a:solidFill>
                <a:latin typeface="Montserrat Bold"/>
              </a:rPr>
              <a:t>registro</a:t>
            </a:r>
            <a:r>
              <a:rPr lang="en-US" sz="3042" dirty="0">
                <a:solidFill>
                  <a:srgbClr val="6D412A"/>
                </a:solidFill>
                <a:latin typeface="Montserrat Bold"/>
              </a:rPr>
              <a:t> da </a:t>
            </a:r>
            <a:r>
              <a:rPr lang="en-US" sz="3042" dirty="0" err="1">
                <a:solidFill>
                  <a:srgbClr val="6D412A"/>
                </a:solidFill>
                <a:latin typeface="Montserrat Bold"/>
              </a:rPr>
              <a:t>especialidade</a:t>
            </a:r>
            <a:r>
              <a:rPr lang="en-US" sz="3042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3042" dirty="0" err="1">
                <a:solidFill>
                  <a:srgbClr val="6D412A"/>
                </a:solidFill>
                <a:latin typeface="Montserrat Bold"/>
              </a:rPr>
              <a:t>foi</a:t>
            </a:r>
            <a:r>
              <a:rPr lang="en-US" sz="3042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3042" dirty="0" err="1">
                <a:solidFill>
                  <a:srgbClr val="6D412A"/>
                </a:solidFill>
                <a:latin typeface="Montserrat Bold"/>
              </a:rPr>
              <a:t>suspenso</a:t>
            </a:r>
            <a:r>
              <a:rPr lang="en-US" sz="3042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3042" dirty="0" err="1">
                <a:solidFill>
                  <a:srgbClr val="6D412A"/>
                </a:solidFill>
                <a:latin typeface="Montserrat Bold"/>
              </a:rPr>
              <a:t>judicialmente</a:t>
            </a:r>
            <a:r>
              <a:rPr lang="en-US" sz="3042" dirty="0">
                <a:solidFill>
                  <a:srgbClr val="6D412A"/>
                </a:solidFill>
                <a:latin typeface="Montserrat Bold"/>
              </a:rPr>
              <a:t>, </a:t>
            </a:r>
            <a:r>
              <a:rPr lang="en-US" sz="3042" dirty="0" err="1">
                <a:solidFill>
                  <a:srgbClr val="6D412A"/>
                </a:solidFill>
                <a:latin typeface="Montserrat Bold"/>
              </a:rPr>
              <a:t>em</a:t>
            </a:r>
            <a:r>
              <a:rPr lang="en-US" sz="3042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3042" dirty="0" err="1">
                <a:solidFill>
                  <a:srgbClr val="6D412A"/>
                </a:solidFill>
                <a:latin typeface="Montserrat Bold"/>
              </a:rPr>
              <a:t>razão</a:t>
            </a:r>
            <a:r>
              <a:rPr lang="en-US" sz="3042" dirty="0">
                <a:solidFill>
                  <a:srgbClr val="6D412A"/>
                </a:solidFill>
                <a:latin typeface="Montserrat Bold"/>
              </a:rPr>
              <a:t> de </a:t>
            </a:r>
            <a:r>
              <a:rPr lang="en-US" sz="3042" dirty="0" err="1">
                <a:solidFill>
                  <a:srgbClr val="6D412A"/>
                </a:solidFill>
                <a:latin typeface="Montserrat Bold"/>
              </a:rPr>
              <a:t>ação</a:t>
            </a:r>
            <a:r>
              <a:rPr lang="en-US" sz="3042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3042" dirty="0" err="1">
                <a:solidFill>
                  <a:srgbClr val="6D412A"/>
                </a:solidFill>
                <a:latin typeface="Montserrat Bold"/>
              </a:rPr>
              <a:t>movida</a:t>
            </a:r>
            <a:r>
              <a:rPr lang="en-US" sz="3042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3042" dirty="0" err="1">
                <a:solidFill>
                  <a:srgbClr val="6D412A"/>
                </a:solidFill>
                <a:latin typeface="Montserrat Bold"/>
              </a:rPr>
              <a:t>pelo</a:t>
            </a:r>
            <a:r>
              <a:rPr lang="en-US" sz="3042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3042" dirty="0" err="1">
                <a:solidFill>
                  <a:srgbClr val="6D412A"/>
                </a:solidFill>
                <a:latin typeface="Montserrat Bold"/>
              </a:rPr>
              <a:t>Conselho</a:t>
            </a:r>
            <a:r>
              <a:rPr lang="en-US" sz="3042" dirty="0">
                <a:solidFill>
                  <a:srgbClr val="6D412A"/>
                </a:solidFill>
                <a:latin typeface="Montserrat Bold"/>
              </a:rPr>
              <a:t> Federal de </a:t>
            </a:r>
            <a:r>
              <a:rPr lang="en-US" sz="3042" dirty="0" err="1">
                <a:solidFill>
                  <a:srgbClr val="6D412A"/>
                </a:solidFill>
                <a:latin typeface="Montserrat Bold"/>
              </a:rPr>
              <a:t>Medicina</a:t>
            </a:r>
            <a:r>
              <a:rPr lang="en-US" sz="3042" dirty="0">
                <a:solidFill>
                  <a:srgbClr val="6D412A"/>
                </a:solidFill>
                <a:latin typeface="Montserrat Bold"/>
              </a:rPr>
              <a:t> (CFM) </a:t>
            </a:r>
            <a:r>
              <a:rPr lang="en-US" sz="3042" dirty="0" err="1">
                <a:solidFill>
                  <a:srgbClr val="6D412A"/>
                </a:solidFill>
                <a:latin typeface="Montserrat Bold"/>
              </a:rPr>
              <a:t>em</a:t>
            </a:r>
            <a:r>
              <a:rPr lang="en-US" sz="3042" dirty="0">
                <a:solidFill>
                  <a:srgbClr val="6D412A"/>
                </a:solidFill>
                <a:latin typeface="Montserrat Bold"/>
              </a:rPr>
              <a:t> 2001.</a:t>
            </a:r>
          </a:p>
          <a:p>
            <a:pPr algn="ctr">
              <a:lnSpc>
                <a:spcPts val="4259"/>
              </a:lnSpc>
            </a:pPr>
            <a:endParaRPr lang="en-US" sz="3042" dirty="0">
              <a:solidFill>
                <a:srgbClr val="6D412A"/>
              </a:solidFill>
              <a:latin typeface="Montserrat Bold"/>
            </a:endParaRPr>
          </a:p>
          <a:p>
            <a:pPr algn="ctr">
              <a:lnSpc>
                <a:spcPts val="4259"/>
              </a:lnSpc>
            </a:pPr>
            <a:r>
              <a:rPr lang="en-US" sz="3042" dirty="0" err="1">
                <a:solidFill>
                  <a:srgbClr val="6D412A"/>
                </a:solidFill>
                <a:latin typeface="Montserrat Bold"/>
              </a:rPr>
              <a:t>Porém</a:t>
            </a:r>
            <a:r>
              <a:rPr lang="en-US" sz="3042" dirty="0">
                <a:solidFill>
                  <a:srgbClr val="6D412A"/>
                </a:solidFill>
                <a:latin typeface="Montserrat Bold"/>
              </a:rPr>
              <a:t> o </a:t>
            </a:r>
            <a:r>
              <a:rPr lang="en-US" sz="3042" dirty="0" err="1">
                <a:solidFill>
                  <a:srgbClr val="6D412A"/>
                </a:solidFill>
                <a:latin typeface="Montserrat Bold"/>
              </a:rPr>
              <a:t>Conselho</a:t>
            </a:r>
            <a:r>
              <a:rPr lang="en-US" sz="3042" dirty="0">
                <a:solidFill>
                  <a:srgbClr val="6D412A"/>
                </a:solidFill>
                <a:latin typeface="Montserrat Bold"/>
              </a:rPr>
              <a:t> Federal de </a:t>
            </a:r>
            <a:r>
              <a:rPr lang="en-US" sz="3042" dirty="0" err="1">
                <a:solidFill>
                  <a:srgbClr val="6D412A"/>
                </a:solidFill>
                <a:latin typeface="Montserrat Bold"/>
              </a:rPr>
              <a:t>Enfermagem</a:t>
            </a:r>
            <a:r>
              <a:rPr lang="en-US" sz="3042" dirty="0">
                <a:solidFill>
                  <a:srgbClr val="6D412A"/>
                </a:solidFill>
                <a:latin typeface="Montserrat Bold"/>
              </a:rPr>
              <a:t>, </a:t>
            </a:r>
            <a:r>
              <a:rPr lang="en-US" sz="3042" dirty="0" err="1">
                <a:solidFill>
                  <a:srgbClr val="6D412A"/>
                </a:solidFill>
                <a:latin typeface="Montserrat Bold"/>
              </a:rPr>
              <a:t>apresentou</a:t>
            </a:r>
            <a:r>
              <a:rPr lang="en-US" sz="3042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3042" dirty="0" err="1">
                <a:solidFill>
                  <a:srgbClr val="6D412A"/>
                </a:solidFill>
                <a:latin typeface="Montserrat Bold"/>
              </a:rPr>
              <a:t>os</a:t>
            </a:r>
            <a:r>
              <a:rPr lang="en-US" sz="3042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3042" dirty="0" err="1">
                <a:solidFill>
                  <a:srgbClr val="6D412A"/>
                </a:solidFill>
                <a:latin typeface="Montserrat Bold"/>
              </a:rPr>
              <a:t>recursos</a:t>
            </a:r>
            <a:r>
              <a:rPr lang="en-US" sz="3042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3042" dirty="0" err="1">
                <a:solidFill>
                  <a:srgbClr val="6D412A"/>
                </a:solidFill>
                <a:latin typeface="Montserrat Bold"/>
              </a:rPr>
              <a:t>legais</a:t>
            </a:r>
            <a:r>
              <a:rPr lang="en-US" sz="3042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3042" dirty="0" err="1">
                <a:solidFill>
                  <a:srgbClr val="6D412A"/>
                </a:solidFill>
                <a:latin typeface="Montserrat Bold"/>
              </a:rPr>
              <a:t>garantindo</a:t>
            </a:r>
            <a:r>
              <a:rPr lang="en-US" sz="3042" dirty="0">
                <a:solidFill>
                  <a:srgbClr val="6D412A"/>
                </a:solidFill>
                <a:latin typeface="Montserrat Bold"/>
              </a:rPr>
              <a:t> o </a:t>
            </a:r>
            <a:r>
              <a:rPr lang="en-US" sz="3042" dirty="0" err="1">
                <a:solidFill>
                  <a:srgbClr val="6D412A"/>
                </a:solidFill>
                <a:latin typeface="Montserrat Bold"/>
              </a:rPr>
              <a:t>pleno</a:t>
            </a:r>
            <a:r>
              <a:rPr lang="en-US" sz="3042" dirty="0">
                <a:solidFill>
                  <a:srgbClr val="6D412A"/>
                </a:solidFill>
                <a:latin typeface="Montserrat Bold"/>
              </a:rPr>
              <a:t> </a:t>
            </a:r>
            <a:r>
              <a:rPr lang="en-US" sz="3042" dirty="0" err="1">
                <a:solidFill>
                  <a:srgbClr val="6D412A"/>
                </a:solidFill>
                <a:latin typeface="Montserrat Bold"/>
              </a:rPr>
              <a:t>exercício</a:t>
            </a:r>
            <a:r>
              <a:rPr lang="en-US" sz="3042" dirty="0">
                <a:solidFill>
                  <a:srgbClr val="6D412A"/>
                </a:solidFill>
                <a:latin typeface="Montserrat Bold"/>
              </a:rPr>
              <a:t> professional.</a:t>
            </a:r>
          </a:p>
          <a:p>
            <a:pPr algn="ctr">
              <a:lnSpc>
                <a:spcPts val="3279"/>
              </a:lnSpc>
            </a:pPr>
            <a:endParaRPr lang="en-US" sz="3042" dirty="0">
              <a:solidFill>
                <a:srgbClr val="6D412A"/>
              </a:solidFill>
              <a:latin typeface="Montserrat Bold"/>
            </a:endParaRPr>
          </a:p>
          <a:p>
            <a:pPr marL="0" lvl="0" indent="0" algn="l">
              <a:lnSpc>
                <a:spcPts val="2719"/>
              </a:lnSpc>
              <a:spcBef>
                <a:spcPct val="0"/>
              </a:spcBef>
            </a:pPr>
            <a:endParaRPr lang="en-US" sz="3042" dirty="0">
              <a:solidFill>
                <a:srgbClr val="6D412A"/>
              </a:solidFill>
              <a:latin typeface="Montserrat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0515600" y="1934953"/>
            <a:ext cx="3852823" cy="5270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62"/>
              </a:lnSpc>
              <a:spcBef>
                <a:spcPct val="0"/>
              </a:spcBef>
            </a:pPr>
            <a:r>
              <a:rPr lang="en-US" sz="2974" dirty="0">
                <a:solidFill>
                  <a:srgbClr val="FF3131"/>
                </a:solidFill>
                <a:latin typeface="Montserrat Bold"/>
              </a:rPr>
              <a:t>14/03/2088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t="-3333" b="-3333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13654451" y="-2164438"/>
            <a:ext cx="5957887" cy="5957887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F9E60">
                <a:alpha val="88627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6705600" y="9334500"/>
            <a:ext cx="2062715" cy="590224"/>
          </a:xfrm>
          <a:custGeom>
            <a:avLst/>
            <a:gdLst/>
            <a:ahLst/>
            <a:cxnLst/>
            <a:rect l="l" t="t" r="r" b="b"/>
            <a:pathLst>
              <a:path w="2390589" h="721958">
                <a:moveTo>
                  <a:pt x="0" y="0"/>
                </a:moveTo>
                <a:lnTo>
                  <a:pt x="2390589" y="0"/>
                </a:lnTo>
                <a:lnTo>
                  <a:pt x="2390589" y="721958"/>
                </a:lnTo>
                <a:lnTo>
                  <a:pt x="0" y="7219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9144000" y="9194404"/>
            <a:ext cx="1447800" cy="821447"/>
          </a:xfrm>
          <a:custGeom>
            <a:avLst/>
            <a:gdLst/>
            <a:ahLst/>
            <a:cxnLst/>
            <a:rect l="l" t="t" r="r" b="b"/>
            <a:pathLst>
              <a:path w="1625074" h="929001">
                <a:moveTo>
                  <a:pt x="0" y="0"/>
                </a:moveTo>
                <a:lnTo>
                  <a:pt x="1625074" y="0"/>
                </a:lnTo>
                <a:lnTo>
                  <a:pt x="1625074" y="929001"/>
                </a:lnTo>
                <a:lnTo>
                  <a:pt x="0" y="92900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>
            <a:off x="513368" y="2417629"/>
            <a:ext cx="5864358" cy="5906060"/>
          </a:xfrm>
          <a:custGeom>
            <a:avLst/>
            <a:gdLst/>
            <a:ahLst/>
            <a:cxnLst/>
            <a:rect l="l" t="t" r="r" b="b"/>
            <a:pathLst>
              <a:path w="5864358" h="5906060">
                <a:moveTo>
                  <a:pt x="0" y="0"/>
                </a:moveTo>
                <a:lnTo>
                  <a:pt x="5864358" y="0"/>
                </a:lnTo>
                <a:lnTo>
                  <a:pt x="5864358" y="5906060"/>
                </a:lnTo>
                <a:lnTo>
                  <a:pt x="0" y="590606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TextBox 9"/>
          <p:cNvSpPr txBox="1"/>
          <p:nvPr/>
        </p:nvSpPr>
        <p:spPr>
          <a:xfrm>
            <a:off x="729103" y="362276"/>
            <a:ext cx="11393561" cy="17966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43"/>
              </a:lnSpc>
              <a:spcBef>
                <a:spcPct val="0"/>
              </a:spcBef>
            </a:pPr>
            <a:r>
              <a:rPr lang="en-US" sz="3054">
                <a:solidFill>
                  <a:srgbClr val="6D412A"/>
                </a:solidFill>
                <a:latin typeface="Montserrat Bold"/>
              </a:rPr>
              <a:t>O CONSELHO FEDERAL DE ENFERMAGEM (COFEN) NO TRIBUNAL REGIONAL DA 1ª REGIÃO ASSEGUROU A PRÁTICA DA ACUPUNTURA POR ENFERMEIROS ESPECIALIZADOS.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364490" y="3992881"/>
            <a:ext cx="9284226" cy="50020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9"/>
              </a:lnSpc>
            </a:pPr>
            <a:r>
              <a:rPr lang="en-US" sz="3342">
                <a:solidFill>
                  <a:srgbClr val="6D412A"/>
                </a:solidFill>
                <a:latin typeface="Montserrat Bold"/>
              </a:rPr>
              <a:t>O Tribunal Regional Federal confirmou o que estava explícito no acórdão: a Resolução 585/2018 é válida, e os enfermeiros têm o direito de realizar acupuntura como parte do pleno exercício profissional.</a:t>
            </a:r>
          </a:p>
          <a:p>
            <a:pPr algn="ctr">
              <a:lnSpc>
                <a:spcPts val="4119"/>
              </a:lnSpc>
            </a:pPr>
            <a:endParaRPr lang="en-US" sz="3342">
              <a:solidFill>
                <a:srgbClr val="6D412A"/>
              </a:solidFill>
              <a:latin typeface="Montserrat Bold"/>
            </a:endParaRPr>
          </a:p>
          <a:p>
            <a:pPr algn="ctr">
              <a:lnSpc>
                <a:spcPts val="4119"/>
              </a:lnSpc>
            </a:pPr>
            <a:endParaRPr lang="en-US" sz="3342">
              <a:solidFill>
                <a:srgbClr val="6D412A"/>
              </a:solidFill>
              <a:latin typeface="Montserrat Bold"/>
            </a:endParaRPr>
          </a:p>
          <a:p>
            <a:pPr marL="0" lvl="0" indent="0" algn="l">
              <a:lnSpc>
                <a:spcPts val="3559"/>
              </a:lnSpc>
              <a:spcBef>
                <a:spcPct val="0"/>
              </a:spcBef>
            </a:pPr>
            <a:endParaRPr lang="en-US" sz="3342">
              <a:solidFill>
                <a:srgbClr val="6D412A"/>
              </a:solidFill>
              <a:latin typeface="Montserrat Bol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t="-3333" b="-3333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13654451" y="-2164438"/>
            <a:ext cx="5957887" cy="5957887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F9E60">
                <a:alpha val="88627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6629399" y="9194406"/>
            <a:ext cx="1981201" cy="506480"/>
          </a:xfrm>
          <a:custGeom>
            <a:avLst/>
            <a:gdLst/>
            <a:ahLst/>
            <a:cxnLst/>
            <a:rect l="l" t="t" r="r" b="b"/>
            <a:pathLst>
              <a:path w="2390589" h="721958">
                <a:moveTo>
                  <a:pt x="0" y="0"/>
                </a:moveTo>
                <a:lnTo>
                  <a:pt x="2390589" y="0"/>
                </a:lnTo>
                <a:lnTo>
                  <a:pt x="2390589" y="721958"/>
                </a:lnTo>
                <a:lnTo>
                  <a:pt x="0" y="7219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9144000" y="9086851"/>
            <a:ext cx="1364476" cy="614036"/>
          </a:xfrm>
          <a:custGeom>
            <a:avLst/>
            <a:gdLst/>
            <a:ahLst/>
            <a:cxnLst/>
            <a:rect l="l" t="t" r="r" b="b"/>
            <a:pathLst>
              <a:path w="1625074" h="929001">
                <a:moveTo>
                  <a:pt x="0" y="0"/>
                </a:moveTo>
                <a:lnTo>
                  <a:pt x="1625074" y="0"/>
                </a:lnTo>
                <a:lnTo>
                  <a:pt x="1625074" y="929001"/>
                </a:lnTo>
                <a:lnTo>
                  <a:pt x="0" y="92900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>
            <a:off x="342805" y="2678654"/>
            <a:ext cx="7230216" cy="4929693"/>
          </a:xfrm>
          <a:custGeom>
            <a:avLst/>
            <a:gdLst/>
            <a:ahLst/>
            <a:cxnLst/>
            <a:rect l="l" t="t" r="r" b="b"/>
            <a:pathLst>
              <a:path w="7230216" h="4929693">
                <a:moveTo>
                  <a:pt x="0" y="0"/>
                </a:moveTo>
                <a:lnTo>
                  <a:pt x="7230215" y="0"/>
                </a:lnTo>
                <a:lnTo>
                  <a:pt x="7230215" y="4929692"/>
                </a:lnTo>
                <a:lnTo>
                  <a:pt x="0" y="492969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TextBox 9"/>
          <p:cNvSpPr txBox="1"/>
          <p:nvPr/>
        </p:nvSpPr>
        <p:spPr>
          <a:xfrm>
            <a:off x="729103" y="586114"/>
            <a:ext cx="11393561" cy="1349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43"/>
              </a:lnSpc>
            </a:pPr>
            <a:r>
              <a:rPr lang="en-US" sz="3054">
                <a:solidFill>
                  <a:srgbClr val="6D412A"/>
                </a:solidFill>
                <a:latin typeface="Montserrat Bold"/>
              </a:rPr>
              <a:t>JUSTIÇA CONFIRMA LEGALIDADE DE RESOLUÇÃO COFEN SOBRE ACUPUNTURA</a:t>
            </a:r>
          </a:p>
          <a:p>
            <a:pPr marL="0" lvl="0" indent="0" algn="ctr">
              <a:lnSpc>
                <a:spcPts val="3543"/>
              </a:lnSpc>
              <a:spcBef>
                <a:spcPct val="0"/>
              </a:spcBef>
            </a:pPr>
            <a:endParaRPr lang="en-US" sz="3054">
              <a:solidFill>
                <a:srgbClr val="6D412A"/>
              </a:solidFill>
              <a:latin typeface="Montserrat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364490" y="4170999"/>
            <a:ext cx="9284226" cy="46458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99"/>
              </a:lnSpc>
            </a:pPr>
            <a:r>
              <a:rPr lang="en-US" sz="3642">
                <a:solidFill>
                  <a:srgbClr val="6D412A"/>
                </a:solidFill>
                <a:latin typeface="Montserrat Bold"/>
              </a:rPr>
              <a:t>Na decisão o juiz federal relator disse expressamente que não existe </a:t>
            </a:r>
            <a:r>
              <a:rPr lang="en-US" sz="3642">
                <a:solidFill>
                  <a:srgbClr val="FF3131"/>
                </a:solidFill>
                <a:latin typeface="Montserrat Bold"/>
              </a:rPr>
              <a:t>nenhum impedimento constitucional e legal para a prática de acupuntura por profissionais de enfermagem</a:t>
            </a:r>
          </a:p>
          <a:p>
            <a:pPr algn="ctr">
              <a:lnSpc>
                <a:spcPts val="4119"/>
              </a:lnSpc>
            </a:pPr>
            <a:endParaRPr lang="en-US" sz="3642">
              <a:solidFill>
                <a:srgbClr val="FF3131"/>
              </a:solidFill>
              <a:latin typeface="Montserrat Bold"/>
            </a:endParaRPr>
          </a:p>
          <a:p>
            <a:pPr algn="ctr">
              <a:lnSpc>
                <a:spcPts val="4119"/>
              </a:lnSpc>
            </a:pPr>
            <a:endParaRPr lang="en-US" sz="3642">
              <a:solidFill>
                <a:srgbClr val="FF3131"/>
              </a:solidFill>
              <a:latin typeface="Montserrat Bold"/>
            </a:endParaRPr>
          </a:p>
          <a:p>
            <a:pPr marL="0" lvl="0" indent="0" algn="l">
              <a:lnSpc>
                <a:spcPts val="3559"/>
              </a:lnSpc>
              <a:spcBef>
                <a:spcPct val="0"/>
              </a:spcBef>
            </a:pPr>
            <a:endParaRPr lang="en-US" sz="3642">
              <a:solidFill>
                <a:srgbClr val="FF3131"/>
              </a:solidFill>
              <a:latin typeface="Montserrat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0508476" y="2832560"/>
            <a:ext cx="2159000" cy="5343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62"/>
              </a:lnSpc>
              <a:spcBef>
                <a:spcPct val="0"/>
              </a:spcBef>
            </a:pPr>
            <a:r>
              <a:rPr lang="en-US" sz="2974">
                <a:solidFill>
                  <a:srgbClr val="FF3131"/>
                </a:solidFill>
                <a:latin typeface="Montserrat Bold"/>
              </a:rPr>
              <a:t>30/08/2018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702</Words>
  <Application>Microsoft Office PowerPoint</Application>
  <PresentationFormat>Personalizar</PresentationFormat>
  <Paragraphs>54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0" baseType="lpstr">
      <vt:lpstr>Open Sauce Bold</vt:lpstr>
      <vt:lpstr>Arial</vt:lpstr>
      <vt:lpstr>Calibri</vt:lpstr>
      <vt:lpstr>Montserrat</vt:lpstr>
      <vt:lpstr>Montserrat Bold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Cópia de sejam bem vindos</dc:title>
  <cp:lastModifiedBy>Jurema Claudia Barbosa Ferreira</cp:lastModifiedBy>
  <cp:revision>5</cp:revision>
  <dcterms:created xsi:type="dcterms:W3CDTF">2006-08-16T00:00:00Z</dcterms:created>
  <dcterms:modified xsi:type="dcterms:W3CDTF">2023-09-19T08:08:20Z</dcterms:modified>
  <dc:identifier>DAFuu5_D_Qg</dc:identifier>
</cp:coreProperties>
</file>