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  <p:sldMasterId id="2147483806" r:id="rId2"/>
  </p:sldMasterIdLst>
  <p:notesMasterIdLst>
    <p:notesMasterId r:id="rId22"/>
  </p:notesMasterIdLst>
  <p:sldIdLst>
    <p:sldId id="287" r:id="rId3"/>
    <p:sldId id="288" r:id="rId4"/>
    <p:sldId id="256" r:id="rId5"/>
    <p:sldId id="282" r:id="rId6"/>
    <p:sldId id="283" r:id="rId7"/>
    <p:sldId id="284" r:id="rId8"/>
    <p:sldId id="285" r:id="rId9"/>
    <p:sldId id="286" r:id="rId10"/>
    <p:sldId id="289" r:id="rId11"/>
    <p:sldId id="290" r:id="rId12"/>
    <p:sldId id="291" r:id="rId13"/>
    <p:sldId id="292" r:id="rId14"/>
    <p:sldId id="293" r:id="rId15"/>
    <p:sldId id="296" r:id="rId16"/>
    <p:sldId id="298" r:id="rId17"/>
    <p:sldId id="297" r:id="rId18"/>
    <p:sldId id="299" r:id="rId19"/>
    <p:sldId id="295" r:id="rId20"/>
    <p:sldId id="294" r:id="rId21"/>
  </p:sldIdLst>
  <p:sldSz cx="9144000" cy="6858000" type="screen4x3"/>
  <p:notesSz cx="6656388" cy="9902825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4660"/>
  </p:normalViewPr>
  <p:slideViewPr>
    <p:cSldViewPr>
      <p:cViewPr varScale="1">
        <p:scale>
          <a:sx n="112" d="100"/>
          <a:sy n="112" d="100"/>
        </p:scale>
        <p:origin x="-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1212" y="810"/>
      </p:cViewPr>
      <p:guideLst>
        <p:guide orient="horz" pos="3119"/>
        <p:guide pos="209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notesMaster" Target="notesMasters/notes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ANA%20VARGAS\AppData\Local\Microsoft\Windows\Temporary%20Internet%20Files\Low\Content.IE5\UOD6S46P\Graficos_do_cap._1_de_O_Inquerito_Policial_no_Brasil%5b1%5d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ANA%20VARGAS\AppData\Local\Microsoft\Windows\Temporary%20Internet%20Files\Low\Content.IE5\UOD6S46P\Graficos_do_cap._1_de_O_Inquerito_Policial_no_Brasil%5b1%5d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ANA%20VARGAS\AppData\Local\Microsoft\Windows\Temporary%20Internet%20Files\Low\Content.IE5\UOD6S46P\Graficos_do_cap._1_de_O_Inquerito_Policial_no_Brasil%5b1%5d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ANA%20VARGAS\AppData\Local\Microsoft\Windows\Temporary%20Internet%20Files\Low\Content.IE5\UOD6S46P\Graficos_do_cap._1_de_O_Inquerito_Policial_no_Brasil%5b1%5d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ANA%20VARGAS\AppData\Local\Microsoft\Windows\Temporary%20Internet%20Files\Low\Content.IE5\UOD6S46P\Graficos_do_cap._1_de_O_Inquerito_Policial_no_Brasil%5b1%5d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ecvu\Klarissa\Projeto%20Per&#237;cia\Dados%20ISP_jan.2009-dez.2011\an&#225;lise_projeto%20per&#237;cia_13.julho.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/>
            </a:pPr>
            <a:r>
              <a:rPr lang="pt-BR" sz="1000" dirty="0" smtClean="0"/>
              <a:t>Gráfico 1</a:t>
            </a:r>
          </a:p>
          <a:p>
            <a:pPr>
              <a:defRPr sz="1000"/>
            </a:pPr>
            <a:r>
              <a:rPr lang="pt-BR" sz="1000" dirty="0" smtClean="0"/>
              <a:t>Rio </a:t>
            </a:r>
            <a:r>
              <a:rPr lang="pt-BR" sz="1000" dirty="0"/>
              <a:t>de Janeiro, Capital: registros</a:t>
            </a:r>
            <a:r>
              <a:rPr lang="pt-BR" sz="1000" baseline="0" dirty="0"/>
              <a:t> policiais de homicídio doloso (consumado e tentado) em 2005 e inquéritos tombados no Ministério Público da Capital até 2009 referentes aos referidos registros de 2005.</a:t>
            </a:r>
          </a:p>
          <a:p>
            <a:pPr>
              <a:defRPr sz="1000"/>
            </a:pPr>
            <a:r>
              <a:rPr lang="pt-BR" sz="1000" baseline="0" dirty="0"/>
              <a:t>Fonte: Banco de Dados do MPRJ e NECVU-UFRJ</a:t>
            </a:r>
            <a:endParaRPr lang="pt-BR" sz="1000" dirty="0"/>
          </a:p>
        </c:rich>
      </c:tx>
      <c:layout/>
      <c:overlay val="0"/>
    </c:title>
    <c:autoTitleDeleted val="0"/>
    <c:view3D>
      <c:rotX val="15"/>
      <c:rotY val="20"/>
      <c:depthPercent val="10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-0.00131539616314475"/>
                  <c:y val="0.1350599561188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00394618848943426"/>
                  <c:y val="0.09074340801732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[1]tabelas!$D$7:$D$8</c:f>
              <c:strCache>
                <c:ptCount val="2"/>
                <c:pt idx="0">
                  <c:v>Total dos Registros Policiais</c:v>
                </c:pt>
                <c:pt idx="1">
                  <c:v>Total de Inquéritos Tombados no MP</c:v>
                </c:pt>
              </c:strCache>
            </c:strRef>
          </c:cat>
          <c:val>
            <c:numRef>
              <c:f>[1]tabelas!$E$7:$E$8</c:f>
              <c:numCache>
                <c:formatCode>General</c:formatCode>
                <c:ptCount val="2"/>
                <c:pt idx="0">
                  <c:v>3167.0</c:v>
                </c:pt>
                <c:pt idx="1">
                  <c:v>2928.0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085998808"/>
        <c:axId val="2086305896"/>
        <c:axId val="0"/>
      </c:bar3DChart>
      <c:catAx>
        <c:axId val="2085998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086305896"/>
        <c:crosses val="autoZero"/>
        <c:auto val="1"/>
        <c:lblAlgn val="ctr"/>
        <c:lblOffset val="100"/>
        <c:noMultiLvlLbl val="0"/>
      </c:catAx>
      <c:valAx>
        <c:axId val="20863058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0859988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/>
            </a:pPr>
            <a:r>
              <a:rPr lang="pt-BR" sz="1000" dirty="0" smtClean="0"/>
              <a:t>Gráfico 2</a:t>
            </a:r>
            <a:endParaRPr lang="pt-BR" sz="1000" dirty="0"/>
          </a:p>
          <a:p>
            <a:pPr>
              <a:defRPr sz="1000"/>
            </a:pPr>
            <a:r>
              <a:rPr lang="pt-BR" sz="1000" dirty="0"/>
              <a:t>Registros</a:t>
            </a:r>
            <a:r>
              <a:rPr lang="pt-BR" sz="1000" baseline="0" dirty="0"/>
              <a:t> policiais de roubos (total) no Rio de Janeiro (Capital) em 2005 e inquéritos tombados no Ministério Público </a:t>
            </a:r>
            <a:r>
              <a:rPr lang="pt-BR" sz="1000" baseline="0" dirty="0" smtClean="0"/>
              <a:t>até agosto </a:t>
            </a:r>
            <a:r>
              <a:rPr lang="pt-BR" sz="1000" baseline="0" dirty="0"/>
              <a:t>de  2009 referentes àquele período.</a:t>
            </a:r>
          </a:p>
          <a:p>
            <a:pPr>
              <a:defRPr sz="1000"/>
            </a:pPr>
            <a:r>
              <a:rPr lang="pt-BR" sz="1000" baseline="0" dirty="0"/>
              <a:t>Fonte: Banco de Dados do MPRJ e NECVU-UFRJ</a:t>
            </a:r>
            <a:endParaRPr lang="pt-BR" sz="1000" dirty="0"/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.00131539616314475"/>
                  <c:y val="0.219472428693062"/>
                </c:manualLayout>
              </c:layout>
              <c:tx>
                <c:rich>
                  <a:bodyPr/>
                  <a:lstStyle/>
                  <a:p>
                    <a:pPr>
                      <a:defRPr sz="1800" b="1">
                        <a:solidFill>
                          <a:schemeClr val="bg1"/>
                        </a:solidFill>
                      </a:defRPr>
                    </a:pPr>
                    <a:r>
                      <a:rPr lang="en-US" sz="1800" b="1">
                        <a:solidFill>
                          <a:schemeClr val="bg1"/>
                        </a:solidFill>
                      </a:rPr>
                      <a:t>69.621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pPr>
                      <a:defRPr sz="1400" b="1">
                        <a:solidFill>
                          <a:schemeClr val="bg1"/>
                        </a:solidFill>
                      </a:defRPr>
                    </a:pPr>
                    <a:r>
                      <a:rPr lang="en-US">
                        <a:solidFill>
                          <a:schemeClr val="bg1"/>
                        </a:solidFill>
                      </a:rPr>
                      <a:t>1.258</a:t>
                    </a: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[1]tabelas!$A$25:$A$26</c:f>
              <c:strCache>
                <c:ptCount val="2"/>
                <c:pt idx="0">
                  <c:v>Registros Policiais de Roubo (total)</c:v>
                </c:pt>
                <c:pt idx="1">
                  <c:v>Inquéritos Tombados no MP</c:v>
                </c:pt>
              </c:strCache>
            </c:strRef>
          </c:cat>
          <c:val>
            <c:numRef>
              <c:f>[1]tabelas!$B$25:$B$26</c:f>
              <c:numCache>
                <c:formatCode>General</c:formatCode>
                <c:ptCount val="2"/>
                <c:pt idx="0">
                  <c:v>69621.0</c:v>
                </c:pt>
                <c:pt idx="1">
                  <c:v>1258.0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31488648"/>
        <c:axId val="2131491592"/>
        <c:axId val="0"/>
      </c:bar3DChart>
      <c:catAx>
        <c:axId val="2131488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2131491592"/>
        <c:crosses val="autoZero"/>
        <c:auto val="1"/>
        <c:lblAlgn val="ctr"/>
        <c:lblOffset val="100"/>
        <c:noMultiLvlLbl val="0"/>
      </c:catAx>
      <c:valAx>
        <c:axId val="21314915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13148864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/>
            </a:pPr>
            <a:r>
              <a:rPr lang="pt-BR" sz="1000" dirty="0"/>
              <a:t>Gráfico 3</a:t>
            </a:r>
          </a:p>
          <a:p>
            <a:pPr>
              <a:defRPr sz="1000"/>
            </a:pPr>
            <a:r>
              <a:rPr lang="pt-BR" sz="1000" dirty="0"/>
              <a:t>Registros</a:t>
            </a:r>
            <a:r>
              <a:rPr lang="pt-BR" sz="1000" baseline="0" dirty="0"/>
              <a:t> policiais de estelionato no Rio de Janeiro (Capital) em 2005 e respectivos inquéritos tombados no Ministério Público até agosto de 2009.</a:t>
            </a:r>
          </a:p>
          <a:p>
            <a:pPr>
              <a:defRPr sz="1000"/>
            </a:pPr>
            <a:r>
              <a:rPr lang="pt-BR" sz="1000" baseline="0" dirty="0"/>
              <a:t>Fonte: Banco de Dados do MPRJ e NECVU-UFRJ</a:t>
            </a:r>
            <a:endParaRPr lang="pt-BR" sz="1000" dirty="0"/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.0"/>
                  <c:y val="0.1925925925925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"/>
                  <c:y val="0.10793650793650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6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[1]tabelas!$A$40:$A$41</c:f>
              <c:strCache>
                <c:ptCount val="2"/>
                <c:pt idx="0">
                  <c:v>Registros Policiais de Estelionato (total)</c:v>
                </c:pt>
                <c:pt idx="1">
                  <c:v>Inquéritos Tombados no MP</c:v>
                </c:pt>
              </c:strCache>
            </c:strRef>
          </c:cat>
          <c:val>
            <c:numRef>
              <c:f>[1]tabelas!$B$40:$B$41</c:f>
              <c:numCache>
                <c:formatCode>General</c:formatCode>
                <c:ptCount val="2"/>
                <c:pt idx="0">
                  <c:v>9101.0</c:v>
                </c:pt>
                <c:pt idx="1">
                  <c:v>3052.0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30799416"/>
        <c:axId val="2130802392"/>
        <c:axId val="0"/>
      </c:bar3DChart>
      <c:catAx>
        <c:axId val="2130799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130802392"/>
        <c:crosses val="autoZero"/>
        <c:auto val="1"/>
        <c:lblAlgn val="ctr"/>
        <c:lblOffset val="100"/>
        <c:noMultiLvlLbl val="0"/>
      </c:catAx>
      <c:valAx>
        <c:axId val="21308023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13079941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/>
            </a:pPr>
            <a:r>
              <a:rPr lang="pt-BR" sz="1000" dirty="0"/>
              <a:t>Gráfico </a:t>
            </a:r>
            <a:r>
              <a:rPr lang="pt-BR" sz="1000" dirty="0" smtClean="0"/>
              <a:t>4</a:t>
            </a:r>
            <a:endParaRPr lang="pt-BR" sz="1000" dirty="0"/>
          </a:p>
          <a:p>
            <a:pPr>
              <a:defRPr sz="1000"/>
            </a:pPr>
            <a:r>
              <a:rPr lang="pt-BR" sz="1000" dirty="0"/>
              <a:t>Procedimentos</a:t>
            </a:r>
            <a:r>
              <a:rPr lang="pt-BR" sz="1000" baseline="0" dirty="0"/>
              <a:t> adotados pelo Ministério Público até 2009 com os inquéritos policiais de homicídios dolosos registrados no Rio de Janeiro em 2005 (Capital).</a:t>
            </a:r>
          </a:p>
          <a:p>
            <a:pPr>
              <a:defRPr sz="1000"/>
            </a:pPr>
            <a:r>
              <a:rPr lang="pt-BR" sz="1000" baseline="0" dirty="0"/>
              <a:t>Fonte: Banco de Dados do MPRJ e NECVU-UFRJ</a:t>
            </a:r>
            <a:endParaRPr lang="pt-BR" sz="1000" dirty="0"/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.00131539616314475"/>
                  <c:y val="0.1920383751064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0263079232628951"/>
                  <c:y val="0.06541966624504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"/>
                  <c:y val="0.031654677215345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[1]tabelas!$A$14:$A$17</c:f>
              <c:strCache>
                <c:ptCount val="4"/>
                <c:pt idx="0">
                  <c:v>Baixado à delegacia para novas diligencias</c:v>
                </c:pt>
                <c:pt idx="1">
                  <c:v>Arquivamento</c:v>
                </c:pt>
                <c:pt idx="2">
                  <c:v>Denúncia</c:v>
                </c:pt>
                <c:pt idx="3">
                  <c:v>Outras providencias</c:v>
                </c:pt>
              </c:strCache>
            </c:strRef>
          </c:cat>
          <c:val>
            <c:numRef>
              <c:f>[1]tabelas!$B$14:$B$17</c:f>
              <c:numCache>
                <c:formatCode>General</c:formatCode>
                <c:ptCount val="4"/>
                <c:pt idx="0">
                  <c:v>2400.0</c:v>
                </c:pt>
                <c:pt idx="1">
                  <c:v>394.0</c:v>
                </c:pt>
                <c:pt idx="2">
                  <c:v>111.0</c:v>
                </c:pt>
                <c:pt idx="3">
                  <c:v>23.0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31346680"/>
        <c:axId val="2131349688"/>
        <c:axId val="0"/>
      </c:bar3DChart>
      <c:catAx>
        <c:axId val="2131346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2131349688"/>
        <c:crosses val="autoZero"/>
        <c:auto val="1"/>
        <c:lblAlgn val="ctr"/>
        <c:lblOffset val="100"/>
        <c:noMultiLvlLbl val="0"/>
      </c:catAx>
      <c:valAx>
        <c:axId val="213134968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13134668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/>
            </a:pPr>
            <a:r>
              <a:rPr lang="pt-BR" sz="1000" dirty="0"/>
              <a:t>Gráfico </a:t>
            </a:r>
            <a:r>
              <a:rPr lang="pt-BR" sz="1000" dirty="0" smtClean="0"/>
              <a:t>5</a:t>
            </a:r>
          </a:p>
          <a:p>
            <a:pPr>
              <a:defRPr sz="1000"/>
            </a:pPr>
            <a:r>
              <a:rPr lang="pt-BR" sz="1000" dirty="0" smtClean="0"/>
              <a:t>Procedimentos</a:t>
            </a:r>
            <a:r>
              <a:rPr lang="pt-BR" sz="1000" baseline="0" dirty="0" smtClean="0"/>
              <a:t> </a:t>
            </a:r>
            <a:r>
              <a:rPr lang="pt-BR" sz="1000" baseline="0" dirty="0"/>
              <a:t>adotados até agosto de 2009 pelo Ministério Público com os inquéritos de Roubos registrados em 2005 na cidade do Rio de Janeiro.</a:t>
            </a:r>
          </a:p>
          <a:p>
            <a:pPr>
              <a:defRPr sz="1000"/>
            </a:pPr>
            <a:r>
              <a:rPr lang="pt-BR" sz="1000" baseline="0" dirty="0"/>
              <a:t>Fonte: MPRJ e NECVU-UFRJ </a:t>
            </a:r>
            <a:endParaRPr lang="pt-BR" sz="1000" dirty="0"/>
          </a:p>
        </c:rich>
      </c:tx>
      <c:layout/>
      <c:overlay val="0"/>
    </c:title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0479933165445973"/>
          <c:y val="0.120873509571511"/>
          <c:w val="0.938852721823954"/>
          <c:h val="0.791156397701055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0.00131539616314478"/>
                  <c:y val="0.084412472574254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.00131539616314475"/>
                  <c:y val="0.082302160759898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"/>
                  <c:y val="0.052757795358909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.0"/>
                  <c:y val="0.04853717173019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[1]tabelas!$A$27:$A$30</c:f>
              <c:strCache>
                <c:ptCount val="4"/>
                <c:pt idx="0">
                  <c:v>Baixados à delegacia  para novas diligências</c:v>
                </c:pt>
                <c:pt idx="1">
                  <c:v>Denunciados</c:v>
                </c:pt>
                <c:pt idx="2">
                  <c:v>Arquivamento</c:v>
                </c:pt>
                <c:pt idx="3">
                  <c:v>Outras providencias</c:v>
                </c:pt>
              </c:strCache>
            </c:strRef>
          </c:cat>
          <c:val>
            <c:numRef>
              <c:f>[1]tabelas!$B$27:$B$30</c:f>
              <c:numCache>
                <c:formatCode>General</c:formatCode>
                <c:ptCount val="4"/>
                <c:pt idx="0">
                  <c:v>638.0</c:v>
                </c:pt>
                <c:pt idx="1">
                  <c:v>370.0</c:v>
                </c:pt>
                <c:pt idx="2">
                  <c:v>133.0</c:v>
                </c:pt>
                <c:pt idx="3">
                  <c:v>117.0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130757592"/>
        <c:axId val="2130760408"/>
        <c:axId val="0"/>
      </c:bar3DChart>
      <c:catAx>
        <c:axId val="2130757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130760408"/>
        <c:crosses val="autoZero"/>
        <c:auto val="1"/>
        <c:lblAlgn val="ctr"/>
        <c:lblOffset val="100"/>
        <c:noMultiLvlLbl val="0"/>
      </c:catAx>
      <c:valAx>
        <c:axId val="213076040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crossAx val="213075759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tabela5_transp.!$B$44</c:f>
              <c:strCache>
                <c:ptCount val="1"/>
                <c:pt idx="0">
                  <c:v>2009</c:v>
                </c:pt>
              </c:strCache>
            </c:strRef>
          </c:tx>
          <c:invertIfNegative val="0"/>
          <c:cat>
            <c:strRef>
              <c:f>tabela5_transp.!$A$45:$A$56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tabela5_transp.!$B$45:$B$56</c:f>
              <c:numCache>
                <c:formatCode>0.0</c:formatCode>
                <c:ptCount val="12"/>
                <c:pt idx="0">
                  <c:v>3.314917127071823</c:v>
                </c:pt>
                <c:pt idx="1">
                  <c:v>8.121827411167505</c:v>
                </c:pt>
                <c:pt idx="2">
                  <c:v>2.762430939226519</c:v>
                </c:pt>
                <c:pt idx="3">
                  <c:v>6.25</c:v>
                </c:pt>
                <c:pt idx="4">
                  <c:v>2.285714285714286</c:v>
                </c:pt>
                <c:pt idx="5">
                  <c:v>6.338028169014085</c:v>
                </c:pt>
                <c:pt idx="6">
                  <c:v>5.633802816901404</c:v>
                </c:pt>
                <c:pt idx="7">
                  <c:v>6.542056074766355</c:v>
                </c:pt>
                <c:pt idx="8">
                  <c:v>5.442176870748294</c:v>
                </c:pt>
                <c:pt idx="9">
                  <c:v>3.703703703703704</c:v>
                </c:pt>
                <c:pt idx="10">
                  <c:v>6.862745098039211</c:v>
                </c:pt>
                <c:pt idx="11">
                  <c:v>2.941176470588235</c:v>
                </c:pt>
              </c:numCache>
            </c:numRef>
          </c:val>
        </c:ser>
        <c:ser>
          <c:idx val="1"/>
          <c:order val="1"/>
          <c:tx>
            <c:strRef>
              <c:f>tabela5_transp.!$C$44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cat>
            <c:strRef>
              <c:f>tabela5_transp.!$A$45:$A$56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tabela5_transp.!$C$45:$C$56</c:f>
              <c:numCache>
                <c:formatCode>0.0</c:formatCode>
                <c:ptCount val="12"/>
                <c:pt idx="0">
                  <c:v>6.369426751592357</c:v>
                </c:pt>
                <c:pt idx="1">
                  <c:v>9.160305343511448</c:v>
                </c:pt>
                <c:pt idx="2">
                  <c:v>9.933774834437086</c:v>
                </c:pt>
                <c:pt idx="3">
                  <c:v>8.05369127516779</c:v>
                </c:pt>
                <c:pt idx="4">
                  <c:v>6.666666666666667</c:v>
                </c:pt>
                <c:pt idx="5">
                  <c:v>8.24742268041236</c:v>
                </c:pt>
                <c:pt idx="6">
                  <c:v>6.542056074766355</c:v>
                </c:pt>
                <c:pt idx="7">
                  <c:v>12.61261261261262</c:v>
                </c:pt>
                <c:pt idx="8">
                  <c:v>6.896551724137931</c:v>
                </c:pt>
                <c:pt idx="9">
                  <c:v>10.65573770491804</c:v>
                </c:pt>
                <c:pt idx="10">
                  <c:v>13.13131313131312</c:v>
                </c:pt>
                <c:pt idx="11">
                  <c:v>5.785123966942149</c:v>
                </c:pt>
              </c:numCache>
            </c:numRef>
          </c:val>
        </c:ser>
        <c:ser>
          <c:idx val="2"/>
          <c:order val="2"/>
          <c:tx>
            <c:strRef>
              <c:f>tabela5_transp.!$D$44</c:f>
              <c:strCache>
                <c:ptCount val="1"/>
                <c:pt idx="0">
                  <c:v>2011</c:v>
                </c:pt>
              </c:strCache>
            </c:strRef>
          </c:tx>
          <c:invertIfNegative val="0"/>
          <c:cat>
            <c:strRef>
              <c:f>tabela5_transp.!$A$45:$A$56</c:f>
              <c:strCache>
                <c:ptCount val="12"/>
                <c:pt idx="0">
                  <c:v>janeiro</c:v>
                </c:pt>
                <c:pt idx="1">
                  <c:v>fevereiro</c:v>
                </c:pt>
                <c:pt idx="2">
                  <c:v>março</c:v>
                </c:pt>
                <c:pt idx="3">
                  <c:v>abril</c:v>
                </c:pt>
                <c:pt idx="4">
                  <c:v>maio</c:v>
                </c:pt>
                <c:pt idx="5">
                  <c:v>junho</c:v>
                </c:pt>
                <c:pt idx="6">
                  <c:v>julho</c:v>
                </c:pt>
                <c:pt idx="7">
                  <c:v>agosto</c:v>
                </c:pt>
                <c:pt idx="8">
                  <c:v>setembro</c:v>
                </c:pt>
                <c:pt idx="9">
                  <c:v>outubro</c:v>
                </c:pt>
                <c:pt idx="10">
                  <c:v>novembro</c:v>
                </c:pt>
                <c:pt idx="11">
                  <c:v>dezembro</c:v>
                </c:pt>
              </c:strCache>
            </c:strRef>
          </c:cat>
          <c:val>
            <c:numRef>
              <c:f>tabela5_transp.!$D$45:$D$56</c:f>
              <c:numCache>
                <c:formatCode>0.0</c:formatCode>
                <c:ptCount val="12"/>
                <c:pt idx="0">
                  <c:v>9.375000000000007</c:v>
                </c:pt>
                <c:pt idx="1">
                  <c:v>10.43478260869565</c:v>
                </c:pt>
                <c:pt idx="2">
                  <c:v>12.0967741935484</c:v>
                </c:pt>
                <c:pt idx="3">
                  <c:v>12.5</c:v>
                </c:pt>
                <c:pt idx="4">
                  <c:v>8.035714285714284</c:v>
                </c:pt>
                <c:pt idx="5">
                  <c:v>4.166666666666666</c:v>
                </c:pt>
                <c:pt idx="6">
                  <c:v>12.61261261261262</c:v>
                </c:pt>
                <c:pt idx="7">
                  <c:v>3.2</c:v>
                </c:pt>
                <c:pt idx="8">
                  <c:v>11.30434782608696</c:v>
                </c:pt>
                <c:pt idx="9">
                  <c:v>14.14141414141414</c:v>
                </c:pt>
                <c:pt idx="10">
                  <c:v>2.941176470588235</c:v>
                </c:pt>
                <c:pt idx="11">
                  <c:v>8.333333333333335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9784456"/>
        <c:axId val="2119787432"/>
      </c:barChart>
      <c:catAx>
        <c:axId val="2119784456"/>
        <c:scaling>
          <c:orientation val="minMax"/>
        </c:scaling>
        <c:delete val="0"/>
        <c:axPos val="b"/>
        <c:majorTickMark val="none"/>
        <c:minorTickMark val="none"/>
        <c:tickLblPos val="nextTo"/>
        <c:crossAx val="2119787432"/>
        <c:crosses val="autoZero"/>
        <c:auto val="1"/>
        <c:lblAlgn val="ctr"/>
        <c:lblOffset val="100"/>
        <c:noMultiLvlLbl val="0"/>
      </c:catAx>
      <c:valAx>
        <c:axId val="211978743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Percentual</a:t>
                </a:r>
              </a:p>
            </c:rich>
          </c:tx>
          <c:layout/>
          <c:overlay val="0"/>
        </c:title>
        <c:numFmt formatCode="0.0" sourceLinked="1"/>
        <c:majorTickMark val="none"/>
        <c:minorTickMark val="none"/>
        <c:tickLblPos val="nextTo"/>
        <c:crossAx val="211978445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000">
          <a:latin typeface="Times New Roman" pitchFamily="18" charset="0"/>
          <a:cs typeface="Times New Roman" pitchFamily="18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44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0313" y="0"/>
            <a:ext cx="28844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3121C3D8-86C9-443E-8129-EF83999B2748}" type="datetimeFigureOut">
              <a:rPr lang="en-US"/>
              <a:pPr>
                <a:defRPr/>
              </a:pPr>
              <a:t>18/05/15</a:t>
            </a:fld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2950"/>
            <a:ext cx="4948238" cy="37131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5163" y="4703763"/>
            <a:ext cx="5326062" cy="445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5938"/>
            <a:ext cx="28844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0313" y="9405938"/>
            <a:ext cx="28844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7C582BB1-05A7-4D48-966F-F5EA4E5F1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297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pt-BR" sz="1400" dirty="0" smtClean="0">
                <a:latin typeface="Calibri" charset="0"/>
              </a:rPr>
              <a:t>.  </a:t>
            </a:r>
            <a:endParaRPr lang="en-US" sz="1400" dirty="0" smtClean="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to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E8751-562C-4D92-8C75-C18CF300AB5C}" type="datetimeFigureOut">
              <a:rPr lang="pt-BR"/>
              <a:pPr>
                <a:defRPr/>
              </a:pPr>
              <a:t>18/05/15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4014A-62FF-4653-958E-3A6CB397044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CCFE4-9B83-4A57-8792-06571231922A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8065A-AB4D-4182-BBE5-7DA51E633D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B1735-4393-4EEE-A068-D8BD444A5C78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C346B8F-7D34-4A7A-A225-54BE98F333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0C1B-44E9-4C9B-A8A0-B780F37F616E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A3C67-798B-41C0-B82E-42E77DC65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23E38-BDE9-44AC-B613-DC7D6BDAEB17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BE15C-3B93-4BD5-B9A4-AF7BC9F0F65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2" name="Espaço Reservado para Conteúd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34" name="Espaço Reservado para Conteúd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39D07-5A29-48A3-84CA-477819778CE2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10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" name="Espaço Reservado para Data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4A9C-A1AB-4479-B7B1-055385206AAB}" type="datetimeFigureOut">
              <a:rPr lang="pt-BR"/>
              <a:pPr>
                <a:defRPr/>
              </a:pPr>
              <a:t>18/05/15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620DA-D401-4DCE-9D53-A7AA40B851E5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DB428-3AD6-4B08-BE27-362F7BCAF6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52E78-1481-41AB-AC9A-7CAA65059338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3DE21-924C-4653-865B-5455A2A3A3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4275E-05AC-493D-940D-AF97578B5E6B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E7D28-AE88-498D-8397-48CF8DE7A0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90F93-8F00-4599-B21E-8BD9FCA3F0F4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615D2-2D6E-4DC4-A437-4D4E371CAE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23D29-07D8-421F-9239-A4C18994F8AB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FC18E-C03F-449D-A8FE-746E5946FF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A0A36-D153-407F-A959-C273BC49F755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2C5132-0AF6-4A1F-B8E2-14B8AFD3BF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21DA4-AE96-4752-90B1-88D8B463F614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9C364-6C27-4555-8A0C-4A920165FD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slideLayout" Target="../slideLayouts/slideLayout5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slideLayout" Target="../slideLayouts/slideLayout8.xml"/><Relationship Id="rId7" Type="http://schemas.openxmlformats.org/officeDocument/2006/relationships/slideLayout" Target="../slideLayouts/slideLayout9.xml"/><Relationship Id="rId8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Espaço Reservado para Texto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</p:spPr>
        <p:txBody>
          <a:bodyPr vert="horz" lIns="0" tIns="0" rIns="0" bIns="0" anchor="ctr" anchorCtr="0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75ADBB-36C3-4BD0-8EF2-AA6163C78223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11" name="Espaço Reservado para Rodapé 7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Data 6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B9D405-1382-460E-B33C-DE14F9DE7C13}" type="datetimeFigureOut">
              <a:rPr lang="pt-BR"/>
              <a:pPr>
                <a:defRPr/>
              </a:pPr>
              <a:t>18/05/15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4" r:id="rId1"/>
    <p:sldLayoutId id="2147483805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010C21-1C80-4D32-9426-E40A82395C4B}" type="datetimeFigureOut">
              <a:rPr lang="pt-BR" smtClean="0"/>
              <a:pPr/>
              <a:t>18/05/15</a:t>
            </a:fld>
            <a:endParaRPr lang="en-US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7E983AD-2D19-4FB1-9537-8C5EA4FEA16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eg"/><Relationship Id="rId3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4" Type="http://schemas.openxmlformats.org/officeDocument/2006/relationships/chart" Target="../charts/chart6.xml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980728"/>
            <a:ext cx="8352928" cy="4862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 smtClean="0"/>
          </a:p>
          <a:p>
            <a:pPr algn="ctr"/>
            <a:endParaRPr lang="en-US" sz="2400" dirty="0"/>
          </a:p>
          <a:p>
            <a:pPr algn="ctr"/>
            <a:r>
              <a:rPr lang="en-US" sz="2400" dirty="0" smtClean="0"/>
              <a:t>A </a:t>
            </a:r>
            <a:r>
              <a:rPr lang="en-US" sz="2400" dirty="0" smtClean="0"/>
              <a:t>INDISPENS</a:t>
            </a:r>
            <a:r>
              <a:rPr lang="en-US" sz="2400" dirty="0" smtClean="0"/>
              <a:t>ÁVEL</a:t>
            </a:r>
            <a:r>
              <a:rPr lang="en-US" sz="2400" dirty="0" smtClean="0"/>
              <a:t> </a:t>
            </a:r>
            <a:r>
              <a:rPr lang="en-US" sz="2400" dirty="0" smtClean="0"/>
              <a:t>MODERNIZAÇÃO DA POLÍCIA BRASILEIRA</a:t>
            </a:r>
          </a:p>
          <a:p>
            <a:pPr algn="ctr"/>
            <a:endParaRPr lang="en-US" dirty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Prof. Dr. Michel Misse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1400" dirty="0" err="1" smtClean="0"/>
              <a:t>Programa</a:t>
            </a:r>
            <a:r>
              <a:rPr lang="en-US" sz="1400" dirty="0" smtClean="0"/>
              <a:t> de </a:t>
            </a:r>
            <a:r>
              <a:rPr lang="en-US" sz="1400" dirty="0" err="1" smtClean="0"/>
              <a:t>Pós-Graduação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Sociologia</a:t>
            </a:r>
            <a:r>
              <a:rPr lang="en-US" sz="1400" dirty="0" smtClean="0"/>
              <a:t> e </a:t>
            </a:r>
            <a:r>
              <a:rPr lang="en-US" sz="1400" dirty="0" err="1" smtClean="0"/>
              <a:t>Antropologia</a:t>
            </a:r>
            <a:endParaRPr lang="en-US" sz="1400" dirty="0" smtClean="0"/>
          </a:p>
          <a:p>
            <a:pPr algn="ctr"/>
            <a:r>
              <a:rPr lang="en-US" sz="1400" dirty="0" err="1" smtClean="0"/>
              <a:t>Universidade</a:t>
            </a:r>
            <a:r>
              <a:rPr lang="en-US" sz="1400" dirty="0" smtClean="0"/>
              <a:t> Federal do Rio de Janeiro.</a:t>
            </a:r>
          </a:p>
          <a:p>
            <a:pPr algn="ctr"/>
            <a:endParaRPr lang="en-US" sz="1400" dirty="0" smtClean="0"/>
          </a:p>
          <a:p>
            <a:pPr algn="ctr"/>
            <a:endParaRPr lang="en-US" sz="1400" dirty="0" smtClean="0"/>
          </a:p>
          <a:p>
            <a:pPr algn="ctr"/>
            <a:r>
              <a:rPr lang="en-US" sz="1400" dirty="0" err="1" smtClean="0"/>
              <a:t>Diretor</a:t>
            </a:r>
            <a:r>
              <a:rPr lang="en-US" sz="1400" dirty="0" smtClean="0"/>
              <a:t> do NECVU – </a:t>
            </a:r>
            <a:r>
              <a:rPr lang="en-US" sz="1400" dirty="0" err="1" smtClean="0"/>
              <a:t>Núcleo</a:t>
            </a:r>
            <a:r>
              <a:rPr lang="en-US" sz="1400" dirty="0" smtClean="0"/>
              <a:t> de </a:t>
            </a:r>
            <a:r>
              <a:rPr lang="en-US" sz="1400" dirty="0" err="1" smtClean="0"/>
              <a:t>Estudos</a:t>
            </a:r>
            <a:r>
              <a:rPr lang="en-US" sz="1400" dirty="0" smtClean="0"/>
              <a:t> da </a:t>
            </a:r>
            <a:r>
              <a:rPr lang="en-US" sz="1400" dirty="0" err="1" smtClean="0"/>
              <a:t>Cidadania</a:t>
            </a:r>
            <a:r>
              <a:rPr lang="en-US" sz="1400" dirty="0" smtClean="0"/>
              <a:t>, </a:t>
            </a:r>
            <a:r>
              <a:rPr lang="en-US" sz="1400" dirty="0" err="1" smtClean="0"/>
              <a:t>Conflito</a:t>
            </a:r>
            <a:r>
              <a:rPr lang="en-US" sz="1400" dirty="0" smtClean="0"/>
              <a:t> e </a:t>
            </a:r>
            <a:r>
              <a:rPr lang="en-US" sz="1400" dirty="0" err="1" smtClean="0"/>
              <a:t>Violência</a:t>
            </a:r>
            <a:r>
              <a:rPr lang="en-US" sz="1400" dirty="0" smtClean="0"/>
              <a:t> Urbana – UFRJ</a:t>
            </a:r>
          </a:p>
          <a:p>
            <a:pPr algn="ctr"/>
            <a:endParaRPr lang="en-US" sz="1400" dirty="0" smtClean="0"/>
          </a:p>
          <a:p>
            <a:pPr algn="ctr"/>
            <a:endParaRPr lang="en-US" sz="1400" dirty="0"/>
          </a:p>
          <a:p>
            <a:pPr algn="ctr"/>
            <a:r>
              <a:rPr lang="en-US" sz="1400" dirty="0" err="1" smtClean="0"/>
              <a:t>Pesquisador</a:t>
            </a:r>
            <a:r>
              <a:rPr lang="en-US" sz="1400" dirty="0" smtClean="0"/>
              <a:t> 1 do </a:t>
            </a:r>
            <a:r>
              <a:rPr lang="en-US" sz="1400" dirty="0" err="1" smtClean="0"/>
              <a:t>CNPq</a:t>
            </a:r>
            <a:endParaRPr lang="en-US" sz="1400" dirty="0"/>
          </a:p>
          <a:p>
            <a:pPr algn="ctr"/>
            <a:r>
              <a:rPr lang="en-US" sz="1200" dirty="0" err="1" smtClean="0"/>
              <a:t>Membro</a:t>
            </a:r>
            <a:r>
              <a:rPr lang="en-US" sz="1200" dirty="0" smtClean="0"/>
              <a:t> do </a:t>
            </a:r>
            <a:r>
              <a:rPr lang="en-US" sz="1200" dirty="0" err="1" smtClean="0"/>
              <a:t>Comitê</a:t>
            </a:r>
            <a:r>
              <a:rPr lang="en-US" sz="1200" dirty="0" smtClean="0"/>
              <a:t> </a:t>
            </a:r>
            <a:r>
              <a:rPr lang="en-US" sz="1200" dirty="0" err="1" smtClean="0"/>
              <a:t>Gestor</a:t>
            </a:r>
            <a:r>
              <a:rPr lang="en-US" sz="1200" dirty="0" smtClean="0"/>
              <a:t> do </a:t>
            </a:r>
            <a:r>
              <a:rPr lang="en-US" sz="1200" dirty="0" err="1" smtClean="0"/>
              <a:t>Instituto</a:t>
            </a:r>
            <a:r>
              <a:rPr lang="en-US" sz="1200" dirty="0" smtClean="0"/>
              <a:t> </a:t>
            </a:r>
            <a:r>
              <a:rPr lang="en-US" sz="1200" dirty="0" err="1" smtClean="0"/>
              <a:t>Nacional</a:t>
            </a:r>
            <a:r>
              <a:rPr lang="en-US" sz="1200" dirty="0" smtClean="0"/>
              <a:t> de </a:t>
            </a:r>
            <a:r>
              <a:rPr lang="en-US" sz="1200" dirty="0" err="1" smtClean="0"/>
              <a:t>Ciência</a:t>
            </a:r>
            <a:r>
              <a:rPr lang="en-US" sz="1200" dirty="0" smtClean="0"/>
              <a:t> e </a:t>
            </a:r>
            <a:r>
              <a:rPr lang="en-US" sz="1200" dirty="0" err="1" smtClean="0"/>
              <a:t>Tecnologia</a:t>
            </a:r>
            <a:r>
              <a:rPr lang="en-US" sz="1200" dirty="0" smtClean="0"/>
              <a:t> “</a:t>
            </a:r>
            <a:r>
              <a:rPr lang="en-US" sz="1200" dirty="0" err="1" smtClean="0"/>
              <a:t>Violência</a:t>
            </a:r>
            <a:r>
              <a:rPr lang="en-US" sz="1200" dirty="0" smtClean="0"/>
              <a:t>, </a:t>
            </a:r>
            <a:r>
              <a:rPr lang="en-US" sz="1200" dirty="0" err="1" smtClean="0"/>
              <a:t>Democracia</a:t>
            </a:r>
            <a:r>
              <a:rPr lang="en-US" sz="1200" dirty="0" smtClean="0"/>
              <a:t> e </a:t>
            </a:r>
            <a:r>
              <a:rPr lang="en-US" sz="1200" dirty="0" err="1" smtClean="0"/>
              <a:t>Segurança</a:t>
            </a:r>
            <a:r>
              <a:rPr lang="en-US" sz="1200" dirty="0" smtClean="0"/>
              <a:t> </a:t>
            </a:r>
            <a:r>
              <a:rPr lang="en-US" sz="1200" dirty="0" err="1" smtClean="0"/>
              <a:t>Cidadã</a:t>
            </a:r>
            <a:r>
              <a:rPr lang="en-US" sz="1200" dirty="0" smtClean="0"/>
              <a:t>”</a:t>
            </a:r>
            <a:endParaRPr lang="en-US" sz="1200" dirty="0"/>
          </a:p>
        </p:txBody>
      </p:sp>
      <p:pic>
        <p:nvPicPr>
          <p:cNvPr id="4" name="Picture 3" descr="Minerva Oficial_COR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0"/>
            <a:ext cx="952062" cy="114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49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00"/>
            <a:ext cx="9144000" cy="5584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519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00"/>
            <a:ext cx="9144000" cy="5584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73402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00"/>
            <a:ext cx="9144000" cy="5584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734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00"/>
            <a:ext cx="9144000" cy="5584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912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2" y="1700808"/>
            <a:ext cx="612068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Resultados</a:t>
            </a:r>
            <a:r>
              <a:rPr lang="en-US" dirty="0" smtClean="0"/>
              <a:t> da </a:t>
            </a:r>
            <a:r>
              <a:rPr lang="en-US" dirty="0" err="1" smtClean="0"/>
              <a:t>Pesquisa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sz="2000" dirty="0" smtClean="0"/>
              <a:t> </a:t>
            </a:r>
            <a:r>
              <a:rPr lang="en-US" sz="2000" dirty="0" smtClean="0"/>
              <a:t>“FLUXO DO TRABALHO DE PERÍCIA NOS PROCESSOS DE HOMICÍDIO </a:t>
            </a:r>
          </a:p>
          <a:p>
            <a:pPr algn="ctr"/>
            <a:r>
              <a:rPr lang="en-US" sz="2000" dirty="0" smtClean="0"/>
              <a:t>NO RIO DE JANEIRO”</a:t>
            </a:r>
          </a:p>
          <a:p>
            <a:pPr algn="ctr"/>
            <a:r>
              <a:rPr lang="en-US" sz="2000" dirty="0" smtClean="0"/>
              <a:t>(NECVU-UFRJ / SENASP-MJ)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4581128"/>
            <a:ext cx="59766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Coordenador</a:t>
            </a:r>
            <a:r>
              <a:rPr lang="en-US" dirty="0" smtClean="0"/>
              <a:t>: Michel Misse</a:t>
            </a:r>
          </a:p>
          <a:p>
            <a:r>
              <a:rPr lang="en-US" dirty="0" err="1" smtClean="0"/>
              <a:t>Pesquisadores</a:t>
            </a:r>
            <a:r>
              <a:rPr lang="en-US" dirty="0" smtClean="0"/>
              <a:t>: </a:t>
            </a:r>
            <a:r>
              <a:rPr lang="en-US" dirty="0" err="1" smtClean="0"/>
              <a:t>Klarissa</a:t>
            </a:r>
            <a:r>
              <a:rPr lang="en-US" dirty="0" smtClean="0"/>
              <a:t> Almeida Silva, </a:t>
            </a:r>
            <a:r>
              <a:rPr lang="en-US" dirty="0" err="1" smtClean="0"/>
              <a:t>Alexandre</a:t>
            </a:r>
            <a:r>
              <a:rPr lang="en-US" dirty="0" smtClean="0"/>
              <a:t> </a:t>
            </a:r>
            <a:r>
              <a:rPr lang="en-US" dirty="0" err="1" smtClean="0"/>
              <a:t>Giovanelli</a:t>
            </a:r>
            <a:r>
              <a:rPr lang="en-US" dirty="0" smtClean="0"/>
              <a:t>, </a:t>
            </a:r>
            <a:r>
              <a:rPr lang="en-US" dirty="0" err="1" smtClean="0"/>
              <a:t>Denilson</a:t>
            </a:r>
            <a:r>
              <a:rPr lang="en-US" dirty="0" smtClean="0"/>
              <a:t> </a:t>
            </a:r>
            <a:r>
              <a:rPr lang="en-US" dirty="0" err="1" smtClean="0"/>
              <a:t>Siqueira</a:t>
            </a:r>
            <a:r>
              <a:rPr lang="en-US" dirty="0" smtClean="0"/>
              <a:t> e </a:t>
            </a:r>
            <a:r>
              <a:rPr lang="en-US" dirty="0" err="1" smtClean="0"/>
              <a:t>D</a:t>
            </a:r>
            <a:r>
              <a:rPr lang="en-US" dirty="0" err="1" smtClean="0"/>
              <a:t>écio</a:t>
            </a:r>
            <a:r>
              <a:rPr lang="en-US" dirty="0" smtClean="0"/>
              <a:t> </a:t>
            </a:r>
            <a:r>
              <a:rPr lang="en-US" dirty="0" err="1" smtClean="0"/>
              <a:t>Nepomuceno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64512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34008"/>
            <a:ext cx="8229600" cy="1282824"/>
          </a:xfrm>
        </p:spPr>
        <p:txBody>
          <a:bodyPr>
            <a:normAutofit/>
          </a:bodyPr>
          <a:lstStyle/>
          <a:p>
            <a:r>
              <a:rPr lang="pt-BR" sz="1600" dirty="0" smtClean="0">
                <a:latin typeface="Lucida Sans Unicode" pitchFamily="34" charset="0"/>
                <a:cs typeface="Lucida Sans Unicode" pitchFamily="34" charset="0"/>
              </a:rPr>
              <a:t>1. Análise dos Dados Estatísticos</a:t>
            </a:r>
            <a:br>
              <a:rPr lang="pt-BR" sz="16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pt-BR" sz="1600" dirty="0" smtClean="0">
                <a:latin typeface="Lucida Sans Unicode" pitchFamily="34" charset="0"/>
                <a:cs typeface="Lucida Sans Unicode" pitchFamily="34" charset="0"/>
              </a:rPr>
              <a:t/>
            </a:r>
            <a:br>
              <a:rPr lang="pt-BR" sz="16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pt-BR" sz="1600" dirty="0">
                <a:latin typeface="Lucida Sans Unicode" pitchFamily="34" charset="0"/>
                <a:cs typeface="Lucida Sans Unicode" pitchFamily="34" charset="0"/>
              </a:rPr>
              <a:t/>
            </a:r>
            <a:br>
              <a:rPr lang="pt-BR" sz="1600" dirty="0">
                <a:latin typeface="Lucida Sans Unicode" pitchFamily="34" charset="0"/>
                <a:cs typeface="Lucida Sans Unicode" pitchFamily="34" charset="0"/>
              </a:rPr>
            </a:br>
            <a:r>
              <a:rPr lang="pt-BR" sz="1400" dirty="0">
                <a:latin typeface="Lucida Sans Unicode" pitchFamily="34" charset="0"/>
                <a:cs typeface="Lucida Sans Unicode" pitchFamily="34" charset="0"/>
              </a:rPr>
              <a:t>Rio de Janeiro, Capital: Situação dos Registros [art.121] de 2009, 2010 e 2011 e inquéritos referentes ao Art. 121 dos mesmos anos tombados no MP até maio de 2012.</a:t>
            </a:r>
            <a:endParaRPr lang="pt-BR" sz="1600" dirty="0">
              <a:latin typeface="Lucida Sans Unicode" pitchFamily="34" charset="0"/>
              <a:cs typeface="Lucida Sans Unicode" pitchFamily="34" charset="0"/>
            </a:endParaRPr>
          </a:p>
        </p:txBody>
      </p:sp>
      <p:pic>
        <p:nvPicPr>
          <p:cNvPr id="4" name="Picture 2" descr="detalh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338" y="6114097"/>
            <a:ext cx="1333045" cy="719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Marc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149" y="6309320"/>
            <a:ext cx="806492" cy="55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ítulo 1"/>
          <p:cNvSpPr txBox="1">
            <a:spLocks/>
          </p:cNvSpPr>
          <p:nvPr/>
        </p:nvSpPr>
        <p:spPr>
          <a:xfrm>
            <a:off x="899593" y="4929465"/>
            <a:ext cx="7200800" cy="46993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200" dirty="0" smtClean="0">
                <a:latin typeface="Lucida Sans Unicode" pitchFamily="34" charset="0"/>
                <a:cs typeface="Lucida Sans Unicode" pitchFamily="34" charset="0"/>
              </a:rPr>
              <a:t>Fonte: Polícia Civil/RJ (ISP), abril de 2012 e Ministério Público/RJ, maio de 2012.</a:t>
            </a:r>
            <a:endParaRPr lang="pt-BR" sz="1200" dirty="0">
              <a:latin typeface="Lucida Sans Unicode" pitchFamily="34" charset="0"/>
              <a:cs typeface="Lucida Sans Unicode" pitchFamily="34" charset="0"/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8470858"/>
              </p:ext>
            </p:extLst>
          </p:nvPr>
        </p:nvGraphicFramePr>
        <p:xfrm>
          <a:off x="909936" y="2132856"/>
          <a:ext cx="7200800" cy="28269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03469"/>
                <a:gridCol w="565777"/>
                <a:gridCol w="565777"/>
                <a:gridCol w="565777"/>
              </a:tblGrid>
              <a:tr h="403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 </a:t>
                      </a:r>
                      <a:endParaRPr lang="pt-BR" sz="140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2009</a:t>
                      </a:r>
                      <a:endParaRPr lang="pt-BR" sz="1400" b="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2010</a:t>
                      </a:r>
                      <a:endParaRPr lang="pt-BR" sz="1400" b="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2011</a:t>
                      </a:r>
                      <a:endParaRPr lang="pt-BR" sz="1400" b="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03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Registros de Homicídio Doloso e Tentativa</a:t>
                      </a:r>
                      <a:endParaRPr lang="pt-BR" sz="1400" b="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3003</a:t>
                      </a:r>
                      <a:endParaRPr lang="pt-BR" sz="140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2518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1801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03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Registros de Autos de Resistencia</a:t>
                      </a:r>
                      <a:endParaRPr lang="pt-BR" sz="1400" b="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463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343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286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03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Total de Registros Art. 121</a:t>
                      </a:r>
                      <a:endParaRPr lang="pt-BR" sz="1400" b="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3466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2861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2087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03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Total de Inquéritos Art. 121 tombados no MP</a:t>
                      </a:r>
                      <a:endParaRPr lang="pt-BR" sz="1400" b="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3218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2636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1628</a:t>
                      </a:r>
                      <a:endParaRPr lang="pt-BR" sz="140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03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Total de Inquéritos Art. 121 transformados em Ações Penais</a:t>
                      </a:r>
                      <a:endParaRPr lang="pt-BR" sz="1400" b="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224</a:t>
                      </a:r>
                      <a:endParaRPr lang="pt-BR" sz="140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287</a:t>
                      </a:r>
                      <a:endParaRPr lang="pt-BR" sz="140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Lucida Sans Unicode" pitchFamily="34" charset="0"/>
                          <a:ea typeface="Cambria"/>
                          <a:cs typeface="Lucida Sans Unicode" pitchFamily="34" charset="0"/>
                        </a:rPr>
                        <a:t>134</a:t>
                      </a:r>
                      <a:endParaRPr lang="pt-BR" sz="140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</a:tr>
              <a:tr h="4038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0" dirty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Taxa de Elucidação</a:t>
                      </a:r>
                      <a:endParaRPr lang="pt-BR" sz="1400" b="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Lucida Sans Unicode" pitchFamily="34" charset="0"/>
                          <a:ea typeface="+mn-ea"/>
                          <a:cs typeface="Lucida Sans Unicode" pitchFamily="34" charset="0"/>
                        </a:rPr>
                        <a:t>7,0</a:t>
                      </a:r>
                      <a:endParaRPr lang="pt-BR" sz="140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10,9</a:t>
                      </a:r>
                      <a:endParaRPr lang="pt-BR" sz="140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Lucida Sans Unicode" pitchFamily="34" charset="0"/>
                          <a:cs typeface="Lucida Sans Unicode" pitchFamily="34" charset="0"/>
                        </a:rPr>
                        <a:t>8,2</a:t>
                      </a:r>
                      <a:endParaRPr lang="pt-BR" sz="1400" dirty="0">
                        <a:effectLst/>
                        <a:latin typeface="Lucida Sans Unicode" pitchFamily="34" charset="0"/>
                        <a:ea typeface="Cambria"/>
                        <a:cs typeface="Lucida Sans Unicode" pitchFamily="34" charset="0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2587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63400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t-BR" sz="1600" dirty="0" smtClean="0">
                <a:latin typeface="Lucida Sans Unicode" pitchFamily="34" charset="0"/>
                <a:cs typeface="Lucida Sans Unicode" pitchFamily="34" charset="0"/>
              </a:rPr>
              <a:t>1. Análise dos Dados Estatísticos</a:t>
            </a:r>
            <a:br>
              <a:rPr lang="pt-BR" sz="1600" dirty="0" smtClean="0">
                <a:latin typeface="Lucida Sans Unicode" pitchFamily="34" charset="0"/>
                <a:cs typeface="Lucida Sans Unicode" pitchFamily="34" charset="0"/>
              </a:rPr>
            </a:br>
            <a:r>
              <a:rPr lang="pt-BR" sz="1600" dirty="0">
                <a:latin typeface="Lucida Sans Unicode" pitchFamily="34" charset="0"/>
                <a:cs typeface="Lucida Sans Unicode" pitchFamily="34" charset="0"/>
              </a:rPr>
              <a:t/>
            </a:r>
            <a:br>
              <a:rPr lang="pt-BR" sz="1600" dirty="0">
                <a:latin typeface="Lucida Sans Unicode" pitchFamily="34" charset="0"/>
                <a:cs typeface="Lucida Sans Unicode" pitchFamily="34" charset="0"/>
              </a:rPr>
            </a:br>
            <a:r>
              <a:rPr lang="pt-BR" sz="1600" dirty="0" smtClean="0">
                <a:latin typeface="Lucida Sans Unicode" pitchFamily="34" charset="0"/>
                <a:cs typeface="Lucida Sans Unicode" pitchFamily="34" charset="0"/>
              </a:rPr>
              <a:t>Rio </a:t>
            </a:r>
            <a:r>
              <a:rPr lang="pt-BR" sz="1600" dirty="0">
                <a:latin typeface="Lucida Sans Unicode" pitchFamily="34" charset="0"/>
                <a:cs typeface="Lucida Sans Unicode" pitchFamily="34" charset="0"/>
              </a:rPr>
              <a:t>de Janeiro: Flagrantes e Inquéritos de Homicídios Dolosos Relatados com Autoria à Justiça pela Polícia Civil/RJ até abril de 2012, segundo o mês de instauração do inquérito.</a:t>
            </a:r>
          </a:p>
        </p:txBody>
      </p:sp>
      <p:pic>
        <p:nvPicPr>
          <p:cNvPr id="4" name="Picture 2" descr="detalh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8338" y="6114097"/>
            <a:ext cx="1333045" cy="719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Marc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149" y="6309320"/>
            <a:ext cx="806492" cy="55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285595"/>
              </p:ext>
            </p:extLst>
          </p:nvPr>
        </p:nvGraphicFramePr>
        <p:xfrm>
          <a:off x="153852" y="1736144"/>
          <a:ext cx="8712968" cy="395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395536" y="5695369"/>
            <a:ext cx="8229600" cy="46993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1200" dirty="0" smtClean="0">
                <a:latin typeface="Lucida Sans Unicode" pitchFamily="34" charset="0"/>
                <a:cs typeface="Lucida Sans Unicode" pitchFamily="34" charset="0"/>
              </a:rPr>
              <a:t>Fonte: Polícia Civil/ISP: abril de 2012</a:t>
            </a:r>
            <a:endParaRPr lang="pt-BR" sz="1200" dirty="0">
              <a:latin typeface="Lucida Sans Unicode" pitchFamily="34" charset="0"/>
              <a:cs typeface="Lucida Sans Unicod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05584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341784"/>
          </a:xfrm>
        </p:spPr>
        <p:txBody>
          <a:bodyPr>
            <a:noAutofit/>
          </a:bodyPr>
          <a:lstStyle/>
          <a:p>
            <a:pPr algn="ctr"/>
            <a:r>
              <a:rPr lang="en-US" sz="2000" dirty="0" err="1" smtClean="0"/>
              <a:t>Conclusões</a:t>
            </a:r>
            <a:r>
              <a:rPr lang="en-US" sz="2000" dirty="0" smtClean="0"/>
              <a:t> da </a:t>
            </a:r>
            <a:r>
              <a:rPr lang="en-US" sz="2000" dirty="0" err="1" smtClean="0"/>
              <a:t>pesquisa</a:t>
            </a:r>
            <a:r>
              <a:rPr lang="en-US" sz="2000" dirty="0" smtClean="0"/>
              <a:t> </a:t>
            </a:r>
            <a:r>
              <a:rPr lang="en-US" sz="2000" dirty="0" err="1" smtClean="0"/>
              <a:t>sobre</a:t>
            </a:r>
            <a:r>
              <a:rPr lang="en-US" sz="2000" dirty="0" smtClean="0"/>
              <a:t> </a:t>
            </a:r>
            <a:r>
              <a:rPr lang="en-US" sz="2000" dirty="0" err="1" smtClean="0"/>
              <a:t>laudos</a:t>
            </a:r>
            <a:r>
              <a:rPr lang="en-US" sz="2000" dirty="0" smtClean="0"/>
              <a:t> </a:t>
            </a:r>
            <a:r>
              <a:rPr lang="en-US" sz="2000" dirty="0" err="1" smtClean="0"/>
              <a:t>periciais</a:t>
            </a:r>
            <a:r>
              <a:rPr lang="en-US" sz="2000" dirty="0" smtClean="0"/>
              <a:t> no RJ</a:t>
            </a: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01720"/>
          </a:xfrm>
        </p:spPr>
        <p:txBody>
          <a:bodyPr>
            <a:normAutofit/>
          </a:bodyPr>
          <a:lstStyle/>
          <a:p>
            <a:r>
              <a:rPr lang="pt-BR" sz="1600" dirty="0" smtClean="0"/>
              <a:t>A análise de conteúdo dos laudos mostrou que uma das deficiências mais básicas da perícia é a ausência de definições metodológicas claras, tanto nos laudos da perícia criminal quanto nos laudos da perícia médico-legal.</a:t>
            </a:r>
          </a:p>
          <a:p>
            <a:r>
              <a:rPr lang="pt-BR" sz="1600" dirty="0" smtClean="0"/>
              <a:t>Esse fato é amplamente discutido por Giovanelli e </a:t>
            </a:r>
            <a:r>
              <a:rPr lang="pt-BR" sz="1600" dirty="0" err="1" smtClean="0"/>
              <a:t>Grazinoli</a:t>
            </a:r>
            <a:r>
              <a:rPr lang="pt-BR" sz="1600" dirty="0" smtClean="0"/>
              <a:t> (2011) quando afirmam que “tanto a investigação policial quanto a prática pericial irão se pautar por estereótipos socialmente construídos” e que o trabalho da perícia nada mais é do que uma instância legitimadora da investigação policial. Isso porque muitas vezes a perícia acaba por adotar as práticas inquisitórias que caracterizam a investigação policial no Brasil.</a:t>
            </a:r>
          </a:p>
          <a:p>
            <a:r>
              <a:rPr lang="pt-BR" sz="1600" dirty="0" smtClean="0"/>
              <a:t>O aspecto meramente cartorário é predominante nas descrições da perícia. Isso vale tanto para a perícia médico-legal quanto criminal.</a:t>
            </a:r>
          </a:p>
          <a:p>
            <a:r>
              <a:rPr lang="pt-BR" sz="1600" dirty="0" smtClean="0"/>
              <a:t>Em linhas gerais, os resultados obtidos na pesquisa permitem refletir que o modelo pericial da DH pode ser entendido como um modelo mais eficiente de “fazer a mesma coisa”. Ou seja, não há uma mudança de paradigma a partir da criação da equipe de perícia da DH. Isso significa, em outras palavras, que a perícia, tanto da DH quanto aquela que dá suporte às demais delegacias, segue o mesmo paradigma classificado por nós como VR (modelo pré-científico).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4254395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5000"/>
            <a:ext cx="9144000" cy="5579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849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908720"/>
            <a:ext cx="7272808" cy="6093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PONTOS FUNDAMENTAIS DA MUDANÇA</a:t>
            </a:r>
          </a:p>
          <a:p>
            <a:pPr algn="ctr"/>
            <a:endParaRPr lang="en-US" dirty="0"/>
          </a:p>
          <a:p>
            <a:pPr marL="285750" indent="-285750">
              <a:buFont typeface="Wingdings" charset="2"/>
              <a:buChar char="q"/>
            </a:pPr>
            <a:r>
              <a:rPr lang="en-US" sz="1600" dirty="0" err="1" smtClean="0"/>
              <a:t>Deixar</a:t>
            </a:r>
            <a:r>
              <a:rPr lang="en-US" sz="1600" dirty="0" smtClean="0"/>
              <a:t> a </a:t>
            </a:r>
            <a:r>
              <a:rPr lang="en-US" sz="1600" dirty="0" err="1" smtClean="0"/>
              <a:t>cada</a:t>
            </a:r>
            <a:r>
              <a:rPr lang="en-US" sz="1600" dirty="0" smtClean="0"/>
              <a:t> Estado a </a:t>
            </a:r>
            <a:r>
              <a:rPr lang="en-US" sz="1600" dirty="0" err="1" smtClean="0"/>
              <a:t>decisão</a:t>
            </a:r>
            <a:r>
              <a:rPr lang="en-US" sz="1600" dirty="0" smtClean="0"/>
              <a:t> </a:t>
            </a:r>
            <a:r>
              <a:rPr lang="en-US" sz="1600" dirty="0" err="1" smtClean="0"/>
              <a:t>sobre</a:t>
            </a:r>
            <a:r>
              <a:rPr lang="en-US" sz="1600" dirty="0" smtClean="0"/>
              <a:t> a </a:t>
            </a:r>
            <a:r>
              <a:rPr lang="en-US" sz="1600" dirty="0" err="1" smtClean="0"/>
              <a:t>unificação</a:t>
            </a:r>
            <a:r>
              <a:rPr lang="en-US" sz="1600" dirty="0" smtClean="0"/>
              <a:t> </a:t>
            </a:r>
            <a:r>
              <a:rPr lang="en-US" sz="1600" dirty="0" err="1" smtClean="0"/>
              <a:t>ou</a:t>
            </a:r>
            <a:r>
              <a:rPr lang="en-US" sz="1600" dirty="0" smtClean="0"/>
              <a:t> </a:t>
            </a:r>
            <a:r>
              <a:rPr lang="en-US" sz="1600" dirty="0" err="1" smtClean="0"/>
              <a:t>não</a:t>
            </a:r>
            <a:r>
              <a:rPr lang="en-US" sz="1600" dirty="0" smtClean="0"/>
              <a:t> da </a:t>
            </a:r>
            <a:r>
              <a:rPr lang="en-US" sz="1600" dirty="0" err="1" smtClean="0"/>
              <a:t>Polícia</a:t>
            </a:r>
            <a:r>
              <a:rPr lang="en-US" sz="1600" dirty="0" smtClean="0"/>
              <a:t> </a:t>
            </a:r>
            <a:r>
              <a:rPr lang="en-US" sz="1600" dirty="0" err="1" smtClean="0"/>
              <a:t>Militar</a:t>
            </a:r>
            <a:r>
              <a:rPr lang="en-US" sz="1600" dirty="0" smtClean="0"/>
              <a:t> e </a:t>
            </a:r>
            <a:r>
              <a:rPr lang="en-US" sz="1600" dirty="0" err="1" smtClean="0"/>
              <a:t>Polícia</a:t>
            </a:r>
            <a:r>
              <a:rPr lang="en-US" sz="1600" dirty="0" smtClean="0"/>
              <a:t> Civil;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 err="1" smtClean="0"/>
              <a:t>Desmilitarizar</a:t>
            </a:r>
            <a:r>
              <a:rPr lang="en-US" sz="1600" dirty="0" smtClean="0"/>
              <a:t> a </a:t>
            </a:r>
            <a:r>
              <a:rPr lang="en-US" sz="1600" dirty="0" err="1" smtClean="0"/>
              <a:t>Polícia</a:t>
            </a:r>
            <a:r>
              <a:rPr lang="en-US" sz="1600" dirty="0" smtClean="0"/>
              <a:t> </a:t>
            </a:r>
            <a:r>
              <a:rPr lang="en-US" sz="1600" dirty="0" err="1" smtClean="0"/>
              <a:t>Militar</a:t>
            </a:r>
            <a:r>
              <a:rPr lang="en-US" sz="1600" dirty="0" smtClean="0"/>
              <a:t> </a:t>
            </a:r>
            <a:r>
              <a:rPr lang="en-US" sz="1600" dirty="0" err="1" smtClean="0"/>
              <a:t>ou</a:t>
            </a:r>
            <a:r>
              <a:rPr lang="en-US" sz="1600" dirty="0" smtClean="0"/>
              <a:t> </a:t>
            </a:r>
            <a:r>
              <a:rPr lang="en-US" sz="1600" dirty="0" err="1" smtClean="0"/>
              <a:t>mantê</a:t>
            </a:r>
            <a:r>
              <a:rPr lang="en-US" sz="1600" dirty="0" smtClean="0"/>
              <a:t>-la </a:t>
            </a:r>
            <a:r>
              <a:rPr lang="en-US" sz="1600" dirty="0" err="1" smtClean="0"/>
              <a:t>apenas</a:t>
            </a:r>
            <a:r>
              <a:rPr lang="en-US" sz="1600" dirty="0" smtClean="0"/>
              <a:t> </a:t>
            </a:r>
            <a:r>
              <a:rPr lang="en-US" sz="1600" dirty="0" err="1" smtClean="0"/>
              <a:t>como</a:t>
            </a:r>
            <a:r>
              <a:rPr lang="en-US" sz="1600" dirty="0" smtClean="0"/>
              <a:t> </a:t>
            </a:r>
            <a:r>
              <a:rPr lang="en-US" sz="1600" dirty="0" err="1" smtClean="0"/>
              <a:t>força</a:t>
            </a:r>
            <a:r>
              <a:rPr lang="en-US" sz="1600" dirty="0" smtClean="0"/>
              <a:t> </a:t>
            </a:r>
            <a:r>
              <a:rPr lang="en-US" sz="1600" dirty="0" err="1" smtClean="0"/>
              <a:t>auxiliar</a:t>
            </a:r>
            <a:r>
              <a:rPr lang="en-US" sz="1600" dirty="0" smtClean="0"/>
              <a:t> especial, </a:t>
            </a:r>
            <a:r>
              <a:rPr lang="en-US" sz="1600" dirty="0" err="1" smtClean="0"/>
              <a:t>como</a:t>
            </a:r>
            <a:r>
              <a:rPr lang="en-US" sz="1600" dirty="0" smtClean="0"/>
              <a:t> no </a:t>
            </a:r>
            <a:r>
              <a:rPr lang="en-US" sz="1600" dirty="0" err="1" smtClean="0"/>
              <a:t>passado</a:t>
            </a:r>
            <a:r>
              <a:rPr lang="en-US" sz="1600" dirty="0" smtClean="0"/>
              <a:t>, </a:t>
            </a:r>
            <a:r>
              <a:rPr lang="en-US" sz="1600" dirty="0" err="1" smtClean="0"/>
              <a:t>dispensada</a:t>
            </a:r>
            <a:r>
              <a:rPr lang="en-US" sz="1600" dirty="0" smtClean="0"/>
              <a:t> do </a:t>
            </a:r>
            <a:r>
              <a:rPr lang="en-US" sz="1600" dirty="0" err="1" smtClean="0"/>
              <a:t>policiamento</a:t>
            </a:r>
            <a:r>
              <a:rPr lang="en-US" sz="1600" dirty="0" smtClean="0"/>
              <a:t> </a:t>
            </a:r>
            <a:r>
              <a:rPr lang="en-US" sz="1600" dirty="0" err="1" smtClean="0"/>
              <a:t>ostensivo</a:t>
            </a:r>
            <a:r>
              <a:rPr lang="en-US" sz="1600" dirty="0" smtClean="0"/>
              <a:t>, </a:t>
            </a:r>
            <a:r>
              <a:rPr lang="en-US" sz="1600" dirty="0" err="1" smtClean="0"/>
              <a:t>que</a:t>
            </a:r>
            <a:r>
              <a:rPr lang="en-US" sz="1600" dirty="0" smtClean="0"/>
              <a:t> </a:t>
            </a:r>
            <a:r>
              <a:rPr lang="en-US" sz="1600" dirty="0" err="1" smtClean="0"/>
              <a:t>será</a:t>
            </a:r>
            <a:r>
              <a:rPr lang="en-US" sz="1600" dirty="0" smtClean="0"/>
              <a:t> </a:t>
            </a:r>
            <a:r>
              <a:rPr lang="en-US" sz="1600" dirty="0" err="1" smtClean="0"/>
              <a:t>feito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</a:t>
            </a:r>
            <a:r>
              <a:rPr lang="en-US" sz="1600" dirty="0" err="1" smtClean="0"/>
              <a:t>uma</a:t>
            </a:r>
            <a:r>
              <a:rPr lang="en-US" sz="1600" dirty="0" smtClean="0"/>
              <a:t> </a:t>
            </a:r>
            <a:r>
              <a:rPr lang="en-US" sz="1600" dirty="0" err="1" smtClean="0"/>
              <a:t>Guarda</a:t>
            </a:r>
            <a:r>
              <a:rPr lang="en-US" sz="1600" dirty="0" smtClean="0"/>
              <a:t> Civil;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 err="1" smtClean="0"/>
              <a:t>Acabar</a:t>
            </a:r>
            <a:r>
              <a:rPr lang="en-US" sz="1600" dirty="0" smtClean="0"/>
              <a:t> com o “</a:t>
            </a:r>
            <a:r>
              <a:rPr lang="en-US" sz="1600" dirty="0" err="1" smtClean="0"/>
              <a:t>inquérito</a:t>
            </a:r>
            <a:r>
              <a:rPr lang="en-US" sz="1600" dirty="0" smtClean="0"/>
              <a:t> </a:t>
            </a:r>
            <a:r>
              <a:rPr lang="en-US" sz="1600" dirty="0" err="1" smtClean="0"/>
              <a:t>policial</a:t>
            </a:r>
            <a:r>
              <a:rPr lang="en-US" sz="1600" dirty="0" smtClean="0"/>
              <a:t>” inquisitorial, </a:t>
            </a:r>
            <a:r>
              <a:rPr lang="en-US" sz="1600" dirty="0" err="1" smtClean="0"/>
              <a:t>substituído</a:t>
            </a:r>
            <a:r>
              <a:rPr lang="en-US" sz="1600" dirty="0" smtClean="0"/>
              <a:t> </a:t>
            </a:r>
            <a:r>
              <a:rPr lang="en-US" sz="1600" dirty="0" err="1" smtClean="0"/>
              <a:t>por</a:t>
            </a:r>
            <a:r>
              <a:rPr lang="en-US" sz="1600" dirty="0" smtClean="0"/>
              <a:t> </a:t>
            </a:r>
            <a:r>
              <a:rPr lang="en-US" sz="1600" dirty="0" err="1" smtClean="0"/>
              <a:t>investigação</a:t>
            </a:r>
            <a:r>
              <a:rPr lang="en-US" sz="1600" dirty="0" smtClean="0"/>
              <a:t> </a:t>
            </a:r>
            <a:r>
              <a:rPr lang="en-US" sz="1600" dirty="0" err="1" smtClean="0"/>
              <a:t>técnica</a:t>
            </a:r>
            <a:r>
              <a:rPr lang="en-US" sz="1600" dirty="0" smtClean="0"/>
              <a:t> </a:t>
            </a:r>
            <a:r>
              <a:rPr lang="en-US" sz="1600" dirty="0" err="1" smtClean="0"/>
              <a:t>preliminar</a:t>
            </a:r>
            <a:r>
              <a:rPr lang="en-US" sz="1600" dirty="0" smtClean="0"/>
              <a:t>, </a:t>
            </a:r>
            <a:r>
              <a:rPr lang="en-US" sz="1600" dirty="0" err="1" smtClean="0"/>
              <a:t>como</a:t>
            </a:r>
            <a:r>
              <a:rPr lang="en-US" sz="1600" dirty="0" smtClean="0"/>
              <a:t> </a:t>
            </a:r>
            <a:r>
              <a:rPr lang="en-US" sz="1600" dirty="0" err="1" smtClean="0"/>
              <a:t>em</a:t>
            </a:r>
            <a:r>
              <a:rPr lang="en-US" sz="1600" dirty="0" smtClean="0"/>
              <a:t> outros </a:t>
            </a:r>
            <a:r>
              <a:rPr lang="en-US" sz="1600" dirty="0" err="1" smtClean="0"/>
              <a:t>países</a:t>
            </a:r>
            <a:r>
              <a:rPr lang="en-US" sz="1600" dirty="0" smtClean="0"/>
              <a:t>;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 err="1" smtClean="0"/>
              <a:t>Caberá</a:t>
            </a:r>
            <a:r>
              <a:rPr lang="en-US" sz="1600" dirty="0" smtClean="0"/>
              <a:t> </a:t>
            </a:r>
            <a:r>
              <a:rPr lang="en-US" sz="1600" dirty="0" err="1" smtClean="0"/>
              <a:t>ao</a:t>
            </a:r>
            <a:r>
              <a:rPr lang="en-US" sz="1600" dirty="0" smtClean="0"/>
              <a:t> </a:t>
            </a:r>
            <a:r>
              <a:rPr lang="en-US" sz="1600" dirty="0" err="1" smtClean="0"/>
              <a:t>Ministério</a:t>
            </a:r>
            <a:r>
              <a:rPr lang="en-US" sz="1600" dirty="0" smtClean="0"/>
              <a:t> </a:t>
            </a:r>
            <a:r>
              <a:rPr lang="en-US" sz="1600" dirty="0" err="1" smtClean="0"/>
              <a:t>Público</a:t>
            </a:r>
            <a:r>
              <a:rPr lang="en-US" sz="1600" dirty="0" smtClean="0"/>
              <a:t> a </a:t>
            </a:r>
            <a:r>
              <a:rPr lang="en-US" sz="1600" dirty="0" err="1" smtClean="0"/>
              <a:t>tomada</a:t>
            </a:r>
            <a:r>
              <a:rPr lang="en-US" sz="1600" dirty="0" smtClean="0"/>
              <a:t> </a:t>
            </a:r>
            <a:r>
              <a:rPr lang="en-US" sz="1600" dirty="0" err="1" smtClean="0"/>
              <a:t>escrita</a:t>
            </a:r>
            <a:r>
              <a:rPr lang="en-US" sz="1600" dirty="0" smtClean="0"/>
              <a:t> de </a:t>
            </a:r>
            <a:r>
              <a:rPr lang="en-US" sz="1600" dirty="0" err="1" smtClean="0"/>
              <a:t>depoimentos</a:t>
            </a:r>
            <a:r>
              <a:rPr lang="en-US" sz="1600" dirty="0" smtClean="0"/>
              <a:t>, com </a:t>
            </a:r>
            <a:r>
              <a:rPr lang="en-US" sz="1600" dirty="0" err="1" smtClean="0"/>
              <a:t>contraditório</a:t>
            </a:r>
            <a:r>
              <a:rPr lang="en-US" sz="1600" dirty="0" smtClean="0"/>
              <a:t>, </a:t>
            </a:r>
            <a:r>
              <a:rPr lang="en-US" sz="1600" dirty="0" err="1" smtClean="0"/>
              <a:t>para</a:t>
            </a:r>
            <a:r>
              <a:rPr lang="en-US" sz="1600" dirty="0" smtClean="0"/>
              <a:t> </a:t>
            </a:r>
            <a:r>
              <a:rPr lang="en-US" sz="1600" dirty="0" err="1" smtClean="0"/>
              <a:t>decidir</a:t>
            </a:r>
            <a:r>
              <a:rPr lang="en-US" sz="1600" dirty="0" smtClean="0"/>
              <a:t> </a:t>
            </a:r>
            <a:r>
              <a:rPr lang="en-US" sz="1600" dirty="0" err="1" smtClean="0"/>
              <a:t>ou</a:t>
            </a:r>
            <a:r>
              <a:rPr lang="en-US" sz="1600" dirty="0" smtClean="0"/>
              <a:t> </a:t>
            </a:r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pela</a:t>
            </a:r>
            <a:r>
              <a:rPr lang="en-US" sz="1600" dirty="0" smtClean="0"/>
              <a:t> </a:t>
            </a:r>
            <a:r>
              <a:rPr lang="en-US" sz="1600" dirty="0" err="1" smtClean="0"/>
              <a:t>denúncia</a:t>
            </a:r>
            <a:r>
              <a:rPr lang="en-US" sz="1600" dirty="0" smtClean="0"/>
              <a:t>;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 smtClean="0"/>
              <a:t>A </a:t>
            </a:r>
            <a:r>
              <a:rPr lang="en-US" sz="1600" dirty="0" err="1" smtClean="0"/>
              <a:t>investigação</a:t>
            </a:r>
            <a:r>
              <a:rPr lang="en-US" sz="1600" dirty="0" smtClean="0"/>
              <a:t> </a:t>
            </a:r>
            <a:r>
              <a:rPr lang="en-US" sz="1600" dirty="0" err="1" smtClean="0"/>
              <a:t>policial</a:t>
            </a:r>
            <a:r>
              <a:rPr lang="en-US" sz="1600" dirty="0" smtClean="0"/>
              <a:t> </a:t>
            </a:r>
            <a:r>
              <a:rPr lang="en-US" sz="1600" dirty="0" err="1" smtClean="0"/>
              <a:t>servirá</a:t>
            </a:r>
            <a:r>
              <a:rPr lang="en-US" sz="1600" dirty="0" smtClean="0"/>
              <a:t> </a:t>
            </a:r>
            <a:r>
              <a:rPr lang="en-US" sz="1600" dirty="0" err="1" smtClean="0"/>
              <a:t>apenas</a:t>
            </a:r>
            <a:r>
              <a:rPr lang="en-US" sz="1600" dirty="0" smtClean="0"/>
              <a:t> </a:t>
            </a:r>
            <a:r>
              <a:rPr lang="en-US" sz="1600" dirty="0" err="1" smtClean="0"/>
              <a:t>ao</a:t>
            </a:r>
            <a:r>
              <a:rPr lang="en-US" sz="1600" dirty="0" smtClean="0"/>
              <a:t> MP e </a:t>
            </a:r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acompanhará</a:t>
            </a:r>
            <a:r>
              <a:rPr lang="en-US" sz="1600" dirty="0" smtClean="0"/>
              <a:t> </a:t>
            </a:r>
            <a:r>
              <a:rPr lang="en-US" sz="1600" dirty="0" err="1" smtClean="0"/>
              <a:t>mais</a:t>
            </a:r>
            <a:r>
              <a:rPr lang="en-US" sz="1600" dirty="0" smtClean="0"/>
              <a:t> o </a:t>
            </a:r>
            <a:r>
              <a:rPr lang="en-US" sz="1600" dirty="0" err="1" smtClean="0"/>
              <a:t>processo</a:t>
            </a:r>
            <a:r>
              <a:rPr lang="en-US" sz="1600" dirty="0" smtClean="0"/>
              <a:t>, </a:t>
            </a:r>
            <a:r>
              <a:rPr lang="en-US" sz="1600" dirty="0" err="1" smtClean="0"/>
              <a:t>substituída</a:t>
            </a:r>
            <a:r>
              <a:rPr lang="en-US" sz="1600" dirty="0" smtClean="0"/>
              <a:t> </a:t>
            </a:r>
            <a:r>
              <a:rPr lang="en-US" sz="1600" dirty="0" err="1" smtClean="0"/>
              <a:t>pelas</a:t>
            </a:r>
            <a:r>
              <a:rPr lang="en-US" sz="1600" dirty="0" smtClean="0"/>
              <a:t> </a:t>
            </a:r>
            <a:r>
              <a:rPr lang="en-US" sz="1600" dirty="0" err="1" smtClean="0"/>
              <a:t>provas</a:t>
            </a:r>
            <a:r>
              <a:rPr lang="en-US" sz="1600" dirty="0" smtClean="0"/>
              <a:t> </a:t>
            </a:r>
            <a:r>
              <a:rPr lang="en-US" sz="1600" dirty="0" err="1" smtClean="0"/>
              <a:t>técnicas</a:t>
            </a:r>
            <a:r>
              <a:rPr lang="en-US" sz="1600" dirty="0" smtClean="0"/>
              <a:t> </a:t>
            </a:r>
            <a:r>
              <a:rPr lang="en-US" sz="1600" dirty="0" err="1" smtClean="0"/>
              <a:t>obtidas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investigação</a:t>
            </a:r>
            <a:r>
              <a:rPr lang="en-US" sz="1600" dirty="0" smtClean="0"/>
              <a:t> </a:t>
            </a:r>
            <a:r>
              <a:rPr lang="en-US" sz="1600" dirty="0" err="1" smtClean="0"/>
              <a:t>policial</a:t>
            </a:r>
            <a:r>
              <a:rPr lang="en-US" sz="1600" dirty="0" smtClean="0"/>
              <a:t> e </a:t>
            </a:r>
            <a:r>
              <a:rPr lang="en-US" sz="1600" dirty="0" err="1" smtClean="0"/>
              <a:t>pericial</a:t>
            </a:r>
            <a:r>
              <a:rPr lang="en-US" sz="1600" dirty="0" smtClean="0"/>
              <a:t> e </a:t>
            </a:r>
            <a:r>
              <a:rPr lang="en-US" sz="1600" dirty="0" err="1" smtClean="0"/>
              <a:t>pelos</a:t>
            </a:r>
            <a:r>
              <a:rPr lang="en-US" sz="1600" dirty="0" smtClean="0"/>
              <a:t> </a:t>
            </a:r>
            <a:r>
              <a:rPr lang="en-US" sz="1600" dirty="0" err="1" smtClean="0"/>
              <a:t>depoimentos</a:t>
            </a:r>
            <a:r>
              <a:rPr lang="en-US" sz="1600" dirty="0" smtClean="0"/>
              <a:t> </a:t>
            </a:r>
            <a:r>
              <a:rPr lang="en-US" sz="1600" dirty="0" err="1" smtClean="0"/>
              <a:t>colhidos</a:t>
            </a:r>
            <a:r>
              <a:rPr lang="en-US" sz="1600" dirty="0" smtClean="0"/>
              <a:t> </a:t>
            </a:r>
            <a:r>
              <a:rPr lang="en-US" sz="1600" dirty="0" err="1" smtClean="0"/>
              <a:t>pelo</a:t>
            </a:r>
            <a:r>
              <a:rPr lang="en-US" sz="1600" dirty="0" smtClean="0"/>
              <a:t> </a:t>
            </a:r>
            <a:r>
              <a:rPr lang="en-US" sz="1600" dirty="0" err="1" smtClean="0"/>
              <a:t>Ministério</a:t>
            </a:r>
            <a:r>
              <a:rPr lang="en-US" sz="1600" dirty="0" smtClean="0"/>
              <a:t> </a:t>
            </a:r>
            <a:r>
              <a:rPr lang="en-US" sz="1600" dirty="0" err="1" smtClean="0"/>
              <a:t>Público</a:t>
            </a:r>
            <a:r>
              <a:rPr lang="en-US" sz="1600" dirty="0" smtClean="0"/>
              <a:t> com </a:t>
            </a:r>
            <a:r>
              <a:rPr lang="en-US" sz="1600" dirty="0" err="1" smtClean="0"/>
              <a:t>contraditório</a:t>
            </a:r>
            <a:r>
              <a:rPr lang="en-US" sz="1600" dirty="0" smtClean="0"/>
              <a:t>;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 err="1" smtClean="0"/>
              <a:t>Polícias</a:t>
            </a:r>
            <a:r>
              <a:rPr lang="en-US" sz="1600" dirty="0" smtClean="0"/>
              <a:t> de </a:t>
            </a:r>
            <a:r>
              <a:rPr lang="en-US" sz="1600" dirty="0" err="1" smtClean="0"/>
              <a:t>ciclo</a:t>
            </a:r>
            <a:r>
              <a:rPr lang="en-US" sz="1600" dirty="0" smtClean="0"/>
              <a:t> </a:t>
            </a:r>
            <a:r>
              <a:rPr lang="en-US" sz="1600" dirty="0" err="1" smtClean="0"/>
              <a:t>completo</a:t>
            </a:r>
            <a:r>
              <a:rPr lang="en-US" sz="1600" dirty="0" smtClean="0"/>
              <a:t> e </a:t>
            </a:r>
            <a:r>
              <a:rPr lang="en-US" sz="1600" dirty="0" err="1" smtClean="0"/>
              <a:t>jornada</a:t>
            </a:r>
            <a:r>
              <a:rPr lang="en-US" sz="1600" dirty="0" smtClean="0"/>
              <a:t> de </a:t>
            </a:r>
            <a:r>
              <a:rPr lang="en-US" sz="1600" dirty="0" err="1" smtClean="0"/>
              <a:t>trabalho</a:t>
            </a:r>
            <a:r>
              <a:rPr lang="en-US" sz="1600" dirty="0" smtClean="0"/>
              <a:t> integral;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 err="1" smtClean="0"/>
              <a:t>Perícia</a:t>
            </a:r>
            <a:r>
              <a:rPr lang="en-US" sz="1600" dirty="0" smtClean="0"/>
              <a:t> </a:t>
            </a:r>
            <a:r>
              <a:rPr lang="en-US" sz="1600" dirty="0" err="1" smtClean="0"/>
              <a:t>técnica</a:t>
            </a:r>
            <a:r>
              <a:rPr lang="en-US" sz="1600" dirty="0" smtClean="0"/>
              <a:t> </a:t>
            </a:r>
            <a:r>
              <a:rPr lang="en-US" sz="1600" dirty="0" err="1" smtClean="0"/>
              <a:t>autônoma</a:t>
            </a:r>
            <a:r>
              <a:rPr lang="en-US" sz="1600" dirty="0" smtClean="0"/>
              <a:t> e </a:t>
            </a:r>
            <a:r>
              <a:rPr lang="en-US" sz="1600" dirty="0" err="1" smtClean="0"/>
              <a:t>não</a:t>
            </a:r>
            <a:r>
              <a:rPr lang="en-US" sz="1600" dirty="0" smtClean="0"/>
              <a:t> </a:t>
            </a:r>
            <a:r>
              <a:rPr lang="en-US" sz="1600" dirty="0" err="1" smtClean="0"/>
              <a:t>subordinada</a:t>
            </a:r>
            <a:r>
              <a:rPr lang="en-US" sz="1600" dirty="0" smtClean="0"/>
              <a:t> </a:t>
            </a:r>
            <a:r>
              <a:rPr lang="en-US" sz="1600" dirty="0" err="1" smtClean="0"/>
              <a:t>às</a:t>
            </a:r>
            <a:r>
              <a:rPr lang="en-US" sz="1600" dirty="0" smtClean="0"/>
              <a:t> </a:t>
            </a:r>
            <a:r>
              <a:rPr lang="en-US" sz="1600" dirty="0" err="1" smtClean="0"/>
              <a:t>Polícias</a:t>
            </a:r>
            <a:r>
              <a:rPr lang="en-US" sz="1600" dirty="0" smtClean="0"/>
              <a:t>;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 err="1" smtClean="0"/>
              <a:t>Carreira</a:t>
            </a:r>
            <a:r>
              <a:rPr lang="en-US" sz="1600" dirty="0" smtClean="0"/>
              <a:t> </a:t>
            </a:r>
            <a:r>
              <a:rPr lang="en-US" sz="1600" dirty="0" err="1" smtClean="0"/>
              <a:t>única</a:t>
            </a:r>
            <a:r>
              <a:rPr lang="en-US" sz="1600" dirty="0" smtClean="0"/>
              <a:t> </a:t>
            </a:r>
            <a:r>
              <a:rPr lang="en-US" sz="1600" dirty="0" err="1" smtClean="0"/>
              <a:t>nas</a:t>
            </a:r>
            <a:r>
              <a:rPr lang="en-US" sz="1600" dirty="0" smtClean="0"/>
              <a:t> </a:t>
            </a:r>
            <a:r>
              <a:rPr lang="en-US" sz="1600" dirty="0" err="1" smtClean="0"/>
              <a:t>polícias</a:t>
            </a:r>
            <a:r>
              <a:rPr lang="en-US" sz="1600" dirty="0" smtClean="0"/>
              <a:t>, com o </a:t>
            </a:r>
            <a:r>
              <a:rPr lang="en-US" sz="1600" dirty="0" err="1" smtClean="0"/>
              <a:t>fim</a:t>
            </a:r>
            <a:r>
              <a:rPr lang="en-US" sz="1600" dirty="0" smtClean="0"/>
              <a:t> gradual do cargo de </a:t>
            </a:r>
            <a:r>
              <a:rPr lang="en-US" sz="1600" dirty="0" err="1" smtClean="0"/>
              <a:t>delegado</a:t>
            </a:r>
            <a:r>
              <a:rPr lang="en-US" sz="1600" dirty="0" smtClean="0"/>
              <a:t> de </a:t>
            </a:r>
            <a:r>
              <a:rPr lang="en-US" sz="1600" dirty="0" err="1" smtClean="0"/>
              <a:t>polícia</a:t>
            </a:r>
            <a:r>
              <a:rPr lang="en-US" sz="1600" dirty="0" smtClean="0"/>
              <a:t> e da </a:t>
            </a:r>
            <a:r>
              <a:rPr lang="en-US" sz="1600" dirty="0" err="1" smtClean="0"/>
              <a:t>exigência</a:t>
            </a:r>
            <a:r>
              <a:rPr lang="en-US" sz="1600" dirty="0" smtClean="0"/>
              <a:t> </a:t>
            </a:r>
            <a:r>
              <a:rPr lang="en-US" sz="1600" dirty="0" smtClean="0"/>
              <a:t>de </a:t>
            </a:r>
            <a:r>
              <a:rPr lang="en-US" sz="1600" dirty="0" err="1" smtClean="0"/>
              <a:t>instaura</a:t>
            </a:r>
            <a:r>
              <a:rPr lang="en-US" sz="1600" dirty="0" err="1" smtClean="0"/>
              <a:t>ção</a:t>
            </a:r>
            <a:r>
              <a:rPr lang="en-US" sz="1600" dirty="0" smtClean="0"/>
              <a:t> do </a:t>
            </a:r>
            <a:r>
              <a:rPr lang="en-US" sz="1600" dirty="0" err="1" smtClean="0"/>
              <a:t>atual</a:t>
            </a:r>
            <a:r>
              <a:rPr lang="en-US" sz="1600" dirty="0" smtClean="0"/>
              <a:t> </a:t>
            </a:r>
            <a:r>
              <a:rPr lang="en-US" sz="1600" dirty="0" err="1" smtClean="0"/>
              <a:t>modelo</a:t>
            </a:r>
            <a:r>
              <a:rPr lang="en-US" sz="1600" dirty="0" smtClean="0"/>
              <a:t> de</a:t>
            </a:r>
            <a:r>
              <a:rPr lang="en-US" sz="1600" dirty="0" smtClean="0"/>
              <a:t> </a:t>
            </a:r>
            <a:r>
              <a:rPr lang="en-US" sz="1600" dirty="0" err="1" smtClean="0"/>
              <a:t>inquérito</a:t>
            </a:r>
            <a:r>
              <a:rPr lang="en-US" sz="1600" dirty="0" smtClean="0"/>
              <a:t> </a:t>
            </a:r>
            <a:r>
              <a:rPr lang="en-US" sz="1600" dirty="0" err="1" smtClean="0"/>
              <a:t>policial</a:t>
            </a:r>
            <a:r>
              <a:rPr lang="en-US" sz="1600" dirty="0" smtClean="0"/>
              <a:t>;</a:t>
            </a:r>
          </a:p>
          <a:p>
            <a:pPr marL="285750" indent="-285750">
              <a:buFont typeface="Wingdings" charset="2"/>
              <a:buChar char="q"/>
            </a:pPr>
            <a:r>
              <a:rPr lang="en-US" sz="1600" dirty="0" err="1" smtClean="0"/>
              <a:t>Enfrentar</a:t>
            </a:r>
            <a:r>
              <a:rPr lang="en-US" sz="1600" dirty="0" smtClean="0"/>
              <a:t> </a:t>
            </a:r>
            <a:r>
              <a:rPr lang="en-US" sz="1600" dirty="0" err="1" smtClean="0"/>
              <a:t>também</a:t>
            </a:r>
            <a:r>
              <a:rPr lang="en-US" sz="1600" dirty="0" smtClean="0"/>
              <a:t> a </a:t>
            </a:r>
            <a:r>
              <a:rPr lang="en-US" sz="1600" dirty="0" err="1" smtClean="0"/>
              <a:t>necessária</a:t>
            </a:r>
            <a:r>
              <a:rPr lang="en-US" sz="1600" dirty="0" smtClean="0"/>
              <a:t> </a:t>
            </a:r>
            <a:r>
              <a:rPr lang="en-US" sz="1600" dirty="0" err="1" smtClean="0"/>
              <a:t>modernização</a:t>
            </a:r>
            <a:r>
              <a:rPr lang="en-US" sz="1600" dirty="0" smtClean="0"/>
              <a:t> da </a:t>
            </a:r>
            <a:r>
              <a:rPr lang="en-US" sz="1600" dirty="0" err="1" smtClean="0"/>
              <a:t>Justiça</a:t>
            </a:r>
            <a:r>
              <a:rPr lang="en-US" sz="1600" dirty="0" smtClean="0"/>
              <a:t> Criminal, </a:t>
            </a:r>
            <a:r>
              <a:rPr lang="en-US" sz="1600" dirty="0" err="1" smtClean="0"/>
              <a:t>transformando</a:t>
            </a:r>
            <a:r>
              <a:rPr lang="en-US" sz="1600" dirty="0" smtClean="0"/>
              <a:t>-a </a:t>
            </a:r>
            <a:r>
              <a:rPr lang="en-US" sz="1600" dirty="0" err="1" smtClean="0"/>
              <a:t>em</a:t>
            </a:r>
            <a:r>
              <a:rPr lang="en-US" sz="1600" dirty="0" smtClean="0"/>
              <a:t> um </a:t>
            </a:r>
            <a:r>
              <a:rPr lang="en-US" sz="1600" dirty="0" err="1" smtClean="0"/>
              <a:t>sistema</a:t>
            </a:r>
            <a:r>
              <a:rPr lang="en-US" sz="1600" dirty="0" smtClean="0"/>
              <a:t> </a:t>
            </a:r>
            <a:r>
              <a:rPr lang="en-US" sz="1600" dirty="0" err="1" smtClean="0"/>
              <a:t>verdadeiramente</a:t>
            </a:r>
            <a:r>
              <a:rPr lang="en-US" sz="1600" dirty="0" smtClean="0"/>
              <a:t> </a:t>
            </a:r>
            <a:r>
              <a:rPr lang="en-US" sz="1600" dirty="0" err="1" smtClean="0"/>
              <a:t>integrado</a:t>
            </a:r>
            <a:r>
              <a:rPr lang="en-US" sz="1600" dirty="0" smtClean="0"/>
              <a:t>.</a:t>
            </a:r>
          </a:p>
          <a:p>
            <a:pPr marL="285750" indent="-285750" algn="ctr">
              <a:buFont typeface="Wingdings" charset="2"/>
              <a:buChar char="q"/>
            </a:pPr>
            <a:endParaRPr lang="en-US" dirty="0" smtClean="0"/>
          </a:p>
          <a:p>
            <a:pPr marL="285750" indent="-285750" algn="ctr">
              <a:buFont typeface="Wingdings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202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836712"/>
            <a:ext cx="8064896" cy="521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Pesquisas</a:t>
            </a:r>
            <a:r>
              <a:rPr lang="en-US" dirty="0" smtClean="0"/>
              <a:t> </a:t>
            </a:r>
            <a:r>
              <a:rPr lang="en-US" dirty="0" err="1" smtClean="0"/>
              <a:t>científicas</a:t>
            </a:r>
            <a:r>
              <a:rPr lang="en-US" dirty="0" smtClean="0"/>
              <a:t> </a:t>
            </a:r>
            <a:r>
              <a:rPr lang="en-US" dirty="0" err="1" smtClean="0"/>
              <a:t>coordenadas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</a:t>
            </a:r>
            <a:r>
              <a:rPr lang="en-US" dirty="0" err="1" smtClean="0"/>
              <a:t>autor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a </a:t>
            </a:r>
            <a:r>
              <a:rPr lang="en-US" dirty="0" err="1" smtClean="0"/>
              <a:t>polícia</a:t>
            </a:r>
            <a:r>
              <a:rPr lang="en-US" dirty="0" smtClean="0"/>
              <a:t> </a:t>
            </a:r>
            <a:r>
              <a:rPr lang="en-US" dirty="0" err="1" smtClean="0"/>
              <a:t>brasileira</a:t>
            </a:r>
            <a:r>
              <a:rPr lang="en-US" dirty="0" smtClean="0"/>
              <a:t>:</a:t>
            </a:r>
          </a:p>
          <a:p>
            <a:endParaRPr lang="en-US" sz="1600" dirty="0" smtClean="0"/>
          </a:p>
          <a:p>
            <a:endParaRPr lang="en-US" sz="1600" dirty="0"/>
          </a:p>
          <a:p>
            <a:endParaRPr lang="en-US" sz="1600" dirty="0"/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err="1" smtClean="0"/>
              <a:t>Avaliação</a:t>
            </a:r>
            <a:r>
              <a:rPr lang="en-US" sz="1400" dirty="0" smtClean="0"/>
              <a:t> do </a:t>
            </a:r>
            <a:r>
              <a:rPr lang="en-US" sz="1400" dirty="0" err="1" smtClean="0"/>
              <a:t>Programa</a:t>
            </a:r>
            <a:r>
              <a:rPr lang="en-US" sz="1400" dirty="0" smtClean="0"/>
              <a:t> “</a:t>
            </a:r>
            <a:r>
              <a:rPr lang="en-US" sz="1400" dirty="0" err="1" smtClean="0"/>
              <a:t>Delegacia</a:t>
            </a:r>
            <a:r>
              <a:rPr lang="en-US" sz="1400" dirty="0" smtClean="0"/>
              <a:t> Legal” no Rio de Janeiro (2005);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smtClean="0"/>
              <a:t>As </a:t>
            </a:r>
            <a:r>
              <a:rPr lang="en-US" sz="1400" dirty="0" err="1" smtClean="0"/>
              <a:t>Guardas</a:t>
            </a:r>
            <a:r>
              <a:rPr lang="en-US" sz="1400" dirty="0" smtClean="0"/>
              <a:t> </a:t>
            </a:r>
            <a:r>
              <a:rPr lang="en-US" sz="1400" dirty="0" err="1" smtClean="0"/>
              <a:t>Municipais</a:t>
            </a:r>
            <a:r>
              <a:rPr lang="en-US" sz="1400" dirty="0" smtClean="0"/>
              <a:t> no </a:t>
            </a:r>
            <a:r>
              <a:rPr lang="en-US" sz="1400" dirty="0" err="1" smtClean="0"/>
              <a:t>Brasil</a:t>
            </a:r>
            <a:r>
              <a:rPr lang="en-US" sz="1400" dirty="0" smtClean="0"/>
              <a:t> (FINEP - 2006-2007) – </a:t>
            </a:r>
            <a:r>
              <a:rPr lang="en-US" sz="1400" dirty="0" err="1" smtClean="0"/>
              <a:t>publicada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livro</a:t>
            </a:r>
            <a:r>
              <a:rPr lang="en-US" sz="1400" dirty="0" smtClean="0"/>
              <a:t>;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smtClean="0"/>
              <a:t>As </a:t>
            </a:r>
            <a:r>
              <a:rPr lang="en-US" sz="1400" dirty="0" err="1" smtClean="0"/>
              <a:t>Estatísticas</a:t>
            </a:r>
            <a:r>
              <a:rPr lang="en-US" sz="1400" dirty="0" smtClean="0"/>
              <a:t> </a:t>
            </a:r>
            <a:r>
              <a:rPr lang="en-US" sz="1400" dirty="0" err="1" smtClean="0"/>
              <a:t>Criminais</a:t>
            </a:r>
            <a:r>
              <a:rPr lang="en-US" sz="1400" dirty="0" smtClean="0"/>
              <a:t> do Rio de Janeiro (1908-2001) – </a:t>
            </a:r>
            <a:r>
              <a:rPr lang="en-US" sz="1400" dirty="0" err="1" smtClean="0"/>
              <a:t>publicada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livro</a:t>
            </a:r>
            <a:r>
              <a:rPr lang="en-US" sz="1400" dirty="0" smtClean="0"/>
              <a:t>;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smtClean="0"/>
              <a:t>Crime e </a:t>
            </a:r>
            <a:r>
              <a:rPr lang="en-US" sz="1400" dirty="0" err="1" smtClean="0"/>
              <a:t>Violência</a:t>
            </a:r>
            <a:r>
              <a:rPr lang="en-US" sz="1400" dirty="0" smtClean="0"/>
              <a:t> no </a:t>
            </a:r>
            <a:r>
              <a:rPr lang="en-US" sz="1400" dirty="0" err="1" smtClean="0"/>
              <a:t>Brasil</a:t>
            </a:r>
            <a:r>
              <a:rPr lang="en-US" sz="1400" dirty="0" smtClean="0"/>
              <a:t> </a:t>
            </a:r>
            <a:r>
              <a:rPr lang="en-US" sz="1400" dirty="0" err="1" smtClean="0"/>
              <a:t>Contemporâneo</a:t>
            </a:r>
            <a:r>
              <a:rPr lang="en-US" sz="1400" dirty="0" smtClean="0"/>
              <a:t> – </a:t>
            </a:r>
            <a:r>
              <a:rPr lang="en-US" sz="1400" dirty="0" err="1" smtClean="0"/>
              <a:t>livro</a:t>
            </a:r>
            <a:r>
              <a:rPr lang="en-US" sz="1400" dirty="0" smtClean="0"/>
              <a:t> </a:t>
            </a:r>
            <a:r>
              <a:rPr lang="en-US" sz="1400" dirty="0" err="1" smtClean="0"/>
              <a:t>publicado</a:t>
            </a:r>
            <a:r>
              <a:rPr lang="en-US" sz="1400" dirty="0" smtClean="0"/>
              <a:t> </a:t>
            </a:r>
            <a:r>
              <a:rPr lang="en-US" sz="1400" dirty="0" err="1" smtClean="0"/>
              <a:t>pela</a:t>
            </a:r>
            <a:r>
              <a:rPr lang="en-US" sz="1400" dirty="0" smtClean="0"/>
              <a:t> Ed. Lumen </a:t>
            </a:r>
            <a:r>
              <a:rPr lang="en-US" sz="1400" dirty="0" err="1" smtClean="0"/>
              <a:t>Juris</a:t>
            </a:r>
            <a:r>
              <a:rPr lang="en-US" sz="1400" dirty="0" smtClean="0"/>
              <a:t> (2006);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err="1" smtClean="0"/>
              <a:t>Desarmamento</a:t>
            </a:r>
            <a:r>
              <a:rPr lang="en-US" sz="1400" dirty="0" smtClean="0"/>
              <a:t> e </a:t>
            </a:r>
            <a:r>
              <a:rPr lang="en-US" sz="1400" dirty="0" err="1" smtClean="0"/>
              <a:t>Índices</a:t>
            </a:r>
            <a:r>
              <a:rPr lang="en-US" sz="1400" dirty="0" smtClean="0"/>
              <a:t> de crimes com </a:t>
            </a:r>
            <a:r>
              <a:rPr lang="en-US" sz="1400" dirty="0" err="1" smtClean="0"/>
              <a:t>armas</a:t>
            </a:r>
            <a:r>
              <a:rPr lang="en-US" sz="1400" dirty="0" smtClean="0"/>
              <a:t> de </a:t>
            </a:r>
            <a:r>
              <a:rPr lang="en-US" sz="1400" dirty="0" err="1" smtClean="0"/>
              <a:t>fogo</a:t>
            </a:r>
            <a:r>
              <a:rPr lang="en-US" sz="1400" dirty="0" smtClean="0"/>
              <a:t>: </a:t>
            </a:r>
            <a:r>
              <a:rPr lang="en-US" sz="1400" dirty="0" err="1" smtClean="0"/>
              <a:t>uma</a:t>
            </a:r>
            <a:r>
              <a:rPr lang="en-US" sz="1400" dirty="0" smtClean="0"/>
              <a:t> </a:t>
            </a:r>
            <a:r>
              <a:rPr lang="en-US" sz="1400" dirty="0" err="1" smtClean="0"/>
              <a:t>análise</a:t>
            </a:r>
            <a:r>
              <a:rPr lang="en-US" sz="1400" dirty="0" smtClean="0"/>
              <a:t> (ALERJ -2005)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err="1" smtClean="0"/>
              <a:t>Projeto</a:t>
            </a:r>
            <a:r>
              <a:rPr lang="en-US" sz="1400" dirty="0" smtClean="0"/>
              <a:t> de </a:t>
            </a:r>
            <a:r>
              <a:rPr lang="en-US" sz="1400" dirty="0" err="1" smtClean="0"/>
              <a:t>Sistema</a:t>
            </a:r>
            <a:r>
              <a:rPr lang="en-US" sz="1400" dirty="0" smtClean="0"/>
              <a:t> de </a:t>
            </a:r>
            <a:r>
              <a:rPr lang="en-US" sz="1400" dirty="0" err="1" smtClean="0"/>
              <a:t>Informação</a:t>
            </a:r>
            <a:r>
              <a:rPr lang="en-US" sz="1400" dirty="0" smtClean="0"/>
              <a:t> da </a:t>
            </a:r>
            <a:r>
              <a:rPr lang="en-US" sz="1400" dirty="0" err="1" smtClean="0"/>
              <a:t>Criminalidade</a:t>
            </a:r>
            <a:r>
              <a:rPr lang="en-US" sz="1400" dirty="0" smtClean="0"/>
              <a:t> e </a:t>
            </a:r>
            <a:r>
              <a:rPr lang="en-US" sz="1400" dirty="0" err="1" smtClean="0"/>
              <a:t>Violência</a:t>
            </a:r>
            <a:r>
              <a:rPr lang="en-US" sz="1400" dirty="0" smtClean="0"/>
              <a:t> (FAPERJ - 2008-2009);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smtClean="0"/>
              <a:t>A </a:t>
            </a:r>
            <a:r>
              <a:rPr lang="en-US" sz="1400" dirty="0" err="1" smtClean="0"/>
              <a:t>formação</a:t>
            </a:r>
            <a:r>
              <a:rPr lang="en-US" sz="1400" dirty="0" smtClean="0"/>
              <a:t> de </a:t>
            </a:r>
            <a:r>
              <a:rPr lang="en-US" sz="1400" dirty="0" err="1" smtClean="0"/>
              <a:t>peritos</a:t>
            </a:r>
            <a:r>
              <a:rPr lang="en-US" sz="1400" dirty="0" smtClean="0"/>
              <a:t> </a:t>
            </a:r>
            <a:r>
              <a:rPr lang="en-US" sz="1400" dirty="0" err="1" smtClean="0"/>
              <a:t>criminais</a:t>
            </a:r>
            <a:r>
              <a:rPr lang="en-US" sz="1400" dirty="0" smtClean="0"/>
              <a:t> no </a:t>
            </a:r>
            <a:r>
              <a:rPr lang="en-US" sz="1400" dirty="0" err="1" smtClean="0"/>
              <a:t>Brasil</a:t>
            </a:r>
            <a:r>
              <a:rPr lang="en-US" sz="1400" dirty="0" smtClean="0"/>
              <a:t> (SENASP -2009);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smtClean="0"/>
              <a:t>O </a:t>
            </a:r>
            <a:r>
              <a:rPr lang="en-US" sz="1400" dirty="0" err="1" smtClean="0"/>
              <a:t>Inquérito</a:t>
            </a:r>
            <a:r>
              <a:rPr lang="en-US" sz="1400" dirty="0" smtClean="0"/>
              <a:t> </a:t>
            </a:r>
            <a:r>
              <a:rPr lang="en-US" sz="1400" dirty="0" err="1" smtClean="0"/>
              <a:t>Policial</a:t>
            </a:r>
            <a:r>
              <a:rPr lang="en-US" sz="1400" dirty="0" smtClean="0"/>
              <a:t> no </a:t>
            </a:r>
            <a:r>
              <a:rPr lang="en-US" sz="1400" dirty="0" err="1" smtClean="0"/>
              <a:t>Brasil</a:t>
            </a:r>
            <a:r>
              <a:rPr lang="en-US" sz="1400" dirty="0" smtClean="0"/>
              <a:t>. Uma </a:t>
            </a:r>
            <a:r>
              <a:rPr lang="en-US" sz="1400" dirty="0" err="1" smtClean="0"/>
              <a:t>pesquisa</a:t>
            </a:r>
            <a:r>
              <a:rPr lang="en-US" sz="1400" dirty="0" smtClean="0"/>
              <a:t> </a:t>
            </a:r>
            <a:r>
              <a:rPr lang="en-US" sz="1400" dirty="0" err="1" smtClean="0"/>
              <a:t>empírica</a:t>
            </a:r>
            <a:r>
              <a:rPr lang="en-US" sz="1400" dirty="0" smtClean="0"/>
              <a:t>  (2010) </a:t>
            </a:r>
            <a:r>
              <a:rPr lang="en-US" sz="1400" dirty="0" err="1" smtClean="0"/>
              <a:t>publicada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livro</a:t>
            </a:r>
            <a:r>
              <a:rPr lang="en-US" sz="1400" dirty="0" smtClean="0"/>
              <a:t>;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err="1" smtClean="0"/>
              <a:t>Pesquisa</a:t>
            </a:r>
            <a:r>
              <a:rPr lang="en-US" sz="1400" dirty="0" smtClean="0"/>
              <a:t> </a:t>
            </a:r>
            <a:r>
              <a:rPr lang="en-US" sz="1400" dirty="0" err="1" smtClean="0"/>
              <a:t>comparada</a:t>
            </a:r>
            <a:r>
              <a:rPr lang="en-US" sz="1400" dirty="0" smtClean="0"/>
              <a:t> </a:t>
            </a:r>
            <a:r>
              <a:rPr lang="en-US" sz="1400" dirty="0" err="1" smtClean="0"/>
              <a:t>Brasil-França</a:t>
            </a:r>
            <a:r>
              <a:rPr lang="en-US" sz="1400" dirty="0"/>
              <a:t> </a:t>
            </a:r>
            <a:r>
              <a:rPr lang="en-US" sz="1400" dirty="0" err="1" smtClean="0"/>
              <a:t>sobre</a:t>
            </a:r>
            <a:r>
              <a:rPr lang="en-US" sz="1400" dirty="0" smtClean="0"/>
              <a:t> a </a:t>
            </a:r>
            <a:r>
              <a:rPr lang="en-US" sz="1400" dirty="0" err="1" smtClean="0"/>
              <a:t>polícia</a:t>
            </a:r>
            <a:r>
              <a:rPr lang="en-US" sz="1400" dirty="0" smtClean="0"/>
              <a:t> – CAPES-COFECUB (2008-2011);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smtClean="0"/>
              <a:t>O </a:t>
            </a:r>
            <a:r>
              <a:rPr lang="en-US" sz="1400" dirty="0" err="1" smtClean="0"/>
              <a:t>consumo</a:t>
            </a:r>
            <a:r>
              <a:rPr lang="en-US" sz="1400" dirty="0" smtClean="0"/>
              <a:t>, a </a:t>
            </a:r>
            <a:r>
              <a:rPr lang="en-US" sz="1400" dirty="0" err="1" smtClean="0"/>
              <a:t>cultura</a:t>
            </a:r>
            <a:r>
              <a:rPr lang="en-US" sz="1400" dirty="0" smtClean="0"/>
              <a:t>, o </a:t>
            </a:r>
            <a:r>
              <a:rPr lang="en-US" sz="1400" dirty="0" err="1" smtClean="0"/>
              <a:t>tráfico</a:t>
            </a:r>
            <a:r>
              <a:rPr lang="en-US" sz="1400" dirty="0" smtClean="0"/>
              <a:t> e as </a:t>
            </a:r>
            <a:r>
              <a:rPr lang="en-US" sz="1400" dirty="0" err="1" smtClean="0"/>
              <a:t>políticas</a:t>
            </a:r>
            <a:r>
              <a:rPr lang="en-US" sz="1400" dirty="0" smtClean="0"/>
              <a:t> </a:t>
            </a:r>
            <a:r>
              <a:rPr lang="en-US" sz="1400" dirty="0" err="1" smtClean="0"/>
              <a:t>sobre</a:t>
            </a:r>
            <a:r>
              <a:rPr lang="en-US" sz="1400" dirty="0" smtClean="0"/>
              <a:t> o “crack" no Rio de Janeiro (</a:t>
            </a:r>
            <a:r>
              <a:rPr lang="en-US" sz="1400" dirty="0" err="1" smtClean="0"/>
              <a:t>CNPq</a:t>
            </a:r>
            <a:r>
              <a:rPr lang="en-US" sz="1400" dirty="0" smtClean="0"/>
              <a:t> - 2011);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/>
              <a:t>O</a:t>
            </a:r>
            <a:r>
              <a:rPr lang="en-US" sz="1400" dirty="0" smtClean="0"/>
              <a:t> </a:t>
            </a:r>
            <a:r>
              <a:rPr lang="en-US" sz="1400" dirty="0" err="1" smtClean="0"/>
              <a:t>fluxo</a:t>
            </a:r>
            <a:r>
              <a:rPr lang="en-US" sz="1400" dirty="0" smtClean="0"/>
              <a:t> da </a:t>
            </a:r>
            <a:r>
              <a:rPr lang="en-US" sz="1400" dirty="0" err="1" smtClean="0"/>
              <a:t>perícia</a:t>
            </a:r>
            <a:r>
              <a:rPr lang="en-US" sz="1400" dirty="0" smtClean="0"/>
              <a:t> criminal </a:t>
            </a:r>
            <a:r>
              <a:rPr lang="en-US" sz="1400" dirty="0" err="1" smtClean="0"/>
              <a:t>em</a:t>
            </a:r>
            <a:r>
              <a:rPr lang="en-US" sz="1400" dirty="0" smtClean="0"/>
              <a:t> crimes de </a:t>
            </a:r>
            <a:r>
              <a:rPr lang="en-US" sz="1400" dirty="0" err="1" smtClean="0"/>
              <a:t>homicídio</a:t>
            </a:r>
            <a:r>
              <a:rPr lang="en-US" sz="1400" dirty="0" smtClean="0"/>
              <a:t> (SENASP – 2012) </a:t>
            </a:r>
            <a:r>
              <a:rPr lang="en-US" sz="1400" dirty="0" err="1" smtClean="0"/>
              <a:t>publicado</a:t>
            </a:r>
            <a:r>
              <a:rPr lang="en-US" sz="1400" dirty="0" smtClean="0"/>
              <a:t>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livro</a:t>
            </a:r>
            <a:r>
              <a:rPr lang="en-US" sz="1400" dirty="0" smtClean="0"/>
              <a:t>.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err="1" smtClean="0"/>
              <a:t>Quando</a:t>
            </a:r>
            <a:r>
              <a:rPr lang="en-US" sz="1400" dirty="0" smtClean="0"/>
              <a:t> a </a:t>
            </a:r>
            <a:r>
              <a:rPr lang="en-US" sz="1400" dirty="0" err="1" smtClean="0"/>
              <a:t>Polícia</a:t>
            </a:r>
            <a:r>
              <a:rPr lang="en-US" sz="1400" dirty="0" smtClean="0"/>
              <a:t> Mata: </a:t>
            </a:r>
            <a:r>
              <a:rPr lang="en-US" sz="1400" dirty="0" err="1" smtClean="0"/>
              <a:t>Os</a:t>
            </a:r>
            <a:r>
              <a:rPr lang="en-US" sz="1400" dirty="0" smtClean="0"/>
              <a:t> autos de </a:t>
            </a:r>
            <a:r>
              <a:rPr lang="en-US" sz="1400" dirty="0" err="1" smtClean="0"/>
              <a:t>resistência</a:t>
            </a:r>
            <a:r>
              <a:rPr lang="en-US" sz="1400" dirty="0" smtClean="0"/>
              <a:t> no Rio de Janeiro (</a:t>
            </a:r>
            <a:r>
              <a:rPr lang="en-US" sz="1400" dirty="0" err="1" smtClean="0"/>
              <a:t>CNPq</a:t>
            </a:r>
            <a:r>
              <a:rPr lang="en-US" sz="1400" dirty="0"/>
              <a:t> </a:t>
            </a:r>
            <a:r>
              <a:rPr lang="en-US" sz="1400" dirty="0" smtClean="0"/>
              <a:t>– 2013) </a:t>
            </a:r>
            <a:r>
              <a:rPr lang="en-US" sz="1400" dirty="0" err="1" smtClean="0"/>
              <a:t>em</a:t>
            </a:r>
            <a:r>
              <a:rPr lang="en-US" sz="1400" dirty="0" smtClean="0"/>
              <a:t> </a:t>
            </a:r>
            <a:r>
              <a:rPr lang="en-US" sz="1400" dirty="0" err="1" smtClean="0"/>
              <a:t>livro</a:t>
            </a:r>
            <a:r>
              <a:rPr lang="en-US" sz="1400" dirty="0" smtClean="0"/>
              <a:t>.</a:t>
            </a:r>
          </a:p>
          <a:p>
            <a:pPr marL="342900" indent="-342900" algn="ctr">
              <a:lnSpc>
                <a:spcPct val="130000"/>
              </a:lnSpc>
              <a:buAutoNum type="arabicPeriod"/>
            </a:pPr>
            <a:r>
              <a:rPr lang="en-US" sz="1400" dirty="0" err="1" smtClean="0"/>
              <a:t>Projeto</a:t>
            </a:r>
            <a:r>
              <a:rPr lang="en-US" sz="1400" dirty="0" smtClean="0"/>
              <a:t> “</a:t>
            </a:r>
            <a:r>
              <a:rPr lang="en-US" sz="1400" dirty="0" err="1" smtClean="0"/>
              <a:t>Segurança</a:t>
            </a:r>
            <a:r>
              <a:rPr lang="en-US" sz="1400" dirty="0" smtClean="0"/>
              <a:t> </a:t>
            </a:r>
            <a:r>
              <a:rPr lang="en-US" sz="1400" dirty="0" err="1" smtClean="0"/>
              <a:t>Pública</a:t>
            </a:r>
            <a:r>
              <a:rPr lang="en-US" sz="1400" dirty="0" smtClean="0"/>
              <a:t> </a:t>
            </a:r>
            <a:r>
              <a:rPr lang="en-US" sz="1400" dirty="0" err="1" smtClean="0"/>
              <a:t>nas</a:t>
            </a:r>
            <a:r>
              <a:rPr lang="en-US" sz="1400" dirty="0" smtClean="0"/>
              <a:t> </a:t>
            </a:r>
            <a:r>
              <a:rPr lang="en-US" sz="1400" dirty="0" err="1" smtClean="0"/>
              <a:t>Fronteiras</a:t>
            </a:r>
            <a:r>
              <a:rPr lang="en-US" sz="1400" dirty="0" smtClean="0"/>
              <a:t>” (</a:t>
            </a:r>
            <a:r>
              <a:rPr lang="en-US" sz="1400" dirty="0" err="1" smtClean="0"/>
              <a:t>Cooperação</a:t>
            </a:r>
            <a:r>
              <a:rPr lang="en-US" sz="1400" dirty="0" smtClean="0"/>
              <a:t> UFRJ-Min. </a:t>
            </a:r>
            <a:r>
              <a:rPr lang="en-US" sz="1400" dirty="0" err="1" smtClean="0"/>
              <a:t>Justiça</a:t>
            </a:r>
            <a:r>
              <a:rPr lang="en-US" sz="1400" dirty="0"/>
              <a:t> </a:t>
            </a:r>
            <a:r>
              <a:rPr lang="en-US" sz="1400" dirty="0" smtClean="0"/>
              <a:t>– 2013-2014).</a:t>
            </a:r>
          </a:p>
          <a:p>
            <a:pPr marL="342900" indent="-342900">
              <a:buAutoNum type="arabicPeriod"/>
            </a:pPr>
            <a:endParaRPr lang="en-US" sz="1400" dirty="0" smtClean="0"/>
          </a:p>
          <a:p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7868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idx="4294967295"/>
          </p:nvPr>
        </p:nvSpPr>
        <p:spPr>
          <a:xfrm>
            <a:off x="838200" y="1433513"/>
            <a:ext cx="8305800" cy="1981200"/>
          </a:xfrm>
          <a:noFill/>
          <a:ln w="6350" cap="rnd"/>
        </p:spPr>
        <p:txBody>
          <a:bodyPr anchor="b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4800" b="1" kern="12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 Inquérito </a:t>
            </a:r>
            <a:r>
              <a:rPr lang="pt-BR" sz="4800" b="1" kern="1200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Policial no Brasil</a:t>
            </a:r>
            <a:br>
              <a:rPr lang="pt-BR" sz="4800" b="1" kern="1200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pt-BR" sz="4800" b="1" kern="1200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BR" sz="4800" b="1" kern="1200" spc="-10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uma pesquisa empírica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2571736" y="4214818"/>
            <a:ext cx="62865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Michel Misse (coordenador)</a:t>
            </a:r>
          </a:p>
          <a:p>
            <a:r>
              <a:rPr lang="pt-B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Arthur Trindade Costa</a:t>
            </a:r>
          </a:p>
          <a:p>
            <a:r>
              <a:rPr lang="pt-B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Joana Domingues Vargas</a:t>
            </a:r>
          </a:p>
          <a:p>
            <a:r>
              <a:rPr lang="pt-B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José Luiz </a:t>
            </a:r>
            <a:r>
              <a:rPr lang="pt-BR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Ratton</a:t>
            </a:r>
            <a:endParaRPr lang="pt-BR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pt-B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Rodrigo </a:t>
            </a:r>
            <a:r>
              <a:rPr lang="pt-BR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Ghiringhelli</a:t>
            </a:r>
            <a:r>
              <a:rPr lang="pt-BR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de Azevedo</a:t>
            </a:r>
            <a:endParaRPr lang="pt-BR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/>
        </p:nvGraphicFramePr>
        <p:xfrm>
          <a:off x="214283" y="428604"/>
          <a:ext cx="8358246" cy="6000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/>
        </p:nvGraphicFramePr>
        <p:xfrm>
          <a:off x="-1" y="857232"/>
          <a:ext cx="8929719" cy="5567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/>
        </p:nvGraphicFramePr>
        <p:xfrm>
          <a:off x="142844" y="1071546"/>
          <a:ext cx="8643998" cy="5353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/>
        </p:nvGraphicFramePr>
        <p:xfrm>
          <a:off x="214281" y="785794"/>
          <a:ext cx="8715437" cy="5643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/>
          <p:cNvGraphicFramePr>
            <a:graphicFrameLocks noGrp="1"/>
          </p:cNvGraphicFramePr>
          <p:nvPr/>
        </p:nvGraphicFramePr>
        <p:xfrm>
          <a:off x="357157" y="714356"/>
          <a:ext cx="8429685" cy="5719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980728"/>
            <a:ext cx="7704856" cy="55092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Adobe Caslon Pro Bold"/>
                <a:cs typeface="Adobe Caslon Pro Bold"/>
              </a:rPr>
              <a:t>	QUANDO A POLÍCIA MATA:</a:t>
            </a:r>
          </a:p>
          <a:p>
            <a:pPr algn="ctr"/>
            <a:endParaRPr lang="en-US" sz="3200" dirty="0" smtClean="0">
              <a:latin typeface="Adobe Caslon Pro Bold"/>
              <a:cs typeface="Adobe Caslon Pro Bold"/>
            </a:endParaRPr>
          </a:p>
          <a:p>
            <a:pPr algn="ctr"/>
            <a:r>
              <a:rPr lang="en-US" sz="3200" dirty="0" err="1" smtClean="0">
                <a:latin typeface="Adobe Caslon Pro Bold"/>
                <a:cs typeface="Adobe Caslon Pro Bold"/>
              </a:rPr>
              <a:t>Os</a:t>
            </a:r>
            <a:r>
              <a:rPr lang="en-US" sz="3200" dirty="0" smtClean="0">
                <a:latin typeface="Adobe Caslon Pro Bold"/>
                <a:cs typeface="Adobe Caslon Pro Bold"/>
              </a:rPr>
              <a:t> “autos de </a:t>
            </a:r>
            <a:r>
              <a:rPr lang="en-US" sz="3200" dirty="0" err="1" smtClean="0">
                <a:latin typeface="Adobe Caslon Pro Bold"/>
                <a:cs typeface="Adobe Caslon Pro Bold"/>
              </a:rPr>
              <a:t>resistência</a:t>
            </a:r>
            <a:r>
              <a:rPr lang="en-US" sz="3200" dirty="0" smtClean="0">
                <a:latin typeface="Adobe Caslon Pro Bold"/>
                <a:cs typeface="Adobe Caslon Pro Bold"/>
              </a:rPr>
              <a:t>” no Rio de Janeiro: 2001 – 2011</a:t>
            </a:r>
          </a:p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Adobe Caslon Pro Bold"/>
                <a:cs typeface="Adobe Caslon Pro Bold"/>
              </a:rPr>
              <a:t>Mais</a:t>
            </a:r>
            <a:r>
              <a:rPr lang="en-US" sz="3200" dirty="0" smtClean="0">
                <a:solidFill>
                  <a:srgbClr val="FFFF00"/>
                </a:solidFill>
                <a:latin typeface="Adobe Caslon Pro Bold"/>
                <a:cs typeface="Adobe Caslon Pro Bold"/>
              </a:rPr>
              <a:t> de 10 mil </a:t>
            </a:r>
            <a:r>
              <a:rPr lang="en-US" sz="3200" dirty="0" err="1" smtClean="0">
                <a:solidFill>
                  <a:srgbClr val="FFFF00"/>
                </a:solidFill>
                <a:latin typeface="Adobe Caslon Pro Bold"/>
                <a:cs typeface="Adobe Caslon Pro Bold"/>
              </a:rPr>
              <a:t>mortos</a:t>
            </a:r>
            <a:r>
              <a:rPr lang="en-US" sz="3200" dirty="0" smtClean="0">
                <a:solidFill>
                  <a:srgbClr val="FFFF00"/>
                </a:solidFill>
                <a:latin typeface="Adobe Caslon Pro Bold"/>
                <a:cs typeface="Adobe Caslon Pro Bold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Adobe Caslon Pro Bold"/>
                <a:cs typeface="Adobe Caslon Pro Bold"/>
              </a:rPr>
              <a:t>em</a:t>
            </a:r>
            <a:r>
              <a:rPr lang="en-US" sz="3200" dirty="0" smtClean="0">
                <a:solidFill>
                  <a:srgbClr val="FFFF00"/>
                </a:solidFill>
                <a:latin typeface="Adobe Caslon Pro Bold"/>
                <a:cs typeface="Adobe Caslon Pro Bold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Adobe Caslon Pro Bold"/>
                <a:cs typeface="Adobe Caslon Pro Bold"/>
              </a:rPr>
              <a:t>uma</a:t>
            </a:r>
            <a:r>
              <a:rPr lang="en-US" sz="3200" dirty="0" smtClean="0">
                <a:solidFill>
                  <a:srgbClr val="FFFF00"/>
                </a:solidFill>
                <a:latin typeface="Adobe Caslon Pro Bold"/>
                <a:cs typeface="Adobe Caslon Pro Bold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Adobe Caslon Pro Bold"/>
                <a:cs typeface="Adobe Caslon Pro Bold"/>
              </a:rPr>
              <a:t>década</a:t>
            </a:r>
            <a:endParaRPr lang="en-US" sz="3200" dirty="0" smtClean="0">
              <a:solidFill>
                <a:srgbClr val="FFFF00"/>
              </a:solidFill>
              <a:latin typeface="Adobe Caslon Pro Bold"/>
              <a:cs typeface="Adobe Caslon Pro Bold"/>
            </a:endParaRPr>
          </a:p>
          <a:p>
            <a:pPr algn="ctr"/>
            <a:endParaRPr lang="en-US" sz="3200" dirty="0" smtClean="0">
              <a:latin typeface="Adobe Caslon Pro Bold"/>
              <a:cs typeface="Adobe Caslon Pro Bold"/>
            </a:endParaRPr>
          </a:p>
          <a:p>
            <a:pPr algn="ctr"/>
            <a:r>
              <a:rPr lang="en-US" sz="1600" dirty="0" smtClean="0">
                <a:latin typeface="Adobe Caslon Pro Bold"/>
                <a:cs typeface="Adobe Caslon Pro Bold"/>
              </a:rPr>
              <a:t>Michel Misse (</a:t>
            </a:r>
            <a:r>
              <a:rPr lang="en-US" sz="1600" dirty="0" err="1" smtClean="0">
                <a:latin typeface="Adobe Caslon Pro Bold"/>
                <a:cs typeface="Adobe Caslon Pro Bold"/>
              </a:rPr>
              <a:t>coordenador</a:t>
            </a:r>
            <a:r>
              <a:rPr lang="en-US" sz="1600" dirty="0" smtClean="0">
                <a:latin typeface="Adobe Caslon Pro Bold"/>
                <a:cs typeface="Adobe Caslon Pro Bold"/>
              </a:rPr>
              <a:t>)</a:t>
            </a:r>
          </a:p>
          <a:p>
            <a:pPr algn="ctr"/>
            <a:r>
              <a:rPr lang="en-US" sz="1600" dirty="0" smtClean="0">
                <a:latin typeface="Adobe Caslon Pro Bold"/>
                <a:cs typeface="Adobe Caslon Pro Bold"/>
              </a:rPr>
              <a:t>Carolina C.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Grillo</a:t>
            </a:r>
            <a:endParaRPr lang="en-US" sz="1600" dirty="0" smtClean="0">
              <a:latin typeface="Adobe Caslon Pro Bold"/>
              <a:cs typeface="Adobe Caslon Pro Bold"/>
            </a:endParaRPr>
          </a:p>
          <a:p>
            <a:pPr algn="ctr"/>
            <a:r>
              <a:rPr lang="en-US" sz="1600" dirty="0" smtClean="0">
                <a:latin typeface="Adobe Caslon Pro Bold"/>
                <a:cs typeface="Adobe Caslon Pro Bold"/>
              </a:rPr>
              <a:t>César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Pinheiro</a:t>
            </a:r>
            <a:r>
              <a:rPr lang="en-US" sz="1600" dirty="0" smtClean="0">
                <a:latin typeface="Adobe Caslon Pro Bold"/>
                <a:cs typeface="Adobe Caslon Pro Bold"/>
              </a:rPr>
              <a:t> Teixeira</a:t>
            </a:r>
          </a:p>
          <a:p>
            <a:pPr algn="ctr"/>
            <a:r>
              <a:rPr lang="en-US" sz="1600" dirty="0" smtClean="0">
                <a:latin typeface="Adobe Caslon Pro Bold"/>
                <a:cs typeface="Adobe Caslon Pro Bold"/>
              </a:rPr>
              <a:t>Natasha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Elbas</a:t>
            </a:r>
            <a:r>
              <a:rPr lang="en-US" sz="1600" dirty="0" smtClean="0">
                <a:latin typeface="Adobe Caslon Pro Bold"/>
                <a:cs typeface="Adobe Caslon Pro Bold"/>
              </a:rPr>
              <a:t>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Néri</a:t>
            </a:r>
            <a:endParaRPr lang="en-US" sz="1600" dirty="0" smtClean="0">
              <a:latin typeface="Adobe Caslon Pro Bold"/>
              <a:cs typeface="Adobe Caslon Pro Bold"/>
            </a:endParaRPr>
          </a:p>
          <a:p>
            <a:pPr algn="ctr"/>
            <a:endParaRPr lang="en-US" sz="1600" dirty="0" smtClean="0">
              <a:latin typeface="Adobe Caslon Pro Bold"/>
              <a:cs typeface="Adobe Caslon Pro Bold"/>
            </a:endParaRPr>
          </a:p>
          <a:p>
            <a:pPr algn="ctr"/>
            <a:endParaRPr lang="en-US" sz="1600" dirty="0">
              <a:latin typeface="Adobe Caslon Pro Bold"/>
              <a:cs typeface="Adobe Caslon Pro Bold"/>
            </a:endParaRPr>
          </a:p>
          <a:p>
            <a:pPr algn="ctr"/>
            <a:endParaRPr lang="en-US" sz="1600" dirty="0" smtClean="0">
              <a:latin typeface="Adobe Caslon Pro Bold"/>
              <a:cs typeface="Adobe Caslon Pro Bold"/>
            </a:endParaRPr>
          </a:p>
          <a:p>
            <a:pPr algn="ctr"/>
            <a:r>
              <a:rPr lang="en-US" sz="1600" dirty="0" err="1" smtClean="0">
                <a:latin typeface="Adobe Caslon Pro Bold"/>
                <a:cs typeface="Adobe Caslon Pro Bold"/>
              </a:rPr>
              <a:t>Financiada</a:t>
            </a:r>
            <a:r>
              <a:rPr lang="en-US" sz="1600" dirty="0" smtClean="0">
                <a:latin typeface="Adobe Caslon Pro Bold"/>
                <a:cs typeface="Adobe Caslon Pro Bold"/>
              </a:rPr>
              <a:t>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pelo</a:t>
            </a:r>
            <a:r>
              <a:rPr lang="en-US" sz="1600" dirty="0" smtClean="0">
                <a:latin typeface="Adobe Caslon Pro Bold"/>
                <a:cs typeface="Adobe Caslon Pro Bold"/>
              </a:rPr>
              <a:t>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CNPq</a:t>
            </a:r>
            <a:r>
              <a:rPr lang="en-US" sz="1600" dirty="0" smtClean="0">
                <a:latin typeface="Adobe Caslon Pro Bold"/>
                <a:cs typeface="Adobe Caslon Pro Bold"/>
              </a:rPr>
              <a:t> e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publicada</a:t>
            </a:r>
            <a:r>
              <a:rPr lang="en-US" sz="1600" dirty="0" smtClean="0">
                <a:latin typeface="Adobe Caslon Pro Bold"/>
                <a:cs typeface="Adobe Caslon Pro Bold"/>
              </a:rPr>
              <a:t>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em</a:t>
            </a:r>
            <a:r>
              <a:rPr lang="en-US" sz="1600" dirty="0" smtClean="0">
                <a:latin typeface="Adobe Caslon Pro Bold"/>
                <a:cs typeface="Adobe Caslon Pro Bold"/>
              </a:rPr>
              <a:t>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livro</a:t>
            </a:r>
            <a:r>
              <a:rPr lang="en-US" sz="1600" dirty="0" smtClean="0">
                <a:latin typeface="Adobe Caslon Pro Bold"/>
                <a:cs typeface="Adobe Caslon Pro Bold"/>
              </a:rPr>
              <a:t>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pela</a:t>
            </a:r>
            <a:r>
              <a:rPr lang="en-US" sz="1600" dirty="0" smtClean="0">
                <a:latin typeface="Adobe Caslon Pro Bold"/>
                <a:cs typeface="Adobe Caslon Pro Bold"/>
              </a:rPr>
              <a:t>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Editora</a:t>
            </a:r>
            <a:r>
              <a:rPr lang="en-US" sz="1600" dirty="0" smtClean="0">
                <a:latin typeface="Adobe Caslon Pro Bold"/>
                <a:cs typeface="Adobe Caslon Pro Bold"/>
              </a:rPr>
              <a:t>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Booklink</a:t>
            </a:r>
            <a:r>
              <a:rPr lang="en-US" sz="1600" dirty="0" smtClean="0">
                <a:latin typeface="Adobe Caslon Pro Bold"/>
                <a:cs typeface="Adobe Caslon Pro Bold"/>
              </a:rPr>
              <a:t> </a:t>
            </a:r>
            <a:r>
              <a:rPr lang="en-US" sz="1600" dirty="0" err="1" smtClean="0">
                <a:latin typeface="Adobe Caslon Pro Bold"/>
                <a:cs typeface="Adobe Caslon Pro Bold"/>
              </a:rPr>
              <a:t>em</a:t>
            </a:r>
            <a:r>
              <a:rPr lang="en-US" sz="1600" dirty="0" smtClean="0">
                <a:latin typeface="Adobe Caslon Pro Bold"/>
                <a:cs typeface="Adobe Caslon Pro Bold"/>
              </a:rPr>
              <a:t> 2013</a:t>
            </a:r>
            <a:endParaRPr lang="en-US" sz="1600" dirty="0">
              <a:latin typeface="Adobe Caslon Pro Bold"/>
              <a:cs typeface="Adobe Caslon Pro Bold"/>
            </a:endParaRPr>
          </a:p>
          <a:p>
            <a:pPr algn="ctr"/>
            <a:endParaRPr lang="en-US" sz="3200" dirty="0">
              <a:latin typeface="Adobe Caslon Pro Bold"/>
              <a:cs typeface="Adobe Caslon Pro Bold"/>
            </a:endParaRPr>
          </a:p>
        </p:txBody>
      </p:sp>
    </p:spTree>
    <p:extLst>
      <p:ext uri="{BB962C8B-B14F-4D97-AF65-F5344CB8AC3E}">
        <p14:creationId xmlns:p14="http://schemas.microsoft.com/office/powerpoint/2010/main" val="24124749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4_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4_Papel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2759</TotalTime>
  <Words>1121</Words>
  <Application>Microsoft Macintosh PowerPoint</Application>
  <PresentationFormat>On-screen Show (4:3)</PresentationFormat>
  <Paragraphs>138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4_Papel</vt:lpstr>
      <vt:lpstr>Fluxo</vt:lpstr>
      <vt:lpstr>PowerPoint Presentation</vt:lpstr>
      <vt:lpstr>PowerPoint Presentation</vt:lpstr>
      <vt:lpstr>O Inquérito Policial no Brasil  uma pesquisa empírica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1. Análise dos Dados Estatísticos   Rio de Janeiro, Capital: Situação dos Registros [art.121] de 2009, 2010 e 2011 e inquéritos referentes ao Art. 121 dos mesmos anos tombados no MP até maio de 2012.</vt:lpstr>
      <vt:lpstr>1. Análise dos Dados Estatísticos  Rio de Janeiro: Flagrantes e Inquéritos de Homicídios Dolosos Relatados com Autoria à Justiça pela Polícia Civil/RJ até abril de 2012, segundo o mês de instauração do inquérito.</vt:lpstr>
      <vt:lpstr>Conclusões da pesquisa sobre laudos periciais no RJ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Inquérito Policial no Brasil: uma pesquisa empírica</dc:title>
  <dc:creator>Felipe</dc:creator>
  <cp:lastModifiedBy>Michel Misse</cp:lastModifiedBy>
  <cp:revision>186</cp:revision>
  <dcterms:created xsi:type="dcterms:W3CDTF">2009-06-28T18:00:24Z</dcterms:created>
  <dcterms:modified xsi:type="dcterms:W3CDTF">2015-05-18T14:16:37Z</dcterms:modified>
</cp:coreProperties>
</file>