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74" r:id="rId3"/>
    <p:sldId id="302" r:id="rId4"/>
    <p:sldId id="311" r:id="rId5"/>
    <p:sldId id="301" r:id="rId6"/>
    <p:sldId id="303" r:id="rId7"/>
    <p:sldId id="309" r:id="rId8"/>
    <p:sldId id="310" r:id="rId9"/>
    <p:sldId id="321" r:id="rId10"/>
    <p:sldId id="304" r:id="rId11"/>
    <p:sldId id="308" r:id="rId12"/>
    <p:sldId id="312" r:id="rId13"/>
    <p:sldId id="306" r:id="rId14"/>
    <p:sldId id="316" r:id="rId15"/>
    <p:sldId id="317" r:id="rId16"/>
    <p:sldId id="319" r:id="rId17"/>
    <p:sldId id="322" r:id="rId18"/>
    <p:sldId id="323" r:id="rId19"/>
    <p:sldId id="313" r:id="rId20"/>
    <p:sldId id="314" r:id="rId21"/>
    <p:sldId id="315" r:id="rId22"/>
    <p:sldId id="324" r:id="rId23"/>
    <p:sldId id="326" r:id="rId24"/>
    <p:sldId id="307" r:id="rId25"/>
    <p:sldId id="325" r:id="rId26"/>
    <p:sldId id="260" r:id="rId27"/>
  </p:sldIdLst>
  <p:sldSz cx="9144000" cy="5143500" type="screen16x9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  <a:srgbClr val="008000"/>
    <a:srgbClr val="6FB31A"/>
    <a:srgbClr val="EAEAE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66" y="-462"/>
      </p:cViewPr>
      <p:guideLst>
        <p:guide orient="horz" pos="260"/>
        <p:guide pos="431"/>
        <p:guide pos="97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BA568-D509-4586-B3F7-BADD88465EB1}" type="doc">
      <dgm:prSet loTypeId="urn:microsoft.com/office/officeart/2005/8/layout/hProcess11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02C1655-508B-4655-B16B-829311546614}">
      <dgm:prSet phldrT="[Texto]" custT="1"/>
      <dgm:spPr/>
      <dgm:t>
        <a:bodyPr/>
        <a:lstStyle/>
        <a:p>
          <a:r>
            <a:rPr lang="pt-BR" sz="1400" b="1" dirty="0" smtClean="0"/>
            <a:t>1970</a:t>
          </a:r>
          <a:endParaRPr lang="pt-BR" sz="1400" b="1" dirty="0"/>
        </a:p>
      </dgm:t>
    </dgm:pt>
    <dgm:pt modelId="{2ACFC878-D876-4027-B427-0CA77BA93160}" type="sibTrans" cxnId="{0385D9D1-62B6-48F0-8289-7679D5288FD8}">
      <dgm:prSet/>
      <dgm:spPr/>
      <dgm:t>
        <a:bodyPr/>
        <a:lstStyle/>
        <a:p>
          <a:endParaRPr lang="pt-BR"/>
        </a:p>
      </dgm:t>
    </dgm:pt>
    <dgm:pt modelId="{E6F9DB45-58B5-4460-BDED-DB80376425E5}" type="parTrans" cxnId="{0385D9D1-62B6-48F0-8289-7679D5288FD8}">
      <dgm:prSet/>
      <dgm:spPr/>
      <dgm:t>
        <a:bodyPr/>
        <a:lstStyle/>
        <a:p>
          <a:endParaRPr lang="pt-BR"/>
        </a:p>
      </dgm:t>
    </dgm:pt>
    <dgm:pt modelId="{9E6CD7E2-69FD-420E-A246-F8EBD6A782D3}">
      <dgm:prSet phldrT="[Texto]" custT="1"/>
      <dgm:spPr/>
      <dgm:t>
        <a:bodyPr anchor="ctr"/>
        <a:lstStyle/>
        <a:p>
          <a:r>
            <a:rPr lang="pt-BR" sz="1400" b="1" dirty="0" smtClean="0"/>
            <a:t>1980</a:t>
          </a:r>
          <a:endParaRPr lang="pt-BR" sz="1400" b="1" dirty="0"/>
        </a:p>
      </dgm:t>
    </dgm:pt>
    <dgm:pt modelId="{53785A94-54E1-4509-9BB1-5FF6857D64B2}" type="sibTrans" cxnId="{11FF4B0F-0402-45EB-8C43-79FD639F75FB}">
      <dgm:prSet/>
      <dgm:spPr/>
      <dgm:t>
        <a:bodyPr/>
        <a:lstStyle/>
        <a:p>
          <a:endParaRPr lang="pt-BR"/>
        </a:p>
      </dgm:t>
    </dgm:pt>
    <dgm:pt modelId="{EE2DBF0C-4A60-4629-A47A-C3F89D2BAA55}" type="parTrans" cxnId="{11FF4B0F-0402-45EB-8C43-79FD639F75FB}">
      <dgm:prSet/>
      <dgm:spPr/>
      <dgm:t>
        <a:bodyPr/>
        <a:lstStyle/>
        <a:p>
          <a:endParaRPr lang="pt-BR"/>
        </a:p>
      </dgm:t>
    </dgm:pt>
    <dgm:pt modelId="{62876B60-1812-41E2-95A6-54D0173FC510}">
      <dgm:prSet phldrT="[Texto]" custT="1"/>
      <dgm:spPr/>
      <dgm:t>
        <a:bodyPr/>
        <a:lstStyle/>
        <a:p>
          <a:r>
            <a:rPr lang="pt-BR" sz="1400" b="1" dirty="0" smtClean="0"/>
            <a:t>1990</a:t>
          </a:r>
          <a:endParaRPr lang="pt-BR" sz="1400" b="1" dirty="0"/>
        </a:p>
      </dgm:t>
    </dgm:pt>
    <dgm:pt modelId="{FDF18450-3263-4277-94D8-36731933F71A}" type="sibTrans" cxnId="{FC41FABA-45B1-40D2-B63C-01AE39C2F937}">
      <dgm:prSet/>
      <dgm:spPr/>
      <dgm:t>
        <a:bodyPr/>
        <a:lstStyle/>
        <a:p>
          <a:endParaRPr lang="pt-BR"/>
        </a:p>
      </dgm:t>
    </dgm:pt>
    <dgm:pt modelId="{97643C3F-D450-425F-8212-D1E9A9757241}" type="parTrans" cxnId="{FC41FABA-45B1-40D2-B63C-01AE39C2F937}">
      <dgm:prSet/>
      <dgm:spPr/>
      <dgm:t>
        <a:bodyPr/>
        <a:lstStyle/>
        <a:p>
          <a:endParaRPr lang="pt-BR"/>
        </a:p>
      </dgm:t>
    </dgm:pt>
    <dgm:pt modelId="{7B57CD72-3F39-4B50-9AD9-6BE566A38EB1}">
      <dgm:prSet custT="1"/>
      <dgm:spPr/>
      <dgm:t>
        <a:bodyPr/>
        <a:lstStyle/>
        <a:p>
          <a:r>
            <a:rPr lang="pt-BR" sz="1400" b="1" dirty="0" smtClean="0"/>
            <a:t>2000</a:t>
          </a:r>
          <a:endParaRPr lang="pt-BR" sz="1400" b="1" dirty="0"/>
        </a:p>
      </dgm:t>
    </dgm:pt>
    <dgm:pt modelId="{0BDA3527-B468-4677-A59A-017931C73883}" type="parTrans" cxnId="{72D2509A-146E-4CC9-8DD9-CFE3E8F49EA0}">
      <dgm:prSet/>
      <dgm:spPr/>
      <dgm:t>
        <a:bodyPr/>
        <a:lstStyle/>
        <a:p>
          <a:endParaRPr lang="pt-BR"/>
        </a:p>
      </dgm:t>
    </dgm:pt>
    <dgm:pt modelId="{C49884FB-B66E-4149-8401-CAC4475F6BF9}" type="sibTrans" cxnId="{72D2509A-146E-4CC9-8DD9-CFE3E8F49EA0}">
      <dgm:prSet/>
      <dgm:spPr/>
      <dgm:t>
        <a:bodyPr/>
        <a:lstStyle/>
        <a:p>
          <a:endParaRPr lang="pt-BR"/>
        </a:p>
      </dgm:t>
    </dgm:pt>
    <dgm:pt modelId="{8B4A76A6-41F6-4D2F-B819-07E210E8E66F}">
      <dgm:prSet custT="1"/>
      <dgm:spPr/>
      <dgm:t>
        <a:bodyPr anchor="t"/>
        <a:lstStyle/>
        <a:p>
          <a:r>
            <a:rPr lang="pt-BR" sz="1400" b="1" dirty="0" smtClean="0">
              <a:solidFill>
                <a:schemeClr val="bg1"/>
              </a:solidFill>
            </a:rPr>
            <a:t>2010</a:t>
          </a:r>
          <a:endParaRPr lang="pt-BR" sz="1400" b="1" dirty="0">
            <a:solidFill>
              <a:schemeClr val="bg1"/>
            </a:solidFill>
          </a:endParaRPr>
        </a:p>
      </dgm:t>
    </dgm:pt>
    <dgm:pt modelId="{798B43E5-5FC9-4133-AB34-BB679C2E2B03}" type="parTrans" cxnId="{FE0EDA11-F1C4-4024-A824-D231DB50A438}">
      <dgm:prSet/>
      <dgm:spPr/>
      <dgm:t>
        <a:bodyPr/>
        <a:lstStyle/>
        <a:p>
          <a:endParaRPr lang="pt-BR"/>
        </a:p>
      </dgm:t>
    </dgm:pt>
    <dgm:pt modelId="{DBD61F02-2AED-4E89-AC10-175433898D4A}" type="sibTrans" cxnId="{FE0EDA11-F1C4-4024-A824-D231DB50A438}">
      <dgm:prSet/>
      <dgm:spPr/>
      <dgm:t>
        <a:bodyPr/>
        <a:lstStyle/>
        <a:p>
          <a:endParaRPr lang="pt-BR"/>
        </a:p>
      </dgm:t>
    </dgm:pt>
    <dgm:pt modelId="{B0C4D885-7FD5-48C4-B2C1-5E4C506C4E2F}">
      <dgm:prSet/>
      <dgm:spPr/>
      <dgm:t>
        <a:bodyPr anchor="t"/>
        <a:lstStyle/>
        <a:p>
          <a:endParaRPr lang="pt-BR" sz="800" dirty="0"/>
        </a:p>
      </dgm:t>
    </dgm:pt>
    <dgm:pt modelId="{AAC33731-3E80-4910-A319-03862C3B9789}" type="parTrans" cxnId="{6F292B08-1DCC-4B60-9C90-63E2097E95AC}">
      <dgm:prSet/>
      <dgm:spPr/>
      <dgm:t>
        <a:bodyPr/>
        <a:lstStyle/>
        <a:p>
          <a:endParaRPr lang="pt-BR"/>
        </a:p>
      </dgm:t>
    </dgm:pt>
    <dgm:pt modelId="{B9FBC607-6A05-449C-94B2-AECC1B2BF291}" type="sibTrans" cxnId="{6F292B08-1DCC-4B60-9C90-63E2097E95AC}">
      <dgm:prSet/>
      <dgm:spPr/>
      <dgm:t>
        <a:bodyPr/>
        <a:lstStyle/>
        <a:p>
          <a:endParaRPr lang="pt-BR"/>
        </a:p>
      </dgm:t>
    </dgm:pt>
    <dgm:pt modelId="{FC2C8B38-75A2-402E-900A-C4330FDE0894}" type="pres">
      <dgm:prSet presAssocID="{005BA568-D509-4586-B3F7-BADD88465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47CCDD-8AAB-4627-B01B-326DFD300868}" type="pres">
      <dgm:prSet presAssocID="{005BA568-D509-4586-B3F7-BADD88465EB1}" presName="arrow" presStyleLbl="bgShp" presStyleIdx="0" presStyleCnt="1"/>
      <dgm:spPr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gm:spPr>
    </dgm:pt>
    <dgm:pt modelId="{7A6BAE68-0C43-46CD-AE99-5234420EBED5}" type="pres">
      <dgm:prSet presAssocID="{005BA568-D509-4586-B3F7-BADD88465EB1}" presName="points" presStyleCnt="0"/>
      <dgm:spPr/>
    </dgm:pt>
    <dgm:pt modelId="{A1C9DA80-BBA5-47BE-9848-EA24ACBB8E3D}" type="pres">
      <dgm:prSet presAssocID="{702C1655-508B-4655-B16B-829311546614}" presName="compositeA" presStyleCnt="0"/>
      <dgm:spPr/>
    </dgm:pt>
    <dgm:pt modelId="{86DE74CF-3C09-4D15-9D0F-0DD6559FE3F5}" type="pres">
      <dgm:prSet presAssocID="{702C1655-508B-4655-B16B-82931154661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92B3F-7456-402F-A01E-E2C2320D61AD}" type="pres">
      <dgm:prSet presAssocID="{702C1655-508B-4655-B16B-829311546614}" presName="circleA" presStyleLbl="node1" presStyleIdx="0" presStyleCnt="5"/>
      <dgm:spPr>
        <a:solidFill>
          <a:schemeClr val="accent1">
            <a:lumMod val="10000"/>
          </a:schemeClr>
        </a:solidFill>
      </dgm:spPr>
    </dgm:pt>
    <dgm:pt modelId="{2F460409-CFF9-41B7-9384-85284FEC9FC7}" type="pres">
      <dgm:prSet presAssocID="{702C1655-508B-4655-B16B-829311546614}" presName="spaceA" presStyleCnt="0"/>
      <dgm:spPr/>
    </dgm:pt>
    <dgm:pt modelId="{2FC54336-EFDE-47B7-84F6-DC1961D42A7E}" type="pres">
      <dgm:prSet presAssocID="{2ACFC878-D876-4027-B427-0CA77BA93160}" presName="space" presStyleCnt="0"/>
      <dgm:spPr/>
    </dgm:pt>
    <dgm:pt modelId="{B035E1F7-1C90-40F2-B53C-A3CE974E53FE}" type="pres">
      <dgm:prSet presAssocID="{9E6CD7E2-69FD-420E-A246-F8EBD6A782D3}" presName="compositeB" presStyleCnt="0"/>
      <dgm:spPr/>
    </dgm:pt>
    <dgm:pt modelId="{C571F6FC-7BD5-41D2-8AC7-6791A81D0E07}" type="pres">
      <dgm:prSet presAssocID="{9E6CD7E2-69FD-420E-A246-F8EBD6A782D3}" presName="textB" presStyleLbl="revTx" presStyleIdx="1" presStyleCnt="5" custLinFactY="-40625" custLinFactNeighborX="-561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D51EA-98E9-48A6-B607-0EE9040B483D}" type="pres">
      <dgm:prSet presAssocID="{9E6CD7E2-69FD-420E-A246-F8EBD6A782D3}" presName="circleB" presStyleLbl="node1" presStyleIdx="1" presStyleCnt="5"/>
      <dgm:spPr>
        <a:solidFill>
          <a:schemeClr val="accent1">
            <a:lumMod val="10000"/>
          </a:schemeClr>
        </a:solidFill>
      </dgm:spPr>
    </dgm:pt>
    <dgm:pt modelId="{EE61A319-7A2A-457B-9861-D68CE7F17252}" type="pres">
      <dgm:prSet presAssocID="{9E6CD7E2-69FD-420E-A246-F8EBD6A782D3}" presName="spaceB" presStyleCnt="0"/>
      <dgm:spPr/>
    </dgm:pt>
    <dgm:pt modelId="{7699AEB2-9358-4EC0-BB97-7A6D4102AFB7}" type="pres">
      <dgm:prSet presAssocID="{53785A94-54E1-4509-9BB1-5FF6857D64B2}" presName="space" presStyleCnt="0"/>
      <dgm:spPr/>
    </dgm:pt>
    <dgm:pt modelId="{5407E3BF-0931-47BA-B940-60383C18E39C}" type="pres">
      <dgm:prSet presAssocID="{62876B60-1812-41E2-95A6-54D0173FC510}" presName="compositeA" presStyleCnt="0"/>
      <dgm:spPr/>
    </dgm:pt>
    <dgm:pt modelId="{BC874174-94B8-408D-940B-F6C803BEFADF}" type="pres">
      <dgm:prSet presAssocID="{62876B60-1812-41E2-95A6-54D0173FC510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E58E5A-64EB-4E89-A689-31EF567EE3DE}" type="pres">
      <dgm:prSet presAssocID="{62876B60-1812-41E2-95A6-54D0173FC510}" presName="circleA" presStyleLbl="node1" presStyleIdx="2" presStyleCnt="5"/>
      <dgm:spPr>
        <a:solidFill>
          <a:schemeClr val="accent1">
            <a:lumMod val="10000"/>
          </a:schemeClr>
        </a:solidFill>
      </dgm:spPr>
    </dgm:pt>
    <dgm:pt modelId="{D575669F-9A45-4D88-9087-2B400B255B43}" type="pres">
      <dgm:prSet presAssocID="{62876B60-1812-41E2-95A6-54D0173FC510}" presName="spaceA" presStyleCnt="0"/>
      <dgm:spPr/>
    </dgm:pt>
    <dgm:pt modelId="{419A1CB8-8CA1-4355-8643-6F115D4611F5}" type="pres">
      <dgm:prSet presAssocID="{FDF18450-3263-4277-94D8-36731933F71A}" presName="space" presStyleCnt="0"/>
      <dgm:spPr/>
    </dgm:pt>
    <dgm:pt modelId="{E4696CB2-777E-4FF9-A0B5-B4036A4B77FE}" type="pres">
      <dgm:prSet presAssocID="{7B57CD72-3F39-4B50-9AD9-6BE566A38EB1}" presName="compositeB" presStyleCnt="0"/>
      <dgm:spPr/>
    </dgm:pt>
    <dgm:pt modelId="{93B97A17-323E-49BF-928E-831F35C06650}" type="pres">
      <dgm:prSet presAssocID="{7B57CD72-3F39-4B50-9AD9-6BE566A38EB1}" presName="textB" presStyleLbl="revTx" presStyleIdx="3" presStyleCnt="5" custLinFactY="-34375" custLinFactNeighborX="189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D6F1A-64BB-4B55-A1B8-F5B3F4718BFC}" type="pres">
      <dgm:prSet presAssocID="{7B57CD72-3F39-4B50-9AD9-6BE566A38EB1}" presName="circleB" presStyleLbl="node1" presStyleIdx="3" presStyleCnt="5"/>
      <dgm:spPr>
        <a:solidFill>
          <a:schemeClr val="accent1">
            <a:lumMod val="10000"/>
          </a:schemeClr>
        </a:solidFill>
      </dgm:spPr>
    </dgm:pt>
    <dgm:pt modelId="{5D676E5A-1F1A-4071-8507-36D16D3057A4}" type="pres">
      <dgm:prSet presAssocID="{7B57CD72-3F39-4B50-9AD9-6BE566A38EB1}" presName="spaceB" presStyleCnt="0"/>
      <dgm:spPr/>
    </dgm:pt>
    <dgm:pt modelId="{14A61A5F-D8F9-424C-8E9C-D40CF7B52CCD}" type="pres">
      <dgm:prSet presAssocID="{C49884FB-B66E-4149-8401-CAC4475F6BF9}" presName="space" presStyleCnt="0"/>
      <dgm:spPr/>
    </dgm:pt>
    <dgm:pt modelId="{26A6F9A7-84EC-425A-BD73-51C91730F652}" type="pres">
      <dgm:prSet presAssocID="{8B4A76A6-41F6-4D2F-B819-07E210E8E66F}" presName="compositeA" presStyleCnt="0"/>
      <dgm:spPr/>
    </dgm:pt>
    <dgm:pt modelId="{E37FD085-736F-4D5F-9C52-3698A6574E47}" type="pres">
      <dgm:prSet presAssocID="{8B4A76A6-41F6-4D2F-B819-07E210E8E66F}" presName="textA" presStyleLbl="revTx" presStyleIdx="4" presStyleCnt="5" custLinFactNeighborY="15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0F6434-0A1A-4E66-9B53-65C2EA882D50}" type="pres">
      <dgm:prSet presAssocID="{8B4A76A6-41F6-4D2F-B819-07E210E8E66F}" presName="circleA" presStyleLbl="node1" presStyleIdx="4" presStyleCnt="5" custLinFactNeighborY="-12499"/>
      <dgm:spPr>
        <a:solidFill>
          <a:schemeClr val="accent1">
            <a:lumMod val="10000"/>
          </a:schemeClr>
        </a:solidFill>
      </dgm:spPr>
    </dgm:pt>
    <dgm:pt modelId="{5D9CADED-7A02-4F4C-BED9-0E43DC151223}" type="pres">
      <dgm:prSet presAssocID="{8B4A76A6-41F6-4D2F-B819-07E210E8E66F}" presName="spaceA" presStyleCnt="0"/>
      <dgm:spPr/>
    </dgm:pt>
  </dgm:ptLst>
  <dgm:cxnLst>
    <dgm:cxn modelId="{6F292B08-1DCC-4B60-9C90-63E2097E95AC}" srcId="{8B4A76A6-41F6-4D2F-B819-07E210E8E66F}" destId="{B0C4D885-7FD5-48C4-B2C1-5E4C506C4E2F}" srcOrd="0" destOrd="0" parTransId="{AAC33731-3E80-4910-A319-03862C3B9789}" sibTransId="{B9FBC607-6A05-449C-94B2-AECC1B2BF291}"/>
    <dgm:cxn modelId="{ACE1760D-6DB8-4564-97F2-96C134099328}" type="presOf" srcId="{8B4A76A6-41F6-4D2F-B819-07E210E8E66F}" destId="{E37FD085-736F-4D5F-9C52-3698A6574E47}" srcOrd="0" destOrd="0" presId="urn:microsoft.com/office/officeart/2005/8/layout/hProcess11"/>
    <dgm:cxn modelId="{5315BBF0-C75E-4E7E-98D0-85F456AB00E7}" type="presOf" srcId="{005BA568-D509-4586-B3F7-BADD88465EB1}" destId="{FC2C8B38-75A2-402E-900A-C4330FDE0894}" srcOrd="0" destOrd="0" presId="urn:microsoft.com/office/officeart/2005/8/layout/hProcess11"/>
    <dgm:cxn modelId="{CDE86E8E-E804-4CA4-B73F-1A5A2E43B503}" type="presOf" srcId="{62876B60-1812-41E2-95A6-54D0173FC510}" destId="{BC874174-94B8-408D-940B-F6C803BEFADF}" srcOrd="0" destOrd="0" presId="urn:microsoft.com/office/officeart/2005/8/layout/hProcess11"/>
    <dgm:cxn modelId="{EF75FA19-368A-4A5C-8CBF-EAAC34E2DA68}" type="presOf" srcId="{702C1655-508B-4655-B16B-829311546614}" destId="{86DE74CF-3C09-4D15-9D0F-0DD6559FE3F5}" srcOrd="0" destOrd="0" presId="urn:microsoft.com/office/officeart/2005/8/layout/hProcess11"/>
    <dgm:cxn modelId="{B308B1E9-1442-494A-A086-9682E1849D3B}" type="presOf" srcId="{7B57CD72-3F39-4B50-9AD9-6BE566A38EB1}" destId="{93B97A17-323E-49BF-928E-831F35C06650}" srcOrd="0" destOrd="0" presId="urn:microsoft.com/office/officeart/2005/8/layout/hProcess11"/>
    <dgm:cxn modelId="{11FF4B0F-0402-45EB-8C43-79FD639F75FB}" srcId="{005BA568-D509-4586-B3F7-BADD88465EB1}" destId="{9E6CD7E2-69FD-420E-A246-F8EBD6A782D3}" srcOrd="1" destOrd="0" parTransId="{EE2DBF0C-4A60-4629-A47A-C3F89D2BAA55}" sibTransId="{53785A94-54E1-4509-9BB1-5FF6857D64B2}"/>
    <dgm:cxn modelId="{FC41FABA-45B1-40D2-B63C-01AE39C2F937}" srcId="{005BA568-D509-4586-B3F7-BADD88465EB1}" destId="{62876B60-1812-41E2-95A6-54D0173FC510}" srcOrd="2" destOrd="0" parTransId="{97643C3F-D450-425F-8212-D1E9A9757241}" sibTransId="{FDF18450-3263-4277-94D8-36731933F71A}"/>
    <dgm:cxn modelId="{0385D9D1-62B6-48F0-8289-7679D5288FD8}" srcId="{005BA568-D509-4586-B3F7-BADD88465EB1}" destId="{702C1655-508B-4655-B16B-829311546614}" srcOrd="0" destOrd="0" parTransId="{E6F9DB45-58B5-4460-BDED-DB80376425E5}" sibTransId="{2ACFC878-D876-4027-B427-0CA77BA93160}"/>
    <dgm:cxn modelId="{C1492EFC-7752-4F9D-8B59-6134F4F1FA12}" type="presOf" srcId="{B0C4D885-7FD5-48C4-B2C1-5E4C506C4E2F}" destId="{E37FD085-736F-4D5F-9C52-3698A6574E47}" srcOrd="0" destOrd="1" presId="urn:microsoft.com/office/officeart/2005/8/layout/hProcess11"/>
    <dgm:cxn modelId="{0B0B40A5-071A-46AE-9003-5D344852B1B8}" type="presOf" srcId="{9E6CD7E2-69FD-420E-A246-F8EBD6A782D3}" destId="{C571F6FC-7BD5-41D2-8AC7-6791A81D0E07}" srcOrd="0" destOrd="0" presId="urn:microsoft.com/office/officeart/2005/8/layout/hProcess11"/>
    <dgm:cxn modelId="{FE0EDA11-F1C4-4024-A824-D231DB50A438}" srcId="{005BA568-D509-4586-B3F7-BADD88465EB1}" destId="{8B4A76A6-41F6-4D2F-B819-07E210E8E66F}" srcOrd="4" destOrd="0" parTransId="{798B43E5-5FC9-4133-AB34-BB679C2E2B03}" sibTransId="{DBD61F02-2AED-4E89-AC10-175433898D4A}"/>
    <dgm:cxn modelId="{72D2509A-146E-4CC9-8DD9-CFE3E8F49EA0}" srcId="{005BA568-D509-4586-B3F7-BADD88465EB1}" destId="{7B57CD72-3F39-4B50-9AD9-6BE566A38EB1}" srcOrd="3" destOrd="0" parTransId="{0BDA3527-B468-4677-A59A-017931C73883}" sibTransId="{C49884FB-B66E-4149-8401-CAC4475F6BF9}"/>
    <dgm:cxn modelId="{CEB285E8-0F31-47A4-9491-D805D438401A}" type="presParOf" srcId="{FC2C8B38-75A2-402E-900A-C4330FDE0894}" destId="{3B47CCDD-8AAB-4627-B01B-326DFD300868}" srcOrd="0" destOrd="0" presId="urn:microsoft.com/office/officeart/2005/8/layout/hProcess11"/>
    <dgm:cxn modelId="{28778646-0B86-4B56-A0BE-7AF309C58F5A}" type="presParOf" srcId="{FC2C8B38-75A2-402E-900A-C4330FDE0894}" destId="{7A6BAE68-0C43-46CD-AE99-5234420EBED5}" srcOrd="1" destOrd="0" presId="urn:microsoft.com/office/officeart/2005/8/layout/hProcess11"/>
    <dgm:cxn modelId="{20363DFB-7F0E-4F2C-AD9F-58765B5CF189}" type="presParOf" srcId="{7A6BAE68-0C43-46CD-AE99-5234420EBED5}" destId="{A1C9DA80-BBA5-47BE-9848-EA24ACBB8E3D}" srcOrd="0" destOrd="0" presId="urn:microsoft.com/office/officeart/2005/8/layout/hProcess11"/>
    <dgm:cxn modelId="{92B9B24B-EE3C-441A-BFA0-C93B515BC13C}" type="presParOf" srcId="{A1C9DA80-BBA5-47BE-9848-EA24ACBB8E3D}" destId="{86DE74CF-3C09-4D15-9D0F-0DD6559FE3F5}" srcOrd="0" destOrd="0" presId="urn:microsoft.com/office/officeart/2005/8/layout/hProcess11"/>
    <dgm:cxn modelId="{5B853825-3C99-407C-A6F6-7E45AE466B5E}" type="presParOf" srcId="{A1C9DA80-BBA5-47BE-9848-EA24ACBB8E3D}" destId="{B3E92B3F-7456-402F-A01E-E2C2320D61AD}" srcOrd="1" destOrd="0" presId="urn:microsoft.com/office/officeart/2005/8/layout/hProcess11"/>
    <dgm:cxn modelId="{3E67C436-DE1C-4195-AB89-07A1521B68F5}" type="presParOf" srcId="{A1C9DA80-BBA5-47BE-9848-EA24ACBB8E3D}" destId="{2F460409-CFF9-41B7-9384-85284FEC9FC7}" srcOrd="2" destOrd="0" presId="urn:microsoft.com/office/officeart/2005/8/layout/hProcess11"/>
    <dgm:cxn modelId="{F88919D9-496B-4D7A-9A8B-FAE609DAE61F}" type="presParOf" srcId="{7A6BAE68-0C43-46CD-AE99-5234420EBED5}" destId="{2FC54336-EFDE-47B7-84F6-DC1961D42A7E}" srcOrd="1" destOrd="0" presId="urn:microsoft.com/office/officeart/2005/8/layout/hProcess11"/>
    <dgm:cxn modelId="{8D2D49F3-21E3-43C7-A87A-A515120C3BE6}" type="presParOf" srcId="{7A6BAE68-0C43-46CD-AE99-5234420EBED5}" destId="{B035E1F7-1C90-40F2-B53C-A3CE974E53FE}" srcOrd="2" destOrd="0" presId="urn:microsoft.com/office/officeart/2005/8/layout/hProcess11"/>
    <dgm:cxn modelId="{D407B0DA-0276-496D-99A8-76752143B660}" type="presParOf" srcId="{B035E1F7-1C90-40F2-B53C-A3CE974E53FE}" destId="{C571F6FC-7BD5-41D2-8AC7-6791A81D0E07}" srcOrd="0" destOrd="0" presId="urn:microsoft.com/office/officeart/2005/8/layout/hProcess11"/>
    <dgm:cxn modelId="{444FBC75-A5CF-4B00-9ED9-C5DF762E983D}" type="presParOf" srcId="{B035E1F7-1C90-40F2-B53C-A3CE974E53FE}" destId="{C72D51EA-98E9-48A6-B607-0EE9040B483D}" srcOrd="1" destOrd="0" presId="urn:microsoft.com/office/officeart/2005/8/layout/hProcess11"/>
    <dgm:cxn modelId="{0D424A9F-7271-4600-9F75-6D9C348A78EE}" type="presParOf" srcId="{B035E1F7-1C90-40F2-B53C-A3CE974E53FE}" destId="{EE61A319-7A2A-457B-9861-D68CE7F17252}" srcOrd="2" destOrd="0" presId="urn:microsoft.com/office/officeart/2005/8/layout/hProcess11"/>
    <dgm:cxn modelId="{0505AF57-6D7B-49C0-A2A2-BE21058125B4}" type="presParOf" srcId="{7A6BAE68-0C43-46CD-AE99-5234420EBED5}" destId="{7699AEB2-9358-4EC0-BB97-7A6D4102AFB7}" srcOrd="3" destOrd="0" presId="urn:microsoft.com/office/officeart/2005/8/layout/hProcess11"/>
    <dgm:cxn modelId="{CF37CE25-7618-4D02-9BAB-A08F59B9E94E}" type="presParOf" srcId="{7A6BAE68-0C43-46CD-AE99-5234420EBED5}" destId="{5407E3BF-0931-47BA-B940-60383C18E39C}" srcOrd="4" destOrd="0" presId="urn:microsoft.com/office/officeart/2005/8/layout/hProcess11"/>
    <dgm:cxn modelId="{4BDC2F4A-A61C-4D1B-8461-CDEDE4DC22D1}" type="presParOf" srcId="{5407E3BF-0931-47BA-B940-60383C18E39C}" destId="{BC874174-94B8-408D-940B-F6C803BEFADF}" srcOrd="0" destOrd="0" presId="urn:microsoft.com/office/officeart/2005/8/layout/hProcess11"/>
    <dgm:cxn modelId="{739ED0EF-8C88-49D4-A219-7CDB013F903D}" type="presParOf" srcId="{5407E3BF-0931-47BA-B940-60383C18E39C}" destId="{E5E58E5A-64EB-4E89-A689-31EF567EE3DE}" srcOrd="1" destOrd="0" presId="urn:microsoft.com/office/officeart/2005/8/layout/hProcess11"/>
    <dgm:cxn modelId="{B7F92DE9-076B-4036-95A7-3104DD702500}" type="presParOf" srcId="{5407E3BF-0931-47BA-B940-60383C18E39C}" destId="{D575669F-9A45-4D88-9087-2B400B255B43}" srcOrd="2" destOrd="0" presId="urn:microsoft.com/office/officeart/2005/8/layout/hProcess11"/>
    <dgm:cxn modelId="{C14916C5-EFF6-43C2-8D73-96DA2DEDB94A}" type="presParOf" srcId="{7A6BAE68-0C43-46CD-AE99-5234420EBED5}" destId="{419A1CB8-8CA1-4355-8643-6F115D4611F5}" srcOrd="5" destOrd="0" presId="urn:microsoft.com/office/officeart/2005/8/layout/hProcess11"/>
    <dgm:cxn modelId="{8B952B35-814A-455D-8C3F-1CD60D12C0A2}" type="presParOf" srcId="{7A6BAE68-0C43-46CD-AE99-5234420EBED5}" destId="{E4696CB2-777E-4FF9-A0B5-B4036A4B77FE}" srcOrd="6" destOrd="0" presId="urn:microsoft.com/office/officeart/2005/8/layout/hProcess11"/>
    <dgm:cxn modelId="{4830838A-B0CA-49B5-87EA-B1F86684B531}" type="presParOf" srcId="{E4696CB2-777E-4FF9-A0B5-B4036A4B77FE}" destId="{93B97A17-323E-49BF-928E-831F35C06650}" srcOrd="0" destOrd="0" presId="urn:microsoft.com/office/officeart/2005/8/layout/hProcess11"/>
    <dgm:cxn modelId="{629A90F1-E4DA-410C-AB25-B4EFA5D70171}" type="presParOf" srcId="{E4696CB2-777E-4FF9-A0B5-B4036A4B77FE}" destId="{31FD6F1A-64BB-4B55-A1B8-F5B3F4718BFC}" srcOrd="1" destOrd="0" presId="urn:microsoft.com/office/officeart/2005/8/layout/hProcess11"/>
    <dgm:cxn modelId="{AF7B05BA-B255-4573-B185-CBA5E864234D}" type="presParOf" srcId="{E4696CB2-777E-4FF9-A0B5-B4036A4B77FE}" destId="{5D676E5A-1F1A-4071-8507-36D16D3057A4}" srcOrd="2" destOrd="0" presId="urn:microsoft.com/office/officeart/2005/8/layout/hProcess11"/>
    <dgm:cxn modelId="{3952C260-B9DD-465D-98CE-E453EA41D828}" type="presParOf" srcId="{7A6BAE68-0C43-46CD-AE99-5234420EBED5}" destId="{14A61A5F-D8F9-424C-8E9C-D40CF7B52CCD}" srcOrd="7" destOrd="0" presId="urn:microsoft.com/office/officeart/2005/8/layout/hProcess11"/>
    <dgm:cxn modelId="{FEBF2A2A-99B6-4373-9B37-55E78AF152DE}" type="presParOf" srcId="{7A6BAE68-0C43-46CD-AE99-5234420EBED5}" destId="{26A6F9A7-84EC-425A-BD73-51C91730F652}" srcOrd="8" destOrd="0" presId="urn:microsoft.com/office/officeart/2005/8/layout/hProcess11"/>
    <dgm:cxn modelId="{6FC0DCE2-7693-4427-8BE6-8DC10A61DA96}" type="presParOf" srcId="{26A6F9A7-84EC-425A-BD73-51C91730F652}" destId="{E37FD085-736F-4D5F-9C52-3698A6574E47}" srcOrd="0" destOrd="0" presId="urn:microsoft.com/office/officeart/2005/8/layout/hProcess11"/>
    <dgm:cxn modelId="{36719258-FC12-489A-BEB7-765E2BB768A6}" type="presParOf" srcId="{26A6F9A7-84EC-425A-BD73-51C91730F652}" destId="{2B0F6434-0A1A-4E66-9B53-65C2EA882D50}" srcOrd="1" destOrd="0" presId="urn:microsoft.com/office/officeart/2005/8/layout/hProcess11"/>
    <dgm:cxn modelId="{277D6273-868F-424F-9F30-E0E1064478A3}" type="presParOf" srcId="{26A6F9A7-84EC-425A-BD73-51C91730F652}" destId="{5D9CADED-7A02-4F4C-BED9-0E43DC1512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BA568-D509-4586-B3F7-BADD88465EB1}" type="doc">
      <dgm:prSet loTypeId="urn:microsoft.com/office/officeart/2005/8/layout/hProcess11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02C1655-508B-4655-B16B-829311546614}">
      <dgm:prSet phldrT="[Texto]" custT="1"/>
      <dgm:spPr/>
      <dgm:t>
        <a:bodyPr/>
        <a:lstStyle/>
        <a:p>
          <a:r>
            <a:rPr lang="pt-BR" sz="1400" b="1" dirty="0" smtClean="0"/>
            <a:t>2010</a:t>
          </a:r>
          <a:endParaRPr lang="pt-BR" sz="1400" b="1" dirty="0"/>
        </a:p>
      </dgm:t>
    </dgm:pt>
    <dgm:pt modelId="{2ACFC878-D876-4027-B427-0CA77BA93160}" type="sibTrans" cxnId="{0385D9D1-62B6-48F0-8289-7679D5288FD8}">
      <dgm:prSet/>
      <dgm:spPr/>
      <dgm:t>
        <a:bodyPr/>
        <a:lstStyle/>
        <a:p>
          <a:endParaRPr lang="pt-BR"/>
        </a:p>
      </dgm:t>
    </dgm:pt>
    <dgm:pt modelId="{E6F9DB45-58B5-4460-BDED-DB80376425E5}" type="parTrans" cxnId="{0385D9D1-62B6-48F0-8289-7679D5288FD8}">
      <dgm:prSet/>
      <dgm:spPr/>
      <dgm:t>
        <a:bodyPr/>
        <a:lstStyle/>
        <a:p>
          <a:endParaRPr lang="pt-BR"/>
        </a:p>
      </dgm:t>
    </dgm:pt>
    <dgm:pt modelId="{9E6CD7E2-69FD-420E-A246-F8EBD6A782D3}">
      <dgm:prSet phldrT="[Texto]" custT="1"/>
      <dgm:spPr/>
      <dgm:t>
        <a:bodyPr anchor="ctr"/>
        <a:lstStyle/>
        <a:p>
          <a:r>
            <a:rPr lang="pt-BR" sz="1400" b="1" dirty="0" smtClean="0"/>
            <a:t>2011</a:t>
          </a:r>
          <a:endParaRPr lang="pt-BR" sz="1400" b="1" dirty="0"/>
        </a:p>
      </dgm:t>
    </dgm:pt>
    <dgm:pt modelId="{53785A94-54E1-4509-9BB1-5FF6857D64B2}" type="sibTrans" cxnId="{11FF4B0F-0402-45EB-8C43-79FD639F75FB}">
      <dgm:prSet/>
      <dgm:spPr/>
      <dgm:t>
        <a:bodyPr/>
        <a:lstStyle/>
        <a:p>
          <a:endParaRPr lang="pt-BR"/>
        </a:p>
      </dgm:t>
    </dgm:pt>
    <dgm:pt modelId="{EE2DBF0C-4A60-4629-A47A-C3F89D2BAA55}" type="parTrans" cxnId="{11FF4B0F-0402-45EB-8C43-79FD639F75FB}">
      <dgm:prSet/>
      <dgm:spPr/>
      <dgm:t>
        <a:bodyPr/>
        <a:lstStyle/>
        <a:p>
          <a:endParaRPr lang="pt-BR"/>
        </a:p>
      </dgm:t>
    </dgm:pt>
    <dgm:pt modelId="{C826D0CA-D8B4-4734-BFB4-07AC7F1FA975}">
      <dgm:prSet custT="1"/>
      <dgm:spPr/>
      <dgm:t>
        <a:bodyPr/>
        <a:lstStyle/>
        <a:p>
          <a:r>
            <a:rPr lang="pt-BR" sz="1400" b="1" dirty="0" smtClean="0"/>
            <a:t>2012</a:t>
          </a:r>
          <a:endParaRPr lang="pt-BR" sz="1400" b="1" dirty="0"/>
        </a:p>
      </dgm:t>
    </dgm:pt>
    <dgm:pt modelId="{8E1E96A5-7BF7-4A1F-AD17-8425FCE63B58}" type="parTrans" cxnId="{C06E8FB1-8611-4654-931E-6BD4E29025CF}">
      <dgm:prSet/>
      <dgm:spPr/>
      <dgm:t>
        <a:bodyPr/>
        <a:lstStyle/>
        <a:p>
          <a:endParaRPr lang="pt-BR"/>
        </a:p>
      </dgm:t>
    </dgm:pt>
    <dgm:pt modelId="{F90FAAB1-1DD9-4329-B124-10660B68020A}" type="sibTrans" cxnId="{C06E8FB1-8611-4654-931E-6BD4E29025CF}">
      <dgm:prSet/>
      <dgm:spPr/>
      <dgm:t>
        <a:bodyPr/>
        <a:lstStyle/>
        <a:p>
          <a:endParaRPr lang="pt-BR"/>
        </a:p>
      </dgm:t>
    </dgm:pt>
    <dgm:pt modelId="{D6CFEB20-1950-4B97-AA10-952D9F8260A6}">
      <dgm:prSet custT="1"/>
      <dgm:spPr/>
      <dgm:t>
        <a:bodyPr/>
        <a:lstStyle/>
        <a:p>
          <a:r>
            <a:rPr lang="pt-BR" sz="1400" b="1" dirty="0" smtClean="0"/>
            <a:t>2013</a:t>
          </a:r>
          <a:endParaRPr lang="pt-BR" sz="1400" b="1" dirty="0"/>
        </a:p>
      </dgm:t>
    </dgm:pt>
    <dgm:pt modelId="{B85CD296-169A-4C8B-905E-089A40595040}" type="parTrans" cxnId="{08410EFA-619A-4363-8DB6-AE1524004F10}">
      <dgm:prSet/>
      <dgm:spPr/>
      <dgm:t>
        <a:bodyPr/>
        <a:lstStyle/>
        <a:p>
          <a:endParaRPr lang="pt-BR"/>
        </a:p>
      </dgm:t>
    </dgm:pt>
    <dgm:pt modelId="{2FD25DFD-53B4-4A02-A021-64B2BE2DF28F}" type="sibTrans" cxnId="{08410EFA-619A-4363-8DB6-AE1524004F10}">
      <dgm:prSet/>
      <dgm:spPr/>
      <dgm:t>
        <a:bodyPr/>
        <a:lstStyle/>
        <a:p>
          <a:endParaRPr lang="pt-BR"/>
        </a:p>
      </dgm:t>
    </dgm:pt>
    <dgm:pt modelId="{7042D06A-8807-43C0-B06C-EC3FAF9DA562}">
      <dgm:prSet custT="1"/>
      <dgm:spPr/>
      <dgm:t>
        <a:bodyPr/>
        <a:lstStyle/>
        <a:p>
          <a:r>
            <a:rPr lang="pt-BR" sz="1400" b="1" dirty="0" smtClean="0"/>
            <a:t>2014</a:t>
          </a:r>
          <a:endParaRPr lang="pt-BR" sz="1400" b="1" dirty="0"/>
        </a:p>
      </dgm:t>
    </dgm:pt>
    <dgm:pt modelId="{9854CD89-8A97-45C5-9440-B30410AB3BB0}" type="parTrans" cxnId="{A6A95839-7CB8-4FF0-9E1D-1D52BE3FFF80}">
      <dgm:prSet/>
      <dgm:spPr/>
      <dgm:t>
        <a:bodyPr/>
        <a:lstStyle/>
        <a:p>
          <a:endParaRPr lang="pt-BR"/>
        </a:p>
      </dgm:t>
    </dgm:pt>
    <dgm:pt modelId="{97375BEE-CF7F-40CD-944A-2BFFD88F4BA4}" type="sibTrans" cxnId="{A6A95839-7CB8-4FF0-9E1D-1D52BE3FFF80}">
      <dgm:prSet/>
      <dgm:spPr/>
      <dgm:t>
        <a:bodyPr/>
        <a:lstStyle/>
        <a:p>
          <a:endParaRPr lang="pt-BR"/>
        </a:p>
      </dgm:t>
    </dgm:pt>
    <dgm:pt modelId="{FC2C8B38-75A2-402E-900A-C4330FDE0894}" type="pres">
      <dgm:prSet presAssocID="{005BA568-D509-4586-B3F7-BADD88465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47CCDD-8AAB-4627-B01B-326DFD300868}" type="pres">
      <dgm:prSet presAssocID="{005BA568-D509-4586-B3F7-BADD88465EB1}" presName="arrow" presStyleLbl="bgShp" presStyleIdx="0" presStyleCnt="1"/>
      <dgm:spPr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gm:spPr>
    </dgm:pt>
    <dgm:pt modelId="{7A6BAE68-0C43-46CD-AE99-5234420EBED5}" type="pres">
      <dgm:prSet presAssocID="{005BA568-D509-4586-B3F7-BADD88465EB1}" presName="points" presStyleCnt="0"/>
      <dgm:spPr/>
    </dgm:pt>
    <dgm:pt modelId="{A1C9DA80-BBA5-47BE-9848-EA24ACBB8E3D}" type="pres">
      <dgm:prSet presAssocID="{702C1655-508B-4655-B16B-829311546614}" presName="compositeA" presStyleCnt="0"/>
      <dgm:spPr/>
    </dgm:pt>
    <dgm:pt modelId="{86DE74CF-3C09-4D15-9D0F-0DD6559FE3F5}" type="pres">
      <dgm:prSet presAssocID="{702C1655-508B-4655-B16B-82931154661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92B3F-7456-402F-A01E-E2C2320D61AD}" type="pres">
      <dgm:prSet presAssocID="{702C1655-508B-4655-B16B-829311546614}" presName="circleA" presStyleLbl="node1" presStyleIdx="0" presStyleCnt="5"/>
      <dgm:spPr>
        <a:solidFill>
          <a:schemeClr val="accent1">
            <a:lumMod val="10000"/>
          </a:schemeClr>
        </a:solidFill>
      </dgm:spPr>
    </dgm:pt>
    <dgm:pt modelId="{2F460409-CFF9-41B7-9384-85284FEC9FC7}" type="pres">
      <dgm:prSet presAssocID="{702C1655-508B-4655-B16B-829311546614}" presName="spaceA" presStyleCnt="0"/>
      <dgm:spPr/>
    </dgm:pt>
    <dgm:pt modelId="{2FC54336-EFDE-47B7-84F6-DC1961D42A7E}" type="pres">
      <dgm:prSet presAssocID="{2ACFC878-D876-4027-B427-0CA77BA93160}" presName="space" presStyleCnt="0"/>
      <dgm:spPr/>
    </dgm:pt>
    <dgm:pt modelId="{B035E1F7-1C90-40F2-B53C-A3CE974E53FE}" type="pres">
      <dgm:prSet presAssocID="{9E6CD7E2-69FD-420E-A246-F8EBD6A782D3}" presName="compositeB" presStyleCnt="0"/>
      <dgm:spPr/>
    </dgm:pt>
    <dgm:pt modelId="{C571F6FC-7BD5-41D2-8AC7-6791A81D0E07}" type="pres">
      <dgm:prSet presAssocID="{9E6CD7E2-69FD-420E-A246-F8EBD6A782D3}" presName="textB" presStyleLbl="revTx" presStyleIdx="1" presStyleCnt="5" custLinFactY="-40625" custLinFactNeighborX="-561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D51EA-98E9-48A6-B607-0EE9040B483D}" type="pres">
      <dgm:prSet presAssocID="{9E6CD7E2-69FD-420E-A246-F8EBD6A782D3}" presName="circleB" presStyleLbl="node1" presStyleIdx="1" presStyleCnt="5"/>
      <dgm:spPr>
        <a:solidFill>
          <a:schemeClr val="accent1">
            <a:lumMod val="10000"/>
          </a:schemeClr>
        </a:solidFill>
      </dgm:spPr>
    </dgm:pt>
    <dgm:pt modelId="{EE61A319-7A2A-457B-9861-D68CE7F17252}" type="pres">
      <dgm:prSet presAssocID="{9E6CD7E2-69FD-420E-A246-F8EBD6A782D3}" presName="spaceB" presStyleCnt="0"/>
      <dgm:spPr/>
    </dgm:pt>
    <dgm:pt modelId="{7699AEB2-9358-4EC0-BB97-7A6D4102AFB7}" type="pres">
      <dgm:prSet presAssocID="{53785A94-54E1-4509-9BB1-5FF6857D64B2}" presName="space" presStyleCnt="0"/>
      <dgm:spPr/>
    </dgm:pt>
    <dgm:pt modelId="{EEBC41AD-B70B-49B9-846F-76257998A58D}" type="pres">
      <dgm:prSet presAssocID="{C826D0CA-D8B4-4734-BFB4-07AC7F1FA975}" presName="compositeA" presStyleCnt="0"/>
      <dgm:spPr/>
    </dgm:pt>
    <dgm:pt modelId="{DF3B6B70-B6E5-4508-8878-897FD2039114}" type="pres">
      <dgm:prSet presAssocID="{C826D0CA-D8B4-4734-BFB4-07AC7F1FA975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F7663-B551-4566-B32C-4FF2287EFBCF}" type="pres">
      <dgm:prSet presAssocID="{C826D0CA-D8B4-4734-BFB4-07AC7F1FA975}" presName="circleA" presStyleLbl="node1" presStyleIdx="2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EF8BE8FD-6A35-40DF-B859-AEC71D8169F3}" type="pres">
      <dgm:prSet presAssocID="{C826D0CA-D8B4-4734-BFB4-07AC7F1FA975}" presName="spaceA" presStyleCnt="0"/>
      <dgm:spPr/>
    </dgm:pt>
    <dgm:pt modelId="{C9D2A102-5081-4C22-9BC6-71650ACFE7E0}" type="pres">
      <dgm:prSet presAssocID="{F90FAAB1-1DD9-4329-B124-10660B68020A}" presName="space" presStyleCnt="0"/>
      <dgm:spPr/>
    </dgm:pt>
    <dgm:pt modelId="{E8FACCC5-E98E-45C7-A927-20BA4D5621DF}" type="pres">
      <dgm:prSet presAssocID="{D6CFEB20-1950-4B97-AA10-952D9F8260A6}" presName="compositeB" presStyleCnt="0"/>
      <dgm:spPr/>
    </dgm:pt>
    <dgm:pt modelId="{2B6E5206-E3CC-4803-AD2A-6DE791B6FD36}" type="pres">
      <dgm:prSet presAssocID="{D6CFEB20-1950-4B97-AA10-952D9F8260A6}" presName="textB" presStyleLbl="revTx" presStyleIdx="3" presStyleCnt="5" custLinFactY="-343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192FA-12BA-40BB-A2B1-C9740352DD06}" type="pres">
      <dgm:prSet presAssocID="{D6CFEB20-1950-4B97-AA10-952D9F8260A6}" presName="circleB" presStyleLbl="node1" presStyleIdx="3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6E7D09C7-E974-43BA-8E5C-B3F6F08DF3AE}" type="pres">
      <dgm:prSet presAssocID="{D6CFEB20-1950-4B97-AA10-952D9F8260A6}" presName="spaceB" presStyleCnt="0"/>
      <dgm:spPr/>
    </dgm:pt>
    <dgm:pt modelId="{D977123D-478B-4F20-9133-425AD6DBF28B}" type="pres">
      <dgm:prSet presAssocID="{2FD25DFD-53B4-4A02-A021-64B2BE2DF28F}" presName="space" presStyleCnt="0"/>
      <dgm:spPr/>
    </dgm:pt>
    <dgm:pt modelId="{87586098-3C33-4087-A3E3-7C9602E57B58}" type="pres">
      <dgm:prSet presAssocID="{7042D06A-8807-43C0-B06C-EC3FAF9DA562}" presName="compositeA" presStyleCnt="0"/>
      <dgm:spPr/>
    </dgm:pt>
    <dgm:pt modelId="{14581F73-D6EE-4048-8B05-00E7A1C951FA}" type="pres">
      <dgm:prSet presAssocID="{7042D06A-8807-43C0-B06C-EC3FAF9DA56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7F566-874D-48CA-B7D6-A51C7985B76E}" type="pres">
      <dgm:prSet presAssocID="{7042D06A-8807-43C0-B06C-EC3FAF9DA562}" presName="circleA" presStyleLbl="node1" presStyleIdx="4" presStyleCnt="5"/>
      <dgm:spPr>
        <a:solidFill>
          <a:schemeClr val="accent5">
            <a:lumMod val="10000"/>
          </a:schemeClr>
        </a:solidFill>
      </dgm:spPr>
      <dgm:t>
        <a:bodyPr/>
        <a:lstStyle/>
        <a:p>
          <a:endParaRPr lang="pt-BR"/>
        </a:p>
      </dgm:t>
    </dgm:pt>
    <dgm:pt modelId="{011DF6A7-1570-4972-A30F-AD4ED1CAB067}" type="pres">
      <dgm:prSet presAssocID="{7042D06A-8807-43C0-B06C-EC3FAF9DA562}" presName="spaceA" presStyleCnt="0"/>
      <dgm:spPr/>
    </dgm:pt>
  </dgm:ptLst>
  <dgm:cxnLst>
    <dgm:cxn modelId="{08410EFA-619A-4363-8DB6-AE1524004F10}" srcId="{005BA568-D509-4586-B3F7-BADD88465EB1}" destId="{D6CFEB20-1950-4B97-AA10-952D9F8260A6}" srcOrd="3" destOrd="0" parTransId="{B85CD296-169A-4C8B-905E-089A40595040}" sibTransId="{2FD25DFD-53B4-4A02-A021-64B2BE2DF28F}"/>
    <dgm:cxn modelId="{11FF4B0F-0402-45EB-8C43-79FD639F75FB}" srcId="{005BA568-D509-4586-B3F7-BADD88465EB1}" destId="{9E6CD7E2-69FD-420E-A246-F8EBD6A782D3}" srcOrd="1" destOrd="0" parTransId="{EE2DBF0C-4A60-4629-A47A-C3F89D2BAA55}" sibTransId="{53785A94-54E1-4509-9BB1-5FF6857D64B2}"/>
    <dgm:cxn modelId="{C06E8FB1-8611-4654-931E-6BD4E29025CF}" srcId="{005BA568-D509-4586-B3F7-BADD88465EB1}" destId="{C826D0CA-D8B4-4734-BFB4-07AC7F1FA975}" srcOrd="2" destOrd="0" parTransId="{8E1E96A5-7BF7-4A1F-AD17-8425FCE63B58}" sibTransId="{F90FAAB1-1DD9-4329-B124-10660B68020A}"/>
    <dgm:cxn modelId="{75034610-1F98-4EE0-B2D3-71EBBECD68C6}" type="presOf" srcId="{9E6CD7E2-69FD-420E-A246-F8EBD6A782D3}" destId="{C571F6FC-7BD5-41D2-8AC7-6791A81D0E07}" srcOrd="0" destOrd="0" presId="urn:microsoft.com/office/officeart/2005/8/layout/hProcess11"/>
    <dgm:cxn modelId="{B7F3917D-A4A1-4ED6-871F-2CF20DC04499}" type="presOf" srcId="{005BA568-D509-4586-B3F7-BADD88465EB1}" destId="{FC2C8B38-75A2-402E-900A-C4330FDE0894}" srcOrd="0" destOrd="0" presId="urn:microsoft.com/office/officeart/2005/8/layout/hProcess11"/>
    <dgm:cxn modelId="{EF1F0EAE-53DB-4F31-917B-069E6087ECC2}" type="presOf" srcId="{702C1655-508B-4655-B16B-829311546614}" destId="{86DE74CF-3C09-4D15-9D0F-0DD6559FE3F5}" srcOrd="0" destOrd="0" presId="urn:microsoft.com/office/officeart/2005/8/layout/hProcess11"/>
    <dgm:cxn modelId="{0385D9D1-62B6-48F0-8289-7679D5288FD8}" srcId="{005BA568-D509-4586-B3F7-BADD88465EB1}" destId="{702C1655-508B-4655-B16B-829311546614}" srcOrd="0" destOrd="0" parTransId="{E6F9DB45-58B5-4460-BDED-DB80376425E5}" sibTransId="{2ACFC878-D876-4027-B427-0CA77BA93160}"/>
    <dgm:cxn modelId="{099102A2-EA05-4BE7-B80E-EE7B0A1069E2}" type="presOf" srcId="{7042D06A-8807-43C0-B06C-EC3FAF9DA562}" destId="{14581F73-D6EE-4048-8B05-00E7A1C951FA}" srcOrd="0" destOrd="0" presId="urn:microsoft.com/office/officeart/2005/8/layout/hProcess11"/>
    <dgm:cxn modelId="{A6A95839-7CB8-4FF0-9E1D-1D52BE3FFF80}" srcId="{005BA568-D509-4586-B3F7-BADD88465EB1}" destId="{7042D06A-8807-43C0-B06C-EC3FAF9DA562}" srcOrd="4" destOrd="0" parTransId="{9854CD89-8A97-45C5-9440-B30410AB3BB0}" sibTransId="{97375BEE-CF7F-40CD-944A-2BFFD88F4BA4}"/>
    <dgm:cxn modelId="{A305EAA4-FE58-4C33-8363-DD4BAE73EAB7}" type="presOf" srcId="{D6CFEB20-1950-4B97-AA10-952D9F8260A6}" destId="{2B6E5206-E3CC-4803-AD2A-6DE791B6FD36}" srcOrd="0" destOrd="0" presId="urn:microsoft.com/office/officeart/2005/8/layout/hProcess11"/>
    <dgm:cxn modelId="{BD05B8FC-FD7C-43D1-9D75-8E0DE712D9B0}" type="presOf" srcId="{C826D0CA-D8B4-4734-BFB4-07AC7F1FA975}" destId="{DF3B6B70-B6E5-4508-8878-897FD2039114}" srcOrd="0" destOrd="0" presId="urn:microsoft.com/office/officeart/2005/8/layout/hProcess11"/>
    <dgm:cxn modelId="{AD370173-4B59-4570-9DA4-8BA21A5BA4CC}" type="presParOf" srcId="{FC2C8B38-75A2-402E-900A-C4330FDE0894}" destId="{3B47CCDD-8AAB-4627-B01B-326DFD300868}" srcOrd="0" destOrd="0" presId="urn:microsoft.com/office/officeart/2005/8/layout/hProcess11"/>
    <dgm:cxn modelId="{24C5C45E-6173-46E8-9271-22A1F562BB80}" type="presParOf" srcId="{FC2C8B38-75A2-402E-900A-C4330FDE0894}" destId="{7A6BAE68-0C43-46CD-AE99-5234420EBED5}" srcOrd="1" destOrd="0" presId="urn:microsoft.com/office/officeart/2005/8/layout/hProcess11"/>
    <dgm:cxn modelId="{C0DDC62A-34A1-4BB9-AC3E-56FA32891C07}" type="presParOf" srcId="{7A6BAE68-0C43-46CD-AE99-5234420EBED5}" destId="{A1C9DA80-BBA5-47BE-9848-EA24ACBB8E3D}" srcOrd="0" destOrd="0" presId="urn:microsoft.com/office/officeart/2005/8/layout/hProcess11"/>
    <dgm:cxn modelId="{1C640E87-4723-496E-BAD1-44086261FA3B}" type="presParOf" srcId="{A1C9DA80-BBA5-47BE-9848-EA24ACBB8E3D}" destId="{86DE74CF-3C09-4D15-9D0F-0DD6559FE3F5}" srcOrd="0" destOrd="0" presId="urn:microsoft.com/office/officeart/2005/8/layout/hProcess11"/>
    <dgm:cxn modelId="{2BE36F91-3AE1-45BC-AEB3-6DDBAABF1807}" type="presParOf" srcId="{A1C9DA80-BBA5-47BE-9848-EA24ACBB8E3D}" destId="{B3E92B3F-7456-402F-A01E-E2C2320D61AD}" srcOrd="1" destOrd="0" presId="urn:microsoft.com/office/officeart/2005/8/layout/hProcess11"/>
    <dgm:cxn modelId="{40816698-D428-4CF3-A926-560F5E2CC99E}" type="presParOf" srcId="{A1C9DA80-BBA5-47BE-9848-EA24ACBB8E3D}" destId="{2F460409-CFF9-41B7-9384-85284FEC9FC7}" srcOrd="2" destOrd="0" presId="urn:microsoft.com/office/officeart/2005/8/layout/hProcess11"/>
    <dgm:cxn modelId="{634F85F4-90A5-40FD-B739-D9408CFCB35F}" type="presParOf" srcId="{7A6BAE68-0C43-46CD-AE99-5234420EBED5}" destId="{2FC54336-EFDE-47B7-84F6-DC1961D42A7E}" srcOrd="1" destOrd="0" presId="urn:microsoft.com/office/officeart/2005/8/layout/hProcess11"/>
    <dgm:cxn modelId="{5DCB204C-6489-4894-BE4E-E6B213592541}" type="presParOf" srcId="{7A6BAE68-0C43-46CD-AE99-5234420EBED5}" destId="{B035E1F7-1C90-40F2-B53C-A3CE974E53FE}" srcOrd="2" destOrd="0" presId="urn:microsoft.com/office/officeart/2005/8/layout/hProcess11"/>
    <dgm:cxn modelId="{ADFA5AAB-13D0-4453-A949-DDDFF9756CDA}" type="presParOf" srcId="{B035E1F7-1C90-40F2-B53C-A3CE974E53FE}" destId="{C571F6FC-7BD5-41D2-8AC7-6791A81D0E07}" srcOrd="0" destOrd="0" presId="urn:microsoft.com/office/officeart/2005/8/layout/hProcess11"/>
    <dgm:cxn modelId="{C44FA557-608D-4946-9180-92A222CC05A1}" type="presParOf" srcId="{B035E1F7-1C90-40F2-B53C-A3CE974E53FE}" destId="{C72D51EA-98E9-48A6-B607-0EE9040B483D}" srcOrd="1" destOrd="0" presId="urn:microsoft.com/office/officeart/2005/8/layout/hProcess11"/>
    <dgm:cxn modelId="{9E036F5A-1DB0-4AC2-B8E1-50E57405F97E}" type="presParOf" srcId="{B035E1F7-1C90-40F2-B53C-A3CE974E53FE}" destId="{EE61A319-7A2A-457B-9861-D68CE7F17252}" srcOrd="2" destOrd="0" presId="urn:microsoft.com/office/officeart/2005/8/layout/hProcess11"/>
    <dgm:cxn modelId="{42710523-EC1E-4911-943C-A108F8637D70}" type="presParOf" srcId="{7A6BAE68-0C43-46CD-AE99-5234420EBED5}" destId="{7699AEB2-9358-4EC0-BB97-7A6D4102AFB7}" srcOrd="3" destOrd="0" presId="urn:microsoft.com/office/officeart/2005/8/layout/hProcess11"/>
    <dgm:cxn modelId="{7EEA9B40-56B4-4FFC-881E-1B1D6EB3C8E4}" type="presParOf" srcId="{7A6BAE68-0C43-46CD-AE99-5234420EBED5}" destId="{EEBC41AD-B70B-49B9-846F-76257998A58D}" srcOrd="4" destOrd="0" presId="urn:microsoft.com/office/officeart/2005/8/layout/hProcess11"/>
    <dgm:cxn modelId="{5C73E567-BECE-45D3-AF37-04E4F84CB8D7}" type="presParOf" srcId="{EEBC41AD-B70B-49B9-846F-76257998A58D}" destId="{DF3B6B70-B6E5-4508-8878-897FD2039114}" srcOrd="0" destOrd="0" presId="urn:microsoft.com/office/officeart/2005/8/layout/hProcess11"/>
    <dgm:cxn modelId="{EAC43C0A-BF1D-440C-9473-50B9B2C5EF31}" type="presParOf" srcId="{EEBC41AD-B70B-49B9-846F-76257998A58D}" destId="{79AF7663-B551-4566-B32C-4FF2287EFBCF}" srcOrd="1" destOrd="0" presId="urn:microsoft.com/office/officeart/2005/8/layout/hProcess11"/>
    <dgm:cxn modelId="{90351FA3-2052-4963-961C-4A7E56A465B5}" type="presParOf" srcId="{EEBC41AD-B70B-49B9-846F-76257998A58D}" destId="{EF8BE8FD-6A35-40DF-B859-AEC71D8169F3}" srcOrd="2" destOrd="0" presId="urn:microsoft.com/office/officeart/2005/8/layout/hProcess11"/>
    <dgm:cxn modelId="{4C51EE23-067A-4067-A35F-BE945D4D54F3}" type="presParOf" srcId="{7A6BAE68-0C43-46CD-AE99-5234420EBED5}" destId="{C9D2A102-5081-4C22-9BC6-71650ACFE7E0}" srcOrd="5" destOrd="0" presId="urn:microsoft.com/office/officeart/2005/8/layout/hProcess11"/>
    <dgm:cxn modelId="{F600CCD2-33C9-4D7F-A507-47B394D30020}" type="presParOf" srcId="{7A6BAE68-0C43-46CD-AE99-5234420EBED5}" destId="{E8FACCC5-E98E-45C7-A927-20BA4D5621DF}" srcOrd="6" destOrd="0" presId="urn:microsoft.com/office/officeart/2005/8/layout/hProcess11"/>
    <dgm:cxn modelId="{473F32EC-4413-4A59-A10D-97A76B2F961B}" type="presParOf" srcId="{E8FACCC5-E98E-45C7-A927-20BA4D5621DF}" destId="{2B6E5206-E3CC-4803-AD2A-6DE791B6FD36}" srcOrd="0" destOrd="0" presId="urn:microsoft.com/office/officeart/2005/8/layout/hProcess11"/>
    <dgm:cxn modelId="{CDDBFDEA-4D73-460D-AC40-6756E98119F0}" type="presParOf" srcId="{E8FACCC5-E98E-45C7-A927-20BA4D5621DF}" destId="{2F0192FA-12BA-40BB-A2B1-C9740352DD06}" srcOrd="1" destOrd="0" presId="urn:microsoft.com/office/officeart/2005/8/layout/hProcess11"/>
    <dgm:cxn modelId="{6A77119C-5C79-470C-B38C-A65B3DBA7F32}" type="presParOf" srcId="{E8FACCC5-E98E-45C7-A927-20BA4D5621DF}" destId="{6E7D09C7-E974-43BA-8E5C-B3F6F08DF3AE}" srcOrd="2" destOrd="0" presId="urn:microsoft.com/office/officeart/2005/8/layout/hProcess11"/>
    <dgm:cxn modelId="{19C47611-9EC8-4B40-9A04-C22DE3C9F791}" type="presParOf" srcId="{7A6BAE68-0C43-46CD-AE99-5234420EBED5}" destId="{D977123D-478B-4F20-9133-425AD6DBF28B}" srcOrd="7" destOrd="0" presId="urn:microsoft.com/office/officeart/2005/8/layout/hProcess11"/>
    <dgm:cxn modelId="{A58859AD-6005-41BE-99E8-6494BB802196}" type="presParOf" srcId="{7A6BAE68-0C43-46CD-AE99-5234420EBED5}" destId="{87586098-3C33-4087-A3E3-7C9602E57B58}" srcOrd="8" destOrd="0" presId="urn:microsoft.com/office/officeart/2005/8/layout/hProcess11"/>
    <dgm:cxn modelId="{EF0DD8DF-E36C-434E-8D8D-AF929BD8A60B}" type="presParOf" srcId="{87586098-3C33-4087-A3E3-7C9602E57B58}" destId="{14581F73-D6EE-4048-8B05-00E7A1C951FA}" srcOrd="0" destOrd="0" presId="urn:microsoft.com/office/officeart/2005/8/layout/hProcess11"/>
    <dgm:cxn modelId="{022AA107-0F66-438E-A1D5-0D2B8758D7FE}" type="presParOf" srcId="{87586098-3C33-4087-A3E3-7C9602E57B58}" destId="{DCF7F566-874D-48CA-B7D6-A51C7985B76E}" srcOrd="1" destOrd="0" presId="urn:microsoft.com/office/officeart/2005/8/layout/hProcess11"/>
    <dgm:cxn modelId="{87E57A1E-9BA5-4DDD-92A2-1C8BAC52BE7F}" type="presParOf" srcId="{87586098-3C33-4087-A3E3-7C9602E57B58}" destId="{011DF6A7-1570-4972-A30F-AD4ED1CAB0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7CCDD-8AAB-4627-B01B-326DFD300868}">
      <dsp:nvSpPr>
        <dsp:cNvPr id="0" name=""/>
        <dsp:cNvSpPr/>
      </dsp:nvSpPr>
      <dsp:spPr>
        <a:xfrm>
          <a:off x="0" y="345638"/>
          <a:ext cx="8928992" cy="460851"/>
        </a:xfrm>
        <a:prstGeom prst="notchedRightArrow">
          <a:avLst/>
        </a:prstGeom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DE74CF-3C09-4D15-9D0F-0DD6559FE3F5}">
      <dsp:nvSpPr>
        <dsp:cNvPr id="0" name=""/>
        <dsp:cNvSpPr/>
      </dsp:nvSpPr>
      <dsp:spPr>
        <a:xfrm>
          <a:off x="3531" y="0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1970</a:t>
          </a:r>
          <a:endParaRPr lang="pt-BR" sz="1400" b="1" kern="1200" dirty="0"/>
        </a:p>
      </dsp:txBody>
      <dsp:txXfrm>
        <a:off x="3531" y="0"/>
        <a:ext cx="1544044" cy="460851"/>
      </dsp:txXfrm>
    </dsp:sp>
    <dsp:sp modelId="{B3E92B3F-7456-402F-A01E-E2C2320D61AD}">
      <dsp:nvSpPr>
        <dsp:cNvPr id="0" name=""/>
        <dsp:cNvSpPr/>
      </dsp:nvSpPr>
      <dsp:spPr>
        <a:xfrm>
          <a:off x="717947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1F6FC-7BD5-41D2-8AC7-6791A81D0E07}">
      <dsp:nvSpPr>
        <dsp:cNvPr id="0" name=""/>
        <dsp:cNvSpPr/>
      </dsp:nvSpPr>
      <dsp:spPr>
        <a:xfrm>
          <a:off x="1538018" y="43204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1980</a:t>
          </a:r>
          <a:endParaRPr lang="pt-BR" sz="1400" b="1" kern="1200" dirty="0"/>
        </a:p>
      </dsp:txBody>
      <dsp:txXfrm>
        <a:off x="1538018" y="43204"/>
        <a:ext cx="1544044" cy="460851"/>
      </dsp:txXfrm>
    </dsp:sp>
    <dsp:sp modelId="{C72D51EA-98E9-48A6-B607-0EE9040B483D}">
      <dsp:nvSpPr>
        <dsp:cNvPr id="0" name=""/>
        <dsp:cNvSpPr/>
      </dsp:nvSpPr>
      <dsp:spPr>
        <a:xfrm>
          <a:off x="2339193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74174-94B8-408D-940B-F6C803BEFADF}">
      <dsp:nvSpPr>
        <dsp:cNvPr id="0" name=""/>
        <dsp:cNvSpPr/>
      </dsp:nvSpPr>
      <dsp:spPr>
        <a:xfrm>
          <a:off x="3246024" y="0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1990</a:t>
          </a:r>
          <a:endParaRPr lang="pt-BR" sz="1400" b="1" kern="1200" dirty="0"/>
        </a:p>
      </dsp:txBody>
      <dsp:txXfrm>
        <a:off x="3246024" y="0"/>
        <a:ext cx="1544044" cy="460851"/>
      </dsp:txXfrm>
    </dsp:sp>
    <dsp:sp modelId="{E5E58E5A-64EB-4E89-A689-31EF567EE3DE}">
      <dsp:nvSpPr>
        <dsp:cNvPr id="0" name=""/>
        <dsp:cNvSpPr/>
      </dsp:nvSpPr>
      <dsp:spPr>
        <a:xfrm>
          <a:off x="3960439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97A17-323E-49BF-928E-831F35C06650}">
      <dsp:nvSpPr>
        <dsp:cNvPr id="0" name=""/>
        <dsp:cNvSpPr/>
      </dsp:nvSpPr>
      <dsp:spPr>
        <a:xfrm>
          <a:off x="4896545" y="72008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2000</a:t>
          </a:r>
          <a:endParaRPr lang="pt-BR" sz="1400" b="1" kern="1200" dirty="0"/>
        </a:p>
      </dsp:txBody>
      <dsp:txXfrm>
        <a:off x="4896545" y="72008"/>
        <a:ext cx="1544044" cy="460851"/>
      </dsp:txXfrm>
    </dsp:sp>
    <dsp:sp modelId="{31FD6F1A-64BB-4B55-A1B8-F5B3F4718BFC}">
      <dsp:nvSpPr>
        <dsp:cNvPr id="0" name=""/>
        <dsp:cNvSpPr/>
      </dsp:nvSpPr>
      <dsp:spPr>
        <a:xfrm>
          <a:off x="5581686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FD085-736F-4D5F-9C52-3698A6574E47}">
      <dsp:nvSpPr>
        <dsp:cNvPr id="0" name=""/>
        <dsp:cNvSpPr/>
      </dsp:nvSpPr>
      <dsp:spPr>
        <a:xfrm>
          <a:off x="6488517" y="72008"/>
          <a:ext cx="1544044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2010</a:t>
          </a:r>
          <a:endParaRPr lang="pt-BR" sz="1400" b="1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800" kern="1200" dirty="0"/>
        </a:p>
      </dsp:txBody>
      <dsp:txXfrm>
        <a:off x="6488517" y="72008"/>
        <a:ext cx="1544044" cy="460851"/>
      </dsp:txXfrm>
    </dsp:sp>
    <dsp:sp modelId="{2B0F6434-0A1A-4E66-9B53-65C2EA882D50}">
      <dsp:nvSpPr>
        <dsp:cNvPr id="0" name=""/>
        <dsp:cNvSpPr/>
      </dsp:nvSpPr>
      <dsp:spPr>
        <a:xfrm>
          <a:off x="7202932" y="504057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7CCDD-8AAB-4627-B01B-326DFD300868}">
      <dsp:nvSpPr>
        <dsp:cNvPr id="0" name=""/>
        <dsp:cNvSpPr/>
      </dsp:nvSpPr>
      <dsp:spPr>
        <a:xfrm>
          <a:off x="0" y="345638"/>
          <a:ext cx="8496746" cy="460851"/>
        </a:xfrm>
        <a:prstGeom prst="notchedRightArrow">
          <a:avLst/>
        </a:prstGeom>
        <a:solidFill>
          <a:schemeClr val="accent5">
            <a:lumMod val="75000"/>
          </a:schemeClr>
        </a:solidFill>
        <a:ln>
          <a:solidFill>
            <a:srgbClr val="008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DE74CF-3C09-4D15-9D0F-0DD6559FE3F5}">
      <dsp:nvSpPr>
        <dsp:cNvPr id="0" name=""/>
        <dsp:cNvSpPr/>
      </dsp:nvSpPr>
      <dsp:spPr>
        <a:xfrm>
          <a:off x="3360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2010</a:t>
          </a:r>
          <a:endParaRPr lang="pt-BR" sz="1400" b="1" kern="1200" dirty="0"/>
        </a:p>
      </dsp:txBody>
      <dsp:txXfrm>
        <a:off x="3360" y="0"/>
        <a:ext cx="1469298" cy="460851"/>
      </dsp:txXfrm>
    </dsp:sp>
    <dsp:sp modelId="{B3E92B3F-7456-402F-A01E-E2C2320D61AD}">
      <dsp:nvSpPr>
        <dsp:cNvPr id="0" name=""/>
        <dsp:cNvSpPr/>
      </dsp:nvSpPr>
      <dsp:spPr>
        <a:xfrm>
          <a:off x="680403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1F6FC-7BD5-41D2-8AC7-6791A81D0E07}">
      <dsp:nvSpPr>
        <dsp:cNvPr id="0" name=""/>
        <dsp:cNvSpPr/>
      </dsp:nvSpPr>
      <dsp:spPr>
        <a:xfrm>
          <a:off x="1463563" y="43204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2011</a:t>
          </a:r>
          <a:endParaRPr lang="pt-BR" sz="1400" b="1" kern="1200" dirty="0"/>
        </a:p>
      </dsp:txBody>
      <dsp:txXfrm>
        <a:off x="1463563" y="43204"/>
        <a:ext cx="1469298" cy="460851"/>
      </dsp:txXfrm>
    </dsp:sp>
    <dsp:sp modelId="{C72D51EA-98E9-48A6-B607-0EE9040B483D}">
      <dsp:nvSpPr>
        <dsp:cNvPr id="0" name=""/>
        <dsp:cNvSpPr/>
      </dsp:nvSpPr>
      <dsp:spPr>
        <a:xfrm>
          <a:off x="2223166" y="518458"/>
          <a:ext cx="115212" cy="115212"/>
        </a:xfrm>
        <a:prstGeom prst="ellipse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3B6B70-B6E5-4508-8878-897FD2039114}">
      <dsp:nvSpPr>
        <dsp:cNvPr id="0" name=""/>
        <dsp:cNvSpPr/>
      </dsp:nvSpPr>
      <dsp:spPr>
        <a:xfrm>
          <a:off x="3088886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2012</a:t>
          </a:r>
          <a:endParaRPr lang="pt-BR" sz="1400" b="1" kern="1200" dirty="0"/>
        </a:p>
      </dsp:txBody>
      <dsp:txXfrm>
        <a:off x="3088886" y="0"/>
        <a:ext cx="1469298" cy="460851"/>
      </dsp:txXfrm>
    </dsp:sp>
    <dsp:sp modelId="{79AF7663-B551-4566-B32C-4FF2287EFBCF}">
      <dsp:nvSpPr>
        <dsp:cNvPr id="0" name=""/>
        <dsp:cNvSpPr/>
      </dsp:nvSpPr>
      <dsp:spPr>
        <a:xfrm>
          <a:off x="3765929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E5206-E3CC-4803-AD2A-6DE791B6FD36}">
      <dsp:nvSpPr>
        <dsp:cNvPr id="0" name=""/>
        <dsp:cNvSpPr/>
      </dsp:nvSpPr>
      <dsp:spPr>
        <a:xfrm>
          <a:off x="4631649" y="72008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2013</a:t>
          </a:r>
          <a:endParaRPr lang="pt-BR" sz="1400" b="1" kern="1200" dirty="0"/>
        </a:p>
      </dsp:txBody>
      <dsp:txXfrm>
        <a:off x="4631649" y="72008"/>
        <a:ext cx="1469298" cy="460851"/>
      </dsp:txXfrm>
    </dsp:sp>
    <dsp:sp modelId="{2F0192FA-12BA-40BB-A2B1-C9740352DD06}">
      <dsp:nvSpPr>
        <dsp:cNvPr id="0" name=""/>
        <dsp:cNvSpPr/>
      </dsp:nvSpPr>
      <dsp:spPr>
        <a:xfrm>
          <a:off x="5308692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81F73-D6EE-4048-8B05-00E7A1C951FA}">
      <dsp:nvSpPr>
        <dsp:cNvPr id="0" name=""/>
        <dsp:cNvSpPr/>
      </dsp:nvSpPr>
      <dsp:spPr>
        <a:xfrm>
          <a:off x="6174412" y="0"/>
          <a:ext cx="1469298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2014</a:t>
          </a:r>
          <a:endParaRPr lang="pt-BR" sz="1400" b="1" kern="1200" dirty="0"/>
        </a:p>
      </dsp:txBody>
      <dsp:txXfrm>
        <a:off x="6174412" y="0"/>
        <a:ext cx="1469298" cy="460851"/>
      </dsp:txXfrm>
    </dsp:sp>
    <dsp:sp modelId="{DCF7F566-874D-48CA-B7D6-A51C7985B76E}">
      <dsp:nvSpPr>
        <dsp:cNvPr id="0" name=""/>
        <dsp:cNvSpPr/>
      </dsp:nvSpPr>
      <dsp:spPr>
        <a:xfrm>
          <a:off x="6851455" y="518458"/>
          <a:ext cx="115212" cy="115212"/>
        </a:xfrm>
        <a:prstGeom prst="ellipse">
          <a:avLst/>
        </a:prstGeom>
        <a:solidFill>
          <a:schemeClr val="accent5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46F25-5791-43CC-AEAB-2D57CB81920B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BA8C2-218D-47DC-B94D-56FBB2C77A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327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EAA826-3859-4558-B33E-39EEC223C6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7226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1FE02E0-5518-47E3-90EF-12087D472BFA}" type="slidenum">
              <a:rPr lang="pt-BR" altLang="pt-BR" sz="120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pt-BR" altLang="pt-BR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1363"/>
            <a:ext cx="6624637" cy="3727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95" y="4715154"/>
            <a:ext cx="5441287" cy="4470434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50530" y="9428222"/>
            <a:ext cx="2946058" cy="4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0" tIns="47380" rIns="94760" bIns="47380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ACB29B9-D386-4902-9B91-C5E87AAF4220}" type="slidenum">
              <a:rPr lang="pt-BR" altLang="pt-BR" sz="1200"/>
              <a:pPr algn="r" eaLnBrk="1" hangingPunct="1"/>
              <a:t>20</a:t>
            </a:fld>
            <a:endParaRPr lang="pt-BR" altLang="pt-BR" sz="120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3003550"/>
            <a:ext cx="9144000" cy="2160588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2841625"/>
            <a:ext cx="9144000" cy="161925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pic>
        <p:nvPicPr>
          <p:cNvPr id="6" name="Picture 7" descr="logosemfundobranc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51250"/>
            <a:ext cx="600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706041"/>
            <a:ext cx="6821488" cy="541734"/>
          </a:xfrm>
        </p:spPr>
        <p:txBody>
          <a:bodyPr anchor="ctr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1193007"/>
            <a:ext cx="6007100" cy="43100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409700" y="1944688"/>
            <a:ext cx="2133600" cy="35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27705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2085-5987-4969-BEBC-E67C5C212F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039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1788" y="119063"/>
            <a:ext cx="2038350" cy="407789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119063"/>
            <a:ext cx="5962650" cy="40778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266-4BD4-4BCE-8827-1FE7E2B0F1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07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2733675"/>
            <a:ext cx="9144000" cy="2417763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2571750"/>
            <a:ext cx="9144000" cy="161925"/>
          </a:xfrm>
          <a:prstGeom prst="rect">
            <a:avLst/>
          </a:prstGeom>
          <a:solidFill>
            <a:srgbClr val="4FA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" name="Picture 7" descr="BNDES_Tag_Portugues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14438"/>
            <a:ext cx="7859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78089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1C7-DAC1-4B14-8F9A-63F8C5D1F5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66029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3891-F97D-4F08-B976-BD0267C82C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646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4E86-D6D6-4C94-A2B7-6BF9E3FAE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249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01B6-FCB2-4D16-B0FE-269EEDA833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307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6E8B-46F3-4E4D-A1AA-65F61C7F93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2133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08DE-348F-49DB-93AF-F1B1072ABB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5989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CF42-4572-4A69-9BB1-E4CC707658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0121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D6B2-86BC-46D5-AE80-542F298366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888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-7938"/>
            <a:ext cx="9144000" cy="681038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0" y="627063"/>
            <a:ext cx="9144000" cy="109537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mtClean="0">
              <a:ea typeface="+mn-ea"/>
            </a:endParaRP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9063"/>
            <a:ext cx="6292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da apresentação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68400"/>
            <a:ext cx="8153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7382833-328B-4F7C-B1AC-0136DF32AE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Picture 11" descr="logocorsemfundobranc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1763"/>
            <a:ext cx="14398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5.jpe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10.bin"/><Relationship Id="rId7" Type="http://schemas.openxmlformats.org/officeDocument/2006/relationships/slide" Target="slide21.xml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2.bin"/><Relationship Id="rId4" Type="http://schemas.openxmlformats.org/officeDocument/2006/relationships/slide" Target="slide24.xm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427288"/>
          </a:xfrm>
          <a:prstGeom prst="rect">
            <a:avLst/>
          </a:prstGeom>
          <a:gradFill rotWithShape="1">
            <a:gsLst>
              <a:gs pos="0">
                <a:srgbClr val="005628"/>
              </a:gs>
              <a:gs pos="100000">
                <a:srgbClr val="007E3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pic>
        <p:nvPicPr>
          <p:cNvPr id="4099" name="Picture 7" descr="logosemfundobr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12788"/>
            <a:ext cx="64960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995488"/>
            <a:ext cx="9144000" cy="65087"/>
          </a:xfrm>
          <a:prstGeom prst="rect">
            <a:avLst/>
          </a:prstGeom>
          <a:gradFill rotWithShape="1">
            <a:gsLst>
              <a:gs pos="0">
                <a:srgbClr val="3C7E00"/>
              </a:gs>
              <a:gs pos="50000">
                <a:srgbClr val="4FA600"/>
              </a:gs>
              <a:gs pos="100000">
                <a:srgbClr val="3C7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6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0" y="2066925"/>
          <a:ext cx="9144000" cy="998538"/>
        </p:xfrm>
        <a:graphic>
          <a:graphicData uri="http://schemas.openxmlformats.org/presentationml/2006/ole">
            <p:oleObj spid="_x0000_s4122" name="Imagem de bitmap" r:id="rId5" imgW="7056732" imgH="998307" progId="PBrush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03350" y="3386993"/>
            <a:ext cx="5616575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b="1" dirty="0" smtClean="0"/>
              <a:t>Atuação Ambiental do BNDES</a:t>
            </a:r>
            <a:endParaRPr lang="pt-BR" altLang="pt-BR" sz="2000" b="1" dirty="0" smtClean="0"/>
          </a:p>
        </p:txBody>
      </p:sp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1433513" y="4227934"/>
            <a:ext cx="43672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sz="1800" b="1" dirty="0" smtClean="0"/>
              <a:t>Área de Meio Ambiente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altLang="pt-BR" sz="1800" b="1" smtClean="0"/>
              <a:t>Junho de </a:t>
            </a:r>
            <a:r>
              <a:rPr lang="pt-BR" altLang="pt-BR" sz="1800" b="1" dirty="0" smtClean="0"/>
              <a:t>2014</a:t>
            </a:r>
            <a:endParaRPr lang="pt-BR" altLang="pt-BR" sz="1600" b="1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75" y="3076575"/>
            <a:ext cx="9144000" cy="65088"/>
          </a:xfrm>
          <a:prstGeom prst="rect">
            <a:avLst/>
          </a:prstGeom>
          <a:gradFill rotWithShape="1">
            <a:gsLst>
              <a:gs pos="0">
                <a:srgbClr val="3C7E00"/>
              </a:gs>
              <a:gs pos="50000">
                <a:srgbClr val="4FA600"/>
              </a:gs>
              <a:gs pos="100000">
                <a:srgbClr val="3C7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10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3075806"/>
            <a:ext cx="8497888" cy="15755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15795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O Departamento de Meio Ambiente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11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1330325" y="3433763"/>
            <a:ext cx="3149600" cy="1539875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4625975" y="3433763"/>
            <a:ext cx="3149600" cy="1539875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965450" y="1795463"/>
            <a:ext cx="3151188" cy="1541462"/>
          </a:xfrm>
          <a:prstGeom prst="triangle">
            <a:avLst>
              <a:gd name="adj" fmla="val 50000"/>
            </a:avLst>
          </a:prstGeom>
          <a:solidFill>
            <a:srgbClr val="339933">
              <a:alpha val="1803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 flipV="1">
            <a:off x="2965450" y="3389313"/>
            <a:ext cx="3151188" cy="1541462"/>
          </a:xfrm>
          <a:prstGeom prst="triangle">
            <a:avLst>
              <a:gd name="adj" fmla="val 50000"/>
            </a:avLst>
          </a:prstGeom>
          <a:solidFill>
            <a:srgbClr val="005600"/>
          </a:solidFill>
          <a:ln w="63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 flipH="1">
            <a:off x="3597275" y="3507998"/>
            <a:ext cx="1998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pt-BR" altLang="zh-CN" b="1" dirty="0" smtClean="0">
                <a:solidFill>
                  <a:schemeClr val="bg1"/>
                </a:solidFill>
              </a:rPr>
              <a:t>DEPARTAMENTO DE MEIO AMBIENTE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flipH="1">
            <a:off x="3346450" y="2355726"/>
            <a:ext cx="2428875" cy="9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pt-BR" altLang="zh-CN" sz="1700" b="1" dirty="0" smtClean="0"/>
              <a:t>Agenda </a:t>
            </a:r>
          </a:p>
          <a:p>
            <a:pPr algn="ctr" eaLnBrk="1" hangingPunct="1">
              <a:lnSpc>
                <a:spcPts val="2600"/>
              </a:lnSpc>
            </a:pPr>
            <a:r>
              <a:rPr lang="pt-BR" altLang="zh-CN" sz="1700" b="1" dirty="0" smtClean="0"/>
              <a:t>Institucional de Meio Ambiente</a:t>
            </a:r>
            <a:endParaRPr lang="zh-CN" altLang="en-US" sz="17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 flipH="1">
            <a:off x="1546225" y="4050140"/>
            <a:ext cx="2700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pt-BR" altLang="zh-CN" b="1" dirty="0" smtClean="0"/>
              <a:t>Políticas, </a:t>
            </a:r>
          </a:p>
          <a:p>
            <a:pPr algn="ctr" eaLnBrk="1" hangingPunct="1"/>
            <a:r>
              <a:rPr lang="pt-BR" altLang="zh-CN" b="1" dirty="0" smtClean="0"/>
              <a:t>Guias e Critérios Socioambientais</a:t>
            </a:r>
            <a:endParaRPr lang="zh-CN" altLang="en-US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 rot="5400000">
            <a:off x="4175919" y="-2821781"/>
            <a:ext cx="755650" cy="810101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pt-BR" b="1" dirty="0" smtClean="0"/>
              <a:t>O </a:t>
            </a:r>
            <a:r>
              <a:rPr lang="en-US" altLang="pt-BR" b="1" dirty="0" err="1" smtClean="0"/>
              <a:t>Departamento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Meio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Ambiente</a:t>
            </a:r>
            <a:r>
              <a:rPr lang="en-US" altLang="pt-BR" b="1" dirty="0" smtClean="0"/>
              <a:t> é </a:t>
            </a:r>
            <a:r>
              <a:rPr lang="en-US" altLang="pt-BR" b="1" dirty="0" err="1" smtClean="0"/>
              <a:t>responsável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pela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gestão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operações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ambientais</a:t>
            </a:r>
            <a:r>
              <a:rPr lang="en-US" altLang="pt-BR" b="1" dirty="0" smtClean="0"/>
              <a:t> e </a:t>
            </a:r>
            <a:r>
              <a:rPr lang="en-US" altLang="pt-BR" b="1" dirty="0" err="1" smtClean="0"/>
              <a:t>lidera</a:t>
            </a:r>
            <a:r>
              <a:rPr lang="en-US" altLang="pt-BR" b="1" dirty="0" smtClean="0"/>
              <a:t> a agenda </a:t>
            </a:r>
            <a:r>
              <a:rPr lang="en-US" altLang="pt-BR" b="1" dirty="0" err="1" smtClean="0"/>
              <a:t>ambiental</a:t>
            </a:r>
            <a:r>
              <a:rPr lang="en-US" altLang="pt-BR" b="1" dirty="0" smtClean="0"/>
              <a:t> do BNDES.</a:t>
            </a:r>
            <a:endParaRPr lang="pt-BR" altLang="pt-BR" b="1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flipH="1">
            <a:off x="4857750" y="4286101"/>
            <a:ext cx="2700338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pt-BR" altLang="zh-CN" b="1" dirty="0" smtClean="0"/>
              <a:t>Apoio Financeiro </a:t>
            </a:r>
          </a:p>
          <a:p>
            <a:pPr algn="ctr" eaLnBrk="1" hangingPunct="1">
              <a:lnSpc>
                <a:spcPts val="2300"/>
              </a:lnSpc>
            </a:pPr>
            <a:r>
              <a:rPr lang="pt-BR" altLang="zh-CN" b="1" dirty="0" smtClean="0"/>
              <a:t>a Projetos Ambientais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112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Estrutura da Política Socioambiental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784630"/>
            <a:ext cx="441325" cy="33039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12</a:t>
            </a:fld>
            <a:endParaRPr lang="pt-BR" altLang="pt-BR" sz="900" dirty="0" smtClean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 rot="5400000">
            <a:off x="4178149" y="-3006674"/>
            <a:ext cx="864097" cy="856456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/>
          <a:p>
            <a:pPr algn="just" eaLnBrk="0" hangingPunct="0">
              <a:lnSpc>
                <a:spcPct val="130000"/>
              </a:lnSpc>
            </a:pPr>
            <a:r>
              <a:rPr lang="pt-BR" altLang="pt-BR" sz="1600" b="1" dirty="0"/>
              <a:t>O BNDES possui uma política socioambiental </a:t>
            </a:r>
            <a:r>
              <a:rPr lang="pt-BR" altLang="pt-BR" sz="1600" b="1" dirty="0" smtClean="0"/>
              <a:t>corporativa </a:t>
            </a:r>
            <a:r>
              <a:rPr lang="pt-BR" altLang="pt-BR" sz="1600" b="1" dirty="0"/>
              <a:t>e políticas setoriais, que estabelecem critérios e diretrizes de apoio em conformidade com as especificidades de determinado setor.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9750" y="2067049"/>
            <a:ext cx="5111750" cy="719138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600" b="1">
                <a:solidFill>
                  <a:schemeClr val="bg1"/>
                </a:solidFill>
              </a:rPr>
              <a:t>POLÍTICA SOCIOAMBIENTAL DO BNDES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0225" y="2888580"/>
            <a:ext cx="2541588" cy="719137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solidFill>
                  <a:schemeClr val="bg1"/>
                </a:solidFill>
              </a:rPr>
              <a:t>Política Socioambiental</a:t>
            </a:r>
          </a:p>
          <a:p>
            <a:pPr algn="ctr"/>
            <a:r>
              <a:rPr lang="pt-BR" altLang="pt-BR" sz="1400">
                <a:solidFill>
                  <a:schemeClr val="bg1"/>
                </a:solidFill>
              </a:rPr>
              <a:t>Setorial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132138" y="2888580"/>
            <a:ext cx="2541587" cy="719137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solidFill>
                  <a:schemeClr val="bg1"/>
                </a:solidFill>
              </a:rPr>
              <a:t>Guias Socioambientais</a:t>
            </a:r>
          </a:p>
          <a:p>
            <a:pPr algn="ctr"/>
            <a:r>
              <a:rPr lang="pt-BR" altLang="pt-BR" sz="1400">
                <a:solidFill>
                  <a:schemeClr val="bg1"/>
                </a:solidFill>
              </a:rPr>
              <a:t> Setoriais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5400000">
            <a:off x="5490369" y="2337718"/>
            <a:ext cx="719137" cy="180975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11863" y="2092449"/>
            <a:ext cx="2881312" cy="684213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altLang="pt-BR" sz="1400">
                <a:solidFill>
                  <a:schemeClr val="bg2"/>
                </a:solidFill>
              </a:rPr>
              <a:t>Aplicável a todas as atividades do Sistema BNDES.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 rot="10800000">
            <a:off x="539750" y="3693442"/>
            <a:ext cx="5148263" cy="341313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03238" y="4120480"/>
            <a:ext cx="2582862" cy="971550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1400">
                <a:solidFill>
                  <a:schemeClr val="bg2"/>
                </a:solidFill>
              </a:rPr>
              <a:t>Estabelece critérios, para garantir que o projeto/ empresa possui adequado patamar de sustentabilidade. 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167063" y="4120480"/>
            <a:ext cx="2582862" cy="971550"/>
          </a:xfrm>
          <a:prstGeom prst="rect">
            <a:avLst/>
          </a:prstGeom>
          <a:noFill/>
          <a:ln w="9525">
            <a:solidFill>
              <a:srgbClr val="DDDDD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E3A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1400">
                <a:solidFill>
                  <a:schemeClr val="bg2"/>
                </a:solidFill>
              </a:rPr>
              <a:t>Oferece suporte técnico ao aderência a regulação da indústria, e guia a promoção de melhores práticas</a:t>
            </a:r>
          </a:p>
        </p:txBody>
      </p:sp>
    </p:spTree>
    <p:extLst>
      <p:ext uri="{BB962C8B-B14F-4D97-AF65-F5344CB8AC3E}">
        <p14:creationId xmlns:p14="http://schemas.microsoft.com/office/powerpoint/2010/main" xmlns="" val="2277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13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3863590"/>
            <a:ext cx="8497888" cy="7877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22276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3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</a:t>
            </a:r>
          </a:p>
        </p:txBody>
      </p:sp>
      <p:pic>
        <p:nvPicPr>
          <p:cNvPr id="15" name="Picture 6" descr="http://www.inova.sc.gov.br/wp-content/uploads/2013/03/inova_empre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83" b="9093"/>
          <a:stretch>
            <a:fillRect/>
          </a:stretch>
        </p:blipFill>
        <p:spPr bwMode="auto">
          <a:xfrm>
            <a:off x="206375" y="790575"/>
            <a:ext cx="34290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2012-11-08 - Logotipo Inova Ener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129"/>
          <a:stretch>
            <a:fillRect/>
          </a:stretch>
        </p:blipFill>
        <p:spPr bwMode="auto">
          <a:xfrm>
            <a:off x="2773363" y="3986213"/>
            <a:ext cx="1582737" cy="47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inep.gov.br/imprensa/imagens/inovagr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446588"/>
            <a:ext cx="118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finep.gov.br/imprensa/imagens/inova_pet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3903663"/>
            <a:ext cx="13446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1.bp.blogspot.com/-nEWW7qgQT9g/Ue1_5oI2eGI/AAAAAAAAcwU/RQL9KzKD3wk/s1600/Logo+do+Inova+Aero+Defe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" t="7243" r="1949" b="3725"/>
          <a:stretch>
            <a:fillRect/>
          </a:stretch>
        </p:blipFill>
        <p:spPr bwMode="auto">
          <a:xfrm>
            <a:off x="5338763" y="3957638"/>
            <a:ext cx="1501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ttp://www.finep.gov.br/imprensa/imagens/Inova%20saude%20logo%20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82" r="10046" b="14371"/>
          <a:stretch>
            <a:fillRect/>
          </a:stretch>
        </p:blipFill>
        <p:spPr bwMode="auto">
          <a:xfrm>
            <a:off x="4156075" y="4564063"/>
            <a:ext cx="12080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 explicativo retangular 20"/>
          <p:cNvSpPr/>
          <p:nvPr/>
        </p:nvSpPr>
        <p:spPr>
          <a:xfrm>
            <a:off x="4284663" y="790575"/>
            <a:ext cx="4464050" cy="2112963"/>
          </a:xfrm>
          <a:prstGeom prst="wedgeRectCallout">
            <a:avLst>
              <a:gd name="adj1" fmla="val -64923"/>
              <a:gd name="adj2" fmla="val -225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sz="2000" b="1" dirty="0" smtClean="0">
                <a:solidFill>
                  <a:srgbClr val="006600"/>
                </a:solidFill>
              </a:rPr>
              <a:t>Plano do Governo Federal para Estimular a Inovação</a:t>
            </a:r>
            <a:endParaRPr lang="pt-BR" altLang="pt-BR" sz="1000" b="1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altLang="pt-BR" sz="10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altLang="pt-BR" sz="2000" dirty="0" smtClean="0">
                <a:solidFill>
                  <a:srgbClr val="002060"/>
                </a:solidFill>
              </a:rPr>
              <a:t>Lançado em mar/2013, é composto de chamadas setoriais para Planos de Negócio em Inovação</a:t>
            </a:r>
            <a:endParaRPr lang="pt-BR" altLang="pt-BR" dirty="0" smtClean="0">
              <a:solidFill>
                <a:srgbClr val="000000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07950" y="3111500"/>
            <a:ext cx="1241425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Óleo &amp; Gás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600200" y="3111500"/>
            <a:ext cx="1350963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Agricultura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997200" y="3111500"/>
            <a:ext cx="1106488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Energia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214813" y="3111500"/>
            <a:ext cx="1112837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Saúde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472113" y="3111500"/>
            <a:ext cx="1187450" cy="50323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</a:rPr>
              <a:t>Defesa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875463" y="3111500"/>
            <a:ext cx="2017712" cy="50323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 smtClean="0">
                <a:solidFill>
                  <a:srgbClr val="006600"/>
                </a:solidFill>
              </a:rPr>
              <a:t>Sustentabilidade</a:t>
            </a:r>
            <a:endParaRPr lang="pt-BR" sz="1700" b="1" dirty="0">
              <a:solidFill>
                <a:srgbClr val="006600"/>
              </a:solidFill>
            </a:endParaRPr>
          </a:p>
        </p:txBody>
      </p:sp>
      <p:cxnSp>
        <p:nvCxnSpPr>
          <p:cNvPr id="28" name="Conector reto 27"/>
          <p:cNvCxnSpPr>
            <a:stCxn id="22" idx="2"/>
            <a:endCxn id="18" idx="0"/>
          </p:cNvCxnSpPr>
          <p:nvPr/>
        </p:nvCxnSpPr>
        <p:spPr>
          <a:xfrm>
            <a:off x="728663" y="3614738"/>
            <a:ext cx="9525" cy="28892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23" idx="2"/>
            <a:endCxn id="17" idx="0"/>
          </p:cNvCxnSpPr>
          <p:nvPr/>
        </p:nvCxnSpPr>
        <p:spPr>
          <a:xfrm flipH="1">
            <a:off x="2252663" y="3627438"/>
            <a:ext cx="23812" cy="819150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4" idx="2"/>
            <a:endCxn id="16" idx="0"/>
          </p:cNvCxnSpPr>
          <p:nvPr/>
        </p:nvCxnSpPr>
        <p:spPr>
          <a:xfrm>
            <a:off x="3551238" y="3614738"/>
            <a:ext cx="12700" cy="37147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25" idx="2"/>
            <a:endCxn id="20" idx="0"/>
          </p:cNvCxnSpPr>
          <p:nvPr/>
        </p:nvCxnSpPr>
        <p:spPr>
          <a:xfrm flipH="1">
            <a:off x="4760913" y="3614738"/>
            <a:ext cx="11112" cy="949325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6" idx="2"/>
            <a:endCxn id="19" idx="0"/>
          </p:cNvCxnSpPr>
          <p:nvPr/>
        </p:nvCxnSpPr>
        <p:spPr>
          <a:xfrm>
            <a:off x="6065838" y="3614738"/>
            <a:ext cx="23812" cy="342900"/>
          </a:xfrm>
          <a:prstGeom prst="line">
            <a:avLst/>
          </a:prstGeom>
          <a:ln w="19050" cmpd="sng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5867400" y="4624388"/>
            <a:ext cx="3276600" cy="519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6911975" y="3581400"/>
            <a:ext cx="216058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192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aprovadas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primeira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etapa</a:t>
            </a:r>
            <a:endParaRPr lang="en-US" sz="14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177800" indent="-1778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Demanda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7,6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bilhões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em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investimentos</a:t>
            </a:r>
            <a:endParaRPr lang="en-US" sz="14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23528" y="2643758"/>
            <a:ext cx="792088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783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Sustentabilidade: Linhas Temáticas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488832" cy="40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93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Inova Sustentabilidade: Processo de Seleção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5476" y="3210988"/>
            <a:ext cx="7472966" cy="9388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5832648" y="6120680"/>
            <a:ext cx="3275856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915495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83431" y="3430265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05/12/13</a:t>
            </a:r>
            <a:endParaRPr lang="pt-BR" sz="1400" dirty="0"/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07504" y="2268765"/>
            <a:ext cx="1295400" cy="513332"/>
          </a:xfrm>
          <a:prstGeom prst="wedgeRoundRectCallout">
            <a:avLst>
              <a:gd name="adj1" fmla="val -25641"/>
              <a:gd name="adj2" fmla="val 92243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Lançamento do Plano</a:t>
            </a:r>
          </a:p>
        </p:txBody>
      </p:sp>
      <p:sp>
        <p:nvSpPr>
          <p:cNvPr id="49" name="AutoShape 57"/>
          <p:cNvSpPr>
            <a:spLocks noChangeArrowheads="1"/>
          </p:cNvSpPr>
          <p:nvPr/>
        </p:nvSpPr>
        <p:spPr bwMode="auto">
          <a:xfrm>
            <a:off x="539552" y="1135064"/>
            <a:ext cx="1295400" cy="715941"/>
          </a:xfrm>
          <a:prstGeom prst="wedgeRoundRectCallout">
            <a:avLst>
              <a:gd name="adj1" fmla="val 47782"/>
              <a:gd name="adj2" fmla="val 204618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Submissão das Cartas de Interesse</a:t>
            </a:r>
            <a:endParaRPr lang="pt-BR" sz="1400" b="0" dirty="0">
              <a:ea typeface="ＭＳ Ｐゴシック" charset="-128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1517724" y="3431013"/>
            <a:ext cx="936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31/01/14</a:t>
            </a:r>
          </a:p>
        </p:txBody>
      </p:sp>
      <p:sp>
        <p:nvSpPr>
          <p:cNvPr id="51" name="AutoShape 33"/>
          <p:cNvSpPr>
            <a:spLocks noChangeArrowheads="1"/>
          </p:cNvSpPr>
          <p:nvPr/>
        </p:nvSpPr>
        <p:spPr bwMode="auto">
          <a:xfrm>
            <a:off x="1877888" y="3079280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2" name="AutoShape 38"/>
          <p:cNvSpPr>
            <a:spLocks noChangeArrowheads="1"/>
          </p:cNvSpPr>
          <p:nvPr/>
        </p:nvSpPr>
        <p:spPr bwMode="auto">
          <a:xfrm>
            <a:off x="107505" y="3940274"/>
            <a:ext cx="1944215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2ª etapa: Seleção das empresas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2771924" y="3080122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2411760" y="3410520"/>
            <a:ext cx="999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13/03/14</a:t>
            </a:r>
            <a:endParaRPr lang="pt-BR" sz="1400" dirty="0"/>
          </a:p>
        </p:txBody>
      </p:sp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2627784" y="874906"/>
            <a:ext cx="1584052" cy="912590"/>
          </a:xfrm>
          <a:prstGeom prst="wedgeRoundRectCallout">
            <a:avLst>
              <a:gd name="adj1" fmla="val 33916"/>
              <a:gd name="adj2" fmla="val 188998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Final da Seleção de </a:t>
            </a:r>
            <a:r>
              <a:rPr lang="pt-B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CMIs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, após recursos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auto">
          <a:xfrm>
            <a:off x="395536" y="3070225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3491880" y="3400623"/>
            <a:ext cx="999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10/04/14</a:t>
            </a:r>
            <a:endParaRPr lang="pt-BR" sz="1400" dirty="0"/>
          </a:p>
        </p:txBody>
      </p:sp>
      <p:sp>
        <p:nvSpPr>
          <p:cNvPr id="59" name="AutoShape 57"/>
          <p:cNvSpPr>
            <a:spLocks noChangeArrowheads="1"/>
          </p:cNvSpPr>
          <p:nvPr/>
        </p:nvSpPr>
        <p:spPr bwMode="auto">
          <a:xfrm>
            <a:off x="1907704" y="2000203"/>
            <a:ext cx="1224136" cy="709982"/>
          </a:xfrm>
          <a:prstGeom prst="wedgeRoundRectCallout">
            <a:avLst>
              <a:gd name="adj1" fmla="val 26764"/>
              <a:gd name="adj2" fmla="val 91435"/>
              <a:gd name="adj3" fmla="val 16667"/>
            </a:avLst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da 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Seleção de </a:t>
            </a:r>
            <a:r>
              <a:rPr lang="pt-B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CMIs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2124000" y="3934321"/>
            <a:ext cx="2270519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3ª etapa: Apresentação </a:t>
            </a:r>
          </a:p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dos Planos de Negócio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4070846" y="2000203"/>
            <a:ext cx="1365250" cy="709982"/>
          </a:xfrm>
          <a:prstGeom prst="wedgeRoundRectCallout">
            <a:avLst>
              <a:gd name="adj1" fmla="val 10518"/>
              <a:gd name="adj2" fmla="val 96656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Apresentação dos Planos de Negócios</a:t>
            </a: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4499992" y="3410520"/>
            <a:ext cx="9176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12/05/14</a:t>
            </a:r>
            <a:endParaRPr lang="pt-BR" sz="1400" dirty="0"/>
          </a:p>
        </p:txBody>
      </p:sp>
      <p:sp>
        <p:nvSpPr>
          <p:cNvPr id="64" name="AutoShape 57"/>
          <p:cNvSpPr>
            <a:spLocks noChangeArrowheads="1"/>
          </p:cNvSpPr>
          <p:nvPr/>
        </p:nvSpPr>
        <p:spPr bwMode="auto">
          <a:xfrm>
            <a:off x="5292080" y="962397"/>
            <a:ext cx="1296144" cy="918549"/>
          </a:xfrm>
          <a:prstGeom prst="wedgeRoundRectCallout">
            <a:avLst>
              <a:gd name="adj1" fmla="val -1662"/>
              <a:gd name="adj2" fmla="val 164026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Resultado da Seleção dos Planos de Negócios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436096" y="3410520"/>
            <a:ext cx="101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18/06/14*</a:t>
            </a:r>
            <a:endParaRPr lang="pt-BR" sz="1400" dirty="0"/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 rot="407424" flipV="1">
            <a:off x="7448621" y="3202980"/>
            <a:ext cx="659233" cy="189725"/>
          </a:xfrm>
          <a:prstGeom prst="rightArrow">
            <a:avLst>
              <a:gd name="adj1" fmla="val 44000"/>
              <a:gd name="adj2" fmla="val 136226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 rot="20221645">
            <a:off x="7456192" y="3020321"/>
            <a:ext cx="562763" cy="206324"/>
          </a:xfrm>
          <a:prstGeom prst="rightArrow">
            <a:avLst>
              <a:gd name="adj1" fmla="val 44000"/>
              <a:gd name="adj2" fmla="val 136226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pic>
        <p:nvPicPr>
          <p:cNvPr id="68" name="Picture 31" descr="logo_finep_n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09799"/>
            <a:ext cx="1120022" cy="3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0200200"/>
              </p:ext>
            </p:extLst>
          </p:nvPr>
        </p:nvGraphicFramePr>
        <p:xfrm>
          <a:off x="8028384" y="2792413"/>
          <a:ext cx="1098550" cy="277812"/>
        </p:xfrm>
        <a:graphic>
          <a:graphicData uri="http://schemas.openxmlformats.org/presentationml/2006/ole">
            <p:oleObj spid="_x0000_s62477" name="Imagem de bitmap" r:id="rId4" imgW="2110476" imgH="533559" progId="PBrush">
              <p:embed/>
            </p:oleObj>
          </a:graphicData>
        </a:graphic>
      </p:graphicFrame>
      <p:sp>
        <p:nvSpPr>
          <p:cNvPr id="70" name="AutoShape 57"/>
          <p:cNvSpPr>
            <a:spLocks noChangeArrowheads="1"/>
          </p:cNvSpPr>
          <p:nvPr/>
        </p:nvSpPr>
        <p:spPr bwMode="auto">
          <a:xfrm>
            <a:off x="7452320" y="973230"/>
            <a:ext cx="1251012" cy="715941"/>
          </a:xfrm>
          <a:prstGeom prst="wedgeRoundRectCallout">
            <a:avLst>
              <a:gd name="adj1" fmla="val -47968"/>
              <a:gd name="adj2" fmla="val 261228"/>
              <a:gd name="adj3" fmla="val 16667"/>
            </a:avLst>
          </a:prstGeom>
          <a:gradFill rotWithShape="1">
            <a:gsLst>
              <a:gs pos="0">
                <a:srgbClr val="CC9900">
                  <a:gamma/>
                  <a:shade val="80000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Submissão dos Projetos às linhas</a:t>
            </a:r>
          </a:p>
        </p:txBody>
      </p:sp>
      <p:sp>
        <p:nvSpPr>
          <p:cNvPr id="71" name="AutoShape 57"/>
          <p:cNvSpPr>
            <a:spLocks noChangeArrowheads="1"/>
          </p:cNvSpPr>
          <p:nvPr/>
        </p:nvSpPr>
        <p:spPr bwMode="auto">
          <a:xfrm>
            <a:off x="6084168" y="2000203"/>
            <a:ext cx="1368152" cy="507373"/>
          </a:xfrm>
          <a:prstGeom prst="wedgeRoundRectCallout">
            <a:avLst>
              <a:gd name="adj1" fmla="val -3146"/>
              <a:gd name="adj2" fmla="val 163775"/>
              <a:gd name="adj3" fmla="val 16667"/>
            </a:avLst>
          </a:prstGeom>
          <a:gradFill rotWithShape="1">
            <a:gsLst>
              <a:gs pos="0">
                <a:srgbClr val="A37A00"/>
              </a:gs>
              <a:gs pos="50000">
                <a:srgbClr val="CC9900"/>
              </a:gs>
              <a:gs pos="100000">
                <a:srgbClr val="A37A00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1F00"/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Estruturação dos PSC</a:t>
            </a: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860032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>
            <a:off x="5868144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  <p:sp>
        <p:nvSpPr>
          <p:cNvPr id="74" name="AutoShape 38"/>
          <p:cNvSpPr>
            <a:spLocks noChangeArrowheads="1"/>
          </p:cNvSpPr>
          <p:nvPr/>
        </p:nvSpPr>
        <p:spPr bwMode="auto">
          <a:xfrm>
            <a:off x="4474198" y="3934321"/>
            <a:ext cx="2078529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90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4ª etapa: Seleção dos Planos de Negócio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76" name="AutoShape 38"/>
          <p:cNvSpPr>
            <a:spLocks noChangeArrowheads="1"/>
          </p:cNvSpPr>
          <p:nvPr/>
        </p:nvSpPr>
        <p:spPr bwMode="auto">
          <a:xfrm>
            <a:off x="6612379" y="3934321"/>
            <a:ext cx="2496125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lIns="36000" rIns="36000" anchor="ctr"/>
          <a:lstStyle/>
          <a:p>
            <a:r>
              <a:rPr lang="pt-BR" sz="1600" b="1" dirty="0" smtClean="0">
                <a:solidFill>
                  <a:srgbClr val="161645"/>
                </a:solidFill>
                <a:latin typeface="Calibri" pitchFamily="34" charset="0"/>
              </a:rPr>
              <a:t>5ª etapa: Estruturação Planos de Suporte Conjunto</a:t>
            </a:r>
            <a:endParaRPr lang="pt-BR" sz="1600" b="1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6297066" y="3410520"/>
            <a:ext cx="101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dirty="0" smtClean="0"/>
              <a:t>16/07/14</a:t>
            </a:r>
            <a:endParaRPr lang="pt-BR" sz="1400" dirty="0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6729114" y="3070225"/>
            <a:ext cx="0" cy="287337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800" b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5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3" descr="Logo Fundo Cl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0" y="84876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Programa Fundo Clima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850" y="3636492"/>
            <a:ext cx="8896350" cy="1403201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6063" y="3586163"/>
            <a:ext cx="38195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1400" b="1" dirty="0"/>
              <a:t>            Objetivo do Fundo Clima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1400" dirty="0"/>
              <a:t>Apoio a projetos ou estudos e financiamento de empreendimentos que visem à </a:t>
            </a:r>
            <a:r>
              <a:rPr lang="pt-BR" altLang="pt-BR" sz="1400" b="1" dirty="0"/>
              <a:t>mitigação da e à adaptação à mudança do clima e aos seus efeitos.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1675" y="1810792"/>
            <a:ext cx="149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BR" altLang="pt-BR" sz="20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323" y="828262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 i="1">
                <a:solidFill>
                  <a:schemeClr val="bg2"/>
                </a:solidFill>
              </a:rPr>
              <a:t>Comitê Gestor</a:t>
            </a:r>
            <a:r>
              <a:rPr lang="pt-BR" altLang="pt-BR" sz="1500" b="1" i="1">
                <a:solidFill>
                  <a:schemeClr val="bg2"/>
                </a:solidFill>
              </a:rPr>
              <a:t>:</a:t>
            </a:r>
            <a:endParaRPr lang="pt-BR" altLang="pt-BR" sz="1500" i="1">
              <a:solidFill>
                <a:schemeClr val="bg2"/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624726">
            <a:off x="2840038" y="2129785"/>
            <a:ext cx="406400" cy="442913"/>
          </a:xfrm>
          <a:prstGeom prst="downArrow">
            <a:avLst>
              <a:gd name="adj1" fmla="val 50000"/>
              <a:gd name="adj2" fmla="val 27246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9174655">
            <a:off x="4235042" y="2114789"/>
            <a:ext cx="406400" cy="442913"/>
          </a:xfrm>
          <a:prstGeom prst="downArrow">
            <a:avLst>
              <a:gd name="adj1" fmla="val 50000"/>
              <a:gd name="adj2" fmla="val 27246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16200000">
            <a:off x="4159230" y="1469756"/>
            <a:ext cx="1514764" cy="257176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923928" y="3620071"/>
            <a:ext cx="36369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65000"/>
              </a:spcBef>
              <a:buFont typeface="Wingdings" pitchFamily="2" charset="2"/>
              <a:buNone/>
            </a:pPr>
            <a:r>
              <a:rPr lang="pt-BR" altLang="pt-BR" sz="1400" b="1" dirty="0"/>
              <a:t>Exemplos de Setores Apoiados:</a:t>
            </a:r>
            <a:endParaRPr lang="pt-BR" altLang="pt-BR" sz="1400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139952" y="4793655"/>
            <a:ext cx="1554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1200" b="1" dirty="0"/>
              <a:t>Resíduos </a:t>
            </a:r>
            <a:r>
              <a:rPr lang="pt-BR" altLang="pt-BR" sz="1200" b="1" dirty="0" smtClean="0"/>
              <a:t>Sólidos</a:t>
            </a:r>
            <a:endParaRPr lang="pt-BR" altLang="pt-BR" sz="1200" b="1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613400" y="4844207"/>
            <a:ext cx="3543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1200" b="1" dirty="0"/>
              <a:t>Atividades Produtivas </a:t>
            </a:r>
            <a:r>
              <a:rPr lang="pt-BR" altLang="pt-BR" sz="1200" b="1" dirty="0" smtClean="0"/>
              <a:t>Sustentáveis</a:t>
            </a:r>
            <a:endParaRPr lang="pt-BR" altLang="pt-BR" sz="1200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744788" y="2107903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067944" y="2107903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8000"/>
                </a:solidFill>
              </a:rPr>
              <a:t>$</a:t>
            </a: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275" y="3980111"/>
            <a:ext cx="1156005" cy="7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41589"/>
            <a:ext cx="936104" cy="100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870075" y="2603054"/>
            <a:ext cx="1906588" cy="993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4311650" y="2593529"/>
            <a:ext cx="1906588" cy="993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4062413" y="3052317"/>
            <a:ext cx="240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Financiamentos Reembolsáveis</a:t>
            </a:r>
            <a:endParaRPr lang="pt-BR" altLang="pt-BR" sz="1400"/>
          </a:p>
        </p:txBody>
      </p:sp>
      <p:pic>
        <p:nvPicPr>
          <p:cNvPr id="31" name="Picture 40" descr="BN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714179"/>
            <a:ext cx="1543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646238" y="3098354"/>
            <a:ext cx="240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Financiamentos                 Não - Reembolsáveis</a:t>
            </a:r>
            <a:endParaRPr lang="pt-BR" altLang="pt-BR" sz="1400"/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 rot="16200000">
            <a:off x="2312195" y="1314698"/>
            <a:ext cx="379412" cy="568325"/>
          </a:xfrm>
          <a:prstGeom prst="downArrow">
            <a:avLst>
              <a:gd name="adj1" fmla="val 50000"/>
              <a:gd name="adj2" fmla="val 37448"/>
            </a:avLst>
          </a:prstGeom>
          <a:solidFill>
            <a:srgbClr val="0099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graphicFrame>
        <p:nvGraphicFramePr>
          <p:cNvPr id="3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0962253"/>
              </p:ext>
            </p:extLst>
          </p:nvPr>
        </p:nvGraphicFramePr>
        <p:xfrm>
          <a:off x="2198688" y="2696717"/>
          <a:ext cx="1177925" cy="365125"/>
        </p:xfrm>
        <a:graphic>
          <a:graphicData uri="http://schemas.openxmlformats.org/presentationml/2006/ole">
            <p:oleObj spid="_x0000_s63546" name="Imagem de bitmap" r:id="rId7" imgW="980952" imgH="304923" progId="PBrush">
              <p:embed/>
            </p:oleObj>
          </a:graphicData>
        </a:graphic>
      </p:graphicFrame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28838" y="1398042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8000"/>
                </a:solidFill>
              </a:rPr>
              <a:t>$$</a:t>
            </a:r>
          </a:p>
        </p:txBody>
      </p:sp>
      <p:graphicFrame>
        <p:nvGraphicFramePr>
          <p:cNvPr id="3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212319"/>
              </p:ext>
            </p:extLst>
          </p:nvPr>
        </p:nvGraphicFramePr>
        <p:xfrm>
          <a:off x="5262462" y="1955387"/>
          <a:ext cx="1557337" cy="322263"/>
        </p:xfrm>
        <a:graphic>
          <a:graphicData uri="http://schemas.openxmlformats.org/presentationml/2006/ole">
            <p:oleObj spid="_x0000_s63547" name="Imagem de bitmap" r:id="rId8" imgW="2362530" imgH="666667" progId="PBrush">
              <p:embed/>
            </p:oleObj>
          </a:graphicData>
        </a:graphic>
      </p:graphicFrame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5045198" y="861600"/>
            <a:ext cx="3835400" cy="14941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graphicFrame>
        <p:nvGraphicFramePr>
          <p:cNvPr id="4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3285606"/>
              </p:ext>
            </p:extLst>
          </p:nvPr>
        </p:nvGraphicFramePr>
        <p:xfrm>
          <a:off x="7030912" y="1957767"/>
          <a:ext cx="1589087" cy="360363"/>
        </p:xfrm>
        <a:graphic>
          <a:graphicData uri="http://schemas.openxmlformats.org/presentationml/2006/ole">
            <p:oleObj spid="_x0000_s63548" name="Imagem de bitmap" r:id="rId9" imgW="2476190" imgH="552527" progId="PBrush">
              <p:embed/>
            </p:oleObj>
          </a:graphicData>
        </a:graphic>
      </p:graphicFrame>
      <p:pic>
        <p:nvPicPr>
          <p:cNvPr id="43" name="Picture 57" descr="bnd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810" y="953675"/>
            <a:ext cx="1155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3968330"/>
              </p:ext>
            </p:extLst>
          </p:nvPr>
        </p:nvGraphicFramePr>
        <p:xfrm>
          <a:off x="5100760" y="1190212"/>
          <a:ext cx="1266825" cy="735013"/>
        </p:xfrm>
        <a:graphic>
          <a:graphicData uri="http://schemas.openxmlformats.org/presentationml/2006/ole">
            <p:oleObj spid="_x0000_s63549" name="Imagem de bitmap" r:id="rId11" imgW="2371429" imgH="1600000" progId="PBrush">
              <p:embed/>
            </p:oleObj>
          </a:graphicData>
        </a:graphic>
      </p:graphicFrame>
      <p:graphicFrame>
        <p:nvGraphicFramePr>
          <p:cNvPr id="4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2567722"/>
              </p:ext>
            </p:extLst>
          </p:nvPr>
        </p:nvGraphicFramePr>
        <p:xfrm>
          <a:off x="6649168" y="1106148"/>
          <a:ext cx="674687" cy="777875"/>
        </p:xfrm>
        <a:graphic>
          <a:graphicData uri="http://schemas.openxmlformats.org/presentationml/2006/ole">
            <p:oleObj spid="_x0000_s63550" name="Imagem de bitmap" r:id="rId12" imgW="1467055" imgH="1924319" progId="PBrush">
              <p:embed/>
            </p:oleObj>
          </a:graphicData>
        </a:graphic>
      </p:graphicFrame>
      <p:graphicFrame>
        <p:nvGraphicFramePr>
          <p:cNvPr id="4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7207216"/>
              </p:ext>
            </p:extLst>
          </p:nvPr>
        </p:nvGraphicFramePr>
        <p:xfrm>
          <a:off x="7642348" y="1318800"/>
          <a:ext cx="1201737" cy="444500"/>
        </p:xfrm>
        <a:graphic>
          <a:graphicData uri="http://schemas.openxmlformats.org/presentationml/2006/ole">
            <p:oleObj spid="_x0000_s63551" name="Imagem de bitmap" r:id="rId13" imgW="1828571" imgH="676369" progId="PBrush">
              <p:embed/>
            </p:oleObj>
          </a:graphicData>
        </a:graphic>
      </p:graphicFrame>
      <p:pic>
        <p:nvPicPr>
          <p:cNvPr id="48" name="Picture 72" descr="imagesCAGA27X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896392"/>
            <a:ext cx="1831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7376079"/>
              </p:ext>
            </p:extLst>
          </p:nvPr>
        </p:nvGraphicFramePr>
        <p:xfrm>
          <a:off x="4211960" y="3980111"/>
          <a:ext cx="1192672" cy="792088"/>
        </p:xfrm>
        <a:graphic>
          <a:graphicData uri="http://schemas.openxmlformats.org/presentationml/2006/ole">
            <p:oleObj spid="_x0000_s63552" name="Imagem de bitmap" r:id="rId15" imgW="2247619" imgH="261904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874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180528" y="2355726"/>
            <a:ext cx="24606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Mobilidade Urbana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468313" y="3576072"/>
            <a:ext cx="26257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cs typeface="Lucida Sans Unicode" pitchFamily="34" charset="0"/>
              </a:rPr>
              <a:t>Energias Renováveis</a:t>
            </a:r>
          </a:p>
        </p:txBody>
      </p:sp>
      <p:graphicFrame>
        <p:nvGraphicFramePr>
          <p:cNvPr id="27" name="Object 6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7658059"/>
              </p:ext>
            </p:extLst>
          </p:nvPr>
        </p:nvGraphicFramePr>
        <p:xfrm>
          <a:off x="953335" y="3939902"/>
          <a:ext cx="1132640" cy="890190"/>
        </p:xfrm>
        <a:graphic>
          <a:graphicData uri="http://schemas.openxmlformats.org/presentationml/2006/ole">
            <p:oleObj spid="_x0000_s64538" name="Imagem de bitmap" r:id="rId3" imgW="2247619" imgH="2619048" progId="PBrush">
              <p:embed/>
            </p:oleObj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2703" y="3579862"/>
            <a:ext cx="3781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Máquinas e Equipamentos Eficientes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337742" y="2427734"/>
            <a:ext cx="295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Combate à Desertificação</a:t>
            </a:r>
          </a:p>
        </p:txBody>
      </p:sp>
      <p:graphicFrame>
        <p:nvGraphicFramePr>
          <p:cNvPr id="31" name="Object 10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1445630"/>
              </p:ext>
            </p:extLst>
          </p:nvPr>
        </p:nvGraphicFramePr>
        <p:xfrm>
          <a:off x="3626685" y="2715766"/>
          <a:ext cx="1132640" cy="788868"/>
        </p:xfrm>
        <a:graphic>
          <a:graphicData uri="http://schemas.openxmlformats.org/presentationml/2006/ole">
            <p:oleObj spid="_x0000_s64539" name="Imagem de bitmap" r:id="rId5" imgW="2352381" imgH="1714739" progId="PBrush">
              <p:embed/>
            </p:oleObj>
          </a:graphicData>
        </a:graphic>
      </p:graphicFrame>
      <p:pic>
        <p:nvPicPr>
          <p:cNvPr id="32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110" y="2728099"/>
            <a:ext cx="1132640" cy="847973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110" y="1491630"/>
            <a:ext cx="1132640" cy="855209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870" y="3980025"/>
            <a:ext cx="1312368" cy="856417"/>
          </a:xfrm>
          <a:prstGeom prst="rect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5" name="Object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06092"/>
              </p:ext>
            </p:extLst>
          </p:nvPr>
        </p:nvGraphicFramePr>
        <p:xfrm>
          <a:off x="3608383" y="1525348"/>
          <a:ext cx="1074742" cy="856416"/>
        </p:xfrm>
        <a:graphic>
          <a:graphicData uri="http://schemas.openxmlformats.org/presentationml/2006/ole">
            <p:oleObj spid="_x0000_s64540" name="Imagem de bitmap" r:id="rId10" imgW="3790476" imgH="2457143" progId="PBrush">
              <p:embed/>
            </p:oleObj>
          </a:graphicData>
        </a:graphic>
      </p:graphicFrame>
      <p:pic>
        <p:nvPicPr>
          <p:cNvPr id="36" name="Picture 2" descr="smart-city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177" y="1613867"/>
            <a:ext cx="1577736" cy="85521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481" y="3979644"/>
            <a:ext cx="1504157" cy="8552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32" t="42230" r="7426" b="29535"/>
          <a:stretch>
            <a:fillRect/>
          </a:stretch>
        </p:blipFill>
        <p:spPr bwMode="auto">
          <a:xfrm>
            <a:off x="6923431" y="2901524"/>
            <a:ext cx="1477619" cy="603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435600" y="3628459"/>
            <a:ext cx="394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Gestão e Serviços de Carbono</a:t>
            </a:r>
            <a:r>
              <a:rPr lang="pt-BR" altLang="pt-BR" sz="1200"/>
              <a:t> 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5622925" y="2438914"/>
            <a:ext cx="365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Cidades Sustentáveis e Mudança do Clima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52413" y="771550"/>
            <a:ext cx="873442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700" dirty="0"/>
              <a:t>O Programa Fundo Clima possui dez subprogramas, nove destinados a setores específicos, além de um subprograma para Projetos </a:t>
            </a:r>
            <a:r>
              <a:rPr lang="pt-BR" altLang="pt-BR" sz="1700" dirty="0" smtClean="0"/>
              <a:t>Inovadores.</a:t>
            </a:r>
            <a:endParaRPr lang="pt-BR" altLang="pt-BR" sz="1700" dirty="0"/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Programa Fundo Clima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25713" y="4889723"/>
            <a:ext cx="2227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73050" indent="-273050"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449263" eaLnBrk="0" hangingPunct="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cs typeface="Lucida Sans Unicode" pitchFamily="34" charset="0"/>
              </a:rPr>
              <a:t>Carvão Vegeta</a:t>
            </a:r>
            <a:r>
              <a:rPr lang="pt-BR" altLang="pt-BR" sz="1200">
                <a:solidFill>
                  <a:srgbClr val="000000"/>
                </a:solidFill>
                <a:cs typeface="Lucida Sans Unicode" pitchFamily="34" charset="0"/>
              </a:rPr>
              <a:t>l 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715963" y="4803998"/>
            <a:ext cx="1462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000000"/>
                </a:solidFill>
                <a:cs typeface="Lucida Sans Unicode" pitchFamily="34" charset="0"/>
              </a:rPr>
              <a:t>Resíduos Sólidos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5999163" y="4818285"/>
            <a:ext cx="235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pt-BR" altLang="pt-BR" sz="1200" b="1"/>
              <a:t>Florestas Nativas</a:t>
            </a:r>
          </a:p>
        </p:txBody>
      </p:sp>
    </p:spTree>
    <p:extLst>
      <p:ext uri="{BB962C8B-B14F-4D97-AF65-F5344CB8AC3E}">
        <p14:creationId xmlns:p14="http://schemas.microsoft.com/office/powerpoint/2010/main" xmlns="" val="45874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1674813" y="906066"/>
            <a:ext cx="5543550" cy="4157663"/>
            <a:chOff x="1066" y="755"/>
            <a:chExt cx="3492" cy="3492"/>
          </a:xfrm>
        </p:grpSpPr>
        <p:sp>
          <p:nvSpPr>
            <p:cNvPr id="17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755"/>
              <a:ext cx="3492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0" name="Freeform 4"/>
            <p:cNvSpPr>
              <a:spLocks noEditPoints="1"/>
            </p:cNvSpPr>
            <p:nvPr/>
          </p:nvSpPr>
          <p:spPr bwMode="auto">
            <a:xfrm>
              <a:off x="1066" y="761"/>
              <a:ext cx="3492" cy="3474"/>
            </a:xfrm>
            <a:custGeom>
              <a:avLst/>
              <a:gdLst>
                <a:gd name="T0" fmla="*/ 260 w 3492"/>
                <a:gd name="T1" fmla="*/ 1267 h 3474"/>
                <a:gd name="T2" fmla="*/ 290 w 3492"/>
                <a:gd name="T3" fmla="*/ 1249 h 3474"/>
                <a:gd name="T4" fmla="*/ 315 w 3492"/>
                <a:gd name="T5" fmla="*/ 1236 h 3474"/>
                <a:gd name="T6" fmla="*/ 321 w 3492"/>
                <a:gd name="T7" fmla="*/ 1242 h 3474"/>
                <a:gd name="T8" fmla="*/ 328 w 3492"/>
                <a:gd name="T9" fmla="*/ 1236 h 3474"/>
                <a:gd name="T10" fmla="*/ 383 w 3492"/>
                <a:gd name="T11" fmla="*/ 1267 h 3474"/>
                <a:gd name="T12" fmla="*/ 618 w 3492"/>
                <a:gd name="T13" fmla="*/ 1514 h 3474"/>
                <a:gd name="T14" fmla="*/ 667 w 3492"/>
                <a:gd name="T15" fmla="*/ 1348 h 3474"/>
                <a:gd name="T16" fmla="*/ 735 w 3492"/>
                <a:gd name="T17" fmla="*/ 1193 h 3474"/>
                <a:gd name="T18" fmla="*/ 822 w 3492"/>
                <a:gd name="T19" fmla="*/ 1057 h 3474"/>
                <a:gd name="T20" fmla="*/ 927 w 3492"/>
                <a:gd name="T21" fmla="*/ 927 h 3474"/>
                <a:gd name="T22" fmla="*/ 1057 w 3492"/>
                <a:gd name="T23" fmla="*/ 822 h 3474"/>
                <a:gd name="T24" fmla="*/ 1193 w 3492"/>
                <a:gd name="T25" fmla="*/ 729 h 3474"/>
                <a:gd name="T26" fmla="*/ 1347 w 3492"/>
                <a:gd name="T27" fmla="*/ 661 h 3474"/>
                <a:gd name="T28" fmla="*/ 1508 w 3492"/>
                <a:gd name="T29" fmla="*/ 612 h 3474"/>
                <a:gd name="T30" fmla="*/ 1520 w 3492"/>
                <a:gd name="T31" fmla="*/ 0 h 3474"/>
                <a:gd name="T32" fmla="*/ 1372 w 3492"/>
                <a:gd name="T33" fmla="*/ 25 h 3474"/>
                <a:gd name="T34" fmla="*/ 1094 w 3492"/>
                <a:gd name="T35" fmla="*/ 111 h 3474"/>
                <a:gd name="T36" fmla="*/ 834 w 3492"/>
                <a:gd name="T37" fmla="*/ 241 h 3474"/>
                <a:gd name="T38" fmla="*/ 600 w 3492"/>
                <a:gd name="T39" fmla="*/ 408 h 3474"/>
                <a:gd name="T40" fmla="*/ 402 w 3492"/>
                <a:gd name="T41" fmla="*/ 612 h 3474"/>
                <a:gd name="T42" fmla="*/ 235 w 3492"/>
                <a:gd name="T43" fmla="*/ 847 h 3474"/>
                <a:gd name="T44" fmla="*/ 105 w 3492"/>
                <a:gd name="T45" fmla="*/ 1106 h 3474"/>
                <a:gd name="T46" fmla="*/ 25 w 3492"/>
                <a:gd name="T47" fmla="*/ 1391 h 3474"/>
                <a:gd name="T48" fmla="*/ 260 w 3492"/>
                <a:gd name="T49" fmla="*/ 1267 h 3474"/>
                <a:gd name="T50" fmla="*/ 3239 w 3492"/>
                <a:gd name="T51" fmla="*/ 2194 h 3474"/>
                <a:gd name="T52" fmla="*/ 3214 w 3492"/>
                <a:gd name="T53" fmla="*/ 2213 h 3474"/>
                <a:gd name="T54" fmla="*/ 3183 w 3492"/>
                <a:gd name="T55" fmla="*/ 2219 h 3474"/>
                <a:gd name="T56" fmla="*/ 3177 w 3492"/>
                <a:gd name="T57" fmla="*/ 2219 h 3474"/>
                <a:gd name="T58" fmla="*/ 3171 w 3492"/>
                <a:gd name="T59" fmla="*/ 2219 h 3474"/>
                <a:gd name="T60" fmla="*/ 3115 w 3492"/>
                <a:gd name="T61" fmla="*/ 2194 h 3474"/>
                <a:gd name="T62" fmla="*/ 3115 w 3492"/>
                <a:gd name="T63" fmla="*/ 2194 h 3474"/>
                <a:gd name="T64" fmla="*/ 2880 w 3492"/>
                <a:gd name="T65" fmla="*/ 1941 h 3474"/>
                <a:gd name="T66" fmla="*/ 2837 w 3492"/>
                <a:gd name="T67" fmla="*/ 2114 h 3474"/>
                <a:gd name="T68" fmla="*/ 2763 w 3492"/>
                <a:gd name="T69" fmla="*/ 2268 h 3474"/>
                <a:gd name="T70" fmla="*/ 2676 w 3492"/>
                <a:gd name="T71" fmla="*/ 2417 h 3474"/>
                <a:gd name="T72" fmla="*/ 2565 w 3492"/>
                <a:gd name="T73" fmla="*/ 2547 h 3474"/>
                <a:gd name="T74" fmla="*/ 2435 w 3492"/>
                <a:gd name="T75" fmla="*/ 2658 h 3474"/>
                <a:gd name="T76" fmla="*/ 2293 w 3492"/>
                <a:gd name="T77" fmla="*/ 2751 h 3474"/>
                <a:gd name="T78" fmla="*/ 2132 w 3492"/>
                <a:gd name="T79" fmla="*/ 2819 h 3474"/>
                <a:gd name="T80" fmla="*/ 1965 w 3492"/>
                <a:gd name="T81" fmla="*/ 2868 h 3474"/>
                <a:gd name="T82" fmla="*/ 1996 w 3492"/>
                <a:gd name="T83" fmla="*/ 3474 h 3474"/>
                <a:gd name="T84" fmla="*/ 2145 w 3492"/>
                <a:gd name="T85" fmla="*/ 3449 h 3474"/>
                <a:gd name="T86" fmla="*/ 2423 w 3492"/>
                <a:gd name="T87" fmla="*/ 3356 h 3474"/>
                <a:gd name="T88" fmla="*/ 2676 w 3492"/>
                <a:gd name="T89" fmla="*/ 3226 h 3474"/>
                <a:gd name="T90" fmla="*/ 2905 w 3492"/>
                <a:gd name="T91" fmla="*/ 3053 h 3474"/>
                <a:gd name="T92" fmla="*/ 3103 w 3492"/>
                <a:gd name="T93" fmla="*/ 2849 h 3474"/>
                <a:gd name="T94" fmla="*/ 3270 w 3492"/>
                <a:gd name="T95" fmla="*/ 2615 h 3474"/>
                <a:gd name="T96" fmla="*/ 3393 w 3492"/>
                <a:gd name="T97" fmla="*/ 2355 h 3474"/>
                <a:gd name="T98" fmla="*/ 3473 w 3492"/>
                <a:gd name="T99" fmla="*/ 2071 h 3474"/>
                <a:gd name="T100" fmla="*/ 3239 w 3492"/>
                <a:gd name="T101" fmla="*/ 2194 h 34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492" h="3474">
                  <a:moveTo>
                    <a:pt x="272" y="1280"/>
                  </a:moveTo>
                  <a:lnTo>
                    <a:pt x="260" y="1267"/>
                  </a:lnTo>
                  <a:lnTo>
                    <a:pt x="290" y="1249"/>
                  </a:lnTo>
                  <a:lnTo>
                    <a:pt x="315" y="1236"/>
                  </a:lnTo>
                  <a:lnTo>
                    <a:pt x="321" y="1242"/>
                  </a:lnTo>
                  <a:lnTo>
                    <a:pt x="328" y="1236"/>
                  </a:lnTo>
                  <a:lnTo>
                    <a:pt x="358" y="1249"/>
                  </a:lnTo>
                  <a:lnTo>
                    <a:pt x="383" y="1267"/>
                  </a:lnTo>
                  <a:lnTo>
                    <a:pt x="618" y="1514"/>
                  </a:lnTo>
                  <a:lnTo>
                    <a:pt x="637" y="1428"/>
                  </a:lnTo>
                  <a:lnTo>
                    <a:pt x="667" y="1348"/>
                  </a:lnTo>
                  <a:lnTo>
                    <a:pt x="698" y="1267"/>
                  </a:lnTo>
                  <a:lnTo>
                    <a:pt x="735" y="1193"/>
                  </a:lnTo>
                  <a:lnTo>
                    <a:pt x="773" y="1125"/>
                  </a:lnTo>
                  <a:lnTo>
                    <a:pt x="822" y="1057"/>
                  </a:lnTo>
                  <a:lnTo>
                    <a:pt x="871" y="989"/>
                  </a:lnTo>
                  <a:lnTo>
                    <a:pt x="927" y="927"/>
                  </a:lnTo>
                  <a:lnTo>
                    <a:pt x="989" y="872"/>
                  </a:lnTo>
                  <a:lnTo>
                    <a:pt x="1057" y="822"/>
                  </a:lnTo>
                  <a:lnTo>
                    <a:pt x="1125" y="773"/>
                  </a:lnTo>
                  <a:lnTo>
                    <a:pt x="1193" y="729"/>
                  </a:lnTo>
                  <a:lnTo>
                    <a:pt x="1267" y="692"/>
                  </a:lnTo>
                  <a:lnTo>
                    <a:pt x="1347" y="661"/>
                  </a:lnTo>
                  <a:lnTo>
                    <a:pt x="1428" y="631"/>
                  </a:lnTo>
                  <a:lnTo>
                    <a:pt x="1508" y="612"/>
                  </a:lnTo>
                  <a:lnTo>
                    <a:pt x="1836" y="303"/>
                  </a:lnTo>
                  <a:lnTo>
                    <a:pt x="1520" y="0"/>
                  </a:lnTo>
                  <a:lnTo>
                    <a:pt x="1372" y="25"/>
                  </a:lnTo>
                  <a:lnTo>
                    <a:pt x="1230" y="62"/>
                  </a:lnTo>
                  <a:lnTo>
                    <a:pt x="1094" y="111"/>
                  </a:lnTo>
                  <a:lnTo>
                    <a:pt x="958" y="167"/>
                  </a:lnTo>
                  <a:lnTo>
                    <a:pt x="834" y="241"/>
                  </a:lnTo>
                  <a:lnTo>
                    <a:pt x="711" y="322"/>
                  </a:lnTo>
                  <a:lnTo>
                    <a:pt x="600" y="408"/>
                  </a:lnTo>
                  <a:lnTo>
                    <a:pt x="494" y="507"/>
                  </a:lnTo>
                  <a:lnTo>
                    <a:pt x="402" y="612"/>
                  </a:lnTo>
                  <a:lnTo>
                    <a:pt x="315" y="723"/>
                  </a:lnTo>
                  <a:lnTo>
                    <a:pt x="235" y="847"/>
                  </a:lnTo>
                  <a:lnTo>
                    <a:pt x="167" y="971"/>
                  </a:lnTo>
                  <a:lnTo>
                    <a:pt x="105" y="1106"/>
                  </a:lnTo>
                  <a:lnTo>
                    <a:pt x="62" y="1242"/>
                  </a:lnTo>
                  <a:lnTo>
                    <a:pt x="25" y="1391"/>
                  </a:lnTo>
                  <a:lnTo>
                    <a:pt x="0" y="1539"/>
                  </a:lnTo>
                  <a:lnTo>
                    <a:pt x="260" y="1267"/>
                  </a:lnTo>
                  <a:lnTo>
                    <a:pt x="272" y="1280"/>
                  </a:lnTo>
                  <a:close/>
                  <a:moveTo>
                    <a:pt x="3239" y="2194"/>
                  </a:moveTo>
                  <a:lnTo>
                    <a:pt x="3239" y="2194"/>
                  </a:lnTo>
                  <a:lnTo>
                    <a:pt x="3214" y="2213"/>
                  </a:lnTo>
                  <a:lnTo>
                    <a:pt x="3183" y="2219"/>
                  </a:lnTo>
                  <a:lnTo>
                    <a:pt x="3177" y="2219"/>
                  </a:lnTo>
                  <a:lnTo>
                    <a:pt x="3171" y="2219"/>
                  </a:lnTo>
                  <a:lnTo>
                    <a:pt x="3140" y="2213"/>
                  </a:lnTo>
                  <a:lnTo>
                    <a:pt x="3115" y="2194"/>
                  </a:lnTo>
                  <a:lnTo>
                    <a:pt x="3127" y="2176"/>
                  </a:lnTo>
                  <a:lnTo>
                    <a:pt x="3115" y="2194"/>
                  </a:lnTo>
                  <a:lnTo>
                    <a:pt x="2880" y="1941"/>
                  </a:lnTo>
                  <a:lnTo>
                    <a:pt x="2862" y="2027"/>
                  </a:lnTo>
                  <a:lnTo>
                    <a:pt x="2837" y="2114"/>
                  </a:lnTo>
                  <a:lnTo>
                    <a:pt x="2800" y="2194"/>
                  </a:lnTo>
                  <a:lnTo>
                    <a:pt x="2763" y="2268"/>
                  </a:lnTo>
                  <a:lnTo>
                    <a:pt x="2726" y="2343"/>
                  </a:lnTo>
                  <a:lnTo>
                    <a:pt x="2676" y="2417"/>
                  </a:lnTo>
                  <a:lnTo>
                    <a:pt x="2621" y="2485"/>
                  </a:lnTo>
                  <a:lnTo>
                    <a:pt x="2565" y="2547"/>
                  </a:lnTo>
                  <a:lnTo>
                    <a:pt x="2503" y="2602"/>
                  </a:lnTo>
                  <a:lnTo>
                    <a:pt x="2435" y="2658"/>
                  </a:lnTo>
                  <a:lnTo>
                    <a:pt x="2367" y="2707"/>
                  </a:lnTo>
                  <a:lnTo>
                    <a:pt x="2293" y="2751"/>
                  </a:lnTo>
                  <a:lnTo>
                    <a:pt x="2213" y="2788"/>
                  </a:lnTo>
                  <a:lnTo>
                    <a:pt x="2132" y="2819"/>
                  </a:lnTo>
                  <a:lnTo>
                    <a:pt x="2052" y="2849"/>
                  </a:lnTo>
                  <a:lnTo>
                    <a:pt x="1965" y="2868"/>
                  </a:lnTo>
                  <a:lnTo>
                    <a:pt x="1663" y="3152"/>
                  </a:lnTo>
                  <a:lnTo>
                    <a:pt x="1996" y="3474"/>
                  </a:lnTo>
                  <a:lnTo>
                    <a:pt x="2145" y="3449"/>
                  </a:lnTo>
                  <a:lnTo>
                    <a:pt x="2287" y="3412"/>
                  </a:lnTo>
                  <a:lnTo>
                    <a:pt x="2423" y="3356"/>
                  </a:lnTo>
                  <a:lnTo>
                    <a:pt x="2553" y="3301"/>
                  </a:lnTo>
                  <a:lnTo>
                    <a:pt x="2676" y="3226"/>
                  </a:lnTo>
                  <a:lnTo>
                    <a:pt x="2794" y="3146"/>
                  </a:lnTo>
                  <a:lnTo>
                    <a:pt x="2905" y="3053"/>
                  </a:lnTo>
                  <a:lnTo>
                    <a:pt x="3010" y="2954"/>
                  </a:lnTo>
                  <a:lnTo>
                    <a:pt x="3103" y="2849"/>
                  </a:lnTo>
                  <a:lnTo>
                    <a:pt x="3189" y="2738"/>
                  </a:lnTo>
                  <a:lnTo>
                    <a:pt x="3270" y="2615"/>
                  </a:lnTo>
                  <a:lnTo>
                    <a:pt x="3337" y="2485"/>
                  </a:lnTo>
                  <a:lnTo>
                    <a:pt x="3393" y="2355"/>
                  </a:lnTo>
                  <a:lnTo>
                    <a:pt x="3436" y="2213"/>
                  </a:lnTo>
                  <a:lnTo>
                    <a:pt x="3473" y="2071"/>
                  </a:lnTo>
                  <a:lnTo>
                    <a:pt x="3492" y="1922"/>
                  </a:lnTo>
                  <a:lnTo>
                    <a:pt x="3239" y="2194"/>
                  </a:lnTo>
                  <a:close/>
                </a:path>
              </a:pathLst>
            </a:custGeom>
            <a:solidFill>
              <a:srgbClr val="59B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1" name="Freeform 5"/>
            <p:cNvSpPr>
              <a:spLocks/>
            </p:cNvSpPr>
            <p:nvPr/>
          </p:nvSpPr>
          <p:spPr bwMode="auto">
            <a:xfrm>
              <a:off x="3019" y="755"/>
              <a:ext cx="1533" cy="1823"/>
            </a:xfrm>
            <a:custGeom>
              <a:avLst/>
              <a:gdLst>
                <a:gd name="T0" fmla="*/ 915 w 1533"/>
                <a:gd name="T1" fmla="*/ 1502 h 1823"/>
                <a:gd name="T2" fmla="*/ 1224 w 1533"/>
                <a:gd name="T3" fmla="*/ 1823 h 1823"/>
                <a:gd name="T4" fmla="*/ 1533 w 1533"/>
                <a:gd name="T5" fmla="*/ 1496 h 1823"/>
                <a:gd name="T6" fmla="*/ 1533 w 1533"/>
                <a:gd name="T7" fmla="*/ 1496 h 1823"/>
                <a:gd name="T8" fmla="*/ 1508 w 1533"/>
                <a:gd name="T9" fmla="*/ 1354 h 1823"/>
                <a:gd name="T10" fmla="*/ 1465 w 1533"/>
                <a:gd name="T11" fmla="*/ 1211 h 1823"/>
                <a:gd name="T12" fmla="*/ 1415 w 1533"/>
                <a:gd name="T13" fmla="*/ 1075 h 1823"/>
                <a:gd name="T14" fmla="*/ 1360 w 1533"/>
                <a:gd name="T15" fmla="*/ 946 h 1823"/>
                <a:gd name="T16" fmla="*/ 1286 w 1533"/>
                <a:gd name="T17" fmla="*/ 822 h 1823"/>
                <a:gd name="T18" fmla="*/ 1205 w 1533"/>
                <a:gd name="T19" fmla="*/ 705 h 1823"/>
                <a:gd name="T20" fmla="*/ 1119 w 1533"/>
                <a:gd name="T21" fmla="*/ 593 h 1823"/>
                <a:gd name="T22" fmla="*/ 1020 w 1533"/>
                <a:gd name="T23" fmla="*/ 488 h 1823"/>
                <a:gd name="T24" fmla="*/ 915 w 1533"/>
                <a:gd name="T25" fmla="*/ 396 h 1823"/>
                <a:gd name="T26" fmla="*/ 804 w 1533"/>
                <a:gd name="T27" fmla="*/ 309 h 1823"/>
                <a:gd name="T28" fmla="*/ 686 w 1533"/>
                <a:gd name="T29" fmla="*/ 229 h 1823"/>
                <a:gd name="T30" fmla="*/ 562 w 1533"/>
                <a:gd name="T31" fmla="*/ 167 h 1823"/>
                <a:gd name="T32" fmla="*/ 427 w 1533"/>
                <a:gd name="T33" fmla="*/ 105 h 1823"/>
                <a:gd name="T34" fmla="*/ 291 w 1533"/>
                <a:gd name="T35" fmla="*/ 62 h 1823"/>
                <a:gd name="T36" fmla="*/ 148 w 1533"/>
                <a:gd name="T37" fmla="*/ 25 h 1823"/>
                <a:gd name="T38" fmla="*/ 0 w 1533"/>
                <a:gd name="T39" fmla="*/ 0 h 1823"/>
                <a:gd name="T40" fmla="*/ 260 w 1533"/>
                <a:gd name="T41" fmla="*/ 247 h 1823"/>
                <a:gd name="T42" fmla="*/ 260 w 1533"/>
                <a:gd name="T43" fmla="*/ 247 h 1823"/>
                <a:gd name="T44" fmla="*/ 278 w 1533"/>
                <a:gd name="T45" fmla="*/ 272 h 1823"/>
                <a:gd name="T46" fmla="*/ 284 w 1533"/>
                <a:gd name="T47" fmla="*/ 303 h 1823"/>
                <a:gd name="T48" fmla="*/ 284 w 1533"/>
                <a:gd name="T49" fmla="*/ 303 h 1823"/>
                <a:gd name="T50" fmla="*/ 284 w 1533"/>
                <a:gd name="T51" fmla="*/ 309 h 1823"/>
                <a:gd name="T52" fmla="*/ 284 w 1533"/>
                <a:gd name="T53" fmla="*/ 309 h 1823"/>
                <a:gd name="T54" fmla="*/ 284 w 1533"/>
                <a:gd name="T55" fmla="*/ 309 h 1823"/>
                <a:gd name="T56" fmla="*/ 284 w 1533"/>
                <a:gd name="T57" fmla="*/ 309 h 1823"/>
                <a:gd name="T58" fmla="*/ 278 w 1533"/>
                <a:gd name="T59" fmla="*/ 340 h 1823"/>
                <a:gd name="T60" fmla="*/ 260 w 1533"/>
                <a:gd name="T61" fmla="*/ 371 h 1823"/>
                <a:gd name="T62" fmla="*/ 247 w 1533"/>
                <a:gd name="T63" fmla="*/ 358 h 1823"/>
                <a:gd name="T64" fmla="*/ 260 w 1533"/>
                <a:gd name="T65" fmla="*/ 371 h 1823"/>
                <a:gd name="T66" fmla="*/ 0 w 1533"/>
                <a:gd name="T67" fmla="*/ 612 h 1823"/>
                <a:gd name="T68" fmla="*/ 0 w 1533"/>
                <a:gd name="T69" fmla="*/ 612 h 1823"/>
                <a:gd name="T70" fmla="*/ 87 w 1533"/>
                <a:gd name="T71" fmla="*/ 630 h 1823"/>
                <a:gd name="T72" fmla="*/ 167 w 1533"/>
                <a:gd name="T73" fmla="*/ 655 h 1823"/>
                <a:gd name="T74" fmla="*/ 247 w 1533"/>
                <a:gd name="T75" fmla="*/ 686 h 1823"/>
                <a:gd name="T76" fmla="*/ 321 w 1533"/>
                <a:gd name="T77" fmla="*/ 723 h 1823"/>
                <a:gd name="T78" fmla="*/ 396 w 1533"/>
                <a:gd name="T79" fmla="*/ 766 h 1823"/>
                <a:gd name="T80" fmla="*/ 464 w 1533"/>
                <a:gd name="T81" fmla="*/ 810 h 1823"/>
                <a:gd name="T82" fmla="*/ 532 w 1533"/>
                <a:gd name="T83" fmla="*/ 865 h 1823"/>
                <a:gd name="T84" fmla="*/ 593 w 1533"/>
                <a:gd name="T85" fmla="*/ 921 h 1823"/>
                <a:gd name="T86" fmla="*/ 649 w 1533"/>
                <a:gd name="T87" fmla="*/ 977 h 1823"/>
                <a:gd name="T88" fmla="*/ 705 w 1533"/>
                <a:gd name="T89" fmla="*/ 1045 h 1823"/>
                <a:gd name="T90" fmla="*/ 754 w 1533"/>
                <a:gd name="T91" fmla="*/ 1112 h 1823"/>
                <a:gd name="T92" fmla="*/ 797 w 1533"/>
                <a:gd name="T93" fmla="*/ 1180 h 1823"/>
                <a:gd name="T94" fmla="*/ 834 w 1533"/>
                <a:gd name="T95" fmla="*/ 1261 h 1823"/>
                <a:gd name="T96" fmla="*/ 872 w 1533"/>
                <a:gd name="T97" fmla="*/ 1335 h 1823"/>
                <a:gd name="T98" fmla="*/ 896 w 1533"/>
                <a:gd name="T99" fmla="*/ 1415 h 1823"/>
                <a:gd name="T100" fmla="*/ 915 w 1533"/>
                <a:gd name="T101" fmla="*/ 1502 h 1823"/>
                <a:gd name="T102" fmla="*/ 915 w 1533"/>
                <a:gd name="T103" fmla="*/ 1502 h 18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33" h="1823">
                  <a:moveTo>
                    <a:pt x="915" y="1502"/>
                  </a:moveTo>
                  <a:lnTo>
                    <a:pt x="1224" y="1823"/>
                  </a:lnTo>
                  <a:lnTo>
                    <a:pt x="1533" y="1496"/>
                  </a:lnTo>
                  <a:lnTo>
                    <a:pt x="1508" y="1354"/>
                  </a:lnTo>
                  <a:lnTo>
                    <a:pt x="1465" y="1211"/>
                  </a:lnTo>
                  <a:lnTo>
                    <a:pt x="1415" y="1075"/>
                  </a:lnTo>
                  <a:lnTo>
                    <a:pt x="1360" y="946"/>
                  </a:lnTo>
                  <a:lnTo>
                    <a:pt x="1286" y="822"/>
                  </a:lnTo>
                  <a:lnTo>
                    <a:pt x="1205" y="705"/>
                  </a:lnTo>
                  <a:lnTo>
                    <a:pt x="1119" y="593"/>
                  </a:lnTo>
                  <a:lnTo>
                    <a:pt x="1020" y="488"/>
                  </a:lnTo>
                  <a:lnTo>
                    <a:pt x="915" y="396"/>
                  </a:lnTo>
                  <a:lnTo>
                    <a:pt x="804" y="309"/>
                  </a:lnTo>
                  <a:lnTo>
                    <a:pt x="686" y="229"/>
                  </a:lnTo>
                  <a:lnTo>
                    <a:pt x="562" y="167"/>
                  </a:lnTo>
                  <a:lnTo>
                    <a:pt x="427" y="105"/>
                  </a:lnTo>
                  <a:lnTo>
                    <a:pt x="291" y="62"/>
                  </a:lnTo>
                  <a:lnTo>
                    <a:pt x="148" y="25"/>
                  </a:lnTo>
                  <a:lnTo>
                    <a:pt x="0" y="0"/>
                  </a:lnTo>
                  <a:lnTo>
                    <a:pt x="260" y="247"/>
                  </a:lnTo>
                  <a:lnTo>
                    <a:pt x="278" y="272"/>
                  </a:lnTo>
                  <a:lnTo>
                    <a:pt x="284" y="303"/>
                  </a:lnTo>
                  <a:lnTo>
                    <a:pt x="284" y="309"/>
                  </a:lnTo>
                  <a:lnTo>
                    <a:pt x="278" y="340"/>
                  </a:lnTo>
                  <a:lnTo>
                    <a:pt x="260" y="371"/>
                  </a:lnTo>
                  <a:lnTo>
                    <a:pt x="247" y="358"/>
                  </a:lnTo>
                  <a:lnTo>
                    <a:pt x="260" y="371"/>
                  </a:lnTo>
                  <a:lnTo>
                    <a:pt x="0" y="612"/>
                  </a:lnTo>
                  <a:lnTo>
                    <a:pt x="87" y="630"/>
                  </a:lnTo>
                  <a:lnTo>
                    <a:pt x="167" y="655"/>
                  </a:lnTo>
                  <a:lnTo>
                    <a:pt x="247" y="686"/>
                  </a:lnTo>
                  <a:lnTo>
                    <a:pt x="321" y="723"/>
                  </a:lnTo>
                  <a:lnTo>
                    <a:pt x="396" y="766"/>
                  </a:lnTo>
                  <a:lnTo>
                    <a:pt x="464" y="810"/>
                  </a:lnTo>
                  <a:lnTo>
                    <a:pt x="532" y="865"/>
                  </a:lnTo>
                  <a:lnTo>
                    <a:pt x="593" y="921"/>
                  </a:lnTo>
                  <a:lnTo>
                    <a:pt x="649" y="977"/>
                  </a:lnTo>
                  <a:lnTo>
                    <a:pt x="705" y="1045"/>
                  </a:lnTo>
                  <a:lnTo>
                    <a:pt x="754" y="1112"/>
                  </a:lnTo>
                  <a:lnTo>
                    <a:pt x="797" y="1180"/>
                  </a:lnTo>
                  <a:lnTo>
                    <a:pt x="834" y="1261"/>
                  </a:lnTo>
                  <a:lnTo>
                    <a:pt x="872" y="1335"/>
                  </a:lnTo>
                  <a:lnTo>
                    <a:pt x="896" y="1415"/>
                  </a:lnTo>
                  <a:lnTo>
                    <a:pt x="915" y="1502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2" name="Freeform 6"/>
            <p:cNvSpPr>
              <a:spLocks/>
            </p:cNvSpPr>
            <p:nvPr/>
          </p:nvSpPr>
          <p:spPr bwMode="auto">
            <a:xfrm>
              <a:off x="1072" y="2399"/>
              <a:ext cx="1564" cy="1848"/>
            </a:xfrm>
            <a:custGeom>
              <a:avLst/>
              <a:gdLst>
                <a:gd name="T0" fmla="*/ 1292 w 1564"/>
                <a:gd name="T1" fmla="*/ 1564 h 1848"/>
                <a:gd name="T2" fmla="*/ 1280 w 1564"/>
                <a:gd name="T3" fmla="*/ 1576 h 1848"/>
                <a:gd name="T4" fmla="*/ 1280 w 1564"/>
                <a:gd name="T5" fmla="*/ 1576 h 1848"/>
                <a:gd name="T6" fmla="*/ 1261 w 1564"/>
                <a:gd name="T7" fmla="*/ 1551 h 1848"/>
                <a:gd name="T8" fmla="*/ 1255 w 1564"/>
                <a:gd name="T9" fmla="*/ 1520 h 1848"/>
                <a:gd name="T10" fmla="*/ 1255 w 1564"/>
                <a:gd name="T11" fmla="*/ 1520 h 1848"/>
                <a:gd name="T12" fmla="*/ 1255 w 1564"/>
                <a:gd name="T13" fmla="*/ 1514 h 1848"/>
                <a:gd name="T14" fmla="*/ 1255 w 1564"/>
                <a:gd name="T15" fmla="*/ 1514 h 1848"/>
                <a:gd name="T16" fmla="*/ 1255 w 1564"/>
                <a:gd name="T17" fmla="*/ 1514 h 1848"/>
                <a:gd name="T18" fmla="*/ 1255 w 1564"/>
                <a:gd name="T19" fmla="*/ 1514 h 1848"/>
                <a:gd name="T20" fmla="*/ 1261 w 1564"/>
                <a:gd name="T21" fmla="*/ 1483 h 1848"/>
                <a:gd name="T22" fmla="*/ 1280 w 1564"/>
                <a:gd name="T23" fmla="*/ 1452 h 1848"/>
                <a:gd name="T24" fmla="*/ 1521 w 1564"/>
                <a:gd name="T25" fmla="*/ 1230 h 1848"/>
                <a:gd name="T26" fmla="*/ 1521 w 1564"/>
                <a:gd name="T27" fmla="*/ 1230 h 1848"/>
                <a:gd name="T28" fmla="*/ 1434 w 1564"/>
                <a:gd name="T29" fmla="*/ 1211 h 1848"/>
                <a:gd name="T30" fmla="*/ 1354 w 1564"/>
                <a:gd name="T31" fmla="*/ 1181 h 1848"/>
                <a:gd name="T32" fmla="*/ 1273 w 1564"/>
                <a:gd name="T33" fmla="*/ 1150 h 1848"/>
                <a:gd name="T34" fmla="*/ 1193 w 1564"/>
                <a:gd name="T35" fmla="*/ 1113 h 1848"/>
                <a:gd name="T36" fmla="*/ 1119 w 1564"/>
                <a:gd name="T37" fmla="*/ 1069 h 1848"/>
                <a:gd name="T38" fmla="*/ 1051 w 1564"/>
                <a:gd name="T39" fmla="*/ 1020 h 1848"/>
                <a:gd name="T40" fmla="*/ 983 w 1564"/>
                <a:gd name="T41" fmla="*/ 964 h 1848"/>
                <a:gd name="T42" fmla="*/ 921 w 1564"/>
                <a:gd name="T43" fmla="*/ 909 h 1848"/>
                <a:gd name="T44" fmla="*/ 865 w 1564"/>
                <a:gd name="T45" fmla="*/ 847 h 1848"/>
                <a:gd name="T46" fmla="*/ 816 w 1564"/>
                <a:gd name="T47" fmla="*/ 779 h 1848"/>
                <a:gd name="T48" fmla="*/ 767 w 1564"/>
                <a:gd name="T49" fmla="*/ 711 h 1848"/>
                <a:gd name="T50" fmla="*/ 723 w 1564"/>
                <a:gd name="T51" fmla="*/ 637 h 1848"/>
                <a:gd name="T52" fmla="*/ 686 w 1564"/>
                <a:gd name="T53" fmla="*/ 556 h 1848"/>
                <a:gd name="T54" fmla="*/ 655 w 1564"/>
                <a:gd name="T55" fmla="*/ 476 h 1848"/>
                <a:gd name="T56" fmla="*/ 631 w 1564"/>
                <a:gd name="T57" fmla="*/ 396 h 1848"/>
                <a:gd name="T58" fmla="*/ 612 w 1564"/>
                <a:gd name="T59" fmla="*/ 309 h 1848"/>
                <a:gd name="T60" fmla="*/ 315 w 1564"/>
                <a:gd name="T61" fmla="*/ 0 h 1848"/>
                <a:gd name="T62" fmla="*/ 0 w 1564"/>
                <a:gd name="T63" fmla="*/ 334 h 1848"/>
                <a:gd name="T64" fmla="*/ 0 w 1564"/>
                <a:gd name="T65" fmla="*/ 334 h 1848"/>
                <a:gd name="T66" fmla="*/ 25 w 1564"/>
                <a:gd name="T67" fmla="*/ 482 h 1848"/>
                <a:gd name="T68" fmla="*/ 62 w 1564"/>
                <a:gd name="T69" fmla="*/ 624 h 1848"/>
                <a:gd name="T70" fmla="*/ 118 w 1564"/>
                <a:gd name="T71" fmla="*/ 766 h 1848"/>
                <a:gd name="T72" fmla="*/ 173 w 1564"/>
                <a:gd name="T73" fmla="*/ 896 h 1848"/>
                <a:gd name="T74" fmla="*/ 247 w 1564"/>
                <a:gd name="T75" fmla="*/ 1026 h 1848"/>
                <a:gd name="T76" fmla="*/ 328 w 1564"/>
                <a:gd name="T77" fmla="*/ 1143 h 1848"/>
                <a:gd name="T78" fmla="*/ 420 w 1564"/>
                <a:gd name="T79" fmla="*/ 1255 h 1848"/>
                <a:gd name="T80" fmla="*/ 519 w 1564"/>
                <a:gd name="T81" fmla="*/ 1360 h 1848"/>
                <a:gd name="T82" fmla="*/ 624 w 1564"/>
                <a:gd name="T83" fmla="*/ 1459 h 1848"/>
                <a:gd name="T84" fmla="*/ 742 w 1564"/>
                <a:gd name="T85" fmla="*/ 1545 h 1848"/>
                <a:gd name="T86" fmla="*/ 865 w 1564"/>
                <a:gd name="T87" fmla="*/ 1619 h 1848"/>
                <a:gd name="T88" fmla="*/ 995 w 1564"/>
                <a:gd name="T89" fmla="*/ 1687 h 1848"/>
                <a:gd name="T90" fmla="*/ 1125 w 1564"/>
                <a:gd name="T91" fmla="*/ 1743 h 1848"/>
                <a:gd name="T92" fmla="*/ 1267 w 1564"/>
                <a:gd name="T93" fmla="*/ 1792 h 1848"/>
                <a:gd name="T94" fmla="*/ 1416 w 1564"/>
                <a:gd name="T95" fmla="*/ 1823 h 1848"/>
                <a:gd name="T96" fmla="*/ 1564 w 1564"/>
                <a:gd name="T97" fmla="*/ 1848 h 1848"/>
                <a:gd name="T98" fmla="*/ 1280 w 1564"/>
                <a:gd name="T99" fmla="*/ 1576 h 1848"/>
                <a:gd name="T100" fmla="*/ 1292 w 1564"/>
                <a:gd name="T101" fmla="*/ 1564 h 18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64" h="1848">
                  <a:moveTo>
                    <a:pt x="1292" y="1564"/>
                  </a:moveTo>
                  <a:lnTo>
                    <a:pt x="1280" y="1576"/>
                  </a:lnTo>
                  <a:lnTo>
                    <a:pt x="1261" y="1551"/>
                  </a:lnTo>
                  <a:lnTo>
                    <a:pt x="1255" y="1520"/>
                  </a:lnTo>
                  <a:lnTo>
                    <a:pt x="1255" y="1514"/>
                  </a:lnTo>
                  <a:lnTo>
                    <a:pt x="1261" y="1483"/>
                  </a:lnTo>
                  <a:lnTo>
                    <a:pt x="1280" y="1452"/>
                  </a:lnTo>
                  <a:lnTo>
                    <a:pt x="1521" y="1230"/>
                  </a:lnTo>
                  <a:lnTo>
                    <a:pt x="1434" y="1211"/>
                  </a:lnTo>
                  <a:lnTo>
                    <a:pt x="1354" y="1181"/>
                  </a:lnTo>
                  <a:lnTo>
                    <a:pt x="1273" y="1150"/>
                  </a:lnTo>
                  <a:lnTo>
                    <a:pt x="1193" y="1113"/>
                  </a:lnTo>
                  <a:lnTo>
                    <a:pt x="1119" y="1069"/>
                  </a:lnTo>
                  <a:lnTo>
                    <a:pt x="1051" y="1020"/>
                  </a:lnTo>
                  <a:lnTo>
                    <a:pt x="983" y="964"/>
                  </a:lnTo>
                  <a:lnTo>
                    <a:pt x="921" y="909"/>
                  </a:lnTo>
                  <a:lnTo>
                    <a:pt x="865" y="847"/>
                  </a:lnTo>
                  <a:lnTo>
                    <a:pt x="816" y="779"/>
                  </a:lnTo>
                  <a:lnTo>
                    <a:pt x="767" y="711"/>
                  </a:lnTo>
                  <a:lnTo>
                    <a:pt x="723" y="637"/>
                  </a:lnTo>
                  <a:lnTo>
                    <a:pt x="686" y="556"/>
                  </a:lnTo>
                  <a:lnTo>
                    <a:pt x="655" y="476"/>
                  </a:lnTo>
                  <a:lnTo>
                    <a:pt x="631" y="396"/>
                  </a:lnTo>
                  <a:lnTo>
                    <a:pt x="612" y="309"/>
                  </a:lnTo>
                  <a:lnTo>
                    <a:pt x="315" y="0"/>
                  </a:lnTo>
                  <a:lnTo>
                    <a:pt x="0" y="334"/>
                  </a:lnTo>
                  <a:lnTo>
                    <a:pt x="25" y="482"/>
                  </a:lnTo>
                  <a:lnTo>
                    <a:pt x="62" y="624"/>
                  </a:lnTo>
                  <a:lnTo>
                    <a:pt x="118" y="766"/>
                  </a:lnTo>
                  <a:lnTo>
                    <a:pt x="173" y="896"/>
                  </a:lnTo>
                  <a:lnTo>
                    <a:pt x="247" y="1026"/>
                  </a:lnTo>
                  <a:lnTo>
                    <a:pt x="328" y="1143"/>
                  </a:lnTo>
                  <a:lnTo>
                    <a:pt x="420" y="1255"/>
                  </a:lnTo>
                  <a:lnTo>
                    <a:pt x="519" y="1360"/>
                  </a:lnTo>
                  <a:lnTo>
                    <a:pt x="624" y="1459"/>
                  </a:lnTo>
                  <a:lnTo>
                    <a:pt x="742" y="1545"/>
                  </a:lnTo>
                  <a:lnTo>
                    <a:pt x="865" y="1619"/>
                  </a:lnTo>
                  <a:lnTo>
                    <a:pt x="995" y="1687"/>
                  </a:lnTo>
                  <a:lnTo>
                    <a:pt x="1125" y="1743"/>
                  </a:lnTo>
                  <a:lnTo>
                    <a:pt x="1267" y="1792"/>
                  </a:lnTo>
                  <a:lnTo>
                    <a:pt x="1416" y="1823"/>
                  </a:lnTo>
                  <a:lnTo>
                    <a:pt x="1564" y="1848"/>
                  </a:lnTo>
                  <a:lnTo>
                    <a:pt x="1280" y="1576"/>
                  </a:lnTo>
                  <a:lnTo>
                    <a:pt x="1292" y="1564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4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30832" y="-46310"/>
            <a:ext cx="8229600" cy="529828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bg1"/>
                </a:solidFill>
                <a:ea typeface="ＭＳ Ｐゴシック" charset="-128"/>
              </a:rPr>
              <a:t>Resíduos Sólidos: Projetos Financiáveis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 rot="3011296">
            <a:off x="5733177" y="1645414"/>
            <a:ext cx="968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Coleta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7272783" y="699542"/>
            <a:ext cx="17637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Caminhões de </a:t>
            </a:r>
            <a:r>
              <a:rPr lang="pt-BR" altLang="pt-BR" sz="1200" b="1" dirty="0" smtClean="0">
                <a:solidFill>
                  <a:srgbClr val="006600"/>
                </a:solidFill>
              </a:rPr>
              <a:t>Coleta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Estação de Transbordo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Pontos de Entrega </a:t>
            </a: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Voluntária (PEV)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Coleta Seletiva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Sistemas mecanizados  e </a:t>
            </a:r>
            <a:r>
              <a:rPr lang="pt-BR" altLang="pt-BR" sz="1200" b="1" dirty="0" err="1">
                <a:solidFill>
                  <a:srgbClr val="006600"/>
                </a:solidFill>
              </a:rPr>
              <a:t>conteinerizados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 rot="-2175659">
            <a:off x="5074506" y="4070122"/>
            <a:ext cx="15762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Tratamento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 rot="3015344">
            <a:off x="1593090" y="3876645"/>
            <a:ext cx="24224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Reaproveitamento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 rot="-2712488">
            <a:off x="2110055" y="1521589"/>
            <a:ext cx="1553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Destinação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7208839" y="3389387"/>
            <a:ext cx="17637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Incineradores de RSS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Dessorção Térmica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 err="1">
                <a:solidFill>
                  <a:srgbClr val="006600"/>
                </a:solidFill>
              </a:rPr>
              <a:t>Bioremediação</a:t>
            </a:r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Compostagem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179512" y="3112388"/>
            <a:ext cx="17637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Biodigestor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Plantas de Manufatura Reversa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Usinas de Triagem e Reciclagem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Aproveitamento Energético do biogás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107504" y="858074"/>
            <a:ext cx="17637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Aterros </a:t>
            </a:r>
            <a:r>
              <a:rPr lang="pt-BR" altLang="pt-BR" sz="1200" b="1" dirty="0" smtClean="0">
                <a:solidFill>
                  <a:srgbClr val="006600"/>
                </a:solidFill>
              </a:rPr>
              <a:t>Sanitários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Incineradores com aproveitamento energético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 sz="1200" b="1" dirty="0">
                <a:solidFill>
                  <a:srgbClr val="006600"/>
                </a:solidFill>
              </a:rPr>
              <a:t>Biodigestores</a:t>
            </a:r>
          </a:p>
          <a:p>
            <a:pPr eaLnBrk="1" hangingPunct="1"/>
            <a:endParaRPr lang="pt-BR" altLang="pt-BR" sz="1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1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2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 do BNDES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8"/>
          <p:cNvSpPr>
            <a:spLocks noChangeArrowheads="1"/>
          </p:cNvSpPr>
          <p:nvPr/>
        </p:nvSpPr>
        <p:spPr bwMode="auto">
          <a:xfrm>
            <a:off x="242888" y="820341"/>
            <a:ext cx="8647112" cy="42624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Ins="234000" anchor="ctr"/>
          <a:lstStyle>
            <a:lvl1pPr marL="449263" indent="-2746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96925" indent="-1682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8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OPERAÇÕES DIRETAS =&gt; R$ 500 milhões: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implantação / ampliação de aterros sanitários;</a:t>
            </a:r>
            <a:r>
              <a:rPr lang="pt-BR" altLang="pt-BR" sz="1800" dirty="0"/>
              <a:t> 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plantas 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produção de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CDR e tratamento 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metais;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unidades de dessorção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térmica e </a:t>
            </a:r>
            <a:r>
              <a:rPr lang="pt-BR" altLang="pt-BR" sz="1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usinas de incineração de resíduos perigosos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estações de transbordo;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geração de energia a partir de biogás de </a:t>
            </a:r>
            <a:r>
              <a:rPr lang="pt-BR" altLang="pt-BR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aterro;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INDIRETAS AUTOMÁTICAS =&gt;R$ 1,2 Bilhão</a:t>
            </a: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r>
              <a:rPr lang="pt-BR" altLang="pt-BR" sz="1800" dirty="0"/>
              <a:t>	</a:t>
            </a: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(principalmente financiamentos para compra de frota de caminhões). </a:t>
            </a:r>
            <a:r>
              <a:rPr lang="pt-BR" altLang="pt-BR" sz="1800" dirty="0"/>
              <a:t> </a:t>
            </a: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None/>
            </a:pP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ESTRUTURAÇÃO </a:t>
            </a: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COOPERATIVAS DE CATADORES</a:t>
            </a: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 </a:t>
            </a: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TECNOLÓGICO</a:t>
            </a:r>
            <a:endParaRPr lang="pt-BR" altLang="pt-BR" sz="1400" dirty="0"/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pt-BR" altLang="pt-BR" sz="18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PUBLICAÇÃO CIENTÍFICA LANÇADA EM DEZ/2013 </a:t>
            </a:r>
          </a:p>
          <a:p>
            <a:pPr lvl="1"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r>
              <a:rPr lang="pt-BR" altLang="pt-BR" sz="14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Tema: Análise das diversas tecnologias de tratamento e disposição de final de resíduos sólidos no Brasil, Europa, Estados Unidos e Japão.</a:t>
            </a: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endParaRPr lang="pt-BR" altLang="pt-BR" sz="1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006600"/>
              </a:buClr>
              <a:buSzPct val="80000"/>
              <a:buFont typeface="Wingdings" pitchFamily="2" charset="2"/>
              <a:buChar char="Ø"/>
            </a:pPr>
            <a:endParaRPr lang="pt-BR" altLang="pt-BR" sz="7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Resíduos Sólidos: Carteira de Projetos</a:t>
            </a:r>
          </a:p>
        </p:txBody>
      </p:sp>
    </p:spTree>
    <p:extLst>
      <p:ext uri="{BB962C8B-B14F-4D97-AF65-F5344CB8AC3E}">
        <p14:creationId xmlns:p14="http://schemas.microsoft.com/office/powerpoint/2010/main" xmlns="" val="43313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66013" y="4508897"/>
            <a:ext cx="1649412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5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8151" y="4188619"/>
            <a:ext cx="2327275" cy="8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95238" y="859632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Aterros Sanitários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914650" y="1131094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Estação de Transbordo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724128" y="865585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  <a:ea typeface="ＭＳ Ｐゴシック" charset="0"/>
              </a:rPr>
              <a:t>Waste</a:t>
            </a:r>
            <a:r>
              <a:rPr lang="pt-BR" dirty="0">
                <a:latin typeface="Arial" charset="0"/>
                <a:ea typeface="ＭＳ Ｐゴシック" charset="0"/>
              </a:rPr>
              <a:t>-</a:t>
            </a:r>
            <a:r>
              <a:rPr lang="pt-BR" dirty="0" err="1">
                <a:latin typeface="Arial" charset="0"/>
                <a:ea typeface="ＭＳ Ｐゴシック" charset="0"/>
              </a:rPr>
              <a:t>to</a:t>
            </a:r>
            <a:r>
              <a:rPr lang="pt-BR" dirty="0">
                <a:latin typeface="Arial" charset="0"/>
                <a:ea typeface="ＭＳ Ｐゴシック" charset="0"/>
              </a:rPr>
              <a:t>-Energy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561013" y="2834879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>
                <a:latin typeface="Arial" charset="0"/>
                <a:ea typeface="ＭＳ Ｐゴシック" charset="0"/>
              </a:rPr>
              <a:t>Compostagem</a:t>
            </a:r>
          </a:p>
        </p:txBody>
      </p:sp>
      <p:graphicFrame>
        <p:nvGraphicFramePr>
          <p:cNvPr id="20488" name="Object 13"/>
          <p:cNvGraphicFramePr>
            <a:graphicFrameLocks noChangeAspect="1"/>
          </p:cNvGraphicFramePr>
          <p:nvPr/>
        </p:nvGraphicFramePr>
        <p:xfrm>
          <a:off x="706439" y="1216819"/>
          <a:ext cx="1563687" cy="1545431"/>
        </p:xfrm>
        <a:graphic>
          <a:graphicData uri="http://schemas.openxmlformats.org/presentationml/2006/ole">
            <p:oleObj spid="_x0000_s61454" name="Imagem de bitmap" r:id="rId4" imgW="4439270" imgH="5847619" progId="PBrush">
              <p:embed/>
            </p:oleObj>
          </a:graphicData>
        </a:graphic>
      </p:graphicFrame>
      <p:pic>
        <p:nvPicPr>
          <p:cNvPr id="20489" name="Picture 14" descr="estacao transbor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582341"/>
            <a:ext cx="22098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incinerac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376363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compostag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426" y="3301603"/>
            <a:ext cx="1973263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23528" y="2857455"/>
            <a:ext cx="87772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Participação Máxima = </a:t>
            </a:r>
            <a:r>
              <a:rPr lang="pt-BR" altLang="pt-BR" sz="1800" b="1" dirty="0"/>
              <a:t>90%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Prazo de Financiamento: em geral de </a:t>
            </a:r>
            <a:r>
              <a:rPr lang="pt-BR" altLang="pt-BR" sz="1600" b="1" dirty="0"/>
              <a:t>10 anos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Custo Financeiro: até 100% </a:t>
            </a:r>
            <a:r>
              <a:rPr lang="pt-BR" altLang="pt-BR" sz="1600" b="1" dirty="0"/>
              <a:t>TJLP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Remuneração do BNDES: </a:t>
            </a:r>
            <a:r>
              <a:rPr lang="pt-BR" altLang="pt-BR" sz="1600" b="1" dirty="0"/>
              <a:t>1,0% a.a.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Taxa de Risco: de acordo com projeto (até 4,18% a.a.)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1600" dirty="0"/>
              <a:t>Equipamentos financiados precisam atender a conteúdo nacional mínimo </a:t>
            </a:r>
          </a:p>
          <a:p>
            <a:pPr algn="l" eaLnBrk="1" hangingPunct="1">
              <a:spcBef>
                <a:spcPct val="50000"/>
              </a:spcBef>
            </a:pPr>
            <a:endParaRPr lang="pt-BR" altLang="pt-BR" sz="1600" dirty="0"/>
          </a:p>
          <a:p>
            <a:pPr algn="l" eaLnBrk="1" hangingPunct="1">
              <a:spcBef>
                <a:spcPct val="50000"/>
              </a:spcBef>
            </a:pPr>
            <a:endParaRPr lang="pt-BR" altLang="pt-BR" sz="160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Resíduos Sólidos: Linha de Saneamento Ambiental</a:t>
            </a:r>
          </a:p>
        </p:txBody>
      </p:sp>
    </p:spTree>
    <p:extLst>
      <p:ext uri="{BB962C8B-B14F-4D97-AF65-F5344CB8AC3E}">
        <p14:creationId xmlns:p14="http://schemas.microsoft.com/office/powerpoint/2010/main" xmlns="" val="146308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Restauração Florestal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691680" y="1059582"/>
            <a:ext cx="23764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8731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Recursos hídricos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/>
              <a:t>Paisagem</a:t>
            </a: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Erosão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Biodiversidade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Aquecimento Global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Microclima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600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4008" y="2787774"/>
            <a:ext cx="4356100" cy="23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8731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</a:pPr>
            <a:r>
              <a:rPr lang="pt-BR" altLang="pt-BR" u="sng" dirty="0" smtClean="0">
                <a:solidFill>
                  <a:srgbClr val="0066FF"/>
                </a:solidFill>
              </a:rPr>
              <a:t>Visão</a:t>
            </a:r>
            <a:r>
              <a:rPr lang="pt-BR" altLang="pt-BR" dirty="0">
                <a:solidFill>
                  <a:srgbClr val="0066FF"/>
                </a:solidFill>
              </a:rPr>
              <a:t>: Ser a instituição mais importante no apoio à restauração de biomas brasileiros.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</a:pPr>
            <a:r>
              <a:rPr lang="pt-BR" altLang="pt-BR" u="sng" dirty="0" smtClean="0">
                <a:solidFill>
                  <a:srgbClr val="0066FF"/>
                </a:solidFill>
              </a:rPr>
              <a:t>Missão</a:t>
            </a:r>
            <a:r>
              <a:rPr lang="pt-BR" altLang="pt-BR" dirty="0">
                <a:solidFill>
                  <a:srgbClr val="0066FF"/>
                </a:solidFill>
              </a:rPr>
              <a:t>: captar recursos e financiar projetos e programas de restauração, incluindo a cadeia produtiva de sementes e viveiros.</a:t>
            </a:r>
          </a:p>
        </p:txBody>
      </p:sp>
      <p:pic>
        <p:nvPicPr>
          <p:cNvPr id="41" name="Picture 8" descr="Foto-Blog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2882225" cy="18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2" y="746150"/>
            <a:ext cx="1646523" cy="44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28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Restauração Florestal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611560" y="4227934"/>
            <a:ext cx="3095625" cy="879475"/>
          </a:xfrm>
          <a:prstGeom prst="rect">
            <a:avLst/>
          </a:prstGeom>
          <a:gradFill rotWithShape="1">
            <a:gsLst>
              <a:gs pos="0">
                <a:srgbClr val="446025"/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pt-BR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7088" y="4399384"/>
            <a:ext cx="35290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>
                <a:ea typeface="Arial Unicode MS" pitchFamily="34" charset="-128"/>
                <a:cs typeface="Arial Unicode MS" pitchFamily="34" charset="-128"/>
              </a:rPr>
              <a:t>15 projetos contratados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>
                <a:ea typeface="Arial Unicode MS" pitchFamily="34" charset="-128"/>
                <a:cs typeface="Arial Unicode MS" pitchFamily="34" charset="-128"/>
              </a:rPr>
              <a:t>R$ 42 milhões 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971550" y="915566"/>
            <a:ext cx="2305050" cy="100781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1F7A7A"/>
            </a:prstShdw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Financiamento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Não-reembolsável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651500" y="915566"/>
            <a:ext cx="2305050" cy="100781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1F7A7A"/>
            </a:prstShdw>
          </a:effec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Financiamento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/>
              <a:t>Reembolsável</a:t>
            </a:r>
          </a:p>
        </p:txBody>
      </p:sp>
      <p:sp>
        <p:nvSpPr>
          <p:cNvPr id="11" name="Triângulo isósceles 5"/>
          <p:cNvSpPr>
            <a:spLocks noChangeArrowheads="1"/>
          </p:cNvSpPr>
          <p:nvPr/>
        </p:nvSpPr>
        <p:spPr bwMode="auto">
          <a:xfrm rot="10800000">
            <a:off x="1331912" y="1996379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riângulo isósceles 5"/>
          <p:cNvSpPr>
            <a:spLocks noChangeArrowheads="1"/>
          </p:cNvSpPr>
          <p:nvPr/>
        </p:nvSpPr>
        <p:spPr bwMode="auto">
          <a:xfrm rot="10800000">
            <a:off x="6011862" y="1994791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83147"/>
            <a:ext cx="2771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3438" y="2787972"/>
            <a:ext cx="352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BNDES Florestal</a:t>
            </a:r>
          </a:p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e</a:t>
            </a:r>
          </a:p>
          <a:p>
            <a:pPr lvl="2"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</a:rPr>
              <a:t>Fundo Clima</a:t>
            </a:r>
          </a:p>
        </p:txBody>
      </p:sp>
      <p:pic>
        <p:nvPicPr>
          <p:cNvPr id="15" name="Picture 16" descr="CARB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1710"/>
            <a:ext cx="28082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60475" y="307531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>
                <a:solidFill>
                  <a:schemeClr val="bg1"/>
                </a:solidFill>
                <a:cs typeface="Lucida Sans Unicode" pitchFamily="34" charset="0"/>
              </a:rPr>
              <a:t>Iniciativa BNDES Mata Atlântica</a:t>
            </a:r>
          </a:p>
        </p:txBody>
      </p:sp>
      <p:sp>
        <p:nvSpPr>
          <p:cNvPr id="17" name="Triângulo isósceles 5"/>
          <p:cNvSpPr>
            <a:spLocks noChangeArrowheads="1"/>
          </p:cNvSpPr>
          <p:nvPr/>
        </p:nvSpPr>
        <p:spPr bwMode="auto">
          <a:xfrm rot="10800000">
            <a:off x="1331912" y="3822303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riângulo isósceles 5"/>
          <p:cNvSpPr>
            <a:spLocks noChangeArrowheads="1"/>
          </p:cNvSpPr>
          <p:nvPr/>
        </p:nvSpPr>
        <p:spPr bwMode="auto">
          <a:xfrm rot="10800000">
            <a:off x="6011862" y="3783533"/>
            <a:ext cx="1584325" cy="143669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en-US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tângulo 1"/>
          <p:cNvSpPr>
            <a:spLocks noChangeArrowheads="1"/>
          </p:cNvSpPr>
          <p:nvPr/>
        </p:nvSpPr>
        <p:spPr bwMode="auto">
          <a:xfrm>
            <a:off x="5292725" y="4227934"/>
            <a:ext cx="3024188" cy="87947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44602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3000"/>
              </a:lnSpc>
              <a:spcBef>
                <a:spcPts val="600"/>
              </a:spcBef>
              <a:buClr>
                <a:srgbClr val="333399"/>
              </a:buClr>
            </a:pPr>
            <a:endParaRPr lang="pt-BR" altLang="pt-BR" sz="2400" b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5476" y="4386684"/>
            <a:ext cx="35290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projeto</a:t>
            </a: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contratado</a:t>
            </a:r>
            <a:endParaRPr lang="en-US" altLang="pt-BR" sz="2000" b="0" dirty="0"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R$ 168 </a:t>
            </a:r>
            <a:r>
              <a:rPr lang="en-US" altLang="pt-BR" sz="2000" b="0" dirty="0" err="1">
                <a:ea typeface="Arial Unicode MS" pitchFamily="34" charset="-128"/>
                <a:cs typeface="Arial Unicode MS" pitchFamily="34" charset="-128"/>
              </a:rPr>
              <a:t>milhões</a:t>
            </a:r>
            <a:r>
              <a:rPr lang="en-US" altLang="pt-BR" sz="2000" b="0" dirty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3506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24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29477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3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Considerações Finais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539750" y="2231231"/>
            <a:ext cx="831691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Scale-Up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Programa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Fundo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Clima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Evolução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Políticas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Sócioambientais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Diretrizes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Salvaguardas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Apoio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implementação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Política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Nacional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Resíduos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Sólidos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Promover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investimentos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ecoeficiência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tecnologias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verdes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Lançamento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iniciativa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Restauração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Ecológica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Explorar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Oportunidades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Negócios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Sustentáveis</a:t>
            </a: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tângulo de cantos arredondados 5"/>
          <p:cNvSpPr>
            <a:spLocks noChangeArrowheads="1"/>
          </p:cNvSpPr>
          <p:nvPr/>
        </p:nvSpPr>
        <p:spPr bwMode="auto">
          <a:xfrm>
            <a:off x="287338" y="771525"/>
            <a:ext cx="8461375" cy="1358900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43000"/>
              </a:lnSpc>
              <a:spcBef>
                <a:spcPts val="600"/>
              </a:spcBef>
              <a:buClr>
                <a:srgbClr val="333399"/>
              </a:buClr>
              <a:buSzPct val="100000"/>
            </a:pPr>
            <a:r>
              <a:rPr lang="en-US" altLang="pt-BR" dirty="0" smtClean="0"/>
              <a:t>A </a:t>
            </a:r>
            <a:r>
              <a:rPr lang="en-US" altLang="pt-BR" dirty="0" err="1" smtClean="0"/>
              <a:t>evolução</a:t>
            </a:r>
            <a:r>
              <a:rPr lang="en-US" altLang="pt-BR" dirty="0" smtClean="0"/>
              <a:t> da agenda </a:t>
            </a:r>
            <a:r>
              <a:rPr lang="en-US" altLang="pt-BR" dirty="0" err="1" smtClean="0"/>
              <a:t>sócioambiental</a:t>
            </a:r>
            <a:r>
              <a:rPr lang="en-US" altLang="pt-BR" dirty="0" smtClean="0"/>
              <a:t> do BNDES </a:t>
            </a:r>
            <a:r>
              <a:rPr lang="en-US" altLang="pt-BR" dirty="0" err="1" smtClean="0"/>
              <a:t>mostra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seu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comprometimento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promover</a:t>
            </a:r>
            <a:r>
              <a:rPr lang="en-US" altLang="pt-BR" dirty="0" smtClean="0"/>
              <a:t> o </a:t>
            </a:r>
            <a:r>
              <a:rPr lang="en-US" altLang="pt-BR" dirty="0" err="1" smtClean="0"/>
              <a:t>desenvolvimento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sustentável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todas</a:t>
            </a:r>
            <a:r>
              <a:rPr lang="en-US" altLang="pt-BR" dirty="0" smtClean="0"/>
              <a:t> as </a:t>
            </a:r>
            <a:r>
              <a:rPr lang="en-US" altLang="pt-BR" dirty="0" err="1" smtClean="0"/>
              <a:t>atividades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realizadas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pelo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banco</a:t>
            </a:r>
            <a:r>
              <a:rPr lang="en-US" altLang="pt-BR" dirty="0" smtClean="0"/>
              <a:t>, </a:t>
            </a:r>
            <a:r>
              <a:rPr lang="en-US" altLang="pt-BR" b="1" dirty="0" smtClean="0"/>
              <a:t>e </a:t>
            </a:r>
            <a:r>
              <a:rPr lang="en-US" altLang="pt-BR" b="1" dirty="0" err="1" smtClean="0"/>
              <a:t>ainda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há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mais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frentes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por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vir</a:t>
            </a:r>
            <a:r>
              <a:rPr lang="en-US" altLang="pt-BR" b="1" dirty="0" smtClean="0"/>
              <a:t>.</a:t>
            </a:r>
            <a:endParaRPr lang="en-US" alt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3724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C61B9EB-6149-4A51-A356-C8D75AAADDC4}" type="slidenum">
              <a:rPr lang="pt-BR" altLang="pt-BR" sz="1000" smtClean="0"/>
              <a:pPr eaLnBrk="1" hangingPunct="1">
                <a:defRPr/>
              </a:pPr>
              <a:t>26</a:t>
            </a:fld>
            <a:endParaRPr lang="pt-BR" altLang="pt-BR" sz="1000" smtClean="0"/>
          </a:p>
        </p:txBody>
      </p:sp>
      <p:sp>
        <p:nvSpPr>
          <p:cNvPr id="17411" name="Rectangle 5"/>
          <p:cNvSpPr>
            <a:spLocks noChangeAspect="1" noChangeArrowheads="1"/>
          </p:cNvSpPr>
          <p:nvPr/>
        </p:nvSpPr>
        <p:spPr bwMode="auto">
          <a:xfrm>
            <a:off x="0" y="0"/>
            <a:ext cx="9180513" cy="257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0" y="2571750"/>
            <a:ext cx="9180513" cy="2579688"/>
            <a:chOff x="0" y="2160"/>
            <a:chExt cx="5783" cy="2167"/>
          </a:xfrm>
        </p:grpSpPr>
        <p:sp>
          <p:nvSpPr>
            <p:cNvPr id="17414" name="Rectangle 6"/>
            <p:cNvSpPr>
              <a:spLocks noChangeAspect="1" noChangeArrowheads="1"/>
            </p:cNvSpPr>
            <p:nvPr/>
          </p:nvSpPr>
          <p:spPr bwMode="auto">
            <a:xfrm>
              <a:off x="0" y="2296"/>
              <a:ext cx="5783" cy="2031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15" name="Rectangle 7"/>
            <p:cNvSpPr>
              <a:spLocks noChangeAspect="1" noChangeArrowheads="1"/>
            </p:cNvSpPr>
            <p:nvPr/>
          </p:nvSpPr>
          <p:spPr bwMode="auto">
            <a:xfrm>
              <a:off x="0" y="2160"/>
              <a:ext cx="5783" cy="136"/>
            </a:xfrm>
            <a:prstGeom prst="rect">
              <a:avLst/>
            </a:prstGeom>
            <a:solidFill>
              <a:srgbClr val="6FB3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40965" name="Picture 6" descr="BNDES_Tag_Portugu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42963"/>
            <a:ext cx="68754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65125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10000"/>
              </a:spcBef>
              <a:defRPr/>
            </a:pPr>
            <a:r>
              <a:rPr lang="pt-BR" sz="2600" b="1" dirty="0" smtClean="0">
                <a:solidFill>
                  <a:schemeClr val="bg1"/>
                </a:solidFill>
              </a:rPr>
              <a:t>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3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1789113"/>
            <a:ext cx="8497888" cy="28622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Quem Somos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4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ltGray">
          <a:xfrm>
            <a:off x="1096963" y="1059582"/>
            <a:ext cx="542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006600"/>
              </a:buClr>
              <a:buFont typeface="Wingdings" charset="0"/>
              <a:buChar char="§"/>
              <a:defRPr/>
            </a:pPr>
            <a:r>
              <a:rPr lang="pt-BR" sz="2000" dirty="0">
                <a:solidFill>
                  <a:srgbClr val="006600"/>
                </a:solidFill>
                <a:latin typeface="Arial" charset="0"/>
                <a:ea typeface="ＭＳ Ｐゴシック" charset="0"/>
              </a:rPr>
              <a:t> Fundado em 20 de Junho de 1952</a:t>
            </a:r>
            <a:endParaRPr lang="pt-BR" sz="2000" u="sng" dirty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ltGray">
          <a:xfrm>
            <a:off x="1096963" y="1578707"/>
            <a:ext cx="7723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Empresa pública de propriedade integral da União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ltGray">
          <a:xfrm>
            <a:off x="1096963" y="2097832"/>
            <a:ext cx="765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Instrumento chave para implementação da Política Industrial, de </a:t>
            </a:r>
            <a:r>
              <a:rPr lang="pt-BR" altLang="pt-BR" dirty="0" err="1">
                <a:solidFill>
                  <a:srgbClr val="006600"/>
                </a:solidFill>
              </a:rPr>
              <a:t>Infra-estrutura</a:t>
            </a:r>
            <a:r>
              <a:rPr lang="pt-BR" altLang="pt-BR" dirty="0">
                <a:solidFill>
                  <a:srgbClr val="006600"/>
                </a:solidFill>
              </a:rPr>
              <a:t> e de Comércio Exterior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ltGray">
          <a:xfrm>
            <a:off x="1096963" y="4479131"/>
            <a:ext cx="729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006600"/>
              </a:buClr>
              <a:buFont typeface="Wingdings" charset="0"/>
              <a:buChar char="§"/>
              <a:defRPr/>
            </a:pPr>
            <a:r>
              <a:rPr lang="pt-BR" sz="2000" dirty="0">
                <a:solidFill>
                  <a:srgbClr val="006600"/>
                </a:solidFill>
                <a:latin typeface="Arial" charset="0"/>
                <a:ea typeface="ＭＳ Ｐゴシック" charset="0"/>
              </a:rPr>
              <a:t> Foco no financiamento do investimento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ltGray">
          <a:xfrm>
            <a:off x="1096963" y="3960007"/>
            <a:ext cx="588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Principal fonte de crédito de longo prazo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ltGray">
          <a:xfrm>
            <a:off x="1096963" y="3440882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>
                <a:solidFill>
                  <a:srgbClr val="006600"/>
                </a:solidFill>
              </a:rPr>
              <a:t> Captação de recursos de longo prazo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ltGray">
          <a:xfrm>
            <a:off x="1096963" y="2921757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pt-BR" altLang="pt-BR" dirty="0">
                <a:solidFill>
                  <a:srgbClr val="006600"/>
                </a:solidFill>
              </a:rPr>
              <a:t> Apoio a micro, pequenas e médias empresas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62" y="839366"/>
            <a:ext cx="849397" cy="42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Linha do Tempo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5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ltGray">
          <a:xfrm>
            <a:off x="2141538" y="94535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Econômica -  Siderurgia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ltGray">
          <a:xfrm>
            <a:off x="2141538" y="153709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Indústrias de Base - Bens de Consumo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ltGray">
          <a:xfrm>
            <a:off x="2141538" y="2070497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Insumos Básicos - Bens de Capital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ltGray">
          <a:xfrm>
            <a:off x="2141538" y="2636044"/>
            <a:ext cx="6121400" cy="3464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Energia - Agricultura - Integração Social 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ltGray">
          <a:xfrm>
            <a:off x="2141538" y="3164682"/>
            <a:ext cx="6121400" cy="4607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privada   Exportações </a:t>
            </a:r>
            <a:br>
              <a:rPr lang="pt-BR" altLang="pt-BR" sz="1800" b="0">
                <a:solidFill>
                  <a:srgbClr val="006600"/>
                </a:solidFill>
                <a:latin typeface="Arial" charset="0"/>
              </a:rPr>
            </a:b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Privatização: Gerenciamento do PND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ltGray">
          <a:xfrm>
            <a:off x="2141538" y="3796903"/>
            <a:ext cx="6121400" cy="460772"/>
          </a:xfrm>
          <a:prstGeom prst="roundRect">
            <a:avLst>
              <a:gd name="adj" fmla="val 16667"/>
            </a:avLst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0">
                <a:solidFill>
                  <a:srgbClr val="006600"/>
                </a:solidFill>
                <a:latin typeface="Arial" charset="0"/>
              </a:rPr>
              <a:t>Infraestrutura - Estrutura Produtiva                        Exportações - Inclusão Social</a:t>
            </a: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ltGray">
          <a:xfrm>
            <a:off x="1838325" y="4438650"/>
            <a:ext cx="6599238" cy="467916"/>
          </a:xfrm>
          <a:prstGeom prst="roundRect">
            <a:avLst>
              <a:gd name="adj" fmla="val 16667"/>
            </a:avLst>
          </a:prstGeom>
          <a:solidFill>
            <a:srgbClr val="008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1" tIns="45680" rIns="91361" bIns="45680" anchor="ctr"/>
          <a:lstStyle>
            <a:lvl1pPr marL="266700" indent="-2667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0">
                <a:solidFill>
                  <a:srgbClr val="FFFFFF"/>
                </a:solidFill>
                <a:latin typeface="Arial" charset="0"/>
              </a:rPr>
              <a:t>Inovação - Desenvolvimento Sustentável -            Dinamização Regional - MPMEs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302146" y="86225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1950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02146" y="145399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1960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302146" y="1987399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1970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02146" y="2554137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1980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302146" y="3139924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02146" y="3772146"/>
            <a:ext cx="1231899" cy="51935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800" smtClean="0">
                <a:solidFill>
                  <a:srgbClr val="FFFFFF"/>
                </a:solidFill>
                <a:latin typeface="Verdana" pitchFamily="34" charset="0"/>
              </a:rPr>
              <a:t>2000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01480" y="4438649"/>
            <a:ext cx="1240880" cy="476253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pt-BR" sz="1600" smtClean="0">
                <a:solidFill>
                  <a:srgbClr val="FFFFFF"/>
                </a:solidFill>
                <a:latin typeface="Verdana" pitchFamily="34" charset="0"/>
              </a:rPr>
              <a:t>Hoje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Agenda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913FC1D8-FB78-4FE4-A832-C542D310773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6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>
            <a:off x="807251" y="105958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1. Aspectos Institucionais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807251" y="177966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2. Evolução da Agenda Ambiental do BNDES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07251" y="249974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1" dirty="0">
                <a:solidFill>
                  <a:srgbClr val="FFFFFF"/>
                </a:solidFill>
                <a:latin typeface="Arial" charset="0"/>
                <a:ea typeface="+mn-ea"/>
              </a:rPr>
              <a:t>3</a:t>
            </a:r>
            <a:r>
              <a:rPr lang="pt-BR" sz="2000" b="1" dirty="0" smtClean="0">
                <a:solidFill>
                  <a:srgbClr val="FFFFFF"/>
                </a:solidFill>
                <a:latin typeface="Arial" charset="0"/>
                <a:ea typeface="+mn-ea"/>
              </a:rPr>
              <a:t>. Políticas, Guias e Critérios Socioambientais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807251" y="321982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 smtClean="0">
                <a:solidFill>
                  <a:srgbClr val="FFFFFF"/>
                </a:solidFill>
              </a:rPr>
              <a:t>4. Apoio Financeiro a Projetos Socioambientais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807251" y="3939902"/>
            <a:ext cx="7149125" cy="442585"/>
          </a:xfrm>
          <a:prstGeom prst="roundRect">
            <a:avLst>
              <a:gd name="adj" fmla="val 16667"/>
            </a:avLst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1" tIns="45680" rIns="91361" bIns="45680"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FFFFFF"/>
                </a:solidFill>
              </a:rPr>
              <a:t>5. </a:t>
            </a:r>
            <a:r>
              <a:rPr lang="pt-BR" altLang="pt-BR" sz="2000" b="1" dirty="0" smtClean="0">
                <a:solidFill>
                  <a:srgbClr val="FFFFFF"/>
                </a:solidFill>
              </a:rPr>
              <a:t>Considerações Finais</a:t>
            </a:r>
            <a:endParaRPr lang="pt-BR" altLang="pt-BR" sz="2000" b="1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5" y="2355725"/>
            <a:ext cx="8497888" cy="22956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2869" y="848178"/>
            <a:ext cx="8497888" cy="8653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4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Evolução da Agenda Ambiental</a:t>
            </a:r>
            <a:endParaRPr lang="pt-BR" dirty="0">
              <a:cs typeface="+mj-cs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7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24300" y="2716213"/>
            <a:ext cx="0" cy="32067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/>
        </p:nvGraphicFramePr>
        <p:xfrm>
          <a:off x="107505" y="1996479"/>
          <a:ext cx="8928992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187450" y="3292475"/>
            <a:ext cx="1223963" cy="40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1976</a:t>
            </a:r>
            <a:r>
              <a:rPr lang="pt-BR" altLang="pt-BR" sz="1000" dirty="0" smtClean="0"/>
              <a:t> – Convênio com a SEMA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871663" y="3829050"/>
            <a:ext cx="154781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1982</a:t>
            </a:r>
            <a:r>
              <a:rPr lang="pt-BR" altLang="pt-BR" sz="1000" dirty="0" smtClean="0"/>
              <a:t> – Participação na Comissão de Cubatão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132138" y="3108325"/>
            <a:ext cx="172720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1989</a:t>
            </a:r>
            <a:r>
              <a:rPr lang="pt-BR" altLang="pt-BR" sz="1000" dirty="0" smtClean="0"/>
              <a:t> – Primeira Gerência de Meio Ambiente</a:t>
            </a: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3563938" y="1276350"/>
            <a:ext cx="208756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1992 </a:t>
            </a:r>
            <a:r>
              <a:rPr lang="pt-BR" altLang="pt-BR" sz="1000" dirty="0" smtClean="0"/>
              <a:t>– Criação do Departamento de Meio Ambiente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4068763" y="3868738"/>
            <a:ext cx="1655762" cy="55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1995</a:t>
            </a:r>
            <a:r>
              <a:rPr lang="pt-BR" altLang="pt-BR" sz="1000" dirty="0" smtClean="0"/>
              <a:t> – Adoção do Protocolo Verde e Adesão da Iniciativa UNEP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763713" y="2738438"/>
            <a:ext cx="0" cy="55403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700338" y="2716213"/>
            <a:ext cx="0" cy="1112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3492500" y="1276350"/>
            <a:ext cx="0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2484438" y="804863"/>
            <a:ext cx="201612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1986</a:t>
            </a:r>
            <a:r>
              <a:rPr lang="pt-BR" altLang="pt-BR" sz="1000" dirty="0" smtClean="0"/>
              <a:t> – Criação do Programa de Conservação do Meio Ambiente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427538" y="1708150"/>
            <a:ext cx="0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932363" y="2716213"/>
            <a:ext cx="0" cy="11684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5003800" y="3076575"/>
            <a:ext cx="2016125" cy="554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2001</a:t>
            </a:r>
            <a:r>
              <a:rPr lang="pt-BR" altLang="pt-BR" sz="1000" dirty="0" smtClean="0"/>
              <a:t> – Criação da Gerência Executiva de Meio Ambiente e Recursos Naturais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6011863" y="2716213"/>
            <a:ext cx="0" cy="32067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804025" y="1781175"/>
            <a:ext cx="0" cy="674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7812360" y="2284512"/>
            <a:ext cx="1296144" cy="553998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i="1" dirty="0" smtClean="0"/>
              <a:t>2009</a:t>
            </a:r>
            <a:r>
              <a:rPr lang="pt-BR" altLang="pt-BR" sz="1000" i="1" dirty="0" smtClean="0"/>
              <a:t> – Criação da Área de Meio Ambiente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7235825" y="2716213"/>
            <a:ext cx="0" cy="11684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7"/>
          <p:cNvSpPr txBox="1">
            <a:spLocks noChangeArrowheads="1"/>
          </p:cNvSpPr>
          <p:nvPr/>
        </p:nvSpPr>
        <p:spPr bwMode="auto">
          <a:xfrm>
            <a:off x="6116638" y="3944938"/>
            <a:ext cx="2016125" cy="101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2008</a:t>
            </a:r>
            <a:r>
              <a:rPr lang="pt-BR" altLang="pt-BR" sz="1000" dirty="0" smtClean="0"/>
              <a:t> – Criação do Fundo Amazônia, do PMAE-Ambiental e Adoção do Protocolo Verde – Versão 2. </a:t>
            </a:r>
            <a:r>
              <a:rPr lang="pt-BR" altLang="pt-BR" sz="1000" dirty="0" err="1" smtClean="0"/>
              <a:t>Lancçamento</a:t>
            </a:r>
            <a:r>
              <a:rPr lang="pt-BR" altLang="pt-BR" sz="1000" dirty="0" smtClean="0"/>
              <a:t> do FIP de  MDL (Brasil Sustentabilidade)</a:t>
            </a:r>
          </a:p>
        </p:txBody>
      </p:sp>
      <p:sp>
        <p:nvSpPr>
          <p:cNvPr id="25" name="CaixaDeTexto 7"/>
          <p:cNvSpPr txBox="1">
            <a:spLocks noChangeArrowheads="1"/>
          </p:cNvSpPr>
          <p:nvPr/>
        </p:nvSpPr>
        <p:spPr bwMode="auto">
          <a:xfrm>
            <a:off x="6362700" y="804863"/>
            <a:ext cx="24574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2005</a:t>
            </a:r>
            <a:r>
              <a:rPr lang="pt-BR" altLang="pt-BR" sz="1000" dirty="0" smtClean="0"/>
              <a:t> –Aprovação da Política Ambiental do BNDES</a:t>
            </a:r>
          </a:p>
        </p:txBody>
      </p:sp>
      <p:sp>
        <p:nvSpPr>
          <p:cNvPr id="26" name="CaixaDeTexto 7"/>
          <p:cNvSpPr txBox="1">
            <a:spLocks noChangeArrowheads="1"/>
          </p:cNvSpPr>
          <p:nvPr/>
        </p:nvSpPr>
        <p:spPr bwMode="auto">
          <a:xfrm>
            <a:off x="6651625" y="1308100"/>
            <a:ext cx="232092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2006</a:t>
            </a:r>
            <a:r>
              <a:rPr lang="pt-BR" altLang="pt-BR" sz="1000" dirty="0" smtClean="0"/>
              <a:t> – Criação da Linha de MA e do PROESCO</a:t>
            </a:r>
          </a:p>
        </p:txBody>
      </p:sp>
      <p:sp>
        <p:nvSpPr>
          <p:cNvPr id="27" name="CaixaDeTexto 7"/>
          <p:cNvSpPr txBox="1">
            <a:spLocks noChangeArrowheads="1"/>
          </p:cNvSpPr>
          <p:nvPr/>
        </p:nvSpPr>
        <p:spPr bwMode="auto">
          <a:xfrm>
            <a:off x="6956425" y="1781175"/>
            <a:ext cx="2016125" cy="246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2007</a:t>
            </a:r>
            <a:r>
              <a:rPr lang="pt-BR" altLang="pt-BR" sz="1000" dirty="0" smtClean="0"/>
              <a:t> – Criação do Refloresta</a:t>
            </a:r>
          </a:p>
        </p:txBody>
      </p:sp>
      <p:sp>
        <p:nvSpPr>
          <p:cNvPr id="28" name="CaixaDeTexto 7"/>
          <p:cNvSpPr txBox="1">
            <a:spLocks noChangeArrowheads="1"/>
          </p:cNvSpPr>
          <p:nvPr/>
        </p:nvSpPr>
        <p:spPr bwMode="auto">
          <a:xfrm>
            <a:off x="4608513" y="806450"/>
            <a:ext cx="1687512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2003</a:t>
            </a:r>
            <a:r>
              <a:rPr lang="pt-BR" altLang="pt-BR" sz="1000" dirty="0" smtClean="0"/>
              <a:t> – Projeto dos Guias Ambientais</a:t>
            </a: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7126288" y="2068513"/>
            <a:ext cx="0" cy="38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6516688" y="1308100"/>
            <a:ext cx="0" cy="1147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6156325" y="1281113"/>
            <a:ext cx="0" cy="1174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812360" y="2914650"/>
            <a:ext cx="1331640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815388" y="486251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96325" y="4813300"/>
            <a:ext cx="441325" cy="2730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3C93D26-6663-43B0-B5D5-D8D63AF1C378}" type="slidenum">
              <a:rPr lang="pt-BR" altLang="pt-BR" sz="900" smtClean="0">
                <a:solidFill>
                  <a:srgbClr val="FFFFFF"/>
                </a:solidFill>
              </a:rPr>
              <a:pPr algn="ctr" eaLnBrk="1" hangingPunct="1">
                <a:defRPr/>
              </a:pPr>
              <a:t>8</a:t>
            </a:fld>
            <a:endParaRPr lang="pt-BR" altLang="pt-BR" sz="900" smtClean="0">
              <a:solidFill>
                <a:srgbClr val="FFFF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132138" y="2665413"/>
            <a:ext cx="0" cy="16557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1979613" y="2068513"/>
            <a:ext cx="0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/>
        </p:nvGraphicFramePr>
        <p:xfrm>
          <a:off x="539750" y="1996479"/>
          <a:ext cx="8496746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-223" y="2222906"/>
            <a:ext cx="971823" cy="707886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2009</a:t>
            </a:r>
            <a:r>
              <a:rPr lang="pt-BR" altLang="pt-BR" sz="1000" dirty="0" smtClean="0"/>
              <a:t> – Criação da Área de Meio Ambiente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082675" y="2665413"/>
            <a:ext cx="0" cy="8937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0" y="3614738"/>
            <a:ext cx="2016125" cy="1477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2009</a:t>
            </a:r>
            <a:r>
              <a:rPr lang="pt-BR" altLang="pt-BR" sz="1000" dirty="0" smtClean="0"/>
              <a:t> – Resoluções Setoriais: Pecuária Bovina e Térmicas</a:t>
            </a:r>
          </a:p>
          <a:p>
            <a:pPr algn="ctr" eaLnBrk="1" hangingPunct="1">
              <a:defRPr/>
            </a:pPr>
            <a:r>
              <a:rPr lang="pt-BR" altLang="pt-BR" sz="1000" dirty="0" smtClean="0"/>
              <a:t>Criação </a:t>
            </a:r>
            <a:r>
              <a:rPr lang="pt-BR" altLang="pt-BR" sz="1000" dirty="0"/>
              <a:t>do BNDES Mata Atlântica, BNDES Florestal e do BNDES  Compensação </a:t>
            </a:r>
            <a:r>
              <a:rPr lang="pt-BR" altLang="pt-BR" sz="1000" dirty="0" smtClean="0"/>
              <a:t>Florestal</a:t>
            </a:r>
          </a:p>
          <a:p>
            <a:pPr algn="ctr" eaLnBrk="1" hangingPunct="1">
              <a:defRPr/>
            </a:pPr>
            <a:r>
              <a:rPr lang="pt-BR" altLang="pt-BR" sz="1000" dirty="0" smtClean="0"/>
              <a:t>Criação </a:t>
            </a:r>
            <a:r>
              <a:rPr lang="pt-BR" altLang="pt-BR" sz="1000" dirty="0"/>
              <a:t>do ICO2</a:t>
            </a:r>
          </a:p>
          <a:p>
            <a:pPr algn="ctr" eaLnBrk="1" hangingPunct="1">
              <a:defRPr/>
            </a:pPr>
            <a:endParaRPr lang="pt-BR" altLang="pt-BR" sz="1000" dirty="0"/>
          </a:p>
          <a:p>
            <a:pPr algn="ctr" eaLnBrk="1" hangingPunct="1">
              <a:defRPr/>
            </a:pPr>
            <a:endParaRPr lang="pt-BR" altLang="pt-BR" sz="1000" dirty="0" smtClean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465388" y="2690813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1504950" y="3005138"/>
            <a:ext cx="1512888" cy="55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2010</a:t>
            </a:r>
            <a:r>
              <a:rPr lang="pt-BR" altLang="pt-BR" sz="1000" dirty="0" smtClean="0"/>
              <a:t> – Resoluções Setoriais: Açúcar e Álcool</a:t>
            </a:r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2339975" y="4359275"/>
            <a:ext cx="33591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Aprovação dos Guias Socioambientais para os setores de pecuária bovina, sucroalcooleiro e soja. Lançamento da Política de Entornos e Política de Compras Sustentáveis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5157788" y="2006600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6777038" y="2644775"/>
            <a:ext cx="0" cy="93662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6084888" y="3581400"/>
            <a:ext cx="29781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2013</a:t>
            </a:r>
            <a:r>
              <a:rPr lang="pt-BR" altLang="pt-BR" sz="1000" dirty="0" smtClean="0"/>
              <a:t> – Aprovação do Guia Socioambiental de Abastecimento de Água e Esgotamento Sanitário</a:t>
            </a:r>
          </a:p>
        </p:txBody>
      </p:sp>
      <p:sp>
        <p:nvSpPr>
          <p:cNvPr id="18" name="CaixaDeTexto 7"/>
          <p:cNvSpPr txBox="1">
            <a:spLocks noChangeArrowheads="1"/>
          </p:cNvSpPr>
          <p:nvPr/>
        </p:nvSpPr>
        <p:spPr bwMode="auto">
          <a:xfrm>
            <a:off x="4727575" y="1258888"/>
            <a:ext cx="1944688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2012</a:t>
            </a:r>
            <a:r>
              <a:rPr lang="pt-BR" altLang="pt-BR" sz="1000" dirty="0" smtClean="0"/>
              <a:t> – Criação do Programa Fundo Clima, Publicação do 1º Inventário de GEE e Participação na Rio + 20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919538" y="2665413"/>
            <a:ext cx="0" cy="31115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3408363" y="3005138"/>
            <a:ext cx="2224087" cy="862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Aprovação do Fundo de Inovação em Meio Ambiente e Início da Participação do BNDES no SE4All, IDFC e CDM </a:t>
            </a:r>
            <a:r>
              <a:rPr lang="pt-BR" altLang="pt-BR" sz="1000" dirty="0" err="1" smtClean="0"/>
              <a:t>Policy</a:t>
            </a:r>
            <a:r>
              <a:rPr lang="pt-BR" altLang="pt-BR" sz="1000" dirty="0" smtClean="0"/>
              <a:t> </a:t>
            </a:r>
            <a:r>
              <a:rPr lang="pt-BR" altLang="pt-BR" sz="1000" dirty="0" err="1" smtClean="0"/>
              <a:t>Diologue</a:t>
            </a:r>
            <a:endParaRPr lang="pt-BR" altLang="pt-BR" sz="1000" dirty="0" smtClean="0"/>
          </a:p>
        </p:txBody>
      </p:sp>
      <p:sp>
        <p:nvSpPr>
          <p:cNvPr id="21" name="CaixaDeTexto 7"/>
          <p:cNvSpPr txBox="1">
            <a:spLocks noChangeArrowheads="1"/>
          </p:cNvSpPr>
          <p:nvPr/>
        </p:nvSpPr>
        <p:spPr bwMode="auto">
          <a:xfrm>
            <a:off x="1401763" y="1597025"/>
            <a:ext cx="32321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2010</a:t>
            </a:r>
            <a:r>
              <a:rPr lang="pt-BR" altLang="pt-BR" sz="1000" dirty="0" smtClean="0"/>
              <a:t> – Criação do Projeto Guias Socioambientais e Aprovação da Política Socioambiental do BNDES</a:t>
            </a:r>
          </a:p>
        </p:txBody>
      </p: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5867400" y="4252913"/>
            <a:ext cx="1944688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b="1" dirty="0" smtClean="0"/>
              <a:t>2011</a:t>
            </a:r>
            <a:r>
              <a:rPr lang="pt-BR" altLang="pt-BR" sz="1000" dirty="0" smtClean="0"/>
              <a:t> – Início da Participação do BNDES no Sustainable Energy for All, IDFC e CDM Policy Dialogue</a:t>
            </a:r>
          </a:p>
        </p:txBody>
      </p:sp>
      <p:sp>
        <p:nvSpPr>
          <p:cNvPr id="24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60338"/>
            <a:ext cx="6624637" cy="323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+mj-cs"/>
              </a:rPr>
              <a:t>Evolução da Agenda Ambiental</a:t>
            </a:r>
            <a:endParaRPr lang="pt-B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6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0832" y="97706"/>
            <a:ext cx="8229600" cy="5298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kern="0" dirty="0" smtClean="0">
                <a:ea typeface="ＭＳ Ｐゴシック" charset="-128"/>
              </a:rPr>
              <a:t>Economia Verde</a:t>
            </a:r>
          </a:p>
        </p:txBody>
      </p:sp>
      <p:sp>
        <p:nvSpPr>
          <p:cNvPr id="4" name="Text Box 933"/>
          <p:cNvSpPr txBox="1">
            <a:spLocks noChangeArrowheads="1"/>
          </p:cNvSpPr>
          <p:nvPr/>
        </p:nvSpPr>
        <p:spPr bwMode="auto">
          <a:xfrm>
            <a:off x="468634" y="771550"/>
            <a:ext cx="835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 dirty="0" smtClean="0"/>
              <a:t>Desembolsos do BNDES em economia verde e financiamento climático 2009-2013</a:t>
            </a:r>
            <a:endParaRPr lang="pt-BR" altLang="pt-BR" sz="16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5400000">
            <a:off x="4122167" y="465732"/>
            <a:ext cx="755650" cy="8352928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rot="10800000" vert="eaVert" lIns="0" rIns="0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pt-BR" sz="1600" b="1" dirty="0" smtClean="0"/>
              <a:t>O </a:t>
            </a:r>
            <a:r>
              <a:rPr lang="en-US" altLang="pt-BR" sz="1600" b="1" dirty="0" err="1" smtClean="0"/>
              <a:t>investimento</a:t>
            </a:r>
            <a:r>
              <a:rPr lang="en-US" altLang="pt-BR" sz="1600" b="1" dirty="0" smtClean="0"/>
              <a:t> do BNDES </a:t>
            </a:r>
            <a:r>
              <a:rPr lang="en-US" altLang="pt-BR" sz="1600" b="1" dirty="0" err="1" smtClean="0"/>
              <a:t>em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economia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verde</a:t>
            </a:r>
            <a:r>
              <a:rPr lang="en-US" altLang="pt-BR" sz="1600" b="1" dirty="0" smtClean="0"/>
              <a:t> e </a:t>
            </a:r>
            <a:r>
              <a:rPr lang="en-US" altLang="pt-BR" sz="1600" b="1" dirty="0" err="1" smtClean="0"/>
              <a:t>financiamento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climático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alcançou</a:t>
            </a:r>
            <a:r>
              <a:rPr lang="en-US" altLang="pt-BR" sz="1600" b="1" dirty="0" smtClean="0"/>
              <a:t> R$ 24,4 </a:t>
            </a:r>
            <a:r>
              <a:rPr lang="en-US" altLang="pt-BR" sz="1600" b="1" dirty="0" err="1" smtClean="0"/>
              <a:t>bilhões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em</a:t>
            </a:r>
            <a:r>
              <a:rPr lang="en-US" altLang="pt-BR" sz="1600" b="1" dirty="0" smtClean="0"/>
              <a:t> 2013, um </a:t>
            </a:r>
            <a:r>
              <a:rPr lang="en-US" altLang="pt-BR" sz="1600" b="1" dirty="0" err="1" smtClean="0"/>
              <a:t>aumento</a:t>
            </a:r>
            <a:r>
              <a:rPr lang="en-US" altLang="pt-BR" sz="1600" b="1" dirty="0" smtClean="0"/>
              <a:t> de 35% </a:t>
            </a:r>
            <a:r>
              <a:rPr lang="en-US" altLang="pt-BR" sz="1600" b="1" dirty="0" err="1" smtClean="0"/>
              <a:t>nos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últimos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três</a:t>
            </a:r>
            <a:r>
              <a:rPr lang="en-US" altLang="pt-BR" sz="1600" b="1" dirty="0" smtClean="0"/>
              <a:t> </a:t>
            </a:r>
            <a:r>
              <a:rPr lang="en-US" altLang="pt-BR" sz="1600" b="1" dirty="0" err="1" smtClean="0"/>
              <a:t>anos</a:t>
            </a:r>
            <a:r>
              <a:rPr lang="en-US" altLang="pt-BR" sz="1600" b="1" dirty="0" smtClean="0"/>
              <a:t>. </a:t>
            </a:r>
            <a:endParaRPr lang="pt-BR" altLang="pt-BR" sz="1600" b="1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1590"/>
            <a:ext cx="7280300" cy="31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75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1377</Words>
  <Application>Microsoft Office PowerPoint</Application>
  <PresentationFormat>Apresentação na tela (16:9)</PresentationFormat>
  <Paragraphs>292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Design padrão</vt:lpstr>
      <vt:lpstr>Imagem de bitmap</vt:lpstr>
      <vt:lpstr>Slide 1</vt:lpstr>
      <vt:lpstr>Agenda</vt:lpstr>
      <vt:lpstr>Agenda</vt:lpstr>
      <vt:lpstr>Quem Somos</vt:lpstr>
      <vt:lpstr>Linha do Tempo</vt:lpstr>
      <vt:lpstr>Agenda</vt:lpstr>
      <vt:lpstr>Evolução da Agenda Ambiental</vt:lpstr>
      <vt:lpstr>Evolução da Agenda Ambiental</vt:lpstr>
      <vt:lpstr>Slide 9</vt:lpstr>
      <vt:lpstr>Agenda</vt:lpstr>
      <vt:lpstr>O Departamento de Meio Ambiente</vt:lpstr>
      <vt:lpstr>Estrutura da Política Socioambiental</vt:lpstr>
      <vt:lpstr>Agenda</vt:lpstr>
      <vt:lpstr>Slide 14</vt:lpstr>
      <vt:lpstr>Slide 15</vt:lpstr>
      <vt:lpstr>Slide 16</vt:lpstr>
      <vt:lpstr>Slide 17</vt:lpstr>
      <vt:lpstr>Slide 18</vt:lpstr>
      <vt:lpstr>Resíduos Sólidos: Projetos Financiáveis</vt:lpstr>
      <vt:lpstr>Slide 20</vt:lpstr>
      <vt:lpstr>Slide 21</vt:lpstr>
      <vt:lpstr>Slide 22</vt:lpstr>
      <vt:lpstr>Slide 23</vt:lpstr>
      <vt:lpstr>Agenda</vt:lpstr>
      <vt:lpstr>Slide 25</vt:lpstr>
      <vt:lpstr>Slide 26</vt:lpstr>
    </vt:vector>
  </TitlesOfParts>
  <Company>BNDES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Socioambientais do Setor de Energia Eólica</dc:title>
  <dc:creator/>
  <cp:lastModifiedBy>Lenovo</cp:lastModifiedBy>
  <cp:revision>180</cp:revision>
  <cp:lastPrinted>2014-08-28T21:59:38Z</cp:lastPrinted>
  <dcterms:created xsi:type="dcterms:W3CDTF">2009-08-13T15:48:35Z</dcterms:created>
  <dcterms:modified xsi:type="dcterms:W3CDTF">2014-08-29T16:26:31Z</dcterms:modified>
</cp:coreProperties>
</file>