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handoutMasterIdLst>
    <p:handoutMasterId r:id="rId16"/>
  </p:handoutMasterIdLst>
  <p:sldIdLst>
    <p:sldId id="270" r:id="rId3"/>
    <p:sldId id="296" r:id="rId4"/>
    <p:sldId id="307" r:id="rId5"/>
    <p:sldId id="301" r:id="rId6"/>
    <p:sldId id="304" r:id="rId7"/>
    <p:sldId id="300" r:id="rId8"/>
    <p:sldId id="297" r:id="rId9"/>
    <p:sldId id="309" r:id="rId10"/>
    <p:sldId id="298" r:id="rId11"/>
    <p:sldId id="303" r:id="rId12"/>
    <p:sldId id="305" r:id="rId13"/>
    <p:sldId id="280" r:id="rId14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376092"/>
    <a:srgbClr val="1A7043"/>
    <a:srgbClr val="3161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B5F22-F260-4F6B-8EE2-C4F85019A43F}" type="datetimeFigureOut">
              <a:rPr lang="pt-BR" smtClean="0"/>
              <a:t>14/10/2015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899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6E8AE-E4E4-4293-8A88-13E05E43A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980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92BFA-BD26-44D6-8724-1F692E51CBDF}" type="datetimeFigureOut">
              <a:rPr lang="pt-BR" smtClean="0"/>
              <a:pPr/>
              <a:t>14/10/2015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788"/>
            <a:ext cx="5438140" cy="4466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899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27E3C-5F4C-4DE1-99EB-FAC1106A6A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4063005-ABA4-4A7C-A826-E0DFCACC88AF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B4F4990-9DBD-4D38-A4F9-EB5207376EAA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9292881-0C53-4476-B864-6AA5081058D7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FEC6905-0386-4C60-AF9B-88B4F7959D67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C5D7DC9-71A9-47E4-8EB8-9B0FA534390E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433FB4-9813-4FC6-AAF8-446734424CC5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4BBB049-AE24-4AFD-B363-88D729F10F39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819DDCF-F3B1-4717-A0F7-58DF6B3D7558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A7F94D9-2D87-46F4-A335-BE7FCC801C14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299A0B2-6398-4946-AF47-0374D118FE56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2DBB3E4-842E-4285-8976-D71A32454482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92334E1-2B60-4006-8B55-2CD0563D3E58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8946AD4-9F2B-47CC-B483-D305BA1B16E6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879783D-BE4E-47D5-8C25-64C42A8FA0C8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3E9625A-5633-4287-9AC0-FE290E942CA3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C7BAD6E-1E50-486C-A821-7C8C6B6FC608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003689-EA77-4723-8997-C52D5894AF6C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58A0C8F-ABD8-4FA2-B651-3D0B4BE37E48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3874774-C6FD-415F-BC5F-AD347BBA94CD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E5A454C-6DF5-4DFF-99E2-E0FCC5A48232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8D9725D-2DFF-4E3F-99DA-0CBE4131764F}" type="datetimeFigureOut">
              <a:rPr lang="pt-BR">
                <a:solidFill>
                  <a:prstClr val="black"/>
                </a:solidFill>
              </a:rPr>
              <a:pPr>
                <a:defRPr/>
              </a:pPr>
              <a:t>14/10/2015</a:t>
            </a:fld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B29E22A-E90A-40BE-ACBB-0B36A8BDE3B5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C678E-8E28-465C-A486-AE712C532DFE}" type="datetimeFigureOut">
              <a:rPr lang="pt-BR" smtClean="0"/>
              <a:pPr/>
              <a:t>14/10/2015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C7676-7037-4BA7-B39E-71D1DBC14520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8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1138238"/>
            <a:ext cx="82296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Título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68313" y="2205038"/>
            <a:ext cx="8229600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Texto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rgbClr val="0072B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72BC"/>
          </a:solidFill>
          <a:latin typeface="Calibri" pitchFamily="34" charset="0"/>
        </a:defRPr>
      </a:lvl9pPr>
    </p:titleStyle>
    <p:bodyStyle>
      <a:lvl1pPr marL="342900" algn="l" rtl="0" fontAlgn="base">
        <a:spcBef>
          <a:spcPct val="0"/>
        </a:spcBef>
        <a:spcAft>
          <a:spcPct val="0"/>
        </a:spcAft>
        <a:buFont typeface="Arial" charset="0"/>
        <a:defRPr sz="2800" kern="1200">
          <a:solidFill>
            <a:srgbClr val="0072B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8666cons.htm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cretariageral.gov.br/noticias/2015/agosto/03-08-2015-lei-de-fomento-e-colaboracao-foi-debatida-no-comite-gestor-da-rede-siconv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capa templat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49288" y="5246688"/>
            <a:ext cx="4076757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Organização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das </a:t>
            </a:r>
            <a:r>
              <a:rPr lang="en-US" sz="1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Cooperativas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Brasileiras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- OCB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14/10/2015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• Brasília/DF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9288" y="2662238"/>
            <a:ext cx="6533905" cy="18774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MP 684/2015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/>
              </a:rPr>
              <a:t>Inclusão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/>
              </a:rPr>
              <a:t> das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/>
              </a:rPr>
              <a:t>sociedades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/>
              </a:rPr>
              <a:t>cooperativas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/>
              </a:rPr>
              <a:t>na</a:t>
            </a:r>
            <a:r>
              <a:rPr lang="en-US" sz="20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/>
              </a:rPr>
              <a:t> Lei nº 13.019/2014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052736"/>
            <a:ext cx="87849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Logo, a elaboração das leis infraconstitucionais deve sempre ater-se ao comando constitucional citado e demais recomendações de apoio e estímulo do cooperativismo.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Isto reafirma a necessidade de se alterar a Lei nº 13.019/2014, a fim de que a mesma: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não cerceie o justo direito das cooperativas permanecerem celebrando os atuais convênios e contratos de repasse, agora sob as novas modalidades trazidas pelo marco regulatório, e;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em contrapartida, continuem cumprindo com seu papel de agente de desenvolvimento econômico e social, de melhoria da qualidade de vida e das condições de trabalho e renda dos indivíduos.</a:t>
            </a: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 smtClean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Assim</a:t>
            </a:r>
            <a:r>
              <a:rPr lang="pt-BR" sz="1700" cap="small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, é necessária a aprovação de emenda ao texto da MP 684/2015, a fim de tornar possível que, </a:t>
            </a:r>
            <a:r>
              <a:rPr lang="pt-BR" sz="1700" b="1" u="sng" cap="small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apenas para as finalidades da Lei nº 13.019/2014</a:t>
            </a:r>
            <a:r>
              <a:rPr lang="pt-BR" sz="1700" cap="small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, ou seja, para a </a:t>
            </a:r>
            <a:r>
              <a:rPr lang="pt-BR" sz="1700" b="1" u="sng" cap="small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celebração de parcerias voluntárias com a administração pública</a:t>
            </a:r>
            <a:r>
              <a:rPr lang="pt-BR" sz="1700" cap="small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, as cooperativas sejam consideradas organizações da sociedade </a:t>
            </a:r>
            <a:r>
              <a:rPr lang="pt-BR" sz="1700" cap="small" dirty="0" smtClean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civil.</a:t>
            </a:r>
            <a:endParaRPr lang="pt-BR" sz="1700" cap="small" dirty="0">
              <a:solidFill>
                <a:srgbClr val="4F81BD">
                  <a:lumMod val="75000"/>
                </a:srgbClr>
              </a:solidFill>
              <a:cs typeface="Arial" charset="0"/>
            </a:endParaRP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Por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que as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cooperativas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devem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ser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inseridas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na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Lei nº 13.019/2015?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07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052736"/>
            <a:ext cx="878497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</a:pP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Isso não significa que as cooperativas passam a ter as características e a identidade finalística ou mesmo de forma societária das organizações sociais ou </a:t>
            </a:r>
            <a:r>
              <a:rPr lang="pt-BR" sz="1700" cap="small" dirty="0" err="1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oscips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, mas apenas e tão somente que seguem possibilitadas de celebrar termos de fomento e/ou de colaboração com a Administração Pública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As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cooperativas preservam sua identidade e continuam regidas por sua leis próprias (Lei nº 5.764/71, Lei Complementar nº 130/2009 e Lei nº 12.690/2012).</a:t>
            </a: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Por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que as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cooperativas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devem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inseridas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na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Lei nº 13.019/2015?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78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fundo templat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684213" y="2924175"/>
            <a:ext cx="8064500" cy="3003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lnSpc>
                <a:spcPct val="110000"/>
              </a:lnSpc>
            </a:pPr>
            <a:endParaRPr lang="pt-BR" sz="2400" b="1" dirty="0">
              <a:solidFill>
                <a:schemeClr val="bg1"/>
              </a:solidFill>
              <a:latin typeface="Verdana" pitchFamily="34" charset="0"/>
            </a:endParaRPr>
          </a:p>
          <a:p>
            <a:pPr lvl="1">
              <a:lnSpc>
                <a:spcPct val="110000"/>
              </a:lnSpc>
            </a:pPr>
            <a:endParaRPr lang="pt-BR" sz="2400" b="1" dirty="0">
              <a:solidFill>
                <a:schemeClr val="bg1"/>
              </a:solidFill>
              <a:latin typeface="Verdana" pitchFamily="34" charset="0"/>
            </a:endParaRPr>
          </a:p>
          <a:p>
            <a:pPr lvl="1">
              <a:lnSpc>
                <a:spcPct val="110000"/>
              </a:lnSpc>
            </a:pPr>
            <a:endParaRPr lang="pt-BR" sz="2400" b="1" dirty="0">
              <a:solidFill>
                <a:schemeClr val="bg1"/>
              </a:solidFill>
              <a:latin typeface="Verdana" pitchFamily="34" charset="0"/>
            </a:endParaRPr>
          </a:p>
          <a:p>
            <a:pPr lvl="1">
              <a:lnSpc>
                <a:spcPct val="110000"/>
              </a:lnSpc>
            </a:pPr>
            <a:r>
              <a:rPr lang="pt-BR" sz="2400" b="1" dirty="0" smtClean="0">
                <a:solidFill>
                  <a:schemeClr val="bg1"/>
                </a:solidFill>
                <a:latin typeface="Verdana" pitchFamily="34" charset="0"/>
              </a:rPr>
              <a:t>Obrigada </a:t>
            </a:r>
            <a:r>
              <a:rPr lang="pt-BR" sz="2400" b="1" dirty="0">
                <a:solidFill>
                  <a:schemeClr val="bg1"/>
                </a:solidFill>
                <a:latin typeface="Verdana" pitchFamily="34" charset="0"/>
              </a:rPr>
              <a:t>pela atenção.</a:t>
            </a:r>
          </a:p>
          <a:p>
            <a:pPr lvl="1">
              <a:lnSpc>
                <a:spcPct val="110000"/>
              </a:lnSpc>
            </a:pPr>
            <a:endParaRPr lang="pt-BR" sz="12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lvl="1">
              <a:lnSpc>
                <a:spcPct val="110000"/>
              </a:lnSpc>
            </a:pPr>
            <a:r>
              <a:rPr lang="pt-BR" sz="1200" b="1" dirty="0" smtClean="0">
                <a:solidFill>
                  <a:schemeClr val="bg1"/>
                </a:solidFill>
                <a:latin typeface="Verdana" pitchFamily="34" charset="0"/>
              </a:rPr>
              <a:t>Ana </a:t>
            </a:r>
            <a:r>
              <a:rPr lang="pt-BR" sz="1200" b="1" dirty="0">
                <a:solidFill>
                  <a:schemeClr val="bg1"/>
                </a:solidFill>
                <a:latin typeface="Verdana" pitchFamily="34" charset="0"/>
              </a:rPr>
              <a:t>Paula Andrade Ramos Rodrigues</a:t>
            </a:r>
          </a:p>
          <a:p>
            <a:pPr lvl="1">
              <a:lnSpc>
                <a:spcPct val="110000"/>
              </a:lnSpc>
            </a:pPr>
            <a:r>
              <a:rPr lang="pt-BR" sz="1200" b="1" dirty="0" smtClean="0">
                <a:solidFill>
                  <a:schemeClr val="bg1"/>
                </a:solidFill>
                <a:latin typeface="Verdana" pitchFamily="34" charset="0"/>
              </a:rPr>
              <a:t>Assessora Jurídica - OCB</a:t>
            </a:r>
          </a:p>
          <a:p>
            <a:pPr lvl="1">
              <a:lnSpc>
                <a:spcPct val="110000"/>
              </a:lnSpc>
            </a:pPr>
            <a:endParaRPr lang="pt-BR" sz="12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lvl="1">
              <a:lnSpc>
                <a:spcPct val="110000"/>
              </a:lnSpc>
            </a:pPr>
            <a:endParaRPr lang="pt-BR" sz="1200" b="1" dirty="0">
              <a:solidFill>
                <a:schemeClr val="bg1"/>
              </a:solidFill>
              <a:latin typeface="Verdana" pitchFamily="34" charset="0"/>
            </a:endParaRPr>
          </a:p>
          <a:p>
            <a:pPr lvl="1">
              <a:lnSpc>
                <a:spcPct val="110000"/>
              </a:lnSpc>
            </a:pPr>
            <a:endParaRPr lang="pt-BR" sz="1600" i="1" u="sng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052736"/>
            <a:ext cx="87849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/>
            <a:r>
              <a:rPr lang="pt-BR" sz="1700" b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Cooperativas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são organizações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de pessoas que se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baseiam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em valores de ajuda mútua e responsabilidade, democracia, igualdade, equidade e solidariedade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.</a:t>
            </a:r>
          </a:p>
          <a:p>
            <a:pPr marL="171450" indent="-171450" algn="just">
              <a:buFontTx/>
              <a:buChar char="-"/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marL="171450" indent="-171450" algn="just">
              <a:buFontTx/>
              <a:buChar char="-"/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/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Seus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objetivos econômicos e sociais são comuns a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todos e sua atuação se desenvolve sem a finalidade de lucro, visando a prestação de serviços aos associados.</a:t>
            </a:r>
          </a:p>
          <a:p>
            <a:pPr marL="171450" indent="-171450" algn="just">
              <a:buFontTx/>
              <a:buChar char="-"/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marL="171450" indent="-171450" algn="just">
              <a:buFontTx/>
              <a:buChar char="-"/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/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 preocupação da cooperativa, contudo, não se restringe ao atendimento das necessidades de seu quadro social, sendo certo que, dentre os princípios que identificam este tipo societário está o </a:t>
            </a:r>
            <a:r>
              <a:rPr lang="pt-BR" sz="1700" b="1" u="sng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interesse pela comunidade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em que a mesma se insere.</a:t>
            </a:r>
          </a:p>
          <a:p>
            <a:pPr marL="171450" indent="-171450" algn="just">
              <a:buFontTx/>
              <a:buChar char="-"/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marL="171450" indent="-171450" algn="just">
              <a:buFontTx/>
              <a:buChar char="-"/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/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Isto significa que as cooperativas também trabalham para o desenvolvimento sustentável das comunidades nas quais atuam, nelas gerando e aplicando suas riquezas.</a:t>
            </a: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O relevante papel social desempenhado pelas sociedades cooperativas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96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1660" y="1127052"/>
            <a:ext cx="1522827" cy="1581868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79512" y="1124744"/>
            <a:ext cx="8784976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b="1" u="sng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Recomendação 193 da Organização Internacional para o Trabalho – OIT: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9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R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econhece as cooperativas como </a:t>
            </a:r>
            <a:r>
              <a:rPr lang="pt-BR" sz="1700" b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importantes instrumentos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para a:</a:t>
            </a: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  <a:buFont typeface="Arial" panose="020B0604020202020204" pitchFamily="34" charset="0"/>
              <a:buChar char="•"/>
            </a:pPr>
            <a:r>
              <a:rPr lang="pt-BR" sz="1700" cap="small" dirty="0" smtClean="0">
                <a:solidFill>
                  <a:srgbClr val="376092"/>
                </a:solidFill>
                <a:cs typeface="Arial" charset="0"/>
              </a:rPr>
              <a:t>criação de empregos;</a:t>
            </a: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  <a:buFont typeface="Arial" panose="020B0604020202020204" pitchFamily="34" charset="0"/>
              <a:buChar char="•"/>
            </a:pPr>
            <a:r>
              <a:rPr lang="pt-BR" sz="1700" cap="small" dirty="0" smtClean="0">
                <a:solidFill>
                  <a:srgbClr val="376092"/>
                </a:solidFill>
                <a:cs typeface="Arial" charset="0"/>
              </a:rPr>
              <a:t>mobilização de recursos;</a:t>
            </a: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  <a:buFont typeface="Arial" panose="020B0604020202020204" pitchFamily="34" charset="0"/>
              <a:buChar char="•"/>
            </a:pPr>
            <a:r>
              <a:rPr lang="pt-BR" sz="1700" cap="small" dirty="0" smtClean="0">
                <a:solidFill>
                  <a:srgbClr val="376092"/>
                </a:solidFill>
                <a:cs typeface="Arial" charset="0"/>
              </a:rPr>
              <a:t>geração de investimentos e,</a:t>
            </a: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  <a:buFont typeface="Arial" panose="020B0604020202020204" pitchFamily="34" charset="0"/>
              <a:buChar char="•"/>
            </a:pPr>
            <a:r>
              <a:rPr lang="pt-BR" sz="1700" cap="small" dirty="0" smtClean="0">
                <a:solidFill>
                  <a:srgbClr val="376092"/>
                </a:solidFill>
                <a:cs typeface="Arial" charset="0"/>
              </a:rPr>
              <a:t>promoção da participação de toda a população no desenvolvimento econômico e social.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6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6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Na prática, é possível ver todas essas características se materializarem, por meio da atuação das sociedades cooperativas. Assim, temos alguns exemplos:</a:t>
            </a: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O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relevante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papel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social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desempenhado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pelas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sociedades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cooperativas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402930"/>
              </p:ext>
            </p:extLst>
          </p:nvPr>
        </p:nvGraphicFramePr>
        <p:xfrm>
          <a:off x="107504" y="3604984"/>
          <a:ext cx="892899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1080120"/>
                <a:gridCol w="1080120"/>
                <a:gridCol w="5760640"/>
              </a:tblGrid>
              <a:tr h="269155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Cooperativa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Município</a:t>
                      </a:r>
                      <a:endParaRPr lang="pt-B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Projeto</a:t>
                      </a:r>
                      <a:endParaRPr lang="pt-BR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Objeto do</a:t>
                      </a:r>
                      <a:r>
                        <a:rPr lang="pt-BR" sz="1200" baseline="0" dirty="0" smtClean="0"/>
                        <a:t> projeto</a:t>
                      </a:r>
                      <a:endParaRPr lang="pt-BR" sz="1200" dirty="0"/>
                    </a:p>
                  </a:txBody>
                  <a:tcPr/>
                </a:tc>
              </a:tr>
              <a:tr h="858931"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Sicoob </a:t>
                      </a:r>
                      <a:r>
                        <a:rPr lang="pt-BR" sz="1200" kern="1200" cap="small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Saromcredi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São Roque de Minas/MG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Inclusão Digital nas Escolas rurais e urbanas 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Promover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a inclusão digital dos alunos e adultos envolvidos nas escolas rurais, por meio d</a:t>
                      </a:r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e cursos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de noções básicas de informática e disponibilização de computadores para que os interessados </a:t>
                      </a:r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possam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cursar graduação e pós-graduação a distância. Ainda foram beneficiados com a inciativa algumas entidades sem fins lucrativos: Sindicato Rural, Polícia Militar, Fórum, Associação Comercial, </a:t>
                      </a:r>
                      <a:r>
                        <a:rPr lang="pt-BR" sz="1200" kern="1200" cap="small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APAES’s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, Asilos.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501163">
                <a:tc rowSpan="2">
                  <a:txBody>
                    <a:bodyPr/>
                    <a:lstStyle/>
                    <a:p>
                      <a:r>
                        <a:rPr lang="pt-BR" sz="1200" kern="1200" cap="small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Coprel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pt-BR" sz="1200" b="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Ibirubá/RS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Coprel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na escola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Promover a educação,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p</a:t>
                      </a:r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or meio de peças teatrais, sobre importância da energia,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a evolução e os perigos da eletricidade, bem como proporcionar o acesso a informações sobre dicas de consumo consciente e a necessidade de preservar o meio ambiente.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581163">
                <a:tc vMerge="1">
                  <a:txBody>
                    <a:bodyPr/>
                    <a:lstStyle/>
                    <a:p>
                      <a:endParaRPr lang="pt-BR" sz="1200" kern="1200" cap="small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Coprel</a:t>
                      </a:r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Ecologia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Distribuir, juntamente com as prefeituras das localidades de atuação da cooperativa, mudas de árvores nativas entre os produtores rurais,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como forma recuperar áreas de preservação permanente da região.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890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052736"/>
            <a:ext cx="8784976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2000" b="1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2000" b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Resposta</a:t>
            </a:r>
            <a:r>
              <a:rPr lang="pt-BR" sz="20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: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Por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que a Lei nº 13.019/2014 apresenta um novo regramento para o estabelecimento de parcerias voluntárias, em sentido lato, da Administração Pública com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entes privados. </a:t>
            </a: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Embora a lei traga, dentre os inúmeros conceitos descritos em seu art. 2º, a definição de “organização da sociedade civil”, é certo que seu objetivo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principal é a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definição das regras que passam a regular as parcerias voluntárias, nos termos da própria ementa. Vejamos: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lvl="2"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i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Estabelece 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o </a:t>
            </a:r>
            <a:r>
              <a:rPr lang="pt-BR" sz="1700" b="1" i="1" u="sng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regime jurídico das parcerias voluntárias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, envolvendo ou não transferências de recursos financeiros, entre a administração pública e as organizações da sociedade civil, em regime de mútua cooperação, para a consecução de finalidades de interesse público; define </a:t>
            </a:r>
            <a:r>
              <a:rPr lang="pt-BR" sz="1700" b="1" i="1" u="sng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diretrizes para a política de fomento e de colaboração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com organizações da sociedade civil; institui o termo de colaboração e o termo de fomento; e altera as Leis nos 8.429, de 2 de junho de 1992, e 9.790, de 23 de março de 1999</a:t>
            </a:r>
            <a:r>
              <a:rPr lang="pt-BR" sz="1700" i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.</a:t>
            </a:r>
            <a:endParaRPr lang="pt-BR" sz="1700" i="1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Por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que as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cooperativas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devem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inseridas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na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Lei nº 13.019/2014?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52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052736"/>
            <a:ext cx="8784976" cy="4408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O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atual texto da Lei nº 13.019/2014 traz em seu art. 84 a expressa previsão de que os convênios passam a ser restritos entre entes federados, não mais sendo cabível sua celebração com entidades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de natureza privada: </a:t>
            </a: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lvl="1" algn="just"/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Art. 84. Salvo nos casos expressamente previstos, não se aplica às relações de fomento e de colaboração regidas por esta Lei o disposto na 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  <a:hlinkClick r:id="rId2"/>
              </a:rPr>
              <a:t>Lei no 8.666, de 21 de junho de 1993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, e na legislação referente a </a:t>
            </a:r>
            <a:r>
              <a:rPr lang="pt-BR" sz="1700" b="1" i="1" u="sng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convênios, que ficarão restritos a parcerias firmadas entre os entes federados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.</a:t>
            </a:r>
          </a:p>
          <a:p>
            <a:pPr lvl="1" algn="just"/>
            <a:endParaRPr lang="pt-BR" sz="1700" i="1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lvl="1" algn="just"/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Parágrafo único. Os convênios e acordos congêneres vigentes entre as organizações da sociedade civil e a administração pública na data de entrada em vigor desta Lei serão executados até o término de seu prazo de vigência, observado o disposto no art. 83.</a:t>
            </a:r>
          </a:p>
          <a:p>
            <a:pPr marL="179388" indent="-179388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Tx/>
              <a:buChar char="-"/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Por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que as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cooperativas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devem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inseridas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na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Lei nº 13.019/2014?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2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052736"/>
            <a:ext cx="878497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interpretação foi confirmada pela própria Secretaria Geral da Presidência da República, que em notícia publicada em 03/08/2015 em seu sítio eletrônico, assim declarou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:</a:t>
            </a: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lvl="2"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i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“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 Lei de Fomento e de Colaboração trata das parcerias entre organizações da sociedade civil (</a:t>
            </a:r>
            <a:r>
              <a:rPr lang="pt-BR" sz="1700" i="1" cap="small" dirty="0" err="1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OSCs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) e o poder público e, nesses casos, apresenta como </a:t>
            </a:r>
            <a:r>
              <a:rPr lang="pt-BR" sz="1700" b="1" i="1" u="sng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novos instrumentos jurídicos os termos de fomento e de colaboração, em substituição aos convênios e contratos de repasse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. Por ser de abrangência nacional, a norma, quando entrar em vigor, em 23 de janeiro de 2016, deverá ser aplicada por todos os entes federados.” (</a:t>
            </a:r>
            <a:r>
              <a:rPr lang="pt-BR" sz="1700" i="1" cap="small" dirty="0">
                <a:solidFill>
                  <a:srgbClr val="FF0000"/>
                </a:solidFill>
                <a:cs typeface="Arial" charset="0"/>
                <a:hlinkClick r:id="rId2"/>
              </a:rPr>
              <a:t>http://</a:t>
            </a:r>
            <a:r>
              <a:rPr lang="pt-BR" sz="1700" i="1" cap="small" dirty="0" smtClean="0">
                <a:solidFill>
                  <a:srgbClr val="FF0000"/>
                </a:solidFill>
                <a:cs typeface="Arial" charset="0"/>
                <a:hlinkClick r:id="rId2"/>
              </a:rPr>
              <a:t>www.secretariageral.gov.br/noticias/2015/agosto/03-08-2015-lei-de-fomento-e-colaboracao-foi-debatida-no-comite-gestor-da-rede-siconv</a:t>
            </a: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)</a:t>
            </a:r>
          </a:p>
          <a:p>
            <a:pPr marL="179388" indent="-179388"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FontTx/>
              <a:buChar char="-"/>
            </a:pPr>
            <a:endParaRPr lang="pt-BR" sz="8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Com isso, a partir de janeiro de 2016, as sociedades cooperativas estariam </a:t>
            </a:r>
            <a:r>
              <a:rPr lang="pt-BR" sz="1700" b="1" u="sng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impedidas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de celebrar tanto os atuais convênios e contratos de repasse, que somente vigorarão até o término de sua vigência, quanto os novos instrumentos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de parcerias voluntárias que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os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substituirão: Termos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de Fomento e Termos de Colaboração.</a:t>
            </a: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Por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que as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cooperativas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devem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inseridas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na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Lei nº 13.019/2014?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71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196752"/>
            <a:ext cx="87849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Ocorre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, contudo, que os </a:t>
            </a:r>
            <a:r>
              <a:rPr lang="pt-BR" sz="1700" b="1" u="sng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convênios e contratos de repasse tem sido um dos importantes instrumentos de fomento do cooperativismo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como agente propulsor de melhores condições de renda e de inserção social e econômica dos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indivíduos, bem como de ações em benefício da própria comunidade. </a:t>
            </a: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Atualmente, inúmeros são os beneficiários de iniciativas decorrentes de convênios e contratos de repasse firmados com a Administração Pública através de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cooperativas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dos mais diversos segmentos: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lvl="1" algn="just"/>
            <a:r>
              <a:rPr lang="pt-BR" sz="1700" b="1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Cooperativas registradas na OCB e cadastradas no SICONV</a:t>
            </a:r>
            <a:r>
              <a:rPr lang="pt-BR" sz="1700" b="1" i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:</a:t>
            </a:r>
          </a:p>
          <a:p>
            <a:pPr lvl="1" algn="just"/>
            <a:endParaRPr lang="pt-BR" sz="1700" i="1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189 cooperativas ativas no Sistema OCB e cadastradas no SICONV;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11 ramos do cooperativismo;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pt-BR" sz="17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128 municípios, 26 estados, nas 5 regiões do </a:t>
            </a:r>
            <a:r>
              <a:rPr lang="pt-BR" sz="1700" i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país.</a:t>
            </a:r>
            <a:endParaRPr lang="pt-BR" sz="1700" i="1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Por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que as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cooperativas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devem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inseridas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na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Lei nº 13.019/2015?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21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1268760"/>
            <a:ext cx="87849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Exemplificando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 relevância destes instrumentos para o importante papel desempenhado pelas sociedades cooperativas, podemos citar algumas iniciativas celebradas em convênios e contratos de repasse, cujos objetivos extrapolam até mesmo o desenvolvimento sócio econômico dos associados da cooperativa e redundam em benefícios à comunidade local. Assim, temos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:</a:t>
            </a: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Por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que as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cooperativas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devem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inseridas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na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Lei nº 13.019/2015?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039851"/>
              </p:ext>
            </p:extLst>
          </p:nvPr>
        </p:nvGraphicFramePr>
        <p:xfrm>
          <a:off x="123634" y="2636912"/>
          <a:ext cx="8928992" cy="3170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1440160"/>
                <a:gridCol w="1207906"/>
                <a:gridCol w="3976670"/>
              </a:tblGrid>
              <a:tr h="229379">
                <a:tc rowSpan="2">
                  <a:txBody>
                    <a:bodyPr/>
                    <a:lstStyle/>
                    <a:p>
                      <a:r>
                        <a:rPr lang="pt-BR" sz="1200" dirty="0" smtClean="0"/>
                        <a:t>Proponente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Órgão Concedente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Município</a:t>
                      </a:r>
                      <a:endParaRPr lang="pt-BR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pt-BR" sz="1200" dirty="0" smtClean="0"/>
                        <a:t>Objeto do contrato</a:t>
                      </a:r>
                      <a:endParaRPr lang="pt-BR" sz="1200" dirty="0"/>
                    </a:p>
                  </a:txBody>
                  <a:tcPr/>
                </a:tc>
              </a:tr>
              <a:tr h="17108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Modalidade</a:t>
                      </a:r>
                      <a:endParaRPr lang="pt-B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Nº Contrato</a:t>
                      </a:r>
                    </a:p>
                  </a:txBody>
                  <a:tcPr>
                    <a:solidFill>
                      <a:srgbClr val="4F81B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4584">
                <a:tc rowSpan="2"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Cooperativa Escola dos Alunos da Escola </a:t>
                      </a:r>
                      <a:r>
                        <a:rPr lang="pt-BR" sz="1200" kern="1200" cap="small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Agrot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pt-BR" sz="1200" kern="1200" cap="small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Fed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de Sousa Ltda.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INCRA</a:t>
                      </a:r>
                      <a:endParaRPr lang="pt-BR" sz="1200" b="1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Sousa/PB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Formação de jovens carentes oriundos de projetos da reforma agrária para atuarem como Técnicos de nível médio em Agropecuária ou em Agroindústria.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Convênio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19895/2008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6235">
                <a:tc rowSpan="2"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COOPESC –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Cooperativa de Profissionais em Serviço Públicos e Privados de Santa Catarina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MTE</a:t>
                      </a:r>
                      <a:endParaRPr lang="pt-BR" sz="1200" b="1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Florianópolis/SC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Promover a formação e qualificação do Trabalhador em Postos de Combustíveis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Convênio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00115/2009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2880">
                <a:tc rowSpan="2"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Cooperativa Paulista de Teatro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FUNARTE</a:t>
                      </a:r>
                      <a:endParaRPr lang="pt-BR" sz="1200" b="1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São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Paulo/SP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8ª festival internacional em paisagens urbanas,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com objetivo de </a:t>
                      </a:r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popularizar e difundir a dança contemporânea através de uma ação continuada e de qualidade.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3486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Convênio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00004/2013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8600">
                <a:tc rowSpan="2"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COOPERCAPRI - Cooperativa dos Criadores de Caprinos e Ovinos e da Agricultura Familiar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MAPA</a:t>
                      </a:r>
                      <a:endParaRPr lang="pt-BR" sz="1200" b="1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Floresta/PE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Capacitação</a:t>
                      </a:r>
                      <a:r>
                        <a:rPr lang="pt-BR" sz="1200" kern="1200" cap="small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 sobre processos de gestão, focados na sustentabilidade econômica social e ambiental.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3486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Convênio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kern="1200" cap="small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Arial" charset="0"/>
                        </a:rPr>
                        <a:t>00140/2013</a:t>
                      </a:r>
                      <a:endParaRPr lang="pt-BR" sz="1200" kern="1200" cap="small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01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9512" y="970103"/>
            <a:ext cx="8964488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0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Ademais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, o legislador deve sempre atentar-se à ordem constitucional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expressa no 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§2º do art. 174: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1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lvl="2" algn="just"/>
            <a:r>
              <a:rPr lang="pt-BR" sz="16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Art. 174. Como </a:t>
            </a:r>
            <a:r>
              <a:rPr lang="pt-BR" sz="1600" i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agente </a:t>
            </a:r>
            <a:r>
              <a:rPr lang="pt-BR" sz="16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normativo e regulador da atividade econômica, o Estado exercerá, na forma da lei, as funções de fiscalização, incentivo e planejamento, sendo este determinante para o setor público e indicativo para o setor privado.</a:t>
            </a:r>
          </a:p>
          <a:p>
            <a:pPr lvl="2" algn="just"/>
            <a:r>
              <a:rPr lang="pt-BR" sz="1600" i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(...)</a:t>
            </a:r>
            <a:endParaRPr lang="pt-BR" sz="1600" i="1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lvl="2" algn="just"/>
            <a:r>
              <a:rPr lang="pt-BR" sz="1600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§ 2º </a:t>
            </a:r>
            <a:r>
              <a:rPr lang="pt-BR" sz="1600" b="1" i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 lei apoiará e estimulará o cooperativismo e outras formas de associativismo.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 já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citada Recomendação 193 da OIT  também merece destaque, nesse particular. O normativo Indica a necessidade de: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>
                <a:srgbClr val="C00000"/>
              </a:buClr>
            </a:pPr>
            <a:endParaRPr lang="pt-BR" sz="1700" cap="small" dirty="0" smtClean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  <a:buFont typeface="Arial" panose="020B0604020202020204" pitchFamily="34" charset="0"/>
              <a:buChar char="•"/>
            </a:pPr>
            <a:r>
              <a:rPr lang="pt-BR" sz="1700" b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Propiciar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às cooperativas condições, de acordo com a legislação e a práticas nacionais </a:t>
            </a:r>
            <a:r>
              <a:rPr lang="pt-BR" sz="1700" b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que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</a:t>
            </a:r>
            <a:r>
              <a:rPr lang="pt-BR" sz="1700" b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não sejam menos favoráveis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que as que se concedam a outras formas de </a:t>
            </a:r>
            <a:r>
              <a:rPr lang="pt-BR" sz="1700" b="1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empresa e de organização social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. </a:t>
            </a: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  <a:buFont typeface="Arial" panose="020B0604020202020204" pitchFamily="34" charset="0"/>
              <a:buChar char="•"/>
            </a:pPr>
            <a:endParaRPr lang="pt-BR" sz="1100" cap="small" dirty="0">
              <a:solidFill>
                <a:schemeClr val="accent1">
                  <a:lumMod val="75000"/>
                </a:schemeClr>
              </a:solidFill>
              <a:cs typeface="Arial" charset="0"/>
            </a:endParaRPr>
          </a:p>
          <a:p>
            <a:pPr marL="742950" lvl="1" indent="-285750" algn="just" fontAlgn="base">
              <a:spcBef>
                <a:spcPct val="0"/>
              </a:spcBef>
              <a:spcAft>
                <a:spcPct val="0"/>
              </a:spcAft>
              <a:buClr>
                <a:srgbClr val="376092"/>
              </a:buClr>
              <a:buFont typeface="Arial" panose="020B0604020202020204" pitchFamily="34" charset="0"/>
              <a:buChar char="•"/>
            </a:pP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Aplicar políticas públicas de promoção das cooperativas, incentivando que os </a:t>
            </a:r>
            <a:r>
              <a:rPr lang="pt-BR" sz="1700" b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governos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reconheçam o papel destas e suas organizações, mediante o </a:t>
            </a:r>
            <a:r>
              <a:rPr lang="pt-BR" sz="1700" b="1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desenvolvimento de instrumentos apropriados à  criação e fortalecimento de cooperativas</a:t>
            </a:r>
            <a:r>
              <a:rPr lang="pt-BR" sz="1700" cap="small" dirty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 nos níveis nacional e </a:t>
            </a:r>
            <a:r>
              <a:rPr lang="pt-BR" sz="1700" cap="small" dirty="0" smtClean="0">
                <a:solidFill>
                  <a:schemeClr val="accent1">
                    <a:lumMod val="75000"/>
                  </a:schemeClr>
                </a:solidFill>
                <a:cs typeface="Arial" charset="0"/>
              </a:rPr>
              <a:t>local.</a:t>
            </a:r>
          </a:p>
        </p:txBody>
      </p:sp>
      <p:sp>
        <p:nvSpPr>
          <p:cNvPr id="10" name="Pentágono 9"/>
          <p:cNvSpPr/>
          <p:nvPr/>
        </p:nvSpPr>
        <p:spPr>
          <a:xfrm>
            <a:off x="179512" y="404664"/>
            <a:ext cx="5760640" cy="565439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5225" indent="-1165225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Por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que as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cooperativas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devem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ser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inseridas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na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Lei nº 13.019/2015?</a:t>
            </a:r>
            <a:endParaRPr lang="pt-BR" sz="2000" b="1" cap="small" dirty="0">
              <a:solidFill>
                <a:schemeClr val="bg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70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2247</TotalTime>
  <Words>1696</Words>
  <Application>Microsoft Office PowerPoint</Application>
  <PresentationFormat>Apresentação na tela (4:3)</PresentationFormat>
  <Paragraphs>156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emanuel.malta</dc:creator>
  <cp:lastModifiedBy>Ana Paula Andrade Ramos Rodrigues</cp:lastModifiedBy>
  <cp:revision>172</cp:revision>
  <cp:lastPrinted>2015-10-14T11:24:05Z</cp:lastPrinted>
  <dcterms:created xsi:type="dcterms:W3CDTF">2013-07-22T12:05:12Z</dcterms:created>
  <dcterms:modified xsi:type="dcterms:W3CDTF">2015-10-14T11:29:48Z</dcterms:modified>
</cp:coreProperties>
</file>