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34" r:id="rId2"/>
    <p:sldId id="486" r:id="rId3"/>
    <p:sldId id="493" r:id="rId4"/>
    <p:sldId id="494" r:id="rId5"/>
    <p:sldId id="497" r:id="rId6"/>
    <p:sldId id="490" r:id="rId7"/>
    <p:sldId id="489" r:id="rId8"/>
    <p:sldId id="477" r:id="rId9"/>
    <p:sldId id="491" r:id="rId10"/>
  </p:sldIdLst>
  <p:sldSz cx="9144000" cy="6858000" type="screen4x3"/>
  <p:notesSz cx="6858000" cy="9710738"/>
  <p:defaultTextStyle>
    <a:defPPr>
      <a:defRPr lang="pt-B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4F4B"/>
    <a:srgbClr val="5F5F5F"/>
    <a:srgbClr val="3F2927"/>
    <a:srgbClr val="006600"/>
    <a:srgbClr val="660033"/>
    <a:srgbClr val="993300"/>
    <a:srgbClr val="3AE642"/>
    <a:srgbClr val="643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0"/>
    <p:restoredTop sz="81287" autoAdjust="0"/>
  </p:normalViewPr>
  <p:slideViewPr>
    <p:cSldViewPr snapToObjects="1">
      <p:cViewPr varScale="1">
        <p:scale>
          <a:sx n="93" d="100"/>
          <a:sy n="93" d="100"/>
        </p:scale>
        <p:origin x="22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CFF84F4C-1F72-43F8-9B73-12260A42AF7B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223375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91D08120-A847-41BA-94BF-24F7BA54C7E0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290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DA25608C-71CF-425E-8DB4-EBD30101B983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613275"/>
            <a:ext cx="5486400" cy="4368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23375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223375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D07C2B69-3C1E-44ED-A2B2-E8416248D763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183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110596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B548A0-15BC-4F56-B5C2-3CE3C9908EF8}" type="slidenum">
              <a:rPr lang="pt-BR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ea typeface="ヒラギノ角ゴ Pro W3"/>
                <a:cs typeface="ヒラギノ角ゴ Pro W3"/>
              </a:rPr>
              <a:t>Antonio Oliveira Santos </a:t>
            </a:r>
            <a:r>
              <a:rPr lang="mr-IN" dirty="0" smtClean="0">
                <a:ea typeface="ヒラギノ角ゴ Pro W3"/>
                <a:cs typeface="ヒラギノ角ゴ Pro W3"/>
              </a:rPr>
              <a:t>–</a:t>
            </a:r>
            <a:r>
              <a:rPr lang="en-US" dirty="0" smtClean="0">
                <a:ea typeface="ヒラギノ角ゴ Pro W3"/>
                <a:cs typeface="ヒラギノ角ゴ Pro W3"/>
              </a:rPr>
              <a:t> </a:t>
            </a:r>
            <a:r>
              <a:rPr lang="en-US" dirty="0" err="1" smtClean="0">
                <a:ea typeface="ヒラギノ角ゴ Pro W3"/>
                <a:cs typeface="ヒラギノ角ゴ Pro W3"/>
              </a:rPr>
              <a:t>Presidente</a:t>
            </a:r>
            <a:r>
              <a:rPr lang="en-US" dirty="0" smtClean="0">
                <a:ea typeface="ヒラギノ角ゴ Pro W3"/>
                <a:cs typeface="ヒラギノ角ゴ Pro W3"/>
              </a:rPr>
              <a:t> CNC</a:t>
            </a: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5623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ea typeface="ヒラギノ角ゴ Pro W3"/>
                <a:cs typeface="ヒラギノ角ゴ Pro W3"/>
              </a:rPr>
              <a:t>EMPRESARIO PROTAGONISTA</a:t>
            </a:r>
            <a:r>
              <a:rPr lang="mr-IN" dirty="0" smtClean="0">
                <a:ea typeface="ヒラギノ角ゴ Pro W3"/>
                <a:cs typeface="ヒラギノ角ゴ Pro W3"/>
              </a:rPr>
              <a:t>…</a:t>
            </a:r>
            <a:r>
              <a:rPr lang="en-US" dirty="0" smtClean="0">
                <a:ea typeface="ヒラギノ角ゴ Pro W3"/>
                <a:cs typeface="ヒラギノ角ゴ Pro W3"/>
              </a:rPr>
              <a:t>.</a:t>
            </a: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373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ea typeface="ヒラギノ角ゴ Pro W3"/>
                <a:cs typeface="ヒラギノ角ゴ Pro W3"/>
              </a:rPr>
              <a:t>Antonio Oliveira Santos </a:t>
            </a:r>
            <a:r>
              <a:rPr lang="mr-IN" dirty="0" smtClean="0">
                <a:ea typeface="ヒラギノ角ゴ Pro W3"/>
                <a:cs typeface="ヒラギノ角ゴ Pro W3"/>
              </a:rPr>
              <a:t>–</a:t>
            </a:r>
            <a:r>
              <a:rPr lang="en-US" dirty="0" smtClean="0">
                <a:ea typeface="ヒラギノ角ゴ Pro W3"/>
                <a:cs typeface="ヒラギノ角ゴ Pro W3"/>
              </a:rPr>
              <a:t> </a:t>
            </a:r>
            <a:r>
              <a:rPr lang="en-US" dirty="0" err="1" smtClean="0">
                <a:ea typeface="ヒラギノ角ゴ Pro W3"/>
                <a:cs typeface="ヒラギノ角ゴ Pro W3"/>
              </a:rPr>
              <a:t>Presidente</a:t>
            </a:r>
            <a:r>
              <a:rPr lang="en-US" dirty="0" smtClean="0">
                <a:ea typeface="ヒラギノ角ゴ Pro W3"/>
                <a:cs typeface="ヒラギノ角ゴ Pro W3"/>
              </a:rPr>
              <a:t> CNC</a:t>
            </a:r>
          </a:p>
          <a:p>
            <a:pPr eaLnBrk="1" hangingPunct="1"/>
            <a:endParaRPr lang="en-US" dirty="0" smtClean="0">
              <a:ea typeface="ヒラギノ角ゴ Pro W3"/>
              <a:cs typeface="ヒラギノ角ゴ Pro W3"/>
            </a:endParaRP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184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AR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É bastante provável que, num curto espaço de tempo, a ciência traga instrumentos que tornem obsoleta a estrutura de chaves públicas assimétricas. Ademais, em sendo um órgão de governo, ao menos em tese, pode ser extinto, incorporado e, com isso, tornar o texto defasado</a:t>
            </a: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  <a:p>
            <a:pPr eaLnBrk="1" hangingPunct="1"/>
            <a:endParaRPr lang="en-US" dirty="0" smtClean="0">
              <a:ea typeface="ヒラギノ角ゴ Pro W3"/>
              <a:cs typeface="ヒラギノ角ゴ Pro W3"/>
            </a:endParaRP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ea typeface="ヒラギノ角ゴ Pro W3"/>
                <a:cs typeface="ヒラギノ角ゴ Pro W3"/>
              </a:rPr>
              <a:t>MEI – Se </a:t>
            </a:r>
            <a:r>
              <a:rPr lang="en-US" dirty="0" err="1" smtClean="0">
                <a:ea typeface="ヒラギノ角ゴ Pro W3"/>
                <a:cs typeface="ヒラギノ角ゴ Pro W3"/>
              </a:rPr>
              <a:t>temos</a:t>
            </a:r>
            <a:r>
              <a:rPr lang="en-US" dirty="0" smtClean="0">
                <a:ea typeface="ヒラギノ角ゴ Pro W3"/>
                <a:cs typeface="ヒラギノ角ゴ Pro W3"/>
              </a:rPr>
              <a:t> </a:t>
            </a:r>
            <a:r>
              <a:rPr lang="en-US" dirty="0" err="1" smtClean="0">
                <a:ea typeface="ヒラギノ角ゴ Pro W3"/>
                <a:cs typeface="ヒラギノ角ゴ Pro W3"/>
              </a:rPr>
              <a:t>capacidade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para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processar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todas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as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notas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fiscais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eletronicas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de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uma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empresa</a:t>
            </a:r>
            <a:r>
              <a:rPr lang="en-US" baseline="0" dirty="0" smtClean="0">
                <a:ea typeface="ヒラギノ角ゴ Pro W3"/>
                <a:cs typeface="ヒラギノ角ゴ Pro W3"/>
              </a:rPr>
              <a:t>,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porque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não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teremos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para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as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alteraçÕes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contratuais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e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atas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,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pois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certamente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são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em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menor</a:t>
            </a:r>
            <a:r>
              <a:rPr lang="en-US" baseline="0" dirty="0" smtClean="0">
                <a:ea typeface="ヒラギノ角ゴ Pro W3"/>
                <a:cs typeface="ヒラギノ角ゴ Pro W3"/>
              </a:rPr>
              <a:t> </a:t>
            </a:r>
            <a:r>
              <a:rPr lang="en-US" baseline="0" dirty="0" err="1" smtClean="0">
                <a:ea typeface="ヒラギノ角ゴ Pro W3"/>
                <a:cs typeface="ヒラギノ角ゴ Pro W3"/>
              </a:rPr>
              <a:t>número</a:t>
            </a:r>
            <a:r>
              <a:rPr lang="en-US" baseline="0" dirty="0" smtClean="0">
                <a:ea typeface="ヒラギノ角ゴ Pro W3"/>
                <a:cs typeface="ヒラギノ角ゴ Pro W3"/>
              </a:rPr>
              <a:t>.</a:t>
            </a:r>
            <a:endParaRPr lang="en-US" dirty="0" smtClean="0">
              <a:ea typeface="ヒラギノ角ゴ Pro W3"/>
              <a:cs typeface="ヒラギノ角ゴ Pro W3"/>
            </a:endParaRP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anéis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burocráticos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”,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que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seriam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ligações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estabelecidas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entre 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burocracia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estatal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, do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governo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de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suas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empresas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diretamente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) com 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burocracia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do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setor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privado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empresas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sindicatos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agências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outras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nacionais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internacionais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que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extrapolam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as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diretrizes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do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próprio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Estado,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devido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ao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poder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que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foi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sendo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adquirido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pela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burocracia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do Estado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que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estava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 se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expandindo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.</a:t>
            </a: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  <a:p>
            <a:pPr eaLnBrk="1" hangingPunct="1"/>
            <a:endParaRPr lang="en-US" dirty="0" smtClean="0">
              <a:ea typeface="ヒラギノ角ゴ Pro W3"/>
              <a:cs typeface="ヒラギノ角ゴ Pro W3"/>
            </a:endParaRPr>
          </a:p>
        </p:txBody>
      </p:sp>
      <p:sp>
        <p:nvSpPr>
          <p:cNvPr id="149508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49C9F-8711-45C1-BF3D-5D5DF25755BC}" type="slidenum">
              <a:rPr lang="pt-BR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2C17A-A0F5-4106-B994-55D53A532522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CBB0C-6D9D-499E-B8DB-FB6211A8833F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385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A5ABF-DDC6-448A-9359-6CFEAAA5E4E8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C4C8B-5A3C-4207-887C-4F64A6D235BC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4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5D2B5-C74A-405B-AB3D-7EF236B9A0F3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ABDB6-4B86-4C98-A951-F40F59CC8718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94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C1BF7-28DA-4B86-BF4A-CFE71223EBBB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53F4-DFD3-4368-B597-DA5733348813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37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DD40A-4CEA-4963-AB88-E671C31BBDCD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048EE-1124-4E94-ADD5-04520ABA9F35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776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1ED87-76E9-4D7A-96AE-CBE0B940F1E7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D4DC0-FB40-4177-9700-0C23DF4DDBDD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337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B3E8D-0A97-48EB-A73B-B11A070D50A4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07F25-38A5-4F4E-B4FD-BABB7CC97274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48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FBE60-E1FE-428C-AC6A-92469E62FBC6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FA98A-E720-4998-B4D4-5657440736E7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863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0187A-D5F7-4CD1-B76F-AB03344EFC65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29BFD-D0C6-442F-BAB5-2E2C566EE495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513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43B17-6C28-46BC-9CD2-05773467D2B6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0C6A4-041A-4CF0-9667-A54409113C7F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68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C333D-8D64-40AB-9B2D-76326516E0AF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A0EB7-F2B1-460E-A62A-0A06F2C7E4CE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70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3855A084-9BE3-4CBE-8667-BEEA7165C144}" type="datetime1">
              <a:rPr lang="pt-BR"/>
              <a:pPr>
                <a:defRPr/>
              </a:pPr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B0CEDC63-C0EC-45C0-914E-7EF66C6793A5}" type="slidenum">
              <a:rPr lang="pt-BR"/>
              <a:pPr>
                <a:defRPr/>
              </a:pPr>
              <a:t>‹n.º›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-109" charset="-128"/>
          <a:cs typeface="ヒラギノ角ゴ Pro W3" pitchFamily="-10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22451" y="620688"/>
            <a:ext cx="770485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marL="342900" indent="-342900" algn="ctr" defTabSz="914400" eaLnBrk="0" hangingPunct="0">
              <a:spcBef>
                <a:spcPct val="20000"/>
              </a:spcBef>
              <a:defRPr/>
            </a:pPr>
            <a:r>
              <a:rPr lang="en-US" sz="2800" b="1" dirty="0" smtClean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Novo </a:t>
            </a:r>
            <a:r>
              <a:rPr lang="en-US" sz="2800" b="1" dirty="0" err="1" smtClean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Código</a:t>
            </a:r>
            <a:r>
              <a:rPr lang="en-US" sz="2800" b="1" dirty="0" smtClean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 </a:t>
            </a:r>
            <a:r>
              <a:rPr lang="en-US" sz="2800" b="1" dirty="0" err="1" smtClean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Comercial</a:t>
            </a:r>
            <a:endParaRPr lang="pt-BR" sz="2800" b="1" u="sng" dirty="0">
              <a:effectLst>
                <a:outerShdw blurRad="38100" dist="38100" dir="2700000" algn="tl">
                  <a:srgbClr val="C0C0C0"/>
                </a:outerShdw>
              </a:effectLst>
              <a:latin typeface="Agency FB" pitchFamily="34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22450" y="4869160"/>
            <a:ext cx="8126013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marL="342900" indent="-342900" algn="ctr" defTabSz="914400" eaLnBrk="0" hangingPunct="0"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Felipe Lückmann Fabro, advogado, neste ato representando a </a:t>
            </a:r>
            <a:r>
              <a:rPr lang="en-US" sz="2800" b="1" dirty="0" err="1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Confederação</a:t>
            </a:r>
            <a:r>
              <a:rPr lang="en-US" sz="2800" b="1" dirty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 </a:t>
            </a:r>
            <a:r>
              <a:rPr lang="en-US" sz="2800" b="1" dirty="0" err="1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Nacional</a:t>
            </a:r>
            <a:r>
              <a:rPr lang="en-US" sz="2800" b="1" dirty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 do </a:t>
            </a:r>
            <a:r>
              <a:rPr lang="en-US" sz="2800" b="1" dirty="0" err="1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Comércio</a:t>
            </a:r>
            <a:r>
              <a:rPr lang="en-US" sz="2800" b="1" dirty="0">
                <a:solidFill>
                  <a:srgbClr val="814F4B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ea typeface="ヒラギノ角ゴ Pro W3" pitchFamily="-109" charset="-128"/>
                <a:cs typeface="+mn-cs"/>
              </a:rPr>
              <a:t> (CNC).</a:t>
            </a:r>
            <a:endParaRPr lang="pt-BR" sz="2800" b="1" dirty="0">
              <a:solidFill>
                <a:srgbClr val="814F4B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Arial Black" pitchFamily="34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204864"/>
            <a:ext cx="770485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 Black"/>
              <a:cs typeface="Arial Black"/>
            </a:endParaRPr>
          </a:p>
          <a:p>
            <a:pPr algn="ctr"/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Senado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 Federal</a:t>
            </a:r>
          </a:p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Arial Black"/>
              <a:cs typeface="Arial Black"/>
            </a:endParaRPr>
          </a:p>
          <a:p>
            <a:pPr algn="ctr"/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Audiência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Pública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em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/>
                <a:cs typeface="Arial Black"/>
              </a:rPr>
              <a:t> 25/04/2018 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9512" y="908720"/>
            <a:ext cx="8533928" cy="579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Uma id</a:t>
            </a:r>
            <a:r>
              <a:rPr lang="en-US" sz="2600" dirty="0" err="1" smtClean="0">
                <a:solidFill>
                  <a:srgbClr val="006666"/>
                </a:solidFill>
              </a:rPr>
              <a:t>éia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oportuna</a:t>
            </a:r>
            <a:r>
              <a:rPr lang="en-US" sz="2600" dirty="0" smtClean="0">
                <a:solidFill>
                  <a:srgbClr val="006666"/>
                </a:solidFill>
              </a:rPr>
              <a:t> e </a:t>
            </a:r>
            <a:r>
              <a:rPr lang="en-US" sz="2600" dirty="0" err="1" smtClean="0">
                <a:solidFill>
                  <a:srgbClr val="006666"/>
                </a:solidFill>
              </a:rPr>
              <a:t>necessária</a:t>
            </a:r>
            <a:r>
              <a:rPr lang="en-US" sz="2600" dirty="0" smtClean="0">
                <a:solidFill>
                  <a:srgbClr val="006666"/>
                </a:solidFill>
              </a:rPr>
              <a:t>;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8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Apresenta</a:t>
            </a:r>
            <a:r>
              <a:rPr lang="en-US" sz="2600" dirty="0" err="1" smtClean="0">
                <a:solidFill>
                  <a:srgbClr val="006666"/>
                </a:solidFill>
              </a:rPr>
              <a:t>ção</a:t>
            </a:r>
            <a:r>
              <a:rPr lang="en-US" sz="2600" dirty="0" smtClean="0">
                <a:solidFill>
                  <a:srgbClr val="006666"/>
                </a:solidFill>
              </a:rPr>
              <a:t> do PL 1572/2011 </a:t>
            </a:r>
            <a:r>
              <a:rPr lang="en-US" sz="2600" dirty="0" err="1" smtClean="0">
                <a:solidFill>
                  <a:srgbClr val="006666"/>
                </a:solidFill>
              </a:rPr>
              <a:t>à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Câmara</a:t>
            </a:r>
            <a:r>
              <a:rPr lang="en-US" sz="2600" dirty="0" smtClean="0">
                <a:solidFill>
                  <a:srgbClr val="006666"/>
                </a:solidFill>
              </a:rPr>
              <a:t> dos </a:t>
            </a:r>
            <a:r>
              <a:rPr lang="en-US" sz="2600" dirty="0" err="1" smtClean="0">
                <a:solidFill>
                  <a:srgbClr val="006666"/>
                </a:solidFill>
              </a:rPr>
              <a:t>Deputados</a:t>
            </a:r>
            <a:r>
              <a:rPr lang="en-US" sz="2600" dirty="0" smtClean="0">
                <a:solidFill>
                  <a:srgbClr val="006666"/>
                </a:solidFill>
              </a:rPr>
              <a:t>;</a:t>
            </a:r>
            <a:endParaRPr lang="pt-BR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5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Consulta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Pública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realizada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pelo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Ministério</a:t>
            </a:r>
            <a:r>
              <a:rPr lang="en-US" sz="2600" dirty="0" smtClean="0">
                <a:solidFill>
                  <a:srgbClr val="006666"/>
                </a:solidFill>
              </a:rPr>
              <a:t> da </a:t>
            </a:r>
            <a:r>
              <a:rPr lang="en-US" sz="2600" dirty="0" err="1" smtClean="0">
                <a:solidFill>
                  <a:srgbClr val="006666"/>
                </a:solidFill>
              </a:rPr>
              <a:t>Justiça</a:t>
            </a:r>
            <a:r>
              <a:rPr lang="pt-BR" sz="2600" dirty="0" smtClean="0">
                <a:solidFill>
                  <a:srgbClr val="006666"/>
                </a:solidFill>
              </a:rPr>
              <a:t>;</a:t>
            </a:r>
            <a:endParaRPr lang="pt-BR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5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Audi</a:t>
            </a:r>
            <a:r>
              <a:rPr lang="en-US" sz="2600" dirty="0" err="1" smtClean="0">
                <a:solidFill>
                  <a:srgbClr val="006666"/>
                </a:solidFill>
              </a:rPr>
              <a:t>ências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Públicas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realizadas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pelo</a:t>
            </a:r>
            <a:r>
              <a:rPr lang="en-US" sz="2600" dirty="0" smtClean="0">
                <a:solidFill>
                  <a:srgbClr val="006666"/>
                </a:solidFill>
              </a:rPr>
              <a:t> MJ </a:t>
            </a:r>
            <a:r>
              <a:rPr lang="en-US" sz="2600" dirty="0" err="1" smtClean="0">
                <a:solidFill>
                  <a:srgbClr val="006666"/>
                </a:solidFill>
              </a:rPr>
              <a:t>em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diversas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unidades</a:t>
            </a:r>
            <a:r>
              <a:rPr lang="en-US" sz="2600" dirty="0" smtClean="0">
                <a:solidFill>
                  <a:srgbClr val="006666"/>
                </a:solidFill>
              </a:rPr>
              <a:t> da </a:t>
            </a:r>
            <a:r>
              <a:rPr lang="en-US" sz="2600" dirty="0" err="1" smtClean="0">
                <a:solidFill>
                  <a:srgbClr val="006666"/>
                </a:solidFill>
              </a:rPr>
              <a:t>federação</a:t>
            </a:r>
            <a:r>
              <a:rPr lang="pt-BR" sz="2600" dirty="0" smtClean="0">
                <a:solidFill>
                  <a:srgbClr val="006666"/>
                </a:solidFill>
              </a:rPr>
              <a:t>; </a:t>
            </a:r>
            <a:endParaRPr lang="pt-BR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5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Em 2013 o Presidente do Senado nomeia </a:t>
            </a:r>
            <a:r>
              <a:rPr lang="pt-BR" sz="2600" dirty="0" err="1" smtClean="0">
                <a:solidFill>
                  <a:srgbClr val="006666"/>
                </a:solidFill>
              </a:rPr>
              <a:t>comiss</a:t>
            </a:r>
            <a:r>
              <a:rPr lang="en-US" sz="2600" dirty="0" err="1" smtClean="0">
                <a:solidFill>
                  <a:srgbClr val="006666"/>
                </a:solidFill>
              </a:rPr>
              <a:t>ão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juristas</a:t>
            </a:r>
            <a:r>
              <a:rPr lang="en-US" sz="2600" dirty="0" smtClean="0">
                <a:solidFill>
                  <a:srgbClr val="006666"/>
                </a:solidFill>
              </a:rPr>
              <a:t> para a </a:t>
            </a:r>
            <a:r>
              <a:rPr lang="en-US" sz="2600" dirty="0" err="1" smtClean="0">
                <a:solidFill>
                  <a:srgbClr val="006666"/>
                </a:solidFill>
              </a:rPr>
              <a:t>elaboração</a:t>
            </a:r>
            <a:r>
              <a:rPr lang="en-US" sz="2600" dirty="0" smtClean="0">
                <a:solidFill>
                  <a:srgbClr val="006666"/>
                </a:solidFill>
              </a:rPr>
              <a:t> de um </a:t>
            </a:r>
            <a:r>
              <a:rPr lang="en-US" sz="2600" dirty="0" err="1" smtClean="0">
                <a:solidFill>
                  <a:srgbClr val="006666"/>
                </a:solidFill>
              </a:rPr>
              <a:t>anteprojeto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smtClean="0">
                <a:solidFill>
                  <a:srgbClr val="006666"/>
                </a:solidFill>
              </a:rPr>
              <a:t>de </a:t>
            </a:r>
            <a:r>
              <a:rPr lang="en-US" sz="2600" dirty="0" err="1" smtClean="0">
                <a:solidFill>
                  <a:srgbClr val="006666"/>
                </a:solidFill>
              </a:rPr>
              <a:t>Código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Comercial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nesta</a:t>
            </a:r>
            <a:r>
              <a:rPr lang="en-US" sz="2600" dirty="0" smtClean="0">
                <a:solidFill>
                  <a:srgbClr val="006666"/>
                </a:solidFill>
              </a:rPr>
              <a:t> casa;</a:t>
            </a:r>
            <a:endParaRPr lang="pt-BR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5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>
                <a:solidFill>
                  <a:srgbClr val="006666"/>
                </a:solidFill>
              </a:rPr>
              <a:t> </a:t>
            </a:r>
            <a:r>
              <a:rPr lang="pt-BR" sz="2600" dirty="0" err="1" smtClean="0">
                <a:solidFill>
                  <a:srgbClr val="006666"/>
                </a:solidFill>
              </a:rPr>
              <a:t>Ap</a:t>
            </a:r>
            <a:r>
              <a:rPr lang="en-US" sz="2600" dirty="0" err="1" smtClean="0">
                <a:solidFill>
                  <a:srgbClr val="006666"/>
                </a:solidFill>
              </a:rPr>
              <a:t>ós</a:t>
            </a:r>
            <a:r>
              <a:rPr lang="pt-BR" sz="2600" dirty="0" smtClean="0">
                <a:solidFill>
                  <a:srgbClr val="006666"/>
                </a:solidFill>
              </a:rPr>
              <a:t> 6 meses de trabalho a </a:t>
            </a:r>
            <a:r>
              <a:rPr lang="pt-BR" sz="2600" dirty="0" err="1" smtClean="0">
                <a:solidFill>
                  <a:srgbClr val="006666"/>
                </a:solidFill>
              </a:rPr>
              <a:t>comiss</a:t>
            </a:r>
            <a:r>
              <a:rPr lang="en-US" sz="2600" dirty="0" err="1" smtClean="0">
                <a:solidFill>
                  <a:srgbClr val="006666"/>
                </a:solidFill>
              </a:rPr>
              <a:t>ão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juristas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entrega</a:t>
            </a:r>
            <a:r>
              <a:rPr lang="en-US" sz="2600" dirty="0" smtClean="0">
                <a:solidFill>
                  <a:srgbClr val="006666"/>
                </a:solidFill>
              </a:rPr>
              <a:t> o </a:t>
            </a:r>
            <a:r>
              <a:rPr lang="en-US" sz="2600" dirty="0" err="1" smtClean="0">
                <a:solidFill>
                  <a:srgbClr val="006666"/>
                </a:solidFill>
              </a:rPr>
              <a:t>texto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está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desde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então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em</a:t>
            </a:r>
            <a:r>
              <a:rPr lang="en-US" sz="2600" dirty="0" smtClean="0">
                <a:solidFill>
                  <a:srgbClr val="006666"/>
                </a:solidFill>
              </a:rPr>
              <a:t> debate;</a:t>
            </a:r>
            <a:endParaRPr lang="pt-BR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5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A sociedade civil organizada </a:t>
            </a:r>
            <a:r>
              <a:rPr lang="pt-BR" sz="2600" dirty="0" err="1" smtClean="0">
                <a:solidFill>
                  <a:srgbClr val="006666"/>
                </a:solidFill>
              </a:rPr>
              <a:t>j</a:t>
            </a:r>
            <a:r>
              <a:rPr lang="en-US" sz="2600" dirty="0" err="1" smtClean="0">
                <a:solidFill>
                  <a:srgbClr val="006666"/>
                </a:solidFill>
              </a:rPr>
              <a:t>á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apresentou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inúmeras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sugestões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aprimoramento</a:t>
            </a:r>
            <a:r>
              <a:rPr lang="en-US" sz="2600" dirty="0" smtClean="0">
                <a:solidFill>
                  <a:srgbClr val="006666"/>
                </a:solidFill>
              </a:rPr>
              <a:t> (CNC; </a:t>
            </a:r>
            <a:r>
              <a:rPr lang="en-US" sz="2600" dirty="0" err="1" smtClean="0">
                <a:solidFill>
                  <a:srgbClr val="006666"/>
                </a:solidFill>
              </a:rPr>
              <a:t>Fiesp</a:t>
            </a:r>
            <a:r>
              <a:rPr lang="en-US" sz="2600" dirty="0" smtClean="0">
                <a:solidFill>
                  <a:srgbClr val="006666"/>
                </a:solidFill>
              </a:rPr>
              <a:t>; CRC-SC; OAB-SC; ABDM;) Na </a:t>
            </a:r>
            <a:r>
              <a:rPr lang="en-US" sz="2600" dirty="0" err="1" smtClean="0">
                <a:solidFill>
                  <a:srgbClr val="006666"/>
                </a:solidFill>
              </a:rPr>
              <a:t>câmara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p.e.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foram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apresentadas</a:t>
            </a:r>
            <a:r>
              <a:rPr lang="en-US" sz="2600" dirty="0" smtClean="0">
                <a:solidFill>
                  <a:srgbClr val="006666"/>
                </a:solidFill>
              </a:rPr>
              <a:t> 224 </a:t>
            </a:r>
            <a:r>
              <a:rPr lang="en-US" sz="2600" dirty="0" err="1" smtClean="0">
                <a:solidFill>
                  <a:srgbClr val="006666"/>
                </a:solidFill>
              </a:rPr>
              <a:t>emendas</a:t>
            </a:r>
            <a:r>
              <a:rPr lang="en-US" sz="2600" dirty="0" smtClean="0">
                <a:solidFill>
                  <a:srgbClr val="006666"/>
                </a:solidFill>
              </a:rPr>
              <a:t>;</a:t>
            </a:r>
            <a:endParaRPr lang="pt-BR" sz="2600" dirty="0" smtClean="0">
              <a:solidFill>
                <a:srgbClr val="00666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88640"/>
            <a:ext cx="5698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 Black"/>
                <a:cs typeface="Arial Black"/>
              </a:rPr>
              <a:t>Contextualização</a:t>
            </a:r>
            <a:r>
              <a:rPr lang="en-US" sz="2400" dirty="0" smtClean="0">
                <a:latin typeface="Arial Black"/>
                <a:cs typeface="Arial Black"/>
              </a:rPr>
              <a:t>:</a:t>
            </a:r>
            <a:endParaRPr lang="en-US" sz="240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16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412776"/>
            <a:ext cx="8229600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105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smtClean="0">
                <a:solidFill>
                  <a:srgbClr val="006666"/>
                </a:solidFill>
              </a:rPr>
              <a:t> A CNC </a:t>
            </a:r>
            <a:r>
              <a:rPr lang="en-US" sz="2600" dirty="0" err="1" smtClean="0">
                <a:solidFill>
                  <a:srgbClr val="006666"/>
                </a:solidFill>
              </a:rPr>
              <a:t>organizou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seminários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estaduais</a:t>
            </a:r>
            <a:r>
              <a:rPr lang="en-US" sz="2600" dirty="0" smtClean="0">
                <a:solidFill>
                  <a:srgbClr val="006666"/>
                </a:solidFill>
              </a:rPr>
              <a:t> para a </a:t>
            </a:r>
            <a:r>
              <a:rPr lang="en-US" sz="2600" dirty="0" err="1" smtClean="0">
                <a:solidFill>
                  <a:srgbClr val="006666"/>
                </a:solidFill>
              </a:rPr>
              <a:t>discussão</a:t>
            </a:r>
            <a:r>
              <a:rPr lang="en-US" sz="2600" dirty="0" smtClean="0">
                <a:solidFill>
                  <a:srgbClr val="006666"/>
                </a:solidFill>
              </a:rPr>
              <a:t> do </a:t>
            </a:r>
            <a:r>
              <a:rPr lang="en-US" sz="2600" dirty="0" err="1" smtClean="0">
                <a:solidFill>
                  <a:srgbClr val="006666"/>
                </a:solidFill>
              </a:rPr>
              <a:t>tema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em</a:t>
            </a:r>
            <a:r>
              <a:rPr lang="en-US" sz="2600" dirty="0" smtClean="0">
                <a:solidFill>
                  <a:srgbClr val="006666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Aracajú</a:t>
            </a:r>
            <a:r>
              <a:rPr lang="en-US" sz="2600" dirty="0" smtClean="0">
                <a:solidFill>
                  <a:srgbClr val="006666"/>
                </a:solidFill>
              </a:rPr>
              <a:t>; </a:t>
            </a:r>
            <a:r>
              <a:rPr lang="en-US" sz="2600" dirty="0" err="1" smtClean="0">
                <a:solidFill>
                  <a:srgbClr val="006666"/>
                </a:solidFill>
              </a:rPr>
              <a:t>Florianópolis</a:t>
            </a:r>
            <a:r>
              <a:rPr lang="en-US" sz="2600" dirty="0" smtClean="0">
                <a:solidFill>
                  <a:srgbClr val="006666"/>
                </a:solidFill>
              </a:rPr>
              <a:t>; </a:t>
            </a:r>
            <a:r>
              <a:rPr lang="en-US" sz="2600" dirty="0" err="1" smtClean="0">
                <a:solidFill>
                  <a:srgbClr val="006666"/>
                </a:solidFill>
              </a:rPr>
              <a:t>Belém</a:t>
            </a:r>
            <a:r>
              <a:rPr lang="en-US" sz="2600" dirty="0" smtClean="0">
                <a:solidFill>
                  <a:srgbClr val="006666"/>
                </a:solidFill>
              </a:rPr>
              <a:t>; Salvador; São </a:t>
            </a:r>
            <a:r>
              <a:rPr lang="en-US" sz="2600" dirty="0" err="1" smtClean="0">
                <a:solidFill>
                  <a:srgbClr val="006666"/>
                </a:solidFill>
              </a:rPr>
              <a:t>Luís</a:t>
            </a:r>
            <a:r>
              <a:rPr lang="en-US" sz="2600" dirty="0" smtClean="0">
                <a:solidFill>
                  <a:srgbClr val="006666"/>
                </a:solidFill>
              </a:rPr>
              <a:t>; </a:t>
            </a:r>
            <a:r>
              <a:rPr lang="en-US" sz="2600" dirty="0" err="1" smtClean="0">
                <a:solidFill>
                  <a:srgbClr val="006666"/>
                </a:solidFill>
              </a:rPr>
              <a:t>Maceió</a:t>
            </a:r>
            <a:r>
              <a:rPr lang="en-US" sz="2600" dirty="0" smtClean="0">
                <a:solidFill>
                  <a:srgbClr val="006666"/>
                </a:solidFill>
              </a:rPr>
              <a:t>; Curitiba; </a:t>
            </a:r>
            <a:r>
              <a:rPr lang="en-US" sz="2600" dirty="0" err="1" smtClean="0">
                <a:solidFill>
                  <a:srgbClr val="006666"/>
                </a:solidFill>
              </a:rPr>
              <a:t>Macapá</a:t>
            </a:r>
            <a:r>
              <a:rPr lang="en-US" sz="2600" dirty="0" smtClean="0">
                <a:solidFill>
                  <a:srgbClr val="006666"/>
                </a:solidFill>
              </a:rPr>
              <a:t>; e Natal;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smtClean="0">
                <a:solidFill>
                  <a:srgbClr val="006666"/>
                </a:solidFill>
              </a:rPr>
              <a:t>Como </a:t>
            </a:r>
            <a:r>
              <a:rPr lang="en-US" sz="2600" dirty="0" err="1" smtClean="0">
                <a:solidFill>
                  <a:srgbClr val="006666"/>
                </a:solidFill>
              </a:rPr>
              <a:t>resultado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foi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publicada</a:t>
            </a:r>
            <a:r>
              <a:rPr lang="en-US" sz="2600" dirty="0" smtClean="0">
                <a:solidFill>
                  <a:srgbClr val="006666"/>
                </a:solidFill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</a:rPr>
              <a:t>cartilha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Contribuições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ao</a:t>
            </a:r>
            <a:r>
              <a:rPr lang="en-US" sz="2600" dirty="0" smtClean="0">
                <a:solidFill>
                  <a:srgbClr val="006666"/>
                </a:solidFill>
              </a:rPr>
              <a:t> Novo </a:t>
            </a:r>
            <a:r>
              <a:rPr lang="en-US" sz="2600" dirty="0" err="1" smtClean="0">
                <a:solidFill>
                  <a:srgbClr val="006666"/>
                </a:solidFill>
              </a:rPr>
              <a:t>Código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Comercial</a:t>
            </a:r>
            <a:r>
              <a:rPr lang="en-US" sz="2600" dirty="0">
                <a:solidFill>
                  <a:srgbClr val="006666"/>
                </a:solidFill>
              </a:rPr>
              <a:t>;</a:t>
            </a:r>
            <a:endParaRPr lang="en-US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Temos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hoje</a:t>
            </a:r>
            <a:r>
              <a:rPr lang="en-US" sz="2600" dirty="0" smtClean="0">
                <a:solidFill>
                  <a:srgbClr val="006666"/>
                </a:solidFill>
              </a:rPr>
              <a:t> o </a:t>
            </a:r>
            <a:r>
              <a:rPr lang="en-US" sz="2600" dirty="0" err="1" smtClean="0">
                <a:solidFill>
                  <a:srgbClr val="006666"/>
                </a:solidFill>
              </a:rPr>
              <a:t>momento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histórico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proporcionado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pelo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Senado</a:t>
            </a:r>
            <a:r>
              <a:rPr lang="en-US" sz="2600" dirty="0" smtClean="0">
                <a:solidFill>
                  <a:srgbClr val="006666"/>
                </a:solidFill>
              </a:rPr>
              <a:t> Federal para </a:t>
            </a:r>
            <a:r>
              <a:rPr lang="en-US" sz="2600" dirty="0" err="1" smtClean="0">
                <a:solidFill>
                  <a:srgbClr val="006666"/>
                </a:solidFill>
              </a:rPr>
              <a:t>discutir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semanalmente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detalhes</a:t>
            </a:r>
            <a:r>
              <a:rPr lang="en-US" sz="2600" dirty="0" smtClean="0">
                <a:solidFill>
                  <a:srgbClr val="006666"/>
                </a:solidFill>
              </a:rPr>
              <a:t> do </a:t>
            </a:r>
            <a:r>
              <a:rPr lang="en-US" sz="2600" dirty="0" err="1" smtClean="0">
                <a:solidFill>
                  <a:srgbClr val="006666"/>
                </a:solidFill>
              </a:rPr>
              <a:t>texto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pode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sim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ser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resumido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como</a:t>
            </a:r>
            <a:r>
              <a:rPr lang="en-US" sz="2600" dirty="0" smtClean="0">
                <a:solidFill>
                  <a:srgbClr val="006666"/>
                </a:solidFill>
              </a:rPr>
              <a:t> um </a:t>
            </a:r>
            <a:r>
              <a:rPr lang="en-US" sz="2600" dirty="0" err="1" smtClean="0">
                <a:solidFill>
                  <a:srgbClr val="006666"/>
                </a:solidFill>
              </a:rPr>
              <a:t>Código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Defesa</a:t>
            </a:r>
            <a:r>
              <a:rPr lang="en-US" sz="2600" dirty="0" smtClean="0">
                <a:solidFill>
                  <a:srgbClr val="006666"/>
                </a:solidFill>
              </a:rPr>
              <a:t> do </a:t>
            </a:r>
            <a:r>
              <a:rPr lang="en-US" sz="2600" dirty="0" err="1" smtClean="0">
                <a:solidFill>
                  <a:srgbClr val="006666"/>
                </a:solidFill>
              </a:rPr>
              <a:t>Empresário</a:t>
            </a:r>
            <a:r>
              <a:rPr lang="en-US" sz="2600" dirty="0" smtClean="0">
                <a:solidFill>
                  <a:srgbClr val="006666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Há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contudo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aqueles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dizem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não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ter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havido</a:t>
            </a:r>
            <a:r>
              <a:rPr lang="en-US" sz="2600" dirty="0" smtClean="0">
                <a:solidFill>
                  <a:srgbClr val="006666"/>
                </a:solidFill>
              </a:rPr>
              <a:t> tempo</a:t>
            </a:r>
            <a:r>
              <a:rPr lang="mr-IN" sz="2600" dirty="0" smtClean="0">
                <a:solidFill>
                  <a:srgbClr val="006666"/>
                </a:solidFill>
              </a:rPr>
              <a:t>…</a:t>
            </a:r>
            <a:endParaRPr lang="en-US" sz="2600" dirty="0">
              <a:solidFill>
                <a:srgbClr val="00666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88640"/>
            <a:ext cx="7139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/>
                <a:cs typeface="Arial Black"/>
              </a:rPr>
              <a:t>No </a:t>
            </a:r>
            <a:r>
              <a:rPr lang="en-US" sz="2400" dirty="0" err="1" smtClean="0">
                <a:latin typeface="Arial Black"/>
                <a:cs typeface="Arial Black"/>
              </a:rPr>
              <a:t>âmbito</a:t>
            </a:r>
            <a:r>
              <a:rPr lang="en-US" sz="2400" dirty="0" smtClean="0">
                <a:latin typeface="Arial Black"/>
                <a:cs typeface="Arial Black"/>
              </a:rPr>
              <a:t> da </a:t>
            </a:r>
            <a:r>
              <a:rPr lang="en-US" sz="2400" dirty="0" err="1" smtClean="0">
                <a:latin typeface="Arial Black"/>
                <a:cs typeface="Arial Black"/>
              </a:rPr>
              <a:t>Confederação</a:t>
            </a:r>
            <a:r>
              <a:rPr lang="en-US" sz="2400" dirty="0" smtClean="0">
                <a:latin typeface="Arial Black"/>
                <a:cs typeface="Arial Black"/>
              </a:rPr>
              <a:t> </a:t>
            </a:r>
            <a:r>
              <a:rPr lang="en-US" sz="2400" dirty="0" err="1" smtClean="0">
                <a:latin typeface="Arial Black"/>
                <a:cs typeface="Arial Black"/>
              </a:rPr>
              <a:t>Nacional</a:t>
            </a:r>
            <a:r>
              <a:rPr lang="en-US" sz="2400" dirty="0" smtClean="0">
                <a:latin typeface="Arial Black"/>
                <a:cs typeface="Arial Black"/>
              </a:rPr>
              <a:t> do </a:t>
            </a:r>
            <a:r>
              <a:rPr lang="en-US" sz="2400" dirty="0" err="1" smtClean="0">
                <a:latin typeface="Arial Black"/>
                <a:cs typeface="Arial Black"/>
              </a:rPr>
              <a:t>Comércio</a:t>
            </a:r>
            <a:r>
              <a:rPr lang="en-US" sz="2400" dirty="0" smtClean="0">
                <a:latin typeface="Arial Black"/>
                <a:cs typeface="Arial Black"/>
              </a:rPr>
              <a:t> (CNC):</a:t>
            </a:r>
            <a:endParaRPr lang="en-US" sz="240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37965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048" y="954106"/>
            <a:ext cx="8687272" cy="578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105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1050" dirty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105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Discutir</a:t>
            </a:r>
            <a:r>
              <a:rPr lang="en-US" sz="2600" dirty="0" smtClean="0">
                <a:solidFill>
                  <a:srgbClr val="006666"/>
                </a:solidFill>
              </a:rPr>
              <a:t> o </a:t>
            </a:r>
            <a:r>
              <a:rPr lang="en-US" sz="2600" dirty="0" err="1" smtClean="0">
                <a:solidFill>
                  <a:srgbClr val="006666"/>
                </a:solidFill>
              </a:rPr>
              <a:t>direito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comercial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é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tratar</a:t>
            </a:r>
            <a:r>
              <a:rPr lang="en-US" sz="2600" dirty="0" smtClean="0">
                <a:solidFill>
                  <a:srgbClr val="006666"/>
                </a:solidFill>
              </a:rPr>
              <a:t> do </a:t>
            </a:r>
            <a:r>
              <a:rPr lang="en-US" sz="2600" dirty="0" err="1" smtClean="0">
                <a:solidFill>
                  <a:srgbClr val="006666"/>
                </a:solidFill>
              </a:rPr>
              <a:t>futuro</a:t>
            </a:r>
            <a:r>
              <a:rPr lang="en-US" sz="2600" dirty="0" smtClean="0">
                <a:solidFill>
                  <a:srgbClr val="006666"/>
                </a:solidFill>
              </a:rPr>
              <a:t> do </a:t>
            </a:r>
            <a:r>
              <a:rPr lang="en-US" sz="2600" dirty="0" err="1" smtClean="0">
                <a:solidFill>
                  <a:srgbClr val="006666"/>
                </a:solidFill>
              </a:rPr>
              <a:t>nosso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país</a:t>
            </a:r>
            <a:r>
              <a:rPr lang="en-US" sz="2600" dirty="0" smtClean="0">
                <a:solidFill>
                  <a:srgbClr val="006666"/>
                </a:solidFill>
              </a:rPr>
              <a:t>;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Ou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alguém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aqui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duvída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nossas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necessidades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básicas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diárias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são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produzidas</a:t>
            </a:r>
            <a:r>
              <a:rPr lang="en-US" sz="2600" dirty="0" smtClean="0">
                <a:solidFill>
                  <a:srgbClr val="006666"/>
                </a:solidFill>
              </a:rPr>
              <a:t> e </a:t>
            </a:r>
            <a:r>
              <a:rPr lang="en-US" sz="2600" dirty="0" err="1" smtClean="0">
                <a:solidFill>
                  <a:srgbClr val="006666"/>
                </a:solidFill>
              </a:rPr>
              <a:t>comercializadas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por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empresas</a:t>
            </a:r>
            <a:r>
              <a:rPr lang="en-US" sz="2600" dirty="0" smtClean="0">
                <a:solidFill>
                  <a:srgbClr val="006666"/>
                </a:solidFill>
              </a:rPr>
              <a:t>? 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Não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existe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desenvolvimento</a:t>
            </a:r>
            <a:r>
              <a:rPr lang="en-US" sz="2600" dirty="0" smtClean="0">
                <a:solidFill>
                  <a:srgbClr val="006666"/>
                </a:solidFill>
              </a:rPr>
              <a:t> social </a:t>
            </a:r>
            <a:r>
              <a:rPr lang="en-US" sz="2600" dirty="0" err="1" smtClean="0">
                <a:solidFill>
                  <a:srgbClr val="006666"/>
                </a:solidFill>
              </a:rPr>
              <a:t>sem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atividade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econômica</a:t>
            </a:r>
            <a:r>
              <a:rPr lang="en-US" sz="2600" dirty="0" smtClean="0">
                <a:solidFill>
                  <a:srgbClr val="006666"/>
                </a:solidFill>
              </a:rPr>
              <a:t>. </a:t>
            </a:r>
            <a:r>
              <a:rPr lang="en-US" sz="2600" dirty="0" err="1">
                <a:solidFill>
                  <a:srgbClr val="006666"/>
                </a:solidFill>
              </a:rPr>
              <a:t>Só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teremos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emprego</a:t>
            </a:r>
            <a:r>
              <a:rPr lang="en-US" sz="2600" dirty="0">
                <a:solidFill>
                  <a:srgbClr val="006666"/>
                </a:solidFill>
              </a:rPr>
              <a:t>, se a </a:t>
            </a:r>
            <a:r>
              <a:rPr lang="en-US" sz="2600" dirty="0" err="1">
                <a:solidFill>
                  <a:srgbClr val="006666"/>
                </a:solidFill>
              </a:rPr>
              <a:t>atividade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empresarial</a:t>
            </a:r>
            <a:r>
              <a:rPr lang="en-US" sz="2600" dirty="0">
                <a:solidFill>
                  <a:srgbClr val="006666"/>
                </a:solidFill>
              </a:rPr>
              <a:t> for </a:t>
            </a:r>
            <a:r>
              <a:rPr lang="en-US" sz="2600" dirty="0" err="1">
                <a:solidFill>
                  <a:srgbClr val="006666"/>
                </a:solidFill>
              </a:rPr>
              <a:t>estimulada</a:t>
            </a:r>
            <a:r>
              <a:rPr lang="en-US" sz="2600" dirty="0">
                <a:solidFill>
                  <a:srgbClr val="006666"/>
                </a:solidFill>
              </a:rPr>
              <a:t> e </a:t>
            </a:r>
            <a:r>
              <a:rPr lang="en-US" sz="2600" dirty="0" err="1">
                <a:solidFill>
                  <a:srgbClr val="006666"/>
                </a:solidFill>
              </a:rPr>
              <a:t>protegida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como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determina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nossa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constituição</a:t>
            </a:r>
            <a:r>
              <a:rPr lang="en-US" sz="2600" dirty="0">
                <a:solidFill>
                  <a:srgbClr val="006666"/>
                </a:solidFill>
              </a:rPr>
              <a:t>.</a:t>
            </a:r>
            <a:endParaRPr lang="en-US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smtClean="0">
                <a:solidFill>
                  <a:srgbClr val="006666"/>
                </a:solidFill>
              </a:rPr>
              <a:t>A </a:t>
            </a:r>
            <a:r>
              <a:rPr lang="en-US" sz="2600" dirty="0" err="1" smtClean="0">
                <a:solidFill>
                  <a:srgbClr val="006666"/>
                </a:solidFill>
              </a:rPr>
              <a:t>administração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pública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brasileira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só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conseguirá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implementar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suas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políticas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públicas</a:t>
            </a:r>
            <a:r>
              <a:rPr lang="en-US" sz="2600" dirty="0" smtClean="0">
                <a:solidFill>
                  <a:srgbClr val="006666"/>
                </a:solidFill>
              </a:rPr>
              <a:t>, se </a:t>
            </a:r>
            <a:r>
              <a:rPr lang="en-US" sz="2600" dirty="0" err="1" smtClean="0">
                <a:solidFill>
                  <a:srgbClr val="006666"/>
                </a:solidFill>
              </a:rPr>
              <a:t>conseguir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arrecadar</a:t>
            </a:r>
            <a:r>
              <a:rPr lang="en-US" sz="2600" dirty="0" smtClean="0">
                <a:solidFill>
                  <a:srgbClr val="006666"/>
                </a:solidFill>
              </a:rPr>
              <a:t>!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10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smtClean="0">
                <a:solidFill>
                  <a:srgbClr val="006666"/>
                </a:solidFill>
              </a:rPr>
              <a:t>E </a:t>
            </a:r>
            <a:r>
              <a:rPr lang="en-US" sz="2600" dirty="0" err="1" smtClean="0">
                <a:solidFill>
                  <a:srgbClr val="006666"/>
                </a:solidFill>
              </a:rPr>
              <a:t>advinha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como</a:t>
            </a:r>
            <a:r>
              <a:rPr lang="en-US" sz="2600" dirty="0" smtClean="0">
                <a:solidFill>
                  <a:srgbClr val="006666"/>
                </a:solidFill>
              </a:rPr>
              <a:t> se </a:t>
            </a:r>
            <a:r>
              <a:rPr lang="en-US" sz="2600" dirty="0" err="1" smtClean="0">
                <a:solidFill>
                  <a:srgbClr val="006666"/>
                </a:solidFill>
              </a:rPr>
              <a:t>produz</a:t>
            </a:r>
            <a:r>
              <a:rPr lang="en-US" sz="2600" dirty="0" smtClean="0">
                <a:solidFill>
                  <a:srgbClr val="006666"/>
                </a:solidFill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</a:rPr>
              <a:t>maior</a:t>
            </a:r>
            <a:r>
              <a:rPr lang="en-US" sz="2600" dirty="0" smtClean="0">
                <a:solidFill>
                  <a:srgbClr val="006666"/>
                </a:solidFill>
              </a:rPr>
              <a:t> parte da </a:t>
            </a:r>
            <a:r>
              <a:rPr lang="en-US" sz="2600" dirty="0" err="1" smtClean="0">
                <a:solidFill>
                  <a:srgbClr val="006666"/>
                </a:solidFill>
              </a:rPr>
              <a:t>arrecadação</a:t>
            </a:r>
            <a:r>
              <a:rPr lang="en-US" sz="2600" dirty="0" smtClean="0">
                <a:solidFill>
                  <a:srgbClr val="006666"/>
                </a:solidFill>
              </a:rPr>
              <a:t>?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2600" dirty="0" smtClean="0">
              <a:solidFill>
                <a:srgbClr val="00666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048" y="188640"/>
            <a:ext cx="7499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 Black"/>
                <a:cs typeface="Arial Black"/>
              </a:rPr>
              <a:t>Quem</a:t>
            </a:r>
            <a:r>
              <a:rPr lang="en-US" sz="2800" dirty="0" smtClean="0">
                <a:latin typeface="Arial Black"/>
                <a:cs typeface="Arial Black"/>
              </a:rPr>
              <a:t> </a:t>
            </a:r>
            <a:r>
              <a:rPr lang="en-US" sz="2800" dirty="0" err="1" smtClean="0">
                <a:latin typeface="Arial Black"/>
                <a:cs typeface="Arial Black"/>
              </a:rPr>
              <a:t>sabe</a:t>
            </a:r>
            <a:r>
              <a:rPr lang="en-US" sz="2800" dirty="0" smtClean="0">
                <a:latin typeface="Arial Black"/>
                <a:cs typeface="Arial Black"/>
              </a:rPr>
              <a:t> </a:t>
            </a:r>
            <a:r>
              <a:rPr lang="en-US" sz="2800" dirty="0" err="1" smtClean="0">
                <a:latin typeface="Arial Black"/>
                <a:cs typeface="Arial Black"/>
              </a:rPr>
              <a:t>faz</a:t>
            </a:r>
            <a:r>
              <a:rPr lang="en-US" sz="2800" dirty="0" smtClean="0">
                <a:latin typeface="Arial Black"/>
                <a:cs typeface="Arial Black"/>
              </a:rPr>
              <a:t> a hora</a:t>
            </a:r>
            <a:r>
              <a:rPr lang="en-US" sz="2800" dirty="0">
                <a:latin typeface="Arial Black"/>
                <a:cs typeface="Arial Black"/>
              </a:rPr>
              <a:t> </a:t>
            </a:r>
            <a:r>
              <a:rPr lang="en-US" sz="2800" dirty="0" smtClean="0">
                <a:latin typeface="Arial Black"/>
                <a:cs typeface="Arial Black"/>
              </a:rPr>
              <a:t>e </a:t>
            </a:r>
            <a:r>
              <a:rPr lang="en-US" sz="2800" dirty="0" err="1" smtClean="0">
                <a:latin typeface="Arial Black"/>
                <a:cs typeface="Arial Black"/>
              </a:rPr>
              <a:t>é</a:t>
            </a:r>
            <a:r>
              <a:rPr lang="en-US" sz="2800" dirty="0" smtClean="0">
                <a:latin typeface="Arial Black"/>
                <a:cs typeface="Arial Black"/>
              </a:rPr>
              <a:t> </a:t>
            </a:r>
            <a:r>
              <a:rPr lang="en-US" sz="2800" dirty="0" err="1" smtClean="0">
                <a:latin typeface="Arial Black"/>
                <a:cs typeface="Arial Black"/>
              </a:rPr>
              <a:t>preciso</a:t>
            </a:r>
            <a:r>
              <a:rPr lang="en-US" sz="2800" dirty="0" smtClean="0">
                <a:latin typeface="Arial Black"/>
                <a:cs typeface="Arial Black"/>
              </a:rPr>
              <a:t> defender o </a:t>
            </a:r>
            <a:r>
              <a:rPr lang="en-US" sz="2800" dirty="0" err="1" smtClean="0">
                <a:latin typeface="Arial Black"/>
                <a:cs typeface="Arial Black"/>
              </a:rPr>
              <a:t>empresário</a:t>
            </a:r>
            <a:r>
              <a:rPr lang="en-US" sz="2800" dirty="0" smtClean="0">
                <a:latin typeface="Arial Black"/>
                <a:cs typeface="Arial Black"/>
              </a:rPr>
              <a:t>!</a:t>
            </a:r>
            <a:endParaRPr lang="en-US" sz="280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44570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05208" y="1196752"/>
            <a:ext cx="8687272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105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Alguns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críticos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afirmam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que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nenhum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empresário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apóia</a:t>
            </a:r>
            <a:r>
              <a:rPr lang="en-US" sz="2600" dirty="0" smtClean="0">
                <a:solidFill>
                  <a:srgbClr val="006666"/>
                </a:solidFill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</a:rPr>
              <a:t>iniciativa</a:t>
            </a:r>
            <a:r>
              <a:rPr lang="en-US" sz="2600" dirty="0" smtClean="0">
                <a:solidFill>
                  <a:srgbClr val="006666"/>
                </a:solidFill>
              </a:rPr>
              <a:t>. </a:t>
            </a:r>
            <a:r>
              <a:rPr lang="en-US" sz="2600" dirty="0" err="1" smtClean="0">
                <a:solidFill>
                  <a:srgbClr val="006666"/>
                </a:solidFill>
              </a:rPr>
              <a:t>Não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foi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essa</a:t>
            </a:r>
            <a:r>
              <a:rPr lang="en-US" sz="2600" dirty="0" smtClean="0">
                <a:solidFill>
                  <a:srgbClr val="006666"/>
                </a:solidFill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</a:rPr>
              <a:t>realidade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eu</a:t>
            </a:r>
            <a:r>
              <a:rPr lang="en-US" sz="2600" dirty="0" smtClean="0">
                <a:solidFill>
                  <a:srgbClr val="006666"/>
                </a:solidFill>
              </a:rPr>
              <a:t> vi </a:t>
            </a:r>
            <a:r>
              <a:rPr lang="en-US" sz="2600" dirty="0" err="1" smtClean="0">
                <a:solidFill>
                  <a:srgbClr val="006666"/>
                </a:solidFill>
              </a:rPr>
              <a:t>na</a:t>
            </a:r>
            <a:r>
              <a:rPr lang="en-US" sz="2600" dirty="0" smtClean="0">
                <a:solidFill>
                  <a:srgbClr val="006666"/>
                </a:solidFill>
              </a:rPr>
              <a:t> CNC;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Não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é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esta</a:t>
            </a:r>
            <a:r>
              <a:rPr lang="en-US" sz="2600" dirty="0" smtClean="0">
                <a:solidFill>
                  <a:srgbClr val="006666"/>
                </a:solidFill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</a:rPr>
              <a:t>realidade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vejo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clientes</a:t>
            </a:r>
            <a:r>
              <a:rPr lang="en-US" sz="2600" dirty="0" smtClean="0">
                <a:solidFill>
                  <a:srgbClr val="006666"/>
                </a:solidFill>
              </a:rPr>
              <a:t> 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confiam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suas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demandas</a:t>
            </a:r>
            <a:r>
              <a:rPr lang="en-US" sz="2600" dirty="0" smtClean="0">
                <a:solidFill>
                  <a:srgbClr val="006666"/>
                </a:solidFill>
              </a:rPr>
              <a:t>. </a:t>
            </a:r>
            <a:r>
              <a:rPr lang="en-US" sz="2600" dirty="0" err="1" smtClean="0">
                <a:solidFill>
                  <a:srgbClr val="006666"/>
                </a:solidFill>
              </a:rPr>
              <a:t>Proponho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</a:rPr>
              <a:t>então</a:t>
            </a:r>
            <a:r>
              <a:rPr lang="en-US" sz="2600" dirty="0" smtClean="0">
                <a:solidFill>
                  <a:srgbClr val="006666"/>
                </a:solidFill>
              </a:rPr>
              <a:t>, </a:t>
            </a:r>
            <a:r>
              <a:rPr lang="en-US" sz="2600" dirty="0">
                <a:solidFill>
                  <a:srgbClr val="006666"/>
                </a:solidFill>
              </a:rPr>
              <a:t>o </a:t>
            </a:r>
            <a:r>
              <a:rPr lang="en-US" sz="2600" dirty="0" err="1">
                <a:solidFill>
                  <a:srgbClr val="006666"/>
                </a:solidFill>
              </a:rPr>
              <a:t>enfrentamento</a:t>
            </a:r>
            <a:r>
              <a:rPr lang="en-US" sz="2600" dirty="0">
                <a:solidFill>
                  <a:srgbClr val="006666"/>
                </a:solidFill>
              </a:rPr>
              <a:t>: </a:t>
            </a:r>
            <a:r>
              <a:rPr lang="en-US" sz="2600" dirty="0" err="1">
                <a:solidFill>
                  <a:srgbClr val="006666"/>
                </a:solidFill>
              </a:rPr>
              <a:t>perguntemos</a:t>
            </a:r>
            <a:r>
              <a:rPr lang="en-US" sz="2600" dirty="0">
                <a:solidFill>
                  <a:srgbClr val="006666"/>
                </a:solidFill>
              </a:rPr>
              <a:t> a </a:t>
            </a:r>
            <a:r>
              <a:rPr lang="en-US" sz="2600" dirty="0" err="1">
                <a:solidFill>
                  <a:srgbClr val="006666"/>
                </a:solidFill>
              </a:rPr>
              <a:t>qualquer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empresário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brasileiro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sobre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nosso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en-US" sz="2600" dirty="0" err="1">
                <a:solidFill>
                  <a:srgbClr val="006666"/>
                </a:solidFill>
              </a:rPr>
              <a:t>ambiente</a:t>
            </a:r>
            <a:r>
              <a:rPr lang="en-US" sz="2600" dirty="0">
                <a:solidFill>
                  <a:srgbClr val="006666"/>
                </a:solidFill>
              </a:rPr>
              <a:t> de </a:t>
            </a:r>
            <a:r>
              <a:rPr lang="en-US" sz="2600" dirty="0" err="1">
                <a:solidFill>
                  <a:srgbClr val="006666"/>
                </a:solidFill>
              </a:rPr>
              <a:t>negócios</a:t>
            </a:r>
            <a:r>
              <a:rPr lang="en-US" sz="2600" dirty="0">
                <a:solidFill>
                  <a:srgbClr val="006666"/>
                </a:solidFill>
              </a:rPr>
              <a:t>? </a:t>
            </a:r>
            <a:r>
              <a:rPr lang="en-US" sz="2600" dirty="0" err="1" smtClean="0">
                <a:solidFill>
                  <a:srgbClr val="006666"/>
                </a:solidFill>
              </a:rPr>
              <a:t>Infelizmente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calos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apertam</a:t>
            </a:r>
            <a:r>
              <a:rPr lang="mr-IN" sz="2600" dirty="0" smtClean="0">
                <a:solidFill>
                  <a:srgbClr val="006666"/>
                </a:solidFill>
              </a:rPr>
              <a:t>…</a:t>
            </a:r>
            <a:endParaRPr lang="en-US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smtClean="0">
                <a:solidFill>
                  <a:srgbClr val="006666"/>
                </a:solidFill>
              </a:rPr>
              <a:t>Dos </a:t>
            </a:r>
            <a:r>
              <a:rPr lang="en-US" sz="2600" dirty="0" err="1" smtClean="0">
                <a:solidFill>
                  <a:srgbClr val="006666"/>
                </a:solidFill>
              </a:rPr>
              <a:t>estrangeiros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eu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já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desisti</a:t>
            </a:r>
            <a:r>
              <a:rPr lang="en-US" sz="2600" dirty="0" smtClean="0">
                <a:solidFill>
                  <a:srgbClr val="006666"/>
                </a:solidFill>
              </a:rPr>
              <a:t>. </a:t>
            </a:r>
            <a:r>
              <a:rPr lang="en-US" sz="2600" dirty="0" err="1" smtClean="0">
                <a:solidFill>
                  <a:srgbClr val="006666"/>
                </a:solidFill>
              </a:rPr>
              <a:t>Explicar</a:t>
            </a:r>
            <a:r>
              <a:rPr lang="en-US" sz="2600" dirty="0" smtClean="0">
                <a:solidFill>
                  <a:srgbClr val="006666"/>
                </a:solidFill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</a:rPr>
              <a:t>inexistência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sociedade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responsabilidade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limitada</a:t>
            </a:r>
            <a:r>
              <a:rPr lang="en-US" sz="2600" dirty="0" smtClean="0">
                <a:solidFill>
                  <a:srgbClr val="006666"/>
                </a:solidFill>
              </a:rPr>
              <a:t> no </a:t>
            </a:r>
            <a:r>
              <a:rPr lang="en-US" sz="2600" dirty="0" err="1" smtClean="0">
                <a:solidFill>
                  <a:srgbClr val="006666"/>
                </a:solidFill>
              </a:rPr>
              <a:t>Brasíl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é</a:t>
            </a:r>
            <a:r>
              <a:rPr lang="en-US" sz="2600" dirty="0" smtClean="0">
                <a:solidFill>
                  <a:srgbClr val="006666"/>
                </a:solidFill>
              </a:rPr>
              <a:t> um </a:t>
            </a:r>
            <a:r>
              <a:rPr lang="en-US" sz="2600" dirty="0" err="1" smtClean="0">
                <a:solidFill>
                  <a:srgbClr val="006666"/>
                </a:solidFill>
              </a:rPr>
              <a:t>desafio</a:t>
            </a:r>
            <a:r>
              <a:rPr lang="en-US" sz="2600" dirty="0" smtClean="0">
                <a:solidFill>
                  <a:srgbClr val="006666"/>
                </a:solidFill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</a:rPr>
              <a:t>qualquer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advogado</a:t>
            </a:r>
            <a:r>
              <a:rPr lang="en-US" sz="2600" dirty="0" smtClean="0">
                <a:solidFill>
                  <a:srgbClr val="006666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Vivemos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em</a:t>
            </a:r>
            <a:r>
              <a:rPr lang="en-US" sz="2600" dirty="0" smtClean="0">
                <a:solidFill>
                  <a:srgbClr val="006666"/>
                </a:solidFill>
              </a:rPr>
              <a:t> um </a:t>
            </a:r>
            <a:r>
              <a:rPr lang="en-US" sz="2600" dirty="0" err="1" smtClean="0">
                <a:solidFill>
                  <a:srgbClr val="006666"/>
                </a:solidFill>
              </a:rPr>
              <a:t>ambiente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completamente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hostil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negócios</a:t>
            </a:r>
            <a:r>
              <a:rPr lang="en-US" sz="2600" dirty="0" smtClean="0">
                <a:solidFill>
                  <a:srgbClr val="006666"/>
                </a:solidFill>
              </a:rPr>
              <a:t> e </a:t>
            </a:r>
            <a:r>
              <a:rPr lang="en-US" sz="2600" dirty="0" err="1" smtClean="0">
                <a:solidFill>
                  <a:srgbClr val="006666"/>
                </a:solidFill>
              </a:rPr>
              <a:t>precisamos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mudar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esta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realidade</a:t>
            </a:r>
            <a:r>
              <a:rPr lang="en-US" sz="2600" dirty="0" smtClean="0">
                <a:solidFill>
                  <a:srgbClr val="006666"/>
                </a:solidFill>
              </a:rPr>
              <a:t>!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en-US" sz="2600" dirty="0">
              <a:solidFill>
                <a:srgbClr val="00666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476672"/>
            <a:ext cx="7499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 Black"/>
                <a:cs typeface="Arial Black"/>
              </a:rPr>
              <a:t>Quem</a:t>
            </a:r>
            <a:r>
              <a:rPr lang="en-US" sz="2800" dirty="0" smtClean="0">
                <a:latin typeface="Arial Black"/>
                <a:cs typeface="Arial Black"/>
              </a:rPr>
              <a:t> </a:t>
            </a:r>
            <a:r>
              <a:rPr lang="en-US" sz="2800" dirty="0" err="1" smtClean="0">
                <a:latin typeface="Arial Black"/>
                <a:cs typeface="Arial Black"/>
              </a:rPr>
              <a:t>sabe</a:t>
            </a:r>
            <a:r>
              <a:rPr lang="en-US" sz="2800" dirty="0" smtClean="0">
                <a:latin typeface="Arial Black"/>
                <a:cs typeface="Arial Black"/>
              </a:rPr>
              <a:t> </a:t>
            </a:r>
            <a:r>
              <a:rPr lang="en-US" sz="2800" dirty="0" err="1" smtClean="0">
                <a:latin typeface="Arial Black"/>
                <a:cs typeface="Arial Black"/>
              </a:rPr>
              <a:t>faz</a:t>
            </a:r>
            <a:r>
              <a:rPr lang="en-US" sz="2800" dirty="0" smtClean="0">
                <a:latin typeface="Arial Black"/>
                <a:cs typeface="Arial Black"/>
              </a:rPr>
              <a:t> a hora!</a:t>
            </a:r>
            <a:endParaRPr lang="en-US" sz="280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3207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457200" y="1772816"/>
            <a:ext cx="843528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2800" dirty="0" smtClean="0"/>
          </a:p>
        </p:txBody>
      </p:sp>
      <p:sp>
        <p:nvSpPr>
          <p:cNvPr id="3" name="Retângulo 2"/>
          <p:cNvSpPr/>
          <p:nvPr/>
        </p:nvSpPr>
        <p:spPr>
          <a:xfrm>
            <a:off x="0" y="363915"/>
            <a:ext cx="86868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eaLnBrk="1" hangingPunct="1">
              <a:buFont typeface="Wingdings" charset="2"/>
              <a:buChar char="Ø"/>
            </a:pPr>
            <a:r>
              <a:rPr lang="pt-BR" altLang="pt-BR" sz="2600" dirty="0">
                <a:latin typeface="Arial Black" charset="0"/>
                <a:ea typeface="ＭＳ Ｐゴシック" charset="-128"/>
              </a:rPr>
              <a:t>Que espécie de dificuldades um código comercial pode reduzir?</a:t>
            </a:r>
          </a:p>
          <a:p>
            <a:pPr marL="685800" eaLnBrk="1" hangingPunct="1">
              <a:buFont typeface="Wingdings" charset="2"/>
              <a:buChar char="Ø"/>
            </a:pPr>
            <a:endParaRPr lang="pt-BR" altLang="pt-BR" sz="2600" i="1" dirty="0">
              <a:solidFill>
                <a:srgbClr val="404040"/>
              </a:solidFill>
              <a:latin typeface="Arial Black" charset="0"/>
              <a:ea typeface="ＭＳ Ｐゴシック" charset="-128"/>
            </a:endParaRPr>
          </a:p>
          <a:p>
            <a:pPr marL="685800" eaLnBrk="1" hangingPunct="1">
              <a:buFont typeface="Wingdings" charset="2"/>
              <a:buChar char="ü"/>
            </a:pPr>
            <a:r>
              <a:rPr lang="pt-BR" altLang="pt-BR" sz="2600" i="1" dirty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Leis </a:t>
            </a:r>
            <a:r>
              <a:rPr lang="pt-BR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confusas, atrasadas e esparsas;</a:t>
            </a:r>
            <a:endParaRPr lang="pt-BR" altLang="pt-BR" sz="2600" i="1" dirty="0">
              <a:solidFill>
                <a:srgbClr val="404040"/>
              </a:solidFill>
              <a:latin typeface="Arial Black" charset="0"/>
              <a:ea typeface="ＭＳ Ｐゴシック" charset="-128"/>
            </a:endParaRPr>
          </a:p>
          <a:p>
            <a:pPr marL="685800" eaLnBrk="1" hangingPunct="1">
              <a:buFont typeface="Wingdings" charset="2"/>
              <a:buChar char="ü"/>
            </a:pPr>
            <a:r>
              <a:rPr lang="pt-BR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Quebra da liberdade de contratar; </a:t>
            </a:r>
          </a:p>
          <a:p>
            <a:pPr marL="685800" eaLnBrk="1" hangingPunct="1">
              <a:buFont typeface="Wingdings" charset="2"/>
              <a:buChar char="ü"/>
            </a:pPr>
            <a:r>
              <a:rPr lang="pt-BR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Sofistica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ção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exagerada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nas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limitadas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,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nesse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ítem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o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Código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Civil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é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catastrófico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;</a:t>
            </a:r>
          </a:p>
          <a:p>
            <a:pPr marL="685800" eaLnBrk="1" hangingPunct="1">
              <a:buFont typeface="Wingdings" charset="2"/>
              <a:buChar char="ü"/>
            </a:pP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Péssima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regulamentação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da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dissolução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parcial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 de </a:t>
            </a:r>
            <a:r>
              <a:rPr lang="en-US" altLang="pt-BR" sz="2600" i="1" dirty="0" err="1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sociedade</a:t>
            </a:r>
            <a:r>
              <a:rPr lang="en-US" altLang="pt-BR" sz="2600" i="1" dirty="0" smtClean="0">
                <a:solidFill>
                  <a:srgbClr val="404040"/>
                </a:solidFill>
                <a:latin typeface="Arial Black" charset="0"/>
                <a:ea typeface="ＭＳ Ｐゴシック" charset="-128"/>
              </a:rPr>
              <a:t>;</a:t>
            </a:r>
          </a:p>
          <a:p>
            <a:pPr marL="685800" eaLnBrk="1" hangingPunct="1">
              <a:buFont typeface="Wingdings" charset="2"/>
              <a:buChar char="ü"/>
            </a:pP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Burocracia na </a:t>
            </a:r>
            <a:r>
              <a:rPr lang="pt-BR" altLang="pt-BR" sz="2600" i="1" dirty="0" err="1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gest</a:t>
            </a:r>
            <a:r>
              <a:rPr lang="en-US" altLang="pt-BR" sz="2600" i="1" dirty="0" err="1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ão</a:t>
            </a:r>
            <a:r>
              <a:rPr lang="en-US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 das </a:t>
            </a: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sociedades;</a:t>
            </a:r>
            <a:endParaRPr lang="pt-BR" altLang="pt-BR" sz="2600" i="1" dirty="0">
              <a:solidFill>
                <a:srgbClr val="595959"/>
              </a:solidFill>
              <a:latin typeface="Arial Black" charset="0"/>
              <a:ea typeface="ＭＳ Ｐゴシック" charset="-128"/>
            </a:endParaRPr>
          </a:p>
          <a:p>
            <a:pPr marL="685800" eaLnBrk="1" hangingPunct="1">
              <a:buFont typeface="Wingdings" charset="2"/>
              <a:buChar char="ü"/>
            </a:pPr>
            <a:r>
              <a:rPr lang="pt-BR" altLang="pt-BR" sz="2600" i="1" dirty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Registro da empresa e atos de </a:t>
            </a: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comércio;</a:t>
            </a:r>
            <a:endParaRPr lang="pt-BR" altLang="pt-BR" sz="2600" i="1" dirty="0">
              <a:solidFill>
                <a:srgbClr val="595959"/>
              </a:solidFill>
              <a:latin typeface="Arial Black" charset="0"/>
              <a:ea typeface="ＭＳ Ｐゴシック" charset="-128"/>
            </a:endParaRPr>
          </a:p>
          <a:p>
            <a:pPr marL="685800" eaLnBrk="1" hangingPunct="1">
              <a:buFont typeface="Wingdings" charset="2"/>
              <a:buChar char="ü"/>
            </a:pPr>
            <a:r>
              <a:rPr lang="pt-BR" altLang="pt-BR" sz="2600" i="1" dirty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Insegurança j</a:t>
            </a: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urídica na </a:t>
            </a:r>
            <a:r>
              <a:rPr lang="pt-BR" altLang="pt-BR" sz="2600" i="1" dirty="0" err="1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revis</a:t>
            </a:r>
            <a:r>
              <a:rPr lang="en-US" altLang="pt-BR" sz="2600" i="1" dirty="0" err="1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ão</a:t>
            </a:r>
            <a:r>
              <a:rPr lang="en-US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 dos </a:t>
            </a:r>
            <a:r>
              <a:rPr lang="en-US" altLang="pt-BR" sz="2600" i="1" dirty="0" err="1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contratos</a:t>
            </a: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;</a:t>
            </a:r>
            <a:endParaRPr lang="pt-BR" altLang="pt-BR" sz="2600" i="1" dirty="0">
              <a:solidFill>
                <a:srgbClr val="595959"/>
              </a:solidFill>
              <a:latin typeface="Arial Black" charset="0"/>
              <a:ea typeface="ＭＳ Ｐゴシック" charset="-128"/>
            </a:endParaRPr>
          </a:p>
          <a:p>
            <a:pPr marL="685800" eaLnBrk="1" hangingPunct="1">
              <a:buFont typeface="Wingdings" charset="2"/>
              <a:buChar char="ü"/>
            </a:pPr>
            <a:r>
              <a:rPr lang="en-US" altLang="pt-BR" sz="2600" i="1" dirty="0" err="1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Cobrança</a:t>
            </a:r>
            <a:r>
              <a:rPr lang="en-US" altLang="pt-BR" sz="2600" i="1" dirty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 de </a:t>
            </a:r>
            <a:r>
              <a:rPr lang="en-US" altLang="pt-BR" sz="2600" i="1" dirty="0" err="1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inadimplentes</a:t>
            </a:r>
            <a:r>
              <a:rPr lang="en-US" altLang="pt-BR" sz="2600" i="1" dirty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;</a:t>
            </a:r>
          </a:p>
          <a:p>
            <a:pPr marL="685800" eaLnBrk="1" hangingPunct="1">
              <a:buFont typeface="Wingdings" charset="2"/>
              <a:buChar char="ü"/>
            </a:pP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Custos </a:t>
            </a:r>
            <a:r>
              <a:rPr lang="pt-BR" altLang="pt-BR" sz="2600" i="1" dirty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da </a:t>
            </a: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escrituração </a:t>
            </a:r>
            <a:r>
              <a:rPr lang="pt-BR" altLang="pt-BR" sz="2600" i="1" dirty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contábil</a:t>
            </a:r>
            <a:r>
              <a:rPr lang="pt-BR" altLang="pt-BR" sz="2600" i="1" dirty="0" smtClean="0">
                <a:solidFill>
                  <a:srgbClr val="595959"/>
                </a:solidFill>
                <a:latin typeface="Arial Black" charset="0"/>
                <a:ea typeface="ＭＳ Ｐゴシック" charset="-128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7796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425446" y="1052736"/>
            <a:ext cx="8395026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Nossa posição no relatório "</a:t>
            </a:r>
            <a:r>
              <a:rPr lang="pt-BR" sz="2600" dirty="0" err="1" smtClean="0">
                <a:solidFill>
                  <a:srgbClr val="006666"/>
                </a:solidFill>
              </a:rPr>
              <a:t>Doing</a:t>
            </a:r>
            <a:r>
              <a:rPr lang="pt-BR" sz="2600" dirty="0" smtClean="0">
                <a:solidFill>
                  <a:srgbClr val="006666"/>
                </a:solidFill>
              </a:rPr>
              <a:t> Business" do Banco Mundial (125 de 190);</a:t>
            </a:r>
            <a:endParaRPr lang="pt-BR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Baixo crescimento econômico;</a:t>
            </a:r>
          </a:p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Preços desajustados e elevados em comparação aos mesmos produtos fora do Brasil; Como se explica:</a:t>
            </a:r>
          </a:p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>
                <a:solidFill>
                  <a:srgbClr val="006666"/>
                </a:solidFill>
              </a:rPr>
              <a:t>É</a:t>
            </a:r>
            <a:r>
              <a:rPr lang="en-US" sz="2600" dirty="0">
                <a:solidFill>
                  <a:srgbClr val="006666"/>
                </a:solidFill>
              </a:rPr>
              <a:t> </a:t>
            </a:r>
            <a:r>
              <a:rPr lang="pt-BR" sz="2600" dirty="0">
                <a:solidFill>
                  <a:srgbClr val="006666"/>
                </a:solidFill>
              </a:rPr>
              <a:t>preciso lembrar que cada obrigação imposta aos empresários transforma-se em custo e alto preço para o consumidor final. Essa é a regra econômica que o direito não pode ignorar. Quanto maior for a dificuldade para fazer negócio, maiores serão a taxa de risco e, consequentemente, o preço dos produtos.</a:t>
            </a:r>
            <a:endParaRPr lang="en-US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00" dirty="0" smtClean="0">
              <a:solidFill>
                <a:srgbClr val="0066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437" y="188640"/>
            <a:ext cx="36353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 Black"/>
                <a:cs typeface="Arial Black"/>
              </a:rPr>
              <a:t>Como </a:t>
            </a:r>
            <a:r>
              <a:rPr lang="en-US" sz="2800" dirty="0" err="1" smtClean="0">
                <a:latin typeface="Arial Black"/>
                <a:cs typeface="Arial Black"/>
              </a:rPr>
              <a:t>resultado</a:t>
            </a:r>
            <a:r>
              <a:rPr lang="en-US" sz="2800" dirty="0" smtClean="0">
                <a:latin typeface="Arial Black"/>
                <a:cs typeface="Arial Black"/>
              </a:rPr>
              <a:t>…</a:t>
            </a:r>
            <a:endParaRPr lang="en-US" sz="280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4878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83671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755576" y="1949481"/>
            <a:ext cx="78488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006666"/>
              </a:solidFill>
              <a:latin typeface="+mn-lt"/>
              <a:ea typeface="ヒラギノ角ゴ Pro W3" pitchFamily="-109" charset="-128"/>
              <a:cs typeface="ヒラギノ角ゴ Pro W3" pitchFamily="-109" charset="-128"/>
            </a:endParaRPr>
          </a:p>
          <a:p>
            <a:pPr marL="342900" indent="-342900">
              <a:buFont typeface="Wingdings" charset="2"/>
              <a:buChar char="Ø"/>
            </a:pPr>
            <a:endParaRPr lang="pt-BR" sz="2600" dirty="0" smtClean="0">
              <a:solidFill>
                <a:srgbClr val="006666"/>
              </a:solidFill>
              <a:latin typeface="+mn-lt"/>
              <a:ea typeface="ヒラギノ角ゴ Pro W3" pitchFamily="-109" charset="-128"/>
              <a:cs typeface="ヒラギノ角ゴ Pro W3" pitchFamily="-109" charset="-128"/>
            </a:endParaRPr>
          </a:p>
          <a:p>
            <a:pPr marL="342900" indent="-342900">
              <a:buFont typeface="Wingdings" charset="2"/>
              <a:buChar char="Ø"/>
            </a:pPr>
            <a:r>
              <a:rPr lang="pt-BR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Sem </a:t>
            </a:r>
            <a:r>
              <a:rPr lang="pt-BR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privil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égios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este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ou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aquele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setor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, mas com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regras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elaboradas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para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simplificar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a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atividade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,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diminuir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custos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e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permitr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segurança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jurídica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e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previsibilidade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ao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desenvolvimento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 dos </a:t>
            </a:r>
            <a:r>
              <a:rPr lang="en-US" sz="2600" dirty="0" err="1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negócios</a:t>
            </a:r>
            <a:r>
              <a:rPr lang="en-US" sz="2600" dirty="0" smtClean="0">
                <a:solidFill>
                  <a:srgbClr val="006666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rPr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 Black"/>
              <a:cs typeface="Arial Black"/>
            </a:endParaRPr>
          </a:p>
          <a:p>
            <a:endParaRPr lang="pt-BR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 Black"/>
              <a:cs typeface="Arial Black"/>
            </a:endParaRPr>
          </a:p>
          <a:p>
            <a:pPr marL="342900" indent="-342900">
              <a:buFont typeface="Wingdings" charset="2"/>
              <a:buChar char="Ø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 Black"/>
              <a:cs typeface="Arial Black"/>
            </a:endParaRPr>
          </a:p>
          <a:p>
            <a:pPr marL="342900" indent="-342900">
              <a:buFont typeface="Wingdings" charset="2"/>
              <a:buChar char="Ø"/>
            </a:pPr>
            <a:endParaRPr lang="pt-BR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 Black"/>
              <a:cs typeface="Arial Black"/>
            </a:endParaRPr>
          </a:p>
          <a:p>
            <a:pPr marL="342900" indent="-342900">
              <a:buFont typeface="Wingdings" charset="2"/>
              <a:buChar char="Ø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 Black"/>
              <a:cs typeface="Arial Black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50964"/>
            <a:ext cx="77768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 Black"/>
                <a:cs typeface="Arial Black"/>
              </a:rPr>
              <a:t>Precisamos</a:t>
            </a:r>
            <a:r>
              <a:rPr lang="en-US" sz="2400" dirty="0" smtClean="0">
                <a:latin typeface="Arial Black"/>
                <a:cs typeface="Arial Black"/>
              </a:rPr>
              <a:t> </a:t>
            </a:r>
            <a:r>
              <a:rPr lang="en-US" sz="2400" dirty="0" err="1" smtClean="0">
                <a:latin typeface="Arial Black"/>
                <a:cs typeface="Arial Black"/>
              </a:rPr>
              <a:t>fomentar</a:t>
            </a:r>
            <a:r>
              <a:rPr lang="en-US" sz="2400" dirty="0" smtClean="0">
                <a:latin typeface="Arial Black"/>
                <a:cs typeface="Arial Black"/>
              </a:rPr>
              <a:t> a </a:t>
            </a:r>
            <a:r>
              <a:rPr lang="en-US" sz="2400" dirty="0" err="1" smtClean="0">
                <a:latin typeface="Arial Black"/>
                <a:cs typeface="Arial Black"/>
              </a:rPr>
              <a:t>atividade</a:t>
            </a:r>
            <a:r>
              <a:rPr lang="en-US" sz="2400" dirty="0" smtClean="0">
                <a:latin typeface="Arial Black"/>
                <a:cs typeface="Arial Black"/>
              </a:rPr>
              <a:t> </a:t>
            </a:r>
            <a:r>
              <a:rPr lang="en-US" sz="2400" dirty="0" err="1" smtClean="0">
                <a:latin typeface="Arial Black"/>
                <a:cs typeface="Arial Black"/>
              </a:rPr>
              <a:t>empresarial</a:t>
            </a:r>
            <a:r>
              <a:rPr lang="en-US" sz="2400" dirty="0" smtClean="0">
                <a:latin typeface="Arial Black"/>
                <a:cs typeface="Arial Black"/>
              </a:rPr>
              <a:t>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88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348365" y="1052736"/>
            <a:ext cx="8435280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pitchFamily="-109" charset="-128"/>
                <a:cs typeface="ヒラギノ角ゴ Pro W3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26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Não podemos deixar que estes anéis burocráticos persistam em nosso país;</a:t>
            </a:r>
          </a:p>
          <a:p>
            <a:pPr marL="0" indent="0" eaLnBrk="1" hangingPunct="1">
              <a:lnSpc>
                <a:spcPct val="80000"/>
              </a:lnSpc>
              <a:buClr>
                <a:srgbClr val="336600"/>
              </a:buClr>
              <a:buNone/>
              <a:defRPr/>
            </a:pPr>
            <a:endParaRPr lang="pt-BR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pt-BR" sz="2600" dirty="0" smtClean="0">
                <a:solidFill>
                  <a:srgbClr val="006666"/>
                </a:solidFill>
              </a:rPr>
              <a:t>Aos críticos desta proposta, fica o convite para apresentar </a:t>
            </a:r>
            <a:r>
              <a:rPr lang="en-US" sz="2600" dirty="0" err="1" smtClean="0">
                <a:solidFill>
                  <a:srgbClr val="006666"/>
                </a:solidFill>
              </a:rPr>
              <a:t>emendas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ao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texto</a:t>
            </a:r>
            <a:r>
              <a:rPr lang="en-US" sz="2600" dirty="0" smtClean="0">
                <a:solidFill>
                  <a:srgbClr val="006666"/>
                </a:solidFill>
              </a:rPr>
              <a:t>, para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sejam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deliberadas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pelo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Congresso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Nacional</a:t>
            </a:r>
            <a:r>
              <a:rPr lang="pt-BR" sz="2600" dirty="0">
                <a:solidFill>
                  <a:srgbClr val="006666"/>
                </a:solidFill>
              </a:rPr>
              <a:t>!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2600" dirty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endParaRPr lang="pt-BR" sz="1000" dirty="0" smtClean="0">
              <a:solidFill>
                <a:srgbClr val="0066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"/>
              <a:defRPr/>
            </a:pPr>
            <a:r>
              <a:rPr lang="en-US" sz="2600" dirty="0" err="1" smtClean="0">
                <a:solidFill>
                  <a:srgbClr val="006666"/>
                </a:solidFill>
              </a:rPr>
              <a:t>É</a:t>
            </a:r>
            <a:r>
              <a:rPr lang="en-US" sz="2600" dirty="0" smtClean="0">
                <a:solidFill>
                  <a:srgbClr val="006666"/>
                </a:solidFill>
              </a:rPr>
              <a:t> hora de </a:t>
            </a:r>
            <a:r>
              <a:rPr lang="en-US" sz="2600" dirty="0" err="1" smtClean="0">
                <a:solidFill>
                  <a:srgbClr val="006666"/>
                </a:solidFill>
              </a:rPr>
              <a:t>liberar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entraves</a:t>
            </a:r>
            <a:r>
              <a:rPr lang="en-US" sz="2600" dirty="0" smtClean="0">
                <a:solidFill>
                  <a:srgbClr val="006666"/>
                </a:solidFill>
              </a:rPr>
              <a:t> de </a:t>
            </a:r>
            <a:r>
              <a:rPr lang="en-US" sz="2600" dirty="0" err="1" smtClean="0">
                <a:solidFill>
                  <a:srgbClr val="006666"/>
                </a:solidFill>
              </a:rPr>
              <a:t>nossa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economia</a:t>
            </a:r>
            <a:r>
              <a:rPr lang="pt-BR" sz="2600" dirty="0" smtClean="0">
                <a:solidFill>
                  <a:srgbClr val="006666"/>
                </a:solidFill>
              </a:rPr>
              <a:t>, reduzir a carga </a:t>
            </a:r>
            <a:r>
              <a:rPr lang="pt-BR" sz="2600" dirty="0" err="1" smtClean="0">
                <a:solidFill>
                  <a:srgbClr val="006666"/>
                </a:solidFill>
              </a:rPr>
              <a:t>tribut</a:t>
            </a:r>
            <a:r>
              <a:rPr lang="en-US" sz="2600" dirty="0" err="1" smtClean="0">
                <a:solidFill>
                  <a:srgbClr val="006666"/>
                </a:solidFill>
              </a:rPr>
              <a:t>ária</a:t>
            </a:r>
            <a:r>
              <a:rPr lang="en-US" sz="2600" dirty="0" smtClean="0">
                <a:solidFill>
                  <a:srgbClr val="006666"/>
                </a:solidFill>
              </a:rPr>
              <a:t> e </a:t>
            </a:r>
            <a:r>
              <a:rPr lang="en-US" sz="2600" dirty="0" err="1" smtClean="0">
                <a:solidFill>
                  <a:srgbClr val="006666"/>
                </a:solidFill>
              </a:rPr>
              <a:t>arrecadar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mais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pelo</a:t>
            </a:r>
            <a:r>
              <a:rPr lang="en-US" sz="2600" dirty="0" smtClean="0">
                <a:solidFill>
                  <a:srgbClr val="006666"/>
                </a:solidFill>
              </a:rPr>
              <a:t> volume de </a:t>
            </a:r>
            <a:r>
              <a:rPr lang="en-US" sz="2600" dirty="0" err="1" smtClean="0">
                <a:solidFill>
                  <a:srgbClr val="006666"/>
                </a:solidFill>
              </a:rPr>
              <a:t>negócios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que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certamente</a:t>
            </a:r>
            <a:r>
              <a:rPr lang="en-US" sz="2600" dirty="0" smtClean="0">
                <a:solidFill>
                  <a:srgbClr val="006666"/>
                </a:solidFill>
              </a:rPr>
              <a:t> </a:t>
            </a:r>
            <a:r>
              <a:rPr lang="en-US" sz="2600" dirty="0" err="1" smtClean="0">
                <a:solidFill>
                  <a:srgbClr val="006666"/>
                </a:solidFill>
              </a:rPr>
              <a:t>virá</a:t>
            </a:r>
            <a:r>
              <a:rPr lang="pt-BR" sz="2600" dirty="0">
                <a:solidFill>
                  <a:srgbClr val="006666"/>
                </a:solidFill>
              </a:rPr>
              <a:t>!</a:t>
            </a:r>
            <a:endParaRPr lang="pt-BR" sz="2600" dirty="0" smtClean="0">
              <a:solidFill>
                <a:srgbClr val="00666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93747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Arial Black"/>
                <a:cs typeface="Arial Black"/>
              </a:rPr>
              <a:t>Por</a:t>
            </a:r>
            <a:r>
              <a:rPr lang="en-US" sz="2400" dirty="0" smtClean="0">
                <a:latin typeface="Arial Black"/>
                <a:cs typeface="Arial Black"/>
              </a:rPr>
              <a:t> </a:t>
            </a:r>
            <a:r>
              <a:rPr lang="en-US" sz="2400" dirty="0" err="1" smtClean="0">
                <a:latin typeface="Arial Black"/>
                <a:cs typeface="Arial Black"/>
              </a:rPr>
              <a:t>que</a:t>
            </a:r>
            <a:r>
              <a:rPr lang="en-US" sz="2400" dirty="0" smtClean="0">
                <a:latin typeface="Arial Black"/>
                <a:cs typeface="Arial Black"/>
              </a:rPr>
              <a:t> </a:t>
            </a:r>
            <a:r>
              <a:rPr lang="en-US" sz="2400" dirty="0" err="1" smtClean="0">
                <a:latin typeface="Arial Black"/>
                <a:cs typeface="Arial Black"/>
              </a:rPr>
              <a:t>não</a:t>
            </a:r>
            <a:r>
              <a:rPr lang="en-US" sz="2400" dirty="0">
                <a:latin typeface="Arial Black"/>
                <a:cs typeface="Arial Black"/>
              </a:rPr>
              <a:t>?</a:t>
            </a:r>
            <a:r>
              <a:rPr lang="en-US" sz="2400" dirty="0" smtClean="0">
                <a:latin typeface="Arial Black"/>
                <a:cs typeface="Arial Black"/>
              </a:rPr>
              <a:t> </a:t>
            </a:r>
            <a:endParaRPr lang="en-US" sz="2400" dirty="0">
              <a:latin typeface="Arial Black"/>
              <a:cs typeface="Arial Blac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8104" y="5805264"/>
            <a:ext cx="32755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 Black"/>
              <a:cs typeface="Arial Black"/>
            </a:endParaRPr>
          </a:p>
          <a:p>
            <a:r>
              <a:rPr lang="en-US" sz="2400" dirty="0" err="1" smtClean="0">
                <a:latin typeface="Arial Black"/>
                <a:cs typeface="Arial Black"/>
              </a:rPr>
              <a:t>Muito</a:t>
            </a:r>
            <a:r>
              <a:rPr lang="en-US" sz="2400" dirty="0" smtClean="0">
                <a:latin typeface="Arial Black"/>
                <a:cs typeface="Arial Black"/>
              </a:rPr>
              <a:t> Obrigado! </a:t>
            </a:r>
            <a:endParaRPr lang="en-US" sz="240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92971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3310</TotalTime>
  <Words>887</Words>
  <Application>Microsoft Macintosh PowerPoint</Application>
  <PresentationFormat>Apresentação na tela (4:3)</PresentationFormat>
  <Paragraphs>113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Agency FB</vt:lpstr>
      <vt:lpstr>Arial Black</vt:lpstr>
      <vt:lpstr>Calibri</vt:lpstr>
      <vt:lpstr>ＭＳ Ｐゴシック</vt:lpstr>
      <vt:lpstr>Wingdings</vt:lpstr>
      <vt:lpstr>ヒラギノ角ゴ Pro W3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Felipe Fabro</dc:creator>
  <cp:lastModifiedBy>Felipe Fabro</cp:lastModifiedBy>
  <cp:revision>236</cp:revision>
  <dcterms:created xsi:type="dcterms:W3CDTF">2009-10-05T13:18:45Z</dcterms:created>
  <dcterms:modified xsi:type="dcterms:W3CDTF">2018-04-25T17:11:33Z</dcterms:modified>
</cp:coreProperties>
</file>