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92" r:id="rId15"/>
    <p:sldId id="270" r:id="rId16"/>
    <p:sldId id="271" r:id="rId17"/>
    <p:sldId id="290" r:id="rId18"/>
    <p:sldId id="291" r:id="rId19"/>
    <p:sldId id="289" r:id="rId20"/>
    <p:sldId id="272" r:id="rId21"/>
  </p:sldIdLst>
  <p:sldSz cx="12192000" cy="6858000"/>
  <p:notesSz cx="7102475" cy="9388475"/>
  <p:embeddedFontLst>
    <p:embeddedFont>
      <p:font typeface="Acme" panose="020B0604020202020204" charset="0"/>
      <p:regular r:id="rId23"/>
    </p:embeddedFont>
    <p:embeddedFont>
      <p:font typeface="Aptos Black" panose="020B0004020202020204" pitchFamily="34" charset="0"/>
      <p:bold r:id="rId24"/>
      <p:boldItalic r:id="rId25"/>
    </p:embeddedFont>
    <p:embeddedFont>
      <p:font typeface="Aptos ExtraBold" panose="020B0004020202020204" pitchFamily="34" charset="0"/>
      <p:bold r:id="rId26"/>
      <p:boldItalic r:id="rId27"/>
    </p:embeddedFont>
    <p:embeddedFont>
      <p:font typeface="Architects Daughter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elvetica Neue" panose="020B0604020202020204" charset="0"/>
      <p:regular r:id="rId33"/>
      <p:bold r:id="rId34"/>
      <p:italic r:id="rId35"/>
      <p:boldItalic r:id="rId36"/>
    </p:embeddedFont>
    <p:embeddedFont>
      <p:font typeface="Overlock" panose="020B0604020202020204" charset="0"/>
      <p:regular r:id="rId37"/>
      <p:bold r:id="rId38"/>
      <p:italic r:id="rId39"/>
      <p:boldItalic r:id="rId40"/>
    </p:embeddedFont>
    <p:embeddedFont>
      <p:font typeface="Saira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imS+Cuh1C5P47JSxwYz245vQYq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60"/>
  </p:normalViewPr>
  <p:slideViewPr>
    <p:cSldViewPr showGuides="1">
      <p:cViewPr varScale="1">
        <p:scale>
          <a:sx n="56" d="100"/>
          <a:sy n="56" d="100"/>
        </p:scale>
        <p:origin x="111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90001" cy="90001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59" Type="http://customschemas.google.com/relationships/presentationmetadata" Target="metadata"/><Relationship Id="rId20" Type="http://schemas.openxmlformats.org/officeDocument/2006/relationships/slide" Target="slides/slide18.xml"/><Relationship Id="rId41" Type="http://schemas.openxmlformats.org/officeDocument/2006/relationships/font" Target="fonts/font1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e849d61862_2_176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1e849d61862_2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e849d61862_2_197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1e849d61862_2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e849d61862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1e849d61862_2_206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1e849d61862_2_206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e849d61862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1e849d61862_2_206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1e849d61862_2_206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078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e849d61862_2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1e849d61862_2_240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1e849d61862_2_240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e849d61862_2_259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1e849d61862_2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e849d61862_2_197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1e849d61862_2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9647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e849d61862_2_197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1e849d61862_2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7418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e849d61862_2_259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1e849d61862_2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3984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e849d61862_2_288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1e849d61862_2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e849d61862_2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1e849d61862_2_83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ABES, Associação Brasileira das Empresas de Software, tem como propósito contribuir para a construção de um Brasil mais digital e menos desigual, no qual a tecnologia da informação desempenha um papel fundamental para a democratização do conhecimento e a criação de novas oportunidades para todos. Buscando a melhoria na qualidade de vida para todas e todos de forma inclusiva e iqualitária. </a:t>
            </a:r>
            <a:endParaRPr/>
          </a:p>
        </p:txBody>
      </p:sp>
      <p:sp>
        <p:nvSpPr>
          <p:cNvPr id="170" name="Google Shape;170;g1e849d61862_2_83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e849d61862_2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1e849d61862_2_97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Alinhado ao propósito, a ABES tem como objetivo assegurar um ambiente de negócios para o setor de tecnologia, propício à inovação, dinâmico, ético, sustentável, e competitivo globalmente.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Atualmente, a entidade representa aproximadamente 2 mil empresas, que totalizam cerca de 85% do faturamento do segmento de software e serviços no Brasil, distribuídas em 24 Estados brasileiros e no Distrito Federal, responsáveis pela geração de mais de 210 mil empregos diretos e um faturamento anual da ordem de R$ 92 bilhões em 2022.</a:t>
            </a:r>
            <a:endParaRPr/>
          </a:p>
        </p:txBody>
      </p:sp>
      <p:sp>
        <p:nvSpPr>
          <p:cNvPr id="185" name="Google Shape;185;g1e849d61862_2_97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e849d61862_2_121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1e849d61862_2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e849d61862_2_129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1e849d61862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e849d61862_2_138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1e849d61862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e849d61862_2_147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1e849d61862_2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e849d61862_2_155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1e849d61862_2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e849d61862_2_167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1e849d61862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e849d61862_2_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e849d61862_2_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g1e849d61862_2_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1e849d61862_2_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1e849d61862_2_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e849d61862_2_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1e849d61862_2_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1e849d61862_2_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e849d61862_2_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1e849d61862_2_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" name="Google Shape;103;g1e849d61862_2_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1e849d61862_2_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1e849d61862_2_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e849d61862_2_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1e849d61862_2_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g1e849d61862_2_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1e849d61862_2_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1e849d61862_2_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e849d61862_2_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1e849d61862_2_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1e849d61862_2_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g1e849d61862_2_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1e849d61862_2_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e849d61862_2_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e849d61862_2_3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1e849d61862_2_3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g1e849d61862_2_3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g1e849d61862_2_3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g1e849d61862_2_3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g1e849d61862_2_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e849d61862_2_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e849d61862_2_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e849d61862_2_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1e849d61862_2_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e849d61862_2_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e849d61862_2_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e849d61862_2_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e849d61862_2_4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g1e849d61862_2_4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g1e849d61862_2_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e849d61862_2_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1e849d61862_2_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e849d61862_2_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e849d61862_2_5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1e849d61862_2_5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g1e849d61862_2_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e849d61862_2_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1e849d61862_2_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e849d61862_2_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1e849d61862_2_6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1e849d61862_2_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e849d61862_2_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1e849d61862_2_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e849d61862_2_6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1e849d61862_2_6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g1e849d61862_2_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1e849d61862_2_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1e849d61862_2_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e849d61862_2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g1e849d61862_2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g1e849d61862_2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g1e849d61862_2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g1e849d61862_2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2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jp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en.wikipedia.org/wiki/China_at_the_2011_Asian_Winter_Gam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10" Type="http://schemas.openxmlformats.org/officeDocument/2006/relationships/image" Target="../media/image27.png"/><Relationship Id="rId4" Type="http://schemas.openxmlformats.org/officeDocument/2006/relationships/image" Target="../media/image47.jp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3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27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3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" descr="Código QR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36932" y="3744306"/>
            <a:ext cx="2331950" cy="233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" descr="Logotip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l="952" t="3627" r="1137" b="-3627"/>
          <a:stretch/>
        </p:blipFill>
        <p:spPr>
          <a:xfrm>
            <a:off x="879839" y="164371"/>
            <a:ext cx="10686324" cy="373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85878" y="4044969"/>
            <a:ext cx="2214215" cy="192076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"/>
          <p:cNvSpPr/>
          <p:nvPr/>
        </p:nvSpPr>
        <p:spPr>
          <a:xfrm>
            <a:off x="979404" y="4243604"/>
            <a:ext cx="6487458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2E1922"/>
                </a:solidFill>
                <a:latin typeface="Saira"/>
                <a:ea typeface="Saira"/>
                <a:cs typeface="Saira"/>
                <a:sym typeface="Saira"/>
              </a:rPr>
              <a:t>Marcelo Almeida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2E1922"/>
                </a:solidFill>
                <a:latin typeface="Saira"/>
                <a:ea typeface="Saira"/>
                <a:cs typeface="Saira"/>
                <a:sym typeface="Saira"/>
              </a:rPr>
              <a:t>Diretor Relgov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g1e849d61862_2_176" descr="fundo degrade – Click Incorporador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000" y="-28192"/>
            <a:ext cx="12318999" cy="688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1e849d61862_2_176" descr="Papel de Parede Adesivo Degradê Verde e Azul Escuro N05138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667001" y="-2657836"/>
            <a:ext cx="6858000" cy="1217367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1e849d61862_2_176"/>
          <p:cNvSpPr txBox="1">
            <a:spLocks noGrp="1"/>
          </p:cNvSpPr>
          <p:nvPr>
            <p:ph type="body" idx="1"/>
          </p:nvPr>
        </p:nvSpPr>
        <p:spPr>
          <a:xfrm>
            <a:off x="294526" y="3046766"/>
            <a:ext cx="12349381" cy="51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3500" dirty="0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      </a:t>
            </a:r>
            <a:r>
              <a:rPr lang="en-US" sz="3500" dirty="0" err="1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Brasil</a:t>
            </a:r>
            <a:r>
              <a:rPr lang="en-US" sz="3500" dirty="0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    84.7% </a:t>
            </a:r>
            <a:r>
              <a:rPr lang="en-US" sz="2600" dirty="0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(5º) </a:t>
            </a:r>
            <a:r>
              <a:rPr lang="en-US" sz="3500" dirty="0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    9:32 </a:t>
            </a:r>
            <a:r>
              <a:rPr lang="en-US" sz="2600" dirty="0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(2º)</a:t>
            </a:r>
            <a:r>
              <a:rPr lang="en-US" sz="3500" dirty="0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   3º </a:t>
            </a:r>
            <a:r>
              <a:rPr lang="en-US" sz="2600" dirty="0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(10B)         </a:t>
            </a:r>
            <a:r>
              <a:rPr lang="en-US" sz="3500" dirty="0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3º             3º </a:t>
            </a:r>
            <a:endParaRPr dirty="0"/>
          </a:p>
        </p:txBody>
      </p:sp>
      <p:sp>
        <p:nvSpPr>
          <p:cNvPr id="275" name="Google Shape;275;g1e849d61862_2_176"/>
          <p:cNvSpPr txBox="1"/>
          <p:nvPr/>
        </p:nvSpPr>
        <p:spPr>
          <a:xfrm>
            <a:off x="112782" y="3965580"/>
            <a:ext cx="12591939" cy="51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4000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       </a:t>
            </a:r>
            <a:r>
              <a:rPr lang="en-US" sz="3500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WW         64.4%          6:37</a:t>
            </a:r>
            <a:endParaRPr sz="4000">
              <a:solidFill>
                <a:schemeClr val="lt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cxnSp>
        <p:nvCxnSpPr>
          <p:cNvPr id="276" name="Google Shape;276;g1e849d61862_2_176"/>
          <p:cNvCxnSpPr/>
          <p:nvPr/>
        </p:nvCxnSpPr>
        <p:spPr>
          <a:xfrm>
            <a:off x="584181" y="3672621"/>
            <a:ext cx="10364303" cy="41301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7" name="Google Shape;277;g1e849d61862_2_176" descr="Internet com preenchimento sólid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1838" y="1313374"/>
            <a:ext cx="1161931" cy="116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1e849d61862_2_176" descr="Baixar da nuvem com preenchimento sólid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0822" y="1339043"/>
            <a:ext cx="1014126" cy="101412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1e849d61862_2_176"/>
          <p:cNvSpPr txBox="1"/>
          <p:nvPr/>
        </p:nvSpPr>
        <p:spPr>
          <a:xfrm>
            <a:off x="364341" y="2402417"/>
            <a:ext cx="12279566" cy="51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4000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                 </a:t>
            </a:r>
            <a:r>
              <a:rPr lang="en-US" sz="3500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usuários*      tempo     app</a:t>
            </a:r>
            <a:endParaRPr sz="4000">
              <a:solidFill>
                <a:schemeClr val="lt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280" name="Google Shape;280;g1e849d61862_2_176" descr="Smartphone com preenchimento sólid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57881" y="138890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1e849d61862_2_176" descr="DataReportal (@DataReportal) / Twitte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61619" y="6038755"/>
            <a:ext cx="415077" cy="415077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1e849d61862_2_176"/>
          <p:cNvSpPr txBox="1"/>
          <p:nvPr/>
        </p:nvSpPr>
        <p:spPr>
          <a:xfrm>
            <a:off x="657023" y="6061627"/>
            <a:ext cx="1374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Datareportal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1e849d61862_2_176"/>
          <p:cNvSpPr txBox="1"/>
          <p:nvPr/>
        </p:nvSpPr>
        <p:spPr>
          <a:xfrm>
            <a:off x="2877282" y="6015460"/>
            <a:ext cx="185820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*182 milhões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1e849d61862_2_176"/>
          <p:cNvSpPr txBox="1"/>
          <p:nvPr/>
        </p:nvSpPr>
        <p:spPr>
          <a:xfrm>
            <a:off x="804498" y="669025"/>
            <a:ext cx="5700560" cy="51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4000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… mais números do Brasil </a:t>
            </a:r>
            <a:endParaRPr sz="4000">
              <a:solidFill>
                <a:schemeClr val="lt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285" name="Google Shape;285;g1e849d61862_2_176" descr="Ícone&#10;&#10;Descrição gerad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>
            <a:off x="8919569" y="-2036647"/>
            <a:ext cx="3724338" cy="298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1e849d61862_2_176"/>
          <p:cNvPicPr preferRelativeResize="0"/>
          <p:nvPr/>
        </p:nvPicPr>
        <p:blipFill rotWithShape="1">
          <a:blip r:embed="rId10">
            <a:alphaModFix/>
          </a:blip>
          <a:srcRect l="22708" t="37817" r="40215" b="41343"/>
          <a:stretch/>
        </p:blipFill>
        <p:spPr>
          <a:xfrm>
            <a:off x="5101169" y="4213331"/>
            <a:ext cx="6370453" cy="201420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287" name="Google Shape;287;g1e849d61862_2_176" descr="YouTube Logo – PNG e Vetor – Download de Logo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913332" y="1678296"/>
            <a:ext cx="1882800" cy="18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1e849d61862_2_176" descr="Instagram PNG Images | Vetores E Arquivos PSD | Download ...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768015" y="1782371"/>
            <a:ext cx="1062153" cy="106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1e849d61862_2_176" descr="Logotipo&#10;&#10;Descrição gerada automaticament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502688" y="6453390"/>
            <a:ext cx="1315110" cy="27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e849d61862_2_1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95" name="Google Shape;295;g1e849d61862_2_19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96" name="Google Shape;296;g1e849d61862_2_197"/>
          <p:cNvPicPr preferRelativeResize="0"/>
          <p:nvPr/>
        </p:nvPicPr>
        <p:blipFill rotWithShape="1">
          <a:blip r:embed="rId3">
            <a:alphaModFix/>
          </a:blip>
          <a:srcRect l="9167" t="9931" r="17656" b="39537"/>
          <a:stretch/>
        </p:blipFill>
        <p:spPr>
          <a:xfrm>
            <a:off x="-20588" y="152062"/>
            <a:ext cx="12212588" cy="4743788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1e849d61862_2_197"/>
          <p:cNvSpPr txBox="1"/>
          <p:nvPr/>
        </p:nvSpPr>
        <p:spPr>
          <a:xfrm>
            <a:off x="5048250" y="4001294"/>
            <a:ext cx="6877050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Setor empresarial piora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Os pesquisadores chamam a atenção para o declínio visto na competitividade do setor empresarial, considerado uma das fortalezas do Brasil nas últimas edições da pesquisa. Levando em conta apenas a eficiência dos negócios, o país caiu nove posições – de 52º para 61º.</a:t>
            </a:r>
            <a:endParaRPr/>
          </a:p>
        </p:txBody>
      </p:sp>
      <p:pic>
        <p:nvPicPr>
          <p:cNvPr id="298" name="Google Shape;298;g1e849d61862_2_197" descr="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-20588" y="4895850"/>
            <a:ext cx="3724338" cy="298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1e849d61862_2_197" descr="Logotipo&#10;&#10;Descrição gerada automaticamente"/>
          <p:cNvPicPr preferRelativeResize="0"/>
          <p:nvPr/>
        </p:nvPicPr>
        <p:blipFill rotWithShape="1">
          <a:blip r:embed="rId5">
            <a:alphaModFix/>
          </a:blip>
          <a:srcRect l="951" t="8815" r="-3893" b="-3628"/>
          <a:stretch/>
        </p:blipFill>
        <p:spPr>
          <a:xfrm>
            <a:off x="10923411" y="6390280"/>
            <a:ext cx="1135239" cy="357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e849d61862_2_20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06" name="Google Shape;306;g1e849d61862_2_20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07" name="Google Shape;307;g1e849d61862_2_206"/>
          <p:cNvPicPr preferRelativeResize="0"/>
          <p:nvPr/>
        </p:nvPicPr>
        <p:blipFill rotWithShape="1">
          <a:blip r:embed="rId3">
            <a:alphaModFix/>
          </a:blip>
          <a:srcRect l="9167" t="9931" r="17656" b="39537"/>
          <a:stretch/>
        </p:blipFill>
        <p:spPr>
          <a:xfrm>
            <a:off x="-20588" y="152062"/>
            <a:ext cx="12212588" cy="4743788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e849d61862_2_206"/>
          <p:cNvSpPr txBox="1"/>
          <p:nvPr/>
        </p:nvSpPr>
        <p:spPr>
          <a:xfrm>
            <a:off x="5048250" y="4001294"/>
            <a:ext cx="6877050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Setor</a:t>
            </a:r>
            <a:r>
              <a:rPr lang="en-US" sz="2400" b="1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empresarial</a:t>
            </a:r>
            <a:r>
              <a:rPr lang="en-US" sz="2400" b="1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piora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Os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pesquisadores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chamam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atenção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para o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declínio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visto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competitividade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do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setor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empresarial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considerado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uma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das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fortalezas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do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Brasil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nas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últimas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edições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da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pesquisa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Levando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conta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apenas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eficiência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dos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negócios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o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país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caiu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nove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posições</a:t>
            </a:r>
            <a:r>
              <a:rPr lang="en-US" sz="2400" b="0" i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– de 52º para 61º.</a:t>
            </a:r>
            <a:endParaRPr dirty="0"/>
          </a:p>
        </p:txBody>
      </p:sp>
      <p:pic>
        <p:nvPicPr>
          <p:cNvPr id="309" name="Google Shape;309;g1e849d61862_2_206" descr="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-20588" y="4895850"/>
            <a:ext cx="3724338" cy="298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1e849d61862_2_206" descr="Logotipo&#10;&#10;Descrição gerada automaticamente"/>
          <p:cNvPicPr preferRelativeResize="0"/>
          <p:nvPr/>
        </p:nvPicPr>
        <p:blipFill rotWithShape="1">
          <a:blip r:embed="rId5">
            <a:alphaModFix/>
          </a:blip>
          <a:srcRect l="951" t="8815" r="-3893" b="-3628"/>
          <a:stretch/>
        </p:blipFill>
        <p:spPr>
          <a:xfrm>
            <a:off x="10923411" y="6390280"/>
            <a:ext cx="1135239" cy="35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1e849d61862_2_206"/>
          <p:cNvPicPr preferRelativeResize="0"/>
          <p:nvPr/>
        </p:nvPicPr>
        <p:blipFill rotWithShape="1">
          <a:blip r:embed="rId6">
            <a:alphaModFix/>
          </a:blip>
          <a:srcRect l="48852" t="19032" r="28593" b="48202"/>
          <a:stretch/>
        </p:blipFill>
        <p:spPr>
          <a:xfrm>
            <a:off x="2289544" y="617962"/>
            <a:ext cx="6620540" cy="5410262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312" name="Google Shape;312;g1e849d61862_2_206"/>
          <p:cNvSpPr txBox="1"/>
          <p:nvPr/>
        </p:nvSpPr>
        <p:spPr>
          <a:xfrm rot="-325837">
            <a:off x="2669653" y="4405241"/>
            <a:ext cx="6014766" cy="104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1224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E71224"/>
                </a:solidFill>
                <a:latin typeface="Arial"/>
                <a:ea typeface="Arial"/>
                <a:cs typeface="Arial"/>
                <a:sym typeface="Arial"/>
              </a:rPr>
              <a:t> S e S  #  </a:t>
            </a:r>
            <a:r>
              <a:rPr lang="en-US" sz="4000" b="1" dirty="0">
                <a:solidFill>
                  <a:srgbClr val="E71224"/>
                </a:solidFill>
                <a:latin typeface="Arial"/>
                <a:ea typeface="Arial"/>
                <a:cs typeface="Arial"/>
                <a:sym typeface="Arial"/>
              </a:rPr>
              <a:t>9º   12º   14 º</a:t>
            </a:r>
            <a:endParaRPr dirty="0"/>
          </a:p>
        </p:txBody>
      </p:sp>
      <p:pic>
        <p:nvPicPr>
          <p:cNvPr id="313" name="Google Shape;313;g1e849d61862_2_206" descr="Análises do World Competitiveness Yearbook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332975">
            <a:off x="2522574" y="2044838"/>
            <a:ext cx="38862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1e849d61862_2_206"/>
          <p:cNvSpPr/>
          <p:nvPr/>
        </p:nvSpPr>
        <p:spPr>
          <a:xfrm rot="-348721">
            <a:off x="6418886" y="2070297"/>
            <a:ext cx="1793358" cy="5582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 thruBlk="1"/>
      </p:transition>
    </mc:Choice>
    <mc:Fallback>
      <p:transition spd="slow">
        <p:fade thruBlk="1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e849d61862_2_20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dirty="0"/>
          </a:p>
        </p:txBody>
      </p:sp>
      <p:sp>
        <p:nvSpPr>
          <p:cNvPr id="306" name="Google Shape;306;g1e849d61862_2_20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308" name="Google Shape;308;g1e849d61862_2_206"/>
          <p:cNvSpPr txBox="1"/>
          <p:nvPr/>
        </p:nvSpPr>
        <p:spPr>
          <a:xfrm>
            <a:off x="1841581" y="3248998"/>
            <a:ext cx="9384476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rgbClr val="212529"/>
                </a:solidFill>
                <a:latin typeface="Inter"/>
              </a:rPr>
              <a:t>Na China 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dirty="0">
                <a:solidFill>
                  <a:srgbClr val="212529"/>
                </a:solidFill>
                <a:effectLst/>
                <a:latin typeface="Inter"/>
              </a:rPr>
              <a:t>Transações em geral: alíquota básica de </a:t>
            </a:r>
            <a:r>
              <a:rPr lang="pt-BR" sz="3200" b="0" i="0" dirty="0">
                <a:solidFill>
                  <a:srgbClr val="FF0000"/>
                </a:solidFill>
                <a:effectLst/>
                <a:latin typeface="Inter"/>
              </a:rPr>
              <a:t>13%</a:t>
            </a:r>
            <a:r>
              <a:rPr lang="pt-BR" sz="3200" b="0" i="0" dirty="0">
                <a:solidFill>
                  <a:srgbClr val="212529"/>
                </a:solidFill>
                <a:effectLst/>
                <a:latin typeface="Inter"/>
              </a:rPr>
              <a:t>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dirty="0">
                <a:solidFill>
                  <a:srgbClr val="212529"/>
                </a:solidFill>
                <a:effectLst/>
                <a:latin typeface="Inter"/>
              </a:rPr>
              <a:t>Transações no seguimento de TI</a:t>
            </a:r>
            <a:r>
              <a:rPr lang="pt-BR" sz="3200" dirty="0">
                <a:solidFill>
                  <a:srgbClr val="212529"/>
                </a:solidFill>
                <a:latin typeface="Inter"/>
              </a:rPr>
              <a:t>: </a:t>
            </a:r>
            <a:r>
              <a:rPr lang="pt-BR" sz="3200" b="0" i="0" dirty="0">
                <a:solidFill>
                  <a:schemeClr val="accent1"/>
                </a:solidFill>
                <a:effectLst/>
                <a:latin typeface="Inter"/>
              </a:rPr>
              <a:t>6%</a:t>
            </a:r>
            <a:r>
              <a:rPr lang="pt-BR" sz="3200" b="0" i="0" dirty="0">
                <a:solidFill>
                  <a:srgbClr val="212529"/>
                </a:solidFill>
                <a:effectLst/>
                <a:latin typeface="Inter"/>
              </a:rPr>
              <a:t>,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3200" dirty="0">
              <a:solidFill>
                <a:srgbClr val="212529"/>
              </a:solidFill>
              <a:latin typeface="In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dirty="0">
                <a:solidFill>
                  <a:srgbClr val="212529"/>
                </a:solidFill>
                <a:effectLst/>
                <a:latin typeface="Inter"/>
              </a:rPr>
              <a:t>		Redução de mais de </a:t>
            </a:r>
            <a:r>
              <a:rPr lang="pt-BR" sz="4800" b="0" i="0" dirty="0">
                <a:solidFill>
                  <a:srgbClr val="FF0000"/>
                </a:solidFill>
                <a:effectLst/>
                <a:latin typeface="Inter"/>
              </a:rPr>
              <a:t>50%.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309" name="Google Shape;309;g1e849d61862_2_206" descr="Ícon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20588" y="4895850"/>
            <a:ext cx="3724338" cy="298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1e849d61862_2_206" descr="Logotip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l="951" t="8815" r="-3893" b="-3628"/>
          <a:stretch/>
        </p:blipFill>
        <p:spPr>
          <a:xfrm>
            <a:off x="10923411" y="6390280"/>
            <a:ext cx="1135239" cy="35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11F0C5E-4160-9E06-FF05-596170C9C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959" y="215690"/>
            <a:ext cx="7861223" cy="2986748"/>
          </a:xfrm>
          <a:prstGeom prst="rect">
            <a:avLst/>
          </a:prstGeom>
        </p:spPr>
      </p:pic>
      <p:pic>
        <p:nvPicPr>
          <p:cNvPr id="5" name="Imagem 4" descr="Padrão do plano de fundo&#10;&#10;Descrição gerada automaticamente com confiança média">
            <a:extLst>
              <a:ext uri="{FF2B5EF4-FFF2-40B4-BE49-F238E27FC236}">
                <a16:creationId xmlns:a16="http://schemas.microsoft.com/office/drawing/2014/main" id="{DB06455D-29C2-788E-3AC1-35710A290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025977" y="3151189"/>
            <a:ext cx="864398" cy="57626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DD19941-A792-8A61-C026-5B0E7728B075}"/>
              </a:ext>
            </a:extLst>
          </p:cNvPr>
          <p:cNvSpPr txBox="1"/>
          <p:nvPr/>
        </p:nvSpPr>
        <p:spPr>
          <a:xfrm>
            <a:off x="10350419" y="4305757"/>
            <a:ext cx="12734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89117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 thruBlk="1"/>
      </p:transition>
    </mc:Choice>
    <mc:Fallback>
      <p:transition spd="slow">
        <p:fade thruBlk="1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g1e849d61862_2_240" descr="Home | ROB Tecnologia - Tecnologias e consultoria em T.I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51100"/>
            <a:ext cx="12361209" cy="440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1e849d61862_2_240"/>
          <p:cNvSpPr/>
          <p:nvPr/>
        </p:nvSpPr>
        <p:spPr>
          <a:xfrm>
            <a:off x="0" y="0"/>
            <a:ext cx="12350750" cy="2559050"/>
          </a:xfrm>
          <a:prstGeom prst="rect">
            <a:avLst/>
          </a:prstGeom>
          <a:solidFill>
            <a:srgbClr val="0203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g1e849d61862_2_240" descr="Mobilidade digital complementa transporte público -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6346" y="965683"/>
            <a:ext cx="3521075" cy="197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1e849d61862_2_2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8668" y="503774"/>
            <a:ext cx="3080532" cy="200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1e849d61862_2_240" descr="Aprenda como desenvolver um projeto de tecnologia na educaçã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88079" y="2728843"/>
            <a:ext cx="3165022" cy="196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1e849d61862_2_240" descr="Segurança eletrônica não é só tecnologia | Revista Segurança Eletrônic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23487" y="330673"/>
            <a:ext cx="3643593" cy="1897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1e849d61862_2_240" descr="Medicina e tecnologia: como a digitalização transforma o futuro da saúde |  Veja Saúd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18627" y="1481137"/>
            <a:ext cx="3468688" cy="208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1e849d61862_2_240" descr="Uma breve visão do Governo Digital no Brasil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2625" y="4654551"/>
            <a:ext cx="3197436" cy="17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1e849d61862_2_240" descr="Logotip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28300" y="6312862"/>
            <a:ext cx="1315110" cy="2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1e849d61862_2_240"/>
          <p:cNvSpPr txBox="1"/>
          <p:nvPr/>
        </p:nvSpPr>
        <p:spPr>
          <a:xfrm flipH="1">
            <a:off x="1869895" y="2061336"/>
            <a:ext cx="25260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AGRONEGÓCIO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g1e849d61862_2_240"/>
          <p:cNvSpPr txBox="1"/>
          <p:nvPr/>
        </p:nvSpPr>
        <p:spPr>
          <a:xfrm flipH="1">
            <a:off x="4448306" y="4339193"/>
            <a:ext cx="14000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EDUCAÇÃO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g1e849d61862_2_240"/>
          <p:cNvSpPr txBox="1"/>
          <p:nvPr/>
        </p:nvSpPr>
        <p:spPr>
          <a:xfrm flipH="1">
            <a:off x="8518627" y="442158"/>
            <a:ext cx="14000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SEGURANÇA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g1e849d61862_2_240"/>
          <p:cNvSpPr txBox="1"/>
          <p:nvPr/>
        </p:nvSpPr>
        <p:spPr>
          <a:xfrm flipH="1">
            <a:off x="8582127" y="1504946"/>
            <a:ext cx="14000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g1e849d61862_2_240"/>
          <p:cNvSpPr txBox="1"/>
          <p:nvPr/>
        </p:nvSpPr>
        <p:spPr>
          <a:xfrm flipH="1">
            <a:off x="5467977" y="2411975"/>
            <a:ext cx="17311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MOBILIDADE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g1e849d61862_2_240"/>
          <p:cNvSpPr/>
          <p:nvPr/>
        </p:nvSpPr>
        <p:spPr>
          <a:xfrm>
            <a:off x="-1" y="3127939"/>
            <a:ext cx="12361209" cy="988674"/>
          </a:xfrm>
          <a:prstGeom prst="rect">
            <a:avLst/>
          </a:prstGeom>
          <a:solidFill>
            <a:srgbClr val="BFBFBF">
              <a:alpha val="4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TRANSVERSAL</a:t>
            </a:r>
            <a:endParaRPr sz="6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g1e849d61862_2_259" descr="Papel de Parede Adesivo Degradê Verde e Azul Escuro N05138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18684" y="-2706150"/>
            <a:ext cx="6858000" cy="122703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2" name="Google Shape;362;g1e849d61862_2_259"/>
          <p:cNvGrpSpPr/>
          <p:nvPr/>
        </p:nvGrpSpPr>
        <p:grpSpPr>
          <a:xfrm>
            <a:off x="1536700" y="1651000"/>
            <a:ext cx="7359650" cy="4620682"/>
            <a:chOff x="0" y="0"/>
            <a:chExt cx="7359650" cy="4620682"/>
          </a:xfrm>
        </p:grpSpPr>
        <p:sp>
          <p:nvSpPr>
            <p:cNvPr id="363" name="Google Shape;363;g1e849d61862_2_259"/>
            <p:cNvSpPr/>
            <p:nvPr/>
          </p:nvSpPr>
          <p:spPr>
            <a:xfrm>
              <a:off x="0" y="0"/>
              <a:ext cx="7359650" cy="1443963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g1e849d61862_2_259"/>
            <p:cNvSpPr txBox="1"/>
            <p:nvPr/>
          </p:nvSpPr>
          <p:spPr>
            <a:xfrm>
              <a:off x="1616326" y="0"/>
              <a:ext cx="5743323" cy="1443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25" tIns="243825" rIns="243825" bIns="2438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400"/>
                <a:buFont typeface="Calibri"/>
                <a:buNone/>
              </a:pPr>
              <a:r>
                <a:rPr lang="en-US" sz="6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Disponível</a:t>
              </a:r>
              <a:endParaRPr sz="6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g1e849d61862_2_259"/>
            <p:cNvSpPr/>
            <p:nvPr/>
          </p:nvSpPr>
          <p:spPr>
            <a:xfrm>
              <a:off x="144396" y="144396"/>
              <a:ext cx="1471930" cy="1155170"/>
            </a:xfrm>
            <a:prstGeom prst="roundRect">
              <a:avLst>
                <a:gd name="adj" fmla="val 10000"/>
              </a:avLst>
            </a:prstGeom>
            <a:blipFill rotWithShape="1">
              <a:blip r:embed="rId4">
                <a:alphaModFix/>
              </a:blip>
              <a:stretch>
                <a:fillRect t="-9999" b="-9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g1e849d61862_2_259"/>
            <p:cNvSpPr/>
            <p:nvPr/>
          </p:nvSpPr>
          <p:spPr>
            <a:xfrm>
              <a:off x="0" y="1588359"/>
              <a:ext cx="7359650" cy="1443963"/>
            </a:xfrm>
            <a:prstGeom prst="roundRect">
              <a:avLst>
                <a:gd name="adj" fmla="val 10000"/>
              </a:avLst>
            </a:prstGeom>
            <a:solidFill>
              <a:srgbClr val="2EE84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g1e849d61862_2_259"/>
            <p:cNvSpPr txBox="1"/>
            <p:nvPr/>
          </p:nvSpPr>
          <p:spPr>
            <a:xfrm>
              <a:off x="1616326" y="1588359"/>
              <a:ext cx="5743323" cy="1443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25" tIns="243825" rIns="243825" bIns="2438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400"/>
                <a:buFont typeface="Calibri"/>
                <a:buNone/>
              </a:pPr>
              <a:r>
                <a:rPr lang="en-US" sz="6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Acessível</a:t>
              </a:r>
              <a:endParaRPr sz="6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g1e849d61862_2_259"/>
            <p:cNvSpPr/>
            <p:nvPr/>
          </p:nvSpPr>
          <p:spPr>
            <a:xfrm>
              <a:off x="144396" y="1732756"/>
              <a:ext cx="1471930" cy="1155170"/>
            </a:xfrm>
            <a:prstGeom prst="roundRect">
              <a:avLst>
                <a:gd name="adj" fmla="val 10000"/>
              </a:avLst>
            </a:prstGeom>
            <a:blipFill rotWithShape="1">
              <a:blip r:embed="rId5">
                <a:alphaModFix/>
              </a:blip>
              <a:stretch>
                <a:fillRect t="-9999" b="-9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g1e849d61862_2_259"/>
            <p:cNvSpPr/>
            <p:nvPr/>
          </p:nvSpPr>
          <p:spPr>
            <a:xfrm>
              <a:off x="0" y="3176719"/>
              <a:ext cx="7359650" cy="1443963"/>
            </a:xfrm>
            <a:prstGeom prst="roundRect">
              <a:avLst>
                <a:gd name="adj" fmla="val 10000"/>
              </a:avLst>
            </a:prstGeom>
            <a:solidFill>
              <a:srgbClr val="5999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g1e849d61862_2_259"/>
            <p:cNvSpPr txBox="1"/>
            <p:nvPr/>
          </p:nvSpPr>
          <p:spPr>
            <a:xfrm>
              <a:off x="1616326" y="3176719"/>
              <a:ext cx="5743323" cy="1443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25" tIns="243825" rIns="243825" bIns="2438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400"/>
                <a:buFont typeface="Calibri"/>
                <a:buNone/>
              </a:pPr>
              <a:r>
                <a:rPr lang="en-US" sz="6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Compreendida</a:t>
              </a:r>
              <a:endParaRPr sz="6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g1e849d61862_2_259"/>
            <p:cNvSpPr/>
            <p:nvPr/>
          </p:nvSpPr>
          <p:spPr>
            <a:xfrm>
              <a:off x="144396" y="3321115"/>
              <a:ext cx="1471930" cy="1155170"/>
            </a:xfrm>
            <a:prstGeom prst="roundRect">
              <a:avLst>
                <a:gd name="adj" fmla="val 10000"/>
              </a:avLst>
            </a:prstGeom>
            <a:blipFill rotWithShape="1">
              <a:blip r:embed="rId6">
                <a:alphaModFix/>
              </a:blip>
              <a:stretch>
                <a:fillRect t="-9999" b="-9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g1e849d61862_2_259"/>
          <p:cNvGrpSpPr/>
          <p:nvPr/>
        </p:nvGrpSpPr>
        <p:grpSpPr>
          <a:xfrm>
            <a:off x="1536700" y="1651000"/>
            <a:ext cx="7359650" cy="4620682"/>
            <a:chOff x="0" y="0"/>
            <a:chExt cx="7359650" cy="4620682"/>
          </a:xfrm>
        </p:grpSpPr>
        <p:sp>
          <p:nvSpPr>
            <p:cNvPr id="373" name="Google Shape;373;g1e849d61862_2_259"/>
            <p:cNvSpPr/>
            <p:nvPr/>
          </p:nvSpPr>
          <p:spPr>
            <a:xfrm>
              <a:off x="0" y="0"/>
              <a:ext cx="7359650" cy="1443963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g1e849d61862_2_259"/>
            <p:cNvSpPr txBox="1"/>
            <p:nvPr/>
          </p:nvSpPr>
          <p:spPr>
            <a:xfrm>
              <a:off x="1616326" y="0"/>
              <a:ext cx="5743323" cy="1443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Calibri"/>
                <a:buNone/>
              </a:pPr>
              <a:r>
                <a:rPr lang="en-US" sz="3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Disponível</a:t>
              </a:r>
              <a:endParaRPr sz="3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1295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alibri"/>
                <a:buChar char="•"/>
              </a:pPr>
              <a:r>
                <a:rPr lang="en-US" sz="2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Evitar barreiras </a:t>
              </a:r>
              <a:endParaRPr sz="2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g1e849d61862_2_259"/>
            <p:cNvSpPr/>
            <p:nvPr/>
          </p:nvSpPr>
          <p:spPr>
            <a:xfrm>
              <a:off x="144396" y="144396"/>
              <a:ext cx="1471930" cy="1155170"/>
            </a:xfrm>
            <a:prstGeom prst="roundRect">
              <a:avLst>
                <a:gd name="adj" fmla="val 10000"/>
              </a:avLst>
            </a:prstGeom>
            <a:blipFill rotWithShape="1">
              <a:blip r:embed="rId4">
                <a:alphaModFix/>
              </a:blip>
              <a:stretch>
                <a:fillRect t="-9999" b="-9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g1e849d61862_2_259"/>
            <p:cNvSpPr/>
            <p:nvPr/>
          </p:nvSpPr>
          <p:spPr>
            <a:xfrm>
              <a:off x="0" y="1588359"/>
              <a:ext cx="7359650" cy="1443963"/>
            </a:xfrm>
            <a:prstGeom prst="roundRect">
              <a:avLst>
                <a:gd name="adj" fmla="val 10000"/>
              </a:avLst>
            </a:prstGeom>
            <a:solidFill>
              <a:srgbClr val="2EE84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g1e849d61862_2_259"/>
            <p:cNvSpPr txBox="1"/>
            <p:nvPr/>
          </p:nvSpPr>
          <p:spPr>
            <a:xfrm>
              <a:off x="1616326" y="1588359"/>
              <a:ext cx="5743323" cy="1443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Calibri"/>
                <a:buNone/>
              </a:pPr>
              <a:r>
                <a:rPr lang="en-US" sz="3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Acessível</a:t>
              </a:r>
              <a:endParaRPr sz="3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1295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alibri"/>
                <a:buChar char="•"/>
              </a:pPr>
              <a:r>
                <a:rPr lang="en-US" sz="2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Preço e condições </a:t>
              </a:r>
              <a:endParaRPr sz="2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g1e849d61862_2_259"/>
            <p:cNvSpPr/>
            <p:nvPr/>
          </p:nvSpPr>
          <p:spPr>
            <a:xfrm>
              <a:off x="144396" y="1732756"/>
              <a:ext cx="1471930" cy="1155170"/>
            </a:xfrm>
            <a:prstGeom prst="roundRect">
              <a:avLst>
                <a:gd name="adj" fmla="val 10000"/>
              </a:avLst>
            </a:prstGeom>
            <a:blipFill rotWithShape="1">
              <a:blip r:embed="rId7">
                <a:alphaModFix/>
              </a:blip>
              <a:stretch>
                <a:fillRect t="-9999" b="-9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g1e849d61862_2_259"/>
            <p:cNvSpPr/>
            <p:nvPr/>
          </p:nvSpPr>
          <p:spPr>
            <a:xfrm>
              <a:off x="0" y="3176719"/>
              <a:ext cx="7359650" cy="1443963"/>
            </a:xfrm>
            <a:prstGeom prst="roundRect">
              <a:avLst>
                <a:gd name="adj" fmla="val 10000"/>
              </a:avLst>
            </a:prstGeom>
            <a:solidFill>
              <a:srgbClr val="5999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g1e849d61862_2_259"/>
            <p:cNvSpPr txBox="1"/>
            <p:nvPr/>
          </p:nvSpPr>
          <p:spPr>
            <a:xfrm>
              <a:off x="1616326" y="3176719"/>
              <a:ext cx="5743323" cy="1443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Calibri"/>
                <a:buNone/>
              </a:pPr>
              <a:r>
                <a:rPr lang="en-US" sz="3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Compreendida</a:t>
              </a:r>
              <a:endParaRPr sz="3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1295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alibri"/>
                <a:buChar char="•"/>
              </a:pPr>
              <a:r>
                <a:rPr lang="en-US" sz="2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Letramento digital e qualificação</a:t>
              </a:r>
              <a:endParaRPr sz="2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g1e849d61862_2_259"/>
            <p:cNvSpPr/>
            <p:nvPr/>
          </p:nvSpPr>
          <p:spPr>
            <a:xfrm>
              <a:off x="144396" y="3321115"/>
              <a:ext cx="1471930" cy="1155170"/>
            </a:xfrm>
            <a:prstGeom prst="roundRect">
              <a:avLst>
                <a:gd name="adj" fmla="val 10000"/>
              </a:avLst>
            </a:prstGeom>
            <a:blipFill rotWithShape="1">
              <a:blip r:embed="rId6">
                <a:alphaModFix/>
              </a:blip>
              <a:stretch>
                <a:fillRect t="-9999" b="-9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2" name="Google Shape;382;g1e849d61862_2_259"/>
          <p:cNvSpPr txBox="1"/>
          <p:nvPr/>
        </p:nvSpPr>
        <p:spPr>
          <a:xfrm>
            <a:off x="946149" y="407655"/>
            <a:ext cx="995931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cme"/>
              <a:buNone/>
            </a:pPr>
            <a:r>
              <a:rPr lang="en-US" sz="4400">
                <a:solidFill>
                  <a:schemeClr val="lt1"/>
                </a:solidFill>
                <a:latin typeface="Acme"/>
                <a:ea typeface="Acme"/>
                <a:cs typeface="Acme"/>
                <a:sym typeface="Acme"/>
              </a:rPr>
              <a:t>A tecnologia precisa estar: </a:t>
            </a:r>
            <a:endParaRPr sz="4400">
              <a:solidFill>
                <a:schemeClr val="lt1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383" name="Google Shape;383;g1e849d61862_2_259" descr="Fechar com preenchimento sólid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23590" y="4925821"/>
            <a:ext cx="1055507" cy="105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1e849d61862_2_259" descr="Fechar com preenchimento sólid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23591" y="3341868"/>
            <a:ext cx="1055507" cy="105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1e849d61862_2_259" descr="Marca de seleção com preenchimento sólid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64697" y="189902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1e849d61862_2_259" descr="Logotip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83850" y="6250417"/>
            <a:ext cx="1315110" cy="27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e849d61862_2_1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dirty="0"/>
              <a:t>Como a reforma pode atrapalhar:</a:t>
            </a:r>
            <a:endParaRPr dirty="0"/>
          </a:p>
        </p:txBody>
      </p:sp>
      <p:sp>
        <p:nvSpPr>
          <p:cNvPr id="295" name="Google Shape;295;g1e849d61862_2_19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99" name="Google Shape;299;g1e849d61862_2_197" descr="Logotip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951" t="8815" r="-3893" b="-3628"/>
          <a:stretch/>
        </p:blipFill>
        <p:spPr>
          <a:xfrm>
            <a:off x="10923411" y="6390280"/>
            <a:ext cx="1135239" cy="35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141D1F5-411E-B254-D891-1DE2E653F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87" y="1630834"/>
            <a:ext cx="5133204" cy="183328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12EC510-CBCF-4727-2A06-98F393A7E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333" y="1612308"/>
            <a:ext cx="3486693" cy="185689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E92A1AE-B0EB-C133-3566-5DEAEA507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599058"/>
            <a:ext cx="4996691" cy="313651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EA062C1-5685-2247-CA63-7C0456E6B2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403" y="3452527"/>
            <a:ext cx="4686739" cy="313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 thruBlk="1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e849d61862_2_1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dirty="0"/>
              <a:t>Como a reforma pode atrapalhar:</a:t>
            </a:r>
            <a:endParaRPr dirty="0"/>
          </a:p>
        </p:txBody>
      </p:sp>
      <p:sp>
        <p:nvSpPr>
          <p:cNvPr id="295" name="Google Shape;295;g1e849d61862_2_19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99" name="Google Shape;299;g1e849d61862_2_197" descr="Logotip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951" t="8815" r="-3893" b="-3628"/>
          <a:stretch/>
        </p:blipFill>
        <p:spPr>
          <a:xfrm>
            <a:off x="10923411" y="6390280"/>
            <a:ext cx="1135239" cy="35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5866B63-8CC9-9F44-5466-E698E5992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1718297"/>
            <a:ext cx="4668688" cy="2508549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F09F7C8C-5740-2C1A-F0FC-5740BA7AEEE6}"/>
              </a:ext>
            </a:extLst>
          </p:cNvPr>
          <p:cNvGrpSpPr/>
          <p:nvPr/>
        </p:nvGrpSpPr>
        <p:grpSpPr>
          <a:xfrm>
            <a:off x="5506888" y="1825625"/>
            <a:ext cx="6206916" cy="3230499"/>
            <a:chOff x="5825997" y="1825625"/>
            <a:chExt cx="6206916" cy="3230499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2842855B-1430-F1CF-9D1E-ED89A16F7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5997" y="1825625"/>
              <a:ext cx="6206916" cy="3095561"/>
            </a:xfrm>
            <a:prstGeom prst="rect">
              <a:avLst/>
            </a:prstGeom>
          </p:spPr>
        </p:pic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9FC88910-5B94-B912-7844-14759F01ACBB}"/>
                </a:ext>
              </a:extLst>
            </p:cNvPr>
            <p:cNvSpPr/>
            <p:nvPr/>
          </p:nvSpPr>
          <p:spPr>
            <a:xfrm>
              <a:off x="6186001" y="3699004"/>
              <a:ext cx="4230047" cy="13571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293B56EF-49E8-7094-05C8-D4456E81A1FC}"/>
              </a:ext>
            </a:extLst>
          </p:cNvPr>
          <p:cNvGrpSpPr/>
          <p:nvPr/>
        </p:nvGrpSpPr>
        <p:grpSpPr>
          <a:xfrm>
            <a:off x="3485971" y="4215108"/>
            <a:ext cx="6030067" cy="1940483"/>
            <a:chOff x="2765963" y="4552392"/>
            <a:chExt cx="6030067" cy="1940483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131FE259-28D3-D0BC-A244-857FDC582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65963" y="4552392"/>
              <a:ext cx="5854873" cy="1622886"/>
            </a:xfrm>
            <a:prstGeom prst="rect">
              <a:avLst/>
            </a:prstGeom>
          </p:spPr>
        </p:pic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B364F6E9-74AE-6F8F-1759-A27DD7DCE23A}"/>
                </a:ext>
              </a:extLst>
            </p:cNvPr>
            <p:cNvSpPr/>
            <p:nvPr/>
          </p:nvSpPr>
          <p:spPr>
            <a:xfrm>
              <a:off x="4385981" y="5679025"/>
              <a:ext cx="4410049" cy="813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7774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 thruBlk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g1e849d61862_2_259" descr="Papel de Parede Adesivo Degradê Verde e Azul Escuro N05138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587624" y="-2706151"/>
            <a:ext cx="6858000" cy="1227030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1e849d61862_2_259"/>
          <p:cNvSpPr txBox="1"/>
          <p:nvPr/>
        </p:nvSpPr>
        <p:spPr>
          <a:xfrm>
            <a:off x="946149" y="407656"/>
            <a:ext cx="10459910" cy="1118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cme"/>
              <a:buNone/>
            </a:pPr>
            <a:r>
              <a:rPr lang="en-US" sz="4400" dirty="0" err="1">
                <a:solidFill>
                  <a:schemeClr val="lt1"/>
                </a:solidFill>
                <a:latin typeface="Acme"/>
                <a:ea typeface="Acme"/>
                <a:cs typeface="Acme"/>
                <a:sym typeface="Acme"/>
              </a:rPr>
              <a:t>Senadores</a:t>
            </a:r>
            <a:r>
              <a:rPr lang="en-US" sz="4400" dirty="0">
                <a:solidFill>
                  <a:schemeClr val="lt1"/>
                </a:solidFill>
                <a:latin typeface="Acme"/>
                <a:ea typeface="Acme"/>
                <a:cs typeface="Acme"/>
                <a:sym typeface="Acme"/>
              </a:rPr>
              <a:t> </a:t>
            </a:r>
            <a:r>
              <a:rPr lang="en-US" sz="4400" dirty="0" err="1">
                <a:solidFill>
                  <a:schemeClr val="lt1"/>
                </a:solidFill>
                <a:latin typeface="Acme"/>
                <a:ea typeface="Acme"/>
                <a:cs typeface="Acme"/>
                <a:sym typeface="Acme"/>
              </a:rPr>
              <a:t>pareceiros</a:t>
            </a:r>
            <a:r>
              <a:rPr lang="en-US" sz="4400" dirty="0">
                <a:solidFill>
                  <a:schemeClr val="lt1"/>
                </a:solidFill>
                <a:latin typeface="Acme"/>
                <a:ea typeface="Acme"/>
                <a:cs typeface="Acme"/>
                <a:sym typeface="Acme"/>
              </a:rPr>
              <a:t> da TI </a:t>
            </a:r>
            <a:r>
              <a:rPr lang="en-US" sz="4400" dirty="0" err="1">
                <a:solidFill>
                  <a:schemeClr val="lt1"/>
                </a:solidFill>
                <a:latin typeface="Acme"/>
                <a:ea typeface="Acme"/>
                <a:cs typeface="Acme"/>
                <a:sym typeface="Acme"/>
              </a:rPr>
              <a:t>na</a:t>
            </a:r>
            <a:r>
              <a:rPr lang="en-US" sz="4400" dirty="0">
                <a:solidFill>
                  <a:schemeClr val="lt1"/>
                </a:solidFill>
                <a:latin typeface="Acme"/>
                <a:ea typeface="Acme"/>
                <a:cs typeface="Acme"/>
                <a:sym typeface="Acme"/>
              </a:rPr>
              <a:t> </a:t>
            </a:r>
            <a:r>
              <a:rPr lang="en-US" sz="4400" dirty="0" err="1">
                <a:solidFill>
                  <a:schemeClr val="lt1"/>
                </a:solidFill>
                <a:latin typeface="Acme"/>
                <a:ea typeface="Acme"/>
                <a:cs typeface="Acme"/>
                <a:sym typeface="Acme"/>
              </a:rPr>
              <a:t>Reforma</a:t>
            </a:r>
            <a:r>
              <a:rPr lang="en-US" sz="4400" dirty="0">
                <a:solidFill>
                  <a:schemeClr val="lt1"/>
                </a:solidFill>
                <a:latin typeface="Acme"/>
                <a:ea typeface="Acme"/>
                <a:cs typeface="Acme"/>
                <a:sym typeface="Acme"/>
              </a:rPr>
              <a:t> </a:t>
            </a:r>
            <a:r>
              <a:rPr lang="en-US" sz="4400" dirty="0" err="1">
                <a:solidFill>
                  <a:schemeClr val="lt1"/>
                </a:solidFill>
                <a:latin typeface="Acme"/>
                <a:ea typeface="Acme"/>
                <a:cs typeface="Acme"/>
                <a:sym typeface="Acme"/>
              </a:rPr>
              <a:t>Tributária</a:t>
            </a:r>
            <a:r>
              <a:rPr lang="en-US" sz="4400" dirty="0">
                <a:solidFill>
                  <a:schemeClr val="lt1"/>
                </a:solidFill>
                <a:latin typeface="Acme"/>
                <a:ea typeface="Acme"/>
                <a:cs typeface="Acme"/>
                <a:sym typeface="Acme"/>
              </a:rPr>
              <a:t>:</a:t>
            </a:r>
            <a:endParaRPr sz="4400" dirty="0">
              <a:solidFill>
                <a:schemeClr val="lt1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386" name="Google Shape;386;g1e849d61862_2_259" descr="Logotip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83850" y="6250417"/>
            <a:ext cx="1315110" cy="2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059CCB2-F365-4CAA-DD82-4A58FA9DC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964" y="1312945"/>
            <a:ext cx="1726020" cy="21575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F4A4B13-BF7A-3B38-3630-66B4EFCFB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276" y="1233982"/>
            <a:ext cx="1559712" cy="22024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26418D1-D92B-D7DC-8768-029161856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5102" y="1179146"/>
            <a:ext cx="1715070" cy="2143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DCC0605-A8FC-88DA-4BAD-21C72C42E0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5139" y="1198030"/>
            <a:ext cx="1607877" cy="2143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0" name="Conector: Angulado 9">
            <a:extLst>
              <a:ext uri="{FF2B5EF4-FFF2-40B4-BE49-F238E27FC236}">
                <a16:creationId xmlns:a16="http://schemas.microsoft.com/office/drawing/2014/main" id="{3F2ABE78-D43B-144D-E895-E3CC6CE3F206}"/>
              </a:ext>
            </a:extLst>
          </p:cNvPr>
          <p:cNvCxnSpPr>
            <a:cxnSpLocks/>
            <a:stCxn id="2" idx="4"/>
          </p:cNvCxnSpPr>
          <p:nvPr/>
        </p:nvCxnSpPr>
        <p:spPr>
          <a:xfrm rot="16200000" flipH="1">
            <a:off x="2006995" y="3439448"/>
            <a:ext cx="2871922" cy="2933964"/>
          </a:xfrm>
          <a:prstGeom prst="bentConnector2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07D8A005-68CD-B5AD-D0E5-3B1BA6549C6A}"/>
              </a:ext>
            </a:extLst>
          </p:cNvPr>
          <p:cNvSpPr/>
          <p:nvPr/>
        </p:nvSpPr>
        <p:spPr>
          <a:xfrm>
            <a:off x="5098579" y="6067146"/>
            <a:ext cx="1836089" cy="5650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/>
              <a:t>Emenda nº. 172 </a:t>
            </a:r>
          </a:p>
        </p:txBody>
      </p:sp>
      <p:cxnSp>
        <p:nvCxnSpPr>
          <p:cNvPr id="20" name="Conector: Angulado 19">
            <a:extLst>
              <a:ext uri="{FF2B5EF4-FFF2-40B4-BE49-F238E27FC236}">
                <a16:creationId xmlns:a16="http://schemas.microsoft.com/office/drawing/2014/main" id="{15E424CE-30DA-5CD7-BA9D-57DCCBE494C1}"/>
              </a:ext>
            </a:extLst>
          </p:cNvPr>
          <p:cNvCxnSpPr>
            <a:cxnSpLocks/>
            <a:stCxn id="5" idx="4"/>
          </p:cNvCxnSpPr>
          <p:nvPr/>
        </p:nvCxnSpPr>
        <p:spPr>
          <a:xfrm rot="16200000" flipH="1">
            <a:off x="8614155" y="3276790"/>
            <a:ext cx="1039492" cy="1169646"/>
          </a:xfrm>
          <a:prstGeom prst="bentConnector2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Conector: Angulado 20">
            <a:extLst>
              <a:ext uri="{FF2B5EF4-FFF2-40B4-BE49-F238E27FC236}">
                <a16:creationId xmlns:a16="http://schemas.microsoft.com/office/drawing/2014/main" id="{8E067B31-91A2-9858-EE86-E8FB3DB259C6}"/>
              </a:ext>
            </a:extLst>
          </p:cNvPr>
          <p:cNvCxnSpPr>
            <a:cxnSpLocks/>
            <a:stCxn id="4" idx="4"/>
          </p:cNvCxnSpPr>
          <p:nvPr/>
        </p:nvCxnSpPr>
        <p:spPr>
          <a:xfrm rot="16200000" flipH="1">
            <a:off x="6310318" y="3205302"/>
            <a:ext cx="1980652" cy="2216014"/>
          </a:xfrm>
          <a:prstGeom prst="bentConnector2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7E4DDB41-CD19-3520-C851-C3E13BEB46BA}"/>
              </a:ext>
            </a:extLst>
          </p:cNvPr>
          <p:cNvCxnSpPr>
            <a:cxnSpLocks/>
            <a:stCxn id="3" idx="4"/>
          </p:cNvCxnSpPr>
          <p:nvPr/>
        </p:nvCxnSpPr>
        <p:spPr>
          <a:xfrm rot="16200000" flipH="1">
            <a:off x="4389397" y="3013134"/>
            <a:ext cx="2487985" cy="3334514"/>
          </a:xfrm>
          <a:prstGeom prst="bentConnector2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8" name="Retângulo 27">
            <a:extLst>
              <a:ext uri="{FF2B5EF4-FFF2-40B4-BE49-F238E27FC236}">
                <a16:creationId xmlns:a16="http://schemas.microsoft.com/office/drawing/2014/main" id="{1F8B35B1-C38D-0042-8160-4CC65D5C9349}"/>
              </a:ext>
            </a:extLst>
          </p:cNvPr>
          <p:cNvSpPr/>
          <p:nvPr/>
        </p:nvSpPr>
        <p:spPr>
          <a:xfrm>
            <a:off x="8650161" y="4999395"/>
            <a:ext cx="1836089" cy="5650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/>
              <a:t>Emenda nº. 237 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29A5326-71D6-A5DE-D34B-6EDE4E0AE9EA}"/>
              </a:ext>
            </a:extLst>
          </p:cNvPr>
          <p:cNvSpPr/>
          <p:nvPr/>
        </p:nvSpPr>
        <p:spPr>
          <a:xfrm>
            <a:off x="9961027" y="4125120"/>
            <a:ext cx="1836089" cy="5650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/>
              <a:t>Emenda nº. 121 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B3E1DF98-B35F-97AB-0BD6-C39B701AE1C7}"/>
              </a:ext>
            </a:extLst>
          </p:cNvPr>
          <p:cNvSpPr/>
          <p:nvPr/>
        </p:nvSpPr>
        <p:spPr>
          <a:xfrm>
            <a:off x="7516927" y="5729811"/>
            <a:ext cx="1836089" cy="5650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/>
              <a:t>Emenda nº. 216 </a:t>
            </a:r>
          </a:p>
        </p:txBody>
      </p:sp>
    </p:spTree>
    <p:extLst>
      <p:ext uri="{BB962C8B-B14F-4D97-AF65-F5344CB8AC3E}">
        <p14:creationId xmlns:p14="http://schemas.microsoft.com/office/powerpoint/2010/main" val="47135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 thruBlk="1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g1e849d61862_2_288" descr="Código QR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3833" y="3924300"/>
            <a:ext cx="2190056" cy="219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1e849d61862_2_288" descr="Logotip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l="952" t="3627" r="1137" b="-3627"/>
          <a:stretch/>
        </p:blipFill>
        <p:spPr>
          <a:xfrm>
            <a:off x="917565" y="-76200"/>
            <a:ext cx="10686324" cy="373586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g1e849d61862_2_288"/>
          <p:cNvSpPr/>
          <p:nvPr/>
        </p:nvSpPr>
        <p:spPr>
          <a:xfrm>
            <a:off x="917564" y="3429000"/>
            <a:ext cx="4998433" cy="1492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2E1922"/>
                </a:solidFill>
                <a:latin typeface="Saira"/>
                <a:ea typeface="Saira"/>
                <a:cs typeface="Saira"/>
                <a:sym typeface="Saira"/>
              </a:rPr>
              <a:t>Muito</a:t>
            </a:r>
            <a:r>
              <a:rPr lang="en-US" sz="4400" b="1" dirty="0">
                <a:solidFill>
                  <a:srgbClr val="2E1922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4400" b="1" dirty="0" err="1">
                <a:solidFill>
                  <a:srgbClr val="2E1922"/>
                </a:solidFill>
                <a:latin typeface="Saira"/>
                <a:ea typeface="Saira"/>
                <a:cs typeface="Saira"/>
                <a:sym typeface="Saira"/>
              </a:rPr>
              <a:t>Obrigado</a:t>
            </a:r>
            <a:r>
              <a:rPr lang="en-US" sz="4400" b="1" dirty="0">
                <a:solidFill>
                  <a:srgbClr val="2E1922"/>
                </a:solidFill>
                <a:latin typeface="Saira"/>
                <a:ea typeface="Saira"/>
                <a:cs typeface="Saira"/>
                <a:sym typeface="Saira"/>
              </a:rPr>
              <a:t>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dirty="0">
                <a:solidFill>
                  <a:srgbClr val="2E1922"/>
                </a:solidFill>
                <a:latin typeface="Saira"/>
                <a:ea typeface="Saira"/>
                <a:cs typeface="Saira"/>
                <a:sym typeface="Saira"/>
              </a:rPr>
              <a:t>Marcelo Almeida </a:t>
            </a:r>
            <a:endParaRPr dirty="0"/>
          </a:p>
        </p:txBody>
      </p:sp>
      <p:pic>
        <p:nvPicPr>
          <p:cNvPr id="394" name="Google Shape;394;g1e849d61862_2_2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76532" y="4215577"/>
            <a:ext cx="2091551" cy="1814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e849d61862_2_83"/>
          <p:cNvSpPr txBox="1"/>
          <p:nvPr/>
        </p:nvSpPr>
        <p:spPr>
          <a:xfrm>
            <a:off x="785941" y="2601138"/>
            <a:ext cx="10798842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Construir</a:t>
            </a:r>
            <a:r>
              <a:rPr lang="en-US" sz="4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um </a:t>
            </a:r>
            <a:r>
              <a:rPr lang="en-US" sz="4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Brasil</a:t>
            </a:r>
            <a:r>
              <a:rPr lang="en-US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mais</a:t>
            </a:r>
            <a:r>
              <a:rPr lang="en-US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digital </a:t>
            </a:r>
            <a:r>
              <a:rPr lang="en-US" sz="4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en-US" sz="4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menos</a:t>
            </a:r>
            <a:r>
              <a:rPr lang="en-US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desigual</a:t>
            </a:r>
            <a:endParaRPr sz="5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1e849d61862_2_83"/>
          <p:cNvSpPr txBox="1">
            <a:spLocks noGrp="1"/>
          </p:cNvSpPr>
          <p:nvPr>
            <p:ph type="body" idx="1"/>
          </p:nvPr>
        </p:nvSpPr>
        <p:spPr>
          <a:xfrm>
            <a:off x="3484973" y="3233686"/>
            <a:ext cx="6716413" cy="3113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dirty="0" err="1"/>
              <a:t>Democratizar</a:t>
            </a:r>
            <a:r>
              <a:rPr lang="en-US" sz="4000" dirty="0"/>
              <a:t> </a:t>
            </a:r>
            <a:r>
              <a:rPr lang="en-US" sz="4000" dirty="0" err="1"/>
              <a:t>conhecimento</a:t>
            </a:r>
            <a:r>
              <a:rPr lang="en-US" sz="4000" dirty="0"/>
              <a:t>;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dirty="0" err="1"/>
              <a:t>Gerar</a:t>
            </a:r>
            <a:r>
              <a:rPr lang="en-US" sz="4000" dirty="0"/>
              <a:t> </a:t>
            </a:r>
            <a:r>
              <a:rPr lang="en-US" sz="4000" dirty="0" err="1"/>
              <a:t>novas</a:t>
            </a:r>
            <a:r>
              <a:rPr lang="en-US" sz="4000" dirty="0"/>
              <a:t> </a:t>
            </a:r>
            <a:r>
              <a:rPr lang="en-US" sz="4000" dirty="0" err="1"/>
              <a:t>oportunidades</a:t>
            </a:r>
            <a:r>
              <a:rPr lang="en-US" sz="4000" dirty="0"/>
              <a:t>;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dirty="0" err="1"/>
              <a:t>Melhor</a:t>
            </a:r>
            <a:r>
              <a:rPr lang="en-US" sz="4000" dirty="0"/>
              <a:t> </a:t>
            </a:r>
            <a:r>
              <a:rPr lang="en-US" sz="4000" dirty="0" err="1"/>
              <a:t>qualidade</a:t>
            </a:r>
            <a:r>
              <a:rPr lang="en-US" sz="4000" dirty="0"/>
              <a:t> de </a:t>
            </a:r>
            <a:r>
              <a:rPr lang="en-US" sz="4000" dirty="0" err="1"/>
              <a:t>vida</a:t>
            </a:r>
            <a:r>
              <a:rPr lang="en-US" sz="4000" dirty="0"/>
              <a:t>,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dirty="0" err="1"/>
              <a:t>Inclusão</a:t>
            </a:r>
            <a:r>
              <a:rPr lang="en-US" sz="4000" dirty="0"/>
              <a:t> e </a:t>
            </a:r>
            <a:r>
              <a:rPr lang="en-US" sz="4000" dirty="0" err="1"/>
              <a:t>igualdade</a:t>
            </a:r>
            <a:r>
              <a:rPr lang="en-US" sz="4000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74" name="Google Shape;174;g1e849d61862_2_83" descr="Crescimento Comercial estrutura de tópic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8743" y="4615605"/>
            <a:ext cx="700031" cy="70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1e849d61862_2_83" descr="Trabalho remoto estrutura de tópico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6783" y="3968491"/>
            <a:ext cx="730679" cy="73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1e849d61862_2_83" descr="Sala de aula estrutura de tópico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0082" y="3275569"/>
            <a:ext cx="730679" cy="73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1e849d61862_2_83" descr="Sala de reuniões estrutura de tópico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93658" y="5174323"/>
            <a:ext cx="830203" cy="83020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1e849d61862_2_83"/>
          <p:cNvSpPr txBox="1"/>
          <p:nvPr/>
        </p:nvSpPr>
        <p:spPr>
          <a:xfrm>
            <a:off x="226500" y="1892400"/>
            <a:ext cx="2695800" cy="8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6400" dirty="0" err="1">
                <a:solidFill>
                  <a:schemeClr val="dk1"/>
                </a:solidFill>
                <a:latin typeface="Aptos ExtraBold" panose="020F0502020204030204" pitchFamily="34" charset="0"/>
                <a:sym typeface="Arial"/>
              </a:rPr>
              <a:t>Propósito</a:t>
            </a:r>
            <a:r>
              <a:rPr lang="en-US" sz="7200" dirty="0">
                <a:solidFill>
                  <a:schemeClr val="dk1"/>
                </a:solidFill>
                <a:latin typeface="Aptos ExtraBold" panose="020F0502020204030204" pitchFamily="34" charset="0"/>
                <a:sym typeface="Arial"/>
              </a:rPr>
              <a:t>:</a:t>
            </a:r>
            <a:endParaRPr dirty="0">
              <a:latin typeface="Aptos ExtraBold" panose="020F0502020204030204" pitchFamily="34" charset="0"/>
            </a:endParaRPr>
          </a:p>
        </p:txBody>
      </p:sp>
      <p:pic>
        <p:nvPicPr>
          <p:cNvPr id="179" name="Google Shape;179;g1e849d61862_2_83" descr="Logotip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 l="951" t="8815" r="-3893" b="-3628"/>
          <a:stretch/>
        </p:blipFill>
        <p:spPr>
          <a:xfrm>
            <a:off x="172138" y="39589"/>
            <a:ext cx="6858822" cy="2162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1e849d61862_2_83" descr="Ícone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-1" y="4615600"/>
            <a:ext cx="2695900" cy="21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1e849d61862_2_8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55200" y="386705"/>
            <a:ext cx="1829528" cy="1587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e849d61862_2_97"/>
          <p:cNvSpPr txBox="1"/>
          <p:nvPr/>
        </p:nvSpPr>
        <p:spPr>
          <a:xfrm>
            <a:off x="5960588" y="1952892"/>
            <a:ext cx="4548747" cy="173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1e849d61862_2_97"/>
          <p:cNvSpPr txBox="1"/>
          <p:nvPr/>
        </p:nvSpPr>
        <p:spPr>
          <a:xfrm>
            <a:off x="1782867" y="3391554"/>
            <a:ext cx="8832610" cy="61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Inovador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dinâmico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ético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sustentável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competitivo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g1e849d61862_2_97" descr="Selo de Área de Transferência estrutura de tópic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6959" y="3705707"/>
            <a:ext cx="1739213" cy="173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1e849d61862_2_97" descr="Gráfico de barras com tendência ascendente estrutura de tópico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4972" y="3731142"/>
            <a:ext cx="1820892" cy="182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1e849d61862_2_97" descr="Boa Ideia estrutura de tópico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5314" y="3893722"/>
            <a:ext cx="1608823" cy="160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1e849d61862_2_97" descr="Pódio estrutura de tópico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46940" y="3744741"/>
            <a:ext cx="1700179" cy="170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1e849d61862_2_97" descr="Globo terrestre: Américas com preenchimento sólid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17137" y="4744769"/>
            <a:ext cx="536214" cy="53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1e849d61862_2_97"/>
          <p:cNvSpPr txBox="1"/>
          <p:nvPr/>
        </p:nvSpPr>
        <p:spPr>
          <a:xfrm>
            <a:off x="5960588" y="1952892"/>
            <a:ext cx="4548747" cy="173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g1e849d61862_2_97" descr="Mapa com alfinete estrutura de tópico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47834" y="5825919"/>
            <a:ext cx="648600" cy="6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1e849d61862_2_97" descr="Crescimento Comercial estrutura de tópico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7934" y="5875829"/>
            <a:ext cx="648600" cy="6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1e849d61862_2_97" descr="Registrar estrutura de tópico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6334" y="5825919"/>
            <a:ext cx="648600" cy="64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1e849d61862_2_97"/>
          <p:cNvSpPr txBox="1"/>
          <p:nvPr/>
        </p:nvSpPr>
        <p:spPr>
          <a:xfrm>
            <a:off x="1432639" y="5965553"/>
            <a:ext cx="20587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+ 2 mil empresas</a:t>
            </a:r>
            <a:endParaRPr/>
          </a:p>
        </p:txBody>
      </p:sp>
      <p:sp>
        <p:nvSpPr>
          <p:cNvPr id="199" name="Google Shape;199;g1e849d61862_2_97"/>
          <p:cNvSpPr txBox="1"/>
          <p:nvPr/>
        </p:nvSpPr>
        <p:spPr>
          <a:xfrm>
            <a:off x="4686753" y="5948229"/>
            <a:ext cx="31035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Estados + Distrito Federal</a:t>
            </a:r>
            <a:endParaRPr/>
          </a:p>
        </p:txBody>
      </p:sp>
      <p:sp>
        <p:nvSpPr>
          <p:cNvPr id="200" name="Google Shape;200;g1e849d61862_2_97"/>
          <p:cNvSpPr txBox="1"/>
          <p:nvPr/>
        </p:nvSpPr>
        <p:spPr>
          <a:xfrm>
            <a:off x="8313981" y="5948229"/>
            <a:ext cx="68230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85% do setor – R$ 92 bilhões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1e849d61862_2_97"/>
          <p:cNvSpPr txBox="1"/>
          <p:nvPr/>
        </p:nvSpPr>
        <p:spPr>
          <a:xfrm>
            <a:off x="2909908" y="2467021"/>
            <a:ext cx="8242104" cy="151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5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Assegurar</a:t>
            </a:r>
            <a:r>
              <a:rPr lang="en-US" sz="6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</a:t>
            </a:r>
            <a:r>
              <a:rPr lang="en-US" sz="6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ambiente</a:t>
            </a:r>
            <a:endParaRPr sz="6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1e849d61862_2_97"/>
          <p:cNvSpPr txBox="1"/>
          <p:nvPr/>
        </p:nvSpPr>
        <p:spPr>
          <a:xfrm>
            <a:off x="557425" y="1834853"/>
            <a:ext cx="3378551" cy="88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lang="en-US" sz="6200" dirty="0" err="1">
                <a:solidFill>
                  <a:schemeClr val="dk1"/>
                </a:solidFill>
                <a:latin typeface="Aptos Black" panose="020F0502020204030204" pitchFamily="34" charset="0"/>
                <a:sym typeface="Arial"/>
              </a:rPr>
              <a:t>Objetivo</a:t>
            </a:r>
            <a:r>
              <a:rPr lang="en-US" sz="6200" dirty="0">
                <a:solidFill>
                  <a:schemeClr val="dk1"/>
                </a:solidFill>
                <a:latin typeface="Aptos Black" panose="020F0502020204030204" pitchFamily="34" charset="0"/>
                <a:sym typeface="Arial"/>
              </a:rPr>
              <a:t>:</a:t>
            </a:r>
            <a:endParaRPr dirty="0"/>
          </a:p>
        </p:txBody>
      </p:sp>
      <p:pic>
        <p:nvPicPr>
          <p:cNvPr id="203" name="Google Shape;203;g1e849d61862_2_97" descr="Logotipo&#10;&#10;Descrição gerada automaticamente"/>
          <p:cNvPicPr preferRelativeResize="0"/>
          <p:nvPr/>
        </p:nvPicPr>
        <p:blipFill rotWithShape="1">
          <a:blip r:embed="rId11">
            <a:alphaModFix/>
          </a:blip>
          <a:srcRect l="951" t="8815" r="-3893" b="-3628"/>
          <a:stretch/>
        </p:blipFill>
        <p:spPr>
          <a:xfrm>
            <a:off x="172138" y="147539"/>
            <a:ext cx="6858822" cy="2162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1e849d61862_2_97" descr="Pacto Global – CRA-BA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51199" y="5311936"/>
            <a:ext cx="1746250" cy="56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1e849d61862_2_97" descr="Energia renovável estrutura de tópico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238534" y="3681102"/>
            <a:ext cx="1854740" cy="1854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1e849d61862_2_9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755200" y="386705"/>
            <a:ext cx="1829528" cy="1587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g1e849d61862_2_121"/>
          <p:cNvPicPr preferRelativeResize="0"/>
          <p:nvPr/>
        </p:nvPicPr>
        <p:blipFill rotWithShape="1">
          <a:blip r:embed="rId3">
            <a:alphaModFix/>
          </a:blip>
          <a:srcRect l="13169" t="24651" r="9912" b="42713"/>
          <a:stretch/>
        </p:blipFill>
        <p:spPr>
          <a:xfrm>
            <a:off x="4019384" y="4569841"/>
            <a:ext cx="7788072" cy="185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1e849d61862_2_121" descr="Download IDC MarketScape Logo PNG and Vector (PDF, SVG, Ai, EPS) Free"/>
          <p:cNvPicPr preferRelativeResize="0"/>
          <p:nvPr/>
        </p:nvPicPr>
        <p:blipFill rotWithShape="1">
          <a:blip r:embed="rId4">
            <a:alphaModFix/>
          </a:blip>
          <a:srcRect l="243" t="14816"/>
          <a:stretch/>
        </p:blipFill>
        <p:spPr>
          <a:xfrm>
            <a:off x="744280" y="5367715"/>
            <a:ext cx="1515138" cy="75692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e849d61862_2_121"/>
          <p:cNvSpPr txBox="1">
            <a:spLocks noGrp="1"/>
          </p:cNvSpPr>
          <p:nvPr>
            <p:ph type="title"/>
          </p:nvPr>
        </p:nvSpPr>
        <p:spPr>
          <a:xfrm>
            <a:off x="4892011" y="2319472"/>
            <a:ext cx="577598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cme"/>
              <a:buNone/>
            </a:pPr>
            <a:r>
              <a:rPr lang="en-US">
                <a:latin typeface="Acme"/>
                <a:ea typeface="Acme"/>
                <a:cs typeface="Acme"/>
                <a:sym typeface="Acme"/>
              </a:rPr>
              <a:t>Mercado Brasileiro</a:t>
            </a:r>
            <a:br>
              <a:rPr lang="en-US">
                <a:latin typeface="Acme"/>
                <a:ea typeface="Acme"/>
                <a:cs typeface="Acme"/>
                <a:sym typeface="Acme"/>
              </a:rPr>
            </a:br>
            <a:r>
              <a:rPr lang="en-US">
                <a:latin typeface="Acme"/>
                <a:ea typeface="Acme"/>
                <a:cs typeface="Acme"/>
                <a:sym typeface="Acme"/>
              </a:rPr>
              <a:t>Software &amp; Serviço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15" name="Google Shape;215;g1e849d61862_2_121" descr="Ícone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2710" y="-24710"/>
            <a:ext cx="3724338" cy="298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D28CD84-13A0-EA61-0970-E57E700BA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49" y="447809"/>
            <a:ext cx="3455201" cy="4919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e849d61862_2_129"/>
          <p:cNvSpPr txBox="1">
            <a:spLocks noGrp="1"/>
          </p:cNvSpPr>
          <p:nvPr>
            <p:ph type="title"/>
          </p:nvPr>
        </p:nvSpPr>
        <p:spPr>
          <a:xfrm>
            <a:off x="389861" y="4076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cme"/>
              <a:buNone/>
            </a:pPr>
            <a:r>
              <a:rPr lang="en-US">
                <a:latin typeface="Acme"/>
                <a:ea typeface="Acme"/>
                <a:cs typeface="Acme"/>
                <a:sym typeface="Acme"/>
              </a:rPr>
              <a:t>Mercado Brasileiro de TI 2022 </a:t>
            </a:r>
            <a:br>
              <a:rPr lang="en-US">
                <a:latin typeface="Acme"/>
                <a:ea typeface="Acme"/>
                <a:cs typeface="Acme"/>
                <a:sym typeface="Acme"/>
              </a:rPr>
            </a:br>
            <a:r>
              <a:rPr lang="en-US">
                <a:latin typeface="Acme"/>
                <a:ea typeface="Acme"/>
                <a:cs typeface="Acme"/>
                <a:sym typeface="Acme"/>
              </a:rPr>
              <a:t>(US$ Milhões)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21" name="Google Shape;221;g1e849d61862_2_129"/>
          <p:cNvPicPr preferRelativeResize="0"/>
          <p:nvPr/>
        </p:nvPicPr>
        <p:blipFill rotWithShape="1">
          <a:blip r:embed="rId3">
            <a:alphaModFix/>
          </a:blip>
          <a:srcRect l="56382" t="27658" r="10042" b="55736"/>
          <a:stretch/>
        </p:blipFill>
        <p:spPr>
          <a:xfrm>
            <a:off x="131303" y="2885947"/>
            <a:ext cx="11830325" cy="3291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1e849d61862_2_129" descr="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2710" y="-24710"/>
            <a:ext cx="3724338" cy="298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1e849d61862_2_129" descr="Logotipo&#10;&#10;Descrição gerada automaticamente"/>
          <p:cNvPicPr preferRelativeResize="0"/>
          <p:nvPr/>
        </p:nvPicPr>
        <p:blipFill rotWithShape="1">
          <a:blip r:embed="rId5">
            <a:alphaModFix/>
          </a:blip>
          <a:srcRect l="951" t="8815" r="-3893" b="-3628"/>
          <a:stretch/>
        </p:blipFill>
        <p:spPr>
          <a:xfrm>
            <a:off x="10461725" y="6264932"/>
            <a:ext cx="1446389" cy="45598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1e849d61862_2_129"/>
          <p:cNvSpPr txBox="1"/>
          <p:nvPr/>
        </p:nvSpPr>
        <p:spPr>
          <a:xfrm rot="-721629">
            <a:off x="2368181" y="2280348"/>
            <a:ext cx="249732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E71224"/>
                </a:solidFill>
                <a:latin typeface="Arial"/>
                <a:ea typeface="Arial"/>
                <a:cs typeface="Arial"/>
                <a:sym typeface="Arial"/>
              </a:rPr>
              <a:t>ICMS</a:t>
            </a:r>
            <a:endParaRPr sz="3600" b="1" dirty="0">
              <a:solidFill>
                <a:srgbClr val="E712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1e849d61862_2_129"/>
          <p:cNvSpPr txBox="1"/>
          <p:nvPr/>
        </p:nvSpPr>
        <p:spPr>
          <a:xfrm rot="-721629">
            <a:off x="2915621" y="3925005"/>
            <a:ext cx="15410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71224"/>
                </a:solidFill>
                <a:latin typeface="Arial"/>
                <a:ea typeface="Arial"/>
                <a:cs typeface="Arial"/>
                <a:sym typeface="Arial"/>
              </a:rPr>
              <a:t>ISS</a:t>
            </a:r>
            <a:endParaRPr sz="3600" b="1">
              <a:solidFill>
                <a:srgbClr val="E712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e849d61862_2_138"/>
          <p:cNvSpPr txBox="1">
            <a:spLocks noGrp="1"/>
          </p:cNvSpPr>
          <p:nvPr>
            <p:ph type="title"/>
          </p:nvPr>
        </p:nvSpPr>
        <p:spPr>
          <a:xfrm>
            <a:off x="423530" y="2534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cme"/>
              <a:buNone/>
            </a:pPr>
            <a:r>
              <a:rPr lang="en-US">
                <a:latin typeface="Acme"/>
                <a:ea typeface="Acme"/>
                <a:cs typeface="Acme"/>
                <a:sym typeface="Acme"/>
              </a:rPr>
              <a:t>Empresas de Software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31" name="Google Shape;231;g1e849d61862_2_138"/>
          <p:cNvPicPr preferRelativeResize="0"/>
          <p:nvPr/>
        </p:nvPicPr>
        <p:blipFill rotWithShape="1">
          <a:blip r:embed="rId3">
            <a:alphaModFix/>
          </a:blip>
          <a:srcRect l="5646" t="57378" r="55169" b="13033"/>
          <a:stretch/>
        </p:blipFill>
        <p:spPr>
          <a:xfrm>
            <a:off x="839893" y="1642841"/>
            <a:ext cx="10099237" cy="428946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232" name="Google Shape;232;g1e849d61862_2_138"/>
          <p:cNvSpPr txBox="1"/>
          <p:nvPr/>
        </p:nvSpPr>
        <p:spPr>
          <a:xfrm rot="-721629">
            <a:off x="8598468" y="650064"/>
            <a:ext cx="31176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71224"/>
                </a:solidFill>
                <a:latin typeface="Arial"/>
                <a:ea typeface="Arial"/>
                <a:cs typeface="Arial"/>
                <a:sym typeface="Arial"/>
              </a:rPr>
              <a:t>simples</a:t>
            </a:r>
            <a:endParaRPr sz="4800" b="1">
              <a:solidFill>
                <a:srgbClr val="E712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g1e849d61862_2_138" descr="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06960" y="0"/>
            <a:ext cx="3724338" cy="298886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1e849d61862_2_138"/>
          <p:cNvSpPr txBox="1"/>
          <p:nvPr/>
        </p:nvSpPr>
        <p:spPr>
          <a:xfrm rot="-721629">
            <a:off x="10285792" y="1565958"/>
            <a:ext cx="158838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E71224"/>
                </a:solidFill>
                <a:latin typeface="Arial"/>
                <a:ea typeface="Arial"/>
                <a:cs typeface="Arial"/>
                <a:sym typeface="Arial"/>
              </a:rPr>
              <a:t>93 % </a:t>
            </a:r>
            <a:endParaRPr sz="6000" b="1" dirty="0">
              <a:solidFill>
                <a:srgbClr val="E712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g1e849d61862_2_138" descr="Logotipo&#10;&#10;Descrição gerada automaticamente"/>
          <p:cNvPicPr preferRelativeResize="0"/>
          <p:nvPr/>
        </p:nvPicPr>
        <p:blipFill rotWithShape="1">
          <a:blip r:embed="rId5">
            <a:alphaModFix/>
          </a:blip>
          <a:srcRect l="951" t="8815" r="-3893" b="-3628"/>
          <a:stretch/>
        </p:blipFill>
        <p:spPr>
          <a:xfrm>
            <a:off x="10461725" y="6264932"/>
            <a:ext cx="1446389" cy="455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e849d61862_2_147"/>
          <p:cNvSpPr txBox="1">
            <a:spLocks noGrp="1"/>
          </p:cNvSpPr>
          <p:nvPr>
            <p:ph type="title"/>
          </p:nvPr>
        </p:nvSpPr>
        <p:spPr>
          <a:xfrm>
            <a:off x="2301096" y="607155"/>
            <a:ext cx="9052703" cy="108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dirty="0"/>
          </a:p>
        </p:txBody>
      </p:sp>
      <p:pic>
        <p:nvPicPr>
          <p:cNvPr id="241" name="Google Shape;241;g1e849d61862_2_147"/>
          <p:cNvPicPr preferRelativeResize="0"/>
          <p:nvPr/>
        </p:nvPicPr>
        <p:blipFill rotWithShape="1">
          <a:blip r:embed="rId3">
            <a:alphaModFix/>
          </a:blip>
          <a:srcRect l="26719" t="25926" r="34895" b="27778"/>
          <a:stretch/>
        </p:blipFill>
        <p:spPr>
          <a:xfrm rot="326416">
            <a:off x="1532891" y="676185"/>
            <a:ext cx="8115300" cy="5505631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242" name="Google Shape;242;g1e849d61862_2_147"/>
          <p:cNvSpPr txBox="1"/>
          <p:nvPr/>
        </p:nvSpPr>
        <p:spPr>
          <a:xfrm rot="-721629">
            <a:off x="4933144" y="2502514"/>
            <a:ext cx="158838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E71224"/>
                </a:solidFill>
                <a:latin typeface="Arial"/>
                <a:ea typeface="Arial"/>
                <a:cs typeface="Arial"/>
                <a:sym typeface="Arial"/>
              </a:rPr>
              <a:t>32 % </a:t>
            </a:r>
            <a:endParaRPr sz="6000" b="1" dirty="0">
              <a:solidFill>
                <a:srgbClr val="E712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g1e849d61862_2_147" descr="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0716" y="0"/>
            <a:ext cx="3724338" cy="298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1e849d61862_2_147" descr="Logotipo&#10;&#10;Descrição gerada automaticamente"/>
          <p:cNvPicPr preferRelativeResize="0"/>
          <p:nvPr/>
        </p:nvPicPr>
        <p:blipFill rotWithShape="1">
          <a:blip r:embed="rId5">
            <a:alphaModFix/>
          </a:blip>
          <a:srcRect l="951" t="8815" r="-3893" b="-3628"/>
          <a:stretch/>
        </p:blipFill>
        <p:spPr>
          <a:xfrm>
            <a:off x="10461725" y="6264932"/>
            <a:ext cx="1446389" cy="455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e849d61862_2_1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50" name="Google Shape;250;g1e849d61862_2_1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51" name="Google Shape;251;g1e849d61862_2_155"/>
          <p:cNvPicPr preferRelativeResize="0"/>
          <p:nvPr/>
        </p:nvPicPr>
        <p:blipFill rotWithShape="1">
          <a:blip r:embed="rId3">
            <a:alphaModFix/>
          </a:blip>
          <a:srcRect l="2998" t="40246" r="51783" b="21470"/>
          <a:stretch/>
        </p:blipFill>
        <p:spPr>
          <a:xfrm>
            <a:off x="-2" y="1155909"/>
            <a:ext cx="12191999" cy="580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1e849d61862_2_155"/>
          <p:cNvPicPr preferRelativeResize="0"/>
          <p:nvPr/>
        </p:nvPicPr>
        <p:blipFill rotWithShape="1">
          <a:blip r:embed="rId3">
            <a:alphaModFix/>
          </a:blip>
          <a:srcRect l="3020" t="23314" r="51762" b="67945"/>
          <a:stretch/>
        </p:blipFill>
        <p:spPr>
          <a:xfrm>
            <a:off x="-2" y="0"/>
            <a:ext cx="12191999" cy="132556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1e849d61862_2_155"/>
          <p:cNvSpPr txBox="1"/>
          <p:nvPr/>
        </p:nvSpPr>
        <p:spPr>
          <a:xfrm rot="-721629">
            <a:off x="7518808" y="2167478"/>
            <a:ext cx="31176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7122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14ª </a:t>
            </a:r>
            <a:endParaRPr sz="4800" b="1" dirty="0">
              <a:solidFill>
                <a:srgbClr val="E71224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54" name="Google Shape;254;g1e849d61862_2_155" descr="Diagrama, Forma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1333987" y="5386296"/>
            <a:ext cx="1371603" cy="1600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1e849d61862_2_155" descr="Ícone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0957722" y="393891"/>
            <a:ext cx="3724338" cy="298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1e849d61862_2_155" descr="Logotip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23728" y="6432889"/>
            <a:ext cx="1315110" cy="2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1e849d61862_2_155"/>
          <p:cNvPicPr preferRelativeResize="0"/>
          <p:nvPr/>
        </p:nvPicPr>
        <p:blipFill rotWithShape="1">
          <a:blip r:embed="rId7">
            <a:alphaModFix/>
          </a:blip>
          <a:srcRect l="44574" t="47315" r="38769" b="26480"/>
          <a:stretch/>
        </p:blipFill>
        <p:spPr>
          <a:xfrm rot="-653846">
            <a:off x="2607103" y="2762453"/>
            <a:ext cx="3246589" cy="2873063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69900" dist="165100" dir="21540000" sx="105000" sy="105000" kx="195000" ky="14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e849d61862_2_1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63" name="Google Shape;263;g1e849d61862_2_1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64" name="Google Shape;264;g1e849d61862_2_167"/>
          <p:cNvPicPr preferRelativeResize="0"/>
          <p:nvPr/>
        </p:nvPicPr>
        <p:blipFill rotWithShape="1">
          <a:blip r:embed="rId3">
            <a:alphaModFix/>
          </a:blip>
          <a:srcRect l="14667" t="19236" r="48070" b="16172"/>
          <a:stretch/>
        </p:blipFill>
        <p:spPr>
          <a:xfrm>
            <a:off x="0" y="0"/>
            <a:ext cx="7092950" cy="6916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1e849d61862_2_167"/>
          <p:cNvPicPr preferRelativeResize="0"/>
          <p:nvPr/>
        </p:nvPicPr>
        <p:blipFill rotWithShape="1">
          <a:blip r:embed="rId4">
            <a:alphaModFix/>
          </a:blip>
          <a:srcRect l="33085" t="27016" r="39003" b="16337"/>
          <a:stretch/>
        </p:blipFill>
        <p:spPr>
          <a:xfrm>
            <a:off x="6133727" y="0"/>
            <a:ext cx="6058273" cy="691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1e849d61862_2_167"/>
          <p:cNvPicPr preferRelativeResize="0"/>
          <p:nvPr/>
        </p:nvPicPr>
        <p:blipFill rotWithShape="1">
          <a:blip r:embed="rId5">
            <a:alphaModFix/>
          </a:blip>
          <a:srcRect l="23333" t="56944" r="37864" b="20092"/>
          <a:stretch/>
        </p:blipFill>
        <p:spPr>
          <a:xfrm>
            <a:off x="5040171" y="505704"/>
            <a:ext cx="5462517" cy="1818395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267" name="Google Shape;267;g1e849d61862_2_167" descr="Logotip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02688" y="6453390"/>
            <a:ext cx="1315110" cy="27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492</Words>
  <Application>Microsoft Office PowerPoint</Application>
  <PresentationFormat>Widescreen</PresentationFormat>
  <Paragraphs>75</Paragraphs>
  <Slides>19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19</vt:i4>
      </vt:variant>
    </vt:vector>
  </HeadingPairs>
  <TitlesOfParts>
    <vt:vector size="31" baseType="lpstr">
      <vt:lpstr>Acme</vt:lpstr>
      <vt:lpstr>Overlock</vt:lpstr>
      <vt:lpstr>Helvetica Neue</vt:lpstr>
      <vt:lpstr>Inter</vt:lpstr>
      <vt:lpstr>Aptos ExtraBold</vt:lpstr>
      <vt:lpstr>Architects Daughter</vt:lpstr>
      <vt:lpstr>Saira</vt:lpstr>
      <vt:lpstr>Aptos Black</vt:lpstr>
      <vt:lpstr>Calibri</vt:lpstr>
      <vt:lpstr>Arial</vt:lpstr>
      <vt:lpstr>Office Theme</vt:lpstr>
      <vt:lpstr>Office Theme</vt:lpstr>
      <vt:lpstr>Apresentação do PowerPoint</vt:lpstr>
      <vt:lpstr>Apresentação do PowerPoint</vt:lpstr>
      <vt:lpstr>Apresentação do PowerPoint</vt:lpstr>
      <vt:lpstr>Mercado Brasileiro Software &amp; Serviço</vt:lpstr>
      <vt:lpstr>Mercado Brasileiro de TI 2022  (US$ Milhões)</vt:lpstr>
      <vt:lpstr>Empresas de Software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a reforma pode atrapalhar:</vt:lpstr>
      <vt:lpstr>Como a reforma pode atrapalhar: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Rodolfo Fucher</dc:creator>
  <cp:lastModifiedBy>Marcelo Almeida</cp:lastModifiedBy>
  <cp:revision>4</cp:revision>
  <dcterms:created xsi:type="dcterms:W3CDTF">2020-03-21T13:46:28Z</dcterms:created>
  <dcterms:modified xsi:type="dcterms:W3CDTF">2023-10-03T23:47:38Z</dcterms:modified>
</cp:coreProperties>
</file>