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media/image3.jp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7.jpg" ContentType="image/jpeg"/>
  <Override PartName="/ppt/media/image28.jpg" ContentType="image/jpeg"/>
  <Override PartName="/ppt/media/image74.jpg" ContentType="image/jpeg"/>
  <Override PartName="/ppt/media/image7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77" r:id="rId3"/>
    <p:sldId id="276" r:id="rId4"/>
    <p:sldId id="271" r:id="rId5"/>
    <p:sldId id="273" r:id="rId6"/>
    <p:sldId id="274" r:id="rId7"/>
    <p:sldId id="259" r:id="rId8"/>
    <p:sldId id="260" r:id="rId9"/>
    <p:sldId id="288" r:id="rId10"/>
    <p:sldId id="284" r:id="rId11"/>
    <p:sldId id="283" r:id="rId12"/>
    <p:sldId id="268" r:id="rId13"/>
    <p:sldId id="270" r:id="rId14"/>
    <p:sldId id="285" r:id="rId15"/>
    <p:sldId id="289" r:id="rId16"/>
    <p:sldId id="286" r:id="rId17"/>
    <p:sldId id="287" r:id="rId18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0072" autoAdjust="0"/>
  </p:normalViewPr>
  <p:slideViewPr>
    <p:cSldViewPr>
      <p:cViewPr>
        <p:scale>
          <a:sx n="66" d="100"/>
          <a:sy n="66" d="100"/>
        </p:scale>
        <p:origin x="-608" y="1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ADFDF-AB74-1F4B-A946-44F39ACC321D}" type="datetimeFigureOut">
              <a:rPr lang="en-US" smtClean="0"/>
              <a:t>29/11/23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D9F56-13D9-1A4C-B196-DCE35EE2D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34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7EE15-E176-4140-8E4F-449FED08728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869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45404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29/11/23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5404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29/11/23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5404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29/11/23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4815" y="2389236"/>
            <a:ext cx="14125574" cy="72485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5404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29/11/23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29/11/23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92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59B0CDA-A81B-4D9B-AC94-3A846F222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8300" y="547688"/>
            <a:ext cx="7772400" cy="1988345"/>
          </a:xfrm>
        </p:spPr>
        <p:txBody>
          <a:bodyPr>
            <a:normAutofit/>
          </a:bodyPr>
          <a:lstStyle>
            <a:lvl1pPr>
              <a:defRPr sz="4200">
                <a:latin typeface="Montserrat" panose="00000500000000000000" pitchFamily="2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1CA3BD43-50A3-4A6D-A630-20B997400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>
            <a:normAutofit/>
          </a:bodyPr>
          <a:lstStyle>
            <a:lvl1pPr>
              <a:defRPr sz="3600">
                <a:latin typeface="Montserrat" panose="00000500000000000000" pitchFamily="2" charset="0"/>
              </a:defRPr>
            </a:lvl1pPr>
            <a:lvl2pPr>
              <a:defRPr sz="3000">
                <a:latin typeface="Montserrat" panose="00000500000000000000" pitchFamily="2" charset="0"/>
              </a:defRPr>
            </a:lvl2pPr>
            <a:lvl3pPr>
              <a:defRPr sz="2700">
                <a:latin typeface="Montserrat" panose="00000500000000000000" pitchFamily="2" charset="0"/>
              </a:defRPr>
            </a:lvl3pPr>
            <a:lvl4pPr>
              <a:defRPr sz="2400">
                <a:latin typeface="Montserrat" panose="00000500000000000000" pitchFamily="2" charset="0"/>
              </a:defRPr>
            </a:lvl4pPr>
            <a:lvl5pPr>
              <a:defRPr sz="2400">
                <a:latin typeface="Montserrat" panose="00000500000000000000" pitchFamily="2" charset="0"/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9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FC954AF2-FFE1-4C61-9F06-A3167F6BF0FF}" type="datetimeFigureOut">
              <a:rPr lang="pt-BR" smtClean="0"/>
              <a:t>29/11/23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E21E75B0-245C-4F04-9AA8-ABAD12C06FF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377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3"/>
            <a:ext cx="18287999" cy="10286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15338" y="1070894"/>
            <a:ext cx="9504542" cy="1407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45404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32155" y="3015639"/>
            <a:ext cx="8409940" cy="3092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29/11/23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png"/><Relationship Id="rId5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jpe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12" Type="http://schemas.openxmlformats.org/officeDocument/2006/relationships/image" Target="../media/image93.svg"/><Relationship Id="rId13" Type="http://schemas.openxmlformats.org/officeDocument/2006/relationships/image" Target="../media/image76.jpeg"/><Relationship Id="rId14" Type="http://schemas.openxmlformats.org/officeDocument/2006/relationships/image" Target="../media/image77.png"/><Relationship Id="rId15" Type="http://schemas.openxmlformats.org/officeDocument/2006/relationships/image" Target="../media/image56.jpeg"/><Relationship Id="rId16" Type="http://schemas.openxmlformats.org/officeDocument/2006/relationships/image" Target="../media/image78.jpeg"/><Relationship Id="rId17" Type="http://schemas.openxmlformats.org/officeDocument/2006/relationships/image" Target="../media/image79.jpg"/><Relationship Id="rId18" Type="http://schemas.openxmlformats.org/officeDocument/2006/relationships/image" Target="../media/image7.png"/><Relationship Id="rId19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png"/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55.png"/><Relationship Id="rId8" Type="http://schemas.openxmlformats.org/officeDocument/2006/relationships/image" Target="../media/image73.png"/><Relationship Id="rId9" Type="http://schemas.openxmlformats.org/officeDocument/2006/relationships/image" Target="../media/image74.jpg"/><Relationship Id="rId10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hdphoto" Target="../media/hdphoto2.wdp"/><Relationship Id="rId12" Type="http://schemas.openxmlformats.org/officeDocument/2006/relationships/image" Target="../media/image24.jpeg"/><Relationship Id="rId13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jp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microsoft.com/office/2007/relationships/hdphoto" Target="../media/hdphoto1.wdp"/><Relationship Id="rId9" Type="http://schemas.openxmlformats.org/officeDocument/2006/relationships/image" Target="../media/image22.jpeg"/><Relationship Id="rId1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jpg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17.jp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58600" y="8420100"/>
            <a:ext cx="3124199" cy="7524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29600" y="8496300"/>
            <a:ext cx="2733674" cy="8572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69406" y="1071922"/>
            <a:ext cx="6772274" cy="79139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01200" y="5143500"/>
            <a:ext cx="3238499" cy="942974"/>
          </a:xfrm>
          <a:prstGeom prst="rect">
            <a:avLst/>
          </a:prstGeom>
        </p:spPr>
      </p:pic>
      <p:grpSp>
        <p:nvGrpSpPr>
          <p:cNvPr id="31" name="Agrupar 30">
            <a:extLst>
              <a:ext uri="{FF2B5EF4-FFF2-40B4-BE49-F238E27FC236}">
                <a16:creationId xmlns="" xmlns:a16="http://schemas.microsoft.com/office/drawing/2014/main" id="{CFFD8625-E616-2C6E-DC31-D4B8669F073C}"/>
              </a:ext>
            </a:extLst>
          </p:cNvPr>
          <p:cNvGrpSpPr/>
          <p:nvPr/>
        </p:nvGrpSpPr>
        <p:grpSpPr>
          <a:xfrm>
            <a:off x="9753600" y="7048500"/>
            <a:ext cx="3191641" cy="776605"/>
            <a:chOff x="11406032" y="4755573"/>
            <a:chExt cx="3191641" cy="776605"/>
          </a:xfrm>
        </p:grpSpPr>
        <p:grpSp>
          <p:nvGrpSpPr>
            <p:cNvPr id="8" name="object 8"/>
            <p:cNvGrpSpPr/>
            <p:nvPr/>
          </p:nvGrpSpPr>
          <p:grpSpPr>
            <a:xfrm>
              <a:off x="11406032" y="4755573"/>
              <a:ext cx="1459230" cy="776605"/>
              <a:chOff x="11406032" y="4755573"/>
              <a:chExt cx="1459230" cy="776605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11572171" y="4769457"/>
                <a:ext cx="762635" cy="762635"/>
              </a:xfrm>
              <a:custGeom>
                <a:avLst/>
                <a:gdLst/>
                <a:ahLst/>
                <a:cxnLst/>
                <a:rect l="l" t="t" r="r" b="b"/>
                <a:pathLst>
                  <a:path w="762634" h="762635">
                    <a:moveTo>
                      <a:pt x="738000" y="41961"/>
                    </a:moveTo>
                    <a:lnTo>
                      <a:pt x="570805" y="41961"/>
                    </a:lnTo>
                    <a:lnTo>
                      <a:pt x="573647" y="38250"/>
                    </a:lnTo>
                    <a:lnTo>
                      <a:pt x="576660" y="34631"/>
                    </a:lnTo>
                    <a:lnTo>
                      <a:pt x="580052" y="31239"/>
                    </a:lnTo>
                    <a:lnTo>
                      <a:pt x="615332" y="7809"/>
                    </a:lnTo>
                    <a:lnTo>
                      <a:pt x="655464" y="0"/>
                    </a:lnTo>
                    <a:lnTo>
                      <a:pt x="695598" y="7809"/>
                    </a:lnTo>
                    <a:lnTo>
                      <a:pt x="730880" y="31239"/>
                    </a:lnTo>
                    <a:lnTo>
                      <a:pt x="738000" y="41961"/>
                    </a:lnTo>
                    <a:close/>
                  </a:path>
                  <a:path w="762634" h="762635">
                    <a:moveTo>
                      <a:pt x="731664" y="180887"/>
                    </a:moveTo>
                    <a:lnTo>
                      <a:pt x="326508" y="180887"/>
                    </a:lnTo>
                    <a:lnTo>
                      <a:pt x="459302" y="136880"/>
                    </a:lnTo>
                    <a:lnTo>
                      <a:pt x="542146" y="73939"/>
                    </a:lnTo>
                    <a:lnTo>
                      <a:pt x="570721" y="41887"/>
                    </a:lnTo>
                    <a:lnTo>
                      <a:pt x="738000" y="41961"/>
                    </a:lnTo>
                    <a:lnTo>
                      <a:pt x="754308" y="66519"/>
                    </a:lnTo>
                    <a:lnTo>
                      <a:pt x="762118" y="106651"/>
                    </a:lnTo>
                    <a:lnTo>
                      <a:pt x="754309" y="146785"/>
                    </a:lnTo>
                    <a:lnTo>
                      <a:pt x="731664" y="180887"/>
                    </a:lnTo>
                    <a:close/>
                  </a:path>
                  <a:path w="762634" h="762635">
                    <a:moveTo>
                      <a:pt x="113971" y="360730"/>
                    </a:moveTo>
                    <a:lnTo>
                      <a:pt x="91718" y="359895"/>
                    </a:lnTo>
                    <a:lnTo>
                      <a:pt x="69987" y="354500"/>
                    </a:lnTo>
                    <a:lnTo>
                      <a:pt x="49566" y="344470"/>
                    </a:lnTo>
                    <a:lnTo>
                      <a:pt x="31239" y="329785"/>
                    </a:lnTo>
                    <a:lnTo>
                      <a:pt x="7809" y="294506"/>
                    </a:lnTo>
                    <a:lnTo>
                      <a:pt x="0" y="254373"/>
                    </a:lnTo>
                    <a:lnTo>
                      <a:pt x="7809" y="214240"/>
                    </a:lnTo>
                    <a:lnTo>
                      <a:pt x="31239" y="178957"/>
                    </a:lnTo>
                    <a:lnTo>
                      <a:pt x="55139" y="160964"/>
                    </a:lnTo>
                    <a:lnTo>
                      <a:pt x="82116" y="150599"/>
                    </a:lnTo>
                    <a:lnTo>
                      <a:pt x="110521" y="147849"/>
                    </a:lnTo>
                    <a:lnTo>
                      <a:pt x="138705" y="152703"/>
                    </a:lnTo>
                    <a:lnTo>
                      <a:pt x="139500" y="152976"/>
                    </a:lnTo>
                    <a:lnTo>
                      <a:pt x="140262" y="153211"/>
                    </a:lnTo>
                    <a:lnTo>
                      <a:pt x="141052" y="153526"/>
                    </a:lnTo>
                    <a:lnTo>
                      <a:pt x="143414" y="154330"/>
                    </a:lnTo>
                    <a:lnTo>
                      <a:pt x="145771" y="155162"/>
                    </a:lnTo>
                    <a:lnTo>
                      <a:pt x="148086" y="156137"/>
                    </a:lnTo>
                    <a:lnTo>
                      <a:pt x="326508" y="180887"/>
                    </a:lnTo>
                    <a:lnTo>
                      <a:pt x="731664" y="180887"/>
                    </a:lnTo>
                    <a:lnTo>
                      <a:pt x="730880" y="182067"/>
                    </a:lnTo>
                    <a:lnTo>
                      <a:pt x="729586" y="183361"/>
                    </a:lnTo>
                    <a:lnTo>
                      <a:pt x="728191" y="184498"/>
                    </a:lnTo>
                    <a:lnTo>
                      <a:pt x="726846" y="185713"/>
                    </a:lnTo>
                    <a:lnTo>
                      <a:pt x="726190" y="186305"/>
                    </a:lnTo>
                    <a:lnTo>
                      <a:pt x="721767" y="190238"/>
                    </a:lnTo>
                    <a:lnTo>
                      <a:pt x="717132" y="193778"/>
                    </a:lnTo>
                    <a:lnTo>
                      <a:pt x="712265" y="196846"/>
                    </a:lnTo>
                    <a:lnTo>
                      <a:pt x="694817" y="211910"/>
                    </a:lnTo>
                    <a:lnTo>
                      <a:pt x="649915" y="260564"/>
                    </a:lnTo>
                    <a:lnTo>
                      <a:pt x="626602" y="293895"/>
                    </a:lnTo>
                    <a:lnTo>
                      <a:pt x="605475" y="333059"/>
                    </a:lnTo>
                    <a:lnTo>
                      <a:pt x="595182" y="360430"/>
                    </a:lnTo>
                    <a:lnTo>
                      <a:pt x="117599" y="360430"/>
                    </a:lnTo>
                    <a:lnTo>
                      <a:pt x="116707" y="360523"/>
                    </a:lnTo>
                    <a:lnTo>
                      <a:pt x="115815" y="360560"/>
                    </a:lnTo>
                    <a:lnTo>
                      <a:pt x="114918" y="360629"/>
                    </a:lnTo>
                    <a:lnTo>
                      <a:pt x="113971" y="360730"/>
                    </a:lnTo>
                    <a:close/>
                  </a:path>
                  <a:path w="762634" h="762635">
                    <a:moveTo>
                      <a:pt x="138824" y="152703"/>
                    </a:moveTo>
                    <a:close/>
                  </a:path>
                  <a:path w="762634" h="762635">
                    <a:moveTo>
                      <a:pt x="507736" y="762106"/>
                    </a:moveTo>
                    <a:lnTo>
                      <a:pt x="467602" y="754297"/>
                    </a:lnTo>
                    <a:lnTo>
                      <a:pt x="432320" y="730867"/>
                    </a:lnTo>
                    <a:lnTo>
                      <a:pt x="406861" y="690073"/>
                    </a:lnTo>
                    <a:lnTo>
                      <a:pt x="401768" y="642469"/>
                    </a:lnTo>
                    <a:lnTo>
                      <a:pt x="402120" y="627497"/>
                    </a:lnTo>
                    <a:lnTo>
                      <a:pt x="395414" y="583958"/>
                    </a:lnTo>
                    <a:lnTo>
                      <a:pt x="369830" y="521540"/>
                    </a:lnTo>
                    <a:lnTo>
                      <a:pt x="313578" y="448546"/>
                    </a:lnTo>
                    <a:lnTo>
                      <a:pt x="260519" y="404842"/>
                    </a:lnTo>
                    <a:lnTo>
                      <a:pt x="211118" y="378462"/>
                    </a:lnTo>
                    <a:lnTo>
                      <a:pt x="168647" y="365124"/>
                    </a:lnTo>
                    <a:lnTo>
                      <a:pt x="117599" y="360430"/>
                    </a:lnTo>
                    <a:lnTo>
                      <a:pt x="595182" y="360430"/>
                    </a:lnTo>
                    <a:lnTo>
                      <a:pt x="588604" y="377925"/>
                    </a:lnTo>
                    <a:lnTo>
                      <a:pt x="578058" y="428366"/>
                    </a:lnTo>
                    <a:lnTo>
                      <a:pt x="575909" y="484253"/>
                    </a:lnTo>
                    <a:lnTo>
                      <a:pt x="584227" y="545456"/>
                    </a:lnTo>
                    <a:lnTo>
                      <a:pt x="605081" y="611847"/>
                    </a:lnTo>
                    <a:lnTo>
                      <a:pt x="613497" y="642469"/>
                    </a:lnTo>
                    <a:lnTo>
                      <a:pt x="612714" y="673993"/>
                    </a:lnTo>
                    <a:lnTo>
                      <a:pt x="602605" y="704202"/>
                    </a:lnTo>
                    <a:lnTo>
                      <a:pt x="583148" y="730867"/>
                    </a:lnTo>
                    <a:lnTo>
                      <a:pt x="547868" y="754297"/>
                    </a:lnTo>
                    <a:lnTo>
                      <a:pt x="507736" y="762106"/>
                    </a:lnTo>
                    <a:close/>
                  </a:path>
                  <a:path w="762634" h="762635">
                    <a:moveTo>
                      <a:pt x="401736" y="643855"/>
                    </a:moveTo>
                    <a:close/>
                  </a:path>
                </a:pathLst>
              </a:custGeom>
              <a:solidFill>
                <a:srgbClr val="CDE78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11446390" y="4755573"/>
                <a:ext cx="740410" cy="775970"/>
              </a:xfrm>
              <a:custGeom>
                <a:avLst/>
                <a:gdLst/>
                <a:ahLst/>
                <a:cxnLst/>
                <a:rect l="l" t="t" r="r" b="b"/>
                <a:pathLst>
                  <a:path w="740409" h="775970">
                    <a:moveTo>
                      <a:pt x="653765" y="80730"/>
                    </a:moveTo>
                    <a:lnTo>
                      <a:pt x="448921" y="80730"/>
                    </a:lnTo>
                    <a:lnTo>
                      <a:pt x="450063" y="76201"/>
                    </a:lnTo>
                    <a:lnTo>
                      <a:pt x="476308" y="31752"/>
                    </a:lnTo>
                    <a:lnTo>
                      <a:pt x="510079" y="8703"/>
                    </a:lnTo>
                    <a:lnTo>
                      <a:pt x="550029" y="0"/>
                    </a:lnTo>
                    <a:lnTo>
                      <a:pt x="591699" y="7560"/>
                    </a:lnTo>
                    <a:lnTo>
                      <a:pt x="627172" y="30695"/>
                    </a:lnTo>
                    <a:lnTo>
                      <a:pt x="650221" y="64465"/>
                    </a:lnTo>
                    <a:lnTo>
                      <a:pt x="653765" y="80730"/>
                    </a:lnTo>
                    <a:close/>
                  </a:path>
                  <a:path w="740409" h="775970">
                    <a:moveTo>
                      <a:pt x="112589" y="565893"/>
                    </a:moveTo>
                    <a:lnTo>
                      <a:pt x="67227" y="558522"/>
                    </a:lnTo>
                    <a:lnTo>
                      <a:pt x="31752" y="535387"/>
                    </a:lnTo>
                    <a:lnTo>
                      <a:pt x="8703" y="501617"/>
                    </a:lnTo>
                    <a:lnTo>
                      <a:pt x="0" y="461668"/>
                    </a:lnTo>
                    <a:lnTo>
                      <a:pt x="7560" y="419996"/>
                    </a:lnTo>
                    <a:lnTo>
                      <a:pt x="22392" y="394014"/>
                    </a:lnTo>
                    <a:lnTo>
                      <a:pt x="43068" y="373822"/>
                    </a:lnTo>
                    <a:lnTo>
                      <a:pt x="68069" y="360061"/>
                    </a:lnTo>
                    <a:lnTo>
                      <a:pt x="95875" y="353369"/>
                    </a:lnTo>
                    <a:lnTo>
                      <a:pt x="96711" y="353305"/>
                    </a:lnTo>
                    <a:lnTo>
                      <a:pt x="97506" y="353217"/>
                    </a:lnTo>
                    <a:lnTo>
                      <a:pt x="98356" y="353194"/>
                    </a:lnTo>
                    <a:lnTo>
                      <a:pt x="103338" y="352829"/>
                    </a:lnTo>
                    <a:lnTo>
                      <a:pt x="105852" y="352810"/>
                    </a:lnTo>
                    <a:lnTo>
                      <a:pt x="279511" y="304962"/>
                    </a:lnTo>
                    <a:lnTo>
                      <a:pt x="384063" y="212014"/>
                    </a:lnTo>
                    <a:lnTo>
                      <a:pt x="435250" y="121435"/>
                    </a:lnTo>
                    <a:lnTo>
                      <a:pt x="448815" y="80693"/>
                    </a:lnTo>
                    <a:lnTo>
                      <a:pt x="653765" y="80730"/>
                    </a:lnTo>
                    <a:lnTo>
                      <a:pt x="658925" y="104414"/>
                    </a:lnTo>
                    <a:lnTo>
                      <a:pt x="651366" y="146086"/>
                    </a:lnTo>
                    <a:lnTo>
                      <a:pt x="650686" y="147791"/>
                    </a:lnTo>
                    <a:lnTo>
                      <a:pt x="649855" y="149381"/>
                    </a:lnTo>
                    <a:lnTo>
                      <a:pt x="649101" y="151031"/>
                    </a:lnTo>
                    <a:lnTo>
                      <a:pt x="648731" y="151835"/>
                    </a:lnTo>
                    <a:lnTo>
                      <a:pt x="646227" y="157196"/>
                    </a:lnTo>
                    <a:lnTo>
                      <a:pt x="643366" y="162284"/>
                    </a:lnTo>
                    <a:lnTo>
                      <a:pt x="640113" y="167026"/>
                    </a:lnTo>
                    <a:lnTo>
                      <a:pt x="630047" y="187764"/>
                    </a:lnTo>
                    <a:lnTo>
                      <a:pt x="618745" y="215805"/>
                    </a:lnTo>
                    <a:lnTo>
                      <a:pt x="608055" y="250211"/>
                    </a:lnTo>
                    <a:lnTo>
                      <a:pt x="599830" y="290046"/>
                    </a:lnTo>
                    <a:lnTo>
                      <a:pt x="595919" y="334373"/>
                    </a:lnTo>
                    <a:lnTo>
                      <a:pt x="598172" y="382254"/>
                    </a:lnTo>
                    <a:lnTo>
                      <a:pt x="608441" y="432752"/>
                    </a:lnTo>
                    <a:lnTo>
                      <a:pt x="628575" y="484929"/>
                    </a:lnTo>
                    <a:lnTo>
                      <a:pt x="656948" y="532071"/>
                    </a:lnTo>
                    <a:lnTo>
                      <a:pt x="251684" y="532071"/>
                    </a:lnTo>
                    <a:lnTo>
                      <a:pt x="207403" y="536622"/>
                    </a:lnTo>
                    <a:lnTo>
                      <a:pt x="175958" y="545177"/>
                    </a:lnTo>
                    <a:lnTo>
                      <a:pt x="158661" y="552505"/>
                    </a:lnTo>
                    <a:lnTo>
                      <a:pt x="157875" y="552944"/>
                    </a:lnTo>
                    <a:lnTo>
                      <a:pt x="157071" y="553332"/>
                    </a:lnTo>
                    <a:lnTo>
                      <a:pt x="156276" y="553748"/>
                    </a:lnTo>
                    <a:lnTo>
                      <a:pt x="155547" y="554160"/>
                    </a:lnTo>
                    <a:lnTo>
                      <a:pt x="134683" y="562251"/>
                    </a:lnTo>
                    <a:lnTo>
                      <a:pt x="112589" y="565893"/>
                    </a:lnTo>
                    <a:close/>
                  </a:path>
                  <a:path w="740409" h="775970">
                    <a:moveTo>
                      <a:pt x="635917" y="775783"/>
                    </a:moveTo>
                    <a:lnTo>
                      <a:pt x="594245" y="768222"/>
                    </a:lnTo>
                    <a:lnTo>
                      <a:pt x="554724" y="740827"/>
                    </a:lnTo>
                    <a:lnTo>
                      <a:pt x="531764" y="700390"/>
                    </a:lnTo>
                    <a:lnTo>
                      <a:pt x="502236" y="647898"/>
                    </a:lnTo>
                    <a:lnTo>
                      <a:pt x="454047" y="600693"/>
                    </a:lnTo>
                    <a:lnTo>
                      <a:pt x="373509" y="555907"/>
                    </a:lnTo>
                    <a:lnTo>
                      <a:pt x="307490" y="536756"/>
                    </a:lnTo>
                    <a:lnTo>
                      <a:pt x="251684" y="532071"/>
                    </a:lnTo>
                    <a:lnTo>
                      <a:pt x="656948" y="532071"/>
                    </a:lnTo>
                    <a:lnTo>
                      <a:pt x="660426" y="537850"/>
                    </a:lnTo>
                    <a:lnTo>
                      <a:pt x="705843" y="590576"/>
                    </a:lnTo>
                    <a:lnTo>
                      <a:pt x="725691" y="615371"/>
                    </a:lnTo>
                    <a:lnTo>
                      <a:pt x="737441" y="644632"/>
                    </a:lnTo>
                    <a:lnTo>
                      <a:pt x="740102" y="676374"/>
                    </a:lnTo>
                    <a:lnTo>
                      <a:pt x="732771" y="708556"/>
                    </a:lnTo>
                    <a:lnTo>
                      <a:pt x="709636" y="744030"/>
                    </a:lnTo>
                    <a:lnTo>
                      <a:pt x="675866" y="767079"/>
                    </a:lnTo>
                    <a:lnTo>
                      <a:pt x="635917" y="775783"/>
                    </a:lnTo>
                    <a:close/>
                  </a:path>
                  <a:path w="740409" h="775970">
                    <a:moveTo>
                      <a:pt x="155449" y="554215"/>
                    </a:moveTo>
                    <a:close/>
                  </a:path>
                  <a:path w="740409" h="775970">
                    <a:moveTo>
                      <a:pt x="531736" y="700408"/>
                    </a:moveTo>
                    <a:close/>
                  </a:path>
                </a:pathLst>
              </a:custGeom>
              <a:solidFill>
                <a:srgbClr val="6FB625">
                  <a:alpha val="56079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11406032" y="4825726"/>
                <a:ext cx="781050" cy="706120"/>
              </a:xfrm>
              <a:custGeom>
                <a:avLst/>
                <a:gdLst/>
                <a:ahLst/>
                <a:cxnLst/>
                <a:rect l="l" t="t" r="r" b="b"/>
                <a:pathLst>
                  <a:path w="781050" h="706120">
                    <a:moveTo>
                      <a:pt x="106651" y="705824"/>
                    </a:moveTo>
                    <a:lnTo>
                      <a:pt x="65130" y="697439"/>
                    </a:lnTo>
                    <a:lnTo>
                      <a:pt x="31233" y="674583"/>
                    </a:lnTo>
                    <a:lnTo>
                      <a:pt x="8379" y="640682"/>
                    </a:lnTo>
                    <a:lnTo>
                      <a:pt x="0" y="599167"/>
                    </a:lnTo>
                    <a:lnTo>
                      <a:pt x="4175" y="569548"/>
                    </a:lnTo>
                    <a:lnTo>
                      <a:pt x="15922" y="543143"/>
                    </a:lnTo>
                    <a:lnTo>
                      <a:pt x="34063" y="521114"/>
                    </a:lnTo>
                    <a:lnTo>
                      <a:pt x="57424" y="504618"/>
                    </a:lnTo>
                    <a:lnTo>
                      <a:pt x="58182" y="504248"/>
                    </a:lnTo>
                    <a:lnTo>
                      <a:pt x="58889" y="503874"/>
                    </a:lnTo>
                    <a:lnTo>
                      <a:pt x="59670" y="503537"/>
                    </a:lnTo>
                    <a:lnTo>
                      <a:pt x="61912" y="502432"/>
                    </a:lnTo>
                    <a:lnTo>
                      <a:pt x="64162" y="501356"/>
                    </a:lnTo>
                    <a:lnTo>
                      <a:pt x="66491" y="500408"/>
                    </a:lnTo>
                    <a:lnTo>
                      <a:pt x="210155" y="391747"/>
                    </a:lnTo>
                    <a:lnTo>
                      <a:pt x="272936" y="266730"/>
                    </a:lnTo>
                    <a:lnTo>
                      <a:pt x="287010" y="163645"/>
                    </a:lnTo>
                    <a:lnTo>
                      <a:pt x="284774" y="124657"/>
                    </a:lnTo>
                    <a:lnTo>
                      <a:pt x="284663" y="120770"/>
                    </a:lnTo>
                    <a:lnTo>
                      <a:pt x="284048" y="116140"/>
                    </a:lnTo>
                    <a:lnTo>
                      <a:pt x="283680" y="112082"/>
                    </a:lnTo>
                    <a:lnTo>
                      <a:pt x="283623" y="106652"/>
                    </a:lnTo>
                    <a:lnTo>
                      <a:pt x="292004" y="65137"/>
                    </a:lnTo>
                    <a:lnTo>
                      <a:pt x="314860" y="31237"/>
                    </a:lnTo>
                    <a:lnTo>
                      <a:pt x="348760" y="8381"/>
                    </a:lnTo>
                    <a:lnTo>
                      <a:pt x="390275" y="0"/>
                    </a:lnTo>
                    <a:lnTo>
                      <a:pt x="431788" y="8381"/>
                    </a:lnTo>
                    <a:lnTo>
                      <a:pt x="465689" y="31237"/>
                    </a:lnTo>
                    <a:lnTo>
                      <a:pt x="488546" y="65137"/>
                    </a:lnTo>
                    <a:lnTo>
                      <a:pt x="496928" y="106652"/>
                    </a:lnTo>
                    <a:lnTo>
                      <a:pt x="496928" y="108482"/>
                    </a:lnTo>
                    <a:lnTo>
                      <a:pt x="496747" y="110270"/>
                    </a:lnTo>
                    <a:lnTo>
                      <a:pt x="496779" y="112082"/>
                    </a:lnTo>
                    <a:lnTo>
                      <a:pt x="496613" y="112969"/>
                    </a:lnTo>
                    <a:lnTo>
                      <a:pt x="496267" y="118875"/>
                    </a:lnTo>
                    <a:lnTo>
                      <a:pt x="495490" y="124657"/>
                    </a:lnTo>
                    <a:lnTo>
                      <a:pt x="494219" y="130267"/>
                    </a:lnTo>
                    <a:lnTo>
                      <a:pt x="492534" y="153258"/>
                    </a:lnTo>
                    <a:lnTo>
                      <a:pt x="492398" y="183491"/>
                    </a:lnTo>
                    <a:lnTo>
                      <a:pt x="495186" y="219413"/>
                    </a:lnTo>
                    <a:lnTo>
                      <a:pt x="502270" y="259467"/>
                    </a:lnTo>
                    <a:lnTo>
                      <a:pt x="515023" y="302100"/>
                    </a:lnTo>
                    <a:lnTo>
                      <a:pt x="534818" y="345755"/>
                    </a:lnTo>
                    <a:lnTo>
                      <a:pt x="563028" y="388879"/>
                    </a:lnTo>
                    <a:lnTo>
                      <a:pt x="601026" y="429916"/>
                    </a:lnTo>
                    <a:lnTo>
                      <a:pt x="650185" y="467312"/>
                    </a:lnTo>
                    <a:lnTo>
                      <a:pt x="711878" y="499511"/>
                    </a:lnTo>
                    <a:lnTo>
                      <a:pt x="739483" y="515209"/>
                    </a:lnTo>
                    <a:lnTo>
                      <a:pt x="761218" y="538052"/>
                    </a:lnTo>
                    <a:lnTo>
                      <a:pt x="775425" y="566559"/>
                    </a:lnTo>
                    <a:lnTo>
                      <a:pt x="779105" y="590156"/>
                    </a:lnTo>
                    <a:lnTo>
                      <a:pt x="390271" y="590156"/>
                    </a:lnTo>
                    <a:lnTo>
                      <a:pt x="321849" y="596770"/>
                    </a:lnTo>
                    <a:lnTo>
                      <a:pt x="268264" y="613049"/>
                    </a:lnTo>
                    <a:lnTo>
                      <a:pt x="228801" y="633648"/>
                    </a:lnTo>
                    <a:lnTo>
                      <a:pt x="189383" y="666427"/>
                    </a:lnTo>
                    <a:lnTo>
                      <a:pt x="188820" y="667125"/>
                    </a:lnTo>
                    <a:lnTo>
                      <a:pt x="188210" y="667786"/>
                    </a:lnTo>
                    <a:lnTo>
                      <a:pt x="187627" y="668465"/>
                    </a:lnTo>
                    <a:lnTo>
                      <a:pt x="187068" y="669158"/>
                    </a:lnTo>
                    <a:lnTo>
                      <a:pt x="170708" y="684349"/>
                    </a:lnTo>
                    <a:lnTo>
                      <a:pt x="151525" y="695902"/>
                    </a:lnTo>
                    <a:lnTo>
                      <a:pt x="129992" y="703249"/>
                    </a:lnTo>
                    <a:lnTo>
                      <a:pt x="106651" y="705824"/>
                    </a:lnTo>
                    <a:close/>
                  </a:path>
                  <a:path w="781050" h="706120">
                    <a:moveTo>
                      <a:pt x="496779" y="112082"/>
                    </a:moveTo>
                    <a:close/>
                  </a:path>
                  <a:path w="781050" h="706120">
                    <a:moveTo>
                      <a:pt x="673858" y="705820"/>
                    </a:moveTo>
                    <a:lnTo>
                      <a:pt x="649430" y="703002"/>
                    </a:lnTo>
                    <a:lnTo>
                      <a:pt x="627012" y="694979"/>
                    </a:lnTo>
                    <a:lnTo>
                      <a:pt x="607235" y="682395"/>
                    </a:lnTo>
                    <a:lnTo>
                      <a:pt x="590728" y="665896"/>
                    </a:lnTo>
                    <a:lnTo>
                      <a:pt x="579414" y="654085"/>
                    </a:lnTo>
                    <a:lnTo>
                      <a:pt x="543886" y="628040"/>
                    </a:lnTo>
                    <a:lnTo>
                      <a:pt x="481660" y="601994"/>
                    </a:lnTo>
                    <a:lnTo>
                      <a:pt x="390271" y="590156"/>
                    </a:lnTo>
                    <a:lnTo>
                      <a:pt x="779105" y="590156"/>
                    </a:lnTo>
                    <a:lnTo>
                      <a:pt x="780509" y="599172"/>
                    </a:lnTo>
                    <a:lnTo>
                      <a:pt x="772126" y="640687"/>
                    </a:lnTo>
                    <a:lnTo>
                      <a:pt x="749266" y="674587"/>
                    </a:lnTo>
                    <a:lnTo>
                      <a:pt x="715350" y="697443"/>
                    </a:lnTo>
                    <a:lnTo>
                      <a:pt x="673858" y="705820"/>
                    </a:lnTo>
                    <a:close/>
                  </a:path>
                  <a:path w="781050" h="706120">
                    <a:moveTo>
                      <a:pt x="590710" y="665923"/>
                    </a:moveTo>
                    <a:close/>
                  </a:path>
                  <a:path w="781050" h="706120">
                    <a:moveTo>
                      <a:pt x="187031" y="669204"/>
                    </a:moveTo>
                    <a:close/>
                  </a:path>
                </a:pathLst>
              </a:custGeom>
              <a:solidFill>
                <a:srgbClr val="0DB9A8">
                  <a:alpha val="66668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12318002" y="5020531"/>
                <a:ext cx="260985" cy="308610"/>
              </a:xfrm>
              <a:custGeom>
                <a:avLst/>
                <a:gdLst/>
                <a:ahLst/>
                <a:cxnLst/>
                <a:rect l="l" t="t" r="r" b="b"/>
                <a:pathLst>
                  <a:path w="260984" h="308610">
                    <a:moveTo>
                      <a:pt x="160621" y="308500"/>
                    </a:moveTo>
                    <a:lnTo>
                      <a:pt x="108908" y="300863"/>
                    </a:lnTo>
                    <a:lnTo>
                      <a:pt x="64698" y="279417"/>
                    </a:lnTo>
                    <a:lnTo>
                      <a:pt x="30282" y="246366"/>
                    </a:lnTo>
                    <a:lnTo>
                      <a:pt x="7952" y="203910"/>
                    </a:lnTo>
                    <a:lnTo>
                      <a:pt x="0" y="154252"/>
                    </a:lnTo>
                    <a:lnTo>
                      <a:pt x="7952" y="104592"/>
                    </a:lnTo>
                    <a:lnTo>
                      <a:pt x="30282" y="62135"/>
                    </a:lnTo>
                    <a:lnTo>
                      <a:pt x="64698" y="29083"/>
                    </a:lnTo>
                    <a:lnTo>
                      <a:pt x="108908" y="7637"/>
                    </a:lnTo>
                    <a:lnTo>
                      <a:pt x="160621" y="0"/>
                    </a:lnTo>
                    <a:lnTo>
                      <a:pt x="180926" y="1296"/>
                    </a:lnTo>
                    <a:lnTo>
                      <a:pt x="229641" y="15426"/>
                    </a:lnTo>
                    <a:lnTo>
                      <a:pt x="256122" y="31268"/>
                    </a:lnTo>
                    <a:lnTo>
                      <a:pt x="245266" y="47942"/>
                    </a:lnTo>
                    <a:lnTo>
                      <a:pt x="239636" y="44269"/>
                    </a:lnTo>
                    <a:lnTo>
                      <a:pt x="233763" y="40753"/>
                    </a:lnTo>
                    <a:lnTo>
                      <a:pt x="193878" y="24854"/>
                    </a:lnTo>
                    <a:lnTo>
                      <a:pt x="160616" y="20842"/>
                    </a:lnTo>
                    <a:lnTo>
                      <a:pt x="116391" y="27316"/>
                    </a:lnTo>
                    <a:lnTo>
                      <a:pt x="78729" y="45594"/>
                    </a:lnTo>
                    <a:lnTo>
                      <a:pt x="49504" y="73977"/>
                    </a:lnTo>
                    <a:lnTo>
                      <a:pt x="30594" y="110764"/>
                    </a:lnTo>
                    <a:lnTo>
                      <a:pt x="23874" y="154257"/>
                    </a:lnTo>
                    <a:lnTo>
                      <a:pt x="30594" y="197746"/>
                    </a:lnTo>
                    <a:lnTo>
                      <a:pt x="49505" y="234532"/>
                    </a:lnTo>
                    <a:lnTo>
                      <a:pt x="78730" y="262915"/>
                    </a:lnTo>
                    <a:lnTo>
                      <a:pt x="116394" y="281192"/>
                    </a:lnTo>
                    <a:lnTo>
                      <a:pt x="160621" y="287662"/>
                    </a:lnTo>
                    <a:lnTo>
                      <a:pt x="179388" y="286379"/>
                    </a:lnTo>
                    <a:lnTo>
                      <a:pt x="224862" y="273073"/>
                    </a:lnTo>
                    <a:lnTo>
                      <a:pt x="249605" y="258483"/>
                    </a:lnTo>
                    <a:lnTo>
                      <a:pt x="260461" y="275152"/>
                    </a:lnTo>
                    <a:lnTo>
                      <a:pt x="218428" y="298128"/>
                    </a:lnTo>
                    <a:lnTo>
                      <a:pt x="182331" y="307127"/>
                    </a:lnTo>
                    <a:lnTo>
                      <a:pt x="160621" y="308500"/>
                    </a:lnTo>
                    <a:close/>
                  </a:path>
                </a:pathLst>
              </a:custGeom>
              <a:solidFill>
                <a:srgbClr val="2E292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12318002" y="5020531"/>
                <a:ext cx="260985" cy="308610"/>
              </a:xfrm>
              <a:custGeom>
                <a:avLst/>
                <a:gdLst/>
                <a:ahLst/>
                <a:cxnLst/>
                <a:rect l="l" t="t" r="r" b="b"/>
                <a:pathLst>
                  <a:path w="260984" h="308610">
                    <a:moveTo>
                      <a:pt x="23874" y="154257"/>
                    </a:moveTo>
                    <a:lnTo>
                      <a:pt x="30594" y="197746"/>
                    </a:lnTo>
                    <a:lnTo>
                      <a:pt x="49505" y="234532"/>
                    </a:lnTo>
                    <a:lnTo>
                      <a:pt x="78730" y="262915"/>
                    </a:lnTo>
                    <a:lnTo>
                      <a:pt x="116394" y="281192"/>
                    </a:lnTo>
                    <a:lnTo>
                      <a:pt x="160621" y="287662"/>
                    </a:lnTo>
                    <a:lnTo>
                      <a:pt x="179388" y="286379"/>
                    </a:lnTo>
                    <a:lnTo>
                      <a:pt x="224862" y="273073"/>
                    </a:lnTo>
                    <a:lnTo>
                      <a:pt x="249605" y="258483"/>
                    </a:lnTo>
                    <a:lnTo>
                      <a:pt x="260461" y="275152"/>
                    </a:lnTo>
                    <a:lnTo>
                      <a:pt x="218428" y="298128"/>
                    </a:lnTo>
                    <a:lnTo>
                      <a:pt x="160621" y="308500"/>
                    </a:lnTo>
                    <a:lnTo>
                      <a:pt x="108908" y="300863"/>
                    </a:lnTo>
                    <a:lnTo>
                      <a:pt x="64698" y="279417"/>
                    </a:lnTo>
                    <a:lnTo>
                      <a:pt x="30282" y="246366"/>
                    </a:lnTo>
                    <a:lnTo>
                      <a:pt x="7952" y="203910"/>
                    </a:lnTo>
                    <a:lnTo>
                      <a:pt x="0" y="154252"/>
                    </a:lnTo>
                    <a:lnTo>
                      <a:pt x="7952" y="104592"/>
                    </a:lnTo>
                    <a:lnTo>
                      <a:pt x="30282" y="62135"/>
                    </a:lnTo>
                    <a:lnTo>
                      <a:pt x="64698" y="29083"/>
                    </a:lnTo>
                    <a:lnTo>
                      <a:pt x="108908" y="7637"/>
                    </a:lnTo>
                    <a:lnTo>
                      <a:pt x="160621" y="0"/>
                    </a:lnTo>
                    <a:lnTo>
                      <a:pt x="180926" y="1296"/>
                    </a:lnTo>
                    <a:lnTo>
                      <a:pt x="229641" y="15426"/>
                    </a:lnTo>
                    <a:lnTo>
                      <a:pt x="239636" y="44269"/>
                    </a:lnTo>
                    <a:lnTo>
                      <a:pt x="233763" y="40753"/>
                    </a:lnTo>
                    <a:lnTo>
                      <a:pt x="193878" y="24854"/>
                    </a:lnTo>
                    <a:lnTo>
                      <a:pt x="160616" y="20842"/>
                    </a:lnTo>
                    <a:lnTo>
                      <a:pt x="116391" y="27316"/>
                    </a:lnTo>
                    <a:lnTo>
                      <a:pt x="78729" y="45594"/>
                    </a:lnTo>
                    <a:lnTo>
                      <a:pt x="49504" y="73977"/>
                    </a:lnTo>
                    <a:lnTo>
                      <a:pt x="30594" y="110764"/>
                    </a:lnTo>
                    <a:lnTo>
                      <a:pt x="23874" y="154257"/>
                    </a:lnTo>
                    <a:close/>
                  </a:path>
                </a:pathLst>
              </a:custGeom>
              <a:ln w="4621">
                <a:solidFill>
                  <a:srgbClr val="2E2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12604064" y="5029250"/>
                <a:ext cx="258445" cy="290830"/>
              </a:xfrm>
              <a:custGeom>
                <a:avLst/>
                <a:gdLst/>
                <a:ahLst/>
                <a:cxnLst/>
                <a:rect l="l" t="t" r="r" b="b"/>
                <a:pathLst>
                  <a:path w="258445" h="290829">
                    <a:moveTo>
                      <a:pt x="258279" y="0"/>
                    </a:moveTo>
                    <a:lnTo>
                      <a:pt x="0" y="0"/>
                    </a:lnTo>
                    <a:lnTo>
                      <a:pt x="0" y="20320"/>
                    </a:lnTo>
                    <a:lnTo>
                      <a:pt x="117195" y="20320"/>
                    </a:lnTo>
                    <a:lnTo>
                      <a:pt x="117195" y="290830"/>
                    </a:lnTo>
                    <a:lnTo>
                      <a:pt x="141071" y="290830"/>
                    </a:lnTo>
                    <a:lnTo>
                      <a:pt x="141071" y="20320"/>
                    </a:lnTo>
                    <a:lnTo>
                      <a:pt x="258279" y="20320"/>
                    </a:lnTo>
                    <a:lnTo>
                      <a:pt x="258279" y="0"/>
                    </a:lnTo>
                    <a:close/>
                  </a:path>
                </a:pathLst>
              </a:custGeom>
              <a:solidFill>
                <a:srgbClr val="2E292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12604066" y="5028873"/>
                <a:ext cx="258445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258445" h="292100">
                    <a:moveTo>
                      <a:pt x="258284" y="0"/>
                    </a:moveTo>
                    <a:lnTo>
                      <a:pt x="258284" y="20847"/>
                    </a:lnTo>
                    <a:lnTo>
                      <a:pt x="141081" y="20847"/>
                    </a:lnTo>
                    <a:lnTo>
                      <a:pt x="141081" y="291831"/>
                    </a:lnTo>
                    <a:lnTo>
                      <a:pt x="117202" y="291831"/>
                    </a:lnTo>
                    <a:lnTo>
                      <a:pt x="117202" y="20847"/>
                    </a:lnTo>
                    <a:lnTo>
                      <a:pt x="0" y="20847"/>
                    </a:lnTo>
                    <a:lnTo>
                      <a:pt x="0" y="0"/>
                    </a:lnTo>
                    <a:lnTo>
                      <a:pt x="258284" y="0"/>
                    </a:lnTo>
                    <a:close/>
                  </a:path>
                </a:pathLst>
              </a:custGeom>
              <a:ln w="4621">
                <a:solidFill>
                  <a:srgbClr val="2E292A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6" name="object 16"/>
            <p:cNvGrpSpPr/>
            <p:nvPr/>
          </p:nvGrpSpPr>
          <p:grpSpPr>
            <a:xfrm>
              <a:off x="12925294" y="5011510"/>
              <a:ext cx="513715" cy="320675"/>
              <a:chOff x="12925294" y="5011510"/>
              <a:chExt cx="513715" cy="320675"/>
            </a:xfrm>
          </p:grpSpPr>
          <p:sp>
            <p:nvSpPr>
              <p:cNvPr id="17" name="object 17"/>
              <p:cNvSpPr/>
              <p:nvPr/>
            </p:nvSpPr>
            <p:spPr>
              <a:xfrm>
                <a:off x="12927605" y="5013821"/>
                <a:ext cx="288925" cy="307340"/>
              </a:xfrm>
              <a:custGeom>
                <a:avLst/>
                <a:gdLst/>
                <a:ahLst/>
                <a:cxnLst/>
                <a:rect l="l" t="t" r="r" b="b"/>
                <a:pathLst>
                  <a:path w="288925" h="307339">
                    <a:moveTo>
                      <a:pt x="160616" y="306878"/>
                    </a:moveTo>
                    <a:lnTo>
                      <a:pt x="128058" y="306878"/>
                    </a:lnTo>
                    <a:lnTo>
                      <a:pt x="0" y="0"/>
                    </a:lnTo>
                    <a:lnTo>
                      <a:pt x="26046" y="0"/>
                    </a:lnTo>
                    <a:lnTo>
                      <a:pt x="143253" y="282768"/>
                    </a:lnTo>
                    <a:lnTo>
                      <a:pt x="145425" y="282768"/>
                    </a:lnTo>
                    <a:lnTo>
                      <a:pt x="262628" y="0"/>
                    </a:lnTo>
                    <a:lnTo>
                      <a:pt x="288679" y="0"/>
                    </a:lnTo>
                    <a:lnTo>
                      <a:pt x="160616" y="306878"/>
                    </a:lnTo>
                    <a:close/>
                  </a:path>
                </a:pathLst>
              </a:custGeom>
              <a:solidFill>
                <a:srgbClr val="50505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12927605" y="5013821"/>
                <a:ext cx="288925" cy="307340"/>
              </a:xfrm>
              <a:custGeom>
                <a:avLst/>
                <a:gdLst/>
                <a:ahLst/>
                <a:cxnLst/>
                <a:rect l="l" t="t" r="r" b="b"/>
                <a:pathLst>
                  <a:path w="288925" h="307339">
                    <a:moveTo>
                      <a:pt x="0" y="0"/>
                    </a:moveTo>
                    <a:lnTo>
                      <a:pt x="26046" y="0"/>
                    </a:lnTo>
                    <a:lnTo>
                      <a:pt x="143253" y="282768"/>
                    </a:lnTo>
                    <a:lnTo>
                      <a:pt x="145425" y="282768"/>
                    </a:lnTo>
                    <a:lnTo>
                      <a:pt x="262628" y="0"/>
                    </a:lnTo>
                    <a:lnTo>
                      <a:pt x="288679" y="0"/>
                    </a:lnTo>
                    <a:lnTo>
                      <a:pt x="160616" y="306878"/>
                    </a:lnTo>
                    <a:lnTo>
                      <a:pt x="128058" y="306878"/>
                    </a:lnTo>
                    <a:lnTo>
                      <a:pt x="0" y="0"/>
                    </a:lnTo>
                    <a:close/>
                  </a:path>
                </a:pathLst>
              </a:custGeom>
              <a:ln w="4621">
                <a:solidFill>
                  <a:srgbClr val="50505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234359" y="5090420"/>
                <a:ext cx="204315" cy="241356"/>
              </a:xfrm>
              <a:prstGeom prst="rect">
                <a:avLst/>
              </a:prstGeom>
            </p:spPr>
          </p:pic>
        </p:grp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02191" y="5090421"/>
              <a:ext cx="204311" cy="241356"/>
            </a:xfrm>
            <a:prstGeom prst="rect">
              <a:avLst/>
            </a:prstGeom>
          </p:spPr>
        </p:pic>
        <p:grpSp>
          <p:nvGrpSpPr>
            <p:cNvPr id="21" name="object 21"/>
            <p:cNvGrpSpPr/>
            <p:nvPr/>
          </p:nvGrpSpPr>
          <p:grpSpPr>
            <a:xfrm>
              <a:off x="13759164" y="5007120"/>
              <a:ext cx="43815" cy="316230"/>
              <a:chOff x="13759164" y="5007120"/>
              <a:chExt cx="43815" cy="316230"/>
            </a:xfrm>
          </p:grpSpPr>
          <p:sp>
            <p:nvSpPr>
              <p:cNvPr id="22" name="object 22"/>
              <p:cNvSpPr/>
              <p:nvPr/>
            </p:nvSpPr>
            <p:spPr>
              <a:xfrm>
                <a:off x="13761475" y="5009431"/>
                <a:ext cx="3937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311785">
                    <a:moveTo>
                      <a:pt x="19539" y="39462"/>
                    </a:moveTo>
                    <a:lnTo>
                      <a:pt x="11905" y="37920"/>
                    </a:lnTo>
                    <a:lnTo>
                      <a:pt x="5697" y="33706"/>
                    </a:lnTo>
                    <a:lnTo>
                      <a:pt x="1526" y="27436"/>
                    </a:lnTo>
                    <a:lnTo>
                      <a:pt x="0" y="19728"/>
                    </a:lnTo>
                    <a:lnTo>
                      <a:pt x="1530" y="12021"/>
                    </a:lnTo>
                    <a:lnTo>
                      <a:pt x="5704" y="5753"/>
                    </a:lnTo>
                    <a:lnTo>
                      <a:pt x="11912" y="1541"/>
                    </a:lnTo>
                    <a:lnTo>
                      <a:pt x="19539" y="0"/>
                    </a:lnTo>
                    <a:lnTo>
                      <a:pt x="27170" y="1541"/>
                    </a:lnTo>
                    <a:lnTo>
                      <a:pt x="33377" y="5755"/>
                    </a:lnTo>
                    <a:lnTo>
                      <a:pt x="37547" y="12023"/>
                    </a:lnTo>
                    <a:lnTo>
                      <a:pt x="39073" y="19728"/>
                    </a:lnTo>
                    <a:lnTo>
                      <a:pt x="37546" y="27438"/>
                    </a:lnTo>
                    <a:lnTo>
                      <a:pt x="33373" y="33707"/>
                    </a:lnTo>
                    <a:lnTo>
                      <a:pt x="27166" y="37920"/>
                    </a:lnTo>
                    <a:lnTo>
                      <a:pt x="19539" y="39462"/>
                    </a:lnTo>
                    <a:close/>
                  </a:path>
                  <a:path w="39369" h="311785">
                    <a:moveTo>
                      <a:pt x="30390" y="311269"/>
                    </a:moveTo>
                    <a:lnTo>
                      <a:pt x="6516" y="311269"/>
                    </a:lnTo>
                    <a:lnTo>
                      <a:pt x="6516" y="92067"/>
                    </a:lnTo>
                    <a:lnTo>
                      <a:pt x="30390" y="92067"/>
                    </a:lnTo>
                    <a:lnTo>
                      <a:pt x="30390" y="311269"/>
                    </a:lnTo>
                    <a:close/>
                  </a:path>
                </a:pathLst>
              </a:custGeom>
              <a:solidFill>
                <a:srgbClr val="50505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13761475" y="5009431"/>
                <a:ext cx="39370" cy="311785"/>
              </a:xfrm>
              <a:custGeom>
                <a:avLst/>
                <a:gdLst/>
                <a:ahLst/>
                <a:cxnLst/>
                <a:rect l="l" t="t" r="r" b="b"/>
                <a:pathLst>
                  <a:path w="39369" h="311785">
                    <a:moveTo>
                      <a:pt x="19539" y="0"/>
                    </a:moveTo>
                    <a:lnTo>
                      <a:pt x="27169" y="1541"/>
                    </a:lnTo>
                    <a:lnTo>
                      <a:pt x="33375" y="5753"/>
                    </a:lnTo>
                    <a:lnTo>
                      <a:pt x="37547" y="12021"/>
                    </a:lnTo>
                    <a:lnTo>
                      <a:pt x="39073" y="19728"/>
                    </a:lnTo>
                    <a:lnTo>
                      <a:pt x="37547" y="27436"/>
                    </a:lnTo>
                    <a:lnTo>
                      <a:pt x="33375" y="33706"/>
                    </a:lnTo>
                    <a:lnTo>
                      <a:pt x="27169" y="37920"/>
                    </a:lnTo>
                    <a:lnTo>
                      <a:pt x="19539" y="39462"/>
                    </a:lnTo>
                    <a:lnTo>
                      <a:pt x="11906" y="37920"/>
                    </a:lnTo>
                    <a:lnTo>
                      <a:pt x="5698" y="33707"/>
                    </a:lnTo>
                    <a:lnTo>
                      <a:pt x="1526" y="27438"/>
                    </a:lnTo>
                    <a:lnTo>
                      <a:pt x="0" y="19728"/>
                    </a:lnTo>
                    <a:lnTo>
                      <a:pt x="1529" y="12023"/>
                    </a:lnTo>
                    <a:lnTo>
                      <a:pt x="5702" y="5755"/>
                    </a:lnTo>
                    <a:lnTo>
                      <a:pt x="11909" y="1541"/>
                    </a:lnTo>
                    <a:lnTo>
                      <a:pt x="19539" y="0"/>
                    </a:lnTo>
                    <a:close/>
                  </a:path>
                  <a:path w="39369" h="311785">
                    <a:moveTo>
                      <a:pt x="6516" y="92067"/>
                    </a:moveTo>
                    <a:lnTo>
                      <a:pt x="30390" y="92067"/>
                    </a:lnTo>
                    <a:lnTo>
                      <a:pt x="30390" y="311269"/>
                    </a:lnTo>
                    <a:lnTo>
                      <a:pt x="6516" y="311269"/>
                    </a:lnTo>
                    <a:lnTo>
                      <a:pt x="6516" y="92067"/>
                    </a:lnTo>
                    <a:close/>
                  </a:path>
                </a:pathLst>
              </a:custGeom>
              <a:ln w="4621">
                <a:solidFill>
                  <a:srgbClr val="50505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77239" y="5090426"/>
              <a:ext cx="208651" cy="2325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45063" y="5090420"/>
              <a:ext cx="204315" cy="24135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08553" y="5090420"/>
              <a:ext cx="189120" cy="241356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7874500" y="4055953"/>
            <a:ext cx="5398770" cy="100091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735"/>
              </a:spcBef>
            </a:pPr>
            <a:r>
              <a:rPr lang="pt-BR" sz="2800" b="1" dirty="0">
                <a:solidFill>
                  <a:srgbClr val="454041"/>
                </a:solidFill>
                <a:latin typeface="Gill Sans MT"/>
                <a:cs typeface="Gill Sans MT"/>
              </a:rPr>
              <a:t>    </a:t>
            </a:r>
            <a:r>
              <a:rPr sz="2800" b="1" dirty="0">
                <a:solidFill>
                  <a:srgbClr val="454041"/>
                </a:solidFill>
                <a:latin typeface="Gill Sans MT"/>
                <a:cs typeface="Gill Sans MT"/>
              </a:rPr>
              <a:t>Dr</a:t>
            </a:r>
            <a:r>
              <a:rPr lang="pt-BR" sz="2800" b="1" dirty="0">
                <a:solidFill>
                  <a:srgbClr val="454041"/>
                </a:solidFill>
                <a:latin typeface="Gill Sans MT"/>
                <a:cs typeface="Gill Sans MT"/>
              </a:rPr>
              <a:t>a</a:t>
            </a:r>
            <a:r>
              <a:rPr sz="2800" b="1" dirty="0">
                <a:solidFill>
                  <a:srgbClr val="454041"/>
                </a:solidFill>
                <a:latin typeface="Gill Sans MT"/>
                <a:cs typeface="Gill Sans MT"/>
              </a:rPr>
              <a:t>.</a:t>
            </a:r>
            <a:r>
              <a:rPr sz="2800" b="1" spc="80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lang="pt-BR" sz="2800" b="1" spc="70" dirty="0">
                <a:solidFill>
                  <a:srgbClr val="454041"/>
                </a:solidFill>
                <a:latin typeface="Gill Sans MT"/>
                <a:cs typeface="Gill Sans MT"/>
              </a:rPr>
              <a:t>Ana Paula Fernandes</a:t>
            </a:r>
            <a:endParaRPr sz="2800" dirty="0">
              <a:latin typeface="Gill Sans MT"/>
              <a:cs typeface="Gill Sans MT"/>
            </a:endParaRPr>
          </a:p>
          <a:p>
            <a:pPr marL="882015" algn="ctr">
              <a:lnSpc>
                <a:spcPct val="100000"/>
              </a:lnSpc>
              <a:spcBef>
                <a:spcPts val="590"/>
              </a:spcBef>
            </a:pPr>
            <a:r>
              <a:rPr lang="pt-BR" sz="2600" b="1" spc="170" dirty="0">
                <a:solidFill>
                  <a:srgbClr val="454041"/>
                </a:solidFill>
                <a:latin typeface="Calibri"/>
                <a:cs typeface="Calibri"/>
              </a:rPr>
              <a:t>Prof. </a:t>
            </a:r>
            <a:r>
              <a:rPr lang="pt-BR" sz="2600" b="1" spc="170" dirty="0" smtClean="0">
                <a:solidFill>
                  <a:srgbClr val="454041"/>
                </a:solidFill>
                <a:latin typeface="Calibri"/>
                <a:cs typeface="Calibri"/>
              </a:rPr>
              <a:t>Titular</a:t>
            </a:r>
            <a:endParaRPr lang="pt-BR" sz="2600" b="1" spc="170" dirty="0">
              <a:solidFill>
                <a:srgbClr val="454041"/>
              </a:solidFill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58812" y="1555280"/>
            <a:ext cx="12013565" cy="2160206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3650" dirty="0">
              <a:latin typeface="Calibri"/>
              <a:cs typeface="Calibri"/>
            </a:endParaRPr>
          </a:p>
          <a:p>
            <a:pPr marL="2000885" marR="5080">
              <a:lnSpc>
                <a:spcPts val="3979"/>
              </a:lnSpc>
            </a:pPr>
            <a:r>
              <a:rPr lang="pt-BR" sz="3400" b="1" spc="135" dirty="0">
                <a:solidFill>
                  <a:srgbClr val="454041"/>
                </a:solidFill>
                <a:latin typeface="Gill Sans MT"/>
                <a:cs typeface="Gill Sans MT"/>
              </a:rPr>
              <a:t>Arranjo </a:t>
            </a:r>
            <a:r>
              <a:rPr sz="3400" b="1" spc="235" dirty="0">
                <a:solidFill>
                  <a:srgbClr val="454041"/>
                </a:solidFill>
                <a:latin typeface="Gill Sans MT"/>
                <a:cs typeface="Gill Sans MT"/>
              </a:rPr>
              <a:t>de</a:t>
            </a:r>
            <a:r>
              <a:rPr sz="3400" b="1" spc="90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250" dirty="0">
                <a:solidFill>
                  <a:srgbClr val="454041"/>
                </a:solidFill>
                <a:latin typeface="Gill Sans MT"/>
                <a:cs typeface="Gill Sans MT"/>
              </a:rPr>
              <a:t>inovação </a:t>
            </a:r>
            <a:r>
              <a:rPr sz="3400" b="1" spc="270" dirty="0">
                <a:solidFill>
                  <a:srgbClr val="454041"/>
                </a:solidFill>
                <a:latin typeface="Gill Sans MT"/>
                <a:cs typeface="Gill Sans MT"/>
              </a:rPr>
              <a:t>para</a:t>
            </a:r>
            <a:r>
              <a:rPr sz="3400" b="1" spc="80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465" dirty="0">
                <a:solidFill>
                  <a:srgbClr val="454041"/>
                </a:solidFill>
                <a:latin typeface="Gill Sans MT"/>
                <a:cs typeface="Gill Sans MT"/>
              </a:rPr>
              <a:t>a</a:t>
            </a:r>
            <a:r>
              <a:rPr sz="3400" b="1" spc="80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210" dirty="0">
                <a:solidFill>
                  <a:srgbClr val="454041"/>
                </a:solidFill>
                <a:latin typeface="Gill Sans MT"/>
                <a:cs typeface="Gill Sans MT"/>
              </a:rPr>
              <a:t>produção</a:t>
            </a:r>
            <a:r>
              <a:rPr sz="3400" b="1" spc="80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360" dirty="0">
                <a:solidFill>
                  <a:srgbClr val="454041"/>
                </a:solidFill>
                <a:latin typeface="Gill Sans MT"/>
                <a:cs typeface="Gill Sans MT"/>
              </a:rPr>
              <a:t>da</a:t>
            </a:r>
            <a:r>
              <a:rPr sz="3400" b="1" spc="80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305" dirty="0">
                <a:solidFill>
                  <a:srgbClr val="454041"/>
                </a:solidFill>
                <a:latin typeface="Gill Sans MT"/>
                <a:cs typeface="Gill Sans MT"/>
              </a:rPr>
              <a:t>vacina</a:t>
            </a:r>
            <a:r>
              <a:rPr sz="3400" b="1" spc="85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185" dirty="0">
                <a:solidFill>
                  <a:srgbClr val="454041"/>
                </a:solidFill>
                <a:latin typeface="Gill Sans MT"/>
                <a:cs typeface="Gill Sans MT"/>
              </a:rPr>
              <a:t>contra</a:t>
            </a:r>
            <a:r>
              <a:rPr sz="3400" b="1" spc="80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70" dirty="0">
                <a:solidFill>
                  <a:srgbClr val="454041"/>
                </a:solidFill>
                <a:latin typeface="Gill Sans MT"/>
                <a:cs typeface="Gill Sans MT"/>
              </a:rPr>
              <a:t>COVID-</a:t>
            </a:r>
            <a:r>
              <a:rPr sz="3400" b="1" spc="-25" dirty="0">
                <a:solidFill>
                  <a:srgbClr val="454041"/>
                </a:solidFill>
                <a:latin typeface="Gill Sans MT"/>
                <a:cs typeface="Gill Sans MT"/>
              </a:rPr>
              <a:t>19 </a:t>
            </a:r>
            <a:r>
              <a:rPr sz="3400" b="1" spc="225" dirty="0">
                <a:solidFill>
                  <a:srgbClr val="454041"/>
                </a:solidFill>
                <a:latin typeface="Gill Sans MT"/>
                <a:cs typeface="Gill Sans MT"/>
              </a:rPr>
              <a:t>SpiN-</a:t>
            </a:r>
            <a:r>
              <a:rPr sz="3400" b="1" dirty="0">
                <a:solidFill>
                  <a:srgbClr val="454041"/>
                </a:solidFill>
                <a:latin typeface="Gill Sans MT"/>
                <a:cs typeface="Gill Sans MT"/>
              </a:rPr>
              <a:t>Tec</a:t>
            </a:r>
            <a:r>
              <a:rPr sz="3400" b="1" spc="60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dirty="0">
                <a:solidFill>
                  <a:srgbClr val="454041"/>
                </a:solidFill>
                <a:latin typeface="Gill Sans MT"/>
                <a:cs typeface="Gill Sans MT"/>
              </a:rPr>
              <a:t>MCTI</a:t>
            </a:r>
            <a:r>
              <a:rPr sz="3400" b="1" spc="65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60" dirty="0">
                <a:solidFill>
                  <a:srgbClr val="454041"/>
                </a:solidFill>
                <a:latin typeface="Gill Sans MT"/>
                <a:cs typeface="Gill Sans MT"/>
              </a:rPr>
              <a:t>UFMG,</a:t>
            </a:r>
            <a:r>
              <a:rPr sz="3400" b="1" spc="65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dirty="0">
                <a:solidFill>
                  <a:srgbClr val="454041"/>
                </a:solidFill>
                <a:latin typeface="Gill Sans MT"/>
                <a:cs typeface="Gill Sans MT"/>
              </a:rPr>
              <a:t>em</a:t>
            </a:r>
            <a:r>
              <a:rPr sz="3400" b="1" spc="60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55" dirty="0">
                <a:solidFill>
                  <a:srgbClr val="454041"/>
                </a:solidFill>
                <a:latin typeface="Gill Sans MT"/>
                <a:cs typeface="Gill Sans MT"/>
              </a:rPr>
              <a:t>território</a:t>
            </a:r>
            <a:r>
              <a:rPr sz="3400" b="1" spc="65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260" dirty="0">
                <a:solidFill>
                  <a:srgbClr val="454041"/>
                </a:solidFill>
                <a:latin typeface="Gill Sans MT"/>
                <a:cs typeface="Gill Sans MT"/>
              </a:rPr>
              <a:t>nacional</a:t>
            </a:r>
            <a:endParaRPr sz="3400" dirty="0">
              <a:latin typeface="Gill Sans MT"/>
              <a:cs typeface="Gill Sans M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1.png"/>
          <p:cNvPicPr/>
          <p:nvPr/>
        </p:nvPicPr>
        <p:blipFill rotWithShape="1">
          <a:blip r:embed="rId2" cstate="print"/>
          <a:srcRect r="75758"/>
          <a:stretch/>
        </p:blipFill>
        <p:spPr>
          <a:xfrm>
            <a:off x="-1" y="1"/>
            <a:ext cx="3398294" cy="1801505"/>
          </a:xfrm>
          <a:prstGeom prst="rect">
            <a:avLst/>
          </a:prstGeom>
        </p:spPr>
      </p:pic>
      <p:pic>
        <p:nvPicPr>
          <p:cNvPr id="13" name="image1.png"/>
          <p:cNvPicPr/>
          <p:nvPr/>
        </p:nvPicPr>
        <p:blipFill rotWithShape="1">
          <a:blip r:embed="rId2" cstate="print"/>
          <a:srcRect l="72482" t="21203"/>
          <a:stretch/>
        </p:blipFill>
        <p:spPr>
          <a:xfrm>
            <a:off x="14183737" y="156258"/>
            <a:ext cx="3857444" cy="1419540"/>
          </a:xfrm>
          <a:prstGeom prst="rect">
            <a:avLst/>
          </a:prstGeom>
        </p:spPr>
      </p:pic>
      <p:sp>
        <p:nvSpPr>
          <p:cNvPr id="4" name="Title 8">
            <a:extLst>
              <a:ext uri="{FF2B5EF4-FFF2-40B4-BE49-F238E27FC236}">
                <a16:creationId xmlns="" xmlns:a16="http://schemas.microsoft.com/office/drawing/2014/main" id="{C57B65E8-E1A4-678F-F883-DF7B4F355082}"/>
              </a:ext>
            </a:extLst>
          </p:cNvPr>
          <p:cNvSpPr txBox="1">
            <a:spLocks/>
          </p:cNvSpPr>
          <p:nvPr/>
        </p:nvSpPr>
        <p:spPr>
          <a:xfrm>
            <a:off x="687589" y="1049668"/>
            <a:ext cx="13131281" cy="1028111"/>
          </a:xfrm>
          <a:prstGeom prst="rect">
            <a:avLst/>
          </a:prstGeom>
        </p:spPr>
        <p:txBody>
          <a:bodyPr lIns="137160" tIns="68580" rIns="137160" bIns="68580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latin typeface="+mn-lt"/>
              </a:rPr>
              <a:t>Anticorpos</a:t>
            </a:r>
            <a:r>
              <a:rPr lang="en-US" sz="5400" b="1" dirty="0">
                <a:latin typeface="+mn-lt"/>
              </a:rPr>
              <a:t> </a:t>
            </a:r>
            <a:r>
              <a:rPr lang="en-US" sz="5400" b="1" dirty="0" err="1">
                <a:latin typeface="+mn-lt"/>
              </a:rPr>
              <a:t>Neutralizantes</a:t>
            </a:r>
            <a:r>
              <a:rPr lang="en-US" sz="5400" b="1" dirty="0">
                <a:latin typeface="+mn-lt"/>
              </a:rPr>
              <a:t>: </a:t>
            </a:r>
            <a:r>
              <a:rPr lang="en-US" sz="5400" b="1" dirty="0" err="1">
                <a:latin typeface="+mn-lt"/>
              </a:rPr>
              <a:t>Subvariantes</a:t>
            </a:r>
            <a:r>
              <a:rPr lang="en-US" sz="5400" b="1" dirty="0">
                <a:latin typeface="+mn-lt"/>
              </a:rPr>
              <a:t> </a:t>
            </a:r>
            <a:r>
              <a:rPr lang="en-US" sz="5400" b="1" dirty="0" err="1">
                <a:latin typeface="+mn-lt"/>
              </a:rPr>
              <a:t>Ômicron</a:t>
            </a:r>
            <a:endParaRPr lang="en-US" sz="5400" b="1" dirty="0">
              <a:latin typeface="+mn-lt"/>
            </a:endParaRPr>
          </a:p>
        </p:txBody>
      </p:sp>
      <p:pic>
        <p:nvPicPr>
          <p:cNvPr id="6" name="Picture 5" descr="A diagram of different colored dots&#10;&#10;Description automatically generated with medium confidence">
            <a:extLst>
              <a:ext uri="{FF2B5EF4-FFF2-40B4-BE49-F238E27FC236}">
                <a16:creationId xmlns="" xmlns:a16="http://schemas.microsoft.com/office/drawing/2014/main" id="{0106D378-0442-9C66-0ABB-7340A14A1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714624"/>
            <a:ext cx="158496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6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175F395-3130-880A-7067-98B304E5E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42" y="1051000"/>
            <a:ext cx="5532723" cy="980948"/>
          </a:xfrm>
        </p:spPr>
        <p:txBody>
          <a:bodyPr>
            <a:normAutofit fontScale="90000"/>
          </a:bodyPr>
          <a:lstStyle/>
          <a:p>
            <a:r>
              <a:rPr lang="pt-B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</a:t>
            </a:r>
            <a:r>
              <a:rPr lang="pt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-Tec induz </a:t>
            </a:r>
            <a:r>
              <a:rPr lang="pt-B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IFNg</a:t>
            </a:r>
            <a:r>
              <a:rPr lang="pt-B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compartimento de células Tem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="" xmlns:a16="http://schemas.microsoft.com/office/drawing/2014/main" id="{673ED656-DEF0-DCF9-F027-B5DF83146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609" y="564300"/>
            <a:ext cx="11457209" cy="91584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D75CA205-42CF-61E5-CDBC-CC7DB40CE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891" y="3886200"/>
            <a:ext cx="3998177" cy="3662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027B01D-20C1-C210-2547-C2C95E49E46B}"/>
              </a:ext>
            </a:extLst>
          </p:cNvPr>
          <p:cNvSpPr txBox="1"/>
          <p:nvPr/>
        </p:nvSpPr>
        <p:spPr>
          <a:xfrm>
            <a:off x="588042" y="9445701"/>
            <a:ext cx="2753150" cy="415498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dirty="0" err="1"/>
              <a:t>Resultados</a:t>
            </a:r>
            <a:r>
              <a:rPr lang="en-US" dirty="0"/>
              <a:t> </a:t>
            </a:r>
            <a:r>
              <a:rPr lang="en-US" dirty="0" err="1"/>
              <a:t>preliminares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95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dirty="0"/>
              <a:t>Itens</a:t>
            </a:r>
            <a:r>
              <a:rPr spc="130" dirty="0"/>
              <a:t> </a:t>
            </a:r>
            <a:r>
              <a:rPr spc="50" dirty="0"/>
              <a:t>solicitados:</a:t>
            </a:r>
            <a:r>
              <a:rPr spc="125" dirty="0"/>
              <a:t> </a:t>
            </a:r>
            <a:r>
              <a:rPr dirty="0"/>
              <a:t>R$</a:t>
            </a:r>
            <a:r>
              <a:rPr spc="130" dirty="0"/>
              <a:t> </a:t>
            </a:r>
            <a:r>
              <a:rPr spc="100" dirty="0"/>
              <a:t>121.257.600,00</a:t>
            </a:r>
          </a:p>
          <a:p>
            <a:pPr marL="296545">
              <a:lnSpc>
                <a:spcPct val="100000"/>
              </a:lnSpc>
              <a:spcBef>
                <a:spcPts val="509"/>
              </a:spcBef>
            </a:pPr>
            <a:r>
              <a:rPr b="0" spc="215" dirty="0">
                <a:latin typeface="Calibri"/>
                <a:cs typeface="Calibri"/>
              </a:rPr>
              <a:t>Diárias;</a:t>
            </a:r>
          </a:p>
          <a:p>
            <a:pPr marL="296545" marR="2038350">
              <a:lnSpc>
                <a:spcPct val="117300"/>
              </a:lnSpc>
            </a:pPr>
            <a:r>
              <a:rPr b="0" spc="250" dirty="0">
                <a:latin typeface="Calibri"/>
                <a:cs typeface="Calibri"/>
              </a:rPr>
              <a:t>Passagens</a:t>
            </a:r>
            <a:r>
              <a:rPr b="0" spc="200" dirty="0">
                <a:latin typeface="Calibri"/>
                <a:cs typeface="Calibri"/>
              </a:rPr>
              <a:t> </a:t>
            </a:r>
            <a:r>
              <a:rPr b="0" spc="325" dirty="0">
                <a:latin typeface="Calibri"/>
                <a:cs typeface="Calibri"/>
              </a:rPr>
              <a:t>e</a:t>
            </a:r>
            <a:r>
              <a:rPr b="0" spc="200" dirty="0">
                <a:latin typeface="Calibri"/>
                <a:cs typeface="Calibri"/>
              </a:rPr>
              <a:t> </a:t>
            </a:r>
            <a:r>
              <a:rPr b="0" spc="250" dirty="0">
                <a:latin typeface="Calibri"/>
                <a:cs typeface="Calibri"/>
              </a:rPr>
              <a:t>despesas</a:t>
            </a:r>
            <a:r>
              <a:rPr b="0" spc="204" dirty="0">
                <a:latin typeface="Calibri"/>
                <a:cs typeface="Calibri"/>
              </a:rPr>
              <a:t> </a:t>
            </a:r>
            <a:r>
              <a:rPr b="0" spc="270" dirty="0">
                <a:latin typeface="Calibri"/>
                <a:cs typeface="Calibri"/>
              </a:rPr>
              <a:t>com</a:t>
            </a:r>
            <a:r>
              <a:rPr b="0" spc="200" dirty="0">
                <a:latin typeface="Calibri"/>
                <a:cs typeface="Calibri"/>
              </a:rPr>
              <a:t> </a:t>
            </a:r>
            <a:r>
              <a:rPr b="0" spc="265" dirty="0">
                <a:latin typeface="Calibri"/>
                <a:cs typeface="Calibri"/>
              </a:rPr>
              <a:t>locomoção; </a:t>
            </a:r>
            <a:r>
              <a:rPr b="0" spc="225" dirty="0">
                <a:latin typeface="Calibri"/>
                <a:cs typeface="Calibri"/>
              </a:rPr>
              <a:t>Material</a:t>
            </a:r>
            <a:r>
              <a:rPr b="0" spc="210" dirty="0">
                <a:latin typeface="Calibri"/>
                <a:cs typeface="Calibri"/>
              </a:rPr>
              <a:t> </a:t>
            </a:r>
            <a:r>
              <a:rPr b="0" spc="340" dirty="0">
                <a:latin typeface="Calibri"/>
                <a:cs typeface="Calibri"/>
              </a:rPr>
              <a:t>de</a:t>
            </a:r>
            <a:r>
              <a:rPr b="0" spc="210" dirty="0">
                <a:latin typeface="Calibri"/>
                <a:cs typeface="Calibri"/>
              </a:rPr>
              <a:t> </a:t>
            </a:r>
            <a:r>
              <a:rPr b="0" spc="170" dirty="0">
                <a:latin typeface="Calibri"/>
                <a:cs typeface="Calibri"/>
              </a:rPr>
              <a:t>consumo</a:t>
            </a:r>
            <a:r>
              <a:rPr b="0" spc="215" dirty="0">
                <a:latin typeface="Calibri"/>
                <a:cs typeface="Calibri"/>
              </a:rPr>
              <a:t> </a:t>
            </a:r>
            <a:r>
              <a:rPr b="0" spc="235" dirty="0">
                <a:latin typeface="Calibri"/>
                <a:cs typeface="Calibri"/>
              </a:rPr>
              <a:t>nacional; </a:t>
            </a:r>
            <a:r>
              <a:rPr b="0" spc="245" dirty="0">
                <a:latin typeface="Calibri"/>
                <a:cs typeface="Calibri"/>
              </a:rPr>
              <a:t>Despesas</a:t>
            </a:r>
            <a:r>
              <a:rPr b="0" spc="210" dirty="0">
                <a:latin typeface="Calibri"/>
                <a:cs typeface="Calibri"/>
              </a:rPr>
              <a:t> </a:t>
            </a:r>
            <a:r>
              <a:rPr b="0" spc="235" dirty="0">
                <a:latin typeface="Calibri"/>
                <a:cs typeface="Calibri"/>
              </a:rPr>
              <a:t>acessórias</a:t>
            </a:r>
            <a:r>
              <a:rPr b="0" spc="210" dirty="0">
                <a:latin typeface="Calibri"/>
                <a:cs typeface="Calibri"/>
              </a:rPr>
              <a:t> </a:t>
            </a:r>
            <a:r>
              <a:rPr b="0" spc="340" dirty="0">
                <a:latin typeface="Calibri"/>
                <a:cs typeface="Calibri"/>
              </a:rPr>
              <a:t>de</a:t>
            </a:r>
            <a:r>
              <a:rPr b="0" spc="210" dirty="0">
                <a:latin typeface="Calibri"/>
                <a:cs typeface="Calibri"/>
              </a:rPr>
              <a:t> </a:t>
            </a:r>
            <a:r>
              <a:rPr b="0" spc="245" dirty="0">
                <a:latin typeface="Calibri"/>
                <a:cs typeface="Calibri"/>
              </a:rPr>
              <a:t>importação;</a:t>
            </a:r>
          </a:p>
          <a:p>
            <a:pPr marL="12700" marR="5080" indent="189230">
              <a:lnSpc>
                <a:spcPct val="117300"/>
              </a:lnSpc>
            </a:pPr>
            <a:r>
              <a:rPr b="0" spc="90" dirty="0">
                <a:latin typeface="Calibri"/>
                <a:cs typeface="Calibri"/>
              </a:rPr>
              <a:t>Insumos</a:t>
            </a:r>
            <a:r>
              <a:rPr b="0" spc="204" dirty="0">
                <a:latin typeface="Calibri"/>
                <a:cs typeface="Calibri"/>
              </a:rPr>
              <a:t> </a:t>
            </a:r>
            <a:r>
              <a:rPr b="0" spc="350" dirty="0">
                <a:latin typeface="Calibri"/>
                <a:cs typeface="Calibri"/>
              </a:rPr>
              <a:t>para</a:t>
            </a:r>
            <a:r>
              <a:rPr b="0" spc="204" dirty="0">
                <a:latin typeface="Calibri"/>
                <a:cs typeface="Calibri"/>
              </a:rPr>
              <a:t> </a:t>
            </a:r>
            <a:r>
              <a:rPr b="0" spc="320" dirty="0">
                <a:latin typeface="Calibri"/>
                <a:cs typeface="Calibri"/>
              </a:rPr>
              <a:t>fabricação</a:t>
            </a:r>
            <a:r>
              <a:rPr b="0" spc="210" dirty="0">
                <a:latin typeface="Calibri"/>
                <a:cs typeface="Calibri"/>
              </a:rPr>
              <a:t> </a:t>
            </a:r>
            <a:r>
              <a:rPr b="0" spc="325" dirty="0">
                <a:latin typeface="Calibri"/>
                <a:cs typeface="Calibri"/>
              </a:rPr>
              <a:t>e</a:t>
            </a:r>
            <a:r>
              <a:rPr b="0" spc="204" dirty="0">
                <a:latin typeface="Calibri"/>
                <a:cs typeface="Calibri"/>
              </a:rPr>
              <a:t> </a:t>
            </a:r>
            <a:r>
              <a:rPr b="0" spc="200" dirty="0">
                <a:latin typeface="Calibri"/>
                <a:cs typeface="Calibri"/>
              </a:rPr>
              <a:t>controle</a:t>
            </a:r>
            <a:r>
              <a:rPr b="0" spc="210" dirty="0">
                <a:latin typeface="Calibri"/>
                <a:cs typeface="Calibri"/>
              </a:rPr>
              <a:t> </a:t>
            </a:r>
            <a:r>
              <a:rPr b="0" spc="340" dirty="0">
                <a:latin typeface="Calibri"/>
                <a:cs typeface="Calibri"/>
              </a:rPr>
              <a:t>de</a:t>
            </a:r>
            <a:r>
              <a:rPr b="0" spc="204" dirty="0">
                <a:latin typeface="Calibri"/>
                <a:cs typeface="Calibri"/>
              </a:rPr>
              <a:t> </a:t>
            </a:r>
            <a:r>
              <a:rPr b="0" spc="280" dirty="0">
                <a:latin typeface="Calibri"/>
                <a:cs typeface="Calibri"/>
              </a:rPr>
              <a:t>qualidade</a:t>
            </a:r>
            <a:r>
              <a:rPr b="0" spc="210" dirty="0">
                <a:latin typeface="Calibri"/>
                <a:cs typeface="Calibri"/>
              </a:rPr>
              <a:t> </a:t>
            </a:r>
            <a:r>
              <a:rPr b="0" spc="395" dirty="0">
                <a:latin typeface="Calibri"/>
                <a:cs typeface="Calibri"/>
              </a:rPr>
              <a:t>da </a:t>
            </a:r>
            <a:r>
              <a:rPr lang="x-none" b="0" spc="395" dirty="0" smtClean="0">
                <a:latin typeface="Calibri"/>
                <a:cs typeface="Calibri"/>
              </a:rPr>
              <a:t> </a:t>
            </a:r>
            <a:r>
              <a:rPr b="0" spc="275" dirty="0" smtClean="0">
                <a:latin typeface="Calibri"/>
                <a:cs typeface="Calibri"/>
              </a:rPr>
              <a:t>vacina</a:t>
            </a:r>
            <a:endParaRPr b="0" spc="275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32155" y="6562621"/>
            <a:ext cx="6668770" cy="221615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2450" b="1" dirty="0">
                <a:latin typeface="Arial"/>
                <a:cs typeface="Arial"/>
              </a:rPr>
              <a:t>Itens</a:t>
            </a:r>
            <a:r>
              <a:rPr sz="2450" b="1" spc="110" dirty="0">
                <a:latin typeface="Arial"/>
                <a:cs typeface="Arial"/>
              </a:rPr>
              <a:t> </a:t>
            </a:r>
            <a:r>
              <a:rPr sz="2450" b="1" spc="145" dirty="0">
                <a:latin typeface="Arial"/>
                <a:cs typeface="Arial"/>
              </a:rPr>
              <a:t>de</a:t>
            </a:r>
            <a:r>
              <a:rPr sz="2450" b="1" spc="110" dirty="0">
                <a:latin typeface="Arial"/>
                <a:cs typeface="Arial"/>
              </a:rPr>
              <a:t> </a:t>
            </a:r>
            <a:r>
              <a:rPr sz="2450" b="1" spc="140" dirty="0">
                <a:latin typeface="Arial"/>
                <a:cs typeface="Arial"/>
              </a:rPr>
              <a:t>contrapartida:</a:t>
            </a:r>
            <a:r>
              <a:rPr sz="2450" b="1" spc="114" dirty="0">
                <a:latin typeface="Arial"/>
                <a:cs typeface="Arial"/>
              </a:rPr>
              <a:t> </a:t>
            </a:r>
            <a:r>
              <a:rPr sz="2450" b="1" dirty="0">
                <a:latin typeface="Arial"/>
                <a:cs typeface="Arial"/>
              </a:rPr>
              <a:t>R$</a:t>
            </a:r>
            <a:r>
              <a:rPr sz="2450" b="1" spc="110" dirty="0">
                <a:latin typeface="Arial"/>
                <a:cs typeface="Arial"/>
              </a:rPr>
              <a:t> </a:t>
            </a:r>
            <a:r>
              <a:rPr sz="2450" b="1" spc="120" dirty="0">
                <a:latin typeface="Arial"/>
                <a:cs typeface="Arial"/>
              </a:rPr>
              <a:t>16.218.000,00:</a:t>
            </a:r>
            <a:endParaRPr sz="2450">
              <a:latin typeface="Arial"/>
              <a:cs typeface="Arial"/>
            </a:endParaRPr>
          </a:p>
          <a:p>
            <a:pPr marL="296545">
              <a:lnSpc>
                <a:spcPct val="100000"/>
              </a:lnSpc>
              <a:spcBef>
                <a:spcPts val="509"/>
              </a:spcBef>
            </a:pPr>
            <a:r>
              <a:rPr sz="2450" spc="215" dirty="0">
                <a:latin typeface="Calibri"/>
                <a:cs typeface="Calibri"/>
              </a:rPr>
              <a:t>Diárias;</a:t>
            </a:r>
            <a:endParaRPr sz="2450">
              <a:latin typeface="Calibri"/>
              <a:cs typeface="Calibri"/>
            </a:endParaRPr>
          </a:p>
          <a:p>
            <a:pPr marL="296545" marR="297180">
              <a:lnSpc>
                <a:spcPct val="117300"/>
              </a:lnSpc>
            </a:pPr>
            <a:r>
              <a:rPr sz="2450" spc="250" dirty="0">
                <a:latin typeface="Calibri"/>
                <a:cs typeface="Calibri"/>
              </a:rPr>
              <a:t>Passagens</a:t>
            </a:r>
            <a:r>
              <a:rPr sz="2450" spc="200" dirty="0">
                <a:latin typeface="Calibri"/>
                <a:cs typeface="Calibri"/>
              </a:rPr>
              <a:t> </a:t>
            </a:r>
            <a:r>
              <a:rPr sz="2450" spc="325" dirty="0">
                <a:latin typeface="Calibri"/>
                <a:cs typeface="Calibri"/>
              </a:rPr>
              <a:t>e</a:t>
            </a:r>
            <a:r>
              <a:rPr sz="2450" spc="200" dirty="0">
                <a:latin typeface="Calibri"/>
                <a:cs typeface="Calibri"/>
              </a:rPr>
              <a:t> </a:t>
            </a:r>
            <a:r>
              <a:rPr sz="2450" spc="250" dirty="0">
                <a:latin typeface="Calibri"/>
                <a:cs typeface="Calibri"/>
              </a:rPr>
              <a:t>despesas</a:t>
            </a:r>
            <a:r>
              <a:rPr sz="2450" spc="204" dirty="0">
                <a:latin typeface="Calibri"/>
                <a:cs typeface="Calibri"/>
              </a:rPr>
              <a:t> </a:t>
            </a:r>
            <a:r>
              <a:rPr sz="2450" spc="270" dirty="0">
                <a:latin typeface="Calibri"/>
                <a:cs typeface="Calibri"/>
              </a:rPr>
              <a:t>com</a:t>
            </a:r>
            <a:r>
              <a:rPr sz="2450" spc="200" dirty="0">
                <a:latin typeface="Calibri"/>
                <a:cs typeface="Calibri"/>
              </a:rPr>
              <a:t> </a:t>
            </a:r>
            <a:r>
              <a:rPr sz="2450" spc="265" dirty="0">
                <a:latin typeface="Calibri"/>
                <a:cs typeface="Calibri"/>
              </a:rPr>
              <a:t>locomoção; </a:t>
            </a:r>
            <a:r>
              <a:rPr sz="2450" spc="310" dirty="0">
                <a:latin typeface="Calibri"/>
                <a:cs typeface="Calibri"/>
              </a:rPr>
              <a:t>Obras</a:t>
            </a:r>
            <a:r>
              <a:rPr sz="2450" spc="195" dirty="0">
                <a:latin typeface="Calibri"/>
                <a:cs typeface="Calibri"/>
              </a:rPr>
              <a:t> </a:t>
            </a:r>
            <a:r>
              <a:rPr sz="2450" spc="325" dirty="0">
                <a:latin typeface="Calibri"/>
                <a:cs typeface="Calibri"/>
              </a:rPr>
              <a:t>e</a:t>
            </a:r>
            <a:r>
              <a:rPr sz="2450" spc="200" dirty="0">
                <a:latin typeface="Calibri"/>
                <a:cs typeface="Calibri"/>
              </a:rPr>
              <a:t> </a:t>
            </a:r>
            <a:r>
              <a:rPr sz="2450" spc="220" dirty="0">
                <a:latin typeface="Calibri"/>
                <a:cs typeface="Calibri"/>
              </a:rPr>
              <a:t>instalações;</a:t>
            </a:r>
            <a:r>
              <a:rPr sz="2450" spc="200" dirty="0">
                <a:latin typeface="Calibri"/>
                <a:cs typeface="Calibri"/>
              </a:rPr>
              <a:t> </a:t>
            </a:r>
            <a:r>
              <a:rPr sz="2450" spc="275" dirty="0">
                <a:latin typeface="Calibri"/>
                <a:cs typeface="Calibri"/>
              </a:rPr>
              <a:t>e</a:t>
            </a:r>
            <a:endParaRPr sz="2450">
              <a:latin typeface="Calibri"/>
              <a:cs typeface="Calibri"/>
            </a:endParaRPr>
          </a:p>
          <a:p>
            <a:pPr marL="296545">
              <a:lnSpc>
                <a:spcPct val="100000"/>
              </a:lnSpc>
              <a:spcBef>
                <a:spcPts val="509"/>
              </a:spcBef>
            </a:pPr>
            <a:r>
              <a:rPr sz="2450" spc="215" dirty="0">
                <a:latin typeface="Calibri"/>
                <a:cs typeface="Calibri"/>
              </a:rPr>
              <a:t>Aquisição</a:t>
            </a:r>
            <a:r>
              <a:rPr sz="2450" spc="210" dirty="0">
                <a:latin typeface="Calibri"/>
                <a:cs typeface="Calibri"/>
              </a:rPr>
              <a:t> </a:t>
            </a:r>
            <a:r>
              <a:rPr sz="2450" spc="340" dirty="0">
                <a:latin typeface="Calibri"/>
                <a:cs typeface="Calibri"/>
              </a:rPr>
              <a:t>de</a:t>
            </a:r>
            <a:r>
              <a:rPr sz="2450" spc="215" dirty="0">
                <a:latin typeface="Calibri"/>
                <a:cs typeface="Calibri"/>
              </a:rPr>
              <a:t> </a:t>
            </a:r>
            <a:r>
              <a:rPr sz="2450" spc="200" dirty="0">
                <a:latin typeface="Calibri"/>
                <a:cs typeface="Calibri"/>
              </a:rPr>
              <a:t>equipamentos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45997" y="7237538"/>
            <a:ext cx="1412875" cy="48958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60"/>
              </a:spcBef>
            </a:pPr>
            <a:r>
              <a:rPr sz="1300" spc="170" dirty="0">
                <a:latin typeface="Calibri"/>
                <a:cs typeface="Calibri"/>
              </a:rPr>
              <a:t>Execução</a:t>
            </a:r>
            <a:r>
              <a:rPr sz="1300" spc="110" dirty="0">
                <a:latin typeface="Calibri"/>
                <a:cs typeface="Calibri"/>
              </a:rPr>
              <a:t> </a:t>
            </a:r>
            <a:r>
              <a:rPr sz="1300" spc="145" dirty="0">
                <a:latin typeface="Calibri"/>
                <a:cs typeface="Calibri"/>
              </a:rPr>
              <a:t>Fase</a:t>
            </a:r>
            <a:r>
              <a:rPr sz="1300" spc="114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3</a:t>
            </a:r>
            <a:endParaRPr sz="1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1300" spc="105" dirty="0">
                <a:latin typeface="Calibri"/>
                <a:cs typeface="Calibri"/>
              </a:rPr>
              <a:t>68%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76020" y="3156842"/>
            <a:ext cx="1916430" cy="4895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6130" marR="5080" indent="-774065">
              <a:lnSpc>
                <a:spcPct val="117000"/>
              </a:lnSpc>
              <a:spcBef>
                <a:spcPts val="95"/>
              </a:spcBef>
            </a:pPr>
            <a:r>
              <a:rPr sz="1300" spc="130" dirty="0">
                <a:latin typeface="Calibri"/>
                <a:cs typeface="Calibri"/>
              </a:rPr>
              <a:t>Controle</a:t>
            </a:r>
            <a:r>
              <a:rPr sz="1300" spc="120" dirty="0">
                <a:latin typeface="Calibri"/>
                <a:cs typeface="Calibri"/>
              </a:rPr>
              <a:t> </a:t>
            </a:r>
            <a:r>
              <a:rPr sz="1300" spc="185" dirty="0">
                <a:latin typeface="Calibri"/>
                <a:cs typeface="Calibri"/>
              </a:rPr>
              <a:t>de</a:t>
            </a:r>
            <a:r>
              <a:rPr sz="1300" spc="125" dirty="0">
                <a:latin typeface="Calibri"/>
                <a:cs typeface="Calibri"/>
              </a:rPr>
              <a:t> </a:t>
            </a:r>
            <a:r>
              <a:rPr sz="1300" spc="145" dirty="0">
                <a:latin typeface="Calibri"/>
                <a:cs typeface="Calibri"/>
              </a:rPr>
              <a:t>qualidade </a:t>
            </a:r>
            <a:r>
              <a:rPr sz="1300" spc="-20" dirty="0">
                <a:latin typeface="Calibri"/>
                <a:cs typeface="Calibri"/>
              </a:rPr>
              <a:t>18.1%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217327" y="2689477"/>
            <a:ext cx="1395730" cy="4895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6095" marR="5080" indent="-494030">
              <a:lnSpc>
                <a:spcPct val="117000"/>
              </a:lnSpc>
              <a:spcBef>
                <a:spcPts val="95"/>
              </a:spcBef>
            </a:pPr>
            <a:r>
              <a:rPr sz="1300" spc="120" dirty="0">
                <a:latin typeface="Calibri"/>
                <a:cs typeface="Calibri"/>
              </a:rPr>
              <a:t>Áreas</a:t>
            </a:r>
            <a:r>
              <a:rPr sz="1300" spc="125" dirty="0">
                <a:latin typeface="Calibri"/>
                <a:cs typeface="Calibri"/>
              </a:rPr>
              <a:t> </a:t>
            </a:r>
            <a:r>
              <a:rPr sz="1300" spc="95" dirty="0">
                <a:latin typeface="Calibri"/>
                <a:cs typeface="Calibri"/>
              </a:rPr>
              <a:t>produtivas </a:t>
            </a:r>
            <a:r>
              <a:rPr sz="1300" spc="85" dirty="0">
                <a:latin typeface="Calibri"/>
                <a:cs typeface="Calibri"/>
              </a:rPr>
              <a:t>4.9%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16412" y="4623917"/>
            <a:ext cx="1704339" cy="922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891540" algn="ctr">
              <a:lnSpc>
                <a:spcPct val="117000"/>
              </a:lnSpc>
              <a:spcBef>
                <a:spcPts val="95"/>
              </a:spcBef>
            </a:pPr>
            <a:r>
              <a:rPr sz="1300" spc="135" dirty="0">
                <a:latin typeface="Calibri"/>
                <a:cs typeface="Calibri"/>
              </a:rPr>
              <a:t>Produção </a:t>
            </a:r>
            <a:r>
              <a:rPr sz="1300" spc="55" dirty="0">
                <a:latin typeface="Calibri"/>
                <a:cs typeface="Calibri"/>
              </a:rPr>
              <a:t>4.7%</a:t>
            </a:r>
            <a:endParaRPr sz="1300">
              <a:latin typeface="Calibri"/>
              <a:cs typeface="Calibri"/>
            </a:endParaRPr>
          </a:p>
          <a:p>
            <a:pPr marL="53975" algn="ctr">
              <a:lnSpc>
                <a:spcPct val="100000"/>
              </a:lnSpc>
              <a:spcBef>
                <a:spcPts val="25"/>
              </a:spcBef>
            </a:pPr>
            <a:r>
              <a:rPr sz="1300" spc="105" dirty="0">
                <a:latin typeface="Calibri"/>
                <a:cs typeface="Calibri"/>
              </a:rPr>
              <a:t>Ensaios</a:t>
            </a:r>
            <a:r>
              <a:rPr sz="1300" spc="120" dirty="0">
                <a:latin typeface="Calibri"/>
                <a:cs typeface="Calibri"/>
              </a:rPr>
              <a:t> </a:t>
            </a:r>
            <a:r>
              <a:rPr sz="1300" spc="155" dirty="0">
                <a:latin typeface="Calibri"/>
                <a:cs typeface="Calibri"/>
              </a:rPr>
              <a:t>não</a:t>
            </a:r>
            <a:r>
              <a:rPr sz="1300" spc="120" dirty="0">
                <a:latin typeface="Calibri"/>
                <a:cs typeface="Calibri"/>
              </a:rPr>
              <a:t> </a:t>
            </a:r>
            <a:r>
              <a:rPr sz="1300" spc="100" dirty="0">
                <a:latin typeface="Calibri"/>
                <a:cs typeface="Calibri"/>
              </a:rPr>
              <a:t>clínicos</a:t>
            </a:r>
            <a:endParaRPr sz="1300">
              <a:latin typeface="Calibri"/>
              <a:cs typeface="Calibri"/>
            </a:endParaRPr>
          </a:p>
          <a:p>
            <a:pPr marL="53975" algn="ctr">
              <a:lnSpc>
                <a:spcPct val="100000"/>
              </a:lnSpc>
              <a:spcBef>
                <a:spcPts val="265"/>
              </a:spcBef>
            </a:pPr>
            <a:r>
              <a:rPr sz="1300" spc="110" dirty="0">
                <a:latin typeface="Calibri"/>
                <a:cs typeface="Calibri"/>
              </a:rPr>
              <a:t>0.9%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162822" y="3293439"/>
            <a:ext cx="4268470" cy="4268470"/>
            <a:chOff x="11162822" y="3293439"/>
            <a:chExt cx="4268470" cy="4268470"/>
          </a:xfrm>
        </p:grpSpPr>
        <p:sp>
          <p:nvSpPr>
            <p:cNvPr id="9" name="object 9"/>
            <p:cNvSpPr/>
            <p:nvPr/>
          </p:nvSpPr>
          <p:spPr>
            <a:xfrm>
              <a:off x="13296838" y="3293439"/>
              <a:ext cx="146685" cy="2134235"/>
            </a:xfrm>
            <a:custGeom>
              <a:avLst/>
              <a:gdLst/>
              <a:ahLst/>
              <a:cxnLst/>
              <a:rect l="l" t="t" r="r" b="b"/>
              <a:pathLst>
                <a:path w="146684" h="2134235">
                  <a:moveTo>
                    <a:pt x="0" y="2134036"/>
                  </a:moveTo>
                  <a:lnTo>
                    <a:pt x="0" y="0"/>
                  </a:lnTo>
                  <a:lnTo>
                    <a:pt x="36648" y="314"/>
                  </a:lnTo>
                  <a:lnTo>
                    <a:pt x="73275" y="1258"/>
                  </a:lnTo>
                  <a:lnTo>
                    <a:pt x="109880" y="2830"/>
                  </a:lnTo>
                  <a:lnTo>
                    <a:pt x="146464" y="5032"/>
                  </a:lnTo>
                  <a:lnTo>
                    <a:pt x="0" y="2134036"/>
                  </a:lnTo>
                  <a:close/>
                </a:path>
              </a:pathLst>
            </a:custGeom>
            <a:solidFill>
              <a:srgbClr val="6BE4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296838" y="3293812"/>
              <a:ext cx="266700" cy="2134235"/>
            </a:xfrm>
            <a:custGeom>
              <a:avLst/>
              <a:gdLst/>
              <a:ahLst/>
              <a:cxnLst/>
              <a:rect l="l" t="t" r="r" b="b"/>
              <a:pathLst>
                <a:path w="266700" h="2134235">
                  <a:moveTo>
                    <a:pt x="0" y="2133663"/>
                  </a:moveTo>
                  <a:lnTo>
                    <a:pt x="39875" y="0"/>
                  </a:lnTo>
                  <a:lnTo>
                    <a:pt x="96668" y="1816"/>
                  </a:lnTo>
                  <a:lnTo>
                    <a:pt x="153352" y="5142"/>
                  </a:lnTo>
                  <a:lnTo>
                    <a:pt x="209927" y="9976"/>
                  </a:lnTo>
                  <a:lnTo>
                    <a:pt x="266394" y="16319"/>
                  </a:lnTo>
                  <a:lnTo>
                    <a:pt x="0" y="2133663"/>
                  </a:lnTo>
                  <a:close/>
                </a:path>
              </a:pathLst>
            </a:custGeom>
            <a:solidFill>
              <a:srgbClr val="40B8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296838" y="3299464"/>
              <a:ext cx="2032635" cy="2128520"/>
            </a:xfrm>
            <a:custGeom>
              <a:avLst/>
              <a:gdLst/>
              <a:ahLst/>
              <a:cxnLst/>
              <a:rect l="l" t="t" r="r" b="b"/>
              <a:pathLst>
                <a:path w="2032634" h="2128520">
                  <a:moveTo>
                    <a:pt x="0" y="2128012"/>
                  </a:moveTo>
                  <a:lnTo>
                    <a:pt x="160238" y="0"/>
                  </a:lnTo>
                  <a:lnTo>
                    <a:pt x="199636" y="3333"/>
                  </a:lnTo>
                  <a:lnTo>
                    <a:pt x="238953" y="7395"/>
                  </a:lnTo>
                  <a:lnTo>
                    <a:pt x="278187" y="12184"/>
                  </a:lnTo>
                  <a:lnTo>
                    <a:pt x="317340" y="17702"/>
                  </a:lnTo>
                  <a:lnTo>
                    <a:pt x="356384" y="23943"/>
                  </a:lnTo>
                  <a:lnTo>
                    <a:pt x="395291" y="30905"/>
                  </a:lnTo>
                  <a:lnTo>
                    <a:pt x="434064" y="38586"/>
                  </a:lnTo>
                  <a:lnTo>
                    <a:pt x="472700" y="46987"/>
                  </a:lnTo>
                  <a:lnTo>
                    <a:pt x="511175" y="56101"/>
                  </a:lnTo>
                  <a:lnTo>
                    <a:pt x="549461" y="65924"/>
                  </a:lnTo>
                  <a:lnTo>
                    <a:pt x="587558" y="76454"/>
                  </a:lnTo>
                  <a:lnTo>
                    <a:pt x="625467" y="87692"/>
                  </a:lnTo>
                  <a:lnTo>
                    <a:pt x="663161" y="99631"/>
                  </a:lnTo>
                  <a:lnTo>
                    <a:pt x="700615" y="112261"/>
                  </a:lnTo>
                  <a:lnTo>
                    <a:pt x="737828" y="125582"/>
                  </a:lnTo>
                  <a:lnTo>
                    <a:pt x="774800" y="139596"/>
                  </a:lnTo>
                  <a:lnTo>
                    <a:pt x="811507" y="154292"/>
                  </a:lnTo>
                  <a:lnTo>
                    <a:pt x="847923" y="169660"/>
                  </a:lnTo>
                  <a:lnTo>
                    <a:pt x="884048" y="185701"/>
                  </a:lnTo>
                  <a:lnTo>
                    <a:pt x="919882" y="202413"/>
                  </a:lnTo>
                  <a:lnTo>
                    <a:pt x="955400" y="219786"/>
                  </a:lnTo>
                  <a:lnTo>
                    <a:pt x="990578" y="237808"/>
                  </a:lnTo>
                  <a:lnTo>
                    <a:pt x="1025416" y="256479"/>
                  </a:lnTo>
                  <a:lnTo>
                    <a:pt x="1059914" y="275799"/>
                  </a:lnTo>
                  <a:lnTo>
                    <a:pt x="1094048" y="295754"/>
                  </a:lnTo>
                  <a:lnTo>
                    <a:pt x="1127796" y="316330"/>
                  </a:lnTo>
                  <a:lnTo>
                    <a:pt x="1161156" y="337529"/>
                  </a:lnTo>
                  <a:lnTo>
                    <a:pt x="1194129" y="359350"/>
                  </a:lnTo>
                  <a:lnTo>
                    <a:pt x="1226693" y="381777"/>
                  </a:lnTo>
                  <a:lnTo>
                    <a:pt x="1258824" y="404796"/>
                  </a:lnTo>
                  <a:lnTo>
                    <a:pt x="1290524" y="428406"/>
                  </a:lnTo>
                  <a:lnTo>
                    <a:pt x="1321791" y="452607"/>
                  </a:lnTo>
                  <a:lnTo>
                    <a:pt x="1352605" y="477384"/>
                  </a:lnTo>
                  <a:lnTo>
                    <a:pt x="1382944" y="502718"/>
                  </a:lnTo>
                  <a:lnTo>
                    <a:pt x="1412808" y="528610"/>
                  </a:lnTo>
                  <a:lnTo>
                    <a:pt x="1442198" y="555061"/>
                  </a:lnTo>
                  <a:lnTo>
                    <a:pt x="1471093" y="582050"/>
                  </a:lnTo>
                  <a:lnTo>
                    <a:pt x="1499473" y="609561"/>
                  </a:lnTo>
                  <a:lnTo>
                    <a:pt x="1527339" y="637593"/>
                  </a:lnTo>
                  <a:lnTo>
                    <a:pt x="1554689" y="666147"/>
                  </a:lnTo>
                  <a:lnTo>
                    <a:pt x="1581507" y="695201"/>
                  </a:lnTo>
                  <a:lnTo>
                    <a:pt x="1607773" y="724738"/>
                  </a:lnTo>
                  <a:lnTo>
                    <a:pt x="1633487" y="754756"/>
                  </a:lnTo>
                  <a:lnTo>
                    <a:pt x="1658649" y="785256"/>
                  </a:lnTo>
                  <a:lnTo>
                    <a:pt x="1683242" y="816216"/>
                  </a:lnTo>
                  <a:lnTo>
                    <a:pt x="1707249" y="847616"/>
                  </a:lnTo>
                  <a:lnTo>
                    <a:pt x="1730670" y="879456"/>
                  </a:lnTo>
                  <a:lnTo>
                    <a:pt x="1753505" y="911734"/>
                  </a:lnTo>
                  <a:lnTo>
                    <a:pt x="1775738" y="944431"/>
                  </a:lnTo>
                  <a:lnTo>
                    <a:pt x="1797354" y="977522"/>
                  </a:lnTo>
                  <a:lnTo>
                    <a:pt x="1818354" y="1011008"/>
                  </a:lnTo>
                  <a:lnTo>
                    <a:pt x="1838737" y="1044888"/>
                  </a:lnTo>
                  <a:lnTo>
                    <a:pt x="1858489" y="1079141"/>
                  </a:lnTo>
                  <a:lnTo>
                    <a:pt x="1877596" y="1113741"/>
                  </a:lnTo>
                  <a:lnTo>
                    <a:pt x="1896059" y="1148690"/>
                  </a:lnTo>
                  <a:lnTo>
                    <a:pt x="1913877" y="1183987"/>
                  </a:lnTo>
                  <a:lnTo>
                    <a:pt x="1931039" y="1219608"/>
                  </a:lnTo>
                  <a:lnTo>
                    <a:pt x="1947532" y="1255528"/>
                  </a:lnTo>
                  <a:lnTo>
                    <a:pt x="1963357" y="1291748"/>
                  </a:lnTo>
                  <a:lnTo>
                    <a:pt x="1978514" y="1328267"/>
                  </a:lnTo>
                  <a:lnTo>
                    <a:pt x="1992992" y="1365060"/>
                  </a:lnTo>
                  <a:lnTo>
                    <a:pt x="2006780" y="1402103"/>
                  </a:lnTo>
                  <a:lnTo>
                    <a:pt x="2019881" y="1439395"/>
                  </a:lnTo>
                  <a:lnTo>
                    <a:pt x="2032292" y="1476936"/>
                  </a:lnTo>
                  <a:lnTo>
                    <a:pt x="0" y="2128012"/>
                  </a:lnTo>
                  <a:close/>
                </a:path>
              </a:pathLst>
            </a:custGeom>
            <a:solidFill>
              <a:srgbClr val="2D8B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296838" y="4675641"/>
              <a:ext cx="2134235" cy="751840"/>
            </a:xfrm>
            <a:custGeom>
              <a:avLst/>
              <a:gdLst/>
              <a:ahLst/>
              <a:cxnLst/>
              <a:rect l="l" t="t" r="r" b="b"/>
              <a:pathLst>
                <a:path w="2134234" h="751839">
                  <a:moveTo>
                    <a:pt x="0" y="751834"/>
                  </a:moveTo>
                  <a:lnTo>
                    <a:pt x="1997212" y="0"/>
                  </a:lnTo>
                  <a:lnTo>
                    <a:pt x="2015185" y="49586"/>
                  </a:lnTo>
                  <a:lnTo>
                    <a:pt x="2031906" y="99525"/>
                  </a:lnTo>
                  <a:lnTo>
                    <a:pt x="2047374" y="149815"/>
                  </a:lnTo>
                  <a:lnTo>
                    <a:pt x="2061590" y="200456"/>
                  </a:lnTo>
                  <a:lnTo>
                    <a:pt x="2074552" y="251450"/>
                  </a:lnTo>
                  <a:lnTo>
                    <a:pt x="2086262" y="302795"/>
                  </a:lnTo>
                  <a:lnTo>
                    <a:pt x="2096719" y="354492"/>
                  </a:lnTo>
                  <a:lnTo>
                    <a:pt x="2105902" y="406430"/>
                  </a:lnTo>
                  <a:lnTo>
                    <a:pt x="2113790" y="458499"/>
                  </a:lnTo>
                  <a:lnTo>
                    <a:pt x="2120383" y="510699"/>
                  </a:lnTo>
                  <a:lnTo>
                    <a:pt x="2125682" y="563031"/>
                  </a:lnTo>
                  <a:lnTo>
                    <a:pt x="2129686" y="615493"/>
                  </a:lnTo>
                  <a:lnTo>
                    <a:pt x="2132396" y="668087"/>
                  </a:lnTo>
                  <a:lnTo>
                    <a:pt x="2133811" y="720812"/>
                  </a:lnTo>
                  <a:lnTo>
                    <a:pt x="0" y="751834"/>
                  </a:lnTo>
                  <a:close/>
                </a:path>
              </a:pathLst>
            </a:custGeom>
            <a:solidFill>
              <a:srgbClr val="2E5E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296838" y="5289846"/>
              <a:ext cx="2134235" cy="226695"/>
            </a:xfrm>
            <a:custGeom>
              <a:avLst/>
              <a:gdLst/>
              <a:ahLst/>
              <a:cxnLst/>
              <a:rect l="l" t="t" r="r" b="b"/>
              <a:pathLst>
                <a:path w="2134234" h="226695">
                  <a:moveTo>
                    <a:pt x="2132196" y="226215"/>
                  </a:moveTo>
                  <a:lnTo>
                    <a:pt x="0" y="137629"/>
                  </a:lnTo>
                  <a:lnTo>
                    <a:pt x="2129593" y="0"/>
                  </a:lnTo>
                  <a:lnTo>
                    <a:pt x="2132495" y="56527"/>
                  </a:lnTo>
                  <a:lnTo>
                    <a:pt x="2133897" y="113073"/>
                  </a:lnTo>
                  <a:lnTo>
                    <a:pt x="2133797" y="169635"/>
                  </a:lnTo>
                  <a:lnTo>
                    <a:pt x="2132196" y="226215"/>
                  </a:lnTo>
                  <a:close/>
                </a:path>
              </a:pathLst>
            </a:custGeom>
            <a:solidFill>
              <a:srgbClr val="31346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296838" y="5409385"/>
              <a:ext cx="2134235" cy="146050"/>
            </a:xfrm>
            <a:custGeom>
              <a:avLst/>
              <a:gdLst/>
              <a:ahLst/>
              <a:cxnLst/>
              <a:rect l="l" t="t" r="r" b="b"/>
              <a:pathLst>
                <a:path w="2134234" h="146050">
                  <a:moveTo>
                    <a:pt x="2130209" y="145846"/>
                  </a:moveTo>
                  <a:lnTo>
                    <a:pt x="0" y="18090"/>
                  </a:lnTo>
                  <a:lnTo>
                    <a:pt x="2133959" y="0"/>
                  </a:lnTo>
                  <a:lnTo>
                    <a:pt x="2133957" y="36485"/>
                  </a:lnTo>
                  <a:lnTo>
                    <a:pt x="2133331" y="72955"/>
                  </a:lnTo>
                  <a:lnTo>
                    <a:pt x="2132081" y="109408"/>
                  </a:lnTo>
                  <a:lnTo>
                    <a:pt x="2130209" y="145846"/>
                  </a:lnTo>
                  <a:close/>
                </a:path>
              </a:pathLst>
            </a:custGeom>
            <a:solidFill>
              <a:srgbClr val="6F4E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62822" y="3447833"/>
              <a:ext cx="4268470" cy="4114165"/>
            </a:xfrm>
            <a:custGeom>
              <a:avLst/>
              <a:gdLst/>
              <a:ahLst/>
              <a:cxnLst/>
              <a:rect l="l" t="t" r="r" b="b"/>
              <a:pathLst>
                <a:path w="4268469" h="4114165">
                  <a:moveTo>
                    <a:pt x="2152109" y="4113602"/>
                  </a:moveTo>
                  <a:lnTo>
                    <a:pt x="2104097" y="4113470"/>
                  </a:lnTo>
                  <a:lnTo>
                    <a:pt x="2056100" y="4112257"/>
                  </a:lnTo>
                  <a:lnTo>
                    <a:pt x="2008143" y="4109964"/>
                  </a:lnTo>
                  <a:lnTo>
                    <a:pt x="1960249" y="4106593"/>
                  </a:lnTo>
                  <a:lnTo>
                    <a:pt x="1912444" y="4102146"/>
                  </a:lnTo>
                  <a:lnTo>
                    <a:pt x="1864750" y="4096624"/>
                  </a:lnTo>
                  <a:lnTo>
                    <a:pt x="1817193" y="4090030"/>
                  </a:lnTo>
                  <a:lnTo>
                    <a:pt x="1769796" y="4082369"/>
                  </a:lnTo>
                  <a:lnTo>
                    <a:pt x="1722583" y="4073643"/>
                  </a:lnTo>
                  <a:lnTo>
                    <a:pt x="1675579" y="4063857"/>
                  </a:lnTo>
                  <a:lnTo>
                    <a:pt x="1628806" y="4053016"/>
                  </a:lnTo>
                  <a:lnTo>
                    <a:pt x="1582290" y="4041125"/>
                  </a:lnTo>
                  <a:lnTo>
                    <a:pt x="1536053" y="4028191"/>
                  </a:lnTo>
                  <a:lnTo>
                    <a:pt x="1490118" y="4014220"/>
                  </a:lnTo>
                  <a:lnTo>
                    <a:pt x="1444509" y="3999220"/>
                  </a:lnTo>
                  <a:lnTo>
                    <a:pt x="1399250" y="3983197"/>
                  </a:lnTo>
                  <a:lnTo>
                    <a:pt x="1354362" y="3966160"/>
                  </a:lnTo>
                  <a:lnTo>
                    <a:pt x="1309869" y="3948118"/>
                  </a:lnTo>
                  <a:lnTo>
                    <a:pt x="1265793" y="3929079"/>
                  </a:lnTo>
                  <a:lnTo>
                    <a:pt x="1222156" y="3909053"/>
                  </a:lnTo>
                  <a:lnTo>
                    <a:pt x="1178981" y="3888050"/>
                  </a:lnTo>
                  <a:lnTo>
                    <a:pt x="1136290" y="3866082"/>
                  </a:lnTo>
                  <a:lnTo>
                    <a:pt x="1094103" y="3843159"/>
                  </a:lnTo>
                  <a:lnTo>
                    <a:pt x="1052443" y="3819292"/>
                  </a:lnTo>
                  <a:lnTo>
                    <a:pt x="1011330" y="3794495"/>
                  </a:lnTo>
                  <a:lnTo>
                    <a:pt x="970786" y="3768779"/>
                  </a:lnTo>
                  <a:lnTo>
                    <a:pt x="930830" y="3742157"/>
                  </a:lnTo>
                  <a:lnTo>
                    <a:pt x="891484" y="3714643"/>
                  </a:lnTo>
                  <a:lnTo>
                    <a:pt x="852766" y="3686250"/>
                  </a:lnTo>
                  <a:lnTo>
                    <a:pt x="814697" y="3656994"/>
                  </a:lnTo>
                  <a:lnTo>
                    <a:pt x="777296" y="3626889"/>
                  </a:lnTo>
                  <a:lnTo>
                    <a:pt x="740581" y="3595951"/>
                  </a:lnTo>
                  <a:lnTo>
                    <a:pt x="704572" y="3564194"/>
                  </a:lnTo>
                  <a:lnTo>
                    <a:pt x="669286" y="3531635"/>
                  </a:lnTo>
                  <a:lnTo>
                    <a:pt x="634742" y="3498290"/>
                  </a:lnTo>
                  <a:lnTo>
                    <a:pt x="600957" y="3464177"/>
                  </a:lnTo>
                  <a:lnTo>
                    <a:pt x="567947" y="3429312"/>
                  </a:lnTo>
                  <a:lnTo>
                    <a:pt x="535731" y="3393713"/>
                  </a:lnTo>
                  <a:lnTo>
                    <a:pt x="504323" y="3357399"/>
                  </a:lnTo>
                  <a:lnTo>
                    <a:pt x="473740" y="3320388"/>
                  </a:lnTo>
                  <a:lnTo>
                    <a:pt x="443998" y="3282697"/>
                  </a:lnTo>
                  <a:lnTo>
                    <a:pt x="415111" y="3244347"/>
                  </a:lnTo>
                  <a:lnTo>
                    <a:pt x="387094" y="3205357"/>
                  </a:lnTo>
                  <a:lnTo>
                    <a:pt x="359961" y="3165746"/>
                  </a:lnTo>
                  <a:lnTo>
                    <a:pt x="333727" y="3125535"/>
                  </a:lnTo>
                  <a:lnTo>
                    <a:pt x="308403" y="3084745"/>
                  </a:lnTo>
                  <a:lnTo>
                    <a:pt x="284004" y="3043394"/>
                  </a:lnTo>
                  <a:lnTo>
                    <a:pt x="260541" y="3001506"/>
                  </a:lnTo>
                  <a:lnTo>
                    <a:pt x="238027" y="2959100"/>
                  </a:lnTo>
                  <a:lnTo>
                    <a:pt x="216472" y="2916198"/>
                  </a:lnTo>
                  <a:lnTo>
                    <a:pt x="195887" y="2872822"/>
                  </a:lnTo>
                  <a:lnTo>
                    <a:pt x="176284" y="2828994"/>
                  </a:lnTo>
                  <a:lnTo>
                    <a:pt x="157672" y="2784736"/>
                  </a:lnTo>
                  <a:lnTo>
                    <a:pt x="140060" y="2740071"/>
                  </a:lnTo>
                  <a:lnTo>
                    <a:pt x="123457" y="2695021"/>
                  </a:lnTo>
                  <a:lnTo>
                    <a:pt x="107872" y="2649608"/>
                  </a:lnTo>
                  <a:lnTo>
                    <a:pt x="93313" y="2603857"/>
                  </a:lnTo>
                  <a:lnTo>
                    <a:pt x="79787" y="2557789"/>
                  </a:lnTo>
                  <a:lnTo>
                    <a:pt x="67300" y="2511429"/>
                  </a:lnTo>
                  <a:lnTo>
                    <a:pt x="55859" y="2464800"/>
                  </a:lnTo>
                  <a:lnTo>
                    <a:pt x="45471" y="2417926"/>
                  </a:lnTo>
                  <a:lnTo>
                    <a:pt x="36139" y="2370829"/>
                  </a:lnTo>
                  <a:lnTo>
                    <a:pt x="27870" y="2323534"/>
                  </a:lnTo>
                  <a:lnTo>
                    <a:pt x="20666" y="2276065"/>
                  </a:lnTo>
                  <a:lnTo>
                    <a:pt x="14533" y="2228447"/>
                  </a:lnTo>
                  <a:lnTo>
                    <a:pt x="9472" y="2180702"/>
                  </a:lnTo>
                  <a:lnTo>
                    <a:pt x="5486" y="2132855"/>
                  </a:lnTo>
                  <a:lnTo>
                    <a:pt x="2578" y="2084931"/>
                  </a:lnTo>
                  <a:lnTo>
                    <a:pt x="749" y="2036954"/>
                  </a:lnTo>
                  <a:lnTo>
                    <a:pt x="0" y="1988948"/>
                  </a:lnTo>
                  <a:lnTo>
                    <a:pt x="330" y="1940937"/>
                  </a:lnTo>
                  <a:lnTo>
                    <a:pt x="1741" y="1892945"/>
                  </a:lnTo>
                  <a:lnTo>
                    <a:pt x="4231" y="1844998"/>
                  </a:lnTo>
                  <a:lnTo>
                    <a:pt x="7799" y="1797118"/>
                  </a:lnTo>
                  <a:lnTo>
                    <a:pt x="12444" y="1749331"/>
                  </a:lnTo>
                  <a:lnTo>
                    <a:pt x="18162" y="1701661"/>
                  </a:lnTo>
                  <a:lnTo>
                    <a:pt x="24951" y="1654131"/>
                  </a:lnTo>
                  <a:lnTo>
                    <a:pt x="32808" y="1606766"/>
                  </a:lnTo>
                  <a:lnTo>
                    <a:pt x="41728" y="1559590"/>
                  </a:lnTo>
                  <a:lnTo>
                    <a:pt x="51708" y="1512626"/>
                  </a:lnTo>
                  <a:lnTo>
                    <a:pt x="62741" y="1465899"/>
                  </a:lnTo>
                  <a:lnTo>
                    <a:pt x="74823" y="1419431"/>
                  </a:lnTo>
                  <a:lnTo>
                    <a:pt x="87947" y="1373248"/>
                  </a:lnTo>
                  <a:lnTo>
                    <a:pt x="102107" y="1327371"/>
                  </a:lnTo>
                  <a:lnTo>
                    <a:pt x="117295" y="1281825"/>
                  </a:lnTo>
                  <a:lnTo>
                    <a:pt x="133504" y="1236631"/>
                  </a:lnTo>
                  <a:lnTo>
                    <a:pt x="150726" y="1191814"/>
                  </a:lnTo>
                  <a:lnTo>
                    <a:pt x="168952" y="1147396"/>
                  </a:lnTo>
                  <a:lnTo>
                    <a:pt x="188172" y="1103398"/>
                  </a:lnTo>
                  <a:lnTo>
                    <a:pt x="208377" y="1059845"/>
                  </a:lnTo>
                  <a:lnTo>
                    <a:pt x="229557" y="1016757"/>
                  </a:lnTo>
                  <a:lnTo>
                    <a:pt x="251701" y="974156"/>
                  </a:lnTo>
                  <a:lnTo>
                    <a:pt x="274798" y="932064"/>
                  </a:lnTo>
                  <a:lnTo>
                    <a:pt x="298835" y="890503"/>
                  </a:lnTo>
                  <a:lnTo>
                    <a:pt x="323802" y="849492"/>
                  </a:lnTo>
                  <a:lnTo>
                    <a:pt x="349685" y="809054"/>
                  </a:lnTo>
                  <a:lnTo>
                    <a:pt x="376471" y="769209"/>
                  </a:lnTo>
                  <a:lnTo>
                    <a:pt x="404147" y="729976"/>
                  </a:lnTo>
                  <a:lnTo>
                    <a:pt x="432699" y="691375"/>
                  </a:lnTo>
                  <a:lnTo>
                    <a:pt x="462111" y="653427"/>
                  </a:lnTo>
                  <a:lnTo>
                    <a:pt x="492370" y="616150"/>
                  </a:lnTo>
                  <a:lnTo>
                    <a:pt x="523460" y="579563"/>
                  </a:lnTo>
                  <a:lnTo>
                    <a:pt x="555365" y="543685"/>
                  </a:lnTo>
                  <a:lnTo>
                    <a:pt x="588069" y="508534"/>
                  </a:lnTo>
                  <a:lnTo>
                    <a:pt x="621556" y="474127"/>
                  </a:lnTo>
                  <a:lnTo>
                    <a:pt x="655808" y="440483"/>
                  </a:lnTo>
                  <a:lnTo>
                    <a:pt x="690808" y="407617"/>
                  </a:lnTo>
                  <a:lnTo>
                    <a:pt x="726539" y="375547"/>
                  </a:lnTo>
                  <a:lnTo>
                    <a:pt x="762983" y="344289"/>
                  </a:lnTo>
                  <a:lnTo>
                    <a:pt x="800120" y="313859"/>
                  </a:lnTo>
                  <a:lnTo>
                    <a:pt x="837932" y="284272"/>
                  </a:lnTo>
                  <a:lnTo>
                    <a:pt x="876401" y="255544"/>
                  </a:lnTo>
                  <a:lnTo>
                    <a:pt x="915506" y="227688"/>
                  </a:lnTo>
                  <a:lnTo>
                    <a:pt x="955228" y="200718"/>
                  </a:lnTo>
                  <a:lnTo>
                    <a:pt x="995546" y="174649"/>
                  </a:lnTo>
                  <a:lnTo>
                    <a:pt x="1036441" y="149494"/>
                  </a:lnTo>
                  <a:lnTo>
                    <a:pt x="1077892" y="125265"/>
                  </a:lnTo>
                  <a:lnTo>
                    <a:pt x="1119877" y="101975"/>
                  </a:lnTo>
                  <a:lnTo>
                    <a:pt x="1162375" y="79635"/>
                  </a:lnTo>
                  <a:lnTo>
                    <a:pt x="1205365" y="58257"/>
                  </a:lnTo>
                  <a:lnTo>
                    <a:pt x="1248825" y="37852"/>
                  </a:lnTo>
                  <a:lnTo>
                    <a:pt x="1292734" y="18429"/>
                  </a:lnTo>
                  <a:lnTo>
                    <a:pt x="1337068" y="0"/>
                  </a:lnTo>
                  <a:lnTo>
                    <a:pt x="2134015" y="1979642"/>
                  </a:lnTo>
                  <a:lnTo>
                    <a:pt x="4267947" y="2000772"/>
                  </a:lnTo>
                  <a:lnTo>
                    <a:pt x="4266932" y="2048774"/>
                  </a:lnTo>
                  <a:lnTo>
                    <a:pt x="4264837" y="2096740"/>
                  </a:lnTo>
                  <a:lnTo>
                    <a:pt x="4261663" y="2144648"/>
                  </a:lnTo>
                  <a:lnTo>
                    <a:pt x="4257413" y="2192471"/>
                  </a:lnTo>
                  <a:lnTo>
                    <a:pt x="4252087" y="2240187"/>
                  </a:lnTo>
                  <a:lnTo>
                    <a:pt x="4245690" y="2287771"/>
                  </a:lnTo>
                  <a:lnTo>
                    <a:pt x="4238224" y="2335199"/>
                  </a:lnTo>
                  <a:lnTo>
                    <a:pt x="4229692" y="2382448"/>
                  </a:lnTo>
                  <a:lnTo>
                    <a:pt x="4220100" y="2429492"/>
                  </a:lnTo>
                  <a:lnTo>
                    <a:pt x="4209451" y="2476309"/>
                  </a:lnTo>
                  <a:lnTo>
                    <a:pt x="4197753" y="2522874"/>
                  </a:lnTo>
                  <a:lnTo>
                    <a:pt x="4185009" y="2569164"/>
                  </a:lnTo>
                  <a:lnTo>
                    <a:pt x="4171228" y="2615156"/>
                  </a:lnTo>
                  <a:lnTo>
                    <a:pt x="4156416" y="2660826"/>
                  </a:lnTo>
                  <a:lnTo>
                    <a:pt x="4140579" y="2706151"/>
                  </a:lnTo>
                  <a:lnTo>
                    <a:pt x="4123727" y="2751108"/>
                  </a:lnTo>
                  <a:lnTo>
                    <a:pt x="4105868" y="2795676"/>
                  </a:lnTo>
                  <a:lnTo>
                    <a:pt x="4087011" y="2839829"/>
                  </a:lnTo>
                  <a:lnTo>
                    <a:pt x="4067165" y="2883548"/>
                  </a:lnTo>
                  <a:lnTo>
                    <a:pt x="4046341" y="2926809"/>
                  </a:lnTo>
                  <a:lnTo>
                    <a:pt x="4024549" y="2969591"/>
                  </a:lnTo>
                  <a:lnTo>
                    <a:pt x="4001799" y="3011872"/>
                  </a:lnTo>
                  <a:lnTo>
                    <a:pt x="3978105" y="3053630"/>
                  </a:lnTo>
                  <a:lnTo>
                    <a:pt x="3953476" y="3094844"/>
                  </a:lnTo>
                  <a:lnTo>
                    <a:pt x="3927927" y="3135494"/>
                  </a:lnTo>
                  <a:lnTo>
                    <a:pt x="3901470" y="3175558"/>
                  </a:lnTo>
                  <a:lnTo>
                    <a:pt x="3874118" y="3215018"/>
                  </a:lnTo>
                  <a:lnTo>
                    <a:pt x="3845885" y="3253852"/>
                  </a:lnTo>
                  <a:lnTo>
                    <a:pt x="3816786" y="3292042"/>
                  </a:lnTo>
                  <a:lnTo>
                    <a:pt x="3786835" y="3329567"/>
                  </a:lnTo>
                  <a:lnTo>
                    <a:pt x="3756048" y="3366408"/>
                  </a:lnTo>
                  <a:lnTo>
                    <a:pt x="3724440" y="3402548"/>
                  </a:lnTo>
                  <a:lnTo>
                    <a:pt x="3692027" y="3437967"/>
                  </a:lnTo>
                  <a:lnTo>
                    <a:pt x="3658824" y="3472649"/>
                  </a:lnTo>
                  <a:lnTo>
                    <a:pt x="3624850" y="3506575"/>
                  </a:lnTo>
                  <a:lnTo>
                    <a:pt x="3590122" y="3539727"/>
                  </a:lnTo>
                  <a:lnTo>
                    <a:pt x="3554656" y="3572090"/>
                  </a:lnTo>
                  <a:lnTo>
                    <a:pt x="3518472" y="3603647"/>
                  </a:lnTo>
                  <a:lnTo>
                    <a:pt x="3481586" y="3634382"/>
                  </a:lnTo>
                  <a:lnTo>
                    <a:pt x="3444019" y="3664279"/>
                  </a:lnTo>
                  <a:lnTo>
                    <a:pt x="3405788" y="3693324"/>
                  </a:lnTo>
                  <a:lnTo>
                    <a:pt x="3366914" y="3721502"/>
                  </a:lnTo>
                  <a:lnTo>
                    <a:pt x="3327416" y="3748797"/>
                  </a:lnTo>
                  <a:lnTo>
                    <a:pt x="3287313" y="3775197"/>
                  </a:lnTo>
                  <a:lnTo>
                    <a:pt x="3246627" y="3800688"/>
                  </a:lnTo>
                  <a:lnTo>
                    <a:pt x="3205378" y="3825258"/>
                  </a:lnTo>
                  <a:lnTo>
                    <a:pt x="3163586" y="3848893"/>
                  </a:lnTo>
                  <a:lnTo>
                    <a:pt x="3121273" y="3871582"/>
                  </a:lnTo>
                  <a:lnTo>
                    <a:pt x="3078460" y="3893313"/>
                  </a:lnTo>
                  <a:lnTo>
                    <a:pt x="3035170" y="3914076"/>
                  </a:lnTo>
                  <a:lnTo>
                    <a:pt x="2991423" y="3933859"/>
                  </a:lnTo>
                  <a:lnTo>
                    <a:pt x="2947242" y="3952654"/>
                  </a:lnTo>
                  <a:lnTo>
                    <a:pt x="2902650" y="3970449"/>
                  </a:lnTo>
                  <a:lnTo>
                    <a:pt x="2857669" y="3987237"/>
                  </a:lnTo>
                  <a:lnTo>
                    <a:pt x="2812321" y="4003009"/>
                  </a:lnTo>
                  <a:lnTo>
                    <a:pt x="2766629" y="4017757"/>
                  </a:lnTo>
                  <a:lnTo>
                    <a:pt x="2720618" y="4031473"/>
                  </a:lnTo>
                  <a:lnTo>
                    <a:pt x="2674310" y="4044151"/>
                  </a:lnTo>
                  <a:lnTo>
                    <a:pt x="2627728" y="4055783"/>
                  </a:lnTo>
                  <a:lnTo>
                    <a:pt x="2580896" y="4066364"/>
                  </a:lnTo>
                  <a:lnTo>
                    <a:pt x="2533839" y="4075890"/>
                  </a:lnTo>
                  <a:lnTo>
                    <a:pt x="2486578" y="4084354"/>
                  </a:lnTo>
                  <a:lnTo>
                    <a:pt x="2439139" y="4091753"/>
                  </a:lnTo>
                  <a:lnTo>
                    <a:pt x="2391546" y="4098083"/>
                  </a:lnTo>
                  <a:lnTo>
                    <a:pt x="2343823" y="4103340"/>
                  </a:lnTo>
                  <a:lnTo>
                    <a:pt x="2295993" y="4107523"/>
                  </a:lnTo>
                  <a:lnTo>
                    <a:pt x="2248082" y="4110629"/>
                  </a:lnTo>
                  <a:lnTo>
                    <a:pt x="2200112" y="4112655"/>
                  </a:lnTo>
                  <a:lnTo>
                    <a:pt x="2152109" y="4113602"/>
                  </a:lnTo>
                  <a:close/>
                </a:path>
              </a:pathLst>
            </a:custGeom>
            <a:solidFill>
              <a:srgbClr val="A66B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401945" y="3364084"/>
              <a:ext cx="895350" cy="2063750"/>
            </a:xfrm>
            <a:custGeom>
              <a:avLst/>
              <a:gdLst/>
              <a:ahLst/>
              <a:cxnLst/>
              <a:rect l="l" t="t" r="r" b="b"/>
              <a:pathLst>
                <a:path w="895350" h="2063750">
                  <a:moveTo>
                    <a:pt x="894892" y="2063391"/>
                  </a:moveTo>
                  <a:lnTo>
                    <a:pt x="0" y="126053"/>
                  </a:lnTo>
                  <a:lnTo>
                    <a:pt x="48698" y="104289"/>
                  </a:lnTo>
                  <a:lnTo>
                    <a:pt x="97847" y="83777"/>
                  </a:lnTo>
                  <a:lnTo>
                    <a:pt x="147447" y="64517"/>
                  </a:lnTo>
                  <a:lnTo>
                    <a:pt x="197497" y="46509"/>
                  </a:lnTo>
                  <a:lnTo>
                    <a:pt x="247998" y="29754"/>
                  </a:lnTo>
                  <a:lnTo>
                    <a:pt x="298949" y="14250"/>
                  </a:lnTo>
                  <a:lnTo>
                    <a:pt x="350351" y="0"/>
                  </a:lnTo>
                  <a:lnTo>
                    <a:pt x="894892" y="2063391"/>
                  </a:lnTo>
                  <a:close/>
                </a:path>
              </a:pathLst>
            </a:custGeom>
            <a:solidFill>
              <a:srgbClr val="D58F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649851" y="3293439"/>
              <a:ext cx="647065" cy="2134235"/>
            </a:xfrm>
            <a:custGeom>
              <a:avLst/>
              <a:gdLst/>
              <a:ahLst/>
              <a:cxnLst/>
              <a:rect l="l" t="t" r="r" b="b"/>
              <a:pathLst>
                <a:path w="647065" h="2134235">
                  <a:moveTo>
                    <a:pt x="646987" y="2134036"/>
                  </a:moveTo>
                  <a:lnTo>
                    <a:pt x="0" y="100438"/>
                  </a:lnTo>
                  <a:lnTo>
                    <a:pt x="48675" y="85581"/>
                  </a:lnTo>
                  <a:lnTo>
                    <a:pt x="97530" y="71911"/>
                  </a:lnTo>
                  <a:lnTo>
                    <a:pt x="146564" y="59431"/>
                  </a:lnTo>
                  <a:lnTo>
                    <a:pt x="195777" y="48139"/>
                  </a:lnTo>
                  <a:lnTo>
                    <a:pt x="245170" y="38036"/>
                  </a:lnTo>
                  <a:lnTo>
                    <a:pt x="294743" y="29121"/>
                  </a:lnTo>
                  <a:lnTo>
                    <a:pt x="344495" y="21395"/>
                  </a:lnTo>
                  <a:lnTo>
                    <a:pt x="394426" y="14857"/>
                  </a:lnTo>
                  <a:lnTo>
                    <a:pt x="444537" y="9509"/>
                  </a:lnTo>
                  <a:lnTo>
                    <a:pt x="494827" y="5348"/>
                  </a:lnTo>
                  <a:lnTo>
                    <a:pt x="545296" y="2377"/>
                  </a:lnTo>
                  <a:lnTo>
                    <a:pt x="595945" y="594"/>
                  </a:lnTo>
                  <a:lnTo>
                    <a:pt x="646773" y="0"/>
                  </a:lnTo>
                  <a:lnTo>
                    <a:pt x="646987" y="2134036"/>
                  </a:lnTo>
                  <a:close/>
                </a:path>
              </a:pathLst>
            </a:custGeom>
            <a:solidFill>
              <a:srgbClr val="FFB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296838" y="3293439"/>
              <a:ext cx="635" cy="2134235"/>
            </a:xfrm>
            <a:custGeom>
              <a:avLst/>
              <a:gdLst/>
              <a:ahLst/>
              <a:cxnLst/>
              <a:rect l="l" t="t" r="r" b="b"/>
              <a:pathLst>
                <a:path w="634" h="2134235">
                  <a:moveTo>
                    <a:pt x="0" y="2134036"/>
                  </a:moveTo>
                  <a:lnTo>
                    <a:pt x="0" y="0"/>
                  </a:lnTo>
                  <a:lnTo>
                    <a:pt x="213" y="0"/>
                  </a:lnTo>
                  <a:lnTo>
                    <a:pt x="0" y="2134036"/>
                  </a:lnTo>
                  <a:close/>
                </a:path>
              </a:pathLst>
            </a:custGeom>
            <a:solidFill>
              <a:srgbClr val="D08F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615338" y="1070894"/>
            <a:ext cx="9504542" cy="1545995"/>
          </a:xfrm>
          <a:prstGeom prst="rect">
            <a:avLst/>
          </a:prstGeom>
        </p:spPr>
        <p:txBody>
          <a:bodyPr vert="horz" wrap="square" lIns="0" tIns="89911" rIns="0" bIns="0" rtlCol="0">
            <a:spAutoFit/>
          </a:bodyPr>
          <a:lstStyle/>
          <a:p>
            <a:pPr marL="159385">
              <a:lnSpc>
                <a:spcPts val="3765"/>
              </a:lnSpc>
              <a:spcBef>
                <a:spcPts val="100"/>
              </a:spcBef>
            </a:pPr>
            <a:r>
              <a:rPr sz="3400" dirty="0"/>
              <a:t>Ensaio</a:t>
            </a:r>
            <a:r>
              <a:rPr sz="3400" spc="70" dirty="0"/>
              <a:t> </a:t>
            </a:r>
            <a:r>
              <a:rPr sz="3400" spc="160" dirty="0"/>
              <a:t>Clínico</a:t>
            </a:r>
            <a:r>
              <a:rPr sz="3400" spc="70" dirty="0"/>
              <a:t> </a:t>
            </a:r>
            <a:r>
              <a:rPr sz="3400" spc="655" dirty="0"/>
              <a:t>-</a:t>
            </a:r>
            <a:r>
              <a:rPr sz="3400" spc="70" dirty="0"/>
              <a:t> </a:t>
            </a:r>
            <a:r>
              <a:rPr sz="3400" dirty="0"/>
              <a:t>Fase</a:t>
            </a:r>
            <a:r>
              <a:rPr sz="3400" spc="70" dirty="0"/>
              <a:t> </a:t>
            </a:r>
            <a:r>
              <a:rPr sz="3400" spc="135" dirty="0"/>
              <a:t>3</a:t>
            </a:r>
            <a:endParaRPr sz="3400" dirty="0"/>
          </a:p>
          <a:p>
            <a:pPr marL="159385">
              <a:lnSpc>
                <a:spcPts val="3765"/>
              </a:lnSpc>
            </a:pPr>
            <a:r>
              <a:rPr lang="x-none" sz="3400" spc="150" dirty="0" smtClean="0"/>
              <a:t>Edital FINEP Ensaios Clínicos </a:t>
            </a:r>
            <a:br>
              <a:rPr lang="x-none" sz="3400" spc="150" dirty="0" smtClean="0"/>
            </a:br>
            <a:r>
              <a:rPr sz="3400" spc="150" dirty="0" smtClean="0"/>
              <a:t>Orçamento</a:t>
            </a:r>
            <a:endParaRPr sz="3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5362" y="1985620"/>
            <a:ext cx="10782300" cy="7274559"/>
            <a:chOff x="995362" y="1985620"/>
            <a:chExt cx="10782300" cy="72745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2444" y="8469936"/>
              <a:ext cx="2867024" cy="7899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362" y="1985620"/>
              <a:ext cx="10782299" cy="672464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061590" y="5767546"/>
            <a:ext cx="983615" cy="377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0515" marR="5080" indent="-298450">
              <a:lnSpc>
                <a:spcPct val="115399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Farmacêuticas 57.1%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464385" y="4981213"/>
            <a:ext cx="578485" cy="377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3035" marR="5080" indent="-140970">
              <a:lnSpc>
                <a:spcPct val="115399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Biólogos </a:t>
            </a:r>
            <a:r>
              <a:rPr sz="1000" b="1" spc="-25" dirty="0">
                <a:latin typeface="Arial"/>
                <a:cs typeface="Arial"/>
              </a:rPr>
              <a:t>20%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03525" y="3201095"/>
            <a:ext cx="1452245" cy="377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7690" marR="5080" indent="-555625">
              <a:lnSpc>
                <a:spcPct val="115399"/>
              </a:lnSpc>
              <a:spcBef>
                <a:spcPts val="95"/>
              </a:spcBef>
            </a:pPr>
            <a:r>
              <a:rPr sz="1000" b="1" dirty="0">
                <a:latin typeface="Arial"/>
                <a:cs typeface="Arial"/>
              </a:rPr>
              <a:t>Médicos</a:t>
            </a:r>
            <a:r>
              <a:rPr sz="1000" b="1" spc="300" dirty="0">
                <a:latin typeface="Arial"/>
                <a:cs typeface="Arial"/>
              </a:rPr>
              <a:t> </a:t>
            </a:r>
            <a:r>
              <a:rPr sz="1000" b="1" spc="-10" dirty="0">
                <a:latin typeface="Arial"/>
                <a:cs typeface="Arial"/>
              </a:rPr>
              <a:t>Veterinárioss </a:t>
            </a:r>
            <a:r>
              <a:rPr sz="1000" b="1" spc="30" dirty="0">
                <a:latin typeface="Arial"/>
                <a:cs typeface="Arial"/>
              </a:rPr>
              <a:t>8.6%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686460" y="2870994"/>
            <a:ext cx="514984" cy="377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3505" marR="5080" indent="-91440">
              <a:lnSpc>
                <a:spcPct val="115399"/>
              </a:lnSpc>
              <a:spcBef>
                <a:spcPts val="95"/>
              </a:spcBef>
            </a:pPr>
            <a:r>
              <a:rPr sz="1000" b="1" spc="55" dirty="0">
                <a:latin typeface="Arial"/>
                <a:cs typeface="Arial"/>
              </a:rPr>
              <a:t>Médico </a:t>
            </a:r>
            <a:r>
              <a:rPr sz="1000" b="1" spc="-20" dirty="0">
                <a:latin typeface="Arial"/>
                <a:cs typeface="Arial"/>
              </a:rPr>
              <a:t>5.7%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169268" y="3688224"/>
            <a:ext cx="867410" cy="377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7495" marR="5080" indent="-265430">
              <a:lnSpc>
                <a:spcPct val="115399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Nutricionista </a:t>
            </a:r>
            <a:r>
              <a:rPr sz="1000" b="1" spc="-20" dirty="0">
                <a:latin typeface="Arial"/>
                <a:cs typeface="Arial"/>
              </a:rPr>
              <a:t>2.9%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26796" y="2908673"/>
            <a:ext cx="756285" cy="377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1615" marR="5080" indent="-209550">
              <a:lnSpc>
                <a:spcPct val="115399"/>
              </a:lnSpc>
              <a:spcBef>
                <a:spcPts val="95"/>
              </a:spcBef>
            </a:pPr>
            <a:r>
              <a:rPr sz="1000" b="1" spc="-10" dirty="0">
                <a:latin typeface="Arial"/>
                <a:cs typeface="Arial"/>
              </a:rPr>
              <a:t>Bioquímica </a:t>
            </a:r>
            <a:r>
              <a:rPr sz="1000" b="1" spc="-20" dirty="0">
                <a:latin typeface="Arial"/>
                <a:cs typeface="Arial"/>
              </a:rPr>
              <a:t>2.9%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67551" y="1985620"/>
            <a:ext cx="4086224" cy="114299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1881664" y="857253"/>
            <a:ext cx="4839335" cy="8695055"/>
            <a:chOff x="11881664" y="857253"/>
            <a:chExt cx="4839335" cy="8695055"/>
          </a:xfrm>
        </p:grpSpPr>
        <p:sp>
          <p:nvSpPr>
            <p:cNvPr id="13" name="object 13"/>
            <p:cNvSpPr/>
            <p:nvPr/>
          </p:nvSpPr>
          <p:spPr>
            <a:xfrm>
              <a:off x="14606946" y="3324171"/>
              <a:ext cx="643890" cy="1619250"/>
            </a:xfrm>
            <a:custGeom>
              <a:avLst/>
              <a:gdLst/>
              <a:ahLst/>
              <a:cxnLst/>
              <a:rect l="l" t="t" r="r" b="b"/>
              <a:pathLst>
                <a:path w="643890" h="1619250">
                  <a:moveTo>
                    <a:pt x="0" y="1618643"/>
                  </a:moveTo>
                  <a:lnTo>
                    <a:pt x="0" y="0"/>
                  </a:lnTo>
                  <a:lnTo>
                    <a:pt x="47386" y="688"/>
                  </a:lnTo>
                  <a:lnTo>
                    <a:pt x="94632" y="2753"/>
                  </a:lnTo>
                  <a:lnTo>
                    <a:pt x="141736" y="6196"/>
                  </a:lnTo>
                  <a:lnTo>
                    <a:pt x="188700" y="11015"/>
                  </a:lnTo>
                  <a:lnTo>
                    <a:pt x="235521" y="17211"/>
                  </a:lnTo>
                  <a:lnTo>
                    <a:pt x="282202" y="24784"/>
                  </a:lnTo>
                  <a:lnTo>
                    <a:pt x="328741" y="33734"/>
                  </a:lnTo>
                  <a:lnTo>
                    <a:pt x="375000" y="44032"/>
                  </a:lnTo>
                  <a:lnTo>
                    <a:pt x="420842" y="55650"/>
                  </a:lnTo>
                  <a:lnTo>
                    <a:pt x="466265" y="68588"/>
                  </a:lnTo>
                  <a:lnTo>
                    <a:pt x="511271" y="82844"/>
                  </a:lnTo>
                  <a:lnTo>
                    <a:pt x="555858" y="98421"/>
                  </a:lnTo>
                  <a:lnTo>
                    <a:pt x="600028" y="115317"/>
                  </a:lnTo>
                  <a:lnTo>
                    <a:pt x="643779" y="133532"/>
                  </a:lnTo>
                  <a:lnTo>
                    <a:pt x="0" y="1618643"/>
                  </a:lnTo>
                  <a:close/>
                </a:path>
              </a:pathLst>
            </a:custGeom>
            <a:solidFill>
              <a:srgbClr val="6BE7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606946" y="3427384"/>
              <a:ext cx="1314450" cy="1515745"/>
            </a:xfrm>
            <a:custGeom>
              <a:avLst/>
              <a:gdLst/>
              <a:ahLst/>
              <a:cxnLst/>
              <a:rect l="l" t="t" r="r" b="b"/>
              <a:pathLst>
                <a:path w="1314450" h="1515745">
                  <a:moveTo>
                    <a:pt x="0" y="1515430"/>
                  </a:moveTo>
                  <a:lnTo>
                    <a:pt x="568750" y="0"/>
                  </a:lnTo>
                  <a:lnTo>
                    <a:pt x="613132" y="17404"/>
                  </a:lnTo>
                  <a:lnTo>
                    <a:pt x="656927" y="36082"/>
                  </a:lnTo>
                  <a:lnTo>
                    <a:pt x="700133" y="56034"/>
                  </a:lnTo>
                  <a:lnTo>
                    <a:pt x="742751" y="77259"/>
                  </a:lnTo>
                  <a:lnTo>
                    <a:pt x="784780" y="99759"/>
                  </a:lnTo>
                  <a:lnTo>
                    <a:pt x="826132" y="123482"/>
                  </a:lnTo>
                  <a:lnTo>
                    <a:pt x="866714" y="148379"/>
                  </a:lnTo>
                  <a:lnTo>
                    <a:pt x="906528" y="174449"/>
                  </a:lnTo>
                  <a:lnTo>
                    <a:pt x="945574" y="201694"/>
                  </a:lnTo>
                  <a:lnTo>
                    <a:pt x="983851" y="230112"/>
                  </a:lnTo>
                  <a:lnTo>
                    <a:pt x="1021277" y="259641"/>
                  </a:lnTo>
                  <a:lnTo>
                    <a:pt x="1057771" y="290219"/>
                  </a:lnTo>
                  <a:lnTo>
                    <a:pt x="1093333" y="321845"/>
                  </a:lnTo>
                  <a:lnTo>
                    <a:pt x="1127963" y="354519"/>
                  </a:lnTo>
                  <a:lnTo>
                    <a:pt x="1161660" y="388242"/>
                  </a:lnTo>
                  <a:lnTo>
                    <a:pt x="1194352" y="422940"/>
                  </a:lnTo>
                  <a:lnTo>
                    <a:pt x="1225969" y="458537"/>
                  </a:lnTo>
                  <a:lnTo>
                    <a:pt x="1256510" y="495035"/>
                  </a:lnTo>
                  <a:lnTo>
                    <a:pt x="1285975" y="532434"/>
                  </a:lnTo>
                  <a:lnTo>
                    <a:pt x="1314363" y="570732"/>
                  </a:lnTo>
                  <a:lnTo>
                    <a:pt x="0" y="1515430"/>
                  </a:lnTo>
                  <a:close/>
                </a:path>
              </a:pathLst>
            </a:custGeom>
            <a:solidFill>
              <a:srgbClr val="00C3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606946" y="3933607"/>
              <a:ext cx="1462405" cy="1009650"/>
            </a:xfrm>
            <a:custGeom>
              <a:avLst/>
              <a:gdLst/>
              <a:ahLst/>
              <a:cxnLst/>
              <a:rect l="l" t="t" r="r" b="b"/>
              <a:pathLst>
                <a:path w="1462405" h="1009650">
                  <a:moveTo>
                    <a:pt x="0" y="1009207"/>
                  </a:moveTo>
                  <a:lnTo>
                    <a:pt x="1265506" y="0"/>
                  </a:lnTo>
                  <a:lnTo>
                    <a:pt x="1298003" y="42139"/>
                  </a:lnTo>
                  <a:lnTo>
                    <a:pt x="1329020" y="85202"/>
                  </a:lnTo>
                  <a:lnTo>
                    <a:pt x="1358559" y="129190"/>
                  </a:lnTo>
                  <a:lnTo>
                    <a:pt x="1386619" y="174101"/>
                  </a:lnTo>
                  <a:lnTo>
                    <a:pt x="1413199" y="219937"/>
                  </a:lnTo>
                  <a:lnTo>
                    <a:pt x="1438301" y="266696"/>
                  </a:lnTo>
                  <a:lnTo>
                    <a:pt x="1461923" y="314380"/>
                  </a:lnTo>
                  <a:lnTo>
                    <a:pt x="0" y="1009207"/>
                  </a:lnTo>
                  <a:close/>
                </a:path>
              </a:pathLst>
            </a:custGeom>
            <a:solidFill>
              <a:srgbClr val="009A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606946" y="4175790"/>
              <a:ext cx="1619250" cy="1943100"/>
            </a:xfrm>
            <a:custGeom>
              <a:avLst/>
              <a:gdLst/>
              <a:ahLst/>
              <a:cxnLst/>
              <a:rect l="l" t="t" r="r" b="b"/>
              <a:pathLst>
                <a:path w="1619250" h="1943100">
                  <a:moveTo>
                    <a:pt x="1112578" y="1942683"/>
                  </a:moveTo>
                  <a:lnTo>
                    <a:pt x="0" y="767024"/>
                  </a:lnTo>
                  <a:lnTo>
                    <a:pt x="1425370" y="0"/>
                  </a:lnTo>
                  <a:lnTo>
                    <a:pt x="1440734" y="29264"/>
                  </a:lnTo>
                  <a:lnTo>
                    <a:pt x="1469644" y="88679"/>
                  </a:lnTo>
                  <a:lnTo>
                    <a:pt x="1496115" y="149249"/>
                  </a:lnTo>
                  <a:lnTo>
                    <a:pt x="1520081" y="210824"/>
                  </a:lnTo>
                  <a:lnTo>
                    <a:pt x="1541523" y="273352"/>
                  </a:lnTo>
                  <a:lnTo>
                    <a:pt x="1560387" y="336677"/>
                  </a:lnTo>
                  <a:lnTo>
                    <a:pt x="1576656" y="400746"/>
                  </a:lnTo>
                  <a:lnTo>
                    <a:pt x="1590291" y="465399"/>
                  </a:lnTo>
                  <a:lnTo>
                    <a:pt x="1601281" y="530581"/>
                  </a:lnTo>
                  <a:lnTo>
                    <a:pt x="1609596" y="596130"/>
                  </a:lnTo>
                  <a:lnTo>
                    <a:pt x="1615232" y="661992"/>
                  </a:lnTo>
                  <a:lnTo>
                    <a:pt x="1618172" y="728001"/>
                  </a:lnTo>
                  <a:lnTo>
                    <a:pt x="1618632" y="761051"/>
                  </a:lnTo>
                  <a:lnTo>
                    <a:pt x="1618416" y="794103"/>
                  </a:lnTo>
                  <a:lnTo>
                    <a:pt x="1615963" y="860132"/>
                  </a:lnTo>
                  <a:lnTo>
                    <a:pt x="1610814" y="926034"/>
                  </a:lnTo>
                  <a:lnTo>
                    <a:pt x="1602982" y="991643"/>
                  </a:lnTo>
                  <a:lnTo>
                    <a:pt x="1592474" y="1056905"/>
                  </a:lnTo>
                  <a:lnTo>
                    <a:pt x="1579317" y="1121656"/>
                  </a:lnTo>
                  <a:lnTo>
                    <a:pt x="1563520" y="1185843"/>
                  </a:lnTo>
                  <a:lnTo>
                    <a:pt x="1545124" y="1249305"/>
                  </a:lnTo>
                  <a:lnTo>
                    <a:pt x="1524145" y="1311990"/>
                  </a:lnTo>
                  <a:lnTo>
                    <a:pt x="1500633" y="1373740"/>
                  </a:lnTo>
                  <a:lnTo>
                    <a:pt x="1474610" y="1434505"/>
                  </a:lnTo>
                  <a:lnTo>
                    <a:pt x="1446140" y="1494131"/>
                  </a:lnTo>
                  <a:lnTo>
                    <a:pt x="1415246" y="1552570"/>
                  </a:lnTo>
                  <a:lnTo>
                    <a:pt x="1382007" y="1609675"/>
                  </a:lnTo>
                  <a:lnTo>
                    <a:pt x="1346449" y="1665399"/>
                  </a:lnTo>
                  <a:lnTo>
                    <a:pt x="1308663" y="1719603"/>
                  </a:lnTo>
                  <a:lnTo>
                    <a:pt x="1268678" y="1772241"/>
                  </a:lnTo>
                  <a:lnTo>
                    <a:pt x="1226595" y="1823181"/>
                  </a:lnTo>
                  <a:lnTo>
                    <a:pt x="1182450" y="1872382"/>
                  </a:lnTo>
                  <a:lnTo>
                    <a:pt x="1136353" y="1919720"/>
                  </a:lnTo>
                  <a:lnTo>
                    <a:pt x="1112578" y="1942683"/>
                  </a:lnTo>
                  <a:close/>
                </a:path>
              </a:pathLst>
            </a:custGeom>
            <a:solidFill>
              <a:srgbClr val="0070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988314" y="3400852"/>
              <a:ext cx="2788920" cy="3161030"/>
            </a:xfrm>
            <a:custGeom>
              <a:avLst/>
              <a:gdLst/>
              <a:ahLst/>
              <a:cxnLst/>
              <a:rect l="l" t="t" r="r" b="b"/>
              <a:pathLst>
                <a:path w="2788919" h="3161029">
                  <a:moveTo>
                    <a:pt x="1637249" y="3160498"/>
                  </a:moveTo>
                  <a:lnTo>
                    <a:pt x="1591216" y="3160373"/>
                  </a:lnTo>
                  <a:lnTo>
                    <a:pt x="1545204" y="3158938"/>
                  </a:lnTo>
                  <a:lnTo>
                    <a:pt x="1499252" y="3156197"/>
                  </a:lnTo>
                  <a:lnTo>
                    <a:pt x="1453397" y="3152149"/>
                  </a:lnTo>
                  <a:lnTo>
                    <a:pt x="1407675" y="3146799"/>
                  </a:lnTo>
                  <a:lnTo>
                    <a:pt x="1362124" y="3140151"/>
                  </a:lnTo>
                  <a:lnTo>
                    <a:pt x="1316781" y="3132211"/>
                  </a:lnTo>
                  <a:lnTo>
                    <a:pt x="1271681" y="3122984"/>
                  </a:lnTo>
                  <a:lnTo>
                    <a:pt x="1226862" y="3112479"/>
                  </a:lnTo>
                  <a:lnTo>
                    <a:pt x="1182361" y="3100703"/>
                  </a:lnTo>
                  <a:lnTo>
                    <a:pt x="1138212" y="3087666"/>
                  </a:lnTo>
                  <a:lnTo>
                    <a:pt x="1094451" y="3073380"/>
                  </a:lnTo>
                  <a:lnTo>
                    <a:pt x="1051115" y="3057855"/>
                  </a:lnTo>
                  <a:lnTo>
                    <a:pt x="1008237" y="3041103"/>
                  </a:lnTo>
                  <a:lnTo>
                    <a:pt x="965853" y="3023139"/>
                  </a:lnTo>
                  <a:lnTo>
                    <a:pt x="923997" y="3003977"/>
                  </a:lnTo>
                  <a:lnTo>
                    <a:pt x="882703" y="2983633"/>
                  </a:lnTo>
                  <a:lnTo>
                    <a:pt x="842005" y="2962123"/>
                  </a:lnTo>
                  <a:lnTo>
                    <a:pt x="801934" y="2939464"/>
                  </a:lnTo>
                  <a:lnTo>
                    <a:pt x="762524" y="2915674"/>
                  </a:lnTo>
                  <a:lnTo>
                    <a:pt x="723806" y="2890774"/>
                  </a:lnTo>
                  <a:lnTo>
                    <a:pt x="685812" y="2864783"/>
                  </a:lnTo>
                  <a:lnTo>
                    <a:pt x="648573" y="2837722"/>
                  </a:lnTo>
                  <a:lnTo>
                    <a:pt x="612118" y="2809612"/>
                  </a:lnTo>
                  <a:lnTo>
                    <a:pt x="576477" y="2780478"/>
                  </a:lnTo>
                  <a:lnTo>
                    <a:pt x="541679" y="2750341"/>
                  </a:lnTo>
                  <a:lnTo>
                    <a:pt x="507752" y="2719228"/>
                  </a:lnTo>
                  <a:lnTo>
                    <a:pt x="474724" y="2687162"/>
                  </a:lnTo>
                  <a:lnTo>
                    <a:pt x="442621" y="2654170"/>
                  </a:lnTo>
                  <a:lnTo>
                    <a:pt x="411469" y="2620278"/>
                  </a:lnTo>
                  <a:lnTo>
                    <a:pt x="381293" y="2585514"/>
                  </a:lnTo>
                  <a:lnTo>
                    <a:pt x="352118" y="2549906"/>
                  </a:lnTo>
                  <a:lnTo>
                    <a:pt x="323968" y="2513483"/>
                  </a:lnTo>
                  <a:lnTo>
                    <a:pt x="296865" y="2476274"/>
                  </a:lnTo>
                  <a:lnTo>
                    <a:pt x="270830" y="2438310"/>
                  </a:lnTo>
                  <a:lnTo>
                    <a:pt x="245886" y="2399620"/>
                  </a:lnTo>
                  <a:lnTo>
                    <a:pt x="222052" y="2360237"/>
                  </a:lnTo>
                  <a:lnTo>
                    <a:pt x="199348" y="2320192"/>
                  </a:lnTo>
                  <a:lnTo>
                    <a:pt x="177792" y="2279518"/>
                  </a:lnTo>
                  <a:lnTo>
                    <a:pt x="157401" y="2238247"/>
                  </a:lnTo>
                  <a:lnTo>
                    <a:pt x="138191" y="2196412"/>
                  </a:lnTo>
                  <a:lnTo>
                    <a:pt x="120180" y="2154049"/>
                  </a:lnTo>
                  <a:lnTo>
                    <a:pt x="103380" y="2111190"/>
                  </a:lnTo>
                  <a:lnTo>
                    <a:pt x="87806" y="2067871"/>
                  </a:lnTo>
                  <a:lnTo>
                    <a:pt x="73470" y="2024127"/>
                  </a:lnTo>
                  <a:lnTo>
                    <a:pt x="60383" y="1979993"/>
                  </a:lnTo>
                  <a:lnTo>
                    <a:pt x="48557" y="1935504"/>
                  </a:lnTo>
                  <a:lnTo>
                    <a:pt x="38001" y="1890697"/>
                  </a:lnTo>
                  <a:lnTo>
                    <a:pt x="28724" y="1845608"/>
                  </a:lnTo>
                  <a:lnTo>
                    <a:pt x="20732" y="1800274"/>
                  </a:lnTo>
                  <a:lnTo>
                    <a:pt x="14032" y="1754730"/>
                  </a:lnTo>
                  <a:lnTo>
                    <a:pt x="8631" y="1709014"/>
                  </a:lnTo>
                  <a:lnTo>
                    <a:pt x="4532" y="1663164"/>
                  </a:lnTo>
                  <a:lnTo>
                    <a:pt x="1738" y="1617215"/>
                  </a:lnTo>
                  <a:lnTo>
                    <a:pt x="252" y="1571205"/>
                  </a:lnTo>
                  <a:lnTo>
                    <a:pt x="0" y="1548192"/>
                  </a:lnTo>
                  <a:lnTo>
                    <a:pt x="75" y="1525172"/>
                  </a:lnTo>
                  <a:lnTo>
                    <a:pt x="1207" y="1479153"/>
                  </a:lnTo>
                  <a:lnTo>
                    <a:pt x="3647" y="1433184"/>
                  </a:lnTo>
                  <a:lnTo>
                    <a:pt x="7393" y="1387303"/>
                  </a:lnTo>
                  <a:lnTo>
                    <a:pt x="12443" y="1341547"/>
                  </a:lnTo>
                  <a:lnTo>
                    <a:pt x="18791" y="1295953"/>
                  </a:lnTo>
                  <a:lnTo>
                    <a:pt x="26434" y="1250559"/>
                  </a:lnTo>
                  <a:lnTo>
                    <a:pt x="35364" y="1205400"/>
                  </a:lnTo>
                  <a:lnTo>
                    <a:pt x="45576" y="1160513"/>
                  </a:lnTo>
                  <a:lnTo>
                    <a:pt x="57059" y="1115934"/>
                  </a:lnTo>
                  <a:lnTo>
                    <a:pt x="69805" y="1071701"/>
                  </a:lnTo>
                  <a:lnTo>
                    <a:pt x="83804" y="1027847"/>
                  </a:lnTo>
                  <a:lnTo>
                    <a:pt x="99045" y="984410"/>
                  </a:lnTo>
                  <a:lnTo>
                    <a:pt x="115514" y="941423"/>
                  </a:lnTo>
                  <a:lnTo>
                    <a:pt x="133199" y="898922"/>
                  </a:lnTo>
                  <a:lnTo>
                    <a:pt x="152086" y="856942"/>
                  </a:lnTo>
                  <a:lnTo>
                    <a:pt x="172159" y="815515"/>
                  </a:lnTo>
                  <a:lnTo>
                    <a:pt x="193401" y="774676"/>
                  </a:lnTo>
                  <a:lnTo>
                    <a:pt x="215797" y="734457"/>
                  </a:lnTo>
                  <a:lnTo>
                    <a:pt x="239327" y="694892"/>
                  </a:lnTo>
                  <a:lnTo>
                    <a:pt x="263973" y="656011"/>
                  </a:lnTo>
                  <a:lnTo>
                    <a:pt x="289714" y="617848"/>
                  </a:lnTo>
                  <a:lnTo>
                    <a:pt x="316530" y="580431"/>
                  </a:lnTo>
                  <a:lnTo>
                    <a:pt x="344400" y="543793"/>
                  </a:lnTo>
                  <a:lnTo>
                    <a:pt x="373300" y="507961"/>
                  </a:lnTo>
                  <a:lnTo>
                    <a:pt x="403207" y="472966"/>
                  </a:lnTo>
                  <a:lnTo>
                    <a:pt x="434097" y="438836"/>
                  </a:lnTo>
                  <a:lnTo>
                    <a:pt x="465945" y="405598"/>
                  </a:lnTo>
                  <a:lnTo>
                    <a:pt x="498726" y="373279"/>
                  </a:lnTo>
                  <a:lnTo>
                    <a:pt x="532412" y="341905"/>
                  </a:lnTo>
                  <a:lnTo>
                    <a:pt x="566978" y="311502"/>
                  </a:lnTo>
                  <a:lnTo>
                    <a:pt x="602393" y="282094"/>
                  </a:lnTo>
                  <a:lnTo>
                    <a:pt x="638631" y="253705"/>
                  </a:lnTo>
                  <a:lnTo>
                    <a:pt x="675661" y="226358"/>
                  </a:lnTo>
                  <a:lnTo>
                    <a:pt x="713453" y="200075"/>
                  </a:lnTo>
                  <a:lnTo>
                    <a:pt x="751978" y="174877"/>
                  </a:lnTo>
                  <a:lnTo>
                    <a:pt x="791204" y="150785"/>
                  </a:lnTo>
                  <a:lnTo>
                    <a:pt x="831099" y="127819"/>
                  </a:lnTo>
                  <a:lnTo>
                    <a:pt x="871631" y="105996"/>
                  </a:lnTo>
                  <a:lnTo>
                    <a:pt x="912768" y="85334"/>
                  </a:lnTo>
                  <a:lnTo>
                    <a:pt x="954475" y="65851"/>
                  </a:lnTo>
                  <a:lnTo>
                    <a:pt x="996719" y="47561"/>
                  </a:lnTo>
                  <a:lnTo>
                    <a:pt x="1039467" y="30481"/>
                  </a:lnTo>
                  <a:lnTo>
                    <a:pt x="1082682" y="14622"/>
                  </a:lnTo>
                  <a:lnTo>
                    <a:pt x="1126332" y="0"/>
                  </a:lnTo>
                  <a:lnTo>
                    <a:pt x="1618631" y="1541961"/>
                  </a:lnTo>
                  <a:lnTo>
                    <a:pt x="2788578" y="2660545"/>
                  </a:lnTo>
                  <a:lnTo>
                    <a:pt x="2756296" y="2693363"/>
                  </a:lnTo>
                  <a:lnTo>
                    <a:pt x="2723094" y="2725249"/>
                  </a:lnTo>
                  <a:lnTo>
                    <a:pt x="2688999" y="2756178"/>
                  </a:lnTo>
                  <a:lnTo>
                    <a:pt x="2654038" y="2786124"/>
                  </a:lnTo>
                  <a:lnTo>
                    <a:pt x="2618239" y="2815065"/>
                  </a:lnTo>
                  <a:lnTo>
                    <a:pt x="2581632" y="2842975"/>
                  </a:lnTo>
                  <a:lnTo>
                    <a:pt x="2544246" y="2869834"/>
                  </a:lnTo>
                  <a:lnTo>
                    <a:pt x="2506111" y="2895618"/>
                  </a:lnTo>
                  <a:lnTo>
                    <a:pt x="2467259" y="2920307"/>
                  </a:lnTo>
                  <a:lnTo>
                    <a:pt x="2427720" y="2943882"/>
                  </a:lnTo>
                  <a:lnTo>
                    <a:pt x="2387527" y="2966323"/>
                  </a:lnTo>
                  <a:lnTo>
                    <a:pt x="2346711" y="2987612"/>
                  </a:lnTo>
                  <a:lnTo>
                    <a:pt x="2305307" y="3007732"/>
                  </a:lnTo>
                  <a:lnTo>
                    <a:pt x="2263348" y="3026665"/>
                  </a:lnTo>
                  <a:lnTo>
                    <a:pt x="2220867" y="3044399"/>
                  </a:lnTo>
                  <a:lnTo>
                    <a:pt x="2177899" y="3060916"/>
                  </a:lnTo>
                  <a:lnTo>
                    <a:pt x="2134479" y="3076206"/>
                  </a:lnTo>
                  <a:lnTo>
                    <a:pt x="2090641" y="3090255"/>
                  </a:lnTo>
                  <a:lnTo>
                    <a:pt x="2046422" y="3103051"/>
                  </a:lnTo>
                  <a:lnTo>
                    <a:pt x="2001857" y="3114585"/>
                  </a:lnTo>
                  <a:lnTo>
                    <a:pt x="1956982" y="3124847"/>
                  </a:lnTo>
                  <a:lnTo>
                    <a:pt x="1911833" y="3133828"/>
                  </a:lnTo>
                  <a:lnTo>
                    <a:pt x="1866447" y="3141522"/>
                  </a:lnTo>
                  <a:lnTo>
                    <a:pt x="1820860" y="3147922"/>
                  </a:lnTo>
                  <a:lnTo>
                    <a:pt x="1775110" y="3153024"/>
                  </a:lnTo>
                  <a:lnTo>
                    <a:pt x="1729233" y="3156822"/>
                  </a:lnTo>
                  <a:lnTo>
                    <a:pt x="1683267" y="3159314"/>
                  </a:lnTo>
                  <a:lnTo>
                    <a:pt x="1660265" y="3160069"/>
                  </a:lnTo>
                  <a:lnTo>
                    <a:pt x="1637249" y="3160498"/>
                  </a:lnTo>
                  <a:close/>
                </a:path>
              </a:pathLst>
            </a:custGeom>
            <a:solidFill>
              <a:srgbClr val="0045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038195" y="3337728"/>
              <a:ext cx="568960" cy="1605280"/>
            </a:xfrm>
            <a:custGeom>
              <a:avLst/>
              <a:gdLst/>
              <a:ahLst/>
              <a:cxnLst/>
              <a:rect l="l" t="t" r="r" b="b"/>
              <a:pathLst>
                <a:path w="568959" h="1605279">
                  <a:moveTo>
                    <a:pt x="568750" y="1605085"/>
                  </a:moveTo>
                  <a:lnTo>
                    <a:pt x="0" y="89655"/>
                  </a:lnTo>
                  <a:lnTo>
                    <a:pt x="50118" y="71770"/>
                  </a:lnTo>
                  <a:lnTo>
                    <a:pt x="100659" y="55578"/>
                  </a:lnTo>
                  <a:lnTo>
                    <a:pt x="151622" y="41078"/>
                  </a:lnTo>
                  <a:lnTo>
                    <a:pt x="203006" y="28270"/>
                  </a:lnTo>
                  <a:lnTo>
                    <a:pt x="254812" y="17154"/>
                  </a:lnTo>
                  <a:lnTo>
                    <a:pt x="307040" y="7731"/>
                  </a:lnTo>
                  <a:lnTo>
                    <a:pt x="359690" y="0"/>
                  </a:lnTo>
                  <a:lnTo>
                    <a:pt x="568750" y="1605085"/>
                  </a:lnTo>
                  <a:close/>
                </a:path>
              </a:pathLst>
            </a:custGeom>
            <a:solidFill>
              <a:srgbClr val="5E58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317926" y="3324171"/>
              <a:ext cx="289560" cy="1619250"/>
            </a:xfrm>
            <a:custGeom>
              <a:avLst/>
              <a:gdLst/>
              <a:ahLst/>
              <a:cxnLst/>
              <a:rect l="l" t="t" r="r" b="b"/>
              <a:pathLst>
                <a:path w="289559" h="1619250">
                  <a:moveTo>
                    <a:pt x="289019" y="1618643"/>
                  </a:moveTo>
                  <a:lnTo>
                    <a:pt x="0" y="26012"/>
                  </a:lnTo>
                  <a:lnTo>
                    <a:pt x="47862" y="18064"/>
                  </a:lnTo>
                  <a:lnTo>
                    <a:pt x="95837" y="11560"/>
                  </a:lnTo>
                  <a:lnTo>
                    <a:pt x="143924" y="6503"/>
                  </a:lnTo>
                  <a:lnTo>
                    <a:pt x="192123" y="2890"/>
                  </a:lnTo>
                  <a:lnTo>
                    <a:pt x="240434" y="722"/>
                  </a:lnTo>
                  <a:lnTo>
                    <a:pt x="288858" y="0"/>
                  </a:lnTo>
                  <a:lnTo>
                    <a:pt x="289019" y="1618643"/>
                  </a:lnTo>
                  <a:close/>
                </a:path>
              </a:pathLst>
            </a:custGeom>
            <a:solidFill>
              <a:srgbClr val="9C6E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606946" y="3324171"/>
              <a:ext cx="635" cy="1619250"/>
            </a:xfrm>
            <a:custGeom>
              <a:avLst/>
              <a:gdLst/>
              <a:ahLst/>
              <a:cxnLst/>
              <a:rect l="l" t="t" r="r" b="b"/>
              <a:pathLst>
                <a:path w="634" h="1619250">
                  <a:moveTo>
                    <a:pt x="0" y="1618643"/>
                  </a:moveTo>
                  <a:lnTo>
                    <a:pt x="0" y="0"/>
                  </a:lnTo>
                  <a:lnTo>
                    <a:pt x="161" y="0"/>
                  </a:lnTo>
                  <a:lnTo>
                    <a:pt x="0" y="1618643"/>
                  </a:lnTo>
                  <a:close/>
                </a:path>
              </a:pathLst>
            </a:custGeom>
            <a:solidFill>
              <a:srgbClr val="D08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81688" y="6561456"/>
              <a:ext cx="4838699" cy="299084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900714" y="857253"/>
              <a:ext cx="0" cy="8572500"/>
            </a:xfrm>
            <a:custGeom>
              <a:avLst/>
              <a:gdLst/>
              <a:ahLst/>
              <a:cxnLst/>
              <a:rect l="l" t="t" r="r" b="b"/>
              <a:pathLst>
                <a:path h="8572500">
                  <a:moveTo>
                    <a:pt x="0" y="0"/>
                  </a:moveTo>
                  <a:lnTo>
                    <a:pt x="0" y="8572499"/>
                  </a:lnTo>
                </a:path>
              </a:pathLst>
            </a:custGeom>
            <a:ln w="38099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2274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00"/>
              </a:spcBef>
            </a:pPr>
            <a:r>
              <a:rPr spc="125" dirty="0"/>
              <a:t>Arranjo</a:t>
            </a:r>
            <a:r>
              <a:rPr spc="105" dirty="0"/>
              <a:t> </a:t>
            </a:r>
            <a:r>
              <a:rPr spc="125" dirty="0"/>
              <a:t>Institucional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154" y="3015639"/>
            <a:ext cx="12002845" cy="5301451"/>
          </a:xfrm>
        </p:spPr>
        <p:txBody>
          <a:bodyPr/>
          <a:lstStyle/>
          <a:p>
            <a:r>
              <a:rPr lang="en-US" sz="3200" dirty="0" err="1" smtClean="0"/>
              <a:t>Outras</a:t>
            </a:r>
            <a:r>
              <a:rPr lang="en-US" sz="3200" dirty="0" smtClean="0"/>
              <a:t> </a:t>
            </a:r>
            <a:r>
              <a:rPr lang="en-US" sz="3200" dirty="0" err="1" smtClean="0"/>
              <a:t>vacinas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desenvolvimento</a:t>
            </a:r>
            <a:r>
              <a:rPr lang="en-US" sz="3200" dirty="0" smtClean="0"/>
              <a:t> </a:t>
            </a:r>
            <a:r>
              <a:rPr lang="en-US" sz="3200" dirty="0" err="1" smtClean="0"/>
              <a:t>pelo</a:t>
            </a:r>
            <a:r>
              <a:rPr lang="en-US" sz="3200" dirty="0" smtClean="0"/>
              <a:t> CTVACINAS, </a:t>
            </a:r>
            <a:r>
              <a:rPr lang="en-US" sz="3200" dirty="0" err="1" smtClean="0"/>
              <a:t>próximas</a:t>
            </a:r>
            <a:r>
              <a:rPr lang="en-US" sz="3200" dirty="0" smtClean="0"/>
              <a:t> de </a:t>
            </a:r>
            <a:r>
              <a:rPr lang="en-US" sz="3200" dirty="0" err="1" smtClean="0"/>
              <a:t>entrar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fase</a:t>
            </a:r>
            <a:r>
              <a:rPr lang="en-US" sz="3200" dirty="0" smtClean="0"/>
              <a:t> </a:t>
            </a:r>
            <a:r>
              <a:rPr lang="en-US" sz="3200" dirty="0" err="1" smtClean="0"/>
              <a:t>clínica</a:t>
            </a:r>
            <a:r>
              <a:rPr lang="en-US" sz="3200" dirty="0" smtClean="0"/>
              <a:t>:</a:t>
            </a:r>
          </a:p>
          <a:p>
            <a:endParaRPr lang="en-US" sz="3200" dirty="0"/>
          </a:p>
          <a:p>
            <a:pPr marL="342900" indent="-342900">
              <a:buFontTx/>
              <a:buChar char="-"/>
            </a:pPr>
            <a:r>
              <a:rPr lang="en-US" sz="3200" dirty="0" err="1" smtClean="0"/>
              <a:t>Malária</a:t>
            </a:r>
            <a:r>
              <a:rPr lang="en-US" sz="3200" dirty="0" smtClean="0"/>
              <a:t> – USP – </a:t>
            </a:r>
            <a:r>
              <a:rPr lang="en-US" sz="3200" dirty="0" err="1" smtClean="0"/>
              <a:t>Cristália</a:t>
            </a:r>
            <a:endParaRPr lang="en-US" sz="3200" dirty="0" smtClean="0"/>
          </a:p>
          <a:p>
            <a:endParaRPr lang="en-US" sz="3200" dirty="0" smtClean="0"/>
          </a:p>
          <a:p>
            <a:pPr marL="342900" indent="-342900">
              <a:buFontTx/>
              <a:buChar char="-"/>
            </a:pPr>
            <a:r>
              <a:rPr lang="en-US" sz="3200" dirty="0" err="1" smtClean="0"/>
              <a:t>Leishmaniose</a:t>
            </a:r>
            <a:r>
              <a:rPr lang="en-US" sz="3200" dirty="0" smtClean="0"/>
              <a:t> visceral </a:t>
            </a:r>
            <a:r>
              <a:rPr lang="en-US" sz="3200" dirty="0" err="1" smtClean="0"/>
              <a:t>humana</a:t>
            </a:r>
            <a:r>
              <a:rPr lang="en-US" sz="3200" dirty="0" smtClean="0"/>
              <a:t> – FIOCRUZ</a:t>
            </a:r>
          </a:p>
          <a:p>
            <a:pPr marL="342900" indent="-342900">
              <a:buFontTx/>
              <a:buChar char="-"/>
            </a:pPr>
            <a:endParaRPr lang="en-US" sz="3200" dirty="0" smtClean="0"/>
          </a:p>
          <a:p>
            <a:pPr marL="342900" indent="-342900">
              <a:buFontTx/>
              <a:buChar char="-"/>
            </a:pPr>
            <a:r>
              <a:rPr lang="en-US" sz="3200" dirty="0" err="1" smtClean="0"/>
              <a:t>Doença</a:t>
            </a:r>
            <a:r>
              <a:rPr lang="en-US" sz="3200" dirty="0" smtClean="0"/>
              <a:t> de Chagas – </a:t>
            </a:r>
            <a:r>
              <a:rPr lang="en-US" sz="3200" dirty="0" err="1" smtClean="0"/>
              <a:t>Fundação</a:t>
            </a:r>
            <a:r>
              <a:rPr lang="en-US" sz="3200" dirty="0" smtClean="0"/>
              <a:t> </a:t>
            </a:r>
            <a:r>
              <a:rPr lang="en-US" sz="3200" dirty="0" err="1" smtClean="0"/>
              <a:t>Romeu</a:t>
            </a:r>
            <a:r>
              <a:rPr lang="en-US" sz="3200" dirty="0" smtClean="0"/>
              <a:t> </a:t>
            </a:r>
            <a:r>
              <a:rPr lang="en-US" sz="3200" dirty="0" err="1" smtClean="0"/>
              <a:t>Cançado</a:t>
            </a:r>
            <a:endParaRPr lang="en-US" sz="3200" dirty="0" smtClean="0"/>
          </a:p>
          <a:p>
            <a:pPr marL="342900" indent="-342900">
              <a:buFontTx/>
              <a:buChar char="-"/>
            </a:pPr>
            <a:endParaRPr lang="en-US" sz="3200" dirty="0" smtClean="0"/>
          </a:p>
          <a:p>
            <a:pPr marL="342900" indent="-342900">
              <a:buFontTx/>
              <a:buChar char="-"/>
            </a:pPr>
            <a:r>
              <a:rPr lang="en-US" sz="3200" dirty="0" err="1" smtClean="0"/>
              <a:t>Monkeypox</a:t>
            </a:r>
            <a:r>
              <a:rPr lang="en-US" sz="3200" dirty="0" smtClean="0"/>
              <a:t> – Biomanguinhos</a:t>
            </a:r>
          </a:p>
          <a:p>
            <a:pPr marL="342900" indent="-34290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17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619500"/>
            <a:ext cx="7086600" cy="40324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324100"/>
            <a:ext cx="6400800" cy="2842174"/>
          </a:xfrm>
          <a:prstGeom prst="rect">
            <a:avLst/>
          </a:prstGeom>
        </p:spPr>
      </p:pic>
      <p:pic>
        <p:nvPicPr>
          <p:cNvPr id="5" name="Picture 4" descr="FINEP_SITE_2018.png">
            <a:extLst>
              <a:ext uri="{FF2B5EF4-FFF2-40B4-BE49-F238E27FC236}">
                <a16:creationId xmlns="" xmlns:a16="http://schemas.microsoft.com/office/drawing/2014/main" id="{D2C2CB99-0171-B949-BE3C-67E6AFE34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7353300"/>
            <a:ext cx="1737716" cy="819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70CD318-BAE4-7F48-AE33-B84D228EFA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210300"/>
            <a:ext cx="2362199" cy="12049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5829300"/>
            <a:ext cx="3340100" cy="2133600"/>
          </a:xfrm>
          <a:prstGeom prst="rect">
            <a:avLst/>
          </a:prstGeom>
        </p:spPr>
      </p:pic>
      <p:pic>
        <p:nvPicPr>
          <p:cNvPr id="9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71800" y="5219700"/>
            <a:ext cx="3238499" cy="942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1333500"/>
            <a:ext cx="982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Centro </a:t>
            </a:r>
            <a:r>
              <a:rPr lang="en-US" sz="3600" b="1" dirty="0" err="1" smtClean="0"/>
              <a:t>Nacional</a:t>
            </a:r>
            <a:r>
              <a:rPr lang="en-US" sz="3600" b="1" dirty="0" smtClean="0"/>
              <a:t> de Vacinas - </a:t>
            </a:r>
            <a:r>
              <a:rPr lang="en-US" sz="3600" b="1" dirty="0" err="1" smtClean="0"/>
              <a:t>CNVacinas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4369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6" descr="Uma imagem contendo clip-art&#10;&#10;Descrição gerada com alta confiança">
            <a:extLst>
              <a:ext uri="{FF2B5EF4-FFF2-40B4-BE49-F238E27FC236}">
                <a16:creationId xmlns="" xmlns:a16="http://schemas.microsoft.com/office/drawing/2014/main" id="{6237A3C3-DA2F-4740-8CDA-E55F249DB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238" y="27354"/>
            <a:ext cx="4170071" cy="110938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EA248BD2-01B7-BA48-A32E-3CB7017E1C5E}"/>
              </a:ext>
            </a:extLst>
          </p:cNvPr>
          <p:cNvSpPr txBox="1"/>
          <p:nvPr/>
        </p:nvSpPr>
        <p:spPr>
          <a:xfrm>
            <a:off x="282389" y="2737420"/>
            <a:ext cx="4775097" cy="5124481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b="1" dirty="0"/>
              <a:t>Ana Clara </a:t>
            </a:r>
            <a:r>
              <a:rPr lang="en-US" b="1" dirty="0" err="1"/>
              <a:t>Guimarães</a:t>
            </a:r>
            <a:endParaRPr lang="en-US" b="1" dirty="0"/>
          </a:p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Anderson Santos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Bianca de Oliveira</a:t>
            </a:r>
          </a:p>
          <a:p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Bruno </a:t>
            </a:r>
            <a:r>
              <a:rPr lang="pt-BR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Valiate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/>
              <a:t>Caroline </a:t>
            </a:r>
            <a:r>
              <a:rPr lang="en-US" b="1" dirty="0" err="1"/>
              <a:t>Junqueira</a:t>
            </a:r>
            <a:endParaRPr lang="en-US" b="1" dirty="0"/>
          </a:p>
          <a:p>
            <a:r>
              <a:rPr lang="en-US" b="1" dirty="0" err="1">
                <a:solidFill>
                  <a:srgbClr val="FF0000"/>
                </a:solidFill>
              </a:rPr>
              <a:t>Gregório</a:t>
            </a:r>
            <a:r>
              <a:rPr lang="en-US" b="1" dirty="0">
                <a:solidFill>
                  <a:srgbClr val="FF0000"/>
                </a:solidFill>
              </a:rPr>
              <a:t> Almeida</a:t>
            </a:r>
          </a:p>
          <a:p>
            <a:r>
              <a:rPr lang="en-US" b="1" dirty="0"/>
              <a:t>Isabela Gomes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Júlia</a:t>
            </a:r>
            <a:r>
              <a:rPr lang="en-US" b="1" dirty="0">
                <a:solidFill>
                  <a:srgbClr val="FF0000"/>
                </a:solidFill>
              </a:rPr>
              <a:t> Castro </a:t>
            </a:r>
          </a:p>
          <a:p>
            <a:r>
              <a:rPr lang="pt-BR" b="1" dirty="0">
                <a:latin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úlia Sampaio</a:t>
            </a:r>
          </a:p>
          <a:p>
            <a:r>
              <a:rPr lang="en-US" b="1" dirty="0" err="1"/>
              <a:t>Karine</a:t>
            </a:r>
            <a:r>
              <a:rPr lang="en-US" b="1" dirty="0"/>
              <a:t> Lourenço</a:t>
            </a:r>
          </a:p>
          <a:p>
            <a:r>
              <a:rPr lang="en-US" b="1" dirty="0"/>
              <a:t>Lidia Faustino </a:t>
            </a:r>
          </a:p>
          <a:p>
            <a:r>
              <a:rPr lang="en-US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Lívia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 I. Oliveira </a:t>
            </a:r>
          </a:p>
          <a:p>
            <a:r>
              <a:rPr lang="en-US" b="1" dirty="0">
                <a:solidFill>
                  <a:srgbClr val="FF0000"/>
                </a:solidFill>
              </a:rPr>
              <a:t>Ludmila </a:t>
            </a:r>
            <a:r>
              <a:rPr lang="en-US" b="1" dirty="0" err="1">
                <a:solidFill>
                  <a:srgbClr val="FF0000"/>
                </a:solidFill>
              </a:rPr>
              <a:t>Bezerra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/>
              <a:t>Natália</a:t>
            </a:r>
            <a:r>
              <a:rPr lang="en-US" b="1" dirty="0"/>
              <a:t> </a:t>
            </a:r>
            <a:r>
              <a:rPr lang="en-US" b="1" dirty="0" err="1"/>
              <a:t>Satchiko</a:t>
            </a:r>
            <a:endParaRPr lang="en-US" b="1" dirty="0"/>
          </a:p>
          <a:p>
            <a:r>
              <a:rPr lang="en-US" b="1" dirty="0"/>
              <a:t>Patrick Azevedo</a:t>
            </a:r>
          </a:p>
          <a:p>
            <a:r>
              <a:rPr lang="en-US" b="1" dirty="0"/>
              <a:t>Pedro Alves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70C0"/>
                </a:solidFill>
              </a:rPr>
              <a:t>Cristiano Lima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A5496E2-18C1-1948-91E5-F9A1D25D627B}"/>
              </a:ext>
            </a:extLst>
          </p:cNvPr>
          <p:cNvSpPr txBox="1"/>
          <p:nvPr/>
        </p:nvSpPr>
        <p:spPr>
          <a:xfrm>
            <a:off x="3827436" y="2749903"/>
            <a:ext cx="4439655" cy="4570483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Alex </a:t>
            </a:r>
            <a:r>
              <a:rPr lang="en-US" b="1" dirty="0" err="1">
                <a:solidFill>
                  <a:srgbClr val="FF0000"/>
                </a:solidFill>
              </a:rPr>
              <a:t>Fiorini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/>
              <a:t>Ana Luiza Maia</a:t>
            </a:r>
          </a:p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Bruna Assis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b="1" dirty="0"/>
              <a:t>Bruno </a:t>
            </a:r>
            <a:r>
              <a:rPr lang="en-US" b="1" dirty="0" err="1"/>
              <a:t>Cassaro</a:t>
            </a:r>
            <a:r>
              <a:rPr lang="en-US" b="1" dirty="0"/>
              <a:t> </a:t>
            </a:r>
          </a:p>
          <a:p>
            <a:r>
              <a:rPr lang="en-US" b="1" dirty="0"/>
              <a:t>Fabiana </a:t>
            </a:r>
            <a:r>
              <a:rPr lang="en-US" b="1" dirty="0" err="1"/>
              <a:t>Fioravante</a:t>
            </a:r>
            <a:endParaRPr lang="en-US" b="1" dirty="0"/>
          </a:p>
          <a:p>
            <a:r>
              <a:rPr lang="en-US" b="1" dirty="0" err="1">
                <a:solidFill>
                  <a:srgbClr val="FF0000"/>
                </a:solidFill>
              </a:rPr>
              <a:t>Flávia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Bagno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/>
              <a:t>Gabriela </a:t>
            </a:r>
            <a:r>
              <a:rPr lang="en-US" b="1" dirty="0" err="1"/>
              <a:t>Burle</a:t>
            </a:r>
            <a:endParaRPr lang="en-US" b="1" dirty="0"/>
          </a:p>
          <a:p>
            <a:r>
              <a:rPr lang="en-US" b="1" dirty="0"/>
              <a:t>Gisele Gonçalves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Graziela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Rivelli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/>
              <a:t>Lara </a:t>
            </a:r>
            <a:r>
              <a:rPr lang="en-US" b="1" dirty="0" err="1"/>
              <a:t>Godoi</a:t>
            </a:r>
            <a:endParaRPr lang="en-US" b="1" dirty="0"/>
          </a:p>
          <a:p>
            <a:r>
              <a:rPr lang="en-US" b="1" dirty="0"/>
              <a:t>Ludmila Ferreira</a:t>
            </a:r>
          </a:p>
          <a:p>
            <a:r>
              <a:rPr lang="en-US" b="1" dirty="0">
                <a:solidFill>
                  <a:srgbClr val="FF0000"/>
                </a:solidFill>
              </a:rPr>
              <a:t>Luis Adam</a:t>
            </a:r>
          </a:p>
          <a:p>
            <a:r>
              <a:rPr lang="en-US" b="1" dirty="0"/>
              <a:t>Marta </a:t>
            </a:r>
            <a:r>
              <a:rPr lang="en-US" b="1" dirty="0" err="1"/>
              <a:t>Figueiredo</a:t>
            </a:r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Natalia Salazar</a:t>
            </a:r>
          </a:p>
          <a:p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Sarah Sergio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 err="1"/>
              <a:t>Thyciane</a:t>
            </a:r>
            <a:r>
              <a:rPr lang="en-US" b="1" dirty="0"/>
              <a:t> Lopes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9EA3BA83-741E-844B-956A-A6EAD0CBA818}"/>
              </a:ext>
            </a:extLst>
          </p:cNvPr>
          <p:cNvSpPr txBox="1"/>
          <p:nvPr/>
        </p:nvSpPr>
        <p:spPr>
          <a:xfrm>
            <a:off x="10725973" y="4895102"/>
            <a:ext cx="3177038" cy="1800493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b="1" dirty="0"/>
              <a:t>Bruna </a:t>
            </a:r>
            <a:r>
              <a:rPr lang="en-US" b="1" dirty="0" err="1"/>
              <a:t>Rattis</a:t>
            </a:r>
            <a:r>
              <a:rPr lang="en-US" b="1" dirty="0"/>
              <a:t> </a:t>
            </a:r>
          </a:p>
          <a:p>
            <a:r>
              <a:rPr lang="en-US" b="1" dirty="0"/>
              <a:t>João Santana</a:t>
            </a:r>
          </a:p>
          <a:p>
            <a:r>
              <a:rPr lang="en-US" b="1" dirty="0"/>
              <a:t>Luciana </a:t>
            </a:r>
            <a:r>
              <a:rPr lang="en-US" b="1" dirty="0" err="1"/>
              <a:t>Benevides</a:t>
            </a:r>
            <a:endParaRPr lang="en-US" b="1" dirty="0"/>
          </a:p>
          <a:p>
            <a:r>
              <a:rPr lang="en-US" b="1" dirty="0" err="1"/>
              <a:t>Marcílio</a:t>
            </a:r>
            <a:r>
              <a:rPr lang="en-US" b="1" dirty="0"/>
              <a:t> </a:t>
            </a:r>
            <a:r>
              <a:rPr lang="en-US" b="1" dirty="0" err="1"/>
              <a:t>Fumagalli</a:t>
            </a:r>
            <a:endParaRPr lang="en-US" b="1" dirty="0"/>
          </a:p>
          <a:p>
            <a:r>
              <a:rPr lang="en-US" b="1" dirty="0"/>
              <a:t>Osvaldo Campos</a:t>
            </a:r>
          </a:p>
          <a:p>
            <a:r>
              <a:rPr lang="en-US" b="1" dirty="0"/>
              <a:t>Simone G. Ramos 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32F6D54-46BD-C141-A09A-E12062732237}"/>
              </a:ext>
            </a:extLst>
          </p:cNvPr>
          <p:cNvSpPr/>
          <p:nvPr/>
        </p:nvSpPr>
        <p:spPr>
          <a:xfrm>
            <a:off x="11963400" y="8724900"/>
            <a:ext cx="2532515" cy="692497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Jorge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Kalil</a:t>
            </a:r>
            <a:endParaRPr lang="en-US" b="1" baseline="30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Edson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Durigon</a:t>
            </a:r>
            <a:r>
              <a:rPr lang="en-US" b="1" dirty="0"/>
              <a:t>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09313690-A2F5-904A-B53B-C828146DA545}"/>
              </a:ext>
            </a:extLst>
          </p:cNvPr>
          <p:cNvSpPr/>
          <p:nvPr/>
        </p:nvSpPr>
        <p:spPr>
          <a:xfrm>
            <a:off x="4835819" y="2689310"/>
            <a:ext cx="6012092" cy="5470266"/>
          </a:xfrm>
          <a:prstGeom prst="rect">
            <a:avLst/>
          </a:prstGeom>
          <a:ln>
            <a:noFill/>
          </a:ln>
        </p:spPr>
        <p:txBody>
          <a:bodyPr wrap="square" lIns="137160" tIns="68580" rIns="137160" bIns="68580">
            <a:spAutoFit/>
          </a:bodyPr>
          <a:lstStyle/>
          <a:p>
            <a:pPr marL="1371600" indent="685800">
              <a:lnSpc>
                <a:spcPct val="107000"/>
              </a:lnSpc>
            </a:pP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 Carolina </a:t>
            </a:r>
            <a:r>
              <a:rPr lang="pt-BR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Terzian</a:t>
            </a:r>
            <a:endParaRPr lang="pt-BR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Carlos Brasil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Cristiane Gomes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  </a:t>
            </a:r>
            <a:r>
              <a:rPr lang="pt-B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pt-B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Cristopher</a:t>
            </a: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Gomes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 </a:t>
            </a:r>
            <a:r>
              <a:rPr lang="pt-B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Elizabeth Silva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Enzo Mendes Leão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Helena Perez Coelho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Hugo </a:t>
            </a:r>
            <a:r>
              <a:rPr lang="pt-BR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Itaru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Sato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Igor Pereira Godinho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Isabela Vieira da Costa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Jorge Pinto</a:t>
            </a: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Júlia de Souza Reis</a:t>
            </a:r>
          </a:p>
          <a:p>
            <a:pPr marL="1371600" indent="685800">
              <a:lnSpc>
                <a:spcPct val="107000"/>
              </a:lnSpc>
            </a:pPr>
            <a:r>
              <a:rPr lang="pt-B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Lisiane</a:t>
            </a: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Gomes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Lucinda Oliveira </a:t>
            </a: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Patrícia Pacheco</a:t>
            </a:r>
          </a:p>
          <a:p>
            <a:pPr marL="1371600" indent="685800">
              <a:lnSpc>
                <a:spcPct val="107000"/>
              </a:lnSpc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Renata Ferreira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685800">
              <a:lnSpc>
                <a:spcPct val="107000"/>
              </a:lnSpc>
            </a:pPr>
            <a:r>
              <a:rPr lang="pt-B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Zislei</a:t>
            </a: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Bicalho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indent="685800">
              <a:lnSpc>
                <a:spcPct val="107000"/>
              </a:lnSpc>
            </a:pP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 descr="ufmg-logo.png">
            <a:extLst>
              <a:ext uri="{FF2B5EF4-FFF2-40B4-BE49-F238E27FC236}">
                <a16:creationId xmlns="" xmlns:a16="http://schemas.microsoft.com/office/drawing/2014/main" id="{BAFDE834-8583-0C47-8084-16999977E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55" y="1023172"/>
            <a:ext cx="1893456" cy="819284"/>
          </a:xfrm>
          <a:prstGeom prst="rect">
            <a:avLst/>
          </a:prstGeom>
        </p:spPr>
      </p:pic>
      <p:pic>
        <p:nvPicPr>
          <p:cNvPr id="53" name="Imagem 10">
            <a:extLst>
              <a:ext uri="{FF2B5EF4-FFF2-40B4-BE49-F238E27FC236}">
                <a16:creationId xmlns="" xmlns:a16="http://schemas.microsoft.com/office/drawing/2014/main" id="{28D6215B-FC1C-CA4A-AA66-2CAE97C88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47" y="1210234"/>
            <a:ext cx="2634261" cy="12644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0935404D-9196-7C43-8EC6-97CA8140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875" y="3448356"/>
            <a:ext cx="1471035" cy="147103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8FBBC47B-7B80-5B43-AE2F-1B99067FD5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7886700"/>
            <a:ext cx="1772774" cy="69978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5374C603-3089-584E-81CB-77E6DAD82123}"/>
              </a:ext>
            </a:extLst>
          </p:cNvPr>
          <p:cNvSpPr txBox="1"/>
          <p:nvPr/>
        </p:nvSpPr>
        <p:spPr>
          <a:xfrm>
            <a:off x="11799796" y="2515935"/>
            <a:ext cx="2033940" cy="415498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Helton Santiago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E83ADE4D-0E58-694E-B816-0F8982FD6AE3}"/>
              </a:ext>
            </a:extLst>
          </p:cNvPr>
          <p:cNvSpPr txBox="1"/>
          <p:nvPr/>
        </p:nvSpPr>
        <p:spPr>
          <a:xfrm>
            <a:off x="13581533" y="0"/>
            <a:ext cx="2278185" cy="415498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Flavio da Fonseca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B1C4E7FA-DE81-BA4F-8A6C-7353BB30C193}"/>
              </a:ext>
            </a:extLst>
          </p:cNvPr>
          <p:cNvSpPr txBox="1"/>
          <p:nvPr/>
        </p:nvSpPr>
        <p:spPr>
          <a:xfrm>
            <a:off x="15715181" y="2509212"/>
            <a:ext cx="2098749" cy="415498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Santuza</a:t>
            </a:r>
            <a:r>
              <a:rPr lang="en-US" b="1" dirty="0">
                <a:solidFill>
                  <a:srgbClr val="C00000"/>
                </a:solidFill>
              </a:rPr>
              <a:t> Teixeira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73A5490-C5C6-5C9D-CB67-E3D8B00A39DD}"/>
              </a:ext>
            </a:extLst>
          </p:cNvPr>
          <p:cNvSpPr txBox="1"/>
          <p:nvPr/>
        </p:nvSpPr>
        <p:spPr>
          <a:xfrm>
            <a:off x="9603695" y="-5490"/>
            <a:ext cx="2265224" cy="415498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Ricardo </a:t>
            </a:r>
            <a:r>
              <a:rPr lang="en-US" b="1" dirty="0" err="1">
                <a:solidFill>
                  <a:srgbClr val="C00000"/>
                </a:solidFill>
              </a:rPr>
              <a:t>Gazzinelli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9B4A51C-ADE6-61E4-C0F4-9DEA2CE476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746" y="3448357"/>
            <a:ext cx="2247843" cy="114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457D403-A45F-CC23-AB8F-14311F1336E2}"/>
              </a:ext>
            </a:extLst>
          </p:cNvPr>
          <p:cNvSpPr/>
          <p:nvPr/>
        </p:nvSpPr>
        <p:spPr>
          <a:xfrm>
            <a:off x="14767352" y="4724791"/>
            <a:ext cx="2532515" cy="969496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David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Diemert</a:t>
            </a:r>
            <a:endParaRPr lang="en-US" b="1" baseline="30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Jeffrey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Bethony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Rachel Li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654A17-0D58-C332-F431-7A015DFF70BC}"/>
              </a:ext>
            </a:extLst>
          </p:cNvPr>
          <p:cNvSpPr txBox="1"/>
          <p:nvPr/>
        </p:nvSpPr>
        <p:spPr>
          <a:xfrm>
            <a:off x="14935995" y="7828599"/>
            <a:ext cx="2532516" cy="15234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André Daher</a:t>
            </a:r>
          </a:p>
          <a:p>
            <a:r>
              <a:rPr lang="en-US" b="1" dirty="0">
                <a:solidFill>
                  <a:srgbClr val="0070C0"/>
                </a:solidFill>
              </a:rPr>
              <a:t>Júlio Castro</a:t>
            </a:r>
          </a:p>
          <a:p>
            <a:r>
              <a:rPr lang="en-US" b="1" dirty="0" err="1">
                <a:solidFill>
                  <a:srgbClr val="0070C0"/>
                </a:solidFill>
              </a:rPr>
              <a:t>Lívia</a:t>
            </a:r>
            <a:r>
              <a:rPr lang="en-US" b="1" dirty="0">
                <a:solidFill>
                  <a:srgbClr val="0070C0"/>
                </a:solidFill>
              </a:rPr>
              <a:t> Carneiro</a:t>
            </a:r>
          </a:p>
          <a:p>
            <a:r>
              <a:rPr lang="en-US" b="1" dirty="0">
                <a:solidFill>
                  <a:srgbClr val="0070C0"/>
                </a:solidFill>
              </a:rPr>
              <a:t>Renata </a:t>
            </a:r>
            <a:r>
              <a:rPr lang="en-US" b="1" dirty="0" err="1">
                <a:solidFill>
                  <a:srgbClr val="0070C0"/>
                </a:solidFill>
              </a:rPr>
              <a:t>Diniz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Talita </a:t>
            </a:r>
            <a:r>
              <a:rPr lang="en-US" b="1" dirty="0" err="1">
                <a:solidFill>
                  <a:srgbClr val="0070C0"/>
                </a:solidFill>
              </a:rPr>
              <a:t>Aona</a:t>
            </a:r>
            <a:endParaRPr lang="en-US" b="1" dirty="0"/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689F9F3C-15A4-5DE2-4CC2-11598974D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995" y="6456271"/>
            <a:ext cx="2634261" cy="1264445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 2"/>
          <p:cNvGrpSpPr/>
          <p:nvPr/>
        </p:nvGrpSpPr>
        <p:grpSpPr>
          <a:xfrm>
            <a:off x="9982965" y="470525"/>
            <a:ext cx="8093142" cy="2082175"/>
            <a:chOff x="9982965" y="470525"/>
            <a:chExt cx="8093142" cy="2082175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146F2B7-AA3A-2706-B734-2DD561F3D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2965" y="470525"/>
              <a:ext cx="8093142" cy="20758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963400" y="495300"/>
              <a:ext cx="1905000" cy="20574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8191500"/>
            <a:ext cx="4930228" cy="132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9600" y="8420100"/>
            <a:ext cx="2990306" cy="170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3200" y="7734300"/>
            <a:ext cx="4953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9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703" y="0"/>
            <a:ext cx="9753600" cy="10287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914BEEB6-A8FB-3D4D-B03E-6BEBAEE06215}"/>
              </a:ext>
            </a:extLst>
          </p:cNvPr>
          <p:cNvGrpSpPr/>
          <p:nvPr/>
        </p:nvGrpSpPr>
        <p:grpSpPr>
          <a:xfrm>
            <a:off x="8731307" y="325850"/>
            <a:ext cx="5938971" cy="3534314"/>
            <a:chOff x="4256979" y="1469037"/>
            <a:chExt cx="4605716" cy="2740886"/>
          </a:xfrm>
        </p:grpSpPr>
        <p:pic>
          <p:nvPicPr>
            <p:cNvPr id="18" name="Imagem 6" descr="Uma imagem contendo clip-art&#10;&#10;Descrição gerada com alta confiança">
              <a:extLst>
                <a:ext uri="{FF2B5EF4-FFF2-40B4-BE49-F238E27FC236}">
                  <a16:creationId xmlns="" xmlns:a16="http://schemas.microsoft.com/office/drawing/2014/main" id="{4D44AC8D-DCB9-8E43-95F2-2DD99C12D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098" y="1469037"/>
              <a:ext cx="2275713" cy="623364"/>
            </a:xfrm>
            <a:prstGeom prst="rect">
              <a:avLst/>
            </a:prstGeom>
          </p:spPr>
        </p:pic>
        <p:cxnSp>
          <p:nvCxnSpPr>
            <p:cNvPr id="21" name="Conector reto 8">
              <a:extLst>
                <a:ext uri="{FF2B5EF4-FFF2-40B4-BE49-F238E27FC236}">
                  <a16:creationId xmlns="" xmlns:a16="http://schemas.microsoft.com/office/drawing/2014/main" id="{70F73141-1B8D-8249-8614-6F13EE49D460}"/>
                </a:ext>
              </a:extLst>
            </p:cNvPr>
            <p:cNvCxnSpPr/>
            <p:nvPr/>
          </p:nvCxnSpPr>
          <p:spPr>
            <a:xfrm>
              <a:off x="8862695" y="2019173"/>
              <a:ext cx="0" cy="2190750"/>
            </a:xfrm>
            <a:prstGeom prst="line">
              <a:avLst/>
            </a:prstGeom>
            <a:ln w="19050">
              <a:solidFill>
                <a:srgbClr val="1F92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ixaDeTexto 9">
              <a:extLst>
                <a:ext uri="{FF2B5EF4-FFF2-40B4-BE49-F238E27FC236}">
                  <a16:creationId xmlns="" xmlns:a16="http://schemas.microsoft.com/office/drawing/2014/main" id="{CA2BDF4A-08A7-554E-AEAB-E8ACD24A3BBA}"/>
                </a:ext>
              </a:extLst>
            </p:cNvPr>
            <p:cNvSpPr txBox="1"/>
            <p:nvPr/>
          </p:nvSpPr>
          <p:spPr>
            <a:xfrm>
              <a:off x="4256979" y="2308991"/>
              <a:ext cx="4495800" cy="1396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Parque Tecnológico de Belo Horizonte</a:t>
              </a:r>
            </a:p>
            <a:p>
              <a:pPr algn="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Rua Professor José Vieira de Mendonça, 770, sala 206, Engenho Nogueira</a:t>
              </a:r>
            </a:p>
            <a:p>
              <a:pPr algn="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 CEP 31.310-260 Belo Horizonte – MG</a:t>
              </a:r>
            </a:p>
            <a:p>
              <a:pPr algn="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+55 31 3401.1113</a:t>
              </a:r>
            </a:p>
            <a:p>
              <a:pPr algn="r"/>
              <a:r>
                <a:rPr lang="pt-BR" dirty="0">
                  <a:solidFill>
                    <a:schemeClr val="bg2">
                      <a:lumMod val="25000"/>
                    </a:schemeClr>
                  </a:solidFill>
                  <a:latin typeface="Montserrat" panose="00000500000000000000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contato@ctvacinas.ufmg.br www.ctvacinas.ufmg.br</a:t>
              </a:r>
            </a:p>
          </p:txBody>
        </p:sp>
      </p:grpSp>
      <p:pic>
        <p:nvPicPr>
          <p:cNvPr id="24" name="Picture 23" descr="logomarca_Conjunto_logos.psd">
            <a:extLst>
              <a:ext uri="{FF2B5EF4-FFF2-40B4-BE49-F238E27FC236}">
                <a16:creationId xmlns="" xmlns:a16="http://schemas.microsoft.com/office/drawing/2014/main" id="{A3D7BE53-DA26-E84C-8D79-833CB6C69D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27" b="-7407"/>
          <a:stretch/>
        </p:blipFill>
        <p:spPr>
          <a:xfrm>
            <a:off x="7772400" y="4762500"/>
            <a:ext cx="3218022" cy="941618"/>
          </a:xfrm>
          <a:prstGeom prst="rect">
            <a:avLst/>
          </a:prstGeom>
        </p:spPr>
      </p:pic>
      <p:pic>
        <p:nvPicPr>
          <p:cNvPr id="25" name="Picture 24" descr="rede virus MCTI.png">
            <a:extLst>
              <a:ext uri="{FF2B5EF4-FFF2-40B4-BE49-F238E27FC236}">
                <a16:creationId xmlns="" xmlns:a16="http://schemas.microsoft.com/office/drawing/2014/main" id="{FDE06426-66FD-A84A-A6EC-C5308A030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4762500"/>
            <a:ext cx="2152650" cy="883139"/>
          </a:xfrm>
          <a:prstGeom prst="rect">
            <a:avLst/>
          </a:prstGeom>
        </p:spPr>
      </p:pic>
      <p:pic>
        <p:nvPicPr>
          <p:cNvPr id="27" name="Picture 6" descr="ABRAFI ::.. CNPq vai priorizar editais para distribuir bolsas de mestrado e  doutorado; modelo tira decisão das universidades">
            <a:extLst>
              <a:ext uri="{FF2B5EF4-FFF2-40B4-BE49-F238E27FC236}">
                <a16:creationId xmlns="" xmlns:a16="http://schemas.microsoft.com/office/drawing/2014/main" id="{795AECB6-E9AA-C044-BDFC-4B83A5892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753100"/>
            <a:ext cx="2174441" cy="14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INEP_SITE_2018.png">
            <a:extLst>
              <a:ext uri="{FF2B5EF4-FFF2-40B4-BE49-F238E27FC236}">
                <a16:creationId xmlns="" xmlns:a16="http://schemas.microsoft.com/office/drawing/2014/main" id="{D2C2CB99-0171-B949-BE3C-67E6AFE349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6057900"/>
            <a:ext cx="1509116" cy="819150"/>
          </a:xfrm>
          <a:prstGeom prst="rect">
            <a:avLst/>
          </a:prstGeom>
        </p:spPr>
      </p:pic>
      <p:pic>
        <p:nvPicPr>
          <p:cNvPr id="29" name="Picture 28" descr="Fapemig.png">
            <a:extLst>
              <a:ext uri="{FF2B5EF4-FFF2-40B4-BE49-F238E27FC236}">
                <a16:creationId xmlns="" xmlns:a16="http://schemas.microsoft.com/office/drawing/2014/main" id="{3CFC285F-2A2A-2445-80F8-4099C76B09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585" y="8775175"/>
            <a:ext cx="1249287" cy="1281320"/>
          </a:xfrm>
          <a:prstGeom prst="rect">
            <a:avLst/>
          </a:prstGeom>
        </p:spPr>
      </p:pic>
      <p:pic>
        <p:nvPicPr>
          <p:cNvPr id="31" name="Picture 30" descr="Inova Fiocruz.jpg">
            <a:extLst>
              <a:ext uri="{FF2B5EF4-FFF2-40B4-BE49-F238E27FC236}">
                <a16:creationId xmlns="" xmlns:a16="http://schemas.microsoft.com/office/drawing/2014/main" id="{6E877089-D49F-1C42-91BD-D74648A8B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t="4445" r="11644"/>
          <a:stretch/>
        </p:blipFill>
        <p:spPr>
          <a:xfrm>
            <a:off x="15425375" y="8727187"/>
            <a:ext cx="2623520" cy="12441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2BDDEF40-6BD9-A74E-A86A-77042DC99C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20400" y="7277100"/>
            <a:ext cx="2986839" cy="1040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1A6186-C687-AF4D-8BC5-96C47FA5333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787" y="8866140"/>
            <a:ext cx="2662068" cy="1223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53D815-054D-5C41-AC1B-75E39B51FA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7353300"/>
            <a:ext cx="3559551" cy="879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70CD318-BAE4-7F48-AE33-B84D228EFAF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7200900"/>
            <a:ext cx="2362199" cy="12049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EA972A7-5D32-9B4E-BEB3-9D320FE6426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142" y="8935775"/>
            <a:ext cx="2960912" cy="951722"/>
          </a:xfrm>
          <a:prstGeom prst="rect">
            <a:avLst/>
          </a:prstGeom>
        </p:spPr>
      </p:pic>
      <p:pic>
        <p:nvPicPr>
          <p:cNvPr id="30" name="Picture 29" descr="logo_bhtec_comarvore.jpg">
            <a:extLst>
              <a:ext uri="{FF2B5EF4-FFF2-40B4-BE49-F238E27FC236}">
                <a16:creationId xmlns="" xmlns:a16="http://schemas.microsoft.com/office/drawing/2014/main" id="{7DED342C-E25F-F140-88AC-143FD89A1EB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2095500"/>
            <a:ext cx="1829114" cy="1210332"/>
          </a:xfrm>
          <a:prstGeom prst="rect">
            <a:avLst/>
          </a:prstGeom>
        </p:spPr>
      </p:pic>
      <p:pic>
        <p:nvPicPr>
          <p:cNvPr id="20" name="object 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972800" y="3467100"/>
            <a:ext cx="3238499" cy="9429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20400" y="4152900"/>
            <a:ext cx="33401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86001" y="8267426"/>
            <a:ext cx="13487400" cy="2403735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3200" b="1" dirty="0"/>
              <a:t>1) Escalonamento e produção BPF</a:t>
            </a:r>
          </a:p>
          <a:p>
            <a:pPr>
              <a:lnSpc>
                <a:spcPct val="120000"/>
              </a:lnSpc>
            </a:pPr>
            <a:r>
              <a:rPr lang="pt-BR" sz="3200" b="1" dirty="0"/>
              <a:t>2) Testes de segurança </a:t>
            </a:r>
            <a:r>
              <a:rPr lang="pt-BR" sz="3200" b="1" dirty="0" err="1"/>
              <a:t>pré-clinicos</a:t>
            </a:r>
            <a:endParaRPr lang="pt-BR" sz="3200" b="1" dirty="0"/>
          </a:p>
          <a:p>
            <a:pPr>
              <a:lnSpc>
                <a:spcPct val="120000"/>
              </a:lnSpc>
            </a:pPr>
            <a:r>
              <a:rPr lang="pt-BR" sz="3200" b="1" dirty="0"/>
              <a:t>3) Transferência de tecnologia para o setor público e privado</a:t>
            </a:r>
          </a:p>
          <a:p>
            <a:pPr algn="ctr"/>
            <a:endParaRPr lang="pt-BR" sz="32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5251" y="767249"/>
            <a:ext cx="19618671" cy="977459"/>
          </a:xfrm>
          <a:prstGeom prst="rect">
            <a:avLst/>
          </a:prstGeom>
        </p:spPr>
      </p:pic>
      <p:sp>
        <p:nvSpPr>
          <p:cNvPr id="17" name="CaixaDeTexto 1">
            <a:extLst>
              <a:ext uri="{FF2B5EF4-FFF2-40B4-BE49-F238E27FC236}">
                <a16:creationId xmlns="" xmlns:a16="http://schemas.microsoft.com/office/drawing/2014/main" id="{8C0B9B00-EBAC-4622-B877-4D9DA65BB27D}"/>
              </a:ext>
            </a:extLst>
          </p:cNvPr>
          <p:cNvSpPr txBox="1"/>
          <p:nvPr/>
        </p:nvSpPr>
        <p:spPr>
          <a:xfrm>
            <a:off x="4654844" y="764288"/>
            <a:ext cx="12331115" cy="87716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Inovação tecnológica em </a:t>
            </a:r>
            <a:r>
              <a:rPr lang="pt-BR" sz="4800" dirty="0">
                <a:solidFill>
                  <a:schemeClr val="bg1"/>
                </a:solidFill>
                <a:latin typeface="Montserrat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vacinas no Brasil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91" y="2187390"/>
            <a:ext cx="14397819" cy="6009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TextBox 48"/>
          <p:cNvSpPr txBox="1"/>
          <p:nvPr/>
        </p:nvSpPr>
        <p:spPr>
          <a:xfrm>
            <a:off x="5736977" y="7221669"/>
            <a:ext cx="2800038" cy="600164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en-US" sz="3000" b="1" dirty="0"/>
              <a:t>Vale da </a:t>
            </a:r>
            <a:r>
              <a:rPr lang="en-US" sz="3000" b="1" dirty="0" err="1"/>
              <a:t>morte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85955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2BDD139D-9961-6C4E-B88E-F42699903B8A}"/>
              </a:ext>
            </a:extLst>
          </p:cNvPr>
          <p:cNvSpPr txBox="1"/>
          <p:nvPr/>
        </p:nvSpPr>
        <p:spPr>
          <a:xfrm>
            <a:off x="1447800" y="318065"/>
            <a:ext cx="15678150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pt-BR" sz="4200" b="1" dirty="0"/>
              <a:t>CONSEQUÊNCIAS DA DEPENDÊNCIA TECNOLÓGICA BRASILEIRA E DA </a:t>
            </a:r>
            <a:r>
              <a:rPr lang="pt-BR" sz="4200" b="1" dirty="0" smtClean="0"/>
              <a:t>POLÍTICA </a:t>
            </a:r>
            <a:r>
              <a:rPr lang="pt-BR" sz="4200" b="1" dirty="0"/>
              <a:t>DE PRODUÇÃO DE VACINAS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D2CE6D2F-2E87-F54B-8B06-1A9C69C0B28A}"/>
              </a:ext>
            </a:extLst>
          </p:cNvPr>
          <p:cNvSpPr/>
          <p:nvPr/>
        </p:nvSpPr>
        <p:spPr>
          <a:xfrm>
            <a:off x="11277600" y="2095500"/>
            <a:ext cx="6477000" cy="7525137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endParaRPr lang="pt-BR" sz="3200" b="1" dirty="0">
              <a:solidFill>
                <a:srgbClr val="3F3F42"/>
              </a:solidFill>
            </a:endParaRPr>
          </a:p>
          <a:p>
            <a:pPr marL="428625" indent="-428625">
              <a:buFontTx/>
              <a:buChar char="-"/>
            </a:pPr>
            <a:r>
              <a:rPr lang="pt-BR" sz="3200" b="1" dirty="0">
                <a:solidFill>
                  <a:srgbClr val="3F3F42"/>
                </a:solidFill>
              </a:rPr>
              <a:t>Das 17 vacinas </a:t>
            </a:r>
            <a:r>
              <a:rPr lang="pt-BR" sz="3200" b="1" dirty="0" smtClean="0">
                <a:solidFill>
                  <a:srgbClr val="3F3F42"/>
                </a:solidFill>
              </a:rPr>
              <a:t>distribuídas </a:t>
            </a:r>
            <a:r>
              <a:rPr lang="pt-BR" sz="3200" b="1" dirty="0">
                <a:solidFill>
                  <a:srgbClr val="3F3F42"/>
                </a:solidFill>
              </a:rPr>
              <a:t>ao PNI, só quatro são fabricadas totalmente no Brasil e não dependem da importação de </a:t>
            </a:r>
            <a:r>
              <a:rPr lang="pt-BR" sz="3200" b="1" dirty="0" smtClean="0">
                <a:solidFill>
                  <a:srgbClr val="3F3F42"/>
                </a:solidFill>
              </a:rPr>
              <a:t>IFA.</a:t>
            </a:r>
            <a:endParaRPr lang="pt-BR" sz="3200" b="1" dirty="0">
              <a:solidFill>
                <a:srgbClr val="3F3F42"/>
              </a:solidFill>
            </a:endParaRPr>
          </a:p>
          <a:p>
            <a:endParaRPr lang="pt-BR" sz="3200" b="1" dirty="0">
              <a:solidFill>
                <a:srgbClr val="3F3F42"/>
              </a:solidFill>
            </a:endParaRPr>
          </a:p>
          <a:p>
            <a:pPr marL="428625" indent="-428625">
              <a:buFontTx/>
              <a:buChar char="-"/>
            </a:pPr>
            <a:r>
              <a:rPr lang="pt-BR" sz="3200" b="1" dirty="0">
                <a:solidFill>
                  <a:srgbClr val="3F3F42"/>
                </a:solidFill>
              </a:rPr>
              <a:t>Nenhuma usa tecnologia </a:t>
            </a:r>
            <a:r>
              <a:rPr lang="pt-BR" sz="3200" b="1" dirty="0" smtClean="0">
                <a:solidFill>
                  <a:srgbClr val="3F3F42"/>
                </a:solidFill>
              </a:rPr>
              <a:t>nacional</a:t>
            </a:r>
          </a:p>
          <a:p>
            <a:pPr marL="428625" indent="-428625">
              <a:buFontTx/>
              <a:buChar char="-"/>
            </a:pPr>
            <a:endParaRPr lang="pt-BR" sz="3200" b="1" dirty="0">
              <a:solidFill>
                <a:srgbClr val="3F3F42"/>
              </a:solidFill>
            </a:endParaRPr>
          </a:p>
          <a:p>
            <a:pPr marL="428625" indent="-428625">
              <a:buFontTx/>
              <a:buChar char="-"/>
            </a:pPr>
            <a:r>
              <a:rPr lang="pt-BR" sz="3200" b="1" dirty="0" smtClean="0">
                <a:solidFill>
                  <a:srgbClr val="3F3F42"/>
                </a:solidFill>
                <a:cs typeface="Arial" panose="020B0604020202020204" pitchFamily="34" charset="0"/>
              </a:rPr>
              <a:t>Fábricas </a:t>
            </a:r>
            <a:r>
              <a:rPr lang="pt-BR" sz="3200" b="1" dirty="0">
                <a:solidFill>
                  <a:srgbClr val="3F3F42"/>
                </a:solidFill>
                <a:cs typeface="Arial" panose="020B0604020202020204" pitchFamily="34" charset="0"/>
              </a:rPr>
              <a:t>não tem como produzir vacinas </a:t>
            </a:r>
            <a:r>
              <a:rPr lang="pt-BR" sz="3200" b="1" dirty="0" err="1" smtClean="0">
                <a:solidFill>
                  <a:srgbClr val="3F3F42"/>
                </a:solidFill>
                <a:cs typeface="Arial" panose="020B0604020202020204" pitchFamily="34" charset="0"/>
              </a:rPr>
              <a:t>mRNA</a:t>
            </a:r>
            <a:r>
              <a:rPr lang="pt-BR" sz="3200" b="1" dirty="0">
                <a:solidFill>
                  <a:srgbClr val="3F3F42"/>
                </a:solidFill>
                <a:cs typeface="Arial" panose="020B0604020202020204" pitchFamily="34" charset="0"/>
              </a:rPr>
              <a:t>, até o momento</a:t>
            </a:r>
          </a:p>
          <a:p>
            <a:pPr marL="428625" indent="-428625">
              <a:buFontTx/>
              <a:buChar char="-"/>
            </a:pPr>
            <a:endParaRPr lang="pt-BR" sz="3200" b="1" dirty="0">
              <a:solidFill>
                <a:srgbClr val="3F3F42"/>
              </a:solidFill>
              <a:cs typeface="Arial" panose="020B0604020202020204" pitchFamily="34" charset="0"/>
            </a:endParaRPr>
          </a:p>
          <a:p>
            <a:pPr marL="428625" indent="-428625">
              <a:buFontTx/>
              <a:buChar char="-"/>
            </a:pPr>
            <a:endParaRPr lang="pt-BR" sz="3200" b="1" dirty="0"/>
          </a:p>
        </p:txBody>
      </p:sp>
      <p:grpSp>
        <p:nvGrpSpPr>
          <p:cNvPr id="15" name="Agrupar 14">
            <a:extLst>
              <a:ext uri="{FF2B5EF4-FFF2-40B4-BE49-F238E27FC236}">
                <a16:creationId xmlns="" xmlns:a16="http://schemas.microsoft.com/office/drawing/2014/main" id="{AD54BAA7-C20E-244A-A944-46B5C62F1691}"/>
              </a:ext>
            </a:extLst>
          </p:cNvPr>
          <p:cNvGrpSpPr/>
          <p:nvPr/>
        </p:nvGrpSpPr>
        <p:grpSpPr>
          <a:xfrm>
            <a:off x="609600" y="2476500"/>
            <a:ext cx="10515600" cy="6934200"/>
            <a:chOff x="99352" y="1199322"/>
            <a:chExt cx="5885559" cy="4223303"/>
          </a:xfrm>
        </p:grpSpPr>
        <p:pic>
          <p:nvPicPr>
            <p:cNvPr id="10" name="Imagem 9" descr="Desenho de bandeira&#10;&#10;Descrição gerada automaticamente com confiança média">
              <a:extLst>
                <a:ext uri="{FF2B5EF4-FFF2-40B4-BE49-F238E27FC236}">
                  <a16:creationId xmlns="" xmlns:a16="http://schemas.microsoft.com/office/drawing/2014/main" id="{5DAFE3AF-A857-524A-9B42-11E417C91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52" y="1199322"/>
              <a:ext cx="550006" cy="550006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="" xmlns:a16="http://schemas.microsoft.com/office/drawing/2014/main" id="{DEA91F0F-E5C4-9244-88BE-E934FC095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651" y="1199322"/>
              <a:ext cx="5673260" cy="4223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721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4B0F5A-FE41-40DC-8952-11372530A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94"/>
            <a:ext cx="18288000" cy="1218420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9579574B-7DF7-44C1-B5A4-3AB926FD60BB}"/>
              </a:ext>
            </a:extLst>
          </p:cNvPr>
          <p:cNvSpPr/>
          <p:nvPr/>
        </p:nvSpPr>
        <p:spPr>
          <a:xfrm>
            <a:off x="762000" y="266700"/>
            <a:ext cx="8991600" cy="3744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Uma imagem contendo clip-art&#10;&#10;Descrição gerada com alta confiança">
            <a:extLst>
              <a:ext uri="{FF2B5EF4-FFF2-40B4-BE49-F238E27FC236}">
                <a16:creationId xmlns:a16="http://schemas.microsoft.com/office/drawing/2014/main" xmlns="" id="{13BE712F-E1CA-4701-9455-F8255C78A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9100"/>
            <a:ext cx="6901992" cy="189059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3BFC4BFF-2F60-40C8-97D2-F3C81EDFBD24}"/>
              </a:ext>
            </a:extLst>
          </p:cNvPr>
          <p:cNvSpPr txBox="1"/>
          <p:nvPr/>
        </p:nvSpPr>
        <p:spPr>
          <a:xfrm>
            <a:off x="1104014" y="2286002"/>
            <a:ext cx="8329985" cy="69249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pt-BR" sz="3600" b="1" dirty="0" smtClean="0">
                <a:solidFill>
                  <a:schemeClr val="accent3">
                    <a:lumMod val="75000"/>
                  </a:schemeClr>
                </a:solidFill>
              </a:rPr>
              <a:t>UFMG    </a:t>
            </a:r>
            <a:r>
              <a:rPr lang="pt-BR" sz="3600" b="1" dirty="0">
                <a:solidFill>
                  <a:schemeClr val="accent3">
                    <a:lumMod val="75000"/>
                  </a:schemeClr>
                </a:solidFill>
              </a:rPr>
              <a:t>FIOCRUZ MINAS      BH-TEC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1BE2CF1-1709-463E-B070-95B10D267E69}"/>
              </a:ext>
            </a:extLst>
          </p:cNvPr>
          <p:cNvSpPr/>
          <p:nvPr/>
        </p:nvSpPr>
        <p:spPr>
          <a:xfrm>
            <a:off x="130704" y="7752896"/>
            <a:ext cx="1946619" cy="1284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184FFB40-76E9-4DAF-B6A1-7A0E102F6054}"/>
              </a:ext>
            </a:extLst>
          </p:cNvPr>
          <p:cNvSpPr/>
          <p:nvPr/>
        </p:nvSpPr>
        <p:spPr>
          <a:xfrm>
            <a:off x="12564534" y="7031389"/>
            <a:ext cx="1269999" cy="969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C3CE71DC-320D-4CF0-9288-2E73746E4306}"/>
              </a:ext>
            </a:extLst>
          </p:cNvPr>
          <p:cNvSpPr/>
          <p:nvPr/>
        </p:nvSpPr>
        <p:spPr>
          <a:xfrm rot="20982662">
            <a:off x="6124835" y="8373842"/>
            <a:ext cx="1620765" cy="1158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 dirty="0"/>
          </a:p>
        </p:txBody>
      </p:sp>
      <p:pic>
        <p:nvPicPr>
          <p:cNvPr id="9" name="Imagem 8" descr="Uma imagem contendo no interior, garrafa, mesa, aberto&#10;&#10;Descrição gerada automaticamente">
            <a:extLst>
              <a:ext uri="{FF2B5EF4-FFF2-40B4-BE49-F238E27FC236}">
                <a16:creationId xmlns:a16="http://schemas.microsoft.com/office/drawing/2014/main" xmlns="" id="{282B6D8E-8B61-4F56-A415-AE50BCA10C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2" b="11238"/>
          <a:stretch/>
        </p:blipFill>
        <p:spPr>
          <a:xfrm>
            <a:off x="7831744" y="7425962"/>
            <a:ext cx="2031281" cy="993612"/>
          </a:xfrm>
          <a:prstGeom prst="rect">
            <a:avLst/>
          </a:prstGeom>
          <a:ln>
            <a:noFill/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E4EC98D6-4266-4E9D-B720-62980A207073}"/>
              </a:ext>
            </a:extLst>
          </p:cNvPr>
          <p:cNvSpPr/>
          <p:nvPr/>
        </p:nvSpPr>
        <p:spPr>
          <a:xfrm>
            <a:off x="12346092" y="2171700"/>
            <a:ext cx="1488441" cy="1342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xmlns="" id="{9AA01087-497D-45DA-923C-B276332A5F77}"/>
              </a:ext>
            </a:extLst>
          </p:cNvPr>
          <p:cNvGrpSpPr/>
          <p:nvPr/>
        </p:nvGrpSpPr>
        <p:grpSpPr>
          <a:xfrm>
            <a:off x="11049000" y="2324100"/>
            <a:ext cx="2803877" cy="3380442"/>
            <a:chOff x="7549249" y="969660"/>
            <a:chExt cx="1869251" cy="2253628"/>
          </a:xfrm>
        </p:grpSpPr>
        <p:pic>
          <p:nvPicPr>
            <p:cNvPr id="20" name="Picture 2" descr="Resultado de imagem para leish tec">
              <a:extLst>
                <a:ext uri="{FF2B5EF4-FFF2-40B4-BE49-F238E27FC236}">
                  <a16:creationId xmlns:a16="http://schemas.microsoft.com/office/drawing/2014/main" xmlns="" id="{D8AB1502-2364-46B2-99E0-3EA5B0678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0080" y="969660"/>
              <a:ext cx="1158420" cy="739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xmlns="" id="{56619B3A-E9C3-4B08-9D50-07B39783CC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27" t="37897" r="43924" b="54564"/>
            <a:stretch/>
          </p:blipFill>
          <p:spPr bwMode="auto">
            <a:xfrm>
              <a:off x="7549249" y="2809872"/>
              <a:ext cx="999541" cy="413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xmlns="" id="{B32EF4E7-2B8E-4C81-A51D-34F0A96018B4}"/>
              </a:ext>
            </a:extLst>
          </p:cNvPr>
          <p:cNvGrpSpPr/>
          <p:nvPr/>
        </p:nvGrpSpPr>
        <p:grpSpPr>
          <a:xfrm>
            <a:off x="1042793" y="4280467"/>
            <a:ext cx="4159503" cy="3720533"/>
            <a:chOff x="695195" y="2853644"/>
            <a:chExt cx="2773002" cy="2480355"/>
          </a:xfrm>
        </p:grpSpPr>
        <p:pic>
          <p:nvPicPr>
            <p:cNvPr id="23" name="Picture 8" descr="Resultado de imagem para bhtec">
              <a:extLst>
                <a:ext uri="{FF2B5EF4-FFF2-40B4-BE49-F238E27FC236}">
                  <a16:creationId xmlns:a16="http://schemas.microsoft.com/office/drawing/2014/main" xmlns="" id="{D8CE2A13-BA70-4DB1-8297-29DC2CC39E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4" t="8604" b="12602"/>
            <a:stretch/>
          </p:blipFill>
          <p:spPr bwMode="auto">
            <a:xfrm>
              <a:off x="2142590" y="4041185"/>
              <a:ext cx="1325607" cy="129281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xmlns="" id="{A6CFD16D-4EF1-4CB1-95A3-7ADC4E749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95" y="2853644"/>
              <a:ext cx="1397063" cy="605846"/>
            </a:xfrm>
            <a:prstGeom prst="rect">
              <a:avLst/>
            </a:prstGeom>
          </p:spPr>
        </p:pic>
      </p:grpSp>
      <p:pic>
        <p:nvPicPr>
          <p:cNvPr id="25" name="Picture 43">
            <a:extLst>
              <a:ext uri="{FF2B5EF4-FFF2-40B4-BE49-F238E27FC236}">
                <a16:creationId xmlns:a16="http://schemas.microsoft.com/office/drawing/2014/main" xmlns="" id="{42B1B099-AAF1-497C-8ACE-DFF32B7EA2F3}"/>
              </a:ext>
            </a:extLst>
          </p:cNvPr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9" y="7550352"/>
            <a:ext cx="2072804" cy="1175376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xmlns="" id="{05FC5C97-C02F-4292-BA46-17F79E449F12}"/>
              </a:ext>
            </a:extLst>
          </p:cNvPr>
          <p:cNvGrpSpPr/>
          <p:nvPr/>
        </p:nvGrpSpPr>
        <p:grpSpPr>
          <a:xfrm>
            <a:off x="12459169" y="6217937"/>
            <a:ext cx="3836729" cy="2064017"/>
            <a:chOff x="8306112" y="4145291"/>
            <a:chExt cx="2557819" cy="1376011"/>
          </a:xfrm>
        </p:grpSpPr>
        <p:pic>
          <p:nvPicPr>
            <p:cNvPr id="27" name="Picture 4" descr="UFMG e Bio-Manguinhos concluem kit sorológico para testes de covid-19 —  Português (Brasil)">
              <a:extLst>
                <a:ext uri="{FF2B5EF4-FFF2-40B4-BE49-F238E27FC236}">
                  <a16:creationId xmlns:a16="http://schemas.microsoft.com/office/drawing/2014/main" xmlns="" id="{193A7F3E-3309-4EA8-99AD-DB2865A8C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6112" y="4145291"/>
              <a:ext cx="1541745" cy="102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xmlns="" id="{6FA88B01-7476-4A99-A7EE-92293D7A0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038626" y="5035049"/>
              <a:ext cx="825305" cy="4862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xmlns="" id="{F6553DAB-8013-32CD-1163-DEFD5BDFED82}"/>
              </a:ext>
            </a:extLst>
          </p:cNvPr>
          <p:cNvGrpSpPr/>
          <p:nvPr/>
        </p:nvGrpSpPr>
        <p:grpSpPr>
          <a:xfrm>
            <a:off x="16046353" y="5263336"/>
            <a:ext cx="2593679" cy="6738767"/>
            <a:chOff x="10697566" y="3508890"/>
            <a:chExt cx="1729119" cy="4492511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xmlns="" id="{D0B8812B-4EED-9EE4-19D2-DE90333CF241}"/>
                </a:ext>
              </a:extLst>
            </p:cNvPr>
            <p:cNvGrpSpPr/>
            <p:nvPr/>
          </p:nvGrpSpPr>
          <p:grpSpPr>
            <a:xfrm>
              <a:off x="10697566" y="3508890"/>
              <a:ext cx="1729119" cy="4492511"/>
              <a:chOff x="10697566" y="3522142"/>
              <a:chExt cx="1729119" cy="4492511"/>
            </a:xfrm>
          </p:grpSpPr>
          <p:grpSp>
            <p:nvGrpSpPr>
              <p:cNvPr id="32" name="Agrupar 31">
                <a:extLst>
                  <a:ext uri="{FF2B5EF4-FFF2-40B4-BE49-F238E27FC236}">
                    <a16:creationId xmlns:a16="http://schemas.microsoft.com/office/drawing/2014/main" xmlns="" id="{C2C0D522-361B-1DEF-D482-AB86729CA558}"/>
                  </a:ext>
                </a:extLst>
              </p:cNvPr>
              <p:cNvGrpSpPr/>
              <p:nvPr/>
            </p:nvGrpSpPr>
            <p:grpSpPr>
              <a:xfrm>
                <a:off x="11229334" y="3895973"/>
                <a:ext cx="973986" cy="4118680"/>
                <a:chOff x="11229334" y="3895973"/>
                <a:chExt cx="973986" cy="4118680"/>
              </a:xfrm>
            </p:grpSpPr>
            <p:pic>
              <p:nvPicPr>
                <p:cNvPr id="34" name="Picture 1">
                  <a:extLst>
                    <a:ext uri="{FF2B5EF4-FFF2-40B4-BE49-F238E27FC236}">
                      <a16:creationId xmlns:a16="http://schemas.microsoft.com/office/drawing/2014/main" xmlns="" id="{4F96421D-532D-99F3-F64D-B71F9EFFA9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303" t="52690" r="21801"/>
                <a:stretch/>
              </p:blipFill>
              <p:spPr>
                <a:xfrm>
                  <a:off x="11229334" y="4171795"/>
                  <a:ext cx="962666" cy="3842858"/>
                </a:xfrm>
                <a:prstGeom prst="rect">
                  <a:avLst/>
                </a:prstGeom>
                <a:ln>
                  <a:noFill/>
                </a:ln>
              </p:spPr>
            </p:pic>
            <p:cxnSp>
              <p:nvCxnSpPr>
                <p:cNvPr id="35" name="Conector reto 34">
                  <a:extLst>
                    <a:ext uri="{FF2B5EF4-FFF2-40B4-BE49-F238E27FC236}">
                      <a16:creationId xmlns:a16="http://schemas.microsoft.com/office/drawing/2014/main" xmlns="" id="{28FF5A01-AC32-EFD1-B845-FA0AFF01CEB6}"/>
                    </a:ext>
                  </a:extLst>
                </p:cNvPr>
                <p:cNvCxnSpPr/>
                <p:nvPr/>
              </p:nvCxnSpPr>
              <p:spPr>
                <a:xfrm flipV="1">
                  <a:off x="11807687" y="4306957"/>
                  <a:ext cx="0" cy="141357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tângulo 35">
                  <a:extLst>
                    <a:ext uri="{FF2B5EF4-FFF2-40B4-BE49-F238E27FC236}">
                      <a16:creationId xmlns:a16="http://schemas.microsoft.com/office/drawing/2014/main" xmlns="" id="{81A7DEAC-8B40-02AD-C517-30742B3969CF}"/>
                    </a:ext>
                  </a:extLst>
                </p:cNvPr>
                <p:cNvSpPr/>
                <p:nvPr/>
              </p:nvSpPr>
              <p:spPr>
                <a:xfrm>
                  <a:off x="11820940" y="5024047"/>
                  <a:ext cx="365432" cy="48148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7" name="CaixaDeTexto 36">
                  <a:extLst>
                    <a:ext uri="{FF2B5EF4-FFF2-40B4-BE49-F238E27FC236}">
                      <a16:creationId xmlns:a16="http://schemas.microsoft.com/office/drawing/2014/main" xmlns="" id="{56E4AE9A-0A8B-0CED-AE26-BD93D927F53C}"/>
                    </a:ext>
                  </a:extLst>
                </p:cNvPr>
                <p:cNvSpPr txBox="1"/>
                <p:nvPr/>
              </p:nvSpPr>
              <p:spPr>
                <a:xfrm>
                  <a:off x="11338153" y="3895973"/>
                  <a:ext cx="865167" cy="512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4400" b="1" dirty="0">
                      <a:solidFill>
                        <a:srgbClr val="4BB089"/>
                      </a:solidFill>
                      <a:latin typeface="Candara" panose="020E0502030303020204" pitchFamily="34" charset="0"/>
                      <a:cs typeface="Arial" panose="020B0604020202020204" pitchFamily="34" charset="0"/>
                    </a:rPr>
                    <a:t>2022</a:t>
                  </a:r>
                </a:p>
              </p:txBody>
            </p:sp>
          </p:grpSp>
          <p:sp>
            <p:nvSpPr>
              <p:cNvPr id="33" name="CaixaDeTexto 32">
                <a:extLst>
                  <a:ext uri="{FF2B5EF4-FFF2-40B4-BE49-F238E27FC236}">
                    <a16:creationId xmlns:a16="http://schemas.microsoft.com/office/drawing/2014/main" xmlns="" id="{42961DC5-EDA6-856E-7661-157E123F4836}"/>
                  </a:ext>
                </a:extLst>
              </p:cNvPr>
              <p:cNvSpPr txBox="1"/>
              <p:nvPr/>
            </p:nvSpPr>
            <p:spPr>
              <a:xfrm>
                <a:off x="10697566" y="3522142"/>
                <a:ext cx="1729119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pt-BR" sz="2100" b="1" dirty="0">
                    <a:solidFill>
                      <a:schemeClr val="accent6">
                        <a:lumMod val="75000"/>
                      </a:schemeClr>
                    </a:solidFill>
                  </a:rPr>
                  <a:t>TESTES CLÍNICOS</a:t>
                </a:r>
              </a:p>
              <a:p>
                <a:r>
                  <a:rPr lang="pt-BR" sz="2100" b="1" dirty="0">
                    <a:solidFill>
                      <a:schemeClr val="accent6">
                        <a:lumMod val="75000"/>
                      </a:schemeClr>
                    </a:solidFill>
                  </a:rPr>
                  <a:t>VACINA COVID-19</a:t>
                </a:r>
              </a:p>
            </p:txBody>
          </p:sp>
        </p:grpSp>
        <p:sp>
          <p:nvSpPr>
            <p:cNvPr id="31" name="Retângulo: Cantos Arredondados 30">
              <a:extLst>
                <a:ext uri="{FF2B5EF4-FFF2-40B4-BE49-F238E27FC236}">
                  <a16:creationId xmlns:a16="http://schemas.microsoft.com/office/drawing/2014/main" xmlns="" id="{153120C5-32C5-7F49-6B54-6FDE91ED84D3}"/>
                </a:ext>
              </a:extLst>
            </p:cNvPr>
            <p:cNvSpPr/>
            <p:nvPr/>
          </p:nvSpPr>
          <p:spPr>
            <a:xfrm>
              <a:off x="10697566" y="3508890"/>
              <a:ext cx="1488806" cy="523220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43557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5800" y="611263"/>
            <a:ext cx="15240000" cy="2170037"/>
          </a:xfrm>
          <a:prstGeom prst="rect">
            <a:avLst/>
          </a:prstGeom>
          <a:noFill/>
        </p:spPr>
        <p:txBody>
          <a:bodyPr wrap="square" lIns="137370" tIns="68685" rIns="137370" bIns="68685" rtlCol="0">
            <a:spAutoFit/>
          </a:bodyPr>
          <a:lstStyle/>
          <a:p>
            <a:pPr algn="ctr"/>
            <a:r>
              <a:rPr lang="en-US" sz="4400" b="1" dirty="0" err="1" smtClean="0"/>
              <a:t>Fase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pr</a:t>
            </a:r>
            <a:r>
              <a:rPr lang="en-US" sz="4400" b="1" dirty="0" err="1" smtClean="0"/>
              <a:t>é-clínica</a:t>
            </a:r>
            <a:r>
              <a:rPr lang="en-US" sz="4400" b="1" dirty="0" smtClean="0"/>
              <a:t>: </a:t>
            </a:r>
            <a:r>
              <a:rPr lang="en-US" sz="4400" b="1" dirty="0" err="1" smtClean="0"/>
              <a:t>Camundongos</a:t>
            </a:r>
            <a:r>
              <a:rPr lang="en-US" sz="4400" b="1" dirty="0" smtClean="0"/>
              <a:t> </a:t>
            </a:r>
            <a:r>
              <a:rPr lang="en-US" sz="4400" b="1" dirty="0" err="1"/>
              <a:t>imunizados</a:t>
            </a:r>
            <a:r>
              <a:rPr lang="en-US" sz="4400" b="1" dirty="0"/>
              <a:t> </a:t>
            </a:r>
            <a:r>
              <a:rPr lang="en-US" sz="4400" b="1" dirty="0" err="1" smtClean="0"/>
              <a:t>são</a:t>
            </a:r>
            <a:r>
              <a:rPr lang="en-US" sz="4400" b="1" dirty="0" smtClean="0"/>
              <a:t> </a:t>
            </a:r>
            <a:r>
              <a:rPr lang="en-US" sz="4400" b="1" dirty="0" err="1"/>
              <a:t>resistantes</a:t>
            </a:r>
            <a:r>
              <a:rPr lang="en-US" sz="4400" b="1" dirty="0"/>
              <a:t> </a:t>
            </a:r>
            <a:r>
              <a:rPr lang="en-US" sz="4400" b="1" dirty="0" err="1" smtClean="0"/>
              <a:t>à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todas</a:t>
            </a:r>
            <a:r>
              <a:rPr lang="en-US" sz="4400" b="1" dirty="0" smtClean="0"/>
              <a:t> </a:t>
            </a:r>
            <a:r>
              <a:rPr lang="en-US" sz="4400" b="1" dirty="0"/>
              <a:t>as </a:t>
            </a:r>
            <a:endParaRPr lang="en-US" sz="4400" b="1" dirty="0" smtClean="0"/>
          </a:p>
          <a:p>
            <a:pPr algn="ctr"/>
            <a:r>
              <a:rPr lang="en-US" sz="4400" b="1" dirty="0" err="1" smtClean="0"/>
              <a:t>variantes</a:t>
            </a:r>
            <a:r>
              <a:rPr lang="en-US" sz="4400" b="1" dirty="0" smtClean="0"/>
              <a:t> </a:t>
            </a:r>
            <a:r>
              <a:rPr lang="en-US" sz="4400" b="1" dirty="0"/>
              <a:t>de SARS-</a:t>
            </a:r>
            <a:r>
              <a:rPr lang="en-US" sz="4400" b="1" dirty="0" smtClean="0"/>
              <a:t>CoV2, </a:t>
            </a:r>
            <a:r>
              <a:rPr lang="en-US" sz="4400" b="1" dirty="0" err="1" smtClean="0"/>
              <a:t>até</a:t>
            </a:r>
            <a:r>
              <a:rPr lang="en-US" sz="4400" b="1" dirty="0" smtClean="0"/>
              <a:t> </a:t>
            </a:r>
            <a:r>
              <a:rPr lang="en-US" sz="4400" b="1" dirty="0"/>
              <a:t>o </a:t>
            </a:r>
            <a:r>
              <a:rPr lang="en-US" sz="4400" b="1" dirty="0" err="1"/>
              <a:t>momento</a:t>
            </a:r>
            <a:endParaRPr lang="en-US" sz="4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8458200" y="2628900"/>
            <a:ext cx="5145135" cy="7071263"/>
            <a:chOff x="3305557" y="1940629"/>
            <a:chExt cx="3421604" cy="47141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r="40077"/>
            <a:stretch/>
          </p:blipFill>
          <p:spPr>
            <a:xfrm>
              <a:off x="3305557" y="1940629"/>
              <a:ext cx="3214264" cy="237066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r="37136"/>
            <a:stretch/>
          </p:blipFill>
          <p:spPr>
            <a:xfrm>
              <a:off x="3325099" y="4284137"/>
              <a:ext cx="3402062" cy="2370667"/>
            </a:xfrm>
            <a:prstGeom prst="rect">
              <a:avLst/>
            </a:prstGeom>
          </p:spPr>
        </p:pic>
      </p:grpSp>
      <p:pic>
        <p:nvPicPr>
          <p:cNvPr id="4" name="Imagem 3" descr="Roedor cinza em fundo branco&#10;&#10;Descrição gerada automaticamente">
            <a:extLst>
              <a:ext uri="{FF2B5EF4-FFF2-40B4-BE49-F238E27FC236}">
                <a16:creationId xmlns="" xmlns:a16="http://schemas.microsoft.com/office/drawing/2014/main" id="{F6DFD74A-1828-8E45-83A9-A2E1D6A65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2200" y="4229100"/>
            <a:ext cx="3810000" cy="20052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936912-0620-1DFC-8F2A-6A96D12EA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857500"/>
            <a:ext cx="6553200" cy="4025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5B57239-4AC7-DCF1-B298-2AC567273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7277100"/>
            <a:ext cx="6021399" cy="243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30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29453" y="3686303"/>
            <a:ext cx="4347867" cy="5214659"/>
            <a:chOff x="335611" y="1252012"/>
            <a:chExt cx="2388879" cy="3476439"/>
          </a:xfrm>
        </p:grpSpPr>
        <p:pic>
          <p:nvPicPr>
            <p:cNvPr id="5" name="Imagem 2">
              <a:extLst>
                <a:ext uri="{FF2B5EF4-FFF2-40B4-BE49-F238E27FC236}">
                  <a16:creationId xmlns="" xmlns:a16="http://schemas.microsoft.com/office/drawing/2014/main" id="{ADCDE68C-6A01-4A08-92D7-56DA2ED3AF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204" b="3501"/>
            <a:stretch/>
          </p:blipFill>
          <p:spPr>
            <a:xfrm>
              <a:off x="978840" y="1252012"/>
              <a:ext cx="1176720" cy="3476439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="" xmlns:a16="http://schemas.microsoft.com/office/drawing/2014/main" id="{8F6190E2-23A6-4E6D-89D1-4BE1AF96DC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41" t="7519" r="52962"/>
            <a:stretch/>
          </p:blipFill>
          <p:spPr>
            <a:xfrm>
              <a:off x="2182296" y="1252012"/>
              <a:ext cx="542194" cy="3476439"/>
            </a:xfrm>
            <a:prstGeom prst="rect">
              <a:avLst/>
            </a:prstGeom>
          </p:spPr>
        </p:pic>
        <p:sp>
          <p:nvSpPr>
            <p:cNvPr id="7" name="CaixaDeTexto 25">
              <a:extLst>
                <a:ext uri="{FF2B5EF4-FFF2-40B4-BE49-F238E27FC236}">
                  <a16:creationId xmlns="" xmlns:a16="http://schemas.microsoft.com/office/drawing/2014/main" id="{A6F791A4-E932-414A-B22F-94A8BBA5988F}"/>
                </a:ext>
              </a:extLst>
            </p:cNvPr>
            <p:cNvSpPr txBox="1"/>
            <p:nvPr/>
          </p:nvSpPr>
          <p:spPr>
            <a:xfrm>
              <a:off x="411313" y="3431957"/>
              <a:ext cx="840956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31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8" name="CaixaDeTexto 26">
              <a:extLst>
                <a:ext uri="{FF2B5EF4-FFF2-40B4-BE49-F238E27FC236}">
                  <a16:creationId xmlns="" xmlns:a16="http://schemas.microsoft.com/office/drawing/2014/main" id="{00CF06B1-1DC5-4E4A-9805-5A05D5F34E64}"/>
                </a:ext>
              </a:extLst>
            </p:cNvPr>
            <p:cNvSpPr txBox="1"/>
            <p:nvPr/>
          </p:nvSpPr>
          <p:spPr>
            <a:xfrm>
              <a:off x="335611" y="1252012"/>
              <a:ext cx="840956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116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9" name="CaixaDeTexto 27">
              <a:extLst>
                <a:ext uri="{FF2B5EF4-FFF2-40B4-BE49-F238E27FC236}">
                  <a16:creationId xmlns="" xmlns:a16="http://schemas.microsoft.com/office/drawing/2014/main" id="{944EB827-7481-4F42-A783-4756291FA024}"/>
                </a:ext>
              </a:extLst>
            </p:cNvPr>
            <p:cNvSpPr txBox="1"/>
            <p:nvPr/>
          </p:nvSpPr>
          <p:spPr>
            <a:xfrm>
              <a:off x="409734" y="1373534"/>
              <a:ext cx="554153" cy="235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97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10" name="CaixaDeTexto 28">
              <a:extLst>
                <a:ext uri="{FF2B5EF4-FFF2-40B4-BE49-F238E27FC236}">
                  <a16:creationId xmlns="" xmlns:a16="http://schemas.microsoft.com/office/drawing/2014/main" id="{C9D55039-7ADD-4F49-8655-69D0F9364D11}"/>
                </a:ext>
              </a:extLst>
            </p:cNvPr>
            <p:cNvSpPr txBox="1"/>
            <p:nvPr/>
          </p:nvSpPr>
          <p:spPr>
            <a:xfrm>
              <a:off x="414708" y="2384469"/>
              <a:ext cx="554153" cy="235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45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11" name="CaixaDeTexto 29">
              <a:extLst>
                <a:ext uri="{FF2B5EF4-FFF2-40B4-BE49-F238E27FC236}">
                  <a16:creationId xmlns="" xmlns:a16="http://schemas.microsoft.com/office/drawing/2014/main" id="{BC480134-BA37-46F5-BE84-1DBE8F46D27B}"/>
                </a:ext>
              </a:extLst>
            </p:cNvPr>
            <p:cNvSpPr txBox="1"/>
            <p:nvPr/>
          </p:nvSpPr>
          <p:spPr>
            <a:xfrm>
              <a:off x="416330" y="1985948"/>
              <a:ext cx="840956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66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95682" y="3643865"/>
            <a:ext cx="3606791" cy="5249892"/>
            <a:chOff x="3082086" y="1223720"/>
            <a:chExt cx="1803396" cy="3499928"/>
          </a:xfrm>
        </p:grpSpPr>
        <p:pic>
          <p:nvPicPr>
            <p:cNvPr id="18" name="Imagem 4">
              <a:extLst>
                <a:ext uri="{FF2B5EF4-FFF2-40B4-BE49-F238E27FC236}">
                  <a16:creationId xmlns="" xmlns:a16="http://schemas.microsoft.com/office/drawing/2014/main" id="{32B6CC69-8579-4955-86D5-D8ECC77E1D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961" t="2949" r="72265" b="11574"/>
            <a:stretch/>
          </p:blipFill>
          <p:spPr>
            <a:xfrm>
              <a:off x="3722436" y="1223720"/>
              <a:ext cx="562442" cy="3486560"/>
            </a:xfrm>
            <a:prstGeom prst="rect">
              <a:avLst/>
            </a:prstGeom>
          </p:spPr>
        </p:pic>
        <p:pic>
          <p:nvPicPr>
            <p:cNvPr id="19" name="Imagem 6">
              <a:extLst>
                <a:ext uri="{FF2B5EF4-FFF2-40B4-BE49-F238E27FC236}">
                  <a16:creationId xmlns="" xmlns:a16="http://schemas.microsoft.com/office/drawing/2014/main" id="{2DB11EF9-C644-4CEC-93D7-EDB1B1BC39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765" t="20149" r="81287" b="12391"/>
            <a:stretch/>
          </p:blipFill>
          <p:spPr>
            <a:xfrm>
              <a:off x="4338349" y="1223720"/>
              <a:ext cx="547133" cy="3499928"/>
            </a:xfrm>
            <a:prstGeom prst="rect">
              <a:avLst/>
            </a:prstGeom>
          </p:spPr>
        </p:pic>
        <p:sp>
          <p:nvSpPr>
            <p:cNvPr id="27" name="CaixaDeTexto 25">
              <a:extLst>
                <a:ext uri="{FF2B5EF4-FFF2-40B4-BE49-F238E27FC236}">
                  <a16:creationId xmlns="" xmlns:a16="http://schemas.microsoft.com/office/drawing/2014/main" id="{A6F791A4-E932-414A-B22F-94A8BBA5988F}"/>
                </a:ext>
              </a:extLst>
            </p:cNvPr>
            <p:cNvSpPr txBox="1"/>
            <p:nvPr/>
          </p:nvSpPr>
          <p:spPr>
            <a:xfrm>
              <a:off x="3157788" y="3439167"/>
              <a:ext cx="840956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31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28" name="CaixaDeTexto 26">
              <a:extLst>
                <a:ext uri="{FF2B5EF4-FFF2-40B4-BE49-F238E27FC236}">
                  <a16:creationId xmlns="" xmlns:a16="http://schemas.microsoft.com/office/drawing/2014/main" id="{00CF06B1-1DC5-4E4A-9805-5A05D5F34E64}"/>
                </a:ext>
              </a:extLst>
            </p:cNvPr>
            <p:cNvSpPr txBox="1"/>
            <p:nvPr/>
          </p:nvSpPr>
          <p:spPr>
            <a:xfrm>
              <a:off x="3082086" y="1259222"/>
              <a:ext cx="840956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116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29" name="CaixaDeTexto 27">
              <a:extLst>
                <a:ext uri="{FF2B5EF4-FFF2-40B4-BE49-F238E27FC236}">
                  <a16:creationId xmlns="" xmlns:a16="http://schemas.microsoft.com/office/drawing/2014/main" id="{944EB827-7481-4F42-A783-4756291FA024}"/>
                </a:ext>
              </a:extLst>
            </p:cNvPr>
            <p:cNvSpPr txBox="1"/>
            <p:nvPr/>
          </p:nvSpPr>
          <p:spPr>
            <a:xfrm>
              <a:off x="3156209" y="1380744"/>
              <a:ext cx="504292" cy="235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97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30" name="CaixaDeTexto 28">
              <a:extLst>
                <a:ext uri="{FF2B5EF4-FFF2-40B4-BE49-F238E27FC236}">
                  <a16:creationId xmlns="" xmlns:a16="http://schemas.microsoft.com/office/drawing/2014/main" id="{C9D55039-7ADD-4F49-8655-69D0F9364D11}"/>
                </a:ext>
              </a:extLst>
            </p:cNvPr>
            <p:cNvSpPr txBox="1"/>
            <p:nvPr/>
          </p:nvSpPr>
          <p:spPr>
            <a:xfrm>
              <a:off x="3174551" y="2391679"/>
              <a:ext cx="504292" cy="235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45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31" name="CaixaDeTexto 29">
              <a:extLst>
                <a:ext uri="{FF2B5EF4-FFF2-40B4-BE49-F238E27FC236}">
                  <a16:creationId xmlns="" xmlns:a16="http://schemas.microsoft.com/office/drawing/2014/main" id="{BC480134-BA37-46F5-BE84-1DBE8F46D27B}"/>
                </a:ext>
              </a:extLst>
            </p:cNvPr>
            <p:cNvSpPr txBox="1"/>
            <p:nvPr/>
          </p:nvSpPr>
          <p:spPr>
            <a:xfrm>
              <a:off x="3162805" y="1993158"/>
              <a:ext cx="840956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66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943450" y="3119900"/>
            <a:ext cx="2408845" cy="5796708"/>
            <a:chOff x="5305975" y="874410"/>
            <a:chExt cx="1204424" cy="3864472"/>
          </a:xfrm>
        </p:grpSpPr>
        <p:pic>
          <p:nvPicPr>
            <p:cNvPr id="17" name="Imagem 1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67" t="32444" r="27808"/>
            <a:stretch/>
          </p:blipFill>
          <p:spPr bwMode="auto">
            <a:xfrm>
              <a:off x="5948925" y="1223719"/>
              <a:ext cx="561474" cy="35151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CaixaDeTexto 9">
              <a:extLst>
                <a:ext uri="{FF2B5EF4-FFF2-40B4-BE49-F238E27FC236}">
                  <a16:creationId xmlns="" xmlns:a16="http://schemas.microsoft.com/office/drawing/2014/main" id="{71C86A18-DA84-4502-9792-E029F3FAB67C}"/>
                </a:ext>
              </a:extLst>
            </p:cNvPr>
            <p:cNvSpPr txBox="1"/>
            <p:nvPr/>
          </p:nvSpPr>
          <p:spPr>
            <a:xfrm>
              <a:off x="5958143" y="874410"/>
              <a:ext cx="3552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latin typeface="Arial"/>
                  <a:cs typeface="Arial"/>
                </a:rPr>
                <a:t>SpiN</a:t>
              </a:r>
              <a:endParaRPr lang="pt-BR" b="1" dirty="0">
                <a:latin typeface="Arial"/>
                <a:cs typeface="Arial"/>
              </a:endParaRPr>
            </a:p>
          </p:txBody>
        </p:sp>
        <p:sp>
          <p:nvSpPr>
            <p:cNvPr id="32" name="CaixaDeTexto 25">
              <a:extLst>
                <a:ext uri="{FF2B5EF4-FFF2-40B4-BE49-F238E27FC236}">
                  <a16:creationId xmlns="" xmlns:a16="http://schemas.microsoft.com/office/drawing/2014/main" id="{A6F791A4-E932-414A-B22F-94A8BBA5988F}"/>
                </a:ext>
              </a:extLst>
            </p:cNvPr>
            <p:cNvSpPr txBox="1"/>
            <p:nvPr/>
          </p:nvSpPr>
          <p:spPr>
            <a:xfrm>
              <a:off x="5381677" y="3436099"/>
              <a:ext cx="840956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31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33" name="CaixaDeTexto 26">
              <a:extLst>
                <a:ext uri="{FF2B5EF4-FFF2-40B4-BE49-F238E27FC236}">
                  <a16:creationId xmlns="" xmlns:a16="http://schemas.microsoft.com/office/drawing/2014/main" id="{00CF06B1-1DC5-4E4A-9805-5A05D5F34E64}"/>
                </a:ext>
              </a:extLst>
            </p:cNvPr>
            <p:cNvSpPr txBox="1"/>
            <p:nvPr/>
          </p:nvSpPr>
          <p:spPr>
            <a:xfrm>
              <a:off x="5305975" y="1256154"/>
              <a:ext cx="840956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116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34" name="CaixaDeTexto 27">
              <a:extLst>
                <a:ext uri="{FF2B5EF4-FFF2-40B4-BE49-F238E27FC236}">
                  <a16:creationId xmlns="" xmlns:a16="http://schemas.microsoft.com/office/drawing/2014/main" id="{944EB827-7481-4F42-A783-4756291FA024}"/>
                </a:ext>
              </a:extLst>
            </p:cNvPr>
            <p:cNvSpPr txBox="1"/>
            <p:nvPr/>
          </p:nvSpPr>
          <p:spPr>
            <a:xfrm>
              <a:off x="5380098" y="1377676"/>
              <a:ext cx="504293" cy="235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97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35" name="CaixaDeTexto 28">
              <a:extLst>
                <a:ext uri="{FF2B5EF4-FFF2-40B4-BE49-F238E27FC236}">
                  <a16:creationId xmlns="" xmlns:a16="http://schemas.microsoft.com/office/drawing/2014/main" id="{C9D55039-7ADD-4F49-8655-69D0F9364D11}"/>
                </a:ext>
              </a:extLst>
            </p:cNvPr>
            <p:cNvSpPr txBox="1"/>
            <p:nvPr/>
          </p:nvSpPr>
          <p:spPr>
            <a:xfrm>
              <a:off x="5398440" y="2388611"/>
              <a:ext cx="504293" cy="235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45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  <p:sp>
          <p:nvSpPr>
            <p:cNvPr id="36" name="CaixaDeTexto 29">
              <a:extLst>
                <a:ext uri="{FF2B5EF4-FFF2-40B4-BE49-F238E27FC236}">
                  <a16:creationId xmlns="" xmlns:a16="http://schemas.microsoft.com/office/drawing/2014/main" id="{BC480134-BA37-46F5-BE84-1DBE8F46D27B}"/>
                </a:ext>
              </a:extLst>
            </p:cNvPr>
            <p:cNvSpPr txBox="1"/>
            <p:nvPr/>
          </p:nvSpPr>
          <p:spPr>
            <a:xfrm>
              <a:off x="5373326" y="1990090"/>
              <a:ext cx="840956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latin typeface="Arial"/>
                  <a:cs typeface="Arial"/>
                </a:rPr>
                <a:t>66 </a:t>
              </a:r>
              <a:r>
                <a:rPr lang="pt-BR" sz="1700" dirty="0" err="1">
                  <a:latin typeface="Arial"/>
                  <a:cs typeface="Arial"/>
                </a:rPr>
                <a:t>kDa</a:t>
              </a:r>
              <a:r>
                <a:rPr lang="pt-BR" sz="1700" dirty="0">
                  <a:latin typeface="Arial"/>
                  <a:cs typeface="Arial"/>
                </a:rPr>
                <a:t> -</a:t>
              </a:r>
            </a:p>
          </p:txBody>
        </p:sp>
      </p:grpSp>
      <p:pic>
        <p:nvPicPr>
          <p:cNvPr id="40" name="Imagem 6" descr="Uma imagem contendo clip-art&#10;&#10;Descrição gerada com alta confiança">
            <a:extLst>
              <a:ext uri="{FF2B5EF4-FFF2-40B4-BE49-F238E27FC236}">
                <a16:creationId xmlns="" xmlns:a16="http://schemas.microsoft.com/office/drawing/2014/main" id="{185F1E04-263F-41EC-B760-1EFD6CBE8F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" y="22765"/>
            <a:ext cx="3952775" cy="104897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905000" y="1333500"/>
            <a:ext cx="12046545" cy="1800705"/>
          </a:xfrm>
          <a:prstGeom prst="rect">
            <a:avLst/>
          </a:prstGeom>
          <a:noFill/>
        </p:spPr>
        <p:txBody>
          <a:bodyPr wrap="square" lIns="137370" tIns="68685" rIns="137370" bIns="68685" rtlCol="0">
            <a:spAutoFit/>
          </a:bodyPr>
          <a:lstStyle/>
          <a:p>
            <a:pPr algn="ctr"/>
            <a:r>
              <a:rPr lang="en-US" sz="5400" b="1" dirty="0" smtClean="0"/>
              <a:t>IFA PRODUZIDO </a:t>
            </a:r>
            <a:r>
              <a:rPr lang="en-US" sz="5400" b="1" dirty="0"/>
              <a:t>EM </a:t>
            </a:r>
            <a:r>
              <a:rPr lang="en-US" sz="5400" b="1" dirty="0" smtClean="0"/>
              <a:t>BACTÉRIA</a:t>
            </a:r>
          </a:p>
          <a:p>
            <a:pPr algn="ctr"/>
            <a:r>
              <a:rPr lang="en-US" sz="5400" b="1" dirty="0" smtClean="0"/>
              <a:t>EM TERRITÓRIO NACIONAL</a:t>
            </a:r>
            <a:endParaRPr lang="en-US" sz="5400" b="1" dirty="0"/>
          </a:p>
        </p:txBody>
      </p:sp>
      <p:sp>
        <p:nvSpPr>
          <p:cNvPr id="37" name="CaixaDeTexto 9">
            <a:extLst>
              <a:ext uri="{FF2B5EF4-FFF2-40B4-BE49-F238E27FC236}">
                <a16:creationId xmlns="" xmlns:a16="http://schemas.microsoft.com/office/drawing/2014/main" id="{85DC1AFF-B651-F641-87FB-7926763D95A3}"/>
              </a:ext>
            </a:extLst>
          </p:cNvPr>
          <p:cNvSpPr txBox="1"/>
          <p:nvPr/>
        </p:nvSpPr>
        <p:spPr>
          <a:xfrm>
            <a:off x="9957013" y="3119900"/>
            <a:ext cx="777522" cy="415710"/>
          </a:xfrm>
          <a:prstGeom prst="rect">
            <a:avLst/>
          </a:prstGeom>
          <a:noFill/>
        </p:spPr>
        <p:txBody>
          <a:bodyPr wrap="none" lIns="137370" tIns="68685" rIns="137370" bIns="68685" rtlCol="0">
            <a:spAutoFit/>
          </a:bodyPr>
          <a:lstStyle/>
          <a:p>
            <a:r>
              <a:rPr lang="pt-BR" b="1" dirty="0">
                <a:latin typeface="Arial"/>
                <a:cs typeface="Arial"/>
              </a:rPr>
              <a:t>RBD</a:t>
            </a:r>
          </a:p>
        </p:txBody>
      </p:sp>
      <p:sp>
        <p:nvSpPr>
          <p:cNvPr id="38" name="CaixaDeTexto 9">
            <a:extLst>
              <a:ext uri="{FF2B5EF4-FFF2-40B4-BE49-F238E27FC236}">
                <a16:creationId xmlns="" xmlns:a16="http://schemas.microsoft.com/office/drawing/2014/main" id="{D2F91172-E22E-B645-834B-E8CE807121F3}"/>
              </a:ext>
            </a:extLst>
          </p:cNvPr>
          <p:cNvSpPr txBox="1"/>
          <p:nvPr/>
        </p:nvSpPr>
        <p:spPr>
          <a:xfrm>
            <a:off x="5961231" y="3149979"/>
            <a:ext cx="444123" cy="415710"/>
          </a:xfrm>
          <a:prstGeom prst="rect">
            <a:avLst/>
          </a:prstGeom>
          <a:noFill/>
        </p:spPr>
        <p:txBody>
          <a:bodyPr wrap="none" lIns="137370" tIns="68685" rIns="137370" bIns="68685" rtlCol="0">
            <a:spAutoFit/>
          </a:bodyPr>
          <a:lstStyle/>
          <a:p>
            <a:r>
              <a:rPr lang="pt-BR" b="1" dirty="0">
                <a:latin typeface="Arial"/>
                <a:cs typeface="Arial"/>
              </a:rPr>
              <a:t>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5000" y="7200900"/>
            <a:ext cx="436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0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8144" rIns="0" bIns="0" rtlCol="0">
            <a:spAutoFit/>
          </a:bodyPr>
          <a:lstStyle/>
          <a:p>
            <a:pPr marL="177800">
              <a:lnSpc>
                <a:spcPts val="4025"/>
              </a:lnSpc>
              <a:spcBef>
                <a:spcPts val="100"/>
              </a:spcBef>
            </a:pPr>
            <a:r>
              <a:rPr sz="3400" spc="114" dirty="0">
                <a:latin typeface="Gill Sans MT"/>
                <a:cs typeface="Gill Sans MT"/>
              </a:rPr>
              <a:t>Linha</a:t>
            </a:r>
            <a:r>
              <a:rPr sz="3400" spc="80" dirty="0">
                <a:latin typeface="Gill Sans MT"/>
                <a:cs typeface="Gill Sans MT"/>
              </a:rPr>
              <a:t> </a:t>
            </a:r>
            <a:r>
              <a:rPr sz="3400" spc="195" dirty="0">
                <a:latin typeface="Gill Sans MT"/>
                <a:cs typeface="Gill Sans MT"/>
              </a:rPr>
              <a:t>do</a:t>
            </a:r>
            <a:r>
              <a:rPr sz="3400" spc="85" dirty="0">
                <a:latin typeface="Gill Sans MT"/>
                <a:cs typeface="Gill Sans MT"/>
              </a:rPr>
              <a:t> tempo</a:t>
            </a:r>
            <a:endParaRPr sz="3400">
              <a:latin typeface="Gill Sans MT"/>
              <a:cs typeface="Gill Sans MT"/>
            </a:endParaRPr>
          </a:p>
          <a:p>
            <a:pPr marL="177800">
              <a:lnSpc>
                <a:spcPts val="4025"/>
              </a:lnSpc>
            </a:pPr>
            <a:r>
              <a:rPr sz="3400" b="1" spc="-90" dirty="0">
                <a:latin typeface="Lucida Sans"/>
                <a:cs typeface="Lucida Sans"/>
              </a:rPr>
              <a:t>Desenvolvimento</a:t>
            </a:r>
            <a:r>
              <a:rPr sz="3400" b="1" spc="-165" dirty="0">
                <a:latin typeface="Lucida Sans"/>
                <a:cs typeface="Lucida Sans"/>
              </a:rPr>
              <a:t> </a:t>
            </a:r>
            <a:r>
              <a:rPr sz="3400" b="1" spc="125" dirty="0">
                <a:latin typeface="Lucida Sans"/>
                <a:cs typeface="Lucida Sans"/>
              </a:rPr>
              <a:t>da</a:t>
            </a:r>
            <a:r>
              <a:rPr sz="3400" b="1" spc="-160" dirty="0">
                <a:latin typeface="Lucida Sans"/>
                <a:cs typeface="Lucida Sans"/>
              </a:rPr>
              <a:t> </a:t>
            </a:r>
            <a:r>
              <a:rPr sz="3400" b="1" spc="185" dirty="0">
                <a:latin typeface="Lucida Sans"/>
                <a:cs typeface="Lucida Sans"/>
              </a:rPr>
              <a:t>SpiN-</a:t>
            </a:r>
            <a:r>
              <a:rPr sz="3400" b="1" dirty="0">
                <a:latin typeface="Lucida Sans"/>
                <a:cs typeface="Lucida Sans"/>
              </a:rPr>
              <a:t>Tec</a:t>
            </a:r>
            <a:r>
              <a:rPr sz="3400" b="1" spc="-165" dirty="0">
                <a:latin typeface="Lucida Sans"/>
                <a:cs typeface="Lucida Sans"/>
              </a:rPr>
              <a:t> </a:t>
            </a:r>
            <a:r>
              <a:rPr sz="3400" b="1" dirty="0">
                <a:latin typeface="Lucida Sans"/>
                <a:cs typeface="Lucida Sans"/>
              </a:rPr>
              <a:t>MCTI</a:t>
            </a:r>
            <a:r>
              <a:rPr sz="3400" b="1" spc="-160" dirty="0">
                <a:latin typeface="Lucida Sans"/>
                <a:cs typeface="Lucida Sans"/>
              </a:rPr>
              <a:t> </a:t>
            </a:r>
            <a:r>
              <a:rPr sz="3400" b="1" spc="120" dirty="0">
                <a:latin typeface="Lucida Sans"/>
                <a:cs typeface="Lucida Sans"/>
              </a:rPr>
              <a:t>UFMG</a:t>
            </a:r>
            <a:endParaRPr sz="340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9244" y="2690949"/>
            <a:ext cx="447675" cy="238125"/>
          </a:xfrm>
          <a:custGeom>
            <a:avLst/>
            <a:gdLst/>
            <a:ahLst/>
            <a:cxnLst/>
            <a:rect l="l" t="t" r="r" b="b"/>
            <a:pathLst>
              <a:path w="447675" h="238125">
                <a:moveTo>
                  <a:pt x="447566" y="238124"/>
                </a:moveTo>
                <a:lnTo>
                  <a:pt x="0" y="238124"/>
                </a:lnTo>
                <a:lnTo>
                  <a:pt x="0" y="0"/>
                </a:lnTo>
                <a:lnTo>
                  <a:pt x="447566" y="0"/>
                </a:lnTo>
                <a:lnTo>
                  <a:pt x="447566" y="238124"/>
                </a:lnTo>
                <a:close/>
              </a:path>
            </a:pathLst>
          </a:custGeom>
          <a:solidFill>
            <a:srgbClr val="6EBE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9244" y="3465787"/>
            <a:ext cx="447675" cy="238125"/>
          </a:xfrm>
          <a:custGeom>
            <a:avLst/>
            <a:gdLst/>
            <a:ahLst/>
            <a:cxnLst/>
            <a:rect l="l" t="t" r="r" b="b"/>
            <a:pathLst>
              <a:path w="447675" h="238125">
                <a:moveTo>
                  <a:pt x="447566" y="238124"/>
                </a:moveTo>
                <a:lnTo>
                  <a:pt x="0" y="238124"/>
                </a:lnTo>
                <a:lnTo>
                  <a:pt x="0" y="0"/>
                </a:lnTo>
                <a:lnTo>
                  <a:pt x="447566" y="0"/>
                </a:lnTo>
                <a:lnTo>
                  <a:pt x="447566" y="238124"/>
                </a:lnTo>
                <a:close/>
              </a:path>
            </a:pathLst>
          </a:custGeom>
          <a:solidFill>
            <a:srgbClr val="75CA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29244" y="4123184"/>
            <a:ext cx="447675" cy="238125"/>
          </a:xfrm>
          <a:custGeom>
            <a:avLst/>
            <a:gdLst/>
            <a:ahLst/>
            <a:cxnLst/>
            <a:rect l="l" t="t" r="r" b="b"/>
            <a:pathLst>
              <a:path w="447675" h="238125">
                <a:moveTo>
                  <a:pt x="447566" y="238124"/>
                </a:moveTo>
                <a:lnTo>
                  <a:pt x="0" y="238124"/>
                </a:lnTo>
                <a:lnTo>
                  <a:pt x="0" y="0"/>
                </a:lnTo>
                <a:lnTo>
                  <a:pt x="447566" y="0"/>
                </a:lnTo>
                <a:lnTo>
                  <a:pt x="447566" y="238124"/>
                </a:lnTo>
                <a:close/>
              </a:path>
            </a:pathLst>
          </a:custGeom>
          <a:solidFill>
            <a:srgbClr val="52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25942" y="3219362"/>
            <a:ext cx="235585" cy="657225"/>
          </a:xfrm>
          <a:custGeom>
            <a:avLst/>
            <a:gdLst/>
            <a:ahLst/>
            <a:cxnLst/>
            <a:rect l="l" t="t" r="r" b="b"/>
            <a:pathLst>
              <a:path w="235584" h="657225">
                <a:moveTo>
                  <a:pt x="0" y="657204"/>
                </a:moveTo>
                <a:lnTo>
                  <a:pt x="235371" y="657204"/>
                </a:lnTo>
                <a:lnTo>
                  <a:pt x="235371" y="0"/>
                </a:lnTo>
                <a:lnTo>
                  <a:pt x="0" y="0"/>
                </a:lnTo>
                <a:lnTo>
                  <a:pt x="0" y="657204"/>
                </a:lnTo>
                <a:close/>
              </a:path>
            </a:pathLst>
          </a:custGeom>
          <a:solidFill>
            <a:srgbClr val="52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075485" y="3219362"/>
            <a:ext cx="247650" cy="657225"/>
          </a:xfrm>
          <a:custGeom>
            <a:avLst/>
            <a:gdLst/>
            <a:ahLst/>
            <a:cxnLst/>
            <a:rect l="l" t="t" r="r" b="b"/>
            <a:pathLst>
              <a:path w="247650" h="657225">
                <a:moveTo>
                  <a:pt x="247649" y="657204"/>
                </a:moveTo>
                <a:lnTo>
                  <a:pt x="0" y="657204"/>
                </a:lnTo>
                <a:lnTo>
                  <a:pt x="0" y="0"/>
                </a:lnTo>
                <a:lnTo>
                  <a:pt x="247649" y="0"/>
                </a:lnTo>
                <a:lnTo>
                  <a:pt x="247649" y="657204"/>
                </a:lnTo>
                <a:close/>
              </a:path>
            </a:pathLst>
          </a:custGeom>
          <a:solidFill>
            <a:srgbClr val="52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84446" y="4224466"/>
            <a:ext cx="235585" cy="657225"/>
          </a:xfrm>
          <a:custGeom>
            <a:avLst/>
            <a:gdLst/>
            <a:ahLst/>
            <a:cxnLst/>
            <a:rect l="l" t="t" r="r" b="b"/>
            <a:pathLst>
              <a:path w="235584" h="657225">
                <a:moveTo>
                  <a:pt x="0" y="657204"/>
                </a:moveTo>
                <a:lnTo>
                  <a:pt x="235372" y="657204"/>
                </a:lnTo>
                <a:lnTo>
                  <a:pt x="235372" y="0"/>
                </a:lnTo>
                <a:lnTo>
                  <a:pt x="0" y="0"/>
                </a:lnTo>
                <a:lnTo>
                  <a:pt x="0" y="657204"/>
                </a:lnTo>
                <a:close/>
              </a:path>
            </a:pathLst>
          </a:custGeom>
          <a:solidFill>
            <a:srgbClr val="52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333990" y="4224466"/>
            <a:ext cx="247650" cy="657225"/>
          </a:xfrm>
          <a:custGeom>
            <a:avLst/>
            <a:gdLst/>
            <a:ahLst/>
            <a:cxnLst/>
            <a:rect l="l" t="t" r="r" b="b"/>
            <a:pathLst>
              <a:path w="247650" h="657225">
                <a:moveTo>
                  <a:pt x="247649" y="657204"/>
                </a:moveTo>
                <a:lnTo>
                  <a:pt x="0" y="657204"/>
                </a:lnTo>
                <a:lnTo>
                  <a:pt x="0" y="0"/>
                </a:lnTo>
                <a:lnTo>
                  <a:pt x="247649" y="0"/>
                </a:lnTo>
                <a:lnTo>
                  <a:pt x="247649" y="657204"/>
                </a:lnTo>
                <a:close/>
              </a:path>
            </a:pathLst>
          </a:custGeom>
          <a:solidFill>
            <a:srgbClr val="52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342950" y="5228113"/>
            <a:ext cx="235585" cy="657225"/>
          </a:xfrm>
          <a:custGeom>
            <a:avLst/>
            <a:gdLst/>
            <a:ahLst/>
            <a:cxnLst/>
            <a:rect l="l" t="t" r="r" b="b"/>
            <a:pathLst>
              <a:path w="235584" h="657225">
                <a:moveTo>
                  <a:pt x="0" y="657204"/>
                </a:moveTo>
                <a:lnTo>
                  <a:pt x="235372" y="657204"/>
                </a:lnTo>
                <a:lnTo>
                  <a:pt x="235372" y="0"/>
                </a:lnTo>
                <a:lnTo>
                  <a:pt x="0" y="0"/>
                </a:lnTo>
                <a:lnTo>
                  <a:pt x="0" y="657204"/>
                </a:lnTo>
                <a:close/>
              </a:path>
            </a:pathLst>
          </a:custGeom>
          <a:solidFill>
            <a:srgbClr val="52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592495" y="5228113"/>
            <a:ext cx="247650" cy="657225"/>
          </a:xfrm>
          <a:custGeom>
            <a:avLst/>
            <a:gdLst/>
            <a:ahLst/>
            <a:cxnLst/>
            <a:rect l="l" t="t" r="r" b="b"/>
            <a:pathLst>
              <a:path w="247650" h="657225">
                <a:moveTo>
                  <a:pt x="247649" y="657204"/>
                </a:moveTo>
                <a:lnTo>
                  <a:pt x="0" y="657204"/>
                </a:lnTo>
                <a:lnTo>
                  <a:pt x="0" y="0"/>
                </a:lnTo>
                <a:lnTo>
                  <a:pt x="247649" y="0"/>
                </a:lnTo>
                <a:lnTo>
                  <a:pt x="247649" y="657204"/>
                </a:lnTo>
                <a:close/>
              </a:path>
            </a:pathLst>
          </a:custGeom>
          <a:solidFill>
            <a:srgbClr val="52535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8067" y="2586546"/>
            <a:ext cx="207528" cy="29630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16572" y="2586546"/>
            <a:ext cx="207528" cy="296307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14374860" y="2587150"/>
            <a:ext cx="208279" cy="1182370"/>
            <a:chOff x="14374860" y="2587150"/>
            <a:chExt cx="208279" cy="1182370"/>
          </a:xfrm>
        </p:grpSpPr>
        <p:sp>
          <p:nvSpPr>
            <p:cNvPr id="14" name="object 14"/>
            <p:cNvSpPr/>
            <p:nvPr/>
          </p:nvSpPr>
          <p:spPr>
            <a:xfrm>
              <a:off x="14478887" y="2587150"/>
              <a:ext cx="0" cy="1050290"/>
            </a:xfrm>
            <a:custGeom>
              <a:avLst/>
              <a:gdLst/>
              <a:ahLst/>
              <a:cxnLst/>
              <a:rect l="l" t="t" r="r" b="b"/>
              <a:pathLst>
                <a:path h="1050289">
                  <a:moveTo>
                    <a:pt x="0" y="0"/>
                  </a:moveTo>
                  <a:lnTo>
                    <a:pt x="0" y="1049953"/>
                  </a:lnTo>
                </a:path>
              </a:pathLst>
            </a:custGeom>
            <a:ln w="476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74860" y="3624377"/>
              <a:ext cx="208053" cy="144697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6633338" y="2587213"/>
            <a:ext cx="208279" cy="2258695"/>
            <a:chOff x="16633338" y="2587213"/>
            <a:chExt cx="208279" cy="2258695"/>
          </a:xfrm>
        </p:grpSpPr>
        <p:sp>
          <p:nvSpPr>
            <p:cNvPr id="17" name="object 17"/>
            <p:cNvSpPr/>
            <p:nvPr/>
          </p:nvSpPr>
          <p:spPr>
            <a:xfrm>
              <a:off x="16737330" y="2587213"/>
              <a:ext cx="0" cy="2127250"/>
            </a:xfrm>
            <a:custGeom>
              <a:avLst/>
              <a:gdLst/>
              <a:ahLst/>
              <a:cxnLst/>
              <a:rect l="l" t="t" r="r" b="b"/>
              <a:pathLst>
                <a:path h="2127250">
                  <a:moveTo>
                    <a:pt x="0" y="0"/>
                  </a:moveTo>
                  <a:lnTo>
                    <a:pt x="0" y="2126682"/>
                  </a:lnTo>
                </a:path>
              </a:pathLst>
            </a:custGeom>
            <a:ln w="475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33338" y="4701178"/>
              <a:ext cx="207983" cy="144427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791495" y="6717354"/>
            <a:ext cx="4224227" cy="89534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791495" y="7915658"/>
            <a:ext cx="4224227" cy="895349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10945791" y="7064156"/>
            <a:ext cx="534670" cy="208279"/>
            <a:chOff x="10945791" y="7064156"/>
            <a:chExt cx="534670" cy="208279"/>
          </a:xfrm>
        </p:grpSpPr>
        <p:sp>
          <p:nvSpPr>
            <p:cNvPr id="22" name="object 22"/>
            <p:cNvSpPr/>
            <p:nvPr/>
          </p:nvSpPr>
          <p:spPr>
            <a:xfrm>
              <a:off x="10945791" y="7168052"/>
              <a:ext cx="403860" cy="0"/>
            </a:xfrm>
            <a:custGeom>
              <a:avLst/>
              <a:gdLst/>
              <a:ahLst/>
              <a:cxnLst/>
              <a:rect l="l" t="t" r="r" b="b"/>
              <a:pathLst>
                <a:path w="403859">
                  <a:moveTo>
                    <a:pt x="0" y="0"/>
                  </a:moveTo>
                  <a:lnTo>
                    <a:pt x="403393" y="0"/>
                  </a:lnTo>
                </a:path>
              </a:pathLst>
            </a:custGeom>
            <a:ln w="529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36493" y="7064156"/>
              <a:ext cx="143685" cy="207792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0918759" y="8261934"/>
            <a:ext cx="534670" cy="208279"/>
            <a:chOff x="10918759" y="8261934"/>
            <a:chExt cx="534670" cy="208279"/>
          </a:xfrm>
        </p:grpSpPr>
        <p:sp>
          <p:nvSpPr>
            <p:cNvPr id="25" name="object 25"/>
            <p:cNvSpPr/>
            <p:nvPr/>
          </p:nvSpPr>
          <p:spPr>
            <a:xfrm>
              <a:off x="10918759" y="8365830"/>
              <a:ext cx="403860" cy="0"/>
            </a:xfrm>
            <a:custGeom>
              <a:avLst/>
              <a:gdLst/>
              <a:ahLst/>
              <a:cxnLst/>
              <a:rect l="l" t="t" r="r" b="b"/>
              <a:pathLst>
                <a:path w="403859">
                  <a:moveTo>
                    <a:pt x="0" y="0"/>
                  </a:moveTo>
                  <a:lnTo>
                    <a:pt x="403393" y="0"/>
                  </a:lnTo>
                </a:path>
              </a:pathLst>
            </a:custGeom>
            <a:ln w="529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09461" y="8261934"/>
              <a:ext cx="143685" cy="207792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4141341" y="6075994"/>
            <a:ext cx="10316210" cy="0"/>
          </a:xfrm>
          <a:custGeom>
            <a:avLst/>
            <a:gdLst/>
            <a:ahLst/>
            <a:cxnLst/>
            <a:rect l="l" t="t" r="r" b="b"/>
            <a:pathLst>
              <a:path w="10316210">
                <a:moveTo>
                  <a:pt x="0" y="0"/>
                </a:moveTo>
                <a:lnTo>
                  <a:pt x="10315608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562716" y="745027"/>
            <a:ext cx="4905375" cy="1295400"/>
          </a:xfrm>
          <a:custGeom>
            <a:avLst/>
            <a:gdLst/>
            <a:ahLst/>
            <a:cxnLst/>
            <a:rect l="l" t="t" r="r" b="b"/>
            <a:pathLst>
              <a:path w="4905375" h="1295400">
                <a:moveTo>
                  <a:pt x="4419542" y="1295400"/>
                </a:moveTo>
                <a:lnTo>
                  <a:pt x="485584" y="1295400"/>
                </a:lnTo>
                <a:lnTo>
                  <a:pt x="437590" y="1293022"/>
                </a:lnTo>
                <a:lnTo>
                  <a:pt x="390408" y="1285976"/>
                </a:lnTo>
                <a:lnTo>
                  <a:pt x="344359" y="1274393"/>
                </a:lnTo>
                <a:lnTo>
                  <a:pt x="299759" y="1258407"/>
                </a:lnTo>
                <a:lnTo>
                  <a:pt x="256927" y="1238149"/>
                </a:lnTo>
                <a:lnTo>
                  <a:pt x="216181" y="1213751"/>
                </a:lnTo>
                <a:lnTo>
                  <a:pt x="177841" y="1185345"/>
                </a:lnTo>
                <a:lnTo>
                  <a:pt x="142224" y="1153062"/>
                </a:lnTo>
                <a:lnTo>
                  <a:pt x="109967" y="1117417"/>
                </a:lnTo>
                <a:lnTo>
                  <a:pt x="81583" y="1079046"/>
                </a:lnTo>
                <a:lnTo>
                  <a:pt x="57204" y="1038268"/>
                </a:lnTo>
                <a:lnTo>
                  <a:pt x="36962" y="995403"/>
                </a:lnTo>
                <a:lnTo>
                  <a:pt x="20989" y="950767"/>
                </a:lnTo>
                <a:lnTo>
                  <a:pt x="9416" y="904681"/>
                </a:lnTo>
                <a:lnTo>
                  <a:pt x="2376" y="857462"/>
                </a:lnTo>
                <a:lnTo>
                  <a:pt x="0" y="809430"/>
                </a:lnTo>
                <a:lnTo>
                  <a:pt x="0" y="485969"/>
                </a:lnTo>
                <a:lnTo>
                  <a:pt x="2376" y="437937"/>
                </a:lnTo>
                <a:lnTo>
                  <a:pt x="9416" y="390718"/>
                </a:lnTo>
                <a:lnTo>
                  <a:pt x="20989" y="344632"/>
                </a:lnTo>
                <a:lnTo>
                  <a:pt x="36962" y="299996"/>
                </a:lnTo>
                <a:lnTo>
                  <a:pt x="57204" y="257131"/>
                </a:lnTo>
                <a:lnTo>
                  <a:pt x="81583" y="216353"/>
                </a:lnTo>
                <a:lnTo>
                  <a:pt x="109967" y="177982"/>
                </a:lnTo>
                <a:lnTo>
                  <a:pt x="142224" y="142337"/>
                </a:lnTo>
                <a:lnTo>
                  <a:pt x="177841" y="110054"/>
                </a:lnTo>
                <a:lnTo>
                  <a:pt x="216181" y="81648"/>
                </a:lnTo>
                <a:lnTo>
                  <a:pt x="256927" y="57250"/>
                </a:lnTo>
                <a:lnTo>
                  <a:pt x="299759" y="36992"/>
                </a:lnTo>
                <a:lnTo>
                  <a:pt x="344359" y="21006"/>
                </a:lnTo>
                <a:lnTo>
                  <a:pt x="390408" y="9424"/>
                </a:lnTo>
                <a:lnTo>
                  <a:pt x="437590" y="2378"/>
                </a:lnTo>
                <a:lnTo>
                  <a:pt x="485584" y="0"/>
                </a:lnTo>
                <a:lnTo>
                  <a:pt x="4419542" y="0"/>
                </a:lnTo>
                <a:lnTo>
                  <a:pt x="4467536" y="2378"/>
                </a:lnTo>
                <a:lnTo>
                  <a:pt x="4514718" y="9424"/>
                </a:lnTo>
                <a:lnTo>
                  <a:pt x="4560767" y="21006"/>
                </a:lnTo>
                <a:lnTo>
                  <a:pt x="4605367" y="36992"/>
                </a:lnTo>
                <a:lnTo>
                  <a:pt x="4648199" y="57250"/>
                </a:lnTo>
                <a:lnTo>
                  <a:pt x="4688945" y="81648"/>
                </a:lnTo>
                <a:lnTo>
                  <a:pt x="4727285" y="110054"/>
                </a:lnTo>
                <a:lnTo>
                  <a:pt x="4762902" y="142337"/>
                </a:lnTo>
                <a:lnTo>
                  <a:pt x="4795159" y="177982"/>
                </a:lnTo>
                <a:lnTo>
                  <a:pt x="4823543" y="216353"/>
                </a:lnTo>
                <a:lnTo>
                  <a:pt x="4847921" y="257131"/>
                </a:lnTo>
                <a:lnTo>
                  <a:pt x="4868164" y="299996"/>
                </a:lnTo>
                <a:lnTo>
                  <a:pt x="4884137" y="344632"/>
                </a:lnTo>
                <a:lnTo>
                  <a:pt x="4895710" y="390718"/>
                </a:lnTo>
                <a:lnTo>
                  <a:pt x="4902750" y="437937"/>
                </a:lnTo>
                <a:lnTo>
                  <a:pt x="4905126" y="485969"/>
                </a:lnTo>
                <a:lnTo>
                  <a:pt x="4905126" y="809430"/>
                </a:lnTo>
                <a:lnTo>
                  <a:pt x="4902750" y="857462"/>
                </a:lnTo>
                <a:lnTo>
                  <a:pt x="4895710" y="904681"/>
                </a:lnTo>
                <a:lnTo>
                  <a:pt x="4884137" y="950767"/>
                </a:lnTo>
                <a:lnTo>
                  <a:pt x="4868164" y="995403"/>
                </a:lnTo>
                <a:lnTo>
                  <a:pt x="4847921" y="1038268"/>
                </a:lnTo>
                <a:lnTo>
                  <a:pt x="4823543" y="1079046"/>
                </a:lnTo>
                <a:lnTo>
                  <a:pt x="4795159" y="1117417"/>
                </a:lnTo>
                <a:lnTo>
                  <a:pt x="4762902" y="1153062"/>
                </a:lnTo>
                <a:lnTo>
                  <a:pt x="4727285" y="1185345"/>
                </a:lnTo>
                <a:lnTo>
                  <a:pt x="4688945" y="1213751"/>
                </a:lnTo>
                <a:lnTo>
                  <a:pt x="4648199" y="1238149"/>
                </a:lnTo>
                <a:lnTo>
                  <a:pt x="4605367" y="1258407"/>
                </a:lnTo>
                <a:lnTo>
                  <a:pt x="4560767" y="1274393"/>
                </a:lnTo>
                <a:lnTo>
                  <a:pt x="4514718" y="1285976"/>
                </a:lnTo>
                <a:lnTo>
                  <a:pt x="4467536" y="1293022"/>
                </a:lnTo>
                <a:lnTo>
                  <a:pt x="4419542" y="1295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428826" y="2652794"/>
            <a:ext cx="295846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225" dirty="0">
                <a:latin typeface="Calibri"/>
                <a:cs typeface="Calibri"/>
              </a:rPr>
              <a:t>Faixa</a:t>
            </a:r>
            <a:r>
              <a:rPr sz="1900" spc="125" dirty="0">
                <a:latin typeface="Calibri"/>
                <a:cs typeface="Calibri"/>
              </a:rPr>
              <a:t> </a:t>
            </a:r>
            <a:r>
              <a:rPr sz="1900" spc="195" dirty="0">
                <a:latin typeface="Calibri"/>
                <a:cs typeface="Calibri"/>
              </a:rPr>
              <a:t>etária</a:t>
            </a:r>
            <a:r>
              <a:rPr sz="1900" spc="12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18</a:t>
            </a:r>
            <a:r>
              <a:rPr sz="1900" spc="125" dirty="0">
                <a:latin typeface="Calibri"/>
                <a:cs typeface="Calibri"/>
              </a:rPr>
              <a:t> </a:t>
            </a:r>
            <a:r>
              <a:rPr sz="1900" spc="270" dirty="0">
                <a:latin typeface="Calibri"/>
                <a:cs typeface="Calibri"/>
              </a:rPr>
              <a:t>-</a:t>
            </a:r>
            <a:r>
              <a:rPr sz="1900" spc="125" dirty="0">
                <a:latin typeface="Calibri"/>
                <a:cs typeface="Calibri"/>
              </a:rPr>
              <a:t> </a:t>
            </a:r>
            <a:r>
              <a:rPr sz="1900" spc="220" dirty="0">
                <a:latin typeface="Calibri"/>
                <a:cs typeface="Calibri"/>
              </a:rPr>
              <a:t>54</a:t>
            </a:r>
            <a:r>
              <a:rPr sz="1900" spc="130" dirty="0">
                <a:latin typeface="Calibri"/>
                <a:cs typeface="Calibri"/>
              </a:rPr>
              <a:t> </a:t>
            </a:r>
            <a:r>
              <a:rPr sz="1900" spc="145" dirty="0">
                <a:latin typeface="Calibri"/>
                <a:cs typeface="Calibri"/>
              </a:rPr>
              <a:t>anos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428826" y="3395743"/>
            <a:ext cx="301942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225" dirty="0">
                <a:latin typeface="Calibri"/>
                <a:cs typeface="Calibri"/>
              </a:rPr>
              <a:t>Faixa</a:t>
            </a:r>
            <a:r>
              <a:rPr sz="1900" spc="145" dirty="0">
                <a:latin typeface="Calibri"/>
                <a:cs typeface="Calibri"/>
              </a:rPr>
              <a:t> </a:t>
            </a:r>
            <a:r>
              <a:rPr sz="1900" spc="195" dirty="0">
                <a:latin typeface="Calibri"/>
                <a:cs typeface="Calibri"/>
              </a:rPr>
              <a:t>etária</a:t>
            </a:r>
            <a:r>
              <a:rPr sz="1900" spc="145" dirty="0">
                <a:latin typeface="Calibri"/>
                <a:cs typeface="Calibri"/>
              </a:rPr>
              <a:t> </a:t>
            </a:r>
            <a:r>
              <a:rPr sz="1900" spc="229" dirty="0">
                <a:latin typeface="Calibri"/>
                <a:cs typeface="Calibri"/>
              </a:rPr>
              <a:t>55</a:t>
            </a:r>
            <a:r>
              <a:rPr sz="1900" spc="145" dirty="0">
                <a:latin typeface="Calibri"/>
                <a:cs typeface="Calibri"/>
              </a:rPr>
              <a:t> </a:t>
            </a:r>
            <a:r>
              <a:rPr sz="1900" spc="270" dirty="0">
                <a:latin typeface="Calibri"/>
                <a:cs typeface="Calibri"/>
              </a:rPr>
              <a:t>-</a:t>
            </a:r>
            <a:r>
              <a:rPr sz="1900" spc="150" dirty="0">
                <a:latin typeface="Calibri"/>
                <a:cs typeface="Calibri"/>
              </a:rPr>
              <a:t> </a:t>
            </a:r>
            <a:r>
              <a:rPr sz="1900" spc="185" dirty="0">
                <a:latin typeface="Calibri"/>
                <a:cs typeface="Calibri"/>
              </a:rPr>
              <a:t>85</a:t>
            </a:r>
            <a:r>
              <a:rPr sz="1900" spc="145" dirty="0">
                <a:latin typeface="Calibri"/>
                <a:cs typeface="Calibri"/>
              </a:rPr>
              <a:t> anos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28826" y="4138693"/>
            <a:ext cx="1984375" cy="31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55" dirty="0">
                <a:latin typeface="Calibri"/>
                <a:cs typeface="Calibri"/>
              </a:rPr>
              <a:t>Reunião</a:t>
            </a:r>
            <a:r>
              <a:rPr sz="1900" spc="150" dirty="0">
                <a:latin typeface="Calibri"/>
                <a:cs typeface="Calibri"/>
              </a:rPr>
              <a:t> </a:t>
            </a:r>
            <a:r>
              <a:rPr sz="1900" spc="235" dirty="0">
                <a:latin typeface="Calibri"/>
                <a:cs typeface="Calibri"/>
              </a:rPr>
              <a:t>do</a:t>
            </a:r>
            <a:r>
              <a:rPr sz="1900" spc="150" dirty="0">
                <a:latin typeface="Calibri"/>
                <a:cs typeface="Calibri"/>
              </a:rPr>
              <a:t> </a:t>
            </a:r>
            <a:r>
              <a:rPr sz="1900" spc="105" dirty="0">
                <a:latin typeface="Calibri"/>
                <a:cs typeface="Calibri"/>
              </a:rPr>
              <a:t>TRPS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811769" y="3219351"/>
            <a:ext cx="2019300" cy="657225"/>
          </a:xfrm>
          <a:prstGeom prst="rect">
            <a:avLst/>
          </a:prstGeom>
          <a:solidFill>
            <a:srgbClr val="6EBE79"/>
          </a:solidFill>
        </p:spPr>
        <p:txBody>
          <a:bodyPr vert="horz" wrap="square" lIns="0" tIns="194310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1530"/>
              </a:spcBef>
            </a:pPr>
            <a:r>
              <a:rPr sz="1500" dirty="0">
                <a:latin typeface="Lucida Sans"/>
                <a:cs typeface="Lucida Sans"/>
              </a:rPr>
              <a:t>3</a:t>
            </a:r>
            <a:r>
              <a:rPr sz="1500" spc="-25" dirty="0">
                <a:latin typeface="Lucida Sans"/>
                <a:cs typeface="Lucida Sans"/>
              </a:rPr>
              <a:t> </a:t>
            </a:r>
            <a:r>
              <a:rPr sz="1500" spc="254" dirty="0">
                <a:latin typeface="Lucida Sans"/>
                <a:cs typeface="Lucida Sans"/>
              </a:rPr>
              <a:t>+</a:t>
            </a:r>
            <a:r>
              <a:rPr sz="1500" spc="-20" dirty="0">
                <a:latin typeface="Lucida Sans"/>
                <a:cs typeface="Lucida Sans"/>
              </a:rPr>
              <a:t> </a:t>
            </a:r>
            <a:r>
              <a:rPr sz="1500" dirty="0">
                <a:latin typeface="Lucida Sans"/>
                <a:cs typeface="Lucida Sans"/>
              </a:rPr>
              <a:t>9</a:t>
            </a:r>
            <a:r>
              <a:rPr sz="1500" spc="-20" dirty="0">
                <a:latin typeface="Lucida Sans"/>
                <a:cs typeface="Lucida Sans"/>
              </a:rPr>
              <a:t> </a:t>
            </a:r>
            <a:r>
              <a:rPr sz="1500" spc="-10" dirty="0">
                <a:latin typeface="Lucida Sans"/>
                <a:cs typeface="Lucida Sans"/>
              </a:rPr>
              <a:t>participantes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061313" y="3219351"/>
            <a:ext cx="2019300" cy="657225"/>
          </a:xfrm>
          <a:prstGeom prst="rect">
            <a:avLst/>
          </a:prstGeom>
          <a:solidFill>
            <a:srgbClr val="75CABC"/>
          </a:solidFill>
        </p:spPr>
        <p:txBody>
          <a:bodyPr vert="horz" wrap="square" lIns="0" tIns="180975" rIns="0" bIns="0" rtlCol="0">
            <a:spAutoFit/>
          </a:bodyPr>
          <a:lstStyle/>
          <a:p>
            <a:pPr marL="262890">
              <a:lnSpc>
                <a:spcPct val="100000"/>
              </a:lnSpc>
              <a:spcBef>
                <a:spcPts val="1425"/>
              </a:spcBef>
            </a:pPr>
            <a:r>
              <a:rPr sz="1500" spc="-215" dirty="0">
                <a:latin typeface="Lucida Sans"/>
                <a:cs typeface="Lucida Sans"/>
              </a:rPr>
              <a:t>12</a:t>
            </a:r>
            <a:r>
              <a:rPr sz="1500" spc="-15" dirty="0">
                <a:latin typeface="Lucida Sans"/>
                <a:cs typeface="Lucida Sans"/>
              </a:rPr>
              <a:t> </a:t>
            </a:r>
            <a:r>
              <a:rPr sz="1500" spc="-10" dirty="0">
                <a:latin typeface="Lucida Sans"/>
                <a:cs typeface="Lucida Sans"/>
              </a:rPr>
              <a:t>participantes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070274" y="4224456"/>
            <a:ext cx="2019300" cy="657225"/>
          </a:xfrm>
          <a:prstGeom prst="rect">
            <a:avLst/>
          </a:prstGeom>
          <a:solidFill>
            <a:srgbClr val="6EBE79"/>
          </a:solidFill>
        </p:spPr>
        <p:txBody>
          <a:bodyPr vert="horz" wrap="square" lIns="0" tIns="18669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470"/>
              </a:spcBef>
            </a:pPr>
            <a:r>
              <a:rPr sz="1500" dirty="0">
                <a:latin typeface="Lucida Sans"/>
                <a:cs typeface="Lucida Sans"/>
              </a:rPr>
              <a:t>3</a:t>
            </a:r>
            <a:r>
              <a:rPr sz="1500" spc="-25" dirty="0">
                <a:latin typeface="Lucida Sans"/>
                <a:cs typeface="Lucida Sans"/>
              </a:rPr>
              <a:t> </a:t>
            </a:r>
            <a:r>
              <a:rPr sz="1500" spc="254" dirty="0">
                <a:latin typeface="Lucida Sans"/>
                <a:cs typeface="Lucida Sans"/>
              </a:rPr>
              <a:t>+</a:t>
            </a:r>
            <a:r>
              <a:rPr sz="1500" spc="-20" dirty="0">
                <a:latin typeface="Lucida Sans"/>
                <a:cs typeface="Lucida Sans"/>
              </a:rPr>
              <a:t> </a:t>
            </a:r>
            <a:r>
              <a:rPr sz="1500" dirty="0">
                <a:latin typeface="Lucida Sans"/>
                <a:cs typeface="Lucida Sans"/>
              </a:rPr>
              <a:t>9</a:t>
            </a:r>
            <a:r>
              <a:rPr sz="1500" spc="-20" dirty="0">
                <a:latin typeface="Lucida Sans"/>
                <a:cs typeface="Lucida Sans"/>
              </a:rPr>
              <a:t> </a:t>
            </a:r>
            <a:r>
              <a:rPr sz="1500" spc="-10" dirty="0">
                <a:latin typeface="Lucida Sans"/>
                <a:cs typeface="Lucida Sans"/>
              </a:rPr>
              <a:t>participantes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328780" y="5228102"/>
            <a:ext cx="2019300" cy="657225"/>
          </a:xfrm>
          <a:prstGeom prst="rect">
            <a:avLst/>
          </a:prstGeom>
          <a:solidFill>
            <a:srgbClr val="6EBE79"/>
          </a:solidFill>
        </p:spPr>
        <p:txBody>
          <a:bodyPr vert="horz" wrap="square" lIns="0" tIns="18669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1470"/>
              </a:spcBef>
            </a:pPr>
            <a:r>
              <a:rPr sz="1500" dirty="0">
                <a:latin typeface="Lucida Sans"/>
                <a:cs typeface="Lucida Sans"/>
              </a:rPr>
              <a:t>3</a:t>
            </a:r>
            <a:r>
              <a:rPr sz="1500" spc="-25" dirty="0">
                <a:latin typeface="Lucida Sans"/>
                <a:cs typeface="Lucida Sans"/>
              </a:rPr>
              <a:t> </a:t>
            </a:r>
            <a:r>
              <a:rPr sz="1500" spc="254" dirty="0">
                <a:latin typeface="Lucida Sans"/>
                <a:cs typeface="Lucida Sans"/>
              </a:rPr>
              <a:t>+</a:t>
            </a:r>
            <a:r>
              <a:rPr sz="1500" spc="-20" dirty="0">
                <a:latin typeface="Lucida Sans"/>
                <a:cs typeface="Lucida Sans"/>
              </a:rPr>
              <a:t> </a:t>
            </a:r>
            <a:r>
              <a:rPr sz="1500" dirty="0">
                <a:latin typeface="Lucida Sans"/>
                <a:cs typeface="Lucida Sans"/>
              </a:rPr>
              <a:t>9</a:t>
            </a:r>
            <a:r>
              <a:rPr sz="1500" spc="-20" dirty="0">
                <a:latin typeface="Lucida Sans"/>
                <a:cs typeface="Lucida Sans"/>
              </a:rPr>
              <a:t> </a:t>
            </a:r>
            <a:r>
              <a:rPr sz="1500" spc="-10" dirty="0">
                <a:latin typeface="Lucida Sans"/>
                <a:cs typeface="Lucida Sans"/>
              </a:rPr>
              <a:t>participantes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319818" y="4224456"/>
            <a:ext cx="2019300" cy="657225"/>
          </a:xfrm>
          <a:prstGeom prst="rect">
            <a:avLst/>
          </a:prstGeom>
          <a:solidFill>
            <a:srgbClr val="75CABC"/>
          </a:solidFill>
        </p:spPr>
        <p:txBody>
          <a:bodyPr vert="horz" wrap="square" lIns="0" tIns="186690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1470"/>
              </a:spcBef>
            </a:pPr>
            <a:r>
              <a:rPr sz="1500" spc="-215" dirty="0">
                <a:latin typeface="Lucida Sans"/>
                <a:cs typeface="Lucida Sans"/>
              </a:rPr>
              <a:t>12</a:t>
            </a:r>
            <a:r>
              <a:rPr sz="1500" spc="-15" dirty="0">
                <a:latin typeface="Lucida Sans"/>
                <a:cs typeface="Lucida Sans"/>
              </a:rPr>
              <a:t> </a:t>
            </a:r>
            <a:r>
              <a:rPr sz="1500" spc="-10" dirty="0">
                <a:latin typeface="Lucida Sans"/>
                <a:cs typeface="Lucida Sans"/>
              </a:rPr>
              <a:t>participantes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578324" y="5228102"/>
            <a:ext cx="2019300" cy="657225"/>
          </a:xfrm>
          <a:prstGeom prst="rect">
            <a:avLst/>
          </a:prstGeom>
          <a:solidFill>
            <a:srgbClr val="75CABC"/>
          </a:solidFill>
        </p:spPr>
        <p:txBody>
          <a:bodyPr vert="horz" wrap="square" lIns="0" tIns="192405" rIns="0" bIns="0" rtlCol="0">
            <a:spAutoFit/>
          </a:bodyPr>
          <a:lstStyle/>
          <a:p>
            <a:pPr marL="245110">
              <a:lnSpc>
                <a:spcPct val="100000"/>
              </a:lnSpc>
              <a:spcBef>
                <a:spcPts val="1515"/>
              </a:spcBef>
            </a:pPr>
            <a:r>
              <a:rPr sz="1500" spc="-215" dirty="0">
                <a:latin typeface="Lucida Sans"/>
                <a:cs typeface="Lucida Sans"/>
              </a:rPr>
              <a:t>12</a:t>
            </a:r>
            <a:r>
              <a:rPr sz="1500" spc="-15" dirty="0">
                <a:latin typeface="Lucida Sans"/>
                <a:cs typeface="Lucida Sans"/>
              </a:rPr>
              <a:t> </a:t>
            </a:r>
            <a:r>
              <a:rPr sz="1500" spc="-10" dirty="0">
                <a:latin typeface="Lucida Sans"/>
                <a:cs typeface="Lucida Sans"/>
              </a:rPr>
              <a:t>participantes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97171" y="3161902"/>
            <a:ext cx="15176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Arial"/>
                <a:cs typeface="Arial"/>
              </a:rPr>
              <a:t>Braço</a:t>
            </a:r>
            <a:r>
              <a:rPr sz="2250" spc="-25" dirty="0">
                <a:latin typeface="Arial"/>
                <a:cs typeface="Arial"/>
              </a:rPr>
              <a:t> </a:t>
            </a:r>
            <a:r>
              <a:rPr sz="2250" spc="-50" dirty="0">
                <a:latin typeface="Arial"/>
                <a:cs typeface="Arial"/>
              </a:rPr>
              <a:t>1</a:t>
            </a:r>
            <a:endParaRPr sz="22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250" b="1" dirty="0">
                <a:latin typeface="Arial"/>
                <a:cs typeface="Arial"/>
              </a:rPr>
              <a:t>20</a:t>
            </a:r>
            <a:r>
              <a:rPr sz="2250" b="1" spc="-10" dirty="0">
                <a:latin typeface="Arial"/>
                <a:cs typeface="Arial"/>
              </a:rPr>
              <a:t> μg/dose</a:t>
            </a:r>
            <a:endParaRPr sz="2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20347" y="4188417"/>
            <a:ext cx="15189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Arial"/>
                <a:cs typeface="Arial"/>
              </a:rPr>
              <a:t>Braço </a:t>
            </a:r>
            <a:r>
              <a:rPr sz="2250" spc="-50" dirty="0">
                <a:latin typeface="Arial"/>
                <a:cs typeface="Arial"/>
              </a:rPr>
              <a:t>2</a:t>
            </a:r>
            <a:endParaRPr sz="22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250" b="1" dirty="0">
                <a:latin typeface="Arial"/>
                <a:cs typeface="Arial"/>
              </a:rPr>
              <a:t>60 </a:t>
            </a:r>
            <a:r>
              <a:rPr sz="2250" b="1" spc="-10" dirty="0">
                <a:latin typeface="Arial"/>
                <a:cs typeface="Arial"/>
              </a:rPr>
              <a:t>μg/dose</a:t>
            </a:r>
            <a:endParaRPr sz="22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410942" y="5233277"/>
            <a:ext cx="16776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250" dirty="0">
                <a:latin typeface="Arial"/>
                <a:cs typeface="Arial"/>
              </a:rPr>
              <a:t>Braço </a:t>
            </a:r>
            <a:r>
              <a:rPr sz="2250" spc="-50" dirty="0">
                <a:latin typeface="Arial"/>
                <a:cs typeface="Arial"/>
              </a:rPr>
              <a:t>1</a:t>
            </a:r>
            <a:endParaRPr sz="225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250" b="1" dirty="0">
                <a:latin typeface="Arial"/>
                <a:cs typeface="Arial"/>
              </a:rPr>
              <a:t>100 </a:t>
            </a:r>
            <a:r>
              <a:rPr sz="2250" b="1" spc="-10" dirty="0">
                <a:latin typeface="Arial"/>
                <a:cs typeface="Arial"/>
              </a:rPr>
              <a:t>μg/dose</a:t>
            </a:r>
            <a:endParaRPr sz="22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61140" y="6567623"/>
            <a:ext cx="5924550" cy="2454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09319">
              <a:lnSpc>
                <a:spcPct val="115799"/>
              </a:lnSpc>
              <a:spcBef>
                <a:spcPts val="100"/>
              </a:spcBef>
            </a:pPr>
            <a:r>
              <a:rPr sz="3400" b="1" spc="135" dirty="0">
                <a:solidFill>
                  <a:srgbClr val="454041"/>
                </a:solidFill>
                <a:latin typeface="Gill Sans MT"/>
                <a:cs typeface="Gill Sans MT"/>
              </a:rPr>
              <a:t>Ensaio</a:t>
            </a:r>
            <a:r>
              <a:rPr sz="3400" b="1" spc="85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195" dirty="0">
                <a:solidFill>
                  <a:srgbClr val="454041"/>
                </a:solidFill>
                <a:latin typeface="Gill Sans MT"/>
                <a:cs typeface="Gill Sans MT"/>
              </a:rPr>
              <a:t>Clínico</a:t>
            </a:r>
            <a:r>
              <a:rPr sz="3400" b="1" spc="85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135" dirty="0">
                <a:solidFill>
                  <a:srgbClr val="454041"/>
                </a:solidFill>
                <a:latin typeface="Gill Sans MT"/>
                <a:cs typeface="Gill Sans MT"/>
              </a:rPr>
              <a:t>Fase</a:t>
            </a:r>
            <a:r>
              <a:rPr sz="3400" b="1" spc="85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dirty="0">
                <a:solidFill>
                  <a:srgbClr val="454041"/>
                </a:solidFill>
                <a:latin typeface="Gill Sans MT"/>
                <a:cs typeface="Gill Sans MT"/>
              </a:rPr>
              <a:t>2</a:t>
            </a:r>
            <a:r>
              <a:rPr sz="3400" b="1" spc="85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605" dirty="0">
                <a:solidFill>
                  <a:srgbClr val="454041"/>
                </a:solidFill>
                <a:latin typeface="Gill Sans MT"/>
                <a:cs typeface="Gill Sans MT"/>
              </a:rPr>
              <a:t>- </a:t>
            </a:r>
            <a:r>
              <a:rPr sz="3400" b="1" spc="100" dirty="0">
                <a:solidFill>
                  <a:srgbClr val="454041"/>
                </a:solidFill>
                <a:latin typeface="Gill Sans MT"/>
                <a:cs typeface="Gill Sans MT"/>
              </a:rPr>
              <a:t>Parte</a:t>
            </a:r>
            <a:r>
              <a:rPr sz="3400" b="1" spc="80" dirty="0">
                <a:solidFill>
                  <a:srgbClr val="454041"/>
                </a:solidFill>
                <a:latin typeface="Gill Sans MT"/>
                <a:cs typeface="Gill Sans MT"/>
              </a:rPr>
              <a:t> </a:t>
            </a:r>
            <a:r>
              <a:rPr sz="3400" b="1" spc="-50" dirty="0">
                <a:solidFill>
                  <a:srgbClr val="454041"/>
                </a:solidFill>
                <a:latin typeface="Gill Sans MT"/>
                <a:cs typeface="Gill Sans MT"/>
              </a:rPr>
              <a:t>B</a:t>
            </a:r>
            <a:endParaRPr sz="3400">
              <a:latin typeface="Gill Sans MT"/>
              <a:cs typeface="Gill Sans MT"/>
            </a:endParaRPr>
          </a:p>
          <a:p>
            <a:pPr marL="12700" marR="5080">
              <a:lnSpc>
                <a:spcPct val="114100"/>
              </a:lnSpc>
              <a:spcBef>
                <a:spcPts val="229"/>
              </a:spcBef>
            </a:pPr>
            <a:r>
              <a:rPr sz="2300" spc="125" dirty="0">
                <a:latin typeface="Lucida Sans"/>
                <a:cs typeface="Lucida Sans"/>
              </a:rPr>
              <a:t>Vacinação</a:t>
            </a:r>
            <a:r>
              <a:rPr sz="2300" spc="-20" dirty="0">
                <a:latin typeface="Lucida Sans"/>
                <a:cs typeface="Lucida Sans"/>
              </a:rPr>
              <a:t> </a:t>
            </a:r>
            <a:r>
              <a:rPr sz="2300" spc="45" dirty="0">
                <a:latin typeface="Lucida Sans"/>
                <a:cs typeface="Lucida Sans"/>
              </a:rPr>
              <a:t>primária</a:t>
            </a:r>
            <a:r>
              <a:rPr sz="2300" spc="-20" dirty="0">
                <a:latin typeface="Lucida Sans"/>
                <a:cs typeface="Lucida Sans"/>
              </a:rPr>
              <a:t> </a:t>
            </a:r>
            <a:r>
              <a:rPr sz="2300" spc="55" dirty="0">
                <a:latin typeface="Lucida Sans"/>
                <a:cs typeface="Lucida Sans"/>
              </a:rPr>
              <a:t>completa </a:t>
            </a:r>
            <a:r>
              <a:rPr sz="2300" spc="145" dirty="0">
                <a:latin typeface="Lucida Sans"/>
                <a:cs typeface="Lucida Sans"/>
              </a:rPr>
              <a:t>(CoronaVac®</a:t>
            </a:r>
            <a:r>
              <a:rPr sz="2300" spc="-60" dirty="0">
                <a:latin typeface="Lucida Sans"/>
                <a:cs typeface="Lucida Sans"/>
              </a:rPr>
              <a:t> </a:t>
            </a:r>
            <a:r>
              <a:rPr sz="2300" dirty="0">
                <a:latin typeface="Lucida Sans"/>
                <a:cs typeface="Lucida Sans"/>
              </a:rPr>
              <a:t>ou</a:t>
            </a:r>
            <a:r>
              <a:rPr sz="2300" spc="-60" dirty="0">
                <a:latin typeface="Lucida Sans"/>
                <a:cs typeface="Lucida Sans"/>
              </a:rPr>
              <a:t> </a:t>
            </a:r>
            <a:r>
              <a:rPr sz="2300" spc="75" dirty="0">
                <a:latin typeface="Lucida Sans"/>
                <a:cs typeface="Lucida Sans"/>
              </a:rPr>
              <a:t>Covishield®)</a:t>
            </a:r>
            <a:r>
              <a:rPr sz="2300" spc="-60" dirty="0">
                <a:latin typeface="Lucida Sans"/>
                <a:cs typeface="Lucida Sans"/>
              </a:rPr>
              <a:t> </a:t>
            </a:r>
            <a:r>
              <a:rPr sz="2300" spc="390" dirty="0">
                <a:latin typeface="Lucida Sans"/>
                <a:cs typeface="Lucida Sans"/>
              </a:rPr>
              <a:t>+</a:t>
            </a:r>
            <a:r>
              <a:rPr sz="2300" spc="-60" dirty="0">
                <a:latin typeface="Lucida Sans"/>
                <a:cs typeface="Lucida Sans"/>
              </a:rPr>
              <a:t> </a:t>
            </a:r>
            <a:r>
              <a:rPr sz="2300" spc="-10" dirty="0">
                <a:latin typeface="Lucida Sans"/>
                <a:cs typeface="Lucida Sans"/>
              </a:rPr>
              <a:t>reforço </a:t>
            </a:r>
            <a:r>
              <a:rPr sz="2300" spc="75" dirty="0">
                <a:latin typeface="Lucida Sans"/>
                <a:cs typeface="Lucida Sans"/>
              </a:rPr>
              <a:t>(Covishield®</a:t>
            </a:r>
            <a:r>
              <a:rPr sz="2300" spc="-105" dirty="0">
                <a:latin typeface="Lucida Sans"/>
                <a:cs typeface="Lucida Sans"/>
              </a:rPr>
              <a:t> </a:t>
            </a:r>
            <a:r>
              <a:rPr sz="2300" dirty="0">
                <a:latin typeface="Lucida Sans"/>
                <a:cs typeface="Lucida Sans"/>
              </a:rPr>
              <a:t>ou</a:t>
            </a:r>
            <a:r>
              <a:rPr sz="2300" spc="-100" dirty="0">
                <a:latin typeface="Lucida Sans"/>
                <a:cs typeface="Lucida Sans"/>
              </a:rPr>
              <a:t> </a:t>
            </a:r>
            <a:r>
              <a:rPr sz="2300" spc="80" dirty="0">
                <a:latin typeface="Lucida Sans"/>
                <a:cs typeface="Lucida Sans"/>
              </a:rPr>
              <a:t>Comirnaty®)</a:t>
            </a:r>
            <a:endParaRPr sz="2300">
              <a:latin typeface="Lucida Sans"/>
              <a:cs typeface="Lucida San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866623" y="6992659"/>
            <a:ext cx="2940685" cy="3473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spc="120" dirty="0">
                <a:latin typeface="Lucida Sans"/>
                <a:cs typeface="Lucida Sans"/>
              </a:rPr>
              <a:t>SpiN-</a:t>
            </a:r>
            <a:r>
              <a:rPr sz="2100" dirty="0">
                <a:latin typeface="Lucida Sans"/>
                <a:cs typeface="Lucida Sans"/>
              </a:rPr>
              <a:t>Tec</a:t>
            </a:r>
            <a:r>
              <a:rPr sz="2100" spc="20" dirty="0">
                <a:latin typeface="Lucida Sans"/>
                <a:cs typeface="Lucida Sans"/>
              </a:rPr>
              <a:t> </a:t>
            </a:r>
            <a:r>
              <a:rPr sz="2100" spc="55" dirty="0">
                <a:latin typeface="Lucida Sans"/>
                <a:cs typeface="Lucida Sans"/>
              </a:rPr>
              <a:t>MCTI</a:t>
            </a:r>
            <a:r>
              <a:rPr sz="2100" spc="20" dirty="0">
                <a:latin typeface="Lucida Sans"/>
                <a:cs typeface="Lucida Sans"/>
              </a:rPr>
              <a:t> </a:t>
            </a:r>
            <a:r>
              <a:rPr sz="2100" spc="135" dirty="0">
                <a:latin typeface="Lucida Sans"/>
                <a:cs typeface="Lucida Sans"/>
              </a:rPr>
              <a:t>UFMG</a:t>
            </a:r>
            <a:endParaRPr sz="2100">
              <a:latin typeface="Lucida Sans"/>
              <a:cs typeface="Lucida San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791495" y="6717354"/>
            <a:ext cx="4224655" cy="895350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600"/>
              </a:spcBef>
            </a:pPr>
            <a:r>
              <a:rPr sz="2600" spc="-190" dirty="0">
                <a:latin typeface="Lucida Sans"/>
                <a:cs typeface="Lucida Sans"/>
              </a:rPr>
              <a:t>180</a:t>
            </a:r>
            <a:r>
              <a:rPr sz="2600" spc="-45" dirty="0">
                <a:latin typeface="Lucida Sans"/>
                <a:cs typeface="Lucida Sans"/>
              </a:rPr>
              <a:t> </a:t>
            </a:r>
            <a:r>
              <a:rPr sz="2600" spc="50" dirty="0">
                <a:latin typeface="Lucida Sans"/>
                <a:cs typeface="Lucida Sans"/>
              </a:rPr>
              <a:t>participantes</a:t>
            </a:r>
            <a:endParaRPr sz="2600">
              <a:latin typeface="Lucida Sans"/>
              <a:cs typeface="Lucida San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791495" y="7915658"/>
            <a:ext cx="4224655" cy="895350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600"/>
              </a:spcBef>
            </a:pPr>
            <a:r>
              <a:rPr sz="2600" spc="-190" dirty="0">
                <a:latin typeface="Lucida Sans"/>
                <a:cs typeface="Lucida Sans"/>
              </a:rPr>
              <a:t>180</a:t>
            </a:r>
            <a:r>
              <a:rPr sz="2600" spc="-45" dirty="0">
                <a:latin typeface="Lucida Sans"/>
                <a:cs typeface="Lucida Sans"/>
              </a:rPr>
              <a:t> </a:t>
            </a:r>
            <a:r>
              <a:rPr sz="2600" spc="50" dirty="0">
                <a:latin typeface="Lucida Sans"/>
                <a:cs typeface="Lucida Sans"/>
              </a:rPr>
              <a:t>participantes</a:t>
            </a:r>
            <a:endParaRPr sz="2600">
              <a:latin typeface="Lucida Sans"/>
              <a:cs typeface="Lucida San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686800" y="8173164"/>
            <a:ext cx="2276989" cy="33727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x-none" sz="2100" spc="50" dirty="0" smtClean="0">
                <a:latin typeface="Lucida Sans"/>
                <a:cs typeface="Lucida Sans"/>
              </a:rPr>
              <a:t>Pfizer Bivalente</a:t>
            </a:r>
            <a:endParaRPr sz="2100" dirty="0">
              <a:latin typeface="Lucida Sans"/>
              <a:cs typeface="Lucida Sans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1615338" y="1070894"/>
            <a:ext cx="4963160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99"/>
              </a:lnSpc>
              <a:spcBef>
                <a:spcPts val="100"/>
              </a:spcBef>
            </a:pPr>
            <a:r>
              <a:rPr sz="3400" spc="135" dirty="0">
                <a:latin typeface="Gill Sans MT"/>
                <a:cs typeface="Gill Sans MT"/>
              </a:rPr>
              <a:t>Ensaio</a:t>
            </a:r>
            <a:r>
              <a:rPr sz="3400" spc="80" dirty="0">
                <a:latin typeface="Gill Sans MT"/>
                <a:cs typeface="Gill Sans MT"/>
              </a:rPr>
              <a:t> </a:t>
            </a:r>
            <a:r>
              <a:rPr sz="3400" spc="195" dirty="0">
                <a:latin typeface="Gill Sans MT"/>
                <a:cs typeface="Gill Sans MT"/>
              </a:rPr>
              <a:t>Clínico</a:t>
            </a:r>
            <a:r>
              <a:rPr sz="3400" spc="80" dirty="0">
                <a:latin typeface="Gill Sans MT"/>
                <a:cs typeface="Gill Sans MT"/>
              </a:rPr>
              <a:t> </a:t>
            </a:r>
            <a:r>
              <a:rPr sz="3400" spc="135" dirty="0">
                <a:latin typeface="Gill Sans MT"/>
                <a:cs typeface="Gill Sans MT"/>
              </a:rPr>
              <a:t>Fase</a:t>
            </a:r>
            <a:r>
              <a:rPr sz="3400" spc="85" dirty="0">
                <a:latin typeface="Gill Sans MT"/>
                <a:cs typeface="Gill Sans MT"/>
              </a:rPr>
              <a:t> </a:t>
            </a:r>
            <a:r>
              <a:rPr sz="3400" spc="-434" dirty="0">
                <a:latin typeface="Gill Sans MT"/>
                <a:cs typeface="Gill Sans MT"/>
              </a:rPr>
              <a:t>1</a:t>
            </a:r>
            <a:r>
              <a:rPr sz="3400" spc="80" dirty="0">
                <a:latin typeface="Gill Sans MT"/>
                <a:cs typeface="Gill Sans MT"/>
              </a:rPr>
              <a:t> </a:t>
            </a:r>
            <a:r>
              <a:rPr sz="3400" spc="605" dirty="0">
                <a:latin typeface="Gill Sans MT"/>
                <a:cs typeface="Gill Sans MT"/>
              </a:rPr>
              <a:t>- </a:t>
            </a:r>
            <a:r>
              <a:rPr sz="3400" spc="100" dirty="0">
                <a:latin typeface="Gill Sans MT"/>
                <a:cs typeface="Gill Sans MT"/>
              </a:rPr>
              <a:t>Parte</a:t>
            </a:r>
            <a:r>
              <a:rPr sz="3400" spc="80" dirty="0">
                <a:latin typeface="Gill Sans MT"/>
                <a:cs typeface="Gill Sans MT"/>
              </a:rPr>
              <a:t> </a:t>
            </a:r>
            <a:r>
              <a:rPr sz="3400" spc="-50" dirty="0">
                <a:latin typeface="Gill Sans MT"/>
                <a:cs typeface="Gill Sans MT"/>
              </a:rPr>
              <a:t>A</a:t>
            </a:r>
            <a:endParaRPr sz="3400">
              <a:latin typeface="Gill Sans MT"/>
              <a:cs typeface="Gill Sans M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158861" y="1155315"/>
            <a:ext cx="9919970" cy="1477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4365">
              <a:lnSpc>
                <a:spcPts val="3150"/>
              </a:lnSpc>
              <a:spcBef>
                <a:spcPts val="100"/>
              </a:spcBef>
            </a:pPr>
            <a:r>
              <a:rPr sz="2300" spc="125" dirty="0">
                <a:latin typeface="Lucida Sans"/>
                <a:cs typeface="Lucida Sans"/>
              </a:rPr>
              <a:t>Vacinação</a:t>
            </a:r>
            <a:r>
              <a:rPr sz="2300" spc="10" dirty="0">
                <a:latin typeface="Lucida Sans"/>
                <a:cs typeface="Lucida Sans"/>
              </a:rPr>
              <a:t> </a:t>
            </a:r>
            <a:r>
              <a:rPr sz="2300" spc="45" dirty="0">
                <a:latin typeface="Lucida Sans"/>
                <a:cs typeface="Lucida Sans"/>
              </a:rPr>
              <a:t>primária</a:t>
            </a:r>
            <a:r>
              <a:rPr sz="2300" spc="15" dirty="0">
                <a:latin typeface="Lucida Sans"/>
                <a:cs typeface="Lucida Sans"/>
              </a:rPr>
              <a:t> </a:t>
            </a:r>
            <a:r>
              <a:rPr sz="2300" dirty="0">
                <a:latin typeface="Lucida Sans"/>
                <a:cs typeface="Lucida Sans"/>
              </a:rPr>
              <a:t>com</a:t>
            </a:r>
            <a:r>
              <a:rPr sz="2300" spc="15" dirty="0">
                <a:latin typeface="Lucida Sans"/>
                <a:cs typeface="Lucida Sans"/>
              </a:rPr>
              <a:t> </a:t>
            </a:r>
            <a:r>
              <a:rPr sz="2300" spc="65" dirty="0">
                <a:latin typeface="Lucida Sans"/>
                <a:cs typeface="Lucida Sans"/>
              </a:rPr>
              <a:t>CoronaVac</a:t>
            </a:r>
            <a:r>
              <a:rPr sz="2500" spc="65" dirty="0">
                <a:latin typeface="MS PGothic"/>
                <a:cs typeface="MS PGothic"/>
              </a:rPr>
              <a:t>Ⓡ</a:t>
            </a:r>
            <a:r>
              <a:rPr sz="2500" spc="-20" dirty="0">
                <a:latin typeface="MS PGothic"/>
                <a:cs typeface="MS PGothic"/>
              </a:rPr>
              <a:t> </a:t>
            </a:r>
            <a:r>
              <a:rPr sz="2300" spc="390" dirty="0">
                <a:latin typeface="Lucida Sans"/>
                <a:cs typeface="Lucida Sans"/>
              </a:rPr>
              <a:t>+</a:t>
            </a:r>
            <a:r>
              <a:rPr sz="2300" spc="10" dirty="0">
                <a:latin typeface="Lucida Sans"/>
                <a:cs typeface="Lucida Sans"/>
              </a:rPr>
              <a:t> </a:t>
            </a:r>
            <a:r>
              <a:rPr sz="2300" spc="-540" dirty="0">
                <a:latin typeface="Lucida Sans"/>
                <a:cs typeface="Lucida Sans"/>
              </a:rPr>
              <a:t>1</a:t>
            </a:r>
            <a:r>
              <a:rPr sz="2300" spc="15" dirty="0">
                <a:latin typeface="Lucida Sans"/>
                <a:cs typeface="Lucida Sans"/>
              </a:rPr>
              <a:t> </a:t>
            </a:r>
            <a:r>
              <a:rPr sz="2300" dirty="0">
                <a:latin typeface="Lucida Sans"/>
                <a:cs typeface="Lucida Sans"/>
              </a:rPr>
              <a:t>dose</a:t>
            </a:r>
            <a:r>
              <a:rPr sz="2300" spc="15" dirty="0">
                <a:latin typeface="Lucida Sans"/>
                <a:cs typeface="Lucida Sans"/>
              </a:rPr>
              <a:t> </a:t>
            </a:r>
            <a:r>
              <a:rPr sz="2300" spc="100" dirty="0">
                <a:latin typeface="Lucida Sans"/>
                <a:cs typeface="Lucida Sans"/>
              </a:rPr>
              <a:t>de</a:t>
            </a:r>
            <a:r>
              <a:rPr sz="2300" spc="15" dirty="0">
                <a:latin typeface="Lucida Sans"/>
                <a:cs typeface="Lucida Sans"/>
              </a:rPr>
              <a:t> </a:t>
            </a:r>
            <a:r>
              <a:rPr sz="2300" dirty="0">
                <a:latin typeface="Lucida Sans"/>
                <a:cs typeface="Lucida Sans"/>
              </a:rPr>
              <a:t>reforço</a:t>
            </a:r>
            <a:r>
              <a:rPr sz="2300" spc="15" dirty="0">
                <a:latin typeface="Lucida Sans"/>
                <a:cs typeface="Lucida Sans"/>
              </a:rPr>
              <a:t> </a:t>
            </a:r>
            <a:r>
              <a:rPr sz="2300" spc="-25" dirty="0">
                <a:latin typeface="Lucida Sans"/>
                <a:cs typeface="Lucida Sans"/>
              </a:rPr>
              <a:t>com </a:t>
            </a:r>
            <a:r>
              <a:rPr lang="x-none" sz="2300" dirty="0" smtClean="0">
                <a:latin typeface="Lucida Sans"/>
                <a:cs typeface="Lucida Sans"/>
              </a:rPr>
              <a:t>ASTRAZENECA </a:t>
            </a:r>
            <a:r>
              <a:rPr sz="2300" spc="180" dirty="0" smtClean="0">
                <a:latin typeface="Lucida Sans"/>
                <a:cs typeface="Lucida Sans"/>
              </a:rPr>
              <a:t>(</a:t>
            </a:r>
            <a:r>
              <a:rPr sz="2300" spc="180" dirty="0">
                <a:latin typeface="Lucida Sans"/>
                <a:cs typeface="Lucida Sans"/>
              </a:rPr>
              <a:t>9-</a:t>
            </a:r>
            <a:r>
              <a:rPr sz="2300" spc="-275" dirty="0">
                <a:latin typeface="Lucida Sans"/>
                <a:cs typeface="Lucida Sans"/>
              </a:rPr>
              <a:t>15</a:t>
            </a:r>
            <a:r>
              <a:rPr sz="2300" dirty="0">
                <a:latin typeface="Lucida Sans"/>
                <a:cs typeface="Lucida Sans"/>
              </a:rPr>
              <a:t> meses) </a:t>
            </a:r>
            <a:r>
              <a:rPr sz="2300" spc="-45" dirty="0">
                <a:latin typeface="Lucida Sans"/>
                <a:cs typeface="Lucida Sans"/>
              </a:rPr>
              <a:t>sem</a:t>
            </a:r>
            <a:r>
              <a:rPr sz="2300" dirty="0">
                <a:latin typeface="Lucida Sans"/>
                <a:cs typeface="Lucida Sans"/>
              </a:rPr>
              <a:t> </a:t>
            </a:r>
            <a:r>
              <a:rPr sz="2300" spc="90" dirty="0">
                <a:latin typeface="Lucida Sans"/>
                <a:cs typeface="Lucida Sans"/>
              </a:rPr>
              <a:t>infecção</a:t>
            </a:r>
            <a:r>
              <a:rPr sz="2300" dirty="0">
                <a:latin typeface="Lucida Sans"/>
                <a:cs typeface="Lucida Sans"/>
              </a:rPr>
              <a:t> </a:t>
            </a:r>
            <a:r>
              <a:rPr sz="2300" spc="60" dirty="0">
                <a:latin typeface="Lucida Sans"/>
                <a:cs typeface="Lucida Sans"/>
              </a:rPr>
              <a:t>prévia</a:t>
            </a:r>
            <a:endParaRPr sz="2300" dirty="0">
              <a:latin typeface="Lucida Sans"/>
              <a:cs typeface="Lucida Sans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200" dirty="0">
              <a:latin typeface="Lucida Sans"/>
              <a:cs typeface="Lucida Sans"/>
            </a:endParaRPr>
          </a:p>
          <a:p>
            <a:pPr marL="2493645">
              <a:lnSpc>
                <a:spcPct val="100000"/>
              </a:lnSpc>
              <a:tabLst>
                <a:tab pos="4725035" algn="l"/>
                <a:tab pos="6992620" algn="l"/>
                <a:tab pos="9203690" algn="l"/>
              </a:tabLst>
            </a:pPr>
            <a:r>
              <a:rPr sz="2100" spc="-20" dirty="0">
                <a:latin typeface="Lucida Sans"/>
                <a:cs typeface="Lucida Sans"/>
              </a:rPr>
              <a:t>TRPS</a:t>
            </a:r>
            <a:r>
              <a:rPr sz="2100" dirty="0">
                <a:latin typeface="Lucida Sans"/>
                <a:cs typeface="Lucida Sans"/>
              </a:rPr>
              <a:t>	</a:t>
            </a:r>
            <a:r>
              <a:rPr sz="2100" spc="-20" dirty="0">
                <a:latin typeface="Lucida Sans"/>
                <a:cs typeface="Lucida Sans"/>
              </a:rPr>
              <a:t>TRPS</a:t>
            </a:r>
            <a:r>
              <a:rPr sz="2100" dirty="0">
                <a:latin typeface="Lucida Sans"/>
                <a:cs typeface="Lucida Sans"/>
              </a:rPr>
              <a:t>	</a:t>
            </a:r>
            <a:r>
              <a:rPr sz="2100" spc="-20" dirty="0">
                <a:latin typeface="Lucida Sans"/>
                <a:cs typeface="Lucida Sans"/>
              </a:rPr>
              <a:t>TRPS</a:t>
            </a:r>
            <a:r>
              <a:rPr sz="2100" dirty="0">
                <a:latin typeface="Lucida Sans"/>
                <a:cs typeface="Lucida Sans"/>
              </a:rPr>
              <a:t>	</a:t>
            </a:r>
            <a:r>
              <a:rPr sz="2100" spc="100" dirty="0">
                <a:latin typeface="Lucida Sans"/>
                <a:cs typeface="Lucida Sans"/>
              </a:rPr>
              <a:t>CIMS</a:t>
            </a:r>
            <a:endParaRPr sz="2100" dirty="0">
              <a:latin typeface="Lucida Sans"/>
              <a:cs typeface="Lucida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199" y="4305300"/>
            <a:ext cx="7768318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3086100"/>
            <a:ext cx="72296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INÍCIO DO ESTUDO CLÍNICO FASE I </a:t>
            </a:r>
          </a:p>
          <a:p>
            <a:pPr algn="ctr"/>
            <a:r>
              <a:rPr lang="en-US" sz="3200" b="1" dirty="0" smtClean="0"/>
              <a:t>SPIN-TEC MCTI UFMG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2835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2527</TotalTime>
  <Words>637</Words>
  <Application>Microsoft Macintosh PowerPoint</Application>
  <PresentationFormat>Custom</PresentationFormat>
  <Paragraphs>185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Linha do tempo Desenvolvimento da SpiN-Tec MCTI UFMG</vt:lpstr>
      <vt:lpstr>Ensaio Clínico Fase 1 - Parte A</vt:lpstr>
      <vt:lpstr>PowerPoint Presentation</vt:lpstr>
      <vt:lpstr>PowerPoint Presentation</vt:lpstr>
      <vt:lpstr>SpiN-Tec induz IFNg no compartimento de células Tem</vt:lpstr>
      <vt:lpstr>Ensaio Clínico - Fase 3 Edital FINEP Ensaios Clínicos  Orçamento</vt:lpstr>
      <vt:lpstr>Arranjo Institucional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ATUAL CT VACINAS</dc:title>
  <dc:creator>Take Five </dc:creator>
  <cp:keywords>DAFSZPL1wis,BAC5TNthYrA</cp:keywords>
  <cp:lastModifiedBy>ANA PAULA SALLES MOURA FERNANDES</cp:lastModifiedBy>
  <cp:revision>22</cp:revision>
  <dcterms:created xsi:type="dcterms:W3CDTF">2023-04-17T11:14:02Z</dcterms:created>
  <dcterms:modified xsi:type="dcterms:W3CDTF">2023-11-29T12:49:44Z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2022-11-21T00:00:00Z</vt:filetime>
  </property>
  <property fmtid="{D5CDD505-2E9C-101B-9397-08002B2CF9AE}" pid="3" name="Creator">
    <vt:lpwstr>Canva</vt:lpwstr>
  </property>
  <property fmtid="{D5CDD505-2E9C-101B-9397-08002B2CF9AE}" pid="4" name="LastSaved">
    <vt:filetime>2023-04-17T00:00:00Z</vt:filetime>
  </property>
  <property fmtid="{D5CDD505-2E9C-101B-9397-08002B2CF9AE}" pid="5" name="Producer">
    <vt:lpwstr>Canva</vt:lpwstr>
  </property>
</Properties>
</file>