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0" r:id="rId2"/>
    <p:sldId id="288" r:id="rId3"/>
    <p:sldId id="271" r:id="rId4"/>
    <p:sldId id="272" r:id="rId5"/>
    <p:sldId id="273" r:id="rId6"/>
    <p:sldId id="274" r:id="rId7"/>
    <p:sldId id="261" r:id="rId8"/>
    <p:sldId id="260" r:id="rId9"/>
    <p:sldId id="259" r:id="rId10"/>
    <p:sldId id="278" r:id="rId11"/>
    <p:sldId id="280" r:id="rId12"/>
    <p:sldId id="264" r:id="rId13"/>
    <p:sldId id="263" r:id="rId14"/>
    <p:sldId id="258" r:id="rId15"/>
    <p:sldId id="282" r:id="rId16"/>
    <p:sldId id="276" r:id="rId17"/>
    <p:sldId id="283" r:id="rId18"/>
    <p:sldId id="284" r:id="rId19"/>
    <p:sldId id="265" r:id="rId20"/>
    <p:sldId id="285" r:id="rId21"/>
    <p:sldId id="287" r:id="rId22"/>
    <p:sldId id="275" r:id="rId23"/>
    <p:sldId id="266" r:id="rId24"/>
    <p:sldId id="269" r:id="rId25"/>
  </p:sldIdLst>
  <p:sldSz cx="18288000" cy="10287000"/>
  <p:notesSz cx="6858000" cy="9144000"/>
  <p:embeddedFontLst>
    <p:embeddedFont>
      <p:font typeface="League Spartan" panose="020B060402020202020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Glacial Indifference Bold" panose="020B0604020202020204" charset="0"/>
      <p:regular r:id="rId31"/>
    </p:embeddedFont>
    <p:embeddedFont>
      <p:font typeface="Glacial Indifference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0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\Documents\monitoramento_2022\Consolidado_municipio_2019a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\Documents\monitoramento_2022\Consolidado_municipio_2019a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\Documents\monitoramento_2022\An&#225;lise_Medicina%20chinesa_nov_202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\Documents\monitoramento_2022\An&#225;lise_Medicina%20chinesa_nov_202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/>
              <a:t>Municípios com PICS em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A6E-4A8A-BCD5-04FCBEE54B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A6E-4A8A-BCD5-04FCBEE54B98}"/>
              </c:ext>
            </c:extLst>
          </c:dPt>
          <c:dLbls>
            <c:dLbl>
              <c:idx val="0"/>
              <c:layout>
                <c:manualLayout>
                  <c:x val="-0.217039358870838"/>
                  <c:y val="-0.20056962529489267"/>
                </c:manualLayout>
              </c:layout>
              <c:tx>
                <c:rich>
                  <a:bodyPr/>
                  <a:lstStyle/>
                  <a:p>
                    <a:fld id="{EB3360F2-CC38-43D1-9F57-575FDCE733A8}" type="CATEGORYNAME">
                      <a:rPr lang="pt-BR" sz="2000"/>
                      <a:pPr/>
                      <a:t>[NOME DA CATEGORIA]</a:t>
                    </a:fld>
                    <a:r>
                      <a:rPr lang="pt-BR" sz="2000" baseline="0"/>
                      <a:t>; </a:t>
                    </a:r>
                    <a:fld id="{0F10B0D7-B72E-4321-8FC7-F30C164A2EA2}" type="VALUE">
                      <a:rPr lang="pt-BR" sz="2000" baseline="0"/>
                      <a:pPr/>
                      <a:t>[VALOR]</a:t>
                    </a:fld>
                    <a:r>
                      <a:rPr lang="pt-BR" sz="2000" baseline="0"/>
                      <a:t>; </a:t>
                    </a:r>
                    <a:fld id="{001C7CC8-1F5C-4B74-B727-C1F8187B4FF8}" type="PERCENTAGE">
                      <a:rPr lang="pt-BR" sz="2000" baseline="0"/>
                      <a:pPr/>
                      <a:t>[PORCENTAGEM]</a:t>
                    </a:fld>
                    <a:endParaRPr lang="pt-BR" sz="2000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A6E-4A8A-BCD5-04FCBEE54B98}"/>
                </c:ext>
                <c:ext xmlns:c15="http://schemas.microsoft.com/office/drawing/2012/chart" uri="{CE6537A1-D6FC-4f65-9D91-7224C49458BB}">
                  <c15:layout>
                    <c:manualLayout>
                      <c:w val="0.26943141232584755"/>
                      <c:h val="0.389338643953552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0589172633265967"/>
                  <c:y val="0.2493399920340696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A6E-4A8A-BCD5-04FCBEE54B9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Planilha1!$AI$15:$AI$16</c:f>
              <c:strCache>
                <c:ptCount val="2"/>
                <c:pt idx="0">
                  <c:v>Municípios com PICS</c:v>
                </c:pt>
                <c:pt idx="1">
                  <c:v>Município sem PICS</c:v>
                </c:pt>
              </c:strCache>
            </c:strRef>
          </c:cat>
          <c:val>
            <c:numRef>
              <c:f>Planilha1!$AJ$15:$AJ$16</c:f>
              <c:numCache>
                <c:formatCode>General</c:formatCode>
                <c:ptCount val="2"/>
                <c:pt idx="0">
                  <c:v>4180</c:v>
                </c:pt>
                <c:pt idx="1">
                  <c:v>1390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A6E-4A8A-BCD5-04FCBEE54B98}"/>
            </c:ext>
          </c:extLst>
        </c:ser>
        <c:dLbls>
          <c:dLblPos val="inEnd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900" dirty="0"/>
              <a:t>NÚMERO DE MUNICÍPIOS QUE OFERTAM ACUPUNTURA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ED-4A4E-9CBA-7D986C1AC09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ED-4A4E-9CBA-7D986C1AC093}"/>
              </c:ext>
            </c:extLst>
          </c:dPt>
          <c:dLbls>
            <c:dLbl>
              <c:idx val="0"/>
              <c:layout>
                <c:manualLayout>
                  <c:x val="-0.21214765398882421"/>
                  <c:y val="8.39346793713042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AED-4A4E-9CBA-7D986C1AC09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0950080070400556"/>
                  <c:y val="-0.2030534604227103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AED-4A4E-9CBA-7D986C1AC093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'total municipios'!$T$5:$T$6</c:f>
              <c:strCache>
                <c:ptCount val="2"/>
                <c:pt idx="0">
                  <c:v>Com Acupuntura</c:v>
                </c:pt>
                <c:pt idx="1">
                  <c:v>Sem</c:v>
                </c:pt>
              </c:strCache>
            </c:strRef>
          </c:cat>
          <c:val>
            <c:numRef>
              <c:f>'total municipios'!$U$5:$U$6</c:f>
              <c:numCache>
                <c:formatCode>_-* #,##0_-;\-* #,##0_-;_-* "-"??_-;_-@_-</c:formatCode>
                <c:ptCount val="2"/>
                <c:pt idx="0">
                  <c:v>1979</c:v>
                </c:pt>
                <c:pt idx="1">
                  <c:v>3591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AED-4A4E-9CBA-7D986C1AC09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3550" b="0" i="0" u="none" strike="noStrike" kern="1200" spc="213" baseline="0">
                <a:solidFill>
                  <a:srgbClr val="244357"/>
                </a:solidFill>
                <a:latin typeface="League Spartan"/>
                <a:ea typeface="+mn-ea"/>
                <a:cs typeface="+mn-cs"/>
              </a:defRPr>
            </a:pPr>
            <a:r>
              <a:rPr lang="en-US" sz="3550" kern="1200" spc="213">
                <a:solidFill>
                  <a:srgbClr val="244357"/>
                </a:solidFill>
                <a:latin typeface="League Spartan"/>
                <a:ea typeface="+mn-ea"/>
                <a:cs typeface="+mn-cs"/>
              </a:rPr>
              <a:t>Total Procedimentos da Acupuntura - Ano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3550" b="0" i="0" u="none" strike="noStrike" kern="1200" spc="213" baseline="0">
              <a:solidFill>
                <a:srgbClr val="244357"/>
              </a:solidFill>
              <a:latin typeface="League Spartan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'Soma Todos'!$G$34</c:f>
              <c:strCache>
                <c:ptCount val="1"/>
                <c:pt idx="0">
                  <c:v>ACUPUNTURA COM INSERÇÃO DE AGULHAS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'Soma Todos'!$D$45:$D$53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strCache>
            </c:strRef>
          </c:cat>
          <c:val>
            <c:numRef>
              <c:f>'Soma Todos'!$G$45:$G$53</c:f>
              <c:numCache>
                <c:formatCode>_-* #,##0_-;\-* #,##0_-;_-* "-"??_-;_-@_-</c:formatCode>
                <c:ptCount val="9"/>
                <c:pt idx="0">
                  <c:v>458837</c:v>
                </c:pt>
                <c:pt idx="1">
                  <c:v>522447</c:v>
                </c:pt>
                <c:pt idx="2">
                  <c:v>537991</c:v>
                </c:pt>
                <c:pt idx="3">
                  <c:v>710918</c:v>
                </c:pt>
                <c:pt idx="4">
                  <c:v>640791</c:v>
                </c:pt>
                <c:pt idx="5">
                  <c:v>649587</c:v>
                </c:pt>
                <c:pt idx="6">
                  <c:v>709052</c:v>
                </c:pt>
                <c:pt idx="7">
                  <c:v>387112</c:v>
                </c:pt>
                <c:pt idx="8">
                  <c:v>380438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25-42FD-BDE8-4B3C26854E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074032"/>
        <c:axId val="18259952"/>
      </c:barChart>
      <c:catAx>
        <c:axId val="180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259952"/>
        <c:crosses val="autoZero"/>
        <c:auto val="1"/>
        <c:lblAlgn val="ctr"/>
        <c:lblOffset val="100"/>
        <c:noMultiLvlLbl val="0"/>
      </c:catAx>
      <c:valAx>
        <c:axId val="1825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074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/>
              <a:t>Municípios com PICS em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900" dirty="0"/>
              <a:t>NÚMERO DE MUNICÍPIOS QUE OFERTAM ACUPUNTURA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0" u="none" strike="noStrike" kern="1200" spc="213" baseline="0" dirty="0">
                <a:solidFill>
                  <a:srgbClr val="244357"/>
                </a:solidFill>
                <a:latin typeface="League Spartan"/>
                <a:ea typeface="+mn-ea"/>
                <a:cs typeface="+mn-cs"/>
              </a:rPr>
              <a:t>ACUPUNTURA POR CATEGORIA PROFISSIONAL EM 2019</a:t>
            </a:r>
          </a:p>
        </c:rich>
      </c:tx>
      <c:layout>
        <c:manualLayout>
          <c:xMode val="edge"/>
          <c:yMode val="edge"/>
          <c:x val="0.1404159795864775"/>
          <c:y val="2.3555203567036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Cbo_total!$I$69</c:f>
              <c:strCache>
                <c:ptCount val="1"/>
                <c:pt idx="0">
                  <c:v>Soma de 2019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611-4E33-A547-B869715A6DC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611-4E33-A547-B869715A6DC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611-4E33-A547-B869715A6DC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611-4E33-A547-B869715A6DCE}"/>
              </c:ext>
            </c:extLst>
          </c:dPt>
          <c:dLbls>
            <c:dLbl>
              <c:idx val="0"/>
              <c:layout>
                <c:manualLayout>
                  <c:x val="0.11418283155561391"/>
                  <c:y val="7.42894881729622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611-4E33-A547-B869715A6DCE}"/>
                </c:ext>
                <c:ext xmlns:c15="http://schemas.microsoft.com/office/drawing/2012/chart" uri="{CE6537A1-D6FC-4f65-9D91-7224C49458BB}">
                  <c15:layout>
                    <c:manualLayout>
                      <c:w val="0.25606931561020446"/>
                      <c:h val="0.1662863259831872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4.2914352799425362E-2"/>
                  <c:y val="0.150390915081850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611-4E33-A547-B869715A6DC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5326554571223346E-2"/>
                  <c:y val="3.986265219036998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611-4E33-A547-B869715A6DC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25272064445869E-2"/>
                  <c:y val="4.98282439017917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611-4E33-A547-B869715A6DCE}"/>
                </c:ext>
                <c:ext xmlns:c15="http://schemas.microsoft.com/office/drawing/2012/chart" uri="{CE6537A1-D6FC-4f65-9D91-7224C49458BB}">
                  <c15:layout>
                    <c:manualLayout>
                      <c:w val="0.37423391363450292"/>
                      <c:h val="0.11011622516948402"/>
                    </c:manualLayout>
                  </c15:layout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Cbo_total!$G$70:$G$73</c:f>
              <c:strCache>
                <c:ptCount val="4"/>
                <c:pt idx="0">
                  <c:v>Enfermeiro</c:v>
                </c:pt>
                <c:pt idx="1">
                  <c:v>Fisioterapeuta</c:v>
                </c:pt>
                <c:pt idx="2">
                  <c:v>Médico</c:v>
                </c:pt>
                <c:pt idx="3">
                  <c:v>Outros</c:v>
                </c:pt>
              </c:strCache>
            </c:strRef>
          </c:cat>
          <c:val>
            <c:numRef>
              <c:f>Cbo_total!$I$70:$I$73</c:f>
              <c:numCache>
                <c:formatCode>_(* #,##0.00_);_(* \(#,##0.00\);_(* "-"??_);_(@_)</c:formatCode>
                <c:ptCount val="4"/>
                <c:pt idx="0">
                  <c:v>87610</c:v>
                </c:pt>
                <c:pt idx="1">
                  <c:v>216210</c:v>
                </c:pt>
                <c:pt idx="2">
                  <c:v>338723</c:v>
                </c:pt>
                <c:pt idx="3">
                  <c:v>65111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611-4E33-A547-B869715A6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2000" b="0" i="0" u="none" strike="noStrike" kern="1200" spc="213" baseline="0">
                <a:solidFill>
                  <a:srgbClr val="244357"/>
                </a:solidFill>
                <a:latin typeface="League Spartan"/>
                <a:ea typeface="+mn-ea"/>
                <a:cs typeface="+mn-cs"/>
              </a:defRPr>
            </a:pPr>
            <a:r>
              <a:rPr lang="en-US" sz="2000" b="0" i="0" u="none" strike="noStrike" kern="1200" spc="213" baseline="0" dirty="0">
                <a:solidFill>
                  <a:srgbClr val="244357"/>
                </a:solidFill>
                <a:latin typeface="League Spartan"/>
                <a:ea typeface="+mn-ea"/>
                <a:cs typeface="+mn-cs"/>
              </a:rPr>
              <a:t>ACUPUNTURA POR CATEGORIA PROFISSIONAL NA </a:t>
            </a:r>
            <a:r>
              <a:rPr lang="en-US" sz="2000" b="0" i="0" u="none" strike="noStrike" kern="1200" spc="213" baseline="0" dirty="0">
                <a:solidFill>
                  <a:srgbClr val="FF0000"/>
                </a:solidFill>
                <a:latin typeface="League Spartan"/>
                <a:ea typeface="+mn-ea"/>
                <a:cs typeface="+mn-cs"/>
              </a:rPr>
              <a:t>ATENÇÃO BÁSICA </a:t>
            </a:r>
            <a:r>
              <a:rPr lang="en-US" sz="2000" b="0" i="0" u="none" strike="noStrike" kern="1200" spc="213" baseline="0" dirty="0">
                <a:solidFill>
                  <a:srgbClr val="244357"/>
                </a:solidFill>
                <a:latin typeface="League Spartan"/>
                <a:ea typeface="+mn-ea"/>
                <a:cs typeface="+mn-cs"/>
              </a:rPr>
              <a:t>EM 2019</a:t>
            </a:r>
          </a:p>
        </c:rich>
      </c:tx>
      <c:layout>
        <c:manualLayout>
          <c:xMode val="edge"/>
          <c:yMode val="edge"/>
          <c:x val="0.1927430008748906"/>
          <c:y val="1.9393936925928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2000" b="0" i="0" u="none" strike="noStrike" kern="1200" spc="213" baseline="0">
              <a:solidFill>
                <a:srgbClr val="244357"/>
              </a:solidFill>
              <a:latin typeface="League Spartan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Cbo_total!$N$72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CEE-48BC-BE14-1ADBB682CB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CEE-48BC-BE14-1ADBB682CBB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CEE-48BC-BE14-1ADBB682CBB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CEE-48BC-BE14-1ADBB682CBBB}"/>
              </c:ext>
            </c:extLst>
          </c:dPt>
          <c:dLbls>
            <c:dLbl>
              <c:idx val="1"/>
              <c:layout>
                <c:manualLayout>
                  <c:x val="5.0900970867426565E-3"/>
                  <c:y val="-0.1075191758787832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CEE-48BC-BE14-1ADBB682CBBB}"/>
                </c:ext>
                <c:ext xmlns:c15="http://schemas.microsoft.com/office/drawing/2012/chart" uri="{CE6537A1-D6FC-4f65-9D91-7224C49458BB}">
                  <c15:layout>
                    <c:manualLayout>
                      <c:w val="0.25629305233115135"/>
                      <c:h val="0.16628634970765005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0879096777980891"/>
                  <c:y val="3.442684089435026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CEE-48BC-BE14-1ADBB682CBBB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Cbo_total!$M$73:$M$76</c:f>
              <c:strCache>
                <c:ptCount val="4"/>
                <c:pt idx="0">
                  <c:v>Enfermeiro</c:v>
                </c:pt>
                <c:pt idx="1">
                  <c:v>Fisioterapeuta</c:v>
                </c:pt>
                <c:pt idx="2">
                  <c:v>Médico</c:v>
                </c:pt>
                <c:pt idx="3">
                  <c:v>Outros</c:v>
                </c:pt>
              </c:strCache>
            </c:strRef>
          </c:cat>
          <c:val>
            <c:numRef>
              <c:f>Cbo_total!$N$73:$N$76</c:f>
              <c:numCache>
                <c:formatCode>_-* #,##0_-;\-* #,##0_-;_-* "-"??_-;_-@_-</c:formatCode>
                <c:ptCount val="4"/>
                <c:pt idx="0">
                  <c:v>49582</c:v>
                </c:pt>
                <c:pt idx="1">
                  <c:v>33526</c:v>
                </c:pt>
                <c:pt idx="2">
                  <c:v>36367</c:v>
                </c:pt>
                <c:pt idx="3">
                  <c:v>12106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CEE-48BC-BE14-1ADBB682CB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24.sv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092546" y="4229100"/>
            <a:ext cx="7730836" cy="7730836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401169" y="-408587"/>
            <a:ext cx="19090338" cy="1894487"/>
          </a:xfrm>
          <a:prstGeom prst="rect">
            <a:avLst/>
          </a:prstGeom>
          <a:solidFill>
            <a:srgbClr val="43C3DD"/>
          </a:solidFill>
        </p:spPr>
      </p:sp>
      <p:grpSp>
        <p:nvGrpSpPr>
          <p:cNvPr id="4" name="Group 4"/>
          <p:cNvGrpSpPr/>
          <p:nvPr/>
        </p:nvGrpSpPr>
        <p:grpSpPr>
          <a:xfrm>
            <a:off x="14807045" y="3169228"/>
            <a:ext cx="2529984" cy="2529984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435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98297" y="3619500"/>
            <a:ext cx="9962662" cy="5495259"/>
            <a:chOff x="-1" y="53602"/>
            <a:chExt cx="13283549" cy="7327012"/>
          </a:xfrm>
        </p:grpSpPr>
        <p:sp>
          <p:nvSpPr>
            <p:cNvPr id="7" name="TextBox 7"/>
            <p:cNvSpPr txBox="1"/>
            <p:nvPr/>
          </p:nvSpPr>
          <p:spPr>
            <a:xfrm>
              <a:off x="0" y="53602"/>
              <a:ext cx="13283548" cy="58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60"/>
                </a:lnSpc>
              </a:pPr>
              <a:r>
                <a:rPr lang="pt-BR" sz="3200" spc="512" dirty="0" smtClean="0">
                  <a:solidFill>
                    <a:srgbClr val="244357"/>
                  </a:solidFill>
                  <a:latin typeface="Glacial Indifference Bold"/>
                </a:rPr>
                <a:t>Prof. Dr. </a:t>
              </a:r>
              <a:r>
                <a:rPr lang="pt-BR" sz="3200" spc="512" dirty="0">
                  <a:solidFill>
                    <a:srgbClr val="244357"/>
                  </a:solidFill>
                  <a:latin typeface="Glacial Indifference Bold"/>
                </a:rPr>
                <a:t>Jean Luís Degrande de </a:t>
              </a:r>
              <a:r>
                <a:rPr lang="pt-BR" sz="3200" spc="512" dirty="0" smtClean="0">
                  <a:solidFill>
                    <a:srgbClr val="244357"/>
                  </a:solidFill>
                  <a:latin typeface="Glacial Indifference Bold"/>
                </a:rPr>
                <a:t>Souza</a:t>
              </a:r>
              <a:endParaRPr lang="pt-BR" sz="3200" spc="512" dirty="0">
                <a:solidFill>
                  <a:srgbClr val="244357"/>
                </a:solidFill>
                <a:latin typeface="Glacial Indifference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1" y="6807807"/>
              <a:ext cx="13283548" cy="5728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600" spc="52" dirty="0" err="1">
                  <a:solidFill>
                    <a:srgbClr val="244357"/>
                  </a:solidFill>
                  <a:latin typeface="Glacial Indifference"/>
                </a:rPr>
                <a:t>Cuidando</a:t>
              </a:r>
              <a:r>
                <a:rPr lang="en-US" sz="2600" spc="52" dirty="0">
                  <a:solidFill>
                    <a:srgbClr val="244357"/>
                  </a:solidFill>
                  <a:latin typeface="Glacial Indifference"/>
                </a:rPr>
                <a:t> da </a:t>
              </a:r>
              <a:r>
                <a:rPr lang="en-US" sz="2600" spc="52" dirty="0" err="1">
                  <a:solidFill>
                    <a:srgbClr val="244357"/>
                  </a:solidFill>
                  <a:latin typeface="Glacial Indifference"/>
                </a:rPr>
                <a:t>população</a:t>
              </a:r>
              <a:r>
                <a:rPr lang="en-US" sz="2600" spc="52" dirty="0">
                  <a:solidFill>
                    <a:srgbClr val="244357"/>
                  </a:solidFill>
                  <a:latin typeface="Glacial Indifference"/>
                </a:rPr>
                <a:t> </a:t>
              </a:r>
              <a:r>
                <a:rPr lang="en-US" sz="2600" spc="52" dirty="0" err="1">
                  <a:solidFill>
                    <a:srgbClr val="244357"/>
                  </a:solidFill>
                  <a:latin typeface="Glacial Indifference"/>
                </a:rPr>
                <a:t>brasileira</a:t>
              </a:r>
              <a:r>
                <a:rPr lang="en-US" sz="2600" spc="52" dirty="0">
                  <a:solidFill>
                    <a:srgbClr val="244357"/>
                  </a:solidFill>
                  <a:latin typeface="Glacial Indifference"/>
                </a:rPr>
                <a:t> que </a:t>
              </a:r>
              <a:r>
                <a:rPr lang="en-US" sz="2600" spc="52" dirty="0" err="1">
                  <a:solidFill>
                    <a:srgbClr val="244357"/>
                  </a:solidFill>
                  <a:latin typeface="Glacial Indifference"/>
                </a:rPr>
                <a:t>mais</a:t>
              </a:r>
              <a:r>
                <a:rPr lang="en-US" sz="2600" spc="52" dirty="0">
                  <a:solidFill>
                    <a:srgbClr val="244357"/>
                  </a:solidFill>
                  <a:latin typeface="Glacial Indifference"/>
                </a:rPr>
                <a:t> </a:t>
              </a:r>
              <a:r>
                <a:rPr lang="en-US" sz="2600" spc="52" dirty="0" err="1">
                  <a:solidFill>
                    <a:srgbClr val="244357"/>
                  </a:solidFill>
                  <a:latin typeface="Glacial Indifference"/>
                </a:rPr>
                <a:t>precisa</a:t>
              </a:r>
              <a:endParaRPr lang="en-US" sz="2600" spc="52" dirty="0">
                <a:solidFill>
                  <a:srgbClr val="244357"/>
                </a:solidFill>
                <a:latin typeface="Glacial Indifference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1" y="1476002"/>
              <a:ext cx="13283548" cy="5334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432"/>
                </a:lnSpc>
              </a:pPr>
              <a:r>
                <a:rPr lang="en-US" sz="8025" dirty="0" err="1">
                  <a:solidFill>
                    <a:srgbClr val="43C3DD"/>
                  </a:solidFill>
                  <a:latin typeface="League Spartan"/>
                </a:rPr>
                <a:t>Acupuntura</a:t>
              </a:r>
              <a:r>
                <a:rPr lang="en-US" sz="8025" dirty="0">
                  <a:solidFill>
                    <a:srgbClr val="43C3DD"/>
                  </a:solidFill>
                  <a:latin typeface="League Spartan"/>
                </a:rPr>
                <a:t> </a:t>
              </a:r>
              <a:r>
                <a:rPr lang="en-US" sz="8025" dirty="0" err="1">
                  <a:solidFill>
                    <a:srgbClr val="43C3DD"/>
                  </a:solidFill>
                  <a:latin typeface="League Spartan"/>
                </a:rPr>
                <a:t>Multiprofissional</a:t>
              </a:r>
              <a:r>
                <a:rPr lang="en-US" sz="8025" dirty="0">
                  <a:solidFill>
                    <a:srgbClr val="43C3DD"/>
                  </a:solidFill>
                  <a:latin typeface="League Spartan"/>
                </a:rPr>
                <a:t/>
              </a:r>
              <a:br>
                <a:rPr lang="en-US" sz="8025" dirty="0">
                  <a:solidFill>
                    <a:srgbClr val="43C3DD"/>
                  </a:solidFill>
                  <a:latin typeface="League Spartan"/>
                </a:rPr>
              </a:br>
              <a:r>
                <a:rPr lang="en-US" sz="8025" dirty="0" err="1">
                  <a:solidFill>
                    <a:srgbClr val="43C3DD"/>
                  </a:solidFill>
                  <a:latin typeface="League Spartan"/>
                </a:rPr>
                <a:t>na</a:t>
              </a:r>
              <a:r>
                <a:rPr lang="en-US" sz="8025" dirty="0">
                  <a:solidFill>
                    <a:srgbClr val="43C3DD"/>
                  </a:solidFill>
                  <a:latin typeface="League Spartan"/>
                </a:rPr>
                <a:t> </a:t>
              </a:r>
              <a:r>
                <a:rPr lang="en-US" sz="8025" dirty="0" err="1">
                  <a:solidFill>
                    <a:srgbClr val="43C3DD"/>
                  </a:solidFill>
                  <a:latin typeface="League Spartan"/>
                </a:rPr>
                <a:t>Saúde</a:t>
              </a:r>
              <a:r>
                <a:rPr lang="en-US" sz="8025" dirty="0">
                  <a:solidFill>
                    <a:srgbClr val="43C3DD"/>
                  </a:solidFill>
                  <a:latin typeface="League Spartan"/>
                </a:rPr>
                <a:t> </a:t>
              </a:r>
              <a:r>
                <a:rPr lang="en-US" sz="8025" dirty="0" err="1">
                  <a:solidFill>
                    <a:srgbClr val="43C3DD"/>
                  </a:solidFill>
                  <a:latin typeface="League Spartan"/>
                </a:rPr>
                <a:t>Pública</a:t>
              </a:r>
              <a:endParaRPr lang="en-US" sz="8025" dirty="0">
                <a:solidFill>
                  <a:srgbClr val="43C3DD"/>
                </a:solidFill>
                <a:latin typeface="League Spartan"/>
              </a:endParaRPr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1671488" y="7886700"/>
            <a:ext cx="4400550" cy="4400550"/>
            <a:chOff x="-2540" y="-2540"/>
            <a:chExt cx="6355080" cy="6355080"/>
          </a:xfrm>
        </p:grpSpPr>
        <p:sp>
          <p:nvSpPr>
            <p:cNvPr id="11" name="Freeform 11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244357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8600" y="208741"/>
            <a:ext cx="17830800" cy="9869519"/>
          </a:xfrm>
          <a:prstGeom prst="rect">
            <a:avLst/>
          </a:prstGeom>
          <a:solidFill>
            <a:srgbClr val="F2FA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646238" y="5725392"/>
            <a:ext cx="4135582" cy="41355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2853722" y="294409"/>
            <a:ext cx="4135582" cy="413558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477524" y="495300"/>
            <a:ext cx="11332952" cy="8724249"/>
            <a:chOff x="0" y="-1872129"/>
            <a:chExt cx="15110602" cy="11632333"/>
          </a:xfrm>
        </p:grpSpPr>
        <p:sp>
          <p:nvSpPr>
            <p:cNvPr id="6" name="TextBox 6"/>
            <p:cNvSpPr txBox="1"/>
            <p:nvPr/>
          </p:nvSpPr>
          <p:spPr>
            <a:xfrm>
              <a:off x="0" y="1339094"/>
              <a:ext cx="15110602" cy="8421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59"/>
                </a:lnSpc>
              </a:pPr>
              <a:endParaRPr lang="pt-BR" sz="4000" spc="43" dirty="0">
                <a:solidFill>
                  <a:srgbClr val="43C3DD"/>
                </a:solidFill>
                <a:latin typeface="League Spartan"/>
              </a:endParaRPr>
            </a:p>
            <a:p>
              <a:pPr algn="ctr">
                <a:lnSpc>
                  <a:spcPts val="6159"/>
                </a:lnSpc>
              </a:pPr>
              <a:r>
                <a:rPr lang="pt-BR" sz="4000" spc="43" dirty="0">
                  <a:solidFill>
                    <a:srgbClr val="43C3DD"/>
                  </a:solidFill>
                  <a:latin typeface="League Spartan"/>
                </a:rPr>
                <a:t>“em um total, onde dois relatórios que abrangem mais de 66.000 tratamentos realizados por Médicos, Fisioterapeutas e Acupunturistas Tradicionais, com diferenças insignificantes quanto ao tipo ou taxa de lesão, ou complicações nos diferentes grupos”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872129"/>
              <a:ext cx="15110602" cy="3761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20"/>
                </a:lnSpc>
              </a:pPr>
              <a:r>
                <a:rPr lang="pt-BR" sz="3400" spc="204" dirty="0">
                  <a:solidFill>
                    <a:srgbClr val="244357"/>
                  </a:solidFill>
                  <a:latin typeface="League Spartan"/>
                </a:rPr>
                <a:t>White </a:t>
              </a:r>
              <a:r>
                <a:rPr lang="pt-BR" sz="3400" spc="204" dirty="0" err="1">
                  <a:solidFill>
                    <a:srgbClr val="244357"/>
                  </a:solidFill>
                  <a:latin typeface="League Spartan"/>
                </a:rPr>
                <a:t>A,Hayhoe</a:t>
              </a:r>
              <a:r>
                <a:rPr lang="pt-BR" sz="3400" spc="204" dirty="0">
                  <a:solidFill>
                    <a:srgbClr val="244357"/>
                  </a:solidFill>
                  <a:latin typeface="League Spartan"/>
                </a:rPr>
                <a:t> S, Hart A, Ernst E. Eventos adversos após acupuntura: levantamento prospectivo de 32.000 consultas com médicos e fisioterapeutas.  BMJ 2001;323:485-6.</a:t>
              </a:r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-1171575" y="-2319090"/>
            <a:ext cx="4400550" cy="4400550"/>
            <a:chOff x="-2540" y="-2540"/>
            <a:chExt cx="6355080" cy="6355080"/>
          </a:xfrm>
        </p:grpSpPr>
        <p:sp>
          <p:nvSpPr>
            <p:cNvPr id="10" name="Freeform 10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244357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5059025" y="8249516"/>
            <a:ext cx="4400550" cy="4400550"/>
            <a:chOff x="-2540" y="-2540"/>
            <a:chExt cx="6355080" cy="6355080"/>
          </a:xfrm>
        </p:grpSpPr>
        <p:sp>
          <p:nvSpPr>
            <p:cNvPr id="12" name="Freeform 12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244357"/>
            </a:solidFill>
          </p:spPr>
        </p:sp>
      </p:grpSp>
    </p:spTree>
    <p:extLst>
      <p:ext uri="{BB962C8B-B14F-4D97-AF65-F5344CB8AC3E}">
        <p14:creationId xmlns:p14="http://schemas.microsoft.com/office/powerpoint/2010/main" val="295547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8600" y="208741"/>
            <a:ext cx="17830800" cy="9869519"/>
          </a:xfrm>
          <a:prstGeom prst="rect">
            <a:avLst/>
          </a:prstGeom>
          <a:solidFill>
            <a:srgbClr val="F2FA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646238" y="5725392"/>
            <a:ext cx="4135582" cy="41355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2853722" y="294409"/>
            <a:ext cx="4135582" cy="413558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477524" y="2207525"/>
            <a:ext cx="11332952" cy="5543891"/>
            <a:chOff x="0" y="-1872129"/>
            <a:chExt cx="15110602" cy="7391855"/>
          </a:xfrm>
        </p:grpSpPr>
        <p:sp>
          <p:nvSpPr>
            <p:cNvPr id="6" name="TextBox 6"/>
            <p:cNvSpPr txBox="1"/>
            <p:nvPr/>
          </p:nvSpPr>
          <p:spPr>
            <a:xfrm>
              <a:off x="0" y="1339094"/>
              <a:ext cx="15110602" cy="4180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59"/>
                </a:lnSpc>
              </a:pPr>
              <a:endParaRPr lang="pt-BR" sz="4000" spc="43" dirty="0">
                <a:solidFill>
                  <a:srgbClr val="43C3DD"/>
                </a:solidFill>
                <a:latin typeface="League Spartan"/>
              </a:endParaRPr>
            </a:p>
            <a:p>
              <a:pPr algn="ctr">
                <a:lnSpc>
                  <a:spcPts val="6159"/>
                </a:lnSpc>
              </a:pPr>
              <a:r>
                <a:rPr lang="pt-BR" sz="4000" spc="43" dirty="0">
                  <a:solidFill>
                    <a:srgbClr val="43C3DD"/>
                  </a:solidFill>
                  <a:latin typeface="League Spartan"/>
                </a:rPr>
                <a:t>Para </a:t>
              </a:r>
              <a:r>
                <a:rPr lang="pt-BR" sz="4000" spc="43" dirty="0" err="1">
                  <a:solidFill>
                    <a:srgbClr val="43C3DD"/>
                  </a:solidFill>
                  <a:latin typeface="League Spartan"/>
                </a:rPr>
                <a:t>Rampes</a:t>
              </a:r>
              <a:r>
                <a:rPr lang="pt-BR" sz="4000" spc="43" dirty="0">
                  <a:solidFill>
                    <a:srgbClr val="43C3DD"/>
                  </a:solidFill>
                  <a:latin typeface="League Spartan"/>
                </a:rPr>
                <a:t> H, James R. Complicações da acupuntura.  </a:t>
              </a:r>
              <a:r>
                <a:rPr lang="pt-BR" sz="4000" spc="43" dirty="0" err="1">
                  <a:solidFill>
                    <a:srgbClr val="43C3DD"/>
                  </a:solidFill>
                  <a:latin typeface="League Spartan"/>
                </a:rPr>
                <a:t>Acup</a:t>
              </a:r>
              <a:r>
                <a:rPr lang="pt-BR" sz="4000" spc="43" dirty="0">
                  <a:solidFill>
                    <a:srgbClr val="43C3DD"/>
                  </a:solidFill>
                  <a:latin typeface="League Spartan"/>
                </a:rPr>
                <a:t> Med 1995;13: 26-33.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872129"/>
              <a:ext cx="15110602" cy="2257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20"/>
                </a:lnSpc>
              </a:pPr>
              <a:r>
                <a:rPr lang="pt-BR" sz="3400" spc="204" dirty="0">
                  <a:solidFill>
                    <a:srgbClr val="244357"/>
                  </a:solidFill>
                  <a:latin typeface="League Spartan"/>
                </a:rPr>
                <a:t>“Só existe um relato de morte por acupuntura entre 1966 e 1993, sendo essa por </a:t>
              </a:r>
              <a:r>
                <a:rPr lang="pt-BR" sz="3400" spc="204" dirty="0" err="1">
                  <a:solidFill>
                    <a:srgbClr val="244357"/>
                  </a:solidFill>
                  <a:latin typeface="League Spartan"/>
                </a:rPr>
                <a:t>autotratamento</a:t>
              </a:r>
              <a:r>
                <a:rPr lang="pt-BR" sz="3400" spc="204" dirty="0">
                  <a:solidFill>
                    <a:srgbClr val="244357"/>
                  </a:solidFill>
                  <a:latin typeface="League Spartan"/>
                </a:rPr>
                <a:t>” </a:t>
              </a:r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-1171575" y="-2319090"/>
            <a:ext cx="4400550" cy="4400550"/>
            <a:chOff x="-2540" y="-2540"/>
            <a:chExt cx="6355080" cy="6355080"/>
          </a:xfrm>
        </p:grpSpPr>
        <p:sp>
          <p:nvSpPr>
            <p:cNvPr id="10" name="Freeform 10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244357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5059025" y="8249516"/>
            <a:ext cx="4400550" cy="4400550"/>
            <a:chOff x="-2540" y="-2540"/>
            <a:chExt cx="6355080" cy="6355080"/>
          </a:xfrm>
        </p:grpSpPr>
        <p:sp>
          <p:nvSpPr>
            <p:cNvPr id="12" name="Freeform 12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244357"/>
            </a:solidFill>
          </p:spPr>
        </p:sp>
      </p:grpSp>
    </p:spTree>
    <p:extLst>
      <p:ext uri="{BB962C8B-B14F-4D97-AF65-F5344CB8AC3E}">
        <p14:creationId xmlns:p14="http://schemas.microsoft.com/office/powerpoint/2010/main" val="253720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43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10800000">
            <a:off x="11286900" y="9060873"/>
            <a:ext cx="2351251" cy="2351251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3C3D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992981"/>
            <a:ext cx="8512933" cy="5332362"/>
            <a:chOff x="0" y="28575"/>
            <a:chExt cx="11350577" cy="7109815"/>
          </a:xfrm>
        </p:grpSpPr>
        <p:sp>
          <p:nvSpPr>
            <p:cNvPr id="7" name="TextBox 7"/>
            <p:cNvSpPr txBox="1"/>
            <p:nvPr/>
          </p:nvSpPr>
          <p:spPr>
            <a:xfrm>
              <a:off x="0" y="28575"/>
              <a:ext cx="11350577" cy="1036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980"/>
                </a:lnSpc>
              </a:pPr>
              <a:endParaRPr lang="en-US" sz="5200" spc="52" dirty="0">
                <a:solidFill>
                  <a:srgbClr val="F2FAFF"/>
                </a:solidFill>
                <a:latin typeface="League Spartan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624334"/>
              <a:ext cx="11324098" cy="4514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/>
              <a:r>
                <a:rPr lang="pt-BR" sz="4400" spc="204" dirty="0">
                  <a:solidFill>
                    <a:srgbClr val="F2FAFF"/>
                  </a:solidFill>
                  <a:latin typeface="League Spartan"/>
                </a:rPr>
                <a:t>MAIS DE UM MILHÃO E QUINHENTOS MIL PROCEDIMENTOS EM ACUPUNTURA </a:t>
              </a:r>
            </a:p>
            <a:p>
              <a:pPr algn="l"/>
              <a:r>
                <a:rPr lang="pt-BR" sz="4400" spc="204" dirty="0">
                  <a:solidFill>
                    <a:srgbClr val="F2FAFF"/>
                  </a:solidFill>
                  <a:latin typeface="League Spartan"/>
                </a:rPr>
                <a:t>DE 2005 ATÉ 2019</a:t>
              </a:r>
              <a:endParaRPr lang="en-US" sz="4400" spc="204" dirty="0">
                <a:solidFill>
                  <a:srgbClr val="F2FAFF"/>
                </a:solidFill>
                <a:latin typeface="League Spartan"/>
              </a:endParaRPr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10800000">
            <a:off x="16405711" y="-1171575"/>
            <a:ext cx="4400550" cy="4400550"/>
            <a:chOff x="-2540" y="-2540"/>
            <a:chExt cx="6355080" cy="6355080"/>
          </a:xfrm>
        </p:grpSpPr>
        <p:sp>
          <p:nvSpPr>
            <p:cNvPr id="11" name="Freeform 11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2FAFF"/>
            </a:solidFill>
          </p:spPr>
        </p:sp>
      </p:grpSp>
      <p:pic>
        <p:nvPicPr>
          <p:cNvPr id="12" name="Espaço Reservado para Conteúdo 3">
            <a:extLst>
              <a:ext uri="{FF2B5EF4-FFF2-40B4-BE49-F238E27FC236}">
                <a16:creationId xmlns:a16="http://schemas.microsoft.com/office/drawing/2014/main" xmlns="" id="{05F69D72-9305-47B6-9B37-EC70A83AC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400" y="1104900"/>
            <a:ext cx="7332975" cy="7332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5"/>
          <p:cNvGrpSpPr/>
          <p:nvPr/>
        </p:nvGrpSpPr>
        <p:grpSpPr>
          <a:xfrm>
            <a:off x="898277" y="2628900"/>
            <a:ext cx="6864612" cy="4624343"/>
            <a:chOff x="0" y="28575"/>
            <a:chExt cx="9152816" cy="6165793"/>
          </a:xfrm>
        </p:grpSpPr>
        <p:sp>
          <p:nvSpPr>
            <p:cNvPr id="26" name="TextBox 26"/>
            <p:cNvSpPr txBox="1"/>
            <p:nvPr/>
          </p:nvSpPr>
          <p:spPr>
            <a:xfrm>
              <a:off x="0" y="28575"/>
              <a:ext cx="9152816" cy="616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980"/>
                </a:lnSpc>
              </a:pPr>
              <a:r>
                <a:rPr lang="pt-BR" sz="5200" spc="52" dirty="0">
                  <a:solidFill>
                    <a:srgbClr val="43C3DD"/>
                  </a:solidFill>
                  <a:latin typeface="League Spartan"/>
                </a:rPr>
                <a:t>MUNICÍPIOS ONDE O PROJETO ACUPUNTURA SOLIDÁRIA É DESENVOLVIDO</a:t>
              </a:r>
            </a:p>
            <a:p>
              <a:pPr algn="l">
                <a:lnSpc>
                  <a:spcPts val="5980"/>
                </a:lnSpc>
              </a:pPr>
              <a:endParaRPr lang="en-US" sz="5200" spc="52" dirty="0">
                <a:solidFill>
                  <a:srgbClr val="43C3DD"/>
                </a:solidFill>
                <a:latin typeface="League Spartan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2446532"/>
              <a:ext cx="9152816" cy="786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615"/>
                </a:lnSpc>
              </a:pPr>
              <a:endParaRPr lang="en-US" sz="3550" spc="213" dirty="0">
                <a:solidFill>
                  <a:srgbClr val="244357"/>
                </a:solidFill>
                <a:latin typeface="League Spartan"/>
              </a:endParaRP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4276701"/>
              <a:ext cx="9152816" cy="443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65"/>
                </a:lnSpc>
              </a:pPr>
              <a:endParaRPr lang="en-US" sz="1975" spc="9" dirty="0">
                <a:solidFill>
                  <a:srgbClr val="244357"/>
                </a:solidFill>
                <a:latin typeface="Glacial Indifference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 rot="-10800000">
            <a:off x="17259300" y="9491504"/>
            <a:ext cx="1427794" cy="1427794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4357"/>
            </a:solidFill>
          </p:spPr>
        </p:sp>
      </p:grpSp>
      <p:grpSp>
        <p:nvGrpSpPr>
          <p:cNvPr id="31" name="Group 31"/>
          <p:cNvGrpSpPr>
            <a:grpSpLocks noChangeAspect="1"/>
          </p:cNvGrpSpPr>
          <p:nvPr/>
        </p:nvGrpSpPr>
        <p:grpSpPr>
          <a:xfrm rot="-10800000">
            <a:off x="-1520339" y="-3126501"/>
            <a:ext cx="4400550" cy="4400550"/>
            <a:chOff x="-2540" y="-2540"/>
            <a:chExt cx="6355080" cy="6355080"/>
          </a:xfrm>
        </p:grpSpPr>
        <p:sp>
          <p:nvSpPr>
            <p:cNvPr id="32" name="Freeform 32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244357"/>
            </a:solidFill>
          </p:spPr>
        </p:sp>
      </p:grpSp>
      <p:sp>
        <p:nvSpPr>
          <p:cNvPr id="38" name="CaixaDeTexto 37">
            <a:extLst>
              <a:ext uri="{FF2B5EF4-FFF2-40B4-BE49-F238E27FC236}">
                <a16:creationId xmlns:a16="http://schemas.microsoft.com/office/drawing/2014/main" xmlns="" id="{6835D966-AE8A-4764-B3F2-DCFA1BC81CF5}"/>
              </a:ext>
            </a:extLst>
          </p:cNvPr>
          <p:cNvSpPr txBox="1"/>
          <p:nvPr/>
        </p:nvSpPr>
        <p:spPr>
          <a:xfrm>
            <a:off x="10820400" y="739921"/>
            <a:ext cx="6096000" cy="8402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3600" spc="29" dirty="0" smtClean="0">
                <a:solidFill>
                  <a:srgbClr val="244357"/>
                </a:solidFill>
                <a:latin typeface="Glacial Indifference"/>
              </a:rPr>
              <a:t>1 - Uberlândia </a:t>
            </a:r>
            <a:r>
              <a:rPr lang="pt-BR" sz="3600" spc="29" dirty="0">
                <a:solidFill>
                  <a:srgbClr val="244357"/>
                </a:solidFill>
                <a:latin typeface="Glacial Indifference"/>
              </a:rPr>
              <a:t>(MG)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3600" spc="29" dirty="0" smtClean="0">
                <a:solidFill>
                  <a:srgbClr val="244357"/>
                </a:solidFill>
                <a:latin typeface="Glacial Indifference"/>
              </a:rPr>
              <a:t>2 - Brasília </a:t>
            </a:r>
            <a:r>
              <a:rPr lang="pt-BR" sz="3600" spc="29" dirty="0">
                <a:solidFill>
                  <a:srgbClr val="244357"/>
                </a:solidFill>
                <a:latin typeface="Glacial Indifference"/>
              </a:rPr>
              <a:t>(DF)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3600" spc="29" dirty="0" smtClean="0">
                <a:solidFill>
                  <a:srgbClr val="244357"/>
                </a:solidFill>
                <a:latin typeface="Glacial Indifference"/>
              </a:rPr>
              <a:t>3 - Ribeirão </a:t>
            </a:r>
            <a:r>
              <a:rPr lang="pt-BR" sz="3600" spc="29" dirty="0">
                <a:solidFill>
                  <a:srgbClr val="244357"/>
                </a:solidFill>
                <a:latin typeface="Glacial Indifference"/>
              </a:rPr>
              <a:t>Preto (SP)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3600" spc="29" dirty="0" smtClean="0">
                <a:solidFill>
                  <a:srgbClr val="244357"/>
                </a:solidFill>
                <a:latin typeface="Glacial Indifference"/>
              </a:rPr>
              <a:t>4 - Franca </a:t>
            </a:r>
            <a:r>
              <a:rPr lang="pt-BR" sz="3600" spc="29" dirty="0">
                <a:solidFill>
                  <a:srgbClr val="244357"/>
                </a:solidFill>
                <a:latin typeface="Glacial Indifference"/>
              </a:rPr>
              <a:t>(SP)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3600" spc="29" dirty="0" smtClean="0">
                <a:solidFill>
                  <a:srgbClr val="244357"/>
                </a:solidFill>
                <a:latin typeface="Glacial Indifference"/>
              </a:rPr>
              <a:t>5 - Divinópolis </a:t>
            </a:r>
            <a:r>
              <a:rPr lang="pt-BR" sz="3600" spc="29" dirty="0">
                <a:solidFill>
                  <a:srgbClr val="244357"/>
                </a:solidFill>
                <a:latin typeface="Glacial Indifference"/>
              </a:rPr>
              <a:t>(MG)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3600" spc="29" dirty="0" smtClean="0">
                <a:solidFill>
                  <a:srgbClr val="244357"/>
                </a:solidFill>
                <a:latin typeface="Glacial Indifference"/>
              </a:rPr>
              <a:t>6 - Manaus </a:t>
            </a:r>
            <a:r>
              <a:rPr lang="pt-BR" sz="3600" spc="29" dirty="0">
                <a:solidFill>
                  <a:srgbClr val="244357"/>
                </a:solidFill>
                <a:latin typeface="Glacial Indifference"/>
              </a:rPr>
              <a:t>(AM)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3600" spc="29" dirty="0" smtClean="0">
                <a:solidFill>
                  <a:srgbClr val="244357"/>
                </a:solidFill>
                <a:latin typeface="Glacial Indifference"/>
              </a:rPr>
              <a:t>7 - Salvador </a:t>
            </a:r>
            <a:r>
              <a:rPr lang="pt-BR" sz="3600" spc="29" dirty="0">
                <a:solidFill>
                  <a:srgbClr val="244357"/>
                </a:solidFill>
                <a:latin typeface="Glacial Indifference"/>
              </a:rPr>
              <a:t>(BA)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3600" spc="29" dirty="0" smtClean="0">
                <a:solidFill>
                  <a:srgbClr val="244357"/>
                </a:solidFill>
                <a:latin typeface="Glacial Indifference"/>
              </a:rPr>
              <a:t>8 - Natal </a:t>
            </a:r>
            <a:r>
              <a:rPr lang="pt-BR" sz="3600" spc="29" dirty="0">
                <a:solidFill>
                  <a:srgbClr val="244357"/>
                </a:solidFill>
                <a:latin typeface="Glacial Indifference"/>
              </a:rPr>
              <a:t>(RN)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3600" spc="29" dirty="0" smtClean="0">
                <a:solidFill>
                  <a:srgbClr val="244357"/>
                </a:solidFill>
                <a:latin typeface="Glacial Indifference"/>
              </a:rPr>
              <a:t>9 - Palmas </a:t>
            </a:r>
            <a:r>
              <a:rPr lang="pt-BR" sz="3600" spc="29" dirty="0">
                <a:solidFill>
                  <a:srgbClr val="244357"/>
                </a:solidFill>
                <a:latin typeface="Glacial Indifference"/>
              </a:rPr>
              <a:t>(TO)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3600" spc="29" dirty="0" smtClean="0">
                <a:solidFill>
                  <a:srgbClr val="244357"/>
                </a:solidFill>
                <a:latin typeface="Glacial Indifference"/>
              </a:rPr>
              <a:t>10 - Montes </a:t>
            </a:r>
            <a:r>
              <a:rPr lang="pt-BR" sz="3600" spc="29" dirty="0">
                <a:solidFill>
                  <a:srgbClr val="244357"/>
                </a:solidFill>
                <a:latin typeface="Glacial Indifference"/>
              </a:rPr>
              <a:t>Claros (MG)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3600" spc="29" dirty="0" smtClean="0">
                <a:solidFill>
                  <a:srgbClr val="244357"/>
                </a:solidFill>
                <a:latin typeface="Glacial Indifference"/>
              </a:rPr>
              <a:t>11 - Foz </a:t>
            </a:r>
            <a:r>
              <a:rPr lang="pt-BR" sz="3600" spc="29" dirty="0">
                <a:solidFill>
                  <a:srgbClr val="244357"/>
                </a:solidFill>
                <a:latin typeface="Glacial Indifference"/>
              </a:rPr>
              <a:t>do Iguaçu (PR)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3600" spc="29" dirty="0" smtClean="0">
                <a:solidFill>
                  <a:srgbClr val="244357"/>
                </a:solidFill>
                <a:latin typeface="Glacial Indifference"/>
              </a:rPr>
              <a:t>12 - Rio </a:t>
            </a:r>
            <a:r>
              <a:rPr lang="pt-BR" sz="3600" spc="29" dirty="0">
                <a:solidFill>
                  <a:srgbClr val="244357"/>
                </a:solidFill>
                <a:latin typeface="Glacial Indifference"/>
              </a:rPr>
              <a:t>Verde (GO)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3600" spc="29" dirty="0" smtClean="0">
                <a:solidFill>
                  <a:srgbClr val="244357"/>
                </a:solidFill>
                <a:latin typeface="Glacial Indifference"/>
              </a:rPr>
              <a:t>13 - Goiânia </a:t>
            </a:r>
            <a:r>
              <a:rPr lang="pt-BR" sz="3600" spc="29" dirty="0">
                <a:solidFill>
                  <a:srgbClr val="244357"/>
                </a:solidFill>
                <a:latin typeface="Glacial Indifference"/>
              </a:rPr>
              <a:t>(GO)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3600" spc="29" dirty="0" smtClean="0">
                <a:solidFill>
                  <a:srgbClr val="244357"/>
                </a:solidFill>
                <a:latin typeface="Glacial Indifference"/>
              </a:rPr>
              <a:t>14 - Campinas </a:t>
            </a:r>
            <a:r>
              <a:rPr lang="pt-BR" sz="3600" spc="29" dirty="0">
                <a:solidFill>
                  <a:srgbClr val="244357"/>
                </a:solidFill>
                <a:latin typeface="Glacial Indifference"/>
              </a:rPr>
              <a:t>(SP)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3600" spc="29" dirty="0" smtClean="0">
                <a:solidFill>
                  <a:srgbClr val="244357"/>
                </a:solidFill>
                <a:latin typeface="Glacial Indifference"/>
              </a:rPr>
              <a:t>15 - Valinhos </a:t>
            </a:r>
            <a:r>
              <a:rPr lang="pt-BR" sz="3600" spc="29" dirty="0">
                <a:solidFill>
                  <a:srgbClr val="244357"/>
                </a:solidFill>
                <a:latin typeface="Glacial Indifference"/>
              </a:rPr>
              <a:t>(SP)</a:t>
            </a:r>
            <a:endParaRPr lang="pt-BR" sz="2400" spc="29" dirty="0">
              <a:solidFill>
                <a:srgbClr val="244357"/>
              </a:solidFill>
              <a:latin typeface="Glacial Indifferen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25337" y="1050131"/>
            <a:ext cx="6745456" cy="4093370"/>
            <a:chOff x="-4484" y="28575"/>
            <a:chExt cx="8993941" cy="5457826"/>
          </a:xfrm>
        </p:grpSpPr>
        <p:sp>
          <p:nvSpPr>
            <p:cNvPr id="4" name="TextBox 4"/>
            <p:cNvSpPr txBox="1"/>
            <p:nvPr/>
          </p:nvSpPr>
          <p:spPr>
            <a:xfrm>
              <a:off x="0" y="28575"/>
              <a:ext cx="8940982" cy="20621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980"/>
                </a:lnSpc>
              </a:pPr>
              <a:r>
                <a:rPr lang="pt-BR" sz="5200" spc="52" dirty="0">
                  <a:solidFill>
                    <a:srgbClr val="43C3DD"/>
                  </a:solidFill>
                  <a:latin typeface="League Spartan"/>
                </a:rPr>
                <a:t>COMO SE SE CONSEGUI ISSO ?</a:t>
              </a:r>
              <a:endParaRPr lang="en-US" sz="5200" spc="52" dirty="0">
                <a:solidFill>
                  <a:srgbClr val="43C3DD"/>
                </a:solidFill>
                <a:latin typeface="League Spartan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4484" y="4734058"/>
              <a:ext cx="8993941" cy="752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20"/>
                </a:lnSpc>
              </a:pPr>
              <a:endParaRPr lang="en-US" sz="3400" spc="204" dirty="0">
                <a:solidFill>
                  <a:srgbClr val="244357"/>
                </a:solidFill>
                <a:latin typeface="League Spartan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805945" y="836374"/>
            <a:ext cx="8453355" cy="3877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pt-BR" sz="3600" spc="10" dirty="0">
                <a:solidFill>
                  <a:srgbClr val="244357"/>
                </a:solidFill>
                <a:latin typeface="Glacial Indifference"/>
              </a:rPr>
              <a:t>Com parcerias entre entidades científicas e instituições de ensino e instituições de assistência conveniados a custo zero para os pacientes, em seus ambulatórios supervisionados de ensino.</a:t>
            </a:r>
          </a:p>
          <a:p>
            <a:pPr algn="l"/>
            <a:r>
              <a:rPr lang="pt-BR" sz="3600" spc="10" dirty="0">
                <a:solidFill>
                  <a:srgbClr val="244357"/>
                </a:solidFill>
                <a:latin typeface="Glacial Indifference"/>
              </a:rPr>
              <a:t>Ensino de Qualidade com Responsabilidade Educacional e Social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-478531" y="5699324"/>
            <a:ext cx="1507231" cy="1507231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4357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5672089" y="7758360"/>
            <a:ext cx="4400550" cy="4400550"/>
            <a:chOff x="-2540" y="-2540"/>
            <a:chExt cx="6355080" cy="6355080"/>
          </a:xfrm>
        </p:grpSpPr>
        <p:sp>
          <p:nvSpPr>
            <p:cNvPr id="10" name="Freeform 10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43C3DD"/>
            </a:solidFill>
          </p:spPr>
        </p:sp>
      </p:grpSp>
      <p:pic>
        <p:nvPicPr>
          <p:cNvPr id="1026" name="Picture 2" descr="Presidente do CMBA alerta para prática da acupuntura por não médicos -  Medicina S/A">
            <a:extLst>
              <a:ext uri="{FF2B5EF4-FFF2-40B4-BE49-F238E27FC236}">
                <a16:creationId xmlns:a16="http://schemas.microsoft.com/office/drawing/2014/main" xmlns="" id="{A2B4E34C-61B4-434D-B3B0-4EB3C76180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14" b="31179"/>
          <a:stretch/>
        </p:blipFill>
        <p:spPr bwMode="auto">
          <a:xfrm>
            <a:off x="1459106" y="6696895"/>
            <a:ext cx="15868650" cy="346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530066" y="3757549"/>
            <a:ext cx="4305109" cy="430510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281078" y="3314701"/>
            <a:ext cx="13873322" cy="3808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3334"/>
              </a:lnSpc>
              <a:buFont typeface="Arial" panose="020B0604020202020204" pitchFamily="34" charset="0"/>
              <a:buChar char="•"/>
            </a:pPr>
            <a:r>
              <a:rPr lang="pt-BR" sz="2900" spc="29" dirty="0">
                <a:solidFill>
                  <a:schemeClr val="tx2">
                    <a:lumMod val="75000"/>
                  </a:schemeClr>
                </a:solidFill>
                <a:latin typeface="Glacial Indifference"/>
              </a:rPr>
              <a:t>CAPACITAÇÃO DE PROFISSIONAIS EM AURICULOTERAPIA MEDIANTE PARCERIA PÚBLICO PRIVADA ENTRE IPGU, SECRETARIA </a:t>
            </a:r>
            <a:r>
              <a:rPr lang="pt-BR" sz="2900" spc="29" dirty="0" smtClean="0">
                <a:solidFill>
                  <a:schemeClr val="tx2">
                    <a:lumMod val="75000"/>
                  </a:schemeClr>
                </a:solidFill>
                <a:latin typeface="Glacial Indifference"/>
              </a:rPr>
              <a:t>MUNICIPAL DE SAÚDE DE UBERLÂNDIA; 700 PROFISSIONAIS ( 457 Já com formação completa)</a:t>
            </a:r>
            <a:endParaRPr lang="pt-BR" sz="2900" spc="29" dirty="0">
              <a:solidFill>
                <a:schemeClr val="tx2">
                  <a:lumMod val="75000"/>
                </a:schemeClr>
              </a:solidFill>
              <a:latin typeface="Glacial Indifference"/>
            </a:endParaRPr>
          </a:p>
          <a:p>
            <a:pPr marL="457200" indent="-457200" algn="l">
              <a:lnSpc>
                <a:spcPts val="3334"/>
              </a:lnSpc>
              <a:buFont typeface="Arial" panose="020B0604020202020204" pitchFamily="34" charset="0"/>
              <a:buChar char="•"/>
            </a:pPr>
            <a:endParaRPr lang="pt-BR" sz="2900" spc="29" dirty="0">
              <a:solidFill>
                <a:schemeClr val="tx2">
                  <a:lumMod val="75000"/>
                </a:schemeClr>
              </a:solidFill>
              <a:latin typeface="Glacial Indifference"/>
            </a:endParaRPr>
          </a:p>
          <a:p>
            <a:pPr marL="457200" indent="-457200" algn="l">
              <a:lnSpc>
                <a:spcPts val="3334"/>
              </a:lnSpc>
              <a:buFont typeface="Arial" panose="020B0604020202020204" pitchFamily="34" charset="0"/>
              <a:buChar char="•"/>
            </a:pPr>
            <a:r>
              <a:rPr lang="pt-BR" sz="2900" spc="29" dirty="0">
                <a:solidFill>
                  <a:schemeClr val="tx2">
                    <a:lumMod val="75000"/>
                  </a:schemeClr>
                </a:solidFill>
                <a:latin typeface="Glacial Indifference"/>
              </a:rPr>
              <a:t>CAPACITAÇÃO </a:t>
            </a:r>
            <a:r>
              <a:rPr lang="pt-BR" sz="2900" spc="29" dirty="0" smtClean="0">
                <a:solidFill>
                  <a:schemeClr val="tx2">
                    <a:lumMod val="75000"/>
                  </a:schemeClr>
                </a:solidFill>
                <a:latin typeface="Glacial Indifference"/>
              </a:rPr>
              <a:t> </a:t>
            </a:r>
            <a:r>
              <a:rPr lang="pt-BR" sz="2900" spc="29" dirty="0">
                <a:solidFill>
                  <a:schemeClr val="tx2">
                    <a:lumMod val="75000"/>
                  </a:schemeClr>
                </a:solidFill>
                <a:latin typeface="Glacial Indifference"/>
              </a:rPr>
              <a:t>800 PROFISSIONAIS DA ATENÇÃO BÁSICA, MÉDIA E ALTA COMPLEXIDADE EM AURICULOTERAPIA/AURICULOPUNTURA A CUSTO ZERO PARA O DISTRITO </a:t>
            </a:r>
            <a:r>
              <a:rPr lang="pt-BR" sz="2900" spc="29" dirty="0" smtClean="0">
                <a:solidFill>
                  <a:schemeClr val="tx2">
                    <a:lumMod val="75000"/>
                  </a:schemeClr>
                </a:solidFill>
                <a:latin typeface="Glacial Indifference"/>
              </a:rPr>
              <a:t>FEDERAL, parceria entre Secretaria Distrital de Saúde do Governo do GDF e apoio da Universidade de Brasília ( Profissionais em formação, término em Agosto 2022).</a:t>
            </a:r>
            <a:endParaRPr lang="pt-BR" sz="2900" spc="29" dirty="0">
              <a:solidFill>
                <a:schemeClr val="tx2">
                  <a:lumMod val="75000"/>
                </a:schemeClr>
              </a:solidFill>
              <a:latin typeface="Glacial Indifference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7419230" y="-289868"/>
            <a:ext cx="1199412" cy="119941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4357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981200" y="1091455"/>
            <a:ext cx="13156954" cy="15465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80"/>
              </a:lnSpc>
            </a:pPr>
            <a:r>
              <a:rPr lang="pt-BR" sz="5200" spc="52" dirty="0">
                <a:solidFill>
                  <a:srgbClr val="43C3DD"/>
                </a:solidFill>
                <a:latin typeface="League Spartan"/>
              </a:rPr>
              <a:t>FORMAÇÃO EM AURICULOPUNTURA EM </a:t>
            </a:r>
            <a:r>
              <a:rPr lang="pt-BR" sz="5200" spc="52" dirty="0" smtClean="0">
                <a:solidFill>
                  <a:srgbClr val="43C3DD"/>
                </a:solidFill>
                <a:latin typeface="League Spartan"/>
              </a:rPr>
              <a:t>UBERLÂNDIA E BRASÍLIA-DF</a:t>
            </a:r>
            <a:endParaRPr lang="pt-BR" sz="5200" spc="52" dirty="0">
              <a:solidFill>
                <a:srgbClr val="43C3DD"/>
              </a:solidFill>
              <a:latin typeface="League Spartan"/>
            </a:endParaRPr>
          </a:p>
        </p:txBody>
      </p: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5818661" y="8404065"/>
            <a:ext cx="4400550" cy="4400550"/>
            <a:chOff x="-2540" y="-2540"/>
            <a:chExt cx="6355080" cy="6355080"/>
          </a:xfrm>
        </p:grpSpPr>
        <p:sp>
          <p:nvSpPr>
            <p:cNvPr id="15" name="Freeform 15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43C3DD"/>
            </a:solidFill>
          </p:spPr>
        </p:sp>
      </p:grp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xmlns="" id="{89FB52D8-80CC-601A-019C-C35F300558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9910" y="6694664"/>
            <a:ext cx="3352800" cy="341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6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xmlns="" id="{B8D03A05-6C4C-431F-B485-7EDD649A6D74}"/>
              </a:ext>
            </a:extLst>
          </p:cNvPr>
          <p:cNvSpPr/>
          <p:nvPr/>
        </p:nvSpPr>
        <p:spPr>
          <a:xfrm>
            <a:off x="228600" y="208741"/>
            <a:ext cx="17830800" cy="9869519"/>
          </a:xfrm>
          <a:prstGeom prst="rect">
            <a:avLst/>
          </a:prstGeom>
          <a:solidFill>
            <a:srgbClr val="F2FAFF"/>
          </a:solidFill>
        </p:spPr>
      </p:sp>
      <p:pic>
        <p:nvPicPr>
          <p:cNvPr id="3" name="Imagem 2" descr="Texto, Carta&#10;&#10;Descrição gerada automaticamente">
            <a:extLst>
              <a:ext uri="{FF2B5EF4-FFF2-40B4-BE49-F238E27FC236}">
                <a16:creationId xmlns:a16="http://schemas.microsoft.com/office/drawing/2014/main" xmlns="" id="{DE034A4A-7447-4E22-ADD2-0A82654E5B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"/>
          <a:stretch/>
        </p:blipFill>
        <p:spPr>
          <a:xfrm>
            <a:off x="609600" y="495300"/>
            <a:ext cx="17210400" cy="899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615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530066" y="3757549"/>
            <a:ext cx="4305109" cy="4305109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7419230" y="-289868"/>
            <a:ext cx="1199412" cy="119941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4357"/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5818661" y="8404065"/>
            <a:ext cx="4400550" cy="4400550"/>
            <a:chOff x="-2540" y="-2540"/>
            <a:chExt cx="6355080" cy="6355080"/>
          </a:xfrm>
        </p:grpSpPr>
        <p:sp>
          <p:nvSpPr>
            <p:cNvPr id="15" name="Freeform 15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43C3DD"/>
            </a:solidFill>
          </p:spPr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5A1AED95-222F-7B2F-B50C-5264ACBCD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56341"/>
            <a:ext cx="6953250" cy="9974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xmlns="" id="{779ED667-83B5-1C04-39D2-762E0417AA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1943100"/>
            <a:ext cx="4838890" cy="493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3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8600" y="208741"/>
            <a:ext cx="17830800" cy="9869519"/>
          </a:xfrm>
          <a:prstGeom prst="rect">
            <a:avLst/>
          </a:prstGeom>
          <a:solidFill>
            <a:srgbClr val="F2FAFF"/>
          </a:solidFill>
        </p:spPr>
      </p:sp>
      <p:sp>
        <p:nvSpPr>
          <p:cNvPr id="4" name="TextBox 4"/>
          <p:cNvSpPr txBox="1"/>
          <p:nvPr/>
        </p:nvSpPr>
        <p:spPr>
          <a:xfrm>
            <a:off x="1028700" y="1145381"/>
            <a:ext cx="9237601" cy="664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spc="52" dirty="0">
                <a:solidFill>
                  <a:srgbClr val="43C3DD"/>
                </a:solidFill>
                <a:latin typeface="League Spartan"/>
              </a:rPr>
              <a:t>OFICIO N. 05/2022 DO FÓRUM DOS CONSELHOS ATIVIDADES FIM DA SAÚDE  SÃO PAULO</a:t>
            </a:r>
          </a:p>
          <a:p>
            <a:pPr>
              <a:lnSpc>
                <a:spcPct val="150000"/>
              </a:lnSpc>
            </a:pPr>
            <a:endParaRPr lang="pt-BR" sz="2400" spc="52" dirty="0">
              <a:solidFill>
                <a:srgbClr val="43C3DD"/>
              </a:solidFill>
              <a:latin typeface="League Spartan"/>
            </a:endParaRPr>
          </a:p>
          <a:p>
            <a:pPr>
              <a:lnSpc>
                <a:spcPct val="150000"/>
              </a:lnSpc>
            </a:pPr>
            <a:r>
              <a:rPr lang="pt-BR" sz="2400" spc="52" dirty="0">
                <a:solidFill>
                  <a:srgbClr val="43C3DD"/>
                </a:solidFill>
                <a:latin typeface="League Spartan"/>
              </a:rPr>
              <a:t>14 CONSELHOS PROFISSIONAIS INCLUSIVE O DE MEDICINA EM OFICIO ASSINADO PELO PROF. DR. WALDECIR PAULA LIMA COORDENADOR DO FCAPFS SP, MANIFESTOU APOIO A REGULAMENTAÇÃO DO EXERCÍCIO MULTIPROFISSIONAL DA ACUPUNTURA NOS TERMOS DO TEXTO INICIAL DO PL 5983/2022, EM TRAMITAÇÃO NA PRESENTE COMISSÃO (CAS SENADO FEDERAL)EM 03 DE MAIO DE </a:t>
            </a:r>
            <a:r>
              <a:rPr lang="pt-BR" sz="2400" spc="52" dirty="0" smtClean="0">
                <a:solidFill>
                  <a:srgbClr val="43C3DD"/>
                </a:solidFill>
                <a:latin typeface="League Spartan"/>
              </a:rPr>
              <a:t>2022, REPRESENTANDO </a:t>
            </a:r>
            <a:r>
              <a:rPr lang="pt-BR" sz="2400" spc="52" smtClean="0">
                <a:solidFill>
                  <a:srgbClr val="43C3DD"/>
                </a:solidFill>
                <a:latin typeface="League Spartan"/>
              </a:rPr>
              <a:t>1,6 MILHÃO DE PROFISSIONAIS. </a:t>
            </a:r>
            <a:endParaRPr lang="pt-BR" sz="2400" spc="52" dirty="0">
              <a:solidFill>
                <a:srgbClr val="43C3DD"/>
              </a:solidFill>
              <a:latin typeface="League Spartan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135445" y="-2152555"/>
            <a:ext cx="4305109" cy="4305109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6100676" y="428994"/>
            <a:ext cx="1000819" cy="1000819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435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-271809" y="8991094"/>
            <a:ext cx="1973924" cy="1973924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3C3DD"/>
            </a:solidFill>
          </p:spPr>
        </p: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2C849D6-3124-E1B4-5075-8622D71EB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8952" y="131080"/>
            <a:ext cx="7078975" cy="9947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222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7628" y="221506"/>
            <a:ext cx="7492513" cy="9858062"/>
          </a:xfrm>
          <a:prstGeom prst="rect">
            <a:avLst/>
          </a:prstGeom>
          <a:solidFill>
            <a:srgbClr val="244357"/>
          </a:solidFill>
        </p:spPr>
      </p:sp>
      <p:sp>
        <p:nvSpPr>
          <p:cNvPr id="3" name="TextBox 3"/>
          <p:cNvSpPr txBox="1"/>
          <p:nvPr/>
        </p:nvSpPr>
        <p:spPr>
          <a:xfrm>
            <a:off x="9286861" y="9223422"/>
            <a:ext cx="7972439" cy="268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spc="24">
                <a:solidFill>
                  <a:srgbClr val="244357"/>
                </a:solidFill>
                <a:latin typeface="Glacial Indifference"/>
              </a:rPr>
              <a:t>SBL | Reimaginando a Assistência Médica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057275"/>
            <a:ext cx="5851788" cy="3893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pt-BR" sz="6325" spc="63" dirty="0">
                <a:solidFill>
                  <a:srgbClr val="F2FAFF"/>
                </a:solidFill>
                <a:latin typeface="League Spartan"/>
              </a:rPr>
              <a:t>SITUAÇÃO DA UFRJ CURSO DE AURÍCULO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-206344"/>
            <a:ext cx="4305109" cy="4305109"/>
          </a:xfrm>
          <a:prstGeom prst="rect">
            <a:avLst/>
          </a:prstGeom>
        </p:spPr>
      </p:pic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0" y="8594565"/>
            <a:ext cx="4400550" cy="4400550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43C3DD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732587" y="7901567"/>
            <a:ext cx="1589937" cy="1589937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FAFF"/>
            </a:solidFill>
          </p:spPr>
        </p:sp>
      </p:grpSp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3F982BFA-8662-DECB-6ECA-83BB9F0D3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576" y="419100"/>
            <a:ext cx="8882063" cy="7759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743200" y="647700"/>
            <a:ext cx="13030200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rgbClr val="002060"/>
                </a:solidFill>
              </a:rPr>
              <a:t>Prof. Dr</a:t>
            </a:r>
            <a:r>
              <a:rPr lang="pt-BR" sz="4000" b="1" dirty="0">
                <a:solidFill>
                  <a:srgbClr val="002060"/>
                </a:solidFill>
              </a:rPr>
              <a:t>. Jean Luís Degrande de Sousa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rgbClr val="002060"/>
                </a:solidFill>
              </a:rPr>
              <a:t>Fisioterapeuta </a:t>
            </a:r>
            <a:r>
              <a:rPr lang="pt-BR" sz="4000" b="1" dirty="0">
                <a:solidFill>
                  <a:srgbClr val="002060"/>
                </a:solidFill>
              </a:rPr>
              <a:t>e </a:t>
            </a:r>
            <a:r>
              <a:rPr lang="pt-BR" sz="4000" b="1" dirty="0" smtClean="0">
                <a:solidFill>
                  <a:srgbClr val="002060"/>
                </a:solidFill>
              </a:rPr>
              <a:t>Acupunturista (UNAERP/IBEH)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4000" b="1" dirty="0" smtClean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rgbClr val="002060"/>
                </a:solidFill>
              </a:rPr>
              <a:t>Doutor em Ergonomia (Universidade Federal San Martin Buenos Aires - Argentina)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4000" b="1" dirty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rgbClr val="002060"/>
                </a:solidFill>
              </a:rPr>
              <a:t>Mestre </a:t>
            </a:r>
            <a:r>
              <a:rPr lang="pt-BR" sz="4000" b="1" dirty="0">
                <a:solidFill>
                  <a:srgbClr val="002060"/>
                </a:solidFill>
              </a:rPr>
              <a:t>em Magistério </a:t>
            </a:r>
            <a:r>
              <a:rPr lang="pt-BR" sz="4000" b="1" dirty="0" smtClean="0">
                <a:solidFill>
                  <a:srgbClr val="002060"/>
                </a:solidFill>
              </a:rPr>
              <a:t>Superior (UNITRI)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4000" b="1" dirty="0" smtClean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rgbClr val="002060"/>
                </a:solidFill>
              </a:rPr>
              <a:t>Especializações </a:t>
            </a:r>
            <a:r>
              <a:rPr lang="pt-BR" sz="4000" b="1" dirty="0">
                <a:solidFill>
                  <a:srgbClr val="002060"/>
                </a:solidFill>
              </a:rPr>
              <a:t>MEC: Acupuntura e Medicina Tradicional </a:t>
            </a:r>
            <a:r>
              <a:rPr lang="pt-BR" sz="4000" b="1" dirty="0" smtClean="0">
                <a:solidFill>
                  <a:srgbClr val="002060"/>
                </a:solidFill>
              </a:rPr>
              <a:t>Chinesa (UNAERP/FACEI)</a:t>
            </a:r>
          </a:p>
          <a:p>
            <a:endParaRPr lang="pt-BR" sz="4000" b="1" dirty="0" smtClean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000" b="1" dirty="0" smtClean="0">
                <a:solidFill>
                  <a:srgbClr val="002060"/>
                </a:solidFill>
              </a:rPr>
              <a:t>Conteudista </a:t>
            </a:r>
            <a:r>
              <a:rPr lang="pt-BR" sz="4000" b="1" dirty="0">
                <a:solidFill>
                  <a:srgbClr val="002060"/>
                </a:solidFill>
              </a:rPr>
              <a:t>do Ministério da Saúde para Curso Introdutório em Acupuntura/MTC para Gestores e Profissionais do SUS</a:t>
            </a:r>
          </a:p>
        </p:txBody>
      </p:sp>
    </p:spTree>
    <p:extLst>
      <p:ext uri="{BB962C8B-B14F-4D97-AF65-F5344CB8AC3E}">
        <p14:creationId xmlns:p14="http://schemas.microsoft.com/office/powerpoint/2010/main" val="106964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7628" y="221506"/>
            <a:ext cx="7492513" cy="9858062"/>
          </a:xfrm>
          <a:prstGeom prst="rect">
            <a:avLst/>
          </a:prstGeom>
          <a:solidFill>
            <a:srgbClr val="244357"/>
          </a:solidFill>
        </p:spPr>
      </p:sp>
      <p:sp>
        <p:nvSpPr>
          <p:cNvPr id="3" name="TextBox 3"/>
          <p:cNvSpPr txBox="1"/>
          <p:nvPr/>
        </p:nvSpPr>
        <p:spPr>
          <a:xfrm>
            <a:off x="9286861" y="9223422"/>
            <a:ext cx="7972439" cy="268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spc="24">
                <a:solidFill>
                  <a:srgbClr val="244357"/>
                </a:solidFill>
                <a:latin typeface="Glacial Indifference"/>
              </a:rPr>
              <a:t>SBL | Reimaginando a Assistência Médica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057275"/>
            <a:ext cx="5851788" cy="3893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pt-BR" sz="6325" spc="63" dirty="0">
                <a:solidFill>
                  <a:srgbClr val="F2FAFF"/>
                </a:solidFill>
                <a:latin typeface="League Spartan"/>
              </a:rPr>
              <a:t>SITUAÇÃO DA UFRJ CURSO DE AURÍCULO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-206344"/>
            <a:ext cx="4305109" cy="4305109"/>
          </a:xfrm>
          <a:prstGeom prst="rect">
            <a:avLst/>
          </a:prstGeom>
        </p:spPr>
      </p:pic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0" y="8594565"/>
            <a:ext cx="4400550" cy="4400550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43C3DD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732587" y="7901567"/>
            <a:ext cx="1589937" cy="1589937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FAFF"/>
            </a:solidFill>
          </p:spPr>
        </p:sp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FA325DAF-361F-D850-1BFC-116196A3B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7769" y="221506"/>
            <a:ext cx="9141031" cy="8516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6C1699C6-57F7-4B4F-1321-FFD974925D87}"/>
              </a:ext>
            </a:extLst>
          </p:cNvPr>
          <p:cNvSpPr/>
          <p:nvPr/>
        </p:nvSpPr>
        <p:spPr>
          <a:xfrm>
            <a:off x="13335000" y="3848100"/>
            <a:ext cx="1828800" cy="250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57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7628" y="221506"/>
            <a:ext cx="7492513" cy="9858062"/>
          </a:xfrm>
          <a:prstGeom prst="rect">
            <a:avLst/>
          </a:prstGeom>
          <a:solidFill>
            <a:srgbClr val="244357"/>
          </a:solidFill>
        </p:spPr>
      </p:sp>
      <p:sp>
        <p:nvSpPr>
          <p:cNvPr id="3" name="TextBox 3"/>
          <p:cNvSpPr txBox="1"/>
          <p:nvPr/>
        </p:nvSpPr>
        <p:spPr>
          <a:xfrm>
            <a:off x="9286861" y="9223422"/>
            <a:ext cx="7972439" cy="268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spc="24">
                <a:solidFill>
                  <a:srgbClr val="244357"/>
                </a:solidFill>
                <a:latin typeface="Glacial Indifference"/>
              </a:rPr>
              <a:t>SBL | Reimaginando a Assistência Médica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057275"/>
            <a:ext cx="5851788" cy="3893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pt-BR" sz="6325" spc="63" dirty="0">
                <a:solidFill>
                  <a:srgbClr val="F2FAFF"/>
                </a:solidFill>
                <a:latin typeface="League Spartan"/>
              </a:rPr>
              <a:t>SITUAÇÃO DA UFRJ CURSO DE AURÍCULO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-206344"/>
            <a:ext cx="4305109" cy="4305109"/>
          </a:xfrm>
          <a:prstGeom prst="rect">
            <a:avLst/>
          </a:prstGeom>
        </p:spPr>
      </p:pic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0" y="8594565"/>
            <a:ext cx="4400550" cy="4400550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43C3DD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732587" y="7901567"/>
            <a:ext cx="1589937" cy="1589937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FAFF"/>
            </a:solidFill>
          </p:spPr>
        </p:sp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FA325DAF-361F-D850-1BFC-116196A3B3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2844"/>
          <a:stretch/>
        </p:blipFill>
        <p:spPr>
          <a:xfrm>
            <a:off x="7959145" y="496334"/>
            <a:ext cx="9141031" cy="1461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eta: para a Direita 5">
            <a:extLst>
              <a:ext uri="{FF2B5EF4-FFF2-40B4-BE49-F238E27FC236}">
                <a16:creationId xmlns:a16="http://schemas.microsoft.com/office/drawing/2014/main" xmlns="" id="{C49AF1E2-84CB-08B4-617A-71C504EE4000}"/>
              </a:ext>
            </a:extLst>
          </p:cNvPr>
          <p:cNvSpPr/>
          <p:nvPr/>
        </p:nvSpPr>
        <p:spPr>
          <a:xfrm rot="5400000">
            <a:off x="11799118" y="2310643"/>
            <a:ext cx="1461083" cy="10372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7DB7588F-8CF2-B277-7E0E-D2126BA8BC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3221" y="3701116"/>
            <a:ext cx="9394801" cy="1729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D9CF211B-EC9B-1955-2526-D223BED84F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7271" y="7174360"/>
            <a:ext cx="9512492" cy="1729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xmlns="" id="{926178E7-5689-EC3E-4D51-613CE147E5B9}"/>
              </a:ext>
            </a:extLst>
          </p:cNvPr>
          <p:cNvSpPr/>
          <p:nvPr/>
        </p:nvSpPr>
        <p:spPr>
          <a:xfrm rot="5400000">
            <a:off x="11799118" y="5717541"/>
            <a:ext cx="1461083" cy="10372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673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rlos Drummond de Andrade: resumo sobre um dos escritores que mais caem no  Enem | NSC Total">
            <a:extLst>
              <a:ext uri="{FF2B5EF4-FFF2-40B4-BE49-F238E27FC236}">
                <a16:creationId xmlns:a16="http://schemas.microsoft.com/office/drawing/2014/main" xmlns="" id="{C2F0FEAE-0F2B-4849-8585-A72EB11D8F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6" r="19706"/>
          <a:stretch/>
        </p:blipFill>
        <p:spPr bwMode="auto">
          <a:xfrm>
            <a:off x="361854" y="3619500"/>
            <a:ext cx="6172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4"/>
          <p:cNvSpPr txBox="1"/>
          <p:nvPr/>
        </p:nvSpPr>
        <p:spPr>
          <a:xfrm>
            <a:off x="485590" y="1028700"/>
            <a:ext cx="6705737" cy="2239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80"/>
              </a:lnSpc>
            </a:pPr>
            <a:r>
              <a:rPr lang="pt-BR" sz="5200" spc="52" dirty="0">
                <a:solidFill>
                  <a:srgbClr val="43C3DD"/>
                </a:solidFill>
                <a:latin typeface="League Spartan"/>
              </a:rPr>
              <a:t>VERDADE</a:t>
            </a:r>
          </a:p>
          <a:p>
            <a:pPr algn="l">
              <a:lnSpc>
                <a:spcPts val="5980"/>
              </a:lnSpc>
            </a:pPr>
            <a:endParaRPr lang="pt-BR" sz="2800" spc="52" dirty="0">
              <a:solidFill>
                <a:srgbClr val="43C3DD"/>
              </a:solidFill>
              <a:latin typeface="League Spartan"/>
            </a:endParaRPr>
          </a:p>
          <a:p>
            <a:pPr>
              <a:lnSpc>
                <a:spcPts val="5980"/>
              </a:lnSpc>
            </a:pPr>
            <a:r>
              <a:rPr lang="pt-BR" sz="3200" spc="29" dirty="0">
                <a:solidFill>
                  <a:srgbClr val="244357"/>
                </a:solidFill>
                <a:latin typeface="Glacial Indifference"/>
              </a:rPr>
              <a:t>Carlos </a:t>
            </a:r>
            <a:r>
              <a:rPr lang="pt-BR" sz="3200" spc="29" dirty="0" err="1">
                <a:solidFill>
                  <a:srgbClr val="244357"/>
                </a:solidFill>
                <a:latin typeface="Glacial Indifference"/>
              </a:rPr>
              <a:t>Drumond</a:t>
            </a:r>
            <a:r>
              <a:rPr lang="pt-BR" sz="3200" spc="29" dirty="0">
                <a:solidFill>
                  <a:srgbClr val="244357"/>
                </a:solidFill>
                <a:latin typeface="Glacial Indifference"/>
              </a:rPr>
              <a:t> de Andrade </a:t>
            </a:r>
            <a:endParaRPr lang="en-US" sz="5200" spc="52" dirty="0">
              <a:solidFill>
                <a:srgbClr val="43C3DD"/>
              </a:solidFill>
              <a:latin typeface="League Spartan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152555" y="8451106"/>
            <a:ext cx="4305109" cy="430510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848600" y="834137"/>
            <a:ext cx="9629789" cy="8494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pt-BR" sz="2400" spc="29" dirty="0">
                <a:solidFill>
                  <a:srgbClr val="244357"/>
                </a:solidFill>
                <a:latin typeface="Glacial Indifference"/>
              </a:rPr>
              <a:t/>
            </a:r>
            <a:br>
              <a:rPr lang="pt-BR" sz="2400" spc="29" dirty="0">
                <a:solidFill>
                  <a:srgbClr val="244357"/>
                </a:solidFill>
                <a:latin typeface="Glacial Indifference"/>
              </a:rPr>
            </a:br>
            <a:r>
              <a:rPr lang="pt-BR" sz="2400" spc="29" dirty="0">
                <a:solidFill>
                  <a:srgbClr val="244357"/>
                </a:solidFill>
                <a:latin typeface="Glacial Indifference"/>
              </a:rPr>
              <a:t>A porta da verdade estava aberta,</a:t>
            </a:r>
            <a:br>
              <a:rPr lang="pt-BR" sz="2400" spc="29" dirty="0">
                <a:solidFill>
                  <a:srgbClr val="244357"/>
                </a:solidFill>
                <a:latin typeface="Glacial Indifference"/>
              </a:rPr>
            </a:br>
            <a:r>
              <a:rPr lang="pt-BR" sz="2400" spc="29" dirty="0">
                <a:solidFill>
                  <a:srgbClr val="244357"/>
                </a:solidFill>
                <a:latin typeface="Glacial Indifference"/>
              </a:rPr>
              <a:t>mas só deixava passar</a:t>
            </a:r>
            <a:br>
              <a:rPr lang="pt-BR" sz="2400" spc="29" dirty="0">
                <a:solidFill>
                  <a:srgbClr val="244357"/>
                </a:solidFill>
                <a:latin typeface="Glacial Indifference"/>
              </a:rPr>
            </a:br>
            <a:r>
              <a:rPr lang="pt-BR" sz="2400" spc="29" dirty="0">
                <a:solidFill>
                  <a:srgbClr val="244357"/>
                </a:solidFill>
                <a:latin typeface="Glacial Indifference"/>
              </a:rPr>
              <a:t>meia pessoa de cada vez.</a:t>
            </a:r>
            <a:br>
              <a:rPr lang="pt-BR" sz="2400" spc="29" dirty="0">
                <a:solidFill>
                  <a:srgbClr val="244357"/>
                </a:solidFill>
                <a:latin typeface="Glacial Indifference"/>
              </a:rPr>
            </a:br>
            <a:r>
              <a:rPr lang="pt-BR" sz="2400" spc="29" dirty="0">
                <a:solidFill>
                  <a:srgbClr val="244357"/>
                </a:solidFill>
                <a:latin typeface="Glacial Indifference"/>
              </a:rPr>
              <a:t/>
            </a:r>
            <a:br>
              <a:rPr lang="pt-BR" sz="2400" spc="29" dirty="0">
                <a:solidFill>
                  <a:srgbClr val="244357"/>
                </a:solidFill>
                <a:latin typeface="Glacial Indifference"/>
              </a:rPr>
            </a:br>
            <a:r>
              <a:rPr lang="pt-BR" sz="2400" spc="29" dirty="0">
                <a:solidFill>
                  <a:srgbClr val="244357"/>
                </a:solidFill>
                <a:latin typeface="Glacial Indifference"/>
              </a:rPr>
              <a:t>Assim não era possível atingir toda a verdade,</a:t>
            </a:r>
            <a:br>
              <a:rPr lang="pt-BR" sz="2400" spc="29" dirty="0">
                <a:solidFill>
                  <a:srgbClr val="244357"/>
                </a:solidFill>
                <a:latin typeface="Glacial Indifference"/>
              </a:rPr>
            </a:br>
            <a:r>
              <a:rPr lang="pt-BR" sz="2400" spc="29" dirty="0">
                <a:solidFill>
                  <a:srgbClr val="244357"/>
                </a:solidFill>
                <a:latin typeface="Glacial Indifference"/>
              </a:rPr>
              <a:t>porque a meia pessoa que entrava</a:t>
            </a:r>
            <a:br>
              <a:rPr lang="pt-BR" sz="2400" spc="29" dirty="0">
                <a:solidFill>
                  <a:srgbClr val="244357"/>
                </a:solidFill>
                <a:latin typeface="Glacial Indifference"/>
              </a:rPr>
            </a:br>
            <a:r>
              <a:rPr lang="pt-BR" sz="2400" spc="29" dirty="0">
                <a:solidFill>
                  <a:srgbClr val="244357"/>
                </a:solidFill>
                <a:latin typeface="Glacial Indifference"/>
              </a:rPr>
              <a:t>só trazia o perfil de meia verdade.</a:t>
            </a:r>
            <a:br>
              <a:rPr lang="pt-BR" sz="2400" spc="29" dirty="0">
                <a:solidFill>
                  <a:srgbClr val="244357"/>
                </a:solidFill>
                <a:latin typeface="Glacial Indifference"/>
              </a:rPr>
            </a:br>
            <a:r>
              <a:rPr lang="pt-BR" sz="2400" spc="29" dirty="0">
                <a:solidFill>
                  <a:srgbClr val="244357"/>
                </a:solidFill>
                <a:latin typeface="Glacial Indifference"/>
              </a:rPr>
              <a:t/>
            </a:r>
            <a:br>
              <a:rPr lang="pt-BR" sz="2400" spc="29" dirty="0">
                <a:solidFill>
                  <a:srgbClr val="244357"/>
                </a:solidFill>
                <a:latin typeface="Glacial Indifference"/>
              </a:rPr>
            </a:br>
            <a:r>
              <a:rPr lang="pt-BR" sz="2400" spc="29" dirty="0">
                <a:solidFill>
                  <a:srgbClr val="244357"/>
                </a:solidFill>
                <a:latin typeface="Glacial Indifference"/>
              </a:rPr>
              <a:t>E sua segunda metade</a:t>
            </a:r>
            <a:br>
              <a:rPr lang="pt-BR" sz="2400" spc="29" dirty="0">
                <a:solidFill>
                  <a:srgbClr val="244357"/>
                </a:solidFill>
                <a:latin typeface="Glacial Indifference"/>
              </a:rPr>
            </a:br>
            <a:r>
              <a:rPr lang="pt-BR" sz="2400" spc="29" dirty="0">
                <a:solidFill>
                  <a:srgbClr val="244357"/>
                </a:solidFill>
                <a:latin typeface="Glacial Indifference"/>
              </a:rPr>
              <a:t>voltava igualmente com meio perfil.</a:t>
            </a:r>
            <a:br>
              <a:rPr lang="pt-BR" sz="2400" spc="29" dirty="0">
                <a:solidFill>
                  <a:srgbClr val="244357"/>
                </a:solidFill>
                <a:latin typeface="Glacial Indifference"/>
              </a:rPr>
            </a:br>
            <a:r>
              <a:rPr lang="pt-BR" sz="2400" spc="29" dirty="0">
                <a:solidFill>
                  <a:srgbClr val="244357"/>
                </a:solidFill>
                <a:latin typeface="Glacial Indifference"/>
              </a:rPr>
              <a:t>E os dois meios perfis não coincidiam.</a:t>
            </a:r>
            <a:br>
              <a:rPr lang="pt-BR" sz="2400" spc="29" dirty="0">
                <a:solidFill>
                  <a:srgbClr val="244357"/>
                </a:solidFill>
                <a:latin typeface="Glacial Indifference"/>
              </a:rPr>
            </a:br>
            <a:r>
              <a:rPr lang="pt-BR" sz="2400" spc="29" dirty="0">
                <a:solidFill>
                  <a:srgbClr val="244357"/>
                </a:solidFill>
                <a:latin typeface="Glacial Indifference"/>
              </a:rPr>
              <a:t/>
            </a:r>
            <a:br>
              <a:rPr lang="pt-BR" sz="2400" spc="29" dirty="0">
                <a:solidFill>
                  <a:srgbClr val="244357"/>
                </a:solidFill>
                <a:latin typeface="Glacial Indifference"/>
              </a:rPr>
            </a:br>
            <a:r>
              <a:rPr lang="pt-BR" sz="2400" spc="29" dirty="0">
                <a:solidFill>
                  <a:srgbClr val="244357"/>
                </a:solidFill>
                <a:latin typeface="Glacial Indifference"/>
              </a:rPr>
              <a:t>Arrebentaram a porta. Derrubaram a porta.</a:t>
            </a:r>
            <a:br>
              <a:rPr lang="pt-BR" sz="2400" spc="29" dirty="0">
                <a:solidFill>
                  <a:srgbClr val="244357"/>
                </a:solidFill>
                <a:latin typeface="Glacial Indifference"/>
              </a:rPr>
            </a:br>
            <a:r>
              <a:rPr lang="pt-BR" sz="2400" spc="29" dirty="0">
                <a:solidFill>
                  <a:srgbClr val="244357"/>
                </a:solidFill>
                <a:latin typeface="Glacial Indifference"/>
              </a:rPr>
              <a:t>Chegaram a um lugar luminoso</a:t>
            </a:r>
            <a:br>
              <a:rPr lang="pt-BR" sz="2400" spc="29" dirty="0">
                <a:solidFill>
                  <a:srgbClr val="244357"/>
                </a:solidFill>
                <a:latin typeface="Glacial Indifference"/>
              </a:rPr>
            </a:br>
            <a:r>
              <a:rPr lang="pt-BR" sz="2400" spc="29" dirty="0">
                <a:solidFill>
                  <a:srgbClr val="244357"/>
                </a:solidFill>
                <a:latin typeface="Glacial Indifference"/>
              </a:rPr>
              <a:t>onde a verdade esplendia seus fogos.</a:t>
            </a:r>
            <a:br>
              <a:rPr lang="pt-BR" sz="2400" spc="29" dirty="0">
                <a:solidFill>
                  <a:srgbClr val="244357"/>
                </a:solidFill>
                <a:latin typeface="Glacial Indifference"/>
              </a:rPr>
            </a:br>
            <a:r>
              <a:rPr lang="pt-BR" sz="2400" spc="29" dirty="0">
                <a:solidFill>
                  <a:srgbClr val="244357"/>
                </a:solidFill>
                <a:latin typeface="Glacial Indifference"/>
              </a:rPr>
              <a:t>Era dividida em duas metades,</a:t>
            </a:r>
            <a:br>
              <a:rPr lang="pt-BR" sz="2400" spc="29" dirty="0">
                <a:solidFill>
                  <a:srgbClr val="244357"/>
                </a:solidFill>
                <a:latin typeface="Glacial Indifference"/>
              </a:rPr>
            </a:br>
            <a:r>
              <a:rPr lang="pt-BR" sz="2400" spc="29" dirty="0">
                <a:solidFill>
                  <a:srgbClr val="244357"/>
                </a:solidFill>
                <a:latin typeface="Glacial Indifference"/>
              </a:rPr>
              <a:t>diferentes uma da outra.</a:t>
            </a:r>
            <a:br>
              <a:rPr lang="pt-BR" sz="2400" spc="29" dirty="0">
                <a:solidFill>
                  <a:srgbClr val="244357"/>
                </a:solidFill>
                <a:latin typeface="Glacial Indifference"/>
              </a:rPr>
            </a:br>
            <a:r>
              <a:rPr lang="pt-BR" sz="2400" spc="29" dirty="0">
                <a:solidFill>
                  <a:srgbClr val="244357"/>
                </a:solidFill>
                <a:latin typeface="Glacial Indifference"/>
              </a:rPr>
              <a:t/>
            </a:r>
            <a:br>
              <a:rPr lang="pt-BR" sz="2400" spc="29" dirty="0">
                <a:solidFill>
                  <a:srgbClr val="244357"/>
                </a:solidFill>
                <a:latin typeface="Glacial Indifference"/>
              </a:rPr>
            </a:br>
            <a:r>
              <a:rPr lang="pt-BR" sz="2400" spc="29" dirty="0">
                <a:solidFill>
                  <a:srgbClr val="244357"/>
                </a:solidFill>
                <a:latin typeface="Glacial Indifference"/>
              </a:rPr>
              <a:t>Chegou-se a discutir qual a metade mais bela.</a:t>
            </a:r>
            <a:br>
              <a:rPr lang="pt-BR" sz="2400" spc="29" dirty="0">
                <a:solidFill>
                  <a:srgbClr val="244357"/>
                </a:solidFill>
                <a:latin typeface="Glacial Indifference"/>
              </a:rPr>
            </a:br>
            <a:r>
              <a:rPr lang="pt-BR" sz="2400" spc="29" dirty="0">
                <a:solidFill>
                  <a:srgbClr val="244357"/>
                </a:solidFill>
                <a:latin typeface="Glacial Indifference"/>
              </a:rPr>
              <a:t>As duas eram totalmente belas.</a:t>
            </a:r>
            <a:br>
              <a:rPr lang="pt-BR" sz="2400" spc="29" dirty="0">
                <a:solidFill>
                  <a:srgbClr val="244357"/>
                </a:solidFill>
                <a:latin typeface="Glacial Indifference"/>
              </a:rPr>
            </a:br>
            <a:r>
              <a:rPr lang="pt-BR" sz="2400" spc="29" dirty="0">
                <a:solidFill>
                  <a:srgbClr val="244357"/>
                </a:solidFill>
                <a:latin typeface="Glacial Indifference"/>
              </a:rPr>
              <a:t>Mas carecia optar. Cada um optou conforme</a:t>
            </a:r>
            <a:br>
              <a:rPr lang="pt-BR" sz="2400" spc="29" dirty="0">
                <a:solidFill>
                  <a:srgbClr val="244357"/>
                </a:solidFill>
                <a:latin typeface="Glacial Indifference"/>
              </a:rPr>
            </a:br>
            <a:r>
              <a:rPr lang="pt-BR" sz="2400" spc="29" dirty="0">
                <a:solidFill>
                  <a:srgbClr val="244357"/>
                </a:solidFill>
                <a:latin typeface="Glacial Indifference"/>
              </a:rPr>
              <a:t>seu capricho, sua ilusão, sua miopia.</a:t>
            </a:r>
          </a:p>
        </p:txBody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5059025" y="-3371850"/>
            <a:ext cx="4400550" cy="4400550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43C3DD"/>
            </a:solidFill>
          </p:spPr>
        </p:sp>
      </p:grpSp>
      <p:sp>
        <p:nvSpPr>
          <p:cNvPr id="16" name="AutoShape 2" descr="Acupuntura, uma alternativa para alívio das dores e das tensões">
            <a:extLst>
              <a:ext uri="{FF2B5EF4-FFF2-40B4-BE49-F238E27FC236}">
                <a16:creationId xmlns:a16="http://schemas.microsoft.com/office/drawing/2014/main" xmlns="" id="{FD3EB9B2-8F71-4699-8CD9-8167B462E8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46863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619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530066" y="3757549"/>
            <a:ext cx="4305109" cy="430510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362201" y="4637416"/>
            <a:ext cx="13725844" cy="4231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34"/>
              </a:lnSpc>
            </a:pPr>
            <a:endParaRPr lang="pt-BR" sz="2900" spc="29" dirty="0">
              <a:solidFill>
                <a:schemeClr val="tx2">
                  <a:lumMod val="75000"/>
                </a:schemeClr>
              </a:solidFill>
              <a:latin typeface="Glacial Indifference"/>
            </a:endParaRPr>
          </a:p>
          <a:p>
            <a:pPr marL="457200" indent="-457200" algn="l">
              <a:lnSpc>
                <a:spcPts val="3334"/>
              </a:lnSpc>
              <a:buFont typeface="Arial" panose="020B0604020202020204" pitchFamily="34" charset="0"/>
              <a:buChar char="•"/>
            </a:pPr>
            <a:endParaRPr lang="pt-BR" sz="2900" spc="29" dirty="0">
              <a:solidFill>
                <a:schemeClr val="tx2">
                  <a:lumMod val="75000"/>
                </a:schemeClr>
              </a:solidFill>
              <a:latin typeface="Glacial Indifference"/>
            </a:endParaRPr>
          </a:p>
          <a:p>
            <a:pPr marL="457200" indent="-457200" algn="l">
              <a:lnSpc>
                <a:spcPts val="3334"/>
              </a:lnSpc>
              <a:buFont typeface="Arial" panose="020B0604020202020204" pitchFamily="34" charset="0"/>
              <a:buChar char="•"/>
            </a:pPr>
            <a:r>
              <a:rPr lang="pt-BR" sz="2900" spc="29" dirty="0">
                <a:solidFill>
                  <a:schemeClr val="tx2">
                    <a:lumMod val="75000"/>
                  </a:schemeClr>
                </a:solidFill>
                <a:latin typeface="Glacial Indifference"/>
              </a:rPr>
              <a:t>COMO TAMBÉM </a:t>
            </a:r>
            <a:r>
              <a:rPr lang="pt-BR" sz="2900" spc="29" dirty="0" smtClean="0">
                <a:solidFill>
                  <a:schemeClr val="tx2">
                    <a:lumMod val="75000"/>
                  </a:schemeClr>
                </a:solidFill>
                <a:latin typeface="Glacial Indifference"/>
              </a:rPr>
              <a:t>NÓS ACUPUNTURISTAS, DESEJAMOS, </a:t>
            </a:r>
            <a:r>
              <a:rPr lang="pt-BR" sz="2900" spc="29" dirty="0">
                <a:solidFill>
                  <a:schemeClr val="tx2">
                    <a:lumMod val="75000"/>
                  </a:schemeClr>
                </a:solidFill>
                <a:latin typeface="Glacial Indifference"/>
              </a:rPr>
              <a:t>SENADOR EDUARDO GIRÃO, </a:t>
            </a:r>
          </a:p>
          <a:p>
            <a:pPr marL="457200" indent="-457200" algn="l">
              <a:lnSpc>
                <a:spcPts val="3334"/>
              </a:lnSpc>
              <a:buFont typeface="Arial" panose="020B0604020202020204" pitchFamily="34" charset="0"/>
              <a:buChar char="•"/>
            </a:pPr>
            <a:endParaRPr lang="pt-BR" sz="2900" spc="29" dirty="0">
              <a:solidFill>
                <a:schemeClr val="tx2">
                  <a:lumMod val="75000"/>
                </a:schemeClr>
              </a:solidFill>
              <a:latin typeface="Glacial Indifference"/>
            </a:endParaRPr>
          </a:p>
          <a:p>
            <a:pPr marL="457200" indent="-457200" algn="l">
              <a:lnSpc>
                <a:spcPts val="3334"/>
              </a:lnSpc>
              <a:buFont typeface="Arial" panose="020B0604020202020204" pitchFamily="34" charset="0"/>
              <a:buChar char="•"/>
            </a:pPr>
            <a:r>
              <a:rPr lang="pt-BR" sz="2900" spc="29" dirty="0">
                <a:solidFill>
                  <a:schemeClr val="tx2">
                    <a:lumMod val="75000"/>
                  </a:schemeClr>
                </a:solidFill>
                <a:latin typeface="Glacial Indifference"/>
              </a:rPr>
              <a:t>CHEGA DE FANTASIAS, FALÁCIAS DITAS NO JUDICÍÁRIO, NO CONGRESSO NACIONAL, NA MÍDIA E PRINCIPALMENTE PARA A POPULAÇÃO, QUE PREJUDICAM A POPULAÇÃO BRASILEIRA E OS MAIS DE DUZENTOS E CINQUENTA MIL ACUPUNTURISTAS</a:t>
            </a:r>
          </a:p>
          <a:p>
            <a:pPr algn="l">
              <a:lnSpc>
                <a:spcPts val="3334"/>
              </a:lnSpc>
            </a:pPr>
            <a:endParaRPr lang="en-US" sz="2900" spc="29" dirty="0">
              <a:solidFill>
                <a:srgbClr val="43C3DD"/>
              </a:solidFill>
              <a:latin typeface="Glacial Indifference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7419230" y="-289868"/>
            <a:ext cx="1199412" cy="119941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4357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3149846" y="1091455"/>
            <a:ext cx="11988308" cy="2316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0"/>
              </a:lnSpc>
            </a:pPr>
            <a:endParaRPr lang="en-US" sz="5200" spc="52" dirty="0">
              <a:solidFill>
                <a:srgbClr val="43C3DD"/>
              </a:solidFill>
              <a:latin typeface="League Spartan"/>
            </a:endParaRPr>
          </a:p>
          <a:p>
            <a:pPr algn="ctr">
              <a:lnSpc>
                <a:spcPts val="5980"/>
              </a:lnSpc>
            </a:pPr>
            <a:r>
              <a:rPr lang="pt-BR" sz="5200" spc="52" dirty="0">
                <a:solidFill>
                  <a:srgbClr val="43C3DD"/>
                </a:solidFill>
                <a:latin typeface="League Spartan"/>
              </a:rPr>
              <a:t>“NOS DESEJAMOS TODA A VERDADE, NÃO MEIA VERDADE.”</a:t>
            </a:r>
          </a:p>
        </p:txBody>
      </p: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5818661" y="8404065"/>
            <a:ext cx="4400550" cy="4400550"/>
            <a:chOff x="-2540" y="-2540"/>
            <a:chExt cx="6355080" cy="6355080"/>
          </a:xfrm>
        </p:grpSpPr>
        <p:sp>
          <p:nvSpPr>
            <p:cNvPr id="15" name="Freeform 15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43C3DD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43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8600" y="208741"/>
            <a:ext cx="17830800" cy="9869519"/>
          </a:xfrm>
          <a:prstGeom prst="rect">
            <a:avLst/>
          </a:prstGeom>
          <a:solidFill>
            <a:srgbClr val="F2FAFF"/>
          </a:solidFill>
        </p:spPr>
      </p:sp>
      <p:sp>
        <p:nvSpPr>
          <p:cNvPr id="4" name="TextBox 4"/>
          <p:cNvSpPr txBox="1"/>
          <p:nvPr/>
        </p:nvSpPr>
        <p:spPr>
          <a:xfrm>
            <a:off x="1028700" y="1145381"/>
            <a:ext cx="11988308" cy="4801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pt-BR" sz="5200" spc="52" dirty="0">
                <a:solidFill>
                  <a:srgbClr val="43C3DD"/>
                </a:solidFill>
                <a:latin typeface="League Spartan"/>
              </a:rPr>
              <a:t>REGULAMENTAÇÃO JÁ!</a:t>
            </a:r>
          </a:p>
          <a:p>
            <a:endParaRPr lang="pt-BR" sz="5200" spc="52" dirty="0">
              <a:solidFill>
                <a:srgbClr val="43C3DD"/>
              </a:solidFill>
              <a:latin typeface="League Spartan"/>
            </a:endParaRPr>
          </a:p>
          <a:p>
            <a:endParaRPr lang="pt-BR" sz="5200" spc="52" dirty="0">
              <a:solidFill>
                <a:srgbClr val="43C3DD"/>
              </a:solidFill>
              <a:latin typeface="League Spartan"/>
            </a:endParaRPr>
          </a:p>
          <a:p>
            <a:r>
              <a:rPr lang="pt-BR" sz="5200" spc="52" dirty="0">
                <a:solidFill>
                  <a:srgbClr val="43C3DD"/>
                </a:solidFill>
                <a:latin typeface="League Spartan"/>
              </a:rPr>
              <a:t>ACUPUNTURA POR ACUPUNTURISTAS, E SEM SUBSERVIÊNCIA.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135445" y="-2152555"/>
            <a:ext cx="4305109" cy="4305109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6100676" y="428994"/>
            <a:ext cx="1000819" cy="1000819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435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-271809" y="8991094"/>
            <a:ext cx="1973924" cy="1973924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3C3DD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2100626" y="1418066"/>
            <a:ext cx="4263045" cy="2800270"/>
            <a:chOff x="0" y="0"/>
            <a:chExt cx="5684060" cy="3733693"/>
          </a:xfrm>
        </p:grpSpPr>
        <p:sp>
          <p:nvSpPr>
            <p:cNvPr id="16" name="TextBox 16"/>
            <p:cNvSpPr txBox="1"/>
            <p:nvPr/>
          </p:nvSpPr>
          <p:spPr>
            <a:xfrm>
              <a:off x="0" y="3218708"/>
              <a:ext cx="5684060" cy="4960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200" spc="10" dirty="0" err="1">
                  <a:solidFill>
                    <a:srgbClr val="244357"/>
                  </a:solidFill>
                  <a:latin typeface="Glacial Indifference"/>
                </a:rPr>
                <a:t>Acupuntura</a:t>
              </a:r>
              <a:r>
                <a:rPr lang="en-US" sz="2200" spc="10" dirty="0">
                  <a:solidFill>
                    <a:srgbClr val="244357"/>
                  </a:solidFill>
                  <a:latin typeface="Glacial Indifference"/>
                </a:rPr>
                <a:t> </a:t>
              </a:r>
              <a:r>
                <a:rPr lang="en-US" sz="2200" spc="10" dirty="0" err="1">
                  <a:solidFill>
                    <a:srgbClr val="244357"/>
                  </a:solidFill>
                  <a:latin typeface="Glacial Indifference"/>
                </a:rPr>
                <a:t>por</a:t>
              </a:r>
              <a:r>
                <a:rPr lang="en-US" sz="2200" spc="10" dirty="0">
                  <a:solidFill>
                    <a:srgbClr val="244357"/>
                  </a:solidFill>
                  <a:latin typeface="Glacial Indifference"/>
                </a:rPr>
                <a:t> </a:t>
              </a:r>
              <a:r>
                <a:rPr lang="en-US" sz="2200" spc="10" dirty="0" err="1">
                  <a:solidFill>
                    <a:srgbClr val="244357"/>
                  </a:solidFill>
                  <a:latin typeface="Glacial Indifference"/>
                </a:rPr>
                <a:t>Acupunturista</a:t>
              </a:r>
              <a:r>
                <a:rPr lang="en-US" sz="2200" spc="10" dirty="0">
                  <a:solidFill>
                    <a:srgbClr val="244357"/>
                  </a:solidFill>
                  <a:latin typeface="Glacial Indifference"/>
                </a:rPr>
                <a:t>!</a:t>
              </a:r>
            </a:p>
          </p:txBody>
        </p:sp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460" t="13548" b="10990"/>
            <a:stretch>
              <a:fillRect/>
            </a:stretch>
          </p:blipFill>
          <p:spPr>
            <a:xfrm>
              <a:off x="873490" y="0"/>
              <a:ext cx="3937079" cy="2984721"/>
            </a:xfrm>
            <a:prstGeom prst="rect">
              <a:avLst/>
            </a:prstGeom>
          </p:spPr>
        </p:pic>
      </p:grpSp>
      <p:pic>
        <p:nvPicPr>
          <p:cNvPr id="4098" name="Picture 2" descr="Acupuntura: bases científicas e sua aplicação no Brasil e no mundo - CABSIN">
            <a:extLst>
              <a:ext uri="{FF2B5EF4-FFF2-40B4-BE49-F238E27FC236}">
                <a16:creationId xmlns:a16="http://schemas.microsoft.com/office/drawing/2014/main" xmlns="" id="{148435B6-DD4C-4007-B103-C58E618567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5"/>
          <a:stretch/>
        </p:blipFill>
        <p:spPr bwMode="auto">
          <a:xfrm>
            <a:off x="10896600" y="4707011"/>
            <a:ext cx="6532501" cy="489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8600" y="208740"/>
            <a:ext cx="17830800" cy="9869519"/>
          </a:xfrm>
          <a:prstGeom prst="rect">
            <a:avLst/>
          </a:prstGeom>
          <a:solidFill>
            <a:srgbClr val="F2FAFF"/>
          </a:solidFill>
        </p:spPr>
      </p:sp>
      <p:grpSp>
        <p:nvGrpSpPr>
          <p:cNvPr id="6" name="Group 6"/>
          <p:cNvGrpSpPr/>
          <p:nvPr/>
        </p:nvGrpSpPr>
        <p:grpSpPr>
          <a:xfrm>
            <a:off x="3329772" y="7961076"/>
            <a:ext cx="4100434" cy="1507372"/>
            <a:chOff x="366840" y="43501"/>
            <a:chExt cx="5467245" cy="2009830"/>
          </a:xfrm>
        </p:grpSpPr>
        <p:sp>
          <p:nvSpPr>
            <p:cNvPr id="7" name="TextBox 7"/>
            <p:cNvSpPr txBox="1"/>
            <p:nvPr/>
          </p:nvSpPr>
          <p:spPr>
            <a:xfrm>
              <a:off x="366840" y="822224"/>
              <a:ext cx="5467245" cy="12311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79"/>
                </a:lnSpc>
              </a:pPr>
              <a:r>
                <a:rPr lang="en-US" sz="2000" spc="8" dirty="0">
                  <a:solidFill>
                    <a:srgbClr val="244357"/>
                  </a:solidFill>
                  <a:latin typeface="Glacial Indifference"/>
                </a:rPr>
                <a:t>75% dos </a:t>
              </a:r>
              <a:r>
                <a:rPr lang="en-US" sz="2000" spc="8" dirty="0" err="1">
                  <a:solidFill>
                    <a:srgbClr val="244357"/>
                  </a:solidFill>
                  <a:latin typeface="Glacial Indifference"/>
                </a:rPr>
                <a:t>municípios</a:t>
              </a:r>
              <a:r>
                <a:rPr lang="en-US" sz="2000" spc="8" dirty="0">
                  <a:solidFill>
                    <a:srgbClr val="244357"/>
                  </a:solidFill>
                  <a:latin typeface="Glacial Indifference"/>
                </a:rPr>
                <a:t> </a:t>
              </a:r>
              <a:r>
                <a:rPr lang="en-US" sz="2000" spc="8" dirty="0" err="1">
                  <a:solidFill>
                    <a:srgbClr val="244357"/>
                  </a:solidFill>
                  <a:latin typeface="Glacial Indifference"/>
                </a:rPr>
                <a:t>registram</a:t>
              </a:r>
              <a:r>
                <a:rPr lang="en-US" sz="2000" spc="8" dirty="0">
                  <a:solidFill>
                    <a:srgbClr val="244357"/>
                  </a:solidFill>
                  <a:latin typeface="Glacial Indifference"/>
                </a:rPr>
                <a:t> </a:t>
              </a:r>
              <a:r>
                <a:rPr lang="en-US" sz="2000" spc="8" dirty="0" err="1">
                  <a:solidFill>
                    <a:srgbClr val="244357"/>
                  </a:solidFill>
                  <a:latin typeface="Glacial Indifference"/>
                </a:rPr>
                <a:t>ao</a:t>
              </a:r>
              <a:r>
                <a:rPr lang="en-US" sz="2000" spc="8" dirty="0">
                  <a:solidFill>
                    <a:srgbClr val="244357"/>
                  </a:solidFill>
                  <a:latin typeface="Glacial Indifference"/>
                </a:rPr>
                <a:t> </a:t>
              </a:r>
              <a:r>
                <a:rPr lang="en-US" sz="2000" spc="8" dirty="0" err="1">
                  <a:solidFill>
                    <a:srgbClr val="244357"/>
                  </a:solidFill>
                  <a:latin typeface="Glacial Indifference"/>
                </a:rPr>
                <a:t>menos</a:t>
              </a:r>
              <a:r>
                <a:rPr lang="en-US" sz="2000" spc="8" dirty="0">
                  <a:solidFill>
                    <a:srgbClr val="244357"/>
                  </a:solidFill>
                  <a:latin typeface="Glacial Indifference"/>
                </a:rPr>
                <a:t> </a:t>
              </a:r>
              <a:r>
                <a:rPr lang="en-US" sz="2000" spc="8" dirty="0" err="1">
                  <a:solidFill>
                    <a:srgbClr val="244357"/>
                  </a:solidFill>
                  <a:latin typeface="Glacial Indifference"/>
                </a:rPr>
                <a:t>uma</a:t>
              </a:r>
              <a:r>
                <a:rPr lang="en-US" sz="2000" spc="8" dirty="0">
                  <a:solidFill>
                    <a:srgbClr val="244357"/>
                  </a:solidFill>
                  <a:latin typeface="Glacial Indifference"/>
                </a:rPr>
                <a:t> </a:t>
              </a:r>
              <a:r>
                <a:rPr lang="en-US" sz="2000" spc="8" dirty="0" err="1">
                  <a:solidFill>
                    <a:srgbClr val="244357"/>
                  </a:solidFill>
                  <a:latin typeface="Glacial Indifference"/>
                </a:rPr>
                <a:t>Prática</a:t>
              </a:r>
              <a:r>
                <a:rPr lang="en-US" sz="2000" spc="8" dirty="0">
                  <a:solidFill>
                    <a:srgbClr val="244357"/>
                  </a:solidFill>
                  <a:latin typeface="Glacial Indifference"/>
                </a:rPr>
                <a:t> Integrative e </a:t>
              </a:r>
              <a:r>
                <a:rPr lang="en-US" sz="2000" spc="8" dirty="0" err="1">
                  <a:solidFill>
                    <a:srgbClr val="244357"/>
                  </a:solidFill>
                  <a:latin typeface="Glacial Indifference"/>
                </a:rPr>
                <a:t>Complementar</a:t>
              </a:r>
              <a:endParaRPr lang="en-US" sz="2000" spc="8" dirty="0">
                <a:solidFill>
                  <a:srgbClr val="244357"/>
                </a:solidFill>
                <a:latin typeface="Glacial Indifference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66840" y="43501"/>
              <a:ext cx="5416445" cy="5678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34"/>
                </a:lnSpc>
              </a:pPr>
              <a:r>
                <a:rPr lang="en-US" sz="2900" spc="29" dirty="0">
                  <a:solidFill>
                    <a:srgbClr val="244357"/>
                  </a:solidFill>
                  <a:latin typeface="Glacial Indifference"/>
                </a:rPr>
                <a:t>2019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348877" y="1095375"/>
            <a:ext cx="13590246" cy="777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0"/>
              </a:lnSpc>
            </a:pPr>
            <a:r>
              <a:rPr lang="en-US" sz="5200" spc="52" dirty="0">
                <a:solidFill>
                  <a:srgbClr val="43C3DD"/>
                </a:solidFill>
                <a:latin typeface="League Spartan"/>
              </a:rPr>
              <a:t>DADOS NACIONAIS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12039600" y="7895011"/>
            <a:ext cx="4100434" cy="1199595"/>
            <a:chOff x="0" y="9525"/>
            <a:chExt cx="5467245" cy="1599459"/>
          </a:xfrm>
        </p:grpSpPr>
        <p:sp>
          <p:nvSpPr>
            <p:cNvPr id="47" name="TextBox 47"/>
            <p:cNvSpPr txBox="1"/>
            <p:nvPr/>
          </p:nvSpPr>
          <p:spPr>
            <a:xfrm>
              <a:off x="0" y="788247"/>
              <a:ext cx="5467245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79"/>
                </a:lnSpc>
              </a:pPr>
              <a:r>
                <a:rPr lang="en-US" sz="2000" spc="8" dirty="0" err="1">
                  <a:solidFill>
                    <a:srgbClr val="244357"/>
                  </a:solidFill>
                  <a:latin typeface="Glacial Indifference"/>
                </a:rPr>
                <a:t>Apenas</a:t>
              </a:r>
              <a:r>
                <a:rPr lang="en-US" sz="2000" spc="8" dirty="0">
                  <a:solidFill>
                    <a:srgbClr val="244357"/>
                  </a:solidFill>
                  <a:latin typeface="Glacial Indifference"/>
                </a:rPr>
                <a:t> 36% dos </a:t>
              </a:r>
              <a:r>
                <a:rPr lang="en-US" sz="2000" spc="8" dirty="0" err="1">
                  <a:solidFill>
                    <a:srgbClr val="244357"/>
                  </a:solidFill>
                  <a:latin typeface="Glacial Indifference"/>
                </a:rPr>
                <a:t>municípios</a:t>
              </a:r>
              <a:r>
                <a:rPr lang="en-US" sz="2000" spc="8" dirty="0">
                  <a:solidFill>
                    <a:srgbClr val="244357"/>
                  </a:solidFill>
                  <a:latin typeface="Glacial Indifference"/>
                </a:rPr>
                <a:t> </a:t>
              </a:r>
              <a:r>
                <a:rPr lang="en-US" sz="2000" spc="8" dirty="0" err="1">
                  <a:solidFill>
                    <a:srgbClr val="244357"/>
                  </a:solidFill>
                  <a:latin typeface="Glacial Indifference"/>
                </a:rPr>
                <a:t>ofertam</a:t>
              </a:r>
              <a:r>
                <a:rPr lang="en-US" sz="2000" spc="8" dirty="0">
                  <a:solidFill>
                    <a:srgbClr val="244357"/>
                  </a:solidFill>
                  <a:latin typeface="Glacial Indifference"/>
                </a:rPr>
                <a:t> </a:t>
              </a:r>
              <a:r>
                <a:rPr lang="en-US" sz="2000" spc="8" dirty="0" err="1">
                  <a:solidFill>
                    <a:srgbClr val="244357"/>
                  </a:solidFill>
                  <a:latin typeface="Glacial Indifference"/>
                </a:rPr>
                <a:t>acupuntura</a:t>
              </a:r>
              <a:r>
                <a:rPr lang="en-US" sz="2000" spc="8" dirty="0">
                  <a:solidFill>
                    <a:srgbClr val="244357"/>
                  </a:solidFill>
                  <a:latin typeface="Glacial Indifference"/>
                </a:rPr>
                <a:t>! 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9525"/>
              <a:ext cx="5416445" cy="5678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34"/>
                </a:lnSpc>
              </a:pPr>
              <a:r>
                <a:rPr lang="en-US" sz="2900" spc="29" dirty="0">
                  <a:solidFill>
                    <a:srgbClr val="244357"/>
                  </a:solidFill>
                  <a:latin typeface="Glacial Indifference"/>
                </a:rPr>
                <a:t>2019</a:t>
              </a:r>
            </a:p>
          </p:txBody>
        </p:sp>
      </p:grpSp>
      <p:pic>
        <p:nvPicPr>
          <p:cNvPr id="49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577410" y="8549653"/>
            <a:ext cx="3657409" cy="3657409"/>
          </a:xfrm>
          <a:prstGeom prst="rect">
            <a:avLst/>
          </a:prstGeom>
        </p:spPr>
      </p:pic>
      <p:grpSp>
        <p:nvGrpSpPr>
          <p:cNvPr id="50" name="Group 50"/>
          <p:cNvGrpSpPr>
            <a:grpSpLocks noChangeAspect="1"/>
          </p:cNvGrpSpPr>
          <p:nvPr/>
        </p:nvGrpSpPr>
        <p:grpSpPr>
          <a:xfrm>
            <a:off x="15459270" y="-2716220"/>
            <a:ext cx="4400550" cy="4400550"/>
            <a:chOff x="-2540" y="-2540"/>
            <a:chExt cx="6355080" cy="6355080"/>
          </a:xfrm>
        </p:grpSpPr>
        <p:sp>
          <p:nvSpPr>
            <p:cNvPr id="51" name="Freeform 51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43C3DD"/>
            </a:solidFill>
          </p:spPr>
        </p:sp>
      </p:grpSp>
      <p:graphicFrame>
        <p:nvGraphicFramePr>
          <p:cNvPr id="52" name="Gráfico 51">
            <a:extLst>
              <a:ext uri="{FF2B5EF4-FFF2-40B4-BE49-F238E27FC236}">
                <a16:creationId xmlns:a16="http://schemas.microsoft.com/office/drawing/2014/main" xmlns="" id="{A59312D4-28FE-4B72-8E16-6E809CFABA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8551591"/>
              </p:ext>
            </p:extLst>
          </p:nvPr>
        </p:nvGraphicFramePr>
        <p:xfrm>
          <a:off x="2517747" y="2171700"/>
          <a:ext cx="5771548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5" name="Espaço Reservado para Conteúdo 3">
            <a:extLst>
              <a:ext uri="{FF2B5EF4-FFF2-40B4-BE49-F238E27FC236}">
                <a16:creationId xmlns:a16="http://schemas.microsoft.com/office/drawing/2014/main" xmlns="" id="{CB582122-83E4-42FA-B906-DAEEC329F2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903387"/>
              </p:ext>
            </p:extLst>
          </p:nvPr>
        </p:nvGraphicFramePr>
        <p:xfrm>
          <a:off x="10531377" y="2171700"/>
          <a:ext cx="6273518" cy="5444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6" name="TextBox 24">
            <a:extLst>
              <a:ext uri="{FF2B5EF4-FFF2-40B4-BE49-F238E27FC236}">
                <a16:creationId xmlns:a16="http://schemas.microsoft.com/office/drawing/2014/main" xmlns="" id="{1B4EE2AE-FCAD-4B96-B8D3-EB573D3269CE}"/>
              </a:ext>
            </a:extLst>
          </p:cNvPr>
          <p:cNvSpPr txBox="1"/>
          <p:nvPr/>
        </p:nvSpPr>
        <p:spPr>
          <a:xfrm>
            <a:off x="1555106" y="9775944"/>
            <a:ext cx="6734189" cy="268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spc="24" dirty="0">
                <a:solidFill>
                  <a:srgbClr val="244357"/>
                </a:solidFill>
                <a:latin typeface="Glacial Indifference"/>
              </a:rPr>
              <a:t>Fonte: </a:t>
            </a:r>
            <a:r>
              <a:rPr lang="en-US" sz="1600" spc="24" dirty="0" err="1">
                <a:solidFill>
                  <a:srgbClr val="244357"/>
                </a:solidFill>
                <a:latin typeface="Glacial Indifference"/>
              </a:rPr>
              <a:t>Tabnet</a:t>
            </a:r>
            <a:r>
              <a:rPr lang="en-US" sz="1600" spc="24" dirty="0">
                <a:solidFill>
                  <a:srgbClr val="244357"/>
                </a:solidFill>
                <a:latin typeface="Glacial Indifference"/>
              </a:rPr>
              <a:t>/</a:t>
            </a:r>
            <a:r>
              <a:rPr lang="en-US" sz="1600" spc="24" dirty="0" err="1">
                <a:solidFill>
                  <a:srgbClr val="244357"/>
                </a:solidFill>
                <a:latin typeface="Glacial Indifference"/>
              </a:rPr>
              <a:t>Ministério</a:t>
            </a:r>
            <a:r>
              <a:rPr lang="en-US" sz="1600" spc="24" dirty="0">
                <a:solidFill>
                  <a:srgbClr val="244357"/>
                </a:solidFill>
                <a:latin typeface="Glacial Indifference"/>
              </a:rPr>
              <a:t> da </a:t>
            </a:r>
            <a:r>
              <a:rPr lang="en-US" sz="1600" spc="24" dirty="0" err="1">
                <a:solidFill>
                  <a:srgbClr val="244357"/>
                </a:solidFill>
                <a:latin typeface="Glacial Indifference"/>
              </a:rPr>
              <a:t>Saúde</a:t>
            </a:r>
            <a:endParaRPr lang="en-US" sz="1600" spc="24" dirty="0">
              <a:solidFill>
                <a:srgbClr val="244357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395744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4"/>
          <p:cNvSpPr txBox="1"/>
          <p:nvPr/>
        </p:nvSpPr>
        <p:spPr>
          <a:xfrm>
            <a:off x="1028700" y="9223422"/>
            <a:ext cx="6734189" cy="268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spc="24" dirty="0">
                <a:solidFill>
                  <a:srgbClr val="244357"/>
                </a:solidFill>
                <a:latin typeface="Glacial Indifference"/>
              </a:rPr>
              <a:t>SBA | </a:t>
            </a:r>
            <a:r>
              <a:rPr lang="pt-BR" sz="1600" spc="24" dirty="0">
                <a:solidFill>
                  <a:srgbClr val="244357"/>
                </a:solidFill>
                <a:latin typeface="Glacial Indifference"/>
              </a:rPr>
              <a:t>Dr. Jean Luís </a:t>
            </a:r>
            <a:r>
              <a:rPr lang="pt-BR" sz="1600" spc="24" dirty="0" err="1">
                <a:solidFill>
                  <a:srgbClr val="244357"/>
                </a:solidFill>
                <a:latin typeface="Glacial Indifference"/>
              </a:rPr>
              <a:t>Degrande</a:t>
            </a:r>
            <a:r>
              <a:rPr lang="pt-BR" sz="1600" spc="24" dirty="0">
                <a:solidFill>
                  <a:srgbClr val="244357"/>
                </a:solidFill>
                <a:latin typeface="Glacial Indifference"/>
              </a:rPr>
              <a:t> de Sousa</a:t>
            </a:r>
            <a:endParaRPr lang="en-US" sz="1600" spc="24" dirty="0">
              <a:solidFill>
                <a:srgbClr val="244357"/>
              </a:solidFill>
              <a:latin typeface="Glacial Indifference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679936" y="1543972"/>
            <a:ext cx="4914900" cy="4955040"/>
            <a:chOff x="0" y="28575"/>
            <a:chExt cx="9152816" cy="6606721"/>
          </a:xfrm>
        </p:grpSpPr>
        <p:sp>
          <p:nvSpPr>
            <p:cNvPr id="26" name="TextBox 26"/>
            <p:cNvSpPr txBox="1"/>
            <p:nvPr/>
          </p:nvSpPr>
          <p:spPr>
            <a:xfrm>
              <a:off x="0" y="28575"/>
              <a:ext cx="9152816" cy="41139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980"/>
                </a:lnSpc>
              </a:pPr>
              <a:r>
                <a:rPr lang="en-US" sz="5200" spc="52" dirty="0">
                  <a:solidFill>
                    <a:srgbClr val="43C3DD"/>
                  </a:solidFill>
                  <a:latin typeface="League Spartan"/>
                </a:rPr>
                <a:t>A OFERTA DE ACUPUNTURA PRECISA CRESCER!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4276701"/>
              <a:ext cx="9152816" cy="2358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65"/>
                </a:lnSpc>
              </a:pPr>
              <a:r>
                <a:rPr lang="en-US" sz="1975" spc="9" dirty="0" err="1">
                  <a:solidFill>
                    <a:srgbClr val="244357"/>
                  </a:solidFill>
                  <a:latin typeface="Glacial Indifference"/>
                </a:rPr>
                <a:t>Mesmo</a:t>
              </a:r>
              <a:r>
                <a:rPr lang="en-US" sz="1975" spc="9" dirty="0">
                  <a:solidFill>
                    <a:srgbClr val="244357"/>
                  </a:solidFill>
                  <a:latin typeface="Glacial Indifference"/>
                </a:rPr>
                <a:t> com a PNPIC, o lobby dos </a:t>
              </a:r>
              <a:r>
                <a:rPr lang="en-US" sz="1975" spc="9" dirty="0" err="1">
                  <a:solidFill>
                    <a:srgbClr val="244357"/>
                  </a:solidFill>
                  <a:latin typeface="Glacial Indifference"/>
                </a:rPr>
                <a:t>médicos</a:t>
              </a:r>
              <a:r>
                <a:rPr lang="en-US" sz="1975" spc="9" dirty="0">
                  <a:solidFill>
                    <a:srgbClr val="244357"/>
                  </a:solidFill>
                  <a:latin typeface="Glacial Indifference"/>
                </a:rPr>
                <a:t> </a:t>
              </a:r>
              <a:r>
                <a:rPr lang="en-US" sz="1975" spc="9" dirty="0" err="1">
                  <a:solidFill>
                    <a:srgbClr val="244357"/>
                  </a:solidFill>
                  <a:latin typeface="Glacial Indifference"/>
                </a:rPr>
                <a:t>tem</a:t>
              </a:r>
              <a:r>
                <a:rPr lang="en-US" sz="1975" spc="9" dirty="0">
                  <a:solidFill>
                    <a:srgbClr val="244357"/>
                  </a:solidFill>
                  <a:latin typeface="Glacial Indifference"/>
                </a:rPr>
                <a:t> </a:t>
              </a:r>
              <a:r>
                <a:rPr lang="en-US" sz="1975" spc="9" dirty="0" err="1">
                  <a:solidFill>
                    <a:srgbClr val="244357"/>
                  </a:solidFill>
                  <a:latin typeface="Glacial Indifference"/>
                </a:rPr>
                <a:t>atrapalhado</a:t>
              </a:r>
              <a:r>
                <a:rPr lang="en-US" sz="1975" spc="9" dirty="0">
                  <a:solidFill>
                    <a:srgbClr val="244357"/>
                  </a:solidFill>
                  <a:latin typeface="Glacial Indifference"/>
                </a:rPr>
                <a:t> o </a:t>
              </a:r>
              <a:r>
                <a:rPr lang="en-US" sz="1975" spc="9" dirty="0" err="1">
                  <a:solidFill>
                    <a:srgbClr val="244357"/>
                  </a:solidFill>
                  <a:latin typeface="Glacial Indifference"/>
                </a:rPr>
                <a:t>crescimento</a:t>
              </a:r>
              <a:r>
                <a:rPr lang="en-US" sz="1975" spc="9" dirty="0">
                  <a:solidFill>
                    <a:srgbClr val="244357"/>
                  </a:solidFill>
                  <a:latin typeface="Glacial Indifference"/>
                </a:rPr>
                <a:t> da </a:t>
              </a:r>
              <a:r>
                <a:rPr lang="en-US" sz="1975" spc="9" dirty="0" err="1">
                  <a:solidFill>
                    <a:srgbClr val="244357"/>
                  </a:solidFill>
                  <a:latin typeface="Glacial Indifference"/>
                </a:rPr>
                <a:t>oferta</a:t>
              </a:r>
              <a:r>
                <a:rPr lang="en-US" sz="1975" spc="9" dirty="0">
                  <a:solidFill>
                    <a:srgbClr val="244357"/>
                  </a:solidFill>
                  <a:latin typeface="Glacial Indifference"/>
                </a:rPr>
                <a:t> de </a:t>
              </a:r>
              <a:r>
                <a:rPr lang="en-US" sz="1975" spc="9" dirty="0" err="1">
                  <a:solidFill>
                    <a:srgbClr val="244357"/>
                  </a:solidFill>
                  <a:latin typeface="Glacial Indifference"/>
                </a:rPr>
                <a:t>acupuntura</a:t>
              </a:r>
              <a:r>
                <a:rPr lang="en-US" sz="1975" spc="9" dirty="0">
                  <a:solidFill>
                    <a:srgbClr val="244357"/>
                  </a:solidFill>
                  <a:latin typeface="Glacial Indifference"/>
                </a:rPr>
                <a:t>! </a:t>
              </a:r>
              <a:r>
                <a:rPr lang="en-US" sz="1975" spc="9" dirty="0" err="1">
                  <a:solidFill>
                    <a:srgbClr val="244357"/>
                  </a:solidFill>
                  <a:latin typeface="Glacial Indifference"/>
                </a:rPr>
                <a:t>Precisamos</a:t>
              </a:r>
              <a:r>
                <a:rPr lang="en-US" sz="1975" spc="9" dirty="0">
                  <a:solidFill>
                    <a:srgbClr val="244357"/>
                  </a:solidFill>
                  <a:latin typeface="Glacial Indifference"/>
                </a:rPr>
                <a:t> </a:t>
              </a:r>
              <a:r>
                <a:rPr lang="en-US" sz="1975" spc="9" dirty="0" err="1">
                  <a:solidFill>
                    <a:srgbClr val="244357"/>
                  </a:solidFill>
                  <a:latin typeface="Glacial Indifference"/>
                </a:rPr>
                <a:t>regulamentar</a:t>
              </a:r>
              <a:r>
                <a:rPr lang="en-US" sz="1975" spc="9" dirty="0">
                  <a:solidFill>
                    <a:srgbClr val="244357"/>
                  </a:solidFill>
                  <a:latin typeface="Glacial Indifference"/>
                </a:rPr>
                <a:t> </a:t>
              </a:r>
              <a:r>
                <a:rPr lang="en-US" sz="1975" spc="9" dirty="0" err="1">
                  <a:solidFill>
                    <a:srgbClr val="244357"/>
                  </a:solidFill>
                  <a:latin typeface="Glacial Indifference"/>
                </a:rPr>
                <a:t>já</a:t>
              </a:r>
              <a:r>
                <a:rPr lang="en-US" sz="1975" spc="9" dirty="0">
                  <a:solidFill>
                    <a:srgbClr val="244357"/>
                  </a:solidFill>
                  <a:latin typeface="Glacial Indifference"/>
                </a:rPr>
                <a:t> para </a:t>
              </a:r>
              <a:r>
                <a:rPr lang="en-US" sz="1975" spc="9" dirty="0" err="1">
                  <a:solidFill>
                    <a:srgbClr val="244357"/>
                  </a:solidFill>
                  <a:latin typeface="Glacial Indifference"/>
                </a:rPr>
                <a:t>ampliar</a:t>
              </a:r>
              <a:r>
                <a:rPr lang="en-US" sz="1975" spc="9" dirty="0">
                  <a:solidFill>
                    <a:srgbClr val="244357"/>
                  </a:solidFill>
                  <a:latin typeface="Glacial Indifference"/>
                </a:rPr>
                <a:t> à </a:t>
              </a:r>
              <a:r>
                <a:rPr lang="en-US" sz="1975" spc="9" dirty="0" err="1">
                  <a:solidFill>
                    <a:srgbClr val="244357"/>
                  </a:solidFill>
                  <a:latin typeface="Glacial Indifference"/>
                </a:rPr>
                <a:t>oferta</a:t>
              </a:r>
              <a:r>
                <a:rPr lang="en-US" sz="1975" spc="9" dirty="0">
                  <a:solidFill>
                    <a:srgbClr val="244357"/>
                  </a:solidFill>
                  <a:latin typeface="Glacial Indifference"/>
                </a:rPr>
                <a:t> de </a:t>
              </a:r>
              <a:r>
                <a:rPr lang="en-US" sz="1975" spc="9" dirty="0" err="1">
                  <a:solidFill>
                    <a:srgbClr val="244357"/>
                  </a:solidFill>
                  <a:latin typeface="Glacial Indifference"/>
                </a:rPr>
                <a:t>acupuntura</a:t>
              </a:r>
              <a:r>
                <a:rPr lang="en-US" sz="1975" spc="9" dirty="0">
                  <a:solidFill>
                    <a:srgbClr val="244357"/>
                  </a:solidFill>
                  <a:latin typeface="Glacial Indifference"/>
                </a:rPr>
                <a:t> para a </a:t>
              </a:r>
              <a:r>
                <a:rPr lang="en-US" sz="1975" spc="9" dirty="0" err="1">
                  <a:solidFill>
                    <a:srgbClr val="244357"/>
                  </a:solidFill>
                  <a:latin typeface="Glacial Indifference"/>
                </a:rPr>
                <a:t>população</a:t>
              </a:r>
              <a:r>
                <a:rPr lang="en-US" sz="1975" spc="9" dirty="0">
                  <a:solidFill>
                    <a:srgbClr val="244357"/>
                  </a:solidFill>
                  <a:latin typeface="Glacial Indifference"/>
                </a:rPr>
                <a:t> que </a:t>
              </a:r>
              <a:r>
                <a:rPr lang="en-US" sz="1975" spc="9" dirty="0" err="1">
                  <a:solidFill>
                    <a:srgbClr val="244357"/>
                  </a:solidFill>
                  <a:latin typeface="Glacial Indifference"/>
                </a:rPr>
                <a:t>mais</a:t>
              </a:r>
              <a:r>
                <a:rPr lang="en-US" sz="1975" spc="9" dirty="0">
                  <a:solidFill>
                    <a:srgbClr val="244357"/>
                  </a:solidFill>
                  <a:latin typeface="Glacial Indifference"/>
                </a:rPr>
                <a:t> </a:t>
              </a:r>
              <a:r>
                <a:rPr lang="en-US" sz="1975" spc="9" dirty="0" err="1">
                  <a:solidFill>
                    <a:srgbClr val="244357"/>
                  </a:solidFill>
                  <a:latin typeface="Glacial Indifference"/>
                </a:rPr>
                <a:t>precisa</a:t>
              </a:r>
              <a:r>
                <a:rPr lang="en-US" sz="1975" spc="9" dirty="0">
                  <a:solidFill>
                    <a:srgbClr val="244357"/>
                  </a:solidFill>
                  <a:latin typeface="Glacial Indifference"/>
                </a:rPr>
                <a:t>!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 rot="-10800000">
            <a:off x="17259300" y="9491504"/>
            <a:ext cx="1427794" cy="1427794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4357"/>
            </a:solidFill>
          </p:spPr>
        </p:sp>
      </p:grpSp>
      <p:grpSp>
        <p:nvGrpSpPr>
          <p:cNvPr id="31" name="Group 31"/>
          <p:cNvGrpSpPr>
            <a:grpSpLocks noChangeAspect="1"/>
          </p:cNvGrpSpPr>
          <p:nvPr/>
        </p:nvGrpSpPr>
        <p:grpSpPr>
          <a:xfrm rot="-10800000">
            <a:off x="-1520339" y="-3126501"/>
            <a:ext cx="4400550" cy="4400550"/>
            <a:chOff x="-2540" y="-2540"/>
            <a:chExt cx="6355080" cy="6355080"/>
          </a:xfrm>
        </p:grpSpPr>
        <p:sp>
          <p:nvSpPr>
            <p:cNvPr id="32" name="Freeform 32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244357"/>
            </a:solidFill>
          </p:spPr>
        </p:sp>
      </p:grpSp>
      <p:graphicFrame>
        <p:nvGraphicFramePr>
          <p:cNvPr id="34" name="Espaço Reservado para Conteúdo 3">
            <a:extLst>
              <a:ext uri="{FF2B5EF4-FFF2-40B4-BE49-F238E27FC236}">
                <a16:creationId xmlns:a16="http://schemas.microsoft.com/office/drawing/2014/main" xmlns="" id="{A095F623-D926-4807-A36B-FCA36EEBD4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182894"/>
              </p:ext>
            </p:extLst>
          </p:nvPr>
        </p:nvGraphicFramePr>
        <p:xfrm>
          <a:off x="6096000" y="952500"/>
          <a:ext cx="11649456" cy="800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TextBox 24">
            <a:extLst>
              <a:ext uri="{FF2B5EF4-FFF2-40B4-BE49-F238E27FC236}">
                <a16:creationId xmlns:a16="http://schemas.microsoft.com/office/drawing/2014/main" xmlns="" id="{C751E4D8-BF83-4D66-BA97-600DA3045F46}"/>
              </a:ext>
            </a:extLst>
          </p:cNvPr>
          <p:cNvSpPr txBox="1"/>
          <p:nvPr/>
        </p:nvSpPr>
        <p:spPr>
          <a:xfrm>
            <a:off x="6096000" y="9200459"/>
            <a:ext cx="6734189" cy="268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spc="24" dirty="0">
                <a:solidFill>
                  <a:srgbClr val="244357"/>
                </a:solidFill>
                <a:latin typeface="Glacial Indifference"/>
              </a:rPr>
              <a:t>Fonte: </a:t>
            </a:r>
            <a:r>
              <a:rPr lang="en-US" sz="1600" spc="24" dirty="0" err="1">
                <a:solidFill>
                  <a:srgbClr val="244357"/>
                </a:solidFill>
                <a:latin typeface="Glacial Indifference"/>
              </a:rPr>
              <a:t>Tabnet</a:t>
            </a:r>
            <a:r>
              <a:rPr lang="en-US" sz="1600" spc="24" dirty="0">
                <a:solidFill>
                  <a:srgbClr val="244357"/>
                </a:solidFill>
                <a:latin typeface="Glacial Indifference"/>
              </a:rPr>
              <a:t>/</a:t>
            </a:r>
            <a:r>
              <a:rPr lang="en-US" sz="1600" spc="24" dirty="0" err="1">
                <a:solidFill>
                  <a:srgbClr val="244357"/>
                </a:solidFill>
                <a:latin typeface="Glacial Indifference"/>
              </a:rPr>
              <a:t>Ministério</a:t>
            </a:r>
            <a:r>
              <a:rPr lang="en-US" sz="1600" spc="24" dirty="0">
                <a:solidFill>
                  <a:srgbClr val="244357"/>
                </a:solidFill>
                <a:latin typeface="Glacial Indifference"/>
              </a:rPr>
              <a:t> da </a:t>
            </a:r>
            <a:r>
              <a:rPr lang="en-US" sz="1600" spc="24" dirty="0" err="1">
                <a:solidFill>
                  <a:srgbClr val="244357"/>
                </a:solidFill>
                <a:latin typeface="Glacial Indifference"/>
              </a:rPr>
              <a:t>Saúde</a:t>
            </a:r>
            <a:endParaRPr lang="en-US" sz="1600" spc="24" dirty="0">
              <a:solidFill>
                <a:srgbClr val="244357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375944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3635" y="0"/>
            <a:ext cx="17830800" cy="9869519"/>
          </a:xfrm>
          <a:prstGeom prst="rect">
            <a:avLst/>
          </a:prstGeom>
          <a:solidFill>
            <a:srgbClr val="244357"/>
          </a:solidFill>
        </p:spPr>
      </p:sp>
      <p:grpSp>
        <p:nvGrpSpPr>
          <p:cNvPr id="3" name="Group 3"/>
          <p:cNvGrpSpPr/>
          <p:nvPr/>
        </p:nvGrpSpPr>
        <p:grpSpPr>
          <a:xfrm>
            <a:off x="3256963" y="3543300"/>
            <a:ext cx="11538618" cy="4129766"/>
            <a:chOff x="-300701" y="29696"/>
            <a:chExt cx="15384824" cy="5506354"/>
          </a:xfrm>
        </p:grpSpPr>
        <p:sp>
          <p:nvSpPr>
            <p:cNvPr id="4" name="TextBox 4"/>
            <p:cNvSpPr txBox="1"/>
            <p:nvPr/>
          </p:nvSpPr>
          <p:spPr>
            <a:xfrm>
              <a:off x="0" y="1153977"/>
              <a:ext cx="15084123" cy="5770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34"/>
                </a:lnSpc>
              </a:pPr>
              <a:r>
                <a:rPr lang="en-US" sz="3600" spc="29" dirty="0">
                  <a:solidFill>
                    <a:srgbClr val="F2FAFF"/>
                  </a:solidFill>
                  <a:latin typeface="Glacial Indifference"/>
                </a:rPr>
                <a:t>MÉDICOS REGISTRADOS NO CMBA: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9696"/>
              <a:ext cx="15084123" cy="1036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980"/>
                </a:lnSpc>
              </a:pPr>
              <a:r>
                <a:rPr lang="en-US" sz="5200" spc="52" dirty="0">
                  <a:solidFill>
                    <a:srgbClr val="F2FAFF"/>
                  </a:solidFill>
                  <a:latin typeface="League Spartan"/>
                </a:rPr>
                <a:t>SÃO POUCO MAIS DE 4.000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300701" y="3649723"/>
              <a:ext cx="15084123" cy="5642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34"/>
                </a:lnSpc>
              </a:pPr>
              <a:r>
                <a:rPr lang="en-US" sz="2900" spc="29" dirty="0">
                  <a:solidFill>
                    <a:srgbClr val="F2FAFF"/>
                  </a:solidFill>
                  <a:latin typeface="Glacial Indifference"/>
                </a:rPr>
                <a:t>COMO ATENDER OS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296284" y="4499869"/>
              <a:ext cx="15084123" cy="1036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980"/>
                </a:lnSpc>
              </a:pPr>
              <a:r>
                <a:rPr lang="en-US" sz="5200" spc="52" dirty="0">
                  <a:solidFill>
                    <a:srgbClr val="F2FAFF"/>
                  </a:solidFill>
                  <a:latin typeface="League Spartan"/>
                </a:rPr>
                <a:t>5.570 MUNICÍPIOS</a:t>
              </a:r>
            </a:p>
          </p:txBody>
        </p:sp>
        <p:sp>
          <p:nvSpPr>
            <p:cNvPr id="8" name="AutoShape 8"/>
            <p:cNvSpPr/>
            <p:nvPr/>
          </p:nvSpPr>
          <p:spPr>
            <a:xfrm>
              <a:off x="1759301" y="2752811"/>
              <a:ext cx="11578760" cy="89910"/>
            </a:xfrm>
            <a:prstGeom prst="rect">
              <a:avLst/>
            </a:prstGeom>
            <a:solidFill>
              <a:srgbClr val="43C3DD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-1143587" y="-2380384"/>
            <a:ext cx="4400550" cy="6662898"/>
            <a:chOff x="0" y="0"/>
            <a:chExt cx="5867400" cy="8883864"/>
          </a:xfrm>
        </p:grpSpPr>
        <p:grpSp>
          <p:nvGrpSpPr>
            <p:cNvPr id="10" name="Group 10"/>
            <p:cNvGrpSpPr/>
            <p:nvPr/>
          </p:nvGrpSpPr>
          <p:grpSpPr>
            <a:xfrm>
              <a:off x="1029975" y="6980139"/>
              <a:ext cx="1903725" cy="1903725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3C3DD"/>
              </a:solidFill>
            </p:spPr>
          </p:sp>
        </p:grpSp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0" y="0"/>
              <a:ext cx="5867400" cy="5867400"/>
              <a:chOff x="-2540" y="-2540"/>
              <a:chExt cx="6355080" cy="635508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2FAFF"/>
              </a:solidFill>
            </p:spPr>
          </p:sp>
        </p:grpSp>
      </p:grpSp>
      <p:grpSp>
        <p:nvGrpSpPr>
          <p:cNvPr id="14" name="Group 14"/>
          <p:cNvGrpSpPr/>
          <p:nvPr/>
        </p:nvGrpSpPr>
        <p:grpSpPr>
          <a:xfrm>
            <a:off x="14938861" y="5926851"/>
            <a:ext cx="4400550" cy="6662898"/>
            <a:chOff x="0" y="0"/>
            <a:chExt cx="5867400" cy="8883864"/>
          </a:xfrm>
        </p:grpSpPr>
        <p:grpSp>
          <p:nvGrpSpPr>
            <p:cNvPr id="15" name="Group 15"/>
            <p:cNvGrpSpPr/>
            <p:nvPr/>
          </p:nvGrpSpPr>
          <p:grpSpPr>
            <a:xfrm rot="-10800000">
              <a:off x="2933700" y="0"/>
              <a:ext cx="1903725" cy="1903725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3C3DD"/>
              </a:solidFill>
            </p:spPr>
          </p:sp>
        </p:grpSp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 rot="-10800000">
              <a:off x="0" y="3016464"/>
              <a:ext cx="5867400" cy="5867400"/>
              <a:chOff x="-2540" y="-2540"/>
              <a:chExt cx="6355080" cy="635508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2FAFF"/>
              </a:solidFill>
            </p:spPr>
          </p:sp>
        </p:grpSp>
      </p:grpSp>
      <p:sp>
        <p:nvSpPr>
          <p:cNvPr id="25" name="TextBox 5">
            <a:extLst>
              <a:ext uri="{FF2B5EF4-FFF2-40B4-BE49-F238E27FC236}">
                <a16:creationId xmlns:a16="http://schemas.microsoft.com/office/drawing/2014/main" xmlns="" id="{F200C09E-EAE7-4E2F-BC15-7594BBAFDE8C}"/>
              </a:ext>
            </a:extLst>
          </p:cNvPr>
          <p:cNvSpPr txBox="1"/>
          <p:nvPr/>
        </p:nvSpPr>
        <p:spPr>
          <a:xfrm>
            <a:off x="3492419" y="703902"/>
            <a:ext cx="11313092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0"/>
              </a:lnSpc>
            </a:pPr>
            <a:r>
              <a:rPr lang="pt-BR" sz="3600" spc="29" dirty="0">
                <a:solidFill>
                  <a:srgbClr val="F2FAFF"/>
                </a:solidFill>
                <a:latin typeface="Glacial Indifference"/>
              </a:rPr>
              <a:t>FALTAM MÉDICOS NOS MUNICÍPIOS BRASILEIROS! </a:t>
            </a:r>
          </a:p>
          <a:p>
            <a:pPr algn="ctr">
              <a:lnSpc>
                <a:spcPts val="5980"/>
              </a:lnSpc>
            </a:pPr>
            <a:r>
              <a:rPr lang="pt-BR" sz="3600" spc="29" dirty="0">
                <a:solidFill>
                  <a:srgbClr val="F2FAFF"/>
                </a:solidFill>
                <a:latin typeface="Glacial Indifference"/>
              </a:rPr>
              <a:t>E MÉDICOS ACUPUNTURISTAS?</a:t>
            </a:r>
            <a:endParaRPr lang="en-US" sz="3600" spc="29" dirty="0">
              <a:solidFill>
                <a:srgbClr val="F2FAFF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141866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8600" y="174507"/>
            <a:ext cx="17830800" cy="9869519"/>
          </a:xfrm>
          <a:prstGeom prst="rect">
            <a:avLst/>
          </a:prstGeom>
          <a:solidFill>
            <a:srgbClr val="F2FAFF"/>
          </a:solidFill>
        </p:spPr>
      </p:sp>
      <p:sp>
        <p:nvSpPr>
          <p:cNvPr id="9" name="TextBox 9"/>
          <p:cNvSpPr txBox="1"/>
          <p:nvPr/>
        </p:nvSpPr>
        <p:spPr>
          <a:xfrm>
            <a:off x="2489276" y="526011"/>
            <a:ext cx="13590246" cy="1546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0"/>
              </a:lnSpc>
            </a:pPr>
            <a:r>
              <a:rPr lang="en-US" sz="5200" spc="52" dirty="0">
                <a:solidFill>
                  <a:srgbClr val="43C3DD"/>
                </a:solidFill>
                <a:latin typeface="League Spartan"/>
              </a:rPr>
              <a:t>ACUPUNTURISTAS MULTIPROFISSIONAIS</a:t>
            </a:r>
          </a:p>
        </p:txBody>
      </p:sp>
      <p:pic>
        <p:nvPicPr>
          <p:cNvPr id="49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577410" y="8549653"/>
            <a:ext cx="3657409" cy="3657409"/>
          </a:xfrm>
          <a:prstGeom prst="rect">
            <a:avLst/>
          </a:prstGeom>
        </p:spPr>
      </p:pic>
      <p:grpSp>
        <p:nvGrpSpPr>
          <p:cNvPr id="50" name="Group 50"/>
          <p:cNvGrpSpPr>
            <a:grpSpLocks noChangeAspect="1"/>
          </p:cNvGrpSpPr>
          <p:nvPr/>
        </p:nvGrpSpPr>
        <p:grpSpPr>
          <a:xfrm>
            <a:off x="15459270" y="-2716220"/>
            <a:ext cx="4400550" cy="4400550"/>
            <a:chOff x="-2540" y="-2540"/>
            <a:chExt cx="6355080" cy="6355080"/>
          </a:xfrm>
        </p:grpSpPr>
        <p:sp>
          <p:nvSpPr>
            <p:cNvPr id="51" name="Freeform 51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43C3DD"/>
            </a:solidFill>
          </p:spPr>
        </p:sp>
      </p:grpSp>
      <p:graphicFrame>
        <p:nvGraphicFramePr>
          <p:cNvPr id="52" name="Gráfico 51">
            <a:extLst>
              <a:ext uri="{FF2B5EF4-FFF2-40B4-BE49-F238E27FC236}">
                <a16:creationId xmlns:a16="http://schemas.microsoft.com/office/drawing/2014/main" xmlns="" id="{A59312D4-28FE-4B72-8E16-6E809CFABAD9}"/>
              </a:ext>
            </a:extLst>
          </p:cNvPr>
          <p:cNvGraphicFramePr>
            <a:graphicFrameLocks/>
          </p:cNvGraphicFramePr>
          <p:nvPr/>
        </p:nvGraphicFramePr>
        <p:xfrm>
          <a:off x="2517747" y="2171700"/>
          <a:ext cx="5771548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5" name="Espaço Reservado para Conteúdo 3">
            <a:extLst>
              <a:ext uri="{FF2B5EF4-FFF2-40B4-BE49-F238E27FC236}">
                <a16:creationId xmlns:a16="http://schemas.microsoft.com/office/drawing/2014/main" xmlns="" id="{CB582122-83E4-42FA-B906-DAEEC329F277}"/>
              </a:ext>
            </a:extLst>
          </p:cNvPr>
          <p:cNvGraphicFramePr>
            <a:graphicFrameLocks/>
          </p:cNvGraphicFramePr>
          <p:nvPr/>
        </p:nvGraphicFramePr>
        <p:xfrm>
          <a:off x="10531377" y="2171700"/>
          <a:ext cx="6273518" cy="5444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6" name="TextBox 24">
            <a:extLst>
              <a:ext uri="{FF2B5EF4-FFF2-40B4-BE49-F238E27FC236}">
                <a16:creationId xmlns:a16="http://schemas.microsoft.com/office/drawing/2014/main" xmlns="" id="{1B4EE2AE-FCAD-4B96-B8D3-EB573D3269CE}"/>
              </a:ext>
            </a:extLst>
          </p:cNvPr>
          <p:cNvSpPr txBox="1"/>
          <p:nvPr/>
        </p:nvSpPr>
        <p:spPr>
          <a:xfrm>
            <a:off x="1555106" y="9775944"/>
            <a:ext cx="6734189" cy="268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spc="24" dirty="0">
                <a:solidFill>
                  <a:srgbClr val="244357"/>
                </a:solidFill>
                <a:latin typeface="Glacial Indifference"/>
              </a:rPr>
              <a:t>Fonte: </a:t>
            </a:r>
            <a:r>
              <a:rPr lang="en-US" sz="1600" spc="24" dirty="0" err="1">
                <a:solidFill>
                  <a:srgbClr val="244357"/>
                </a:solidFill>
                <a:latin typeface="Glacial Indifference"/>
              </a:rPr>
              <a:t>Tabnet</a:t>
            </a:r>
            <a:r>
              <a:rPr lang="en-US" sz="1600" spc="24" dirty="0">
                <a:solidFill>
                  <a:srgbClr val="244357"/>
                </a:solidFill>
                <a:latin typeface="Glacial Indifference"/>
              </a:rPr>
              <a:t>/</a:t>
            </a:r>
            <a:r>
              <a:rPr lang="en-US" sz="1600" spc="24" dirty="0" err="1">
                <a:solidFill>
                  <a:srgbClr val="244357"/>
                </a:solidFill>
                <a:latin typeface="Glacial Indifference"/>
              </a:rPr>
              <a:t>Ministério</a:t>
            </a:r>
            <a:r>
              <a:rPr lang="en-US" sz="1600" spc="24" dirty="0">
                <a:solidFill>
                  <a:srgbClr val="244357"/>
                </a:solidFill>
                <a:latin typeface="Glacial Indifference"/>
              </a:rPr>
              <a:t> da </a:t>
            </a:r>
            <a:r>
              <a:rPr lang="en-US" sz="1600" spc="24" dirty="0" err="1">
                <a:solidFill>
                  <a:srgbClr val="244357"/>
                </a:solidFill>
                <a:latin typeface="Glacial Indifference"/>
              </a:rPr>
              <a:t>Saúde</a:t>
            </a:r>
            <a:endParaRPr lang="en-US" sz="1600" spc="24" dirty="0">
              <a:solidFill>
                <a:srgbClr val="244357"/>
              </a:solidFill>
              <a:latin typeface="Glacial Indifference"/>
            </a:endParaRP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xmlns="" id="{9F47DF93-780D-45E0-B42B-1A285C8A59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530348"/>
              </p:ext>
            </p:extLst>
          </p:nvPr>
        </p:nvGraphicFramePr>
        <p:xfrm>
          <a:off x="990601" y="2292675"/>
          <a:ext cx="8286272" cy="7009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xmlns="" id="{713FA542-AD46-46EA-9096-C469B82961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437107"/>
              </p:ext>
            </p:extLst>
          </p:nvPr>
        </p:nvGraphicFramePr>
        <p:xfrm>
          <a:off x="9816441" y="2292676"/>
          <a:ext cx="7938159" cy="7009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0539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43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8600" y="208740"/>
            <a:ext cx="17830800" cy="9869519"/>
          </a:xfrm>
          <a:prstGeom prst="rect">
            <a:avLst/>
          </a:prstGeom>
          <a:solidFill>
            <a:srgbClr val="43C3DD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5772543" y="-301872"/>
            <a:ext cx="3559662" cy="355966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478531" y="-478531"/>
            <a:ext cx="1695894" cy="1695894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FA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6059888" y="2361347"/>
            <a:ext cx="1199412" cy="1199412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44357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28700" y="1708927"/>
            <a:ext cx="12992100" cy="8441672"/>
            <a:chOff x="0" y="42023"/>
            <a:chExt cx="13315507" cy="9653191"/>
          </a:xfrm>
        </p:grpSpPr>
        <p:sp>
          <p:nvSpPr>
            <p:cNvPr id="9" name="TextBox 9"/>
            <p:cNvSpPr txBox="1"/>
            <p:nvPr/>
          </p:nvSpPr>
          <p:spPr>
            <a:xfrm>
              <a:off x="0" y="2920223"/>
              <a:ext cx="13085828" cy="6774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0" indent="-457200" algn="l">
                <a:lnSpc>
                  <a:spcPts val="3334"/>
                </a:lnSpc>
                <a:buFont typeface="Arial" panose="020B0604020202020204" pitchFamily="34" charset="0"/>
                <a:buChar char="•"/>
              </a:pPr>
              <a:r>
                <a:rPr lang="pt-BR" sz="2900" spc="29" dirty="0">
                  <a:solidFill>
                    <a:srgbClr val="F2FAFF"/>
                  </a:solidFill>
                  <a:latin typeface="Glacial Indifference"/>
                </a:rPr>
                <a:t>TOTAL DE SESSÃO DE ACUPUNTURA EM 2019: </a:t>
              </a:r>
              <a:r>
                <a:rPr lang="pt-BR" sz="2900" spc="29" dirty="0">
                  <a:solidFill>
                    <a:srgbClr val="FF0000"/>
                  </a:solidFill>
                  <a:latin typeface="Glacial Indifference"/>
                </a:rPr>
                <a:t>709.673</a:t>
              </a:r>
            </a:p>
            <a:p>
              <a:pPr marL="457200" indent="-457200" algn="l">
                <a:lnSpc>
                  <a:spcPts val="3334"/>
                </a:lnSpc>
                <a:buFont typeface="Arial" panose="020B0604020202020204" pitchFamily="34" charset="0"/>
                <a:buChar char="•"/>
              </a:pPr>
              <a:endParaRPr lang="pt-BR" sz="2900" spc="29" dirty="0">
                <a:solidFill>
                  <a:srgbClr val="F2FAFF"/>
                </a:solidFill>
                <a:latin typeface="Glacial Indifference"/>
              </a:endParaRPr>
            </a:p>
            <a:p>
              <a:pPr marL="457200" indent="-457200" algn="l">
                <a:lnSpc>
                  <a:spcPts val="3334"/>
                </a:lnSpc>
                <a:buFont typeface="Arial" panose="020B0604020202020204" pitchFamily="34" charset="0"/>
                <a:buChar char="•"/>
              </a:pPr>
              <a:r>
                <a:rPr lang="pt-BR" sz="2900" spc="29" dirty="0">
                  <a:solidFill>
                    <a:srgbClr val="F2FAFF"/>
                  </a:solidFill>
                  <a:latin typeface="Glacial Indifference"/>
                </a:rPr>
                <a:t>NEM 1% DAS PESSOAS QUE PRECISAM RECEBERAM AO MENOS 1 SESSÃO!</a:t>
              </a:r>
            </a:p>
            <a:p>
              <a:pPr marL="457200" indent="-457200" algn="l">
                <a:lnSpc>
                  <a:spcPts val="3334"/>
                </a:lnSpc>
                <a:buFont typeface="Arial" panose="020B0604020202020204" pitchFamily="34" charset="0"/>
                <a:buChar char="•"/>
              </a:pPr>
              <a:endParaRPr lang="pt-BR" sz="2900" spc="29" dirty="0">
                <a:solidFill>
                  <a:srgbClr val="F2FAFF"/>
                </a:solidFill>
                <a:latin typeface="Glacial Indifference"/>
              </a:endParaRPr>
            </a:p>
            <a:p>
              <a:pPr marL="457200" indent="-457200" algn="l">
                <a:lnSpc>
                  <a:spcPts val="3334"/>
                </a:lnSpc>
                <a:buFont typeface="Arial" panose="020B0604020202020204" pitchFamily="34" charset="0"/>
                <a:buChar char="•"/>
              </a:pPr>
              <a:r>
                <a:rPr lang="pt-BR" sz="2900" spc="29" dirty="0">
                  <a:solidFill>
                    <a:srgbClr val="F2FAFF"/>
                  </a:solidFill>
                  <a:latin typeface="Glacial Indifference"/>
                </a:rPr>
                <a:t>QUANDO PENSAMOS EM UMA MÉDIA DE 5 SESSÕES POR PESSOA:  SOMENTE </a:t>
              </a:r>
              <a:r>
                <a:rPr lang="pt-BR" sz="2900" spc="29" dirty="0">
                  <a:solidFill>
                    <a:srgbClr val="FF0000"/>
                  </a:solidFill>
                  <a:latin typeface="Glacial Indifference"/>
                </a:rPr>
                <a:t>141.935 PESSOAS ATENDIDAS </a:t>
              </a:r>
            </a:p>
            <a:p>
              <a:pPr marL="457200" indent="-457200" algn="l">
                <a:lnSpc>
                  <a:spcPts val="3334"/>
                </a:lnSpc>
                <a:buFont typeface="Arial" panose="020B0604020202020204" pitchFamily="34" charset="0"/>
                <a:buChar char="•"/>
              </a:pPr>
              <a:endParaRPr lang="pt-BR" sz="2900" spc="29" dirty="0">
                <a:solidFill>
                  <a:srgbClr val="F2FAFF"/>
                </a:solidFill>
                <a:latin typeface="Glacial Indifference"/>
              </a:endParaRPr>
            </a:p>
            <a:p>
              <a:pPr marL="457200" indent="-457200" algn="l">
                <a:lnSpc>
                  <a:spcPts val="3334"/>
                </a:lnSpc>
                <a:buFont typeface="Arial" panose="020B0604020202020204" pitchFamily="34" charset="0"/>
                <a:buChar char="•"/>
              </a:pPr>
              <a:r>
                <a:rPr lang="pt-BR" sz="2900" spc="29" dirty="0">
                  <a:solidFill>
                    <a:srgbClr val="F2FAFF"/>
                  </a:solidFill>
                  <a:latin typeface="Glacial Indifference"/>
                </a:rPr>
                <a:t>O QUE CORRESPONDE A MENOS DE </a:t>
              </a:r>
              <a:r>
                <a:rPr lang="pt-BR" sz="2900" spc="29" dirty="0">
                  <a:solidFill>
                    <a:srgbClr val="FF0000"/>
                  </a:solidFill>
                  <a:latin typeface="Glacial Indifference"/>
                </a:rPr>
                <a:t>0,01%</a:t>
              </a:r>
              <a:r>
                <a:rPr lang="pt-BR" sz="2900" spc="29" dirty="0">
                  <a:solidFill>
                    <a:srgbClr val="F2FAFF"/>
                  </a:solidFill>
                  <a:latin typeface="Glacial Indifference"/>
                </a:rPr>
                <a:t> DA POPULAÇÃO </a:t>
              </a:r>
              <a:r>
                <a:rPr lang="pt-BR" sz="2900" spc="29" dirty="0">
                  <a:solidFill>
                    <a:srgbClr val="FF0000"/>
                  </a:solidFill>
                  <a:latin typeface="Glacial Indifference"/>
                </a:rPr>
                <a:t>QUE PRECISA</a:t>
              </a:r>
              <a:r>
                <a:rPr lang="pt-BR" sz="2900" spc="29" dirty="0">
                  <a:solidFill>
                    <a:srgbClr val="F2FAFF"/>
                  </a:solidFill>
                  <a:latin typeface="Glacial Indifference"/>
                </a:rPr>
                <a:t>.</a:t>
              </a:r>
            </a:p>
            <a:p>
              <a:pPr marL="457200" indent="-457200" algn="l">
                <a:lnSpc>
                  <a:spcPts val="3334"/>
                </a:lnSpc>
                <a:buFont typeface="Arial" panose="020B0604020202020204" pitchFamily="34" charset="0"/>
                <a:buChar char="•"/>
              </a:pPr>
              <a:endParaRPr lang="pt-BR" sz="2900" spc="29" dirty="0">
                <a:solidFill>
                  <a:srgbClr val="F2FAFF"/>
                </a:solidFill>
                <a:latin typeface="Glacial Indifference"/>
              </a:endParaRPr>
            </a:p>
            <a:p>
              <a:pPr marL="457200" indent="-457200" algn="l">
                <a:lnSpc>
                  <a:spcPts val="3334"/>
                </a:lnSpc>
                <a:buFont typeface="Arial" panose="020B0604020202020204" pitchFamily="34" charset="0"/>
                <a:buChar char="•"/>
              </a:pPr>
              <a:r>
                <a:rPr lang="pt-BR" sz="2900" spc="29" dirty="0">
                  <a:solidFill>
                    <a:srgbClr val="F2FAFF"/>
                  </a:solidFill>
                  <a:latin typeface="Glacial Indifference"/>
                </a:rPr>
                <a:t>PARA ATENDER SOMENTE A POPULAÇÃO COM DOR CRÔNICA, COM 5 SESSÕES POR ANO, SERIA NECESSÁRIO MAIS DE </a:t>
              </a:r>
              <a:r>
                <a:rPr lang="pt-BR" sz="2900" spc="29" dirty="0">
                  <a:solidFill>
                    <a:srgbClr val="FF0000"/>
                  </a:solidFill>
                  <a:latin typeface="Glacial Indifference"/>
                </a:rPr>
                <a:t>100 MIL </a:t>
              </a:r>
              <a:r>
                <a:rPr lang="pt-BR" sz="2900" spc="29" dirty="0">
                  <a:solidFill>
                    <a:srgbClr val="F2FAFF"/>
                  </a:solidFill>
                  <a:latin typeface="Glacial Indifference"/>
                </a:rPr>
                <a:t>ACUPUNTURISTAS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115600"/>
              <a:ext cx="13163107" cy="2137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2480"/>
                </a:lnSpc>
              </a:pPr>
              <a:r>
                <a:rPr lang="pt-BR" sz="9600" spc="159" dirty="0">
                  <a:solidFill>
                    <a:srgbClr val="F2FAFF"/>
                  </a:solidFill>
                  <a:latin typeface="League Spartan"/>
                </a:rPr>
                <a:t>60 Milhões</a:t>
              </a:r>
              <a:endParaRPr lang="en-US" sz="9600" dirty="0">
                <a:solidFill>
                  <a:srgbClr val="F2FAFF"/>
                </a:solidFill>
                <a:latin typeface="League Spartan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42023"/>
              <a:ext cx="13315507" cy="1162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45"/>
                </a:lnSpc>
              </a:pPr>
              <a:r>
                <a:rPr lang="pt-BR" sz="2650" spc="159" dirty="0">
                  <a:solidFill>
                    <a:srgbClr val="F2FAFF"/>
                  </a:solidFill>
                  <a:latin typeface="League Spartan"/>
                </a:rPr>
                <a:t>NÚMERO DE PESSOAS COM DOR CRÔNICA NO BRASIL</a:t>
              </a:r>
              <a:endParaRPr lang="en-US" sz="2650" spc="159" dirty="0">
                <a:solidFill>
                  <a:srgbClr val="F2FAFF"/>
                </a:solidFill>
                <a:latin typeface="League Spartan"/>
              </a:endParaRPr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3151824" y="8725766"/>
            <a:ext cx="4400550" cy="4400550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2FAFF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cupuntura, uma alternativa para alívio das dores e das tensões">
            <a:extLst>
              <a:ext uri="{FF2B5EF4-FFF2-40B4-BE49-F238E27FC236}">
                <a16:creationId xmlns:a16="http://schemas.microsoft.com/office/drawing/2014/main" xmlns="" id="{5549234C-69F1-4F2B-87B4-AD011D2D97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6" r="19572"/>
          <a:stretch/>
        </p:blipFill>
        <p:spPr bwMode="auto">
          <a:xfrm>
            <a:off x="609600" y="3467100"/>
            <a:ext cx="6030772" cy="626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4"/>
          <p:cNvSpPr txBox="1"/>
          <p:nvPr/>
        </p:nvSpPr>
        <p:spPr>
          <a:xfrm>
            <a:off x="1028700" y="1057275"/>
            <a:ext cx="6705737" cy="2316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80"/>
              </a:lnSpc>
            </a:pPr>
            <a:r>
              <a:rPr lang="pt-BR" sz="5200" spc="52" dirty="0">
                <a:solidFill>
                  <a:srgbClr val="43C3DD"/>
                </a:solidFill>
                <a:latin typeface="League Spartan"/>
              </a:rPr>
              <a:t>FALÁCIA DE ACIDENTES COM ACUPUNTURA</a:t>
            </a:r>
            <a:endParaRPr lang="en-US" sz="5200" spc="52" dirty="0">
              <a:solidFill>
                <a:srgbClr val="43C3DD"/>
              </a:solidFill>
              <a:latin typeface="League Spartan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152555" y="8451106"/>
            <a:ext cx="4305109" cy="430510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8382000" y="834137"/>
            <a:ext cx="8453355" cy="8463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34"/>
              </a:lnSpc>
            </a:pPr>
            <a:r>
              <a:rPr lang="pt-BR" sz="2400" spc="29" dirty="0">
                <a:solidFill>
                  <a:srgbClr val="244357"/>
                </a:solidFill>
                <a:latin typeface="Glacial Indifference"/>
              </a:rPr>
              <a:t>1 PACIENTE DIA:    INSERÇÃO DE 10 </a:t>
            </a:r>
            <a:r>
              <a:rPr lang="pt-BR" sz="2400" spc="29" dirty="0" smtClean="0">
                <a:solidFill>
                  <a:srgbClr val="244357"/>
                </a:solidFill>
                <a:latin typeface="Glacial Indifference"/>
              </a:rPr>
              <a:t>AGULHAS: </a:t>
            </a:r>
            <a:r>
              <a:rPr lang="pt-BR" sz="2400" spc="29" dirty="0" smtClean="0">
                <a:solidFill>
                  <a:srgbClr val="FF0000"/>
                </a:solidFill>
                <a:latin typeface="Glacial Indifference"/>
              </a:rPr>
              <a:t>10 inserções</a:t>
            </a:r>
            <a:endParaRPr lang="pt-BR" sz="2400" spc="29" dirty="0">
              <a:solidFill>
                <a:srgbClr val="FF0000"/>
              </a:solidFill>
              <a:latin typeface="Glacial Indifference"/>
            </a:endParaRPr>
          </a:p>
          <a:p>
            <a:pPr algn="l">
              <a:lnSpc>
                <a:spcPts val="3334"/>
              </a:lnSpc>
            </a:pPr>
            <a:endParaRPr lang="pt-BR" sz="2400" spc="29" dirty="0">
              <a:solidFill>
                <a:srgbClr val="244357"/>
              </a:solidFill>
              <a:latin typeface="Glacial Indifference"/>
            </a:endParaRPr>
          </a:p>
          <a:p>
            <a:pPr algn="l">
              <a:lnSpc>
                <a:spcPts val="3334"/>
              </a:lnSpc>
            </a:pPr>
            <a:r>
              <a:rPr lang="pt-BR" sz="2400" spc="29" dirty="0">
                <a:solidFill>
                  <a:srgbClr val="244357"/>
                </a:solidFill>
                <a:latin typeface="Glacial Indifference"/>
              </a:rPr>
              <a:t>1 PACIENTE  DIAS POR CINCO DIAS POR SEMANA</a:t>
            </a:r>
            <a:r>
              <a:rPr lang="pt-BR" sz="2400" spc="29" dirty="0" smtClean="0">
                <a:solidFill>
                  <a:srgbClr val="244357"/>
                </a:solidFill>
                <a:latin typeface="Glacial Indifference"/>
              </a:rPr>
              <a:t>: </a:t>
            </a:r>
            <a:r>
              <a:rPr lang="pt-BR" sz="2400" spc="29" dirty="0" smtClean="0">
                <a:solidFill>
                  <a:srgbClr val="FF0000"/>
                </a:solidFill>
                <a:latin typeface="Glacial Indifference"/>
              </a:rPr>
              <a:t>50 inserções</a:t>
            </a:r>
            <a:endParaRPr lang="pt-BR" sz="2400" spc="29" dirty="0">
              <a:solidFill>
                <a:srgbClr val="FF0000"/>
              </a:solidFill>
              <a:latin typeface="Glacial Indifference"/>
            </a:endParaRPr>
          </a:p>
          <a:p>
            <a:pPr algn="l">
              <a:lnSpc>
                <a:spcPts val="3334"/>
              </a:lnSpc>
            </a:pPr>
            <a:endParaRPr lang="pt-BR" sz="2400" spc="29" dirty="0">
              <a:solidFill>
                <a:srgbClr val="244357"/>
              </a:solidFill>
              <a:latin typeface="Glacial Indifference"/>
            </a:endParaRPr>
          </a:p>
          <a:p>
            <a:pPr algn="l">
              <a:lnSpc>
                <a:spcPts val="3334"/>
              </a:lnSpc>
            </a:pPr>
            <a:r>
              <a:rPr lang="pt-BR" sz="2400" spc="29" dirty="0">
                <a:solidFill>
                  <a:srgbClr val="244357"/>
                </a:solidFill>
                <a:latin typeface="Glacial Indifference"/>
              </a:rPr>
              <a:t>1 PACIENTE  VINTE DIAS ( MÊS</a:t>
            </a:r>
            <a:r>
              <a:rPr lang="pt-BR" sz="2400" spc="29" dirty="0" smtClean="0">
                <a:solidFill>
                  <a:srgbClr val="FF0000"/>
                </a:solidFill>
                <a:latin typeface="Glacial Indifference"/>
              </a:rPr>
              <a:t>): 1000 inserções</a:t>
            </a:r>
            <a:endParaRPr lang="pt-BR" sz="2400" spc="29" dirty="0">
              <a:solidFill>
                <a:srgbClr val="FF0000"/>
              </a:solidFill>
              <a:latin typeface="Glacial Indifference"/>
            </a:endParaRPr>
          </a:p>
          <a:p>
            <a:pPr algn="l">
              <a:lnSpc>
                <a:spcPts val="3334"/>
              </a:lnSpc>
            </a:pPr>
            <a:endParaRPr lang="pt-BR" sz="2400" spc="29" dirty="0">
              <a:solidFill>
                <a:srgbClr val="244357"/>
              </a:solidFill>
              <a:latin typeface="Glacial Indifference"/>
            </a:endParaRPr>
          </a:p>
          <a:p>
            <a:pPr algn="l">
              <a:lnSpc>
                <a:spcPts val="3334"/>
              </a:lnSpc>
            </a:pPr>
            <a:r>
              <a:rPr lang="pt-BR" sz="2400" spc="29" dirty="0">
                <a:solidFill>
                  <a:srgbClr val="244357"/>
                </a:solidFill>
                <a:latin typeface="Glacial Indifference"/>
              </a:rPr>
              <a:t>1 PACIENTE TREZENTOS DIAS ( UM  ANO</a:t>
            </a:r>
            <a:r>
              <a:rPr lang="pt-BR" sz="2400" spc="29" dirty="0" smtClean="0">
                <a:solidFill>
                  <a:srgbClr val="244357"/>
                </a:solidFill>
                <a:latin typeface="Glacial Indifference"/>
              </a:rPr>
              <a:t>): </a:t>
            </a:r>
            <a:r>
              <a:rPr lang="pt-BR" sz="2400" spc="29" dirty="0" smtClean="0">
                <a:solidFill>
                  <a:srgbClr val="FF0000"/>
                </a:solidFill>
                <a:latin typeface="Glacial Indifference"/>
              </a:rPr>
              <a:t>300.000 inserções</a:t>
            </a:r>
            <a:endParaRPr lang="pt-BR" sz="2400" spc="29" dirty="0">
              <a:solidFill>
                <a:srgbClr val="FF0000"/>
              </a:solidFill>
              <a:latin typeface="Glacial Indifference"/>
            </a:endParaRPr>
          </a:p>
          <a:p>
            <a:pPr algn="l">
              <a:lnSpc>
                <a:spcPts val="3334"/>
              </a:lnSpc>
            </a:pPr>
            <a:endParaRPr lang="pt-BR" sz="2400" spc="29" dirty="0">
              <a:solidFill>
                <a:srgbClr val="244357"/>
              </a:solidFill>
              <a:latin typeface="Glacial Indifference"/>
            </a:endParaRPr>
          </a:p>
          <a:p>
            <a:pPr algn="l">
              <a:lnSpc>
                <a:spcPts val="3334"/>
              </a:lnSpc>
            </a:pPr>
            <a:r>
              <a:rPr lang="pt-BR" sz="2400" spc="29" dirty="0">
                <a:solidFill>
                  <a:srgbClr val="244357"/>
                </a:solidFill>
                <a:latin typeface="Glacial Indifference"/>
              </a:rPr>
              <a:t>CONSIDERANDO O NÚMERO DE INSERÇÕES EM DUZENTOS E CINQUENTA MIL ACUPUNTURISTAS </a:t>
            </a:r>
            <a:r>
              <a:rPr lang="pt-BR" sz="2400" spc="29" dirty="0" smtClean="0">
                <a:solidFill>
                  <a:srgbClr val="244357"/>
                </a:solidFill>
                <a:latin typeface="Glacial Indifference"/>
              </a:rPr>
              <a:t>BRASILEIROS:</a:t>
            </a:r>
          </a:p>
          <a:p>
            <a:pPr algn="l">
              <a:lnSpc>
                <a:spcPts val="3334"/>
              </a:lnSpc>
            </a:pPr>
            <a:r>
              <a:rPr lang="pt-BR" sz="2400" spc="29" dirty="0" smtClean="0">
                <a:solidFill>
                  <a:srgbClr val="FF0000"/>
                </a:solidFill>
                <a:latin typeface="Glacial Indifference"/>
              </a:rPr>
              <a:t>75.000.000.000 inserções.</a:t>
            </a:r>
            <a:endParaRPr lang="pt-BR" sz="2400" spc="29" dirty="0">
              <a:solidFill>
                <a:srgbClr val="FF0000"/>
              </a:solidFill>
              <a:latin typeface="Glacial Indifference"/>
            </a:endParaRPr>
          </a:p>
          <a:p>
            <a:pPr algn="l">
              <a:lnSpc>
                <a:spcPts val="3334"/>
              </a:lnSpc>
            </a:pPr>
            <a:endParaRPr lang="pt-BR" sz="2400" spc="29" dirty="0">
              <a:solidFill>
                <a:srgbClr val="244357"/>
              </a:solidFill>
              <a:latin typeface="Glacial Indifference"/>
            </a:endParaRPr>
          </a:p>
          <a:p>
            <a:pPr algn="l">
              <a:lnSpc>
                <a:spcPts val="3334"/>
              </a:lnSpc>
            </a:pPr>
            <a:r>
              <a:rPr lang="pt-BR" sz="2400" spc="29" dirty="0">
                <a:solidFill>
                  <a:srgbClr val="244357"/>
                </a:solidFill>
                <a:latin typeface="Glacial Indifference"/>
              </a:rPr>
              <a:t>IMAGINEM ISSO NO MUNDO???</a:t>
            </a:r>
          </a:p>
          <a:p>
            <a:pPr algn="l">
              <a:lnSpc>
                <a:spcPts val="3334"/>
              </a:lnSpc>
            </a:pPr>
            <a:endParaRPr lang="pt-BR" sz="2400" spc="29" dirty="0">
              <a:solidFill>
                <a:srgbClr val="244357"/>
              </a:solidFill>
              <a:latin typeface="Glacial Indifference"/>
            </a:endParaRPr>
          </a:p>
          <a:p>
            <a:pPr algn="l">
              <a:lnSpc>
                <a:spcPts val="3334"/>
              </a:lnSpc>
            </a:pPr>
            <a:r>
              <a:rPr lang="pt-BR" sz="2400" spc="29" dirty="0">
                <a:solidFill>
                  <a:srgbClr val="244357"/>
                </a:solidFill>
                <a:latin typeface="Glacial Indifference"/>
              </a:rPr>
              <a:t>IMAGINE </a:t>
            </a:r>
          </a:p>
          <a:p>
            <a:pPr algn="l">
              <a:lnSpc>
                <a:spcPts val="3334"/>
              </a:lnSpc>
            </a:pPr>
            <a:endParaRPr lang="pt-BR" sz="2400" spc="29" dirty="0">
              <a:solidFill>
                <a:srgbClr val="244357"/>
              </a:solidFill>
              <a:latin typeface="Glacial Indifference"/>
            </a:endParaRPr>
          </a:p>
          <a:p>
            <a:pPr algn="l">
              <a:lnSpc>
                <a:spcPts val="3334"/>
              </a:lnSpc>
            </a:pPr>
            <a:r>
              <a:rPr lang="pt-BR" sz="2400" spc="29" dirty="0">
                <a:solidFill>
                  <a:srgbClr val="244357"/>
                </a:solidFill>
                <a:latin typeface="Glacial Indifference"/>
              </a:rPr>
              <a:t>IMAGINEM UM ÚNICO ACUPONTO IG4 (HEGU): MANDÍBULA DO TRIGRE, O MAIS INSERIDO NO MUNDO POR SEUS EFEITOS SISTÊMICOS????</a:t>
            </a:r>
            <a:endParaRPr lang="en-US" sz="2400" spc="29" dirty="0">
              <a:solidFill>
                <a:srgbClr val="244357"/>
              </a:solidFill>
              <a:latin typeface="Glacial Indifference"/>
            </a:endParaRPr>
          </a:p>
        </p:txBody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5059025" y="-3371850"/>
            <a:ext cx="4400550" cy="4400550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43C3DD"/>
            </a:solidFill>
          </p:spPr>
        </p:sp>
      </p:grpSp>
      <p:sp>
        <p:nvSpPr>
          <p:cNvPr id="15" name="TextBox 24">
            <a:extLst>
              <a:ext uri="{FF2B5EF4-FFF2-40B4-BE49-F238E27FC236}">
                <a16:creationId xmlns:a16="http://schemas.microsoft.com/office/drawing/2014/main" xmlns="" id="{AE042ABC-A29C-4C5E-A6F2-53DE1234A073}"/>
              </a:ext>
            </a:extLst>
          </p:cNvPr>
          <p:cNvSpPr txBox="1"/>
          <p:nvPr/>
        </p:nvSpPr>
        <p:spPr>
          <a:xfrm>
            <a:off x="10744200" y="9318822"/>
            <a:ext cx="6734189" cy="268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spc="24" dirty="0">
                <a:solidFill>
                  <a:srgbClr val="244357"/>
                </a:solidFill>
                <a:latin typeface="Glacial Indifference"/>
              </a:rPr>
              <a:t>SBA | </a:t>
            </a:r>
            <a:r>
              <a:rPr lang="pt-BR" sz="1600" spc="24" dirty="0">
                <a:solidFill>
                  <a:srgbClr val="244357"/>
                </a:solidFill>
                <a:latin typeface="Glacial Indifference"/>
              </a:rPr>
              <a:t>Dr. Jean Luís </a:t>
            </a:r>
            <a:r>
              <a:rPr lang="pt-BR" sz="1600" spc="24" dirty="0" err="1">
                <a:solidFill>
                  <a:srgbClr val="244357"/>
                </a:solidFill>
                <a:latin typeface="Glacial Indifference"/>
              </a:rPr>
              <a:t>Degrande</a:t>
            </a:r>
            <a:r>
              <a:rPr lang="pt-BR" sz="1600" spc="24" dirty="0">
                <a:solidFill>
                  <a:srgbClr val="244357"/>
                </a:solidFill>
                <a:latin typeface="Glacial Indifference"/>
              </a:rPr>
              <a:t> de Sousa</a:t>
            </a:r>
            <a:endParaRPr lang="en-US" sz="1600" spc="24" dirty="0">
              <a:solidFill>
                <a:srgbClr val="244357"/>
              </a:solidFill>
              <a:latin typeface="Glacial Indifference"/>
            </a:endParaRPr>
          </a:p>
        </p:txBody>
      </p:sp>
      <p:sp>
        <p:nvSpPr>
          <p:cNvPr id="16" name="AutoShape 2" descr="Acupuntura, uma alternativa para alívio das dores e das tensões">
            <a:extLst>
              <a:ext uri="{FF2B5EF4-FFF2-40B4-BE49-F238E27FC236}">
                <a16:creationId xmlns:a16="http://schemas.microsoft.com/office/drawing/2014/main" xmlns="" id="{FD3EB9B2-8F71-4699-8CD9-8167B462E8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46863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C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8600" y="208741"/>
            <a:ext cx="17830800" cy="9869519"/>
          </a:xfrm>
          <a:prstGeom prst="rect">
            <a:avLst/>
          </a:prstGeom>
          <a:solidFill>
            <a:srgbClr val="F2FA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646238" y="5725392"/>
            <a:ext cx="4135582" cy="41355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2853722" y="294409"/>
            <a:ext cx="4135582" cy="413558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477524" y="1866900"/>
            <a:ext cx="11332952" cy="7368037"/>
            <a:chOff x="0" y="-43329"/>
            <a:chExt cx="15110602" cy="9824051"/>
          </a:xfrm>
        </p:grpSpPr>
        <p:sp>
          <p:nvSpPr>
            <p:cNvPr id="6" name="TextBox 6"/>
            <p:cNvSpPr txBox="1"/>
            <p:nvPr/>
          </p:nvSpPr>
          <p:spPr>
            <a:xfrm>
              <a:off x="0" y="1339094"/>
              <a:ext cx="15110602" cy="8441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59"/>
                </a:lnSpc>
              </a:pPr>
              <a:endParaRPr lang="pt-BR" sz="4000" spc="43" dirty="0">
                <a:solidFill>
                  <a:srgbClr val="43C3DD"/>
                </a:solidFill>
                <a:latin typeface="League Spartan"/>
              </a:endParaRPr>
            </a:p>
            <a:p>
              <a:pPr algn="ctr">
                <a:lnSpc>
                  <a:spcPts val="6159"/>
                </a:lnSpc>
              </a:pPr>
              <a:r>
                <a:rPr lang="pt-BR" sz="4000" spc="43" dirty="0">
                  <a:solidFill>
                    <a:srgbClr val="43C3DD"/>
                  </a:solidFill>
                  <a:latin typeface="League Spartan"/>
                </a:rPr>
                <a:t>0,000012 por cento em estatísticas de todo o mundo</a:t>
              </a:r>
            </a:p>
            <a:p>
              <a:pPr algn="ctr">
                <a:lnSpc>
                  <a:spcPts val="6159"/>
                </a:lnSpc>
              </a:pPr>
              <a:endParaRPr lang="pt-BR" sz="4000" spc="43" dirty="0">
                <a:solidFill>
                  <a:srgbClr val="43C3DD"/>
                </a:solidFill>
                <a:latin typeface="League Spartan"/>
              </a:endParaRPr>
            </a:p>
            <a:p>
              <a:pPr algn="ctr">
                <a:lnSpc>
                  <a:spcPts val="6159"/>
                </a:lnSpc>
              </a:pPr>
              <a:r>
                <a:rPr lang="pt-BR" sz="4000" spc="43" dirty="0">
                  <a:solidFill>
                    <a:srgbClr val="43C3DD"/>
                  </a:solidFill>
                  <a:latin typeface="League Spartan"/>
                </a:rPr>
                <a:t>Discurso de Segurança é falacioso.</a:t>
              </a:r>
            </a:p>
            <a:p>
              <a:pPr algn="ctr">
                <a:lnSpc>
                  <a:spcPts val="6159"/>
                </a:lnSpc>
              </a:pPr>
              <a:endParaRPr lang="pt-BR" sz="4000" spc="43" dirty="0">
                <a:solidFill>
                  <a:srgbClr val="43C3DD"/>
                </a:solidFill>
                <a:latin typeface="League Spartan"/>
              </a:endParaRPr>
            </a:p>
            <a:p>
              <a:pPr algn="ctr">
                <a:lnSpc>
                  <a:spcPts val="6159"/>
                </a:lnSpc>
              </a:pPr>
              <a:r>
                <a:rPr lang="pt-BR" sz="4000" spc="43" dirty="0">
                  <a:solidFill>
                    <a:srgbClr val="43C3DD"/>
                  </a:solidFill>
                  <a:latin typeface="League Spartan"/>
                </a:rPr>
                <a:t>Discurso é </a:t>
              </a:r>
              <a:r>
                <a:rPr lang="pt-BR" sz="4000" spc="43" dirty="0">
                  <a:solidFill>
                    <a:srgbClr val="FF0000"/>
                  </a:solidFill>
                  <a:latin typeface="League Spartan"/>
                </a:rPr>
                <a:t>Coorporativo e Mercadológico</a:t>
              </a:r>
              <a:r>
                <a:rPr lang="pt-BR" sz="4000" spc="43" dirty="0">
                  <a:solidFill>
                    <a:srgbClr val="43C3DD"/>
                  </a:solidFill>
                  <a:latin typeface="League Spartan"/>
                </a:rPr>
                <a:t>.</a:t>
              </a:r>
              <a:endParaRPr lang="pt-BR" sz="4400" spc="43" dirty="0">
                <a:solidFill>
                  <a:srgbClr val="43C3DD"/>
                </a:solidFill>
                <a:latin typeface="League Spartan"/>
              </a:endParaRPr>
            </a:p>
            <a:p>
              <a:pPr algn="ctr">
                <a:lnSpc>
                  <a:spcPts val="6159"/>
                </a:lnSpc>
              </a:pPr>
              <a:endParaRPr lang="en-US" sz="4400" spc="43" dirty="0">
                <a:solidFill>
                  <a:srgbClr val="43C3DD"/>
                </a:solidFill>
                <a:latin typeface="League Spartan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3329"/>
              <a:ext cx="15110602" cy="15046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20"/>
                </a:lnSpc>
              </a:pPr>
              <a:r>
                <a:rPr lang="pt-BR" sz="3400" spc="204" dirty="0">
                  <a:solidFill>
                    <a:srgbClr val="244357"/>
                  </a:solidFill>
                  <a:latin typeface="League Spartan"/>
                </a:rPr>
                <a:t>LESÕES POR ACUPUNTURA COMETIDAS POR PROFISSIONAIS DE SAÚDE:</a:t>
              </a:r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-1171575" y="-2319090"/>
            <a:ext cx="4400550" cy="4400550"/>
            <a:chOff x="-2540" y="-2540"/>
            <a:chExt cx="6355080" cy="6355080"/>
          </a:xfrm>
        </p:grpSpPr>
        <p:sp>
          <p:nvSpPr>
            <p:cNvPr id="10" name="Freeform 10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244357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5059025" y="8249516"/>
            <a:ext cx="4400550" cy="4400550"/>
            <a:chOff x="-2540" y="-2540"/>
            <a:chExt cx="6355080" cy="6355080"/>
          </a:xfrm>
        </p:grpSpPr>
        <p:sp>
          <p:nvSpPr>
            <p:cNvPr id="12" name="Freeform 12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244357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</TotalTime>
  <Words>991</Words>
  <Application>Microsoft Office PowerPoint</Application>
  <PresentationFormat>Personalizar</PresentationFormat>
  <Paragraphs>131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0" baseType="lpstr">
      <vt:lpstr>Arial</vt:lpstr>
      <vt:lpstr>League Spartan</vt:lpstr>
      <vt:lpstr>Calibri</vt:lpstr>
      <vt:lpstr>Glacial Indifference Bold</vt:lpstr>
      <vt:lpstr>Glacial Indifference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Azul Padrão Geométrico Médico Apresentação</dc:title>
  <dc:creator>User</dc:creator>
  <cp:lastModifiedBy>Saulo Kleber Rodrigues Ribeiro</cp:lastModifiedBy>
  <cp:revision>27</cp:revision>
  <dcterms:created xsi:type="dcterms:W3CDTF">2006-08-16T00:00:00Z</dcterms:created>
  <dcterms:modified xsi:type="dcterms:W3CDTF">2022-05-12T11:41:39Z</dcterms:modified>
  <dc:identifier>DAE_Q9ZqWLs</dc:identifier>
</cp:coreProperties>
</file>