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90" r:id="rId2"/>
    <p:sldId id="292" r:id="rId3"/>
    <p:sldId id="288" r:id="rId4"/>
    <p:sldId id="289" r:id="rId5"/>
    <p:sldId id="283" r:id="rId6"/>
    <p:sldId id="279" r:id="rId7"/>
    <p:sldId id="286" r:id="rId8"/>
    <p:sldId id="284" r:id="rId9"/>
    <p:sldId id="285" r:id="rId10"/>
    <p:sldId id="287" r:id="rId11"/>
    <p:sldId id="293" r:id="rId12"/>
  </p:sldIdLst>
  <p:sldSz cx="9144000" cy="6858000" type="screen4x3"/>
  <p:notesSz cx="6881813" cy="100028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5" charset="-128"/>
        <a:cs typeface="+mn-cs"/>
      </a:defRPr>
    </a:lvl5pPr>
    <a:lvl6pPr marL="2286000" algn="l" defTabSz="914400" rtl="0" eaLnBrk="1" latinLnBrk="0" hangingPunct="1">
      <a:defRPr kern="1200">
        <a:solidFill>
          <a:schemeClr val="tx1"/>
        </a:solidFill>
        <a:latin typeface="Arial" charset="0"/>
        <a:ea typeface="ＭＳ Ｐゴシック" pitchFamily="-95" charset="-128"/>
        <a:cs typeface="+mn-cs"/>
      </a:defRPr>
    </a:lvl6pPr>
    <a:lvl7pPr marL="2743200" algn="l" defTabSz="914400" rtl="0" eaLnBrk="1" latinLnBrk="0" hangingPunct="1">
      <a:defRPr kern="1200">
        <a:solidFill>
          <a:schemeClr val="tx1"/>
        </a:solidFill>
        <a:latin typeface="Arial" charset="0"/>
        <a:ea typeface="ＭＳ Ｐゴシック" pitchFamily="-95" charset="-128"/>
        <a:cs typeface="+mn-cs"/>
      </a:defRPr>
    </a:lvl7pPr>
    <a:lvl8pPr marL="3200400" algn="l" defTabSz="914400" rtl="0" eaLnBrk="1" latinLnBrk="0" hangingPunct="1">
      <a:defRPr kern="1200">
        <a:solidFill>
          <a:schemeClr val="tx1"/>
        </a:solidFill>
        <a:latin typeface="Arial" charset="0"/>
        <a:ea typeface="ＭＳ Ｐゴシック" pitchFamily="-95" charset="-128"/>
        <a:cs typeface="+mn-cs"/>
      </a:defRPr>
    </a:lvl8pPr>
    <a:lvl9pPr marL="3657600" algn="l" defTabSz="914400" rtl="0" eaLnBrk="1" latinLnBrk="0" hangingPunct="1">
      <a:defRPr kern="1200">
        <a:solidFill>
          <a:schemeClr val="tx1"/>
        </a:solidFill>
        <a:latin typeface="Arial" charset="0"/>
        <a:ea typeface="ＭＳ Ｐゴシック" pitchFamily="-95"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3248F"/>
    <a:srgbClr val="008A3E"/>
    <a:srgbClr val="00A249"/>
    <a:srgbClr val="0E488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varScale="1">
        <p:scale>
          <a:sx n="69" d="100"/>
          <a:sy n="69"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pt-BR"/>
          </a:p>
        </p:txBody>
      </p:sp>
      <p:sp>
        <p:nvSpPr>
          <p:cNvPr id="3" name="Espaço Reservado para Data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52E3BA3D-CFB9-4791-93B3-8261D9532167}" type="datetimeFigureOut">
              <a:rPr lang="pt-BR" smtClean="0"/>
              <a:pPr/>
              <a:t>31/08/2016</a:t>
            </a:fld>
            <a:endParaRPr lang="pt-BR"/>
          </a:p>
        </p:txBody>
      </p:sp>
      <p:sp>
        <p:nvSpPr>
          <p:cNvPr id="4" name="Espaço Reservado para Imagem de Slide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pt-BR"/>
          </a:p>
        </p:txBody>
      </p:sp>
      <p:sp>
        <p:nvSpPr>
          <p:cNvPr id="5" name="Espaço Reservado para Anotações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DA7BD34D-823B-43BE-9F48-D25D31F3E528}" type="slidenum">
              <a:rPr lang="pt-BR" smtClean="0"/>
              <a:pPr/>
              <a:t>‹nº›</a:t>
            </a:fld>
            <a:endParaRPr lang="pt-BR"/>
          </a:p>
        </p:txBody>
      </p:sp>
    </p:spTree>
    <p:extLst>
      <p:ext uri="{BB962C8B-B14F-4D97-AF65-F5344CB8AC3E}">
        <p14:creationId xmlns="" xmlns:p14="http://schemas.microsoft.com/office/powerpoint/2010/main" val="30428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016224" y="497381"/>
            <a:ext cx="4983212" cy="1707469"/>
          </a:xfrm>
          <a:prstGeom prst="rect">
            <a:avLst/>
          </a:prstGeom>
        </p:spPr>
      </p:pic>
      <p:pic>
        <p:nvPicPr>
          <p:cNvPr id="7" name="Imagem 6"/>
          <p:cNvPicPr>
            <a:picLocks noChangeAspect="1"/>
          </p:cNvPicPr>
          <p:nvPr userDrawn="1"/>
        </p:nvPicPr>
        <p:blipFill rotWithShape="1">
          <a:blip r:embed="rId3">
            <a:extLst>
              <a:ext uri="{28A0092B-C50C-407E-A947-70E740481C1C}">
                <a14:useLocalDpi xmlns="" xmlns:a14="http://schemas.microsoft.com/office/drawing/2010/main" val="0"/>
              </a:ext>
            </a:extLst>
          </a:blip>
          <a:srcRect t="47241" b="10042"/>
          <a:stretch/>
        </p:blipFill>
        <p:spPr>
          <a:xfrm>
            <a:off x="0" y="4969001"/>
            <a:ext cx="9144000" cy="1916383"/>
          </a:xfrm>
          <a:prstGeom prst="rect">
            <a:avLst/>
          </a:prstGeom>
          <a:effectLst/>
        </p:spPr>
      </p:pic>
    </p:spTree>
    <p:extLst>
      <p:ext uri="{BB962C8B-B14F-4D97-AF65-F5344CB8AC3E}">
        <p14:creationId xmlns="" xmlns:p14="http://schemas.microsoft.com/office/powerpoint/2010/main" val="52634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1255"/>
            <a:ext cx="8229600" cy="807248"/>
          </a:xfrm>
          <a:prstGeom prst="rect">
            <a:avLst/>
          </a:prstGeom>
        </p:spPr>
        <p:txBody>
          <a:bodyPr anchor="ctr" anchorCtr="0"/>
          <a:lstStyle>
            <a:lvl1pPr algn="l">
              <a:defRPr sz="2800" b="1">
                <a:solidFill>
                  <a:srgbClr val="0E488F"/>
                </a:solidFill>
              </a:defRPr>
            </a:lvl1pPr>
          </a:lstStyle>
          <a:p>
            <a:r>
              <a:rPr lang="x-none" smtClean="0"/>
              <a:t>Click to edit Master title style</a:t>
            </a:r>
            <a:endParaRPr lang="en-US" dirty="0"/>
          </a:p>
        </p:txBody>
      </p:sp>
      <p:sp>
        <p:nvSpPr>
          <p:cNvPr id="3" name="Content Placeholder 2"/>
          <p:cNvSpPr>
            <a:spLocks noGrp="1"/>
          </p:cNvSpPr>
          <p:nvPr>
            <p:ph idx="1"/>
          </p:nvPr>
        </p:nvSpPr>
        <p:spPr>
          <a:xfrm>
            <a:off x="457200" y="1196752"/>
            <a:ext cx="8229600" cy="4525963"/>
          </a:xfrm>
          <a:prstGeom prst="rect">
            <a:avLst/>
          </a:prstGeom>
        </p:spPr>
        <p:txBody>
          <a:bodyPr/>
          <a:lstStyle>
            <a:lvl1pPr>
              <a:buClr>
                <a:srgbClr val="0E488F"/>
              </a:buClr>
              <a:defRPr>
                <a:solidFill>
                  <a:srgbClr val="0E488F"/>
                </a:solidFill>
              </a:defRPr>
            </a:lvl1pPr>
            <a:lvl2pPr>
              <a:buClr>
                <a:srgbClr val="0E488F"/>
              </a:buClr>
              <a:defRPr>
                <a:solidFill>
                  <a:srgbClr val="0E488F"/>
                </a:solidFill>
              </a:defRPr>
            </a:lvl2pPr>
            <a:lvl3pPr>
              <a:buClr>
                <a:srgbClr val="0E488F"/>
              </a:buClr>
              <a:defRPr>
                <a:solidFill>
                  <a:srgbClr val="0E488F"/>
                </a:solidFill>
              </a:defRPr>
            </a:lvl3pPr>
            <a:lvl4pPr>
              <a:buClr>
                <a:srgbClr val="0E488F"/>
              </a:buClr>
              <a:defRPr>
                <a:solidFill>
                  <a:srgbClr val="0E488F"/>
                </a:solidFill>
              </a:defRPr>
            </a:lvl4pPr>
            <a:lvl5pPr>
              <a:buClr>
                <a:srgbClr val="0E488F"/>
              </a:buClr>
              <a:defRPr>
                <a:solidFill>
                  <a:srgbClr val="0E488F"/>
                </a:solidFill>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6" name="Slide Number Placeholder 5"/>
          <p:cNvSpPr>
            <a:spLocks noGrp="1"/>
          </p:cNvSpPr>
          <p:nvPr>
            <p:ph type="sldNum" sz="quarter" idx="12"/>
          </p:nvPr>
        </p:nvSpPr>
        <p:spPr>
          <a:xfrm>
            <a:off x="8604448" y="6356350"/>
            <a:ext cx="467072" cy="365125"/>
          </a:xfrm>
          <a:prstGeom prst="rect">
            <a:avLst/>
          </a:prstGeom>
        </p:spPr>
        <p:txBody>
          <a:bodyPr anchor="ctr" anchorCtr="0"/>
          <a:lstStyle>
            <a:lvl1pPr algn="ctr">
              <a:defRPr sz="1200" b="1">
                <a:solidFill>
                  <a:schemeClr val="bg1"/>
                </a:solidFill>
              </a:defRPr>
            </a:lvl1pPr>
          </a:lstStyle>
          <a:p>
            <a:pPr>
              <a:defRPr/>
            </a:pPr>
            <a:fld id="{308EEE9C-B573-4340-82ED-F1935C99101A}" type="slidenum">
              <a:rPr lang="en-US" altLang="pt-BR" smtClean="0"/>
              <a:pPr>
                <a:defRPr/>
              </a:pPr>
              <a:t>‹nº›</a:t>
            </a:fld>
            <a:endParaRPr lang="en-US" altLang="pt-BR" dirty="0"/>
          </a:p>
        </p:txBody>
      </p:sp>
      <p:cxnSp>
        <p:nvCxnSpPr>
          <p:cNvPr id="8" name="Conector reto 7"/>
          <p:cNvCxnSpPr/>
          <p:nvPr userDrawn="1"/>
        </p:nvCxnSpPr>
        <p:spPr>
          <a:xfrm>
            <a:off x="0" y="948503"/>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0810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F2FF7283-14D7-4520-BA7E-2F9E8C8C8BB4}" type="datetimeFigureOut">
              <a:rPr lang="pt-BR" smtClean="0"/>
              <a:pPr/>
              <a:t>31/08/2016</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A39B9F37-01D4-45F7-8BDA-90E91ECEFF5D}"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0" y="5475684"/>
            <a:ext cx="9144000" cy="1409700"/>
          </a:xfrm>
          <a:prstGeom prst="rect">
            <a:avLst/>
          </a:prstGeom>
        </p:spPr>
      </p:pic>
      <p:pic>
        <p:nvPicPr>
          <p:cNvPr id="3" name="Imagem 2"/>
          <p:cNvPicPr>
            <a:picLocks noChangeAspect="1"/>
          </p:cNvPicPr>
          <p:nvPr userDrawn="1"/>
        </p:nvPicPr>
        <p:blipFill rotWithShape="1">
          <a:blip r:embed="rId5">
            <a:extLst>
              <a:ext uri="{28A0092B-C50C-407E-A947-70E740481C1C}">
                <a14:useLocalDpi xmlns="" xmlns:a14="http://schemas.microsoft.com/office/drawing/2010/main" val="0"/>
              </a:ext>
            </a:extLst>
          </a:blip>
          <a:srcRect l="9631" r="11494"/>
          <a:stretch/>
        </p:blipFill>
        <p:spPr>
          <a:xfrm rot="10800000">
            <a:off x="0" y="-27383"/>
            <a:ext cx="9144000" cy="1409700"/>
          </a:xfrm>
          <a:prstGeom prst="rect">
            <a:avLst/>
          </a:prstGeom>
        </p:spPr>
      </p:pic>
      <p:pic>
        <p:nvPicPr>
          <p:cNvPr id="11" name="Imagem 10"/>
          <p:cNvPicPr>
            <a:picLocks noChangeAspect="1"/>
          </p:cNvPicPr>
          <p:nvPr userDrawn="1"/>
        </p:nvPicPr>
        <p:blipFill rotWithShape="1">
          <a:blip r:embed="rId5">
            <a:extLst>
              <a:ext uri="{28A0092B-C50C-407E-A947-70E740481C1C}">
                <a14:useLocalDpi xmlns="" xmlns:a14="http://schemas.microsoft.com/office/drawing/2010/main" val="0"/>
              </a:ext>
            </a:extLst>
          </a:blip>
          <a:srcRect l="10127" t="87500" r="11967" b="-2"/>
          <a:stretch/>
        </p:blipFill>
        <p:spPr>
          <a:xfrm rot="10800000">
            <a:off x="0" y="-27383"/>
            <a:ext cx="9144000" cy="176239"/>
          </a:xfrm>
          <a:prstGeom prst="rect">
            <a:avLst/>
          </a:prstGeom>
          <a:effectLst>
            <a:outerShdw blurRad="50800" dist="38100" dir="5400000" algn="t" rotWithShape="0">
              <a:prstClr val="black">
                <a:alpha val="40000"/>
              </a:prstClr>
            </a:outerShdw>
          </a:effectLst>
        </p:spPr>
      </p:pic>
      <p:pic>
        <p:nvPicPr>
          <p:cNvPr id="6" name="Imagem 5" descr="Logo Apine vertical pequena2.jpg"/>
          <p:cNvPicPr>
            <a:picLocks noChangeAspect="1"/>
          </p:cNvPicPr>
          <p:nvPr userDrawn="1"/>
        </p:nvPicPr>
        <p:blipFill>
          <a:blip r:embed="rId6"/>
          <a:stretch>
            <a:fillRect/>
          </a:stretch>
        </p:blipFill>
        <p:spPr>
          <a:xfrm>
            <a:off x="8460432" y="332656"/>
            <a:ext cx="544066" cy="5440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95" charset="-128"/>
          <a:cs typeface="+mj-cs"/>
        </a:defRPr>
      </a:lvl1pPr>
      <a:lvl2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2pPr>
      <a:lvl3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3pPr>
      <a:lvl4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4pPr>
      <a:lvl5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5pPr>
      <a:lvl6pPr marL="457200" algn="ctr" defTabSz="457200" rtl="0" fontAlgn="base">
        <a:spcBef>
          <a:spcPct val="0"/>
        </a:spcBef>
        <a:spcAft>
          <a:spcPct val="0"/>
        </a:spcAft>
        <a:defRPr sz="4400">
          <a:solidFill>
            <a:schemeClr val="tx1"/>
          </a:solidFill>
          <a:latin typeface="Calibri" pitchFamily="-95" charset="0"/>
          <a:ea typeface="ＭＳ Ｐゴシック" pitchFamily="-95" charset="-128"/>
        </a:defRPr>
      </a:lvl6pPr>
      <a:lvl7pPr marL="914400" algn="ctr" defTabSz="457200" rtl="0" fontAlgn="base">
        <a:spcBef>
          <a:spcPct val="0"/>
        </a:spcBef>
        <a:spcAft>
          <a:spcPct val="0"/>
        </a:spcAft>
        <a:defRPr sz="4400">
          <a:solidFill>
            <a:schemeClr val="tx1"/>
          </a:solidFill>
          <a:latin typeface="Calibri" pitchFamily="-95" charset="0"/>
          <a:ea typeface="ＭＳ Ｐゴシック" pitchFamily="-95" charset="-128"/>
        </a:defRPr>
      </a:lvl7pPr>
      <a:lvl8pPr marL="1371600" algn="ctr" defTabSz="457200" rtl="0" fontAlgn="base">
        <a:spcBef>
          <a:spcPct val="0"/>
        </a:spcBef>
        <a:spcAft>
          <a:spcPct val="0"/>
        </a:spcAft>
        <a:defRPr sz="4400">
          <a:solidFill>
            <a:schemeClr val="tx1"/>
          </a:solidFill>
          <a:latin typeface="Calibri" pitchFamily="-95" charset="0"/>
          <a:ea typeface="ＭＳ Ｐゴシック" pitchFamily="-95" charset="-128"/>
        </a:defRPr>
      </a:lvl8pPr>
      <a:lvl9pPr marL="1828800" algn="ctr" defTabSz="457200" rtl="0" fontAlgn="base">
        <a:spcBef>
          <a:spcPct val="0"/>
        </a:spcBef>
        <a:spcAft>
          <a:spcPct val="0"/>
        </a:spcAft>
        <a:defRPr sz="4400">
          <a:solidFill>
            <a:schemeClr val="tx1"/>
          </a:solidFill>
          <a:latin typeface="Calibri" pitchFamily="-95" charset="0"/>
          <a:ea typeface="ＭＳ Ｐゴシック" pitchFamily="-9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95"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9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9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9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9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apine.com.br/" TargetMode="External"/><Relationship Id="rId2" Type="http://schemas.openxmlformats.org/officeDocument/2006/relationships/hyperlink" Target="mailto:apine@apine.com.br"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youtube.com/apinevideos" TargetMode="External"/><Relationship Id="rId4" Type="http://schemas.openxmlformats.org/officeDocument/2006/relationships/hyperlink" Target="http://facebook.com/apineenergi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0" y="2154609"/>
            <a:ext cx="9144000" cy="1754326"/>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pt-BR" altLang="pt-BR" sz="4400" b="1" dirty="0" smtClean="0">
                <a:solidFill>
                  <a:srgbClr val="0E488F"/>
                </a:solidFill>
                <a:ea typeface="ＭＳ Ｐゴシック" pitchFamily="-95" charset="-128"/>
                <a:cs typeface="Arial" charset="0"/>
              </a:rPr>
              <a:t>Audiência Pública – MP 735/2016</a:t>
            </a:r>
            <a:endParaRPr lang="pt-BR" altLang="pt-BR" sz="4400" b="1" dirty="0">
              <a:solidFill>
                <a:srgbClr val="0E488F"/>
              </a:solidFill>
              <a:ea typeface="ＭＳ Ｐゴシック" pitchFamily="-95" charset="-128"/>
              <a:cs typeface="Arial" charset="0"/>
            </a:endParaRPr>
          </a:p>
          <a:p>
            <a:pPr algn="ctr" eaLnBrk="1" hangingPunct="1">
              <a:lnSpc>
                <a:spcPct val="150000"/>
              </a:lnSpc>
            </a:pPr>
            <a:r>
              <a:rPr lang="pt-BR" altLang="pt-BR" sz="2800" b="1" dirty="0" smtClean="0">
                <a:solidFill>
                  <a:srgbClr val="0E488F"/>
                </a:solidFill>
                <a:ea typeface="ＭＳ Ｐゴシック" pitchFamily="-95" charset="-128"/>
                <a:cs typeface="Arial" charset="0"/>
              </a:rPr>
              <a:t>Sugestões com relação as emendas apresentadas</a:t>
            </a:r>
            <a:endParaRPr lang="en-US" altLang="pt-BR" sz="2800" dirty="0">
              <a:solidFill>
                <a:srgbClr val="0E488F"/>
              </a:solidFill>
              <a:ea typeface="ＭＳ Ｐゴシック" pitchFamily="-95" charset="-128"/>
              <a:cs typeface="Arial" charset="0"/>
            </a:endParaRPr>
          </a:p>
        </p:txBody>
      </p:sp>
      <p:sp>
        <p:nvSpPr>
          <p:cNvPr id="8" name="CaixaDeTexto 7"/>
          <p:cNvSpPr txBox="1">
            <a:spLocks noChangeArrowheads="1"/>
          </p:cNvSpPr>
          <p:nvPr/>
        </p:nvSpPr>
        <p:spPr bwMode="auto">
          <a:xfrm>
            <a:off x="5562600" y="4293096"/>
            <a:ext cx="32400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pt-BR" altLang="pt-BR" dirty="0" err="1" smtClean="0">
                <a:solidFill>
                  <a:srgbClr val="0E488F"/>
                </a:solidFill>
                <a:latin typeface="Calibri" pitchFamily="-95" charset="0"/>
              </a:rPr>
              <a:t>Tuane</a:t>
            </a:r>
            <a:r>
              <a:rPr lang="pt-BR" altLang="pt-BR" dirty="0" smtClean="0">
                <a:solidFill>
                  <a:srgbClr val="0E488F"/>
                </a:solidFill>
                <a:latin typeface="Calibri" pitchFamily="-95" charset="0"/>
              </a:rPr>
              <a:t> </a:t>
            </a:r>
            <a:r>
              <a:rPr lang="pt-BR" altLang="pt-BR" dirty="0" err="1" smtClean="0">
                <a:solidFill>
                  <a:srgbClr val="0E488F"/>
                </a:solidFill>
                <a:latin typeface="Calibri" pitchFamily="-95" charset="0"/>
              </a:rPr>
              <a:t>Zancope</a:t>
            </a:r>
            <a:endParaRPr lang="pt-BR" altLang="pt-BR" dirty="0">
              <a:solidFill>
                <a:srgbClr val="0E488F"/>
              </a:solidFill>
              <a:latin typeface="Calibri" pitchFamily="-95" charset="0"/>
            </a:endParaRPr>
          </a:p>
          <a:p>
            <a:pPr algn="r" eaLnBrk="1" hangingPunct="1"/>
            <a:r>
              <a:rPr lang="pt-BR" altLang="pt-BR" sz="1400" i="1" dirty="0" smtClean="0">
                <a:solidFill>
                  <a:srgbClr val="0E488F"/>
                </a:solidFill>
                <a:latin typeface="Calibri" pitchFamily="-95" charset="0"/>
              </a:rPr>
              <a:t>Brasília, </a:t>
            </a:r>
            <a:r>
              <a:rPr lang="pt-BR" altLang="pt-BR" sz="1400" i="1" dirty="0" smtClean="0">
                <a:solidFill>
                  <a:srgbClr val="0E488F"/>
                </a:solidFill>
                <a:latin typeface="Calibri" pitchFamily="-95" charset="0"/>
              </a:rPr>
              <a:t>31 </a:t>
            </a:r>
            <a:r>
              <a:rPr lang="pt-BR" altLang="pt-BR" sz="1400" i="1" dirty="0">
                <a:solidFill>
                  <a:srgbClr val="0E488F"/>
                </a:solidFill>
                <a:latin typeface="Calibri" pitchFamily="-95" charset="0"/>
              </a:rPr>
              <a:t>de </a:t>
            </a:r>
            <a:r>
              <a:rPr lang="pt-BR" altLang="pt-BR" sz="1400" i="1" dirty="0" smtClean="0">
                <a:solidFill>
                  <a:srgbClr val="0E488F"/>
                </a:solidFill>
                <a:latin typeface="Calibri" pitchFamily="-95" charset="0"/>
              </a:rPr>
              <a:t>agosto </a:t>
            </a:r>
            <a:r>
              <a:rPr lang="pt-BR" altLang="pt-BR" sz="1400" i="1" dirty="0">
                <a:solidFill>
                  <a:srgbClr val="0E488F"/>
                </a:solidFill>
                <a:latin typeface="Calibri" pitchFamily="-95" charset="0"/>
              </a:rPr>
              <a:t>de </a:t>
            </a:r>
            <a:r>
              <a:rPr lang="pt-BR" altLang="pt-BR" sz="1400" i="1" dirty="0" smtClean="0">
                <a:solidFill>
                  <a:srgbClr val="0E488F"/>
                </a:solidFill>
                <a:latin typeface="Calibri" pitchFamily="-95" charset="0"/>
              </a:rPr>
              <a:t>2016</a:t>
            </a:r>
            <a:endParaRPr lang="pt-BR" altLang="pt-BR" sz="1400" i="1" dirty="0">
              <a:solidFill>
                <a:srgbClr val="0E488F"/>
              </a:solidFill>
              <a:latin typeface="Calibri" pitchFamily="-95" charset="0"/>
            </a:endParaRPr>
          </a:p>
        </p:txBody>
      </p:sp>
      <p:sp>
        <p:nvSpPr>
          <p:cNvPr id="4" name="Retângulo 3"/>
          <p:cNvSpPr/>
          <p:nvPr/>
        </p:nvSpPr>
        <p:spPr>
          <a:xfrm>
            <a:off x="8496908" y="332656"/>
            <a:ext cx="611560"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7664" y="188640"/>
            <a:ext cx="6074188" cy="648071"/>
          </a:xfrm>
        </p:spPr>
        <p:txBody>
          <a:bodyPr>
            <a:normAutofit/>
          </a:bodyPr>
          <a:lstStyle/>
          <a:p>
            <a:r>
              <a:rPr lang="pt-BR" sz="2800" dirty="0" smtClean="0"/>
              <a:t>PCHs</a:t>
            </a:r>
            <a:endParaRPr lang="pt-BR" sz="2800" dirty="0"/>
          </a:p>
        </p:txBody>
      </p:sp>
      <p:sp>
        <p:nvSpPr>
          <p:cNvPr id="3" name="Subtítulo 2"/>
          <p:cNvSpPr>
            <a:spLocks noGrp="1"/>
          </p:cNvSpPr>
          <p:nvPr>
            <p:ph type="subTitle" idx="1"/>
          </p:nvPr>
        </p:nvSpPr>
        <p:spPr>
          <a:xfrm>
            <a:off x="323528" y="692696"/>
            <a:ext cx="8352928" cy="5832649"/>
          </a:xfrm>
        </p:spPr>
        <p:txBody>
          <a:bodyPr>
            <a:noAutofit/>
          </a:bodyPr>
          <a:lstStyle/>
          <a:p>
            <a:pPr algn="just"/>
            <a:r>
              <a:rPr lang="pt-BR" sz="1800" b="1" dirty="0" smtClean="0">
                <a:solidFill>
                  <a:srgbClr val="008A3E"/>
                </a:solidFill>
              </a:rPr>
              <a:t>Descrição:</a:t>
            </a:r>
            <a:endParaRPr lang="pt-BR" sz="1800" b="1" dirty="0">
              <a:solidFill>
                <a:srgbClr val="008A3E"/>
              </a:solidFill>
            </a:endParaRPr>
          </a:p>
          <a:p>
            <a:pPr marL="366713" indent="-276225" algn="just">
              <a:buFont typeface="Arial" panose="020B0604020202020204" pitchFamily="34" charset="0"/>
              <a:buChar char="•"/>
            </a:pPr>
            <a:r>
              <a:rPr lang="pt-BR" sz="1800" dirty="0" smtClean="0">
                <a:solidFill>
                  <a:srgbClr val="008A3E"/>
                </a:solidFill>
              </a:rPr>
              <a:t>A emenda n° 124 suprime dois parágrafos do artigo 8°da Lei n° 9.074/1995 e prejudica a implantação de aproveitamentos hidrelétricos com maior capacidade de geração (PCHs) em função de aproveitamentos menores (</a:t>
            </a:r>
            <a:r>
              <a:rPr lang="pt-BR" sz="1800" dirty="0" err="1" smtClean="0">
                <a:solidFill>
                  <a:srgbClr val="008A3E"/>
                </a:solidFill>
              </a:rPr>
              <a:t>CGHs</a:t>
            </a:r>
            <a:r>
              <a:rPr lang="pt-BR" sz="1800" dirty="0" smtClean="0">
                <a:solidFill>
                  <a:srgbClr val="008A3E"/>
                </a:solidFill>
              </a:rPr>
              <a:t>). </a:t>
            </a:r>
          </a:p>
          <a:p>
            <a:pPr algn="just"/>
            <a:endParaRPr lang="pt-BR" sz="1800" b="1" dirty="0" smtClean="0"/>
          </a:p>
          <a:p>
            <a:pPr algn="just"/>
            <a:r>
              <a:rPr lang="pt-BR" sz="1800" b="1" dirty="0" smtClean="0">
                <a:solidFill>
                  <a:srgbClr val="03248F"/>
                </a:solidFill>
              </a:rPr>
              <a:t>Justificativa:</a:t>
            </a:r>
          </a:p>
          <a:p>
            <a:pPr marL="361950" indent="-271463" algn="just">
              <a:buFont typeface="Arial" panose="020B0604020202020204" pitchFamily="34" charset="0"/>
              <a:buChar char="•"/>
            </a:pPr>
            <a:r>
              <a:rPr lang="pt-BR" sz="1800" dirty="0" smtClean="0">
                <a:solidFill>
                  <a:srgbClr val="03248F"/>
                </a:solidFill>
              </a:rPr>
              <a:t>Devem ser priorizados aproveitamentos hidrelétricos com maior capacidade de geração por apresentarem melhor fator de escala e por possuírem máquinas maiores com melhor rendimento. </a:t>
            </a:r>
          </a:p>
          <a:p>
            <a:pPr marL="361950" indent="-271463" algn="just">
              <a:buFont typeface="Arial" panose="020B0604020202020204" pitchFamily="34" charset="0"/>
              <a:buChar char="•"/>
            </a:pPr>
            <a:r>
              <a:rPr lang="pt-BR" sz="1800" dirty="0" smtClean="0">
                <a:solidFill>
                  <a:srgbClr val="03248F"/>
                </a:solidFill>
              </a:rPr>
              <a:t>Para tanto devem ser mantidos os parágrafos 1 e 2 do artigo 8°da Lei 9.074/2015:</a:t>
            </a:r>
          </a:p>
          <a:p>
            <a:r>
              <a:rPr lang="pt-BR" sz="1200" i="1" dirty="0" smtClean="0">
                <a:solidFill>
                  <a:srgbClr val="03248F"/>
                </a:solidFill>
              </a:rPr>
              <a:t>Art. 8 ...........................................................................</a:t>
            </a:r>
          </a:p>
          <a:p>
            <a:r>
              <a:rPr lang="pt-BR" sz="1200" i="1" dirty="0" smtClean="0">
                <a:solidFill>
                  <a:srgbClr val="03248F"/>
                </a:solidFill>
              </a:rPr>
              <a:t>        § 1° Não poderão ser implantados aproveitamentos hidráulicos descritos no caput que estejam localizados em trechos de rios em que outro interessado detenha Registro Ativo para desenvolvimento de Projeto Básico ou Estudo de Viabilidade no âmbito da </a:t>
            </a:r>
            <a:r>
              <a:rPr lang="pt-BR" sz="1200" i="1" dirty="0" err="1" smtClean="0">
                <a:solidFill>
                  <a:srgbClr val="03248F"/>
                </a:solidFill>
              </a:rPr>
              <a:t>Aneel</a:t>
            </a:r>
            <a:r>
              <a:rPr lang="pt-BR" sz="1200" i="1" dirty="0" smtClean="0">
                <a:solidFill>
                  <a:srgbClr val="03248F"/>
                </a:solidFill>
              </a:rPr>
              <a:t>, ou ainda em que já haja aproveitamento outorgado.         </a:t>
            </a:r>
          </a:p>
          <a:p>
            <a:r>
              <a:rPr lang="pt-BR" sz="1200" i="1" dirty="0" smtClean="0">
                <a:solidFill>
                  <a:srgbClr val="03248F"/>
                </a:solidFill>
              </a:rPr>
              <a:t>        § 2° No caso de empreendimento hidrelétrico igual ou inferior a 3.000 kW (três mil quilowatts), construído em rio sem inventário aprovado pela </a:t>
            </a:r>
            <a:r>
              <a:rPr lang="pt-BR" sz="1200" i="1" dirty="0" err="1" smtClean="0">
                <a:solidFill>
                  <a:srgbClr val="03248F"/>
                </a:solidFill>
              </a:rPr>
              <a:t>Aneel</a:t>
            </a:r>
            <a:r>
              <a:rPr lang="pt-BR" sz="1200" i="1" dirty="0" smtClean="0">
                <a:solidFill>
                  <a:srgbClr val="03248F"/>
                </a:solidFill>
              </a:rPr>
              <a:t>, na eventualidade do mesmo ser afetado por aproveitamento ótimo do curso d’água, não caberá qualquer ônus ao poder concedente ou a </a:t>
            </a:r>
            <a:r>
              <a:rPr lang="pt-BR" sz="1200" i="1" dirty="0" err="1" smtClean="0">
                <a:solidFill>
                  <a:srgbClr val="03248F"/>
                </a:solidFill>
              </a:rPr>
              <a:t>Aneel</a:t>
            </a:r>
            <a:r>
              <a:rPr lang="pt-BR" sz="1200" i="1" dirty="0" smtClean="0">
                <a:solidFill>
                  <a:srgbClr val="03248F"/>
                </a:solidFill>
              </a:rPr>
              <a:t>.   </a:t>
            </a:r>
          </a:p>
          <a:p>
            <a:pPr marL="90488" algn="just"/>
            <a:r>
              <a:rPr lang="pt-BR" sz="1800" b="1" dirty="0" smtClean="0">
                <a:solidFill>
                  <a:schemeClr val="tx1"/>
                </a:solidFill>
              </a:rPr>
              <a:t>Proposta:</a:t>
            </a:r>
          </a:p>
          <a:p>
            <a:pPr marL="361950" indent="-271463" algn="just">
              <a:buFont typeface="Arial" panose="020B0604020202020204" pitchFamily="34" charset="0"/>
              <a:buChar char="•"/>
            </a:pPr>
            <a:r>
              <a:rPr lang="pt-BR" sz="1800" dirty="0" smtClean="0">
                <a:solidFill>
                  <a:schemeClr val="tx1"/>
                </a:solidFill>
              </a:rPr>
              <a:t>Retirar da emenda a supressão dos parágrafos 1 e 2 do artigo 8°da Lei 9.074/1995, não mencionando este artigo.</a:t>
            </a:r>
          </a:p>
          <a:p>
            <a:pPr marL="361950" indent="-271463" algn="just"/>
            <a:endParaRPr lang="pt-BR" sz="1800" dirty="0" smtClean="0">
              <a:solidFill>
                <a:schemeClr val="tx1"/>
              </a:solidFill>
            </a:endParaRPr>
          </a:p>
        </p:txBody>
      </p:sp>
    </p:spTree>
    <p:extLst>
      <p:ext uri="{BB962C8B-B14F-4D97-AF65-F5344CB8AC3E}">
        <p14:creationId xmlns="" xmlns:p14="http://schemas.microsoft.com/office/powerpoint/2010/main" val="150221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pt-BR" dirty="0" err="1" smtClean="0"/>
              <a:t>Obrigada</a:t>
            </a:r>
            <a:r>
              <a:rPr lang="en-US" altLang="pt-BR" dirty="0" smtClean="0"/>
              <a:t>!</a:t>
            </a:r>
            <a:endParaRPr lang="en-US" altLang="pt-BR" dirty="0" smtClean="0"/>
          </a:p>
        </p:txBody>
      </p:sp>
      <p:sp>
        <p:nvSpPr>
          <p:cNvPr id="16" name="Text Box 20"/>
          <p:cNvSpPr txBox="1">
            <a:spLocks noChangeArrowheads="1"/>
          </p:cNvSpPr>
          <p:nvPr/>
        </p:nvSpPr>
        <p:spPr bwMode="auto">
          <a:xfrm>
            <a:off x="2411352" y="5581689"/>
            <a:ext cx="4380302" cy="1015663"/>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lgn="ctr"/>
            <a:r>
              <a:rPr lang="pt-BR" altLang="pt-BR" sz="1200" dirty="0"/>
              <a:t>SHS </a:t>
            </a:r>
            <a:r>
              <a:rPr lang="pt-BR" altLang="pt-BR" sz="1200" dirty="0" smtClean="0"/>
              <a:t>Quadra 6, Ed. </a:t>
            </a:r>
            <a:r>
              <a:rPr lang="pt-BR" altLang="pt-BR" sz="1200" dirty="0" err="1" smtClean="0"/>
              <a:t>Bussiness</a:t>
            </a:r>
            <a:r>
              <a:rPr lang="pt-BR" altLang="pt-BR" sz="1200" dirty="0" smtClean="0"/>
              <a:t> Center Tower </a:t>
            </a:r>
            <a:r>
              <a:rPr lang="pt-BR" altLang="pt-BR" sz="1200" dirty="0"/>
              <a:t>– Ed. Brasil </a:t>
            </a:r>
            <a:r>
              <a:rPr lang="pt-BR" altLang="pt-BR" sz="1200" dirty="0" smtClean="0"/>
              <a:t>21,</a:t>
            </a:r>
          </a:p>
          <a:p>
            <a:pPr algn="ctr"/>
            <a:r>
              <a:rPr lang="pt-BR" altLang="pt-BR" sz="1200" dirty="0" smtClean="0"/>
              <a:t>Bloco “C”  –  Sala 212.  CEP:  70322-915  </a:t>
            </a:r>
            <a:r>
              <a:rPr lang="pt-BR" altLang="pt-BR" sz="1200" dirty="0"/>
              <a:t>– </a:t>
            </a:r>
            <a:r>
              <a:rPr lang="pt-BR" altLang="pt-BR" sz="1200" dirty="0" smtClean="0"/>
              <a:t> Brasília  -  DF</a:t>
            </a:r>
          </a:p>
          <a:p>
            <a:pPr algn="ctr"/>
            <a:r>
              <a:rPr lang="pt-BR" altLang="pt-BR" sz="1200" dirty="0" smtClean="0"/>
              <a:t>Tel.: +55 61 3224-6731 / 3226-3130 – Fax: +55 61 3202-2616</a:t>
            </a:r>
          </a:p>
          <a:p>
            <a:pPr algn="ctr"/>
            <a:r>
              <a:rPr lang="pt-BR" altLang="pt-BR" sz="1200" dirty="0" smtClean="0">
                <a:hlinkClick r:id="rId2"/>
              </a:rPr>
              <a:t>apine@apine.com.br</a:t>
            </a:r>
            <a:r>
              <a:rPr lang="pt-BR" altLang="pt-BR" sz="1200" dirty="0" smtClean="0"/>
              <a:t> – </a:t>
            </a:r>
            <a:r>
              <a:rPr lang="pt-BR" altLang="pt-BR" sz="1200" dirty="0" smtClean="0">
                <a:hlinkClick r:id="rId3"/>
              </a:rPr>
              <a:t>www.apine.com.br</a:t>
            </a:r>
            <a:r>
              <a:rPr lang="pt-BR" altLang="pt-BR" sz="1200" dirty="0" smtClean="0"/>
              <a:t>  </a:t>
            </a:r>
          </a:p>
          <a:p>
            <a:pPr algn="ctr"/>
            <a:r>
              <a:rPr lang="pt-BR" altLang="pt-BR" sz="1200" dirty="0" smtClean="0">
                <a:hlinkClick r:id="rId4"/>
              </a:rPr>
              <a:t>facebook.com/</a:t>
            </a:r>
            <a:r>
              <a:rPr lang="pt-BR" altLang="pt-BR" sz="1200" dirty="0" err="1" smtClean="0">
                <a:hlinkClick r:id="rId4"/>
              </a:rPr>
              <a:t>apineenergia</a:t>
            </a:r>
            <a:r>
              <a:rPr lang="pt-BR" altLang="pt-BR" sz="1200" dirty="0" smtClean="0"/>
              <a:t> – </a:t>
            </a:r>
            <a:r>
              <a:rPr lang="pt-BR" altLang="pt-BR" sz="1200" dirty="0" smtClean="0">
                <a:hlinkClick r:id="rId5"/>
              </a:rPr>
              <a:t>youtube.com/</a:t>
            </a:r>
            <a:r>
              <a:rPr lang="pt-BR" altLang="pt-BR" sz="1200" dirty="0" err="1" smtClean="0">
                <a:hlinkClick r:id="rId5"/>
              </a:rPr>
              <a:t>apinevideos</a:t>
            </a:r>
            <a:endParaRPr lang="pt-BR" altLang="pt-BR" sz="1200" dirty="0"/>
          </a:p>
        </p:txBody>
      </p:sp>
      <p:pic>
        <p:nvPicPr>
          <p:cNvPr id="2" name="Imagem 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162050" y="2060848"/>
            <a:ext cx="6819900" cy="2336800"/>
          </a:xfrm>
          <a:prstGeom prst="rect">
            <a:avLst/>
          </a:prstGeom>
        </p:spPr>
      </p:pic>
    </p:spTree>
    <p:extLst>
      <p:ext uri="{BB962C8B-B14F-4D97-AF65-F5344CB8AC3E}">
        <p14:creationId xmlns="" xmlns:p14="http://schemas.microsoft.com/office/powerpoint/2010/main" val="1660028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279301"/>
            <a:ext cx="8229600" cy="4525963"/>
          </a:xfrm>
        </p:spPr>
        <p:txBody>
          <a:bodyPr/>
          <a:lstStyle/>
          <a:p>
            <a:r>
              <a:rPr lang="pt-BR" sz="2800" dirty="0" smtClean="0"/>
              <a:t>Fontes de Geração dos associados</a:t>
            </a:r>
          </a:p>
          <a:p>
            <a:pPr lvl="1"/>
            <a:r>
              <a:rPr lang="pt-BR" sz="2400" dirty="0" smtClean="0"/>
              <a:t>hidráulica</a:t>
            </a:r>
            <a:r>
              <a:rPr lang="pt-BR" sz="2400" dirty="0"/>
              <a:t>: </a:t>
            </a:r>
            <a:r>
              <a:rPr lang="pt-BR" sz="2400" dirty="0" smtClean="0"/>
              <a:t>PCHs; médio porte e grande porte; </a:t>
            </a:r>
            <a:endParaRPr lang="pt-BR" sz="2400" dirty="0"/>
          </a:p>
          <a:p>
            <a:pPr lvl="1"/>
            <a:r>
              <a:rPr lang="pt-BR" sz="2400" dirty="0" smtClean="0"/>
              <a:t>térmica: biomassa, gás, carvão mineral e óleo</a:t>
            </a:r>
          </a:p>
          <a:p>
            <a:pPr lvl="1"/>
            <a:r>
              <a:rPr lang="pt-BR" sz="2400" dirty="0" smtClean="0"/>
              <a:t>eólica </a:t>
            </a:r>
          </a:p>
          <a:p>
            <a:pPr lvl="1"/>
            <a:r>
              <a:rPr lang="pt-BR" sz="2400" dirty="0" smtClean="0"/>
              <a:t>solar</a:t>
            </a:r>
          </a:p>
          <a:p>
            <a:r>
              <a:rPr lang="pt-BR" sz="2800" dirty="0" smtClean="0"/>
              <a:t>Número de Sócios:</a:t>
            </a:r>
          </a:p>
          <a:p>
            <a:pPr lvl="1"/>
            <a:r>
              <a:rPr lang="pt-BR" sz="2400" dirty="0" smtClean="0"/>
              <a:t> 65</a:t>
            </a:r>
          </a:p>
          <a:p>
            <a:r>
              <a:rPr lang="pt-BR" sz="2800" dirty="0"/>
              <a:t>Capacidade Instalada no Brasil:</a:t>
            </a:r>
          </a:p>
          <a:p>
            <a:pPr lvl="1"/>
            <a:r>
              <a:rPr lang="pt-BR" sz="2400" dirty="0"/>
              <a:t>66 mil MW (51% da capacidade instalada do Brasil)</a:t>
            </a:r>
          </a:p>
          <a:p>
            <a:r>
              <a:rPr lang="pt-BR" sz="2800" dirty="0" smtClean="0"/>
              <a:t>Capacidade Instalada no Mundo:</a:t>
            </a:r>
          </a:p>
          <a:p>
            <a:pPr lvl="1"/>
            <a:r>
              <a:rPr lang="pt-BR" sz="2400" dirty="0" smtClean="0"/>
              <a:t>450 mil MW</a:t>
            </a:r>
          </a:p>
          <a:p>
            <a:endParaRPr lang="pt-BR" sz="2800" dirty="0"/>
          </a:p>
        </p:txBody>
      </p:sp>
      <p:sp>
        <p:nvSpPr>
          <p:cNvPr id="4098" name="Title 1"/>
          <p:cNvSpPr>
            <a:spLocks noGrp="1"/>
          </p:cNvSpPr>
          <p:nvPr>
            <p:ph type="title"/>
          </p:nvPr>
        </p:nvSpPr>
        <p:spPr/>
        <p:txBody>
          <a:bodyPr/>
          <a:lstStyle/>
          <a:p>
            <a:pPr eaLnBrk="1" hangingPunct="1"/>
            <a:r>
              <a:rPr lang="en-US" altLang="pt-BR" smtClean="0"/>
              <a:t>A Apine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altLang="pt-BR" smtClean="0"/>
              <a:t>A Apine</a:t>
            </a:r>
          </a:p>
        </p:txBody>
      </p:sp>
      <p:grpSp>
        <p:nvGrpSpPr>
          <p:cNvPr id="2" name="Grupo 6"/>
          <p:cNvGrpSpPr/>
          <p:nvPr/>
        </p:nvGrpSpPr>
        <p:grpSpPr>
          <a:xfrm>
            <a:off x="755576" y="1124744"/>
            <a:ext cx="7576976" cy="5112568"/>
            <a:chOff x="755576" y="1124744"/>
            <a:chExt cx="7576976" cy="5112568"/>
          </a:xfrm>
        </p:grpSpPr>
        <p:pic>
          <p:nvPicPr>
            <p:cNvPr id="3" name="Image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5576" y="1124744"/>
              <a:ext cx="7576976" cy="5112568"/>
            </a:xfrm>
            <a:prstGeom prst="rect">
              <a:avLst/>
            </a:prstGeom>
          </p:spPr>
        </p:pic>
        <p:sp>
          <p:nvSpPr>
            <p:cNvPr id="6" name="Retângulo 5"/>
            <p:cNvSpPr/>
            <p:nvPr/>
          </p:nvSpPr>
          <p:spPr>
            <a:xfrm>
              <a:off x="4544064" y="5445224"/>
              <a:ext cx="1180064" cy="5760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pic>
          <p:nvPicPr>
            <p:cNvPr id="5" name="Imagem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30040" y="5733256"/>
              <a:ext cx="1008112" cy="12470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altLang="pt-BR" smtClean="0"/>
              <a:t>A Apine</a:t>
            </a:r>
          </a:p>
        </p:txBody>
      </p:sp>
      <p:pic>
        <p:nvPicPr>
          <p:cNvPr id="3" name="Image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80767" y="1124744"/>
            <a:ext cx="7182466" cy="53285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307571" y="260648"/>
            <a:ext cx="8352928" cy="1008112"/>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95" charset="-128"/>
                <a:cs typeface="+mj-cs"/>
              </a:defRPr>
            </a:lvl1pPr>
            <a:lvl2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2pPr>
            <a:lvl3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3pPr>
            <a:lvl4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4pPr>
            <a:lvl5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5pPr>
            <a:lvl6pPr marL="457200" algn="ctr" defTabSz="457200" rtl="0" fontAlgn="base">
              <a:spcBef>
                <a:spcPct val="0"/>
              </a:spcBef>
              <a:spcAft>
                <a:spcPct val="0"/>
              </a:spcAft>
              <a:defRPr sz="4400">
                <a:solidFill>
                  <a:schemeClr val="tx1"/>
                </a:solidFill>
                <a:latin typeface="Calibri" pitchFamily="-95" charset="0"/>
                <a:ea typeface="ＭＳ Ｐゴシック" pitchFamily="-95" charset="-128"/>
              </a:defRPr>
            </a:lvl6pPr>
            <a:lvl7pPr marL="914400" algn="ctr" defTabSz="457200" rtl="0" fontAlgn="base">
              <a:spcBef>
                <a:spcPct val="0"/>
              </a:spcBef>
              <a:spcAft>
                <a:spcPct val="0"/>
              </a:spcAft>
              <a:defRPr sz="4400">
                <a:solidFill>
                  <a:schemeClr val="tx1"/>
                </a:solidFill>
                <a:latin typeface="Calibri" pitchFamily="-95" charset="0"/>
                <a:ea typeface="ＭＳ Ｐゴシック" pitchFamily="-95" charset="-128"/>
              </a:defRPr>
            </a:lvl7pPr>
            <a:lvl8pPr marL="1371600" algn="ctr" defTabSz="457200" rtl="0" fontAlgn="base">
              <a:spcBef>
                <a:spcPct val="0"/>
              </a:spcBef>
              <a:spcAft>
                <a:spcPct val="0"/>
              </a:spcAft>
              <a:defRPr sz="4400">
                <a:solidFill>
                  <a:schemeClr val="tx1"/>
                </a:solidFill>
                <a:latin typeface="Calibri" pitchFamily="-95" charset="0"/>
                <a:ea typeface="ＭＳ Ｐゴシック" pitchFamily="-95" charset="-128"/>
              </a:defRPr>
            </a:lvl8pPr>
            <a:lvl9pPr marL="1828800" algn="ctr" defTabSz="457200" rtl="0" fontAlgn="base">
              <a:spcBef>
                <a:spcPct val="0"/>
              </a:spcBef>
              <a:spcAft>
                <a:spcPct val="0"/>
              </a:spcAft>
              <a:defRPr sz="4400">
                <a:solidFill>
                  <a:schemeClr val="tx1"/>
                </a:solidFill>
                <a:latin typeface="Calibri" pitchFamily="-95" charset="0"/>
                <a:ea typeface="ＭＳ Ｐゴシック" pitchFamily="-95" charset="-128"/>
              </a:defRPr>
            </a:lvl9pPr>
          </a:lstStyle>
          <a:p>
            <a:r>
              <a:rPr lang="pt-BR" sz="2800" dirty="0" smtClean="0"/>
              <a:t>Excludente </a:t>
            </a:r>
            <a:r>
              <a:rPr lang="pt-BR" sz="2800" dirty="0"/>
              <a:t>de </a:t>
            </a:r>
            <a:r>
              <a:rPr lang="pt-BR" sz="2800" dirty="0" smtClean="0"/>
              <a:t>Responsabilidade </a:t>
            </a:r>
            <a:r>
              <a:rPr lang="pt-BR" sz="2400" dirty="0" smtClean="0"/>
              <a:t/>
            </a:r>
            <a:br>
              <a:rPr lang="pt-BR" sz="2400" dirty="0" smtClean="0"/>
            </a:br>
            <a:endParaRPr lang="pt-BR" sz="2400" dirty="0"/>
          </a:p>
        </p:txBody>
      </p:sp>
      <p:sp>
        <p:nvSpPr>
          <p:cNvPr id="11" name="Subtítulo 2"/>
          <p:cNvSpPr>
            <a:spLocks noGrp="1"/>
          </p:cNvSpPr>
          <p:nvPr>
            <p:ph type="subTitle" idx="1"/>
          </p:nvPr>
        </p:nvSpPr>
        <p:spPr>
          <a:xfrm>
            <a:off x="323528" y="785794"/>
            <a:ext cx="8352928" cy="6072206"/>
          </a:xfrm>
        </p:spPr>
        <p:txBody>
          <a:bodyPr>
            <a:noAutofit/>
          </a:bodyPr>
          <a:lstStyle/>
          <a:p>
            <a:pPr algn="just"/>
            <a:r>
              <a:rPr lang="pt-BR" sz="1800" b="1" dirty="0" smtClean="0">
                <a:solidFill>
                  <a:srgbClr val="008A3E"/>
                </a:solidFill>
              </a:rPr>
              <a:t>Descrição:</a:t>
            </a:r>
            <a:endParaRPr lang="pt-BR" sz="1800" b="1" dirty="0">
              <a:solidFill>
                <a:srgbClr val="008A3E"/>
              </a:solidFill>
            </a:endParaRPr>
          </a:p>
          <a:p>
            <a:pPr marL="366713" indent="-276225" algn="just">
              <a:buFont typeface="Arial" panose="020B0604020202020204" pitchFamily="34" charset="0"/>
              <a:buChar char="•"/>
            </a:pPr>
            <a:r>
              <a:rPr lang="pt-BR" sz="1800" dirty="0" smtClean="0">
                <a:solidFill>
                  <a:srgbClr val="008A3E"/>
                </a:solidFill>
              </a:rPr>
              <a:t>Previsão legal para recomposição do prazo da outorga de geração pelo mesmo prazo reconhecido como excludente de responsabilidade (Emenda n°55).</a:t>
            </a:r>
          </a:p>
          <a:p>
            <a:pPr marL="366713" indent="-276225" algn="just">
              <a:buFont typeface="Arial" panose="020B0604020202020204" pitchFamily="34" charset="0"/>
              <a:buChar char="•"/>
            </a:pPr>
            <a:endParaRPr lang="pt-BR" sz="1800" dirty="0">
              <a:solidFill>
                <a:srgbClr val="008A3E"/>
              </a:solidFill>
            </a:endParaRPr>
          </a:p>
          <a:p>
            <a:pPr marL="90488" algn="just"/>
            <a:r>
              <a:rPr lang="pt-BR" sz="1800" b="1" dirty="0" smtClean="0">
                <a:solidFill>
                  <a:srgbClr val="002060"/>
                </a:solidFill>
              </a:rPr>
              <a:t>Justificativa:</a:t>
            </a:r>
          </a:p>
          <a:p>
            <a:pPr marL="376238" indent="-285750" algn="just">
              <a:buFont typeface="Arial" panose="020B0604020202020204" pitchFamily="34" charset="0"/>
              <a:buChar char="•"/>
            </a:pPr>
            <a:r>
              <a:rPr lang="pt-BR" sz="1800" dirty="0" smtClean="0">
                <a:solidFill>
                  <a:srgbClr val="002060"/>
                </a:solidFill>
              </a:rPr>
              <a:t>Garantir segurança </a:t>
            </a:r>
            <a:r>
              <a:rPr lang="pt-BR" sz="1800" dirty="0">
                <a:solidFill>
                  <a:srgbClr val="002060"/>
                </a:solidFill>
              </a:rPr>
              <a:t>jurídica ao empreendedor que teve seu cronograma de implantação impactado, e consequentemente atrasado, por motivos alheios à sua responsabilidade e gestão</a:t>
            </a:r>
            <a:r>
              <a:rPr lang="pt-BR" sz="1800" dirty="0" smtClean="0">
                <a:solidFill>
                  <a:srgbClr val="002060"/>
                </a:solidFill>
              </a:rPr>
              <a:t>.</a:t>
            </a:r>
          </a:p>
          <a:p>
            <a:pPr marL="376238" indent="-285750" algn="just">
              <a:buFont typeface="Arial" panose="020B0604020202020204" pitchFamily="34" charset="0"/>
              <a:buChar char="•"/>
            </a:pPr>
            <a:r>
              <a:rPr lang="pt-BR" sz="1800" dirty="0" smtClean="0">
                <a:solidFill>
                  <a:srgbClr val="002060"/>
                </a:solidFill>
              </a:rPr>
              <a:t>Aumentar a atratividade para investimentos no setor elétrico.</a:t>
            </a:r>
          </a:p>
          <a:p>
            <a:pPr marL="376238" indent="-285750" algn="just">
              <a:buFont typeface="Arial" panose="020B0604020202020204" pitchFamily="34" charset="0"/>
              <a:buChar char="•"/>
            </a:pPr>
            <a:endParaRPr lang="pt-BR" sz="1800" dirty="0" smtClean="0"/>
          </a:p>
          <a:p>
            <a:pPr marL="90488" algn="just"/>
            <a:r>
              <a:rPr lang="pt-BR" sz="1800" b="1" dirty="0" smtClean="0">
                <a:solidFill>
                  <a:schemeClr val="tx1"/>
                </a:solidFill>
              </a:rPr>
              <a:t>Proposta:</a:t>
            </a:r>
          </a:p>
          <a:p>
            <a:pPr marL="376238" indent="-285750" algn="just">
              <a:buFont typeface="Arial" panose="020B0604020202020204" pitchFamily="34" charset="0"/>
              <a:buChar char="•"/>
            </a:pPr>
            <a:r>
              <a:rPr lang="pt-BR" sz="1800" dirty="0" smtClean="0">
                <a:solidFill>
                  <a:schemeClr val="tx1"/>
                </a:solidFill>
              </a:rPr>
              <a:t>Incluir o setor de transmissão de energia: </a:t>
            </a:r>
            <a:endParaRPr lang="pt-BR" sz="1800" dirty="0" smtClean="0">
              <a:solidFill>
                <a:schemeClr val="tx1"/>
              </a:solidFill>
            </a:endParaRPr>
          </a:p>
          <a:p>
            <a:pPr marL="376238" indent="-285750" algn="just"/>
            <a:endParaRPr lang="pt-BR" sz="1800" dirty="0" smtClean="0">
              <a:solidFill>
                <a:schemeClr val="tx1"/>
              </a:solidFill>
            </a:endParaRPr>
          </a:p>
          <a:p>
            <a:pPr marL="376238" indent="-285750"/>
            <a:r>
              <a:rPr lang="pt-BR" sz="1400" i="1" dirty="0" smtClean="0">
                <a:solidFill>
                  <a:schemeClr val="tx1"/>
                </a:solidFill>
              </a:rPr>
              <a:t>       Art. X Havendo atraso no início da operação comercial decorrente de circunstâncias caracterizadas pela ANEEL como excludentes de responsabilidade do empreendedor, o prazo da correspondente outorga de geração </a:t>
            </a:r>
            <a:r>
              <a:rPr lang="pt-BR" sz="1400" b="1" i="1" dirty="0" smtClean="0">
                <a:solidFill>
                  <a:srgbClr val="FF0000"/>
                </a:solidFill>
              </a:rPr>
              <a:t>ou de transmissão</a:t>
            </a:r>
            <a:r>
              <a:rPr lang="pt-BR" sz="1400" i="1" dirty="0" smtClean="0">
                <a:solidFill>
                  <a:schemeClr val="tx1"/>
                </a:solidFill>
              </a:rPr>
              <a:t> de energia elétrica será recomposto pelo Ministério de Minas e Energia por meio da extensão pelo mesmo prazo reconhecido como excludente de responsabilidade. </a:t>
            </a:r>
            <a:endParaRPr lang="pt-BR" sz="1400" dirty="0" smtClean="0">
              <a:solidFill>
                <a:schemeClr val="tx1"/>
              </a:solidFill>
            </a:endParaRPr>
          </a:p>
          <a:p>
            <a:pPr marL="376238" indent="-285750" algn="just">
              <a:buFont typeface="Arial" panose="020B0604020202020204" pitchFamily="34" charset="0"/>
              <a:buChar char="•"/>
            </a:pPr>
            <a:endParaRPr lang="pt-BR" sz="1800" dirty="0" smtClean="0">
              <a:solidFill>
                <a:schemeClr val="tx1"/>
              </a:solidFill>
            </a:endParaRPr>
          </a:p>
          <a:p>
            <a:pPr marL="376238" indent="-285750" algn="just">
              <a:buFont typeface="Arial" panose="020B0604020202020204" pitchFamily="34" charset="0"/>
              <a:buChar char="•"/>
            </a:pPr>
            <a:r>
              <a:rPr lang="pt-BR" sz="1800" dirty="0" smtClean="0">
                <a:solidFill>
                  <a:schemeClr val="tx1"/>
                </a:solidFill>
              </a:rPr>
              <a:t>Esta </a:t>
            </a:r>
            <a:r>
              <a:rPr lang="pt-BR" sz="1800" dirty="0" smtClean="0">
                <a:solidFill>
                  <a:schemeClr val="tx1"/>
                </a:solidFill>
              </a:rPr>
              <a:t>proposta está alinhada com a </a:t>
            </a:r>
            <a:r>
              <a:rPr lang="pt-BR" sz="1800" b="1" dirty="0" smtClean="0">
                <a:solidFill>
                  <a:schemeClr val="tx1"/>
                </a:solidFill>
              </a:rPr>
              <a:t>ABRATE</a:t>
            </a:r>
            <a:r>
              <a:rPr lang="pt-BR" sz="1800" dirty="0" smtClean="0">
                <a:solidFill>
                  <a:schemeClr val="tx1"/>
                </a:solidFill>
              </a:rPr>
              <a:t> e com a </a:t>
            </a:r>
            <a:r>
              <a:rPr lang="pt-BR" sz="1800" b="1" dirty="0" smtClean="0">
                <a:solidFill>
                  <a:schemeClr val="tx1"/>
                </a:solidFill>
              </a:rPr>
              <a:t>ABRAGE</a:t>
            </a:r>
            <a:r>
              <a:rPr lang="pt-BR" sz="1800" dirty="0" smtClean="0">
                <a:solidFill>
                  <a:schemeClr val="tx1"/>
                </a:solidFill>
              </a:rPr>
              <a:t>. </a:t>
            </a:r>
            <a:endParaRPr lang="pt-BR" sz="1800" dirty="0" smtClean="0">
              <a:solidFill>
                <a:schemeClr val="tx1"/>
              </a:solidFill>
            </a:endParaRPr>
          </a:p>
          <a:p>
            <a:pPr marL="376238" indent="-285750" algn="just"/>
            <a:endParaRPr lang="pt-BR" sz="1800" dirty="0" smtClean="0"/>
          </a:p>
          <a:p>
            <a:pPr marL="376238" indent="-285750" algn="just">
              <a:buFont typeface="Arial" panose="020B0604020202020204" pitchFamily="34" charset="0"/>
              <a:buChar char="•"/>
            </a:pPr>
            <a:endParaRPr lang="pt-BR" sz="1800" dirty="0" smtClean="0"/>
          </a:p>
        </p:txBody>
      </p:sp>
    </p:spTree>
    <p:extLst>
      <p:ext uri="{BB962C8B-B14F-4D97-AF65-F5344CB8AC3E}">
        <p14:creationId xmlns="" xmlns:p14="http://schemas.microsoft.com/office/powerpoint/2010/main" val="107812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7571" y="227313"/>
            <a:ext cx="8352928" cy="629919"/>
          </a:xfrm>
        </p:spPr>
        <p:txBody>
          <a:bodyPr>
            <a:noAutofit/>
          </a:bodyPr>
          <a:lstStyle/>
          <a:p>
            <a:r>
              <a:rPr lang="pt-BR" sz="2800" dirty="0" smtClean="0"/>
              <a:t>Incentivo ao Desenvolvimento da Geração Fotovoltaica</a:t>
            </a:r>
            <a:endParaRPr lang="pt-BR" sz="2800" dirty="0"/>
          </a:p>
        </p:txBody>
      </p:sp>
      <p:sp>
        <p:nvSpPr>
          <p:cNvPr id="3" name="Subtítulo 2"/>
          <p:cNvSpPr>
            <a:spLocks noGrp="1"/>
          </p:cNvSpPr>
          <p:nvPr>
            <p:ph type="subTitle" idx="1"/>
          </p:nvPr>
        </p:nvSpPr>
        <p:spPr>
          <a:xfrm>
            <a:off x="307571" y="714356"/>
            <a:ext cx="8352928" cy="6143644"/>
          </a:xfrm>
        </p:spPr>
        <p:txBody>
          <a:bodyPr>
            <a:noAutofit/>
          </a:bodyPr>
          <a:lstStyle/>
          <a:p>
            <a:pPr algn="just"/>
            <a:r>
              <a:rPr lang="pt-BR" sz="1800" b="1" dirty="0" smtClean="0">
                <a:solidFill>
                  <a:srgbClr val="008A3E"/>
                </a:solidFill>
              </a:rPr>
              <a:t>Descrição:</a:t>
            </a:r>
            <a:endParaRPr lang="pt-BR" sz="1800" b="1" dirty="0">
              <a:solidFill>
                <a:srgbClr val="008A3E"/>
              </a:solidFill>
            </a:endParaRPr>
          </a:p>
          <a:p>
            <a:pPr marL="366713" indent="-276225" algn="just">
              <a:buFont typeface="Arial" panose="020B0604020202020204" pitchFamily="34" charset="0"/>
              <a:buChar char="•"/>
            </a:pPr>
            <a:r>
              <a:rPr lang="pt-BR" sz="1800" dirty="0" smtClean="0">
                <a:solidFill>
                  <a:srgbClr val="008A3E"/>
                </a:solidFill>
              </a:rPr>
              <a:t>Isenção de </a:t>
            </a:r>
            <a:r>
              <a:rPr lang="pt-BR" sz="1800" u="sng" dirty="0" smtClean="0">
                <a:solidFill>
                  <a:srgbClr val="008A3E"/>
                </a:solidFill>
              </a:rPr>
              <a:t>Imposto de Importação</a:t>
            </a:r>
            <a:r>
              <a:rPr lang="pt-BR" sz="1800" dirty="0" smtClean="0">
                <a:solidFill>
                  <a:srgbClr val="008A3E"/>
                </a:solidFill>
              </a:rPr>
              <a:t> e </a:t>
            </a:r>
            <a:r>
              <a:rPr lang="pt-BR" sz="1800" u="sng" dirty="0" smtClean="0">
                <a:solidFill>
                  <a:srgbClr val="008A3E"/>
                </a:solidFill>
              </a:rPr>
              <a:t>Imposto sobre Produtos Industrializados</a:t>
            </a:r>
            <a:r>
              <a:rPr lang="pt-BR" sz="1800" dirty="0" smtClean="0">
                <a:solidFill>
                  <a:srgbClr val="008A3E"/>
                </a:solidFill>
              </a:rPr>
              <a:t> para equipamentos e materiais destinados a geração fotovoltaica (Emenda 57).</a:t>
            </a:r>
          </a:p>
          <a:p>
            <a:pPr marL="366713" indent="-276225" algn="just"/>
            <a:endParaRPr lang="pt-BR" sz="1800" dirty="0" smtClean="0">
              <a:solidFill>
                <a:srgbClr val="008A3E"/>
              </a:solidFill>
            </a:endParaRPr>
          </a:p>
          <a:p>
            <a:pPr marL="90488" algn="just"/>
            <a:r>
              <a:rPr lang="pt-BR" sz="1800" b="1" dirty="0" smtClean="0">
                <a:solidFill>
                  <a:srgbClr val="03248F"/>
                </a:solidFill>
              </a:rPr>
              <a:t>Justificativa:</a:t>
            </a:r>
          </a:p>
          <a:p>
            <a:pPr marL="376238" indent="-285750" algn="just">
              <a:buFont typeface="Arial" panose="020B0604020202020204" pitchFamily="34" charset="0"/>
              <a:buChar char="•"/>
            </a:pPr>
            <a:r>
              <a:rPr lang="pt-BR" sz="1600" dirty="0" smtClean="0">
                <a:solidFill>
                  <a:srgbClr val="03248F"/>
                </a:solidFill>
              </a:rPr>
              <a:t>A geração fotovoltaica é uma alternativa renovável </a:t>
            </a:r>
            <a:r>
              <a:rPr lang="pt-BR" sz="1600" dirty="0">
                <a:solidFill>
                  <a:srgbClr val="03248F"/>
                </a:solidFill>
              </a:rPr>
              <a:t>de baixo impacto ambiental, com flexibilidade locacional e rápida capacidade de </a:t>
            </a:r>
            <a:r>
              <a:rPr lang="pt-BR" sz="1600" dirty="0" smtClean="0">
                <a:solidFill>
                  <a:srgbClr val="03248F"/>
                </a:solidFill>
              </a:rPr>
              <a:t>implantação.</a:t>
            </a:r>
          </a:p>
          <a:p>
            <a:pPr marL="366713" indent="-276225" algn="just">
              <a:buFont typeface="Arial" panose="020B0604020202020204" pitchFamily="34" charset="0"/>
              <a:buChar char="•"/>
            </a:pPr>
            <a:r>
              <a:rPr lang="pt-BR" sz="1600" dirty="0" smtClean="0">
                <a:solidFill>
                  <a:srgbClr val="03248F"/>
                </a:solidFill>
              </a:rPr>
              <a:t>A redução da carga tributária contribuirá em muito para aumentar a competitividade dessa fonte - </a:t>
            </a:r>
            <a:r>
              <a:rPr lang="pt-BR" sz="1600" b="1" dirty="0" smtClean="0">
                <a:solidFill>
                  <a:srgbClr val="03248F"/>
                </a:solidFill>
              </a:rPr>
              <a:t>II: </a:t>
            </a:r>
            <a:r>
              <a:rPr lang="pt-BR" sz="1600" dirty="0">
                <a:solidFill>
                  <a:srgbClr val="03248F"/>
                </a:solidFill>
              </a:rPr>
              <a:t>12% a 15% </a:t>
            </a:r>
            <a:r>
              <a:rPr lang="pt-BR" sz="1600" dirty="0" smtClean="0">
                <a:solidFill>
                  <a:srgbClr val="03248F"/>
                </a:solidFill>
              </a:rPr>
              <a:t>(sobre </a:t>
            </a:r>
            <a:r>
              <a:rPr lang="pt-BR" sz="1600" dirty="0">
                <a:solidFill>
                  <a:srgbClr val="03248F"/>
                </a:solidFill>
              </a:rPr>
              <a:t>os principais </a:t>
            </a:r>
            <a:r>
              <a:rPr lang="pt-BR" sz="1600" dirty="0" smtClean="0">
                <a:solidFill>
                  <a:srgbClr val="03248F"/>
                </a:solidFill>
              </a:rPr>
              <a:t>componentes); </a:t>
            </a:r>
            <a:r>
              <a:rPr lang="pt-BR" sz="1600" b="1" dirty="0" smtClean="0">
                <a:solidFill>
                  <a:srgbClr val="03248F"/>
                </a:solidFill>
              </a:rPr>
              <a:t>IPI: </a:t>
            </a:r>
            <a:r>
              <a:rPr lang="pt-BR" sz="1600" dirty="0" smtClean="0">
                <a:solidFill>
                  <a:srgbClr val="03248F"/>
                </a:solidFill>
              </a:rPr>
              <a:t>15% (sobre inversores).</a:t>
            </a:r>
          </a:p>
          <a:p>
            <a:pPr marL="366713" indent="-276225" algn="just">
              <a:buFont typeface="Arial" panose="020B0604020202020204" pitchFamily="34" charset="0"/>
              <a:buChar char="•"/>
            </a:pPr>
            <a:r>
              <a:rPr lang="pt-BR" sz="1600" dirty="0" smtClean="0">
                <a:solidFill>
                  <a:srgbClr val="03248F"/>
                </a:solidFill>
              </a:rPr>
              <a:t>Política de  incentivo semelhante já foi adotada para outras fontes e se mostrou efetiva.</a:t>
            </a:r>
          </a:p>
          <a:p>
            <a:pPr marL="366713" indent="-276225" algn="just">
              <a:buFont typeface="Arial" panose="020B0604020202020204" pitchFamily="34" charset="0"/>
              <a:buChar char="•"/>
            </a:pPr>
            <a:endParaRPr lang="pt-BR" sz="1600" dirty="0" smtClean="0">
              <a:solidFill>
                <a:srgbClr val="03248F"/>
              </a:solidFill>
            </a:endParaRPr>
          </a:p>
          <a:p>
            <a:pPr marL="90488" algn="just"/>
            <a:r>
              <a:rPr lang="pt-BR" sz="1600" b="1" dirty="0" smtClean="0">
                <a:solidFill>
                  <a:schemeClr val="tx1"/>
                </a:solidFill>
              </a:rPr>
              <a:t>Proposta:</a:t>
            </a:r>
          </a:p>
          <a:p>
            <a:pPr marL="376238" indent="-285750" algn="just">
              <a:buFont typeface="Arial" panose="020B0604020202020204" pitchFamily="34" charset="0"/>
              <a:buChar char="•"/>
            </a:pPr>
            <a:r>
              <a:rPr lang="pt-BR" sz="1600" dirty="0" smtClean="0">
                <a:solidFill>
                  <a:schemeClr val="tx1"/>
                </a:solidFill>
              </a:rPr>
              <a:t>Retirar a fonte eólica e incluir parágrafo com um prazo de validade da isenção do II:</a:t>
            </a:r>
          </a:p>
          <a:p>
            <a:pPr marL="376238" indent="-285750"/>
            <a:r>
              <a:rPr lang="pt-BR" sz="1400" i="1" dirty="0" smtClean="0">
                <a:solidFill>
                  <a:schemeClr val="tx1"/>
                </a:solidFill>
              </a:rPr>
              <a:t>Art. X A Lei nº 11.488, de 15 de junho de 2007, passa a vigorar com a seguinte redação:</a:t>
            </a:r>
          </a:p>
          <a:p>
            <a:pPr marL="376238" indent="-285750"/>
            <a:r>
              <a:rPr lang="pt-BR" sz="1400" i="1" dirty="0" smtClean="0">
                <a:solidFill>
                  <a:schemeClr val="tx1"/>
                </a:solidFill>
              </a:rPr>
              <a:t>Art. 3º-A. No caso de venda ou de importação de máquinas, aparelhos, instrumentos e equipamentos, novos, e de materiais de construção para utilização ou incorporação em obras de infra-estrutura, destinadas ao ativo imobilizado, no setor de geração de energia a partir de fonte</a:t>
            </a:r>
            <a:r>
              <a:rPr lang="pt-BR" sz="1400" i="1" u="sng" strike="sngStrike" dirty="0" smtClean="0">
                <a:solidFill>
                  <a:schemeClr val="tx1"/>
                </a:solidFill>
              </a:rPr>
              <a:t>s</a:t>
            </a:r>
            <a:r>
              <a:rPr lang="pt-BR" sz="1400" i="1" dirty="0" smtClean="0">
                <a:solidFill>
                  <a:schemeClr val="tx1"/>
                </a:solidFill>
              </a:rPr>
              <a:t> solar </a:t>
            </a:r>
            <a:r>
              <a:rPr lang="pt-BR" sz="1400" i="1" strike="sngStrike" dirty="0" smtClean="0">
                <a:solidFill>
                  <a:srgbClr val="FF0000"/>
                </a:solidFill>
              </a:rPr>
              <a:t>ou eólica</a:t>
            </a:r>
            <a:r>
              <a:rPr lang="en-US" sz="1400" dirty="0" smtClean="0">
                <a:solidFill>
                  <a:schemeClr val="tx1"/>
                </a:solidFill>
              </a:rPr>
              <a:t> </a:t>
            </a:r>
            <a:r>
              <a:rPr lang="pt-BR" sz="1400" i="1" dirty="0" smtClean="0">
                <a:solidFill>
                  <a:schemeClr val="tx1"/>
                </a:solidFill>
              </a:rPr>
              <a:t>, também fica suspensa a exigência:</a:t>
            </a:r>
            <a:r>
              <a:rPr lang="pt-BR" sz="1400" dirty="0" smtClean="0">
                <a:solidFill>
                  <a:schemeClr val="tx1"/>
                </a:solidFill>
              </a:rPr>
              <a:t> </a:t>
            </a:r>
            <a:endParaRPr lang="en-US" sz="1400" dirty="0" smtClean="0">
              <a:solidFill>
                <a:schemeClr val="tx1"/>
              </a:solidFill>
            </a:endParaRPr>
          </a:p>
          <a:p>
            <a:pPr marL="376238" indent="-285750"/>
            <a:r>
              <a:rPr lang="en-US" sz="1400" dirty="0" smtClean="0">
                <a:solidFill>
                  <a:schemeClr val="tx1"/>
                </a:solidFill>
              </a:rPr>
              <a:t>I - … IPI; II -… II; ……………………………………………………………………………..</a:t>
            </a:r>
          </a:p>
          <a:p>
            <a:pPr marL="376238" indent="-285750"/>
            <a:r>
              <a:rPr lang="pt-BR" sz="1400" b="1" i="1" dirty="0" smtClean="0">
                <a:solidFill>
                  <a:srgbClr val="FF0000"/>
                </a:solidFill>
              </a:rPr>
              <a:t>Art. 6º A isenção prevista no inciso II do Art. 3º-A será concedida enquanto a indústria nacional não tiver capacidade de produção suficiente para o atendimento da demanda.</a:t>
            </a:r>
            <a:endParaRPr lang="pt-BR" sz="1400" dirty="0" smtClean="0">
              <a:solidFill>
                <a:srgbClr val="FF0000"/>
              </a:solidFill>
            </a:endParaRPr>
          </a:p>
          <a:p>
            <a:pPr marL="376238" indent="-285750" algn="just"/>
            <a:endParaRPr lang="pt-BR" sz="1600" dirty="0" smtClean="0"/>
          </a:p>
          <a:p>
            <a:pPr marL="376238" indent="-285750" algn="just"/>
            <a:endParaRPr lang="pt-BR" sz="1600" dirty="0" smtClean="0"/>
          </a:p>
          <a:p>
            <a:pPr marL="376238" indent="-285750" algn="just"/>
            <a:endParaRPr lang="pt-BR" sz="1600" dirty="0" smtClean="0"/>
          </a:p>
          <a:p>
            <a:pPr marL="366713" indent="-276225" algn="just">
              <a:buFont typeface="Arial" panose="020B0604020202020204" pitchFamily="34" charset="0"/>
              <a:buChar char="•"/>
            </a:pPr>
            <a:endParaRPr lang="pt-BR" sz="1600" dirty="0" smtClean="0"/>
          </a:p>
        </p:txBody>
      </p:sp>
    </p:spTree>
    <p:extLst>
      <p:ext uri="{BB962C8B-B14F-4D97-AF65-F5344CB8AC3E}">
        <p14:creationId xmlns="" xmlns:p14="http://schemas.microsoft.com/office/powerpoint/2010/main" val="150221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7571" y="227313"/>
            <a:ext cx="8352928" cy="1008112"/>
          </a:xfrm>
        </p:spPr>
        <p:txBody>
          <a:bodyPr>
            <a:noAutofit/>
          </a:bodyPr>
          <a:lstStyle/>
          <a:p>
            <a:r>
              <a:rPr lang="pt-BR" sz="2800" dirty="0" smtClean="0"/>
              <a:t>Incentivo ao Desenvolvimento da Tecnologia de Armazenamento de Energia</a:t>
            </a:r>
            <a:br>
              <a:rPr lang="pt-BR" sz="2800" dirty="0" smtClean="0"/>
            </a:br>
            <a:endParaRPr lang="pt-BR" sz="2800" dirty="0"/>
          </a:p>
        </p:txBody>
      </p:sp>
      <p:sp>
        <p:nvSpPr>
          <p:cNvPr id="3" name="Subtítulo 2"/>
          <p:cNvSpPr>
            <a:spLocks noGrp="1"/>
          </p:cNvSpPr>
          <p:nvPr>
            <p:ph type="subTitle" idx="1"/>
          </p:nvPr>
        </p:nvSpPr>
        <p:spPr>
          <a:xfrm>
            <a:off x="323528" y="1235424"/>
            <a:ext cx="8352928" cy="5622575"/>
          </a:xfrm>
        </p:spPr>
        <p:txBody>
          <a:bodyPr>
            <a:noAutofit/>
          </a:bodyPr>
          <a:lstStyle/>
          <a:p>
            <a:pPr algn="just"/>
            <a:r>
              <a:rPr lang="pt-BR" sz="1800" b="1" dirty="0" smtClean="0">
                <a:solidFill>
                  <a:srgbClr val="008A3E"/>
                </a:solidFill>
              </a:rPr>
              <a:t>Descrição:</a:t>
            </a:r>
            <a:endParaRPr lang="pt-BR" sz="1800" b="1" dirty="0">
              <a:solidFill>
                <a:srgbClr val="008A3E"/>
              </a:solidFill>
            </a:endParaRPr>
          </a:p>
          <a:p>
            <a:pPr marL="366713" indent="-276225" algn="just">
              <a:buFont typeface="Arial" panose="020B0604020202020204" pitchFamily="34" charset="0"/>
              <a:buChar char="•"/>
            </a:pPr>
            <a:r>
              <a:rPr lang="pt-BR" sz="1800" dirty="0" smtClean="0">
                <a:solidFill>
                  <a:srgbClr val="008A3E"/>
                </a:solidFill>
              </a:rPr>
              <a:t>Isenção de </a:t>
            </a:r>
            <a:r>
              <a:rPr lang="pt-BR" sz="1800" u="sng" dirty="0" smtClean="0">
                <a:solidFill>
                  <a:srgbClr val="008A3E"/>
                </a:solidFill>
              </a:rPr>
              <a:t>Imposto de Importação</a:t>
            </a:r>
            <a:r>
              <a:rPr lang="pt-BR" sz="1800" dirty="0" smtClean="0">
                <a:solidFill>
                  <a:srgbClr val="008A3E"/>
                </a:solidFill>
              </a:rPr>
              <a:t> e </a:t>
            </a:r>
            <a:r>
              <a:rPr lang="pt-BR" sz="1800" u="sng" dirty="0" smtClean="0">
                <a:solidFill>
                  <a:srgbClr val="008A3E"/>
                </a:solidFill>
              </a:rPr>
              <a:t>Imposto sobre Produtos Industrializados</a:t>
            </a:r>
            <a:r>
              <a:rPr lang="pt-BR" sz="1800" dirty="0" smtClean="0">
                <a:solidFill>
                  <a:srgbClr val="008A3E"/>
                </a:solidFill>
              </a:rPr>
              <a:t> para equipamentos necessários para o armazenamento de </a:t>
            </a:r>
            <a:r>
              <a:rPr lang="pt-BR" sz="1800" dirty="0">
                <a:solidFill>
                  <a:srgbClr val="008A3E"/>
                </a:solidFill>
              </a:rPr>
              <a:t>energia </a:t>
            </a:r>
            <a:r>
              <a:rPr lang="pt-BR" sz="1800" dirty="0" smtClean="0">
                <a:solidFill>
                  <a:srgbClr val="008A3E"/>
                </a:solidFill>
              </a:rPr>
              <a:t>(Emenda </a:t>
            </a:r>
            <a:r>
              <a:rPr lang="pt-BR" sz="1800" dirty="0">
                <a:solidFill>
                  <a:srgbClr val="008A3E"/>
                </a:solidFill>
              </a:rPr>
              <a:t>60</a:t>
            </a:r>
            <a:r>
              <a:rPr lang="pt-BR" sz="1800" dirty="0" smtClean="0">
                <a:solidFill>
                  <a:srgbClr val="008A3E"/>
                </a:solidFill>
              </a:rPr>
              <a:t>). </a:t>
            </a:r>
          </a:p>
          <a:p>
            <a:pPr marL="90488" algn="just"/>
            <a:r>
              <a:rPr lang="pt-BR" sz="1800" b="1" dirty="0" smtClean="0">
                <a:solidFill>
                  <a:srgbClr val="03248F"/>
                </a:solidFill>
              </a:rPr>
              <a:t>Justificativa:</a:t>
            </a:r>
          </a:p>
          <a:p>
            <a:pPr marL="366713" indent="-276225" algn="just">
              <a:buFont typeface="Arial" panose="020B0604020202020204" pitchFamily="34" charset="0"/>
              <a:buChar char="•"/>
            </a:pPr>
            <a:r>
              <a:rPr lang="pt-BR" sz="1600" dirty="0" smtClean="0">
                <a:solidFill>
                  <a:srgbClr val="03248F"/>
                </a:solidFill>
              </a:rPr>
              <a:t>Armazenamento de energia é uma tecnologia importante para compensar a variação de produção de fontes de geração intermitente, demanda em horário de ponta, atendimentos aos sistemas isolados, ociosidade de linhas de transmissão, etc.</a:t>
            </a:r>
            <a:endParaRPr lang="pt-BR" sz="1600" dirty="0">
              <a:solidFill>
                <a:srgbClr val="03248F"/>
              </a:solidFill>
            </a:endParaRPr>
          </a:p>
          <a:p>
            <a:pPr marL="366713" indent="-276225" algn="just">
              <a:buFont typeface="Arial" panose="020B0604020202020204" pitchFamily="34" charset="0"/>
              <a:buChar char="•"/>
            </a:pPr>
            <a:r>
              <a:rPr lang="pt-BR" sz="1600" dirty="0" smtClean="0">
                <a:solidFill>
                  <a:srgbClr val="03248F"/>
                </a:solidFill>
              </a:rPr>
              <a:t>Atualmente o armazenamento tem dificuldade de inserção na matriz brasileira por ser uma tecnologia cara, restrição que seria mitigada pela redução da carga tributária (</a:t>
            </a:r>
            <a:r>
              <a:rPr lang="pt-BR" sz="1600" b="1" dirty="0" smtClean="0">
                <a:solidFill>
                  <a:srgbClr val="03248F"/>
                </a:solidFill>
              </a:rPr>
              <a:t>II: </a:t>
            </a:r>
            <a:r>
              <a:rPr lang="pt-BR" sz="1600" dirty="0" smtClean="0">
                <a:solidFill>
                  <a:srgbClr val="03248F"/>
                </a:solidFill>
              </a:rPr>
              <a:t>18%; </a:t>
            </a:r>
            <a:r>
              <a:rPr lang="pt-BR" sz="1600" b="1" dirty="0" smtClean="0">
                <a:solidFill>
                  <a:srgbClr val="03248F"/>
                </a:solidFill>
              </a:rPr>
              <a:t>IPI: </a:t>
            </a:r>
            <a:r>
              <a:rPr lang="pt-BR" sz="1600" dirty="0" smtClean="0">
                <a:solidFill>
                  <a:srgbClr val="03248F"/>
                </a:solidFill>
              </a:rPr>
              <a:t>15%). </a:t>
            </a:r>
          </a:p>
          <a:p>
            <a:pPr marL="366713" indent="-276225" algn="just">
              <a:buFont typeface="Arial" panose="020B0604020202020204" pitchFamily="34" charset="0"/>
              <a:buChar char="•"/>
            </a:pPr>
            <a:endParaRPr lang="pt-BR" sz="1600" dirty="0"/>
          </a:p>
          <a:p>
            <a:pPr marL="90488" algn="just"/>
            <a:r>
              <a:rPr lang="pt-BR" sz="1600" b="1" dirty="0" smtClean="0">
                <a:solidFill>
                  <a:schemeClr val="tx1"/>
                </a:solidFill>
              </a:rPr>
              <a:t>Proposta:</a:t>
            </a:r>
          </a:p>
          <a:p>
            <a:pPr marL="376238" indent="-285750" algn="just">
              <a:buFont typeface="Arial" panose="020B0604020202020204" pitchFamily="34" charset="0"/>
              <a:buChar char="•"/>
            </a:pPr>
            <a:r>
              <a:rPr lang="pt-BR" sz="1600" dirty="0" smtClean="0">
                <a:solidFill>
                  <a:schemeClr val="tx1"/>
                </a:solidFill>
              </a:rPr>
              <a:t>Trocar o termo “empresa de geração ou distribuição de energia elétrica” por “autorizada ou concessionária do setor elétrico”:</a:t>
            </a:r>
          </a:p>
          <a:p>
            <a:r>
              <a:rPr lang="pt-BR" sz="1600" i="1" dirty="0" err="1" smtClean="0">
                <a:solidFill>
                  <a:schemeClr val="tx1"/>
                </a:solidFill>
              </a:rPr>
              <a:t>Art</a:t>
            </a:r>
            <a:r>
              <a:rPr lang="pt-BR" sz="1600" i="1" dirty="0" smtClean="0">
                <a:solidFill>
                  <a:schemeClr val="tx1"/>
                </a:solidFill>
              </a:rPr>
              <a:t> X O art. 2º da Lei nº 8.032, de 12 de abril de 1990, passa a vigorar acrescido da seguinte alteração: </a:t>
            </a:r>
          </a:p>
          <a:p>
            <a:r>
              <a:rPr lang="pt-BR" sz="1600" i="1" dirty="0" smtClean="0">
                <a:solidFill>
                  <a:schemeClr val="tx1"/>
                </a:solidFill>
              </a:rPr>
              <a:t>h) </a:t>
            </a:r>
            <a:r>
              <a:rPr lang="pt-BR" sz="1600" i="1" dirty="0" smtClean="0">
                <a:solidFill>
                  <a:srgbClr val="FF0000"/>
                </a:solidFill>
              </a:rPr>
              <a:t>por </a:t>
            </a:r>
            <a:r>
              <a:rPr lang="pt-BR" sz="1600" i="1" strike="sngStrike" dirty="0" smtClean="0">
                <a:solidFill>
                  <a:srgbClr val="FF0000"/>
                </a:solidFill>
              </a:rPr>
              <a:t>empresa geradora ou distribuidora de energia elétrica</a:t>
            </a:r>
            <a:r>
              <a:rPr lang="pt-BR" sz="1600" i="1" dirty="0" smtClean="0">
                <a:solidFill>
                  <a:srgbClr val="FF0000"/>
                </a:solidFill>
              </a:rPr>
              <a:t> </a:t>
            </a:r>
            <a:r>
              <a:rPr lang="en-US" sz="1600" dirty="0" smtClean="0">
                <a:solidFill>
                  <a:srgbClr val="FF0000"/>
                </a:solidFill>
              </a:rPr>
              <a:t> </a:t>
            </a:r>
            <a:r>
              <a:rPr lang="pt-BR" sz="1600" b="1" i="1" dirty="0" smtClean="0">
                <a:solidFill>
                  <a:srgbClr val="FF0000"/>
                </a:solidFill>
              </a:rPr>
              <a:t>concessionária ou autorizada do setor elétrico</a:t>
            </a:r>
            <a:r>
              <a:rPr lang="pt-BR" sz="1600" i="1" dirty="0" smtClean="0">
                <a:solidFill>
                  <a:schemeClr val="tx1"/>
                </a:solidFill>
              </a:rPr>
              <a:t>, na execução e implementação de projetos de armazenamento de energia elétrica. </a:t>
            </a:r>
            <a:endParaRPr lang="pt-BR" sz="1600" dirty="0" smtClean="0">
              <a:solidFill>
                <a:schemeClr val="tx1"/>
              </a:solidFill>
            </a:endParaRPr>
          </a:p>
          <a:p>
            <a:pPr marL="376238" indent="-285750" algn="just">
              <a:buFont typeface="Arial" panose="020B0604020202020204" pitchFamily="34" charset="0"/>
              <a:buChar char="•"/>
            </a:pPr>
            <a:endParaRPr lang="pt-BR" sz="1600" dirty="0" smtClean="0"/>
          </a:p>
          <a:p>
            <a:pPr marL="366713" indent="-276225" algn="just"/>
            <a:endParaRPr lang="pt-BR" sz="1600" b="1" dirty="0" smtClean="0"/>
          </a:p>
        </p:txBody>
      </p:sp>
    </p:spTree>
    <p:extLst>
      <p:ext uri="{BB962C8B-B14F-4D97-AF65-F5344CB8AC3E}">
        <p14:creationId xmlns="" xmlns:p14="http://schemas.microsoft.com/office/powerpoint/2010/main" val="150221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307571" y="260648"/>
            <a:ext cx="8352928" cy="1008112"/>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95" charset="-128"/>
                <a:cs typeface="+mj-cs"/>
              </a:defRPr>
            </a:lvl1pPr>
            <a:lvl2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2pPr>
            <a:lvl3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3pPr>
            <a:lvl4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4pPr>
            <a:lvl5pPr algn="ctr" defTabSz="457200" rtl="0" eaLnBrk="0" fontAlgn="base" hangingPunct="0">
              <a:spcBef>
                <a:spcPct val="0"/>
              </a:spcBef>
              <a:spcAft>
                <a:spcPct val="0"/>
              </a:spcAft>
              <a:defRPr sz="4400">
                <a:solidFill>
                  <a:schemeClr val="tx1"/>
                </a:solidFill>
                <a:latin typeface="Calibri" pitchFamily="-95" charset="0"/>
                <a:ea typeface="ＭＳ Ｐゴシック" pitchFamily="-95" charset="-128"/>
              </a:defRPr>
            </a:lvl5pPr>
            <a:lvl6pPr marL="457200" algn="ctr" defTabSz="457200" rtl="0" fontAlgn="base">
              <a:spcBef>
                <a:spcPct val="0"/>
              </a:spcBef>
              <a:spcAft>
                <a:spcPct val="0"/>
              </a:spcAft>
              <a:defRPr sz="4400">
                <a:solidFill>
                  <a:schemeClr val="tx1"/>
                </a:solidFill>
                <a:latin typeface="Calibri" pitchFamily="-95" charset="0"/>
                <a:ea typeface="ＭＳ Ｐゴシック" pitchFamily="-95" charset="-128"/>
              </a:defRPr>
            </a:lvl6pPr>
            <a:lvl7pPr marL="914400" algn="ctr" defTabSz="457200" rtl="0" fontAlgn="base">
              <a:spcBef>
                <a:spcPct val="0"/>
              </a:spcBef>
              <a:spcAft>
                <a:spcPct val="0"/>
              </a:spcAft>
              <a:defRPr sz="4400">
                <a:solidFill>
                  <a:schemeClr val="tx1"/>
                </a:solidFill>
                <a:latin typeface="Calibri" pitchFamily="-95" charset="0"/>
                <a:ea typeface="ＭＳ Ｐゴシック" pitchFamily="-95" charset="-128"/>
              </a:defRPr>
            </a:lvl7pPr>
            <a:lvl8pPr marL="1371600" algn="ctr" defTabSz="457200" rtl="0" fontAlgn="base">
              <a:spcBef>
                <a:spcPct val="0"/>
              </a:spcBef>
              <a:spcAft>
                <a:spcPct val="0"/>
              </a:spcAft>
              <a:defRPr sz="4400">
                <a:solidFill>
                  <a:schemeClr val="tx1"/>
                </a:solidFill>
                <a:latin typeface="Calibri" pitchFamily="-95" charset="0"/>
                <a:ea typeface="ＭＳ Ｐゴシック" pitchFamily="-95" charset="-128"/>
              </a:defRPr>
            </a:lvl8pPr>
            <a:lvl9pPr marL="1828800" algn="ctr" defTabSz="457200" rtl="0" fontAlgn="base">
              <a:spcBef>
                <a:spcPct val="0"/>
              </a:spcBef>
              <a:spcAft>
                <a:spcPct val="0"/>
              </a:spcAft>
              <a:defRPr sz="4400">
                <a:solidFill>
                  <a:schemeClr val="tx1"/>
                </a:solidFill>
                <a:latin typeface="Calibri" pitchFamily="-95" charset="0"/>
                <a:ea typeface="ＭＳ Ｐゴシック" pitchFamily="-95" charset="-128"/>
              </a:defRPr>
            </a:lvl9pPr>
          </a:lstStyle>
          <a:p>
            <a:r>
              <a:rPr lang="pt-BR" sz="2800" dirty="0" smtClean="0"/>
              <a:t>Prazo e Prorrogação das Autorizações de Geração</a:t>
            </a:r>
            <a:r>
              <a:rPr lang="pt-BR" sz="2400" dirty="0" smtClean="0"/>
              <a:t/>
            </a:r>
            <a:br>
              <a:rPr lang="pt-BR" sz="2400" dirty="0" smtClean="0"/>
            </a:br>
            <a:endParaRPr lang="pt-BR" sz="2400" dirty="0"/>
          </a:p>
        </p:txBody>
      </p:sp>
      <p:sp>
        <p:nvSpPr>
          <p:cNvPr id="11" name="Subtítulo 2"/>
          <p:cNvSpPr>
            <a:spLocks noGrp="1"/>
          </p:cNvSpPr>
          <p:nvPr>
            <p:ph type="subTitle" idx="1"/>
          </p:nvPr>
        </p:nvSpPr>
        <p:spPr>
          <a:xfrm>
            <a:off x="307571" y="857232"/>
            <a:ext cx="8352928" cy="5786478"/>
          </a:xfrm>
        </p:spPr>
        <p:txBody>
          <a:bodyPr>
            <a:noAutofit/>
          </a:bodyPr>
          <a:lstStyle/>
          <a:p>
            <a:pPr algn="just"/>
            <a:r>
              <a:rPr lang="pt-BR" sz="1800" b="1" dirty="0" smtClean="0">
                <a:solidFill>
                  <a:srgbClr val="008A3E"/>
                </a:solidFill>
              </a:rPr>
              <a:t>Descrição:</a:t>
            </a:r>
            <a:endParaRPr lang="pt-BR" sz="1800" b="1" dirty="0">
              <a:solidFill>
                <a:srgbClr val="008A3E"/>
              </a:solidFill>
            </a:endParaRPr>
          </a:p>
          <a:p>
            <a:pPr marL="366713" indent="-276225" algn="just">
              <a:spcAft>
                <a:spcPts val="600"/>
              </a:spcAft>
              <a:buFont typeface="Arial" panose="020B0604020202020204" pitchFamily="34" charset="0"/>
              <a:buChar char="•"/>
            </a:pPr>
            <a:r>
              <a:rPr lang="pt-BR" sz="1800" dirty="0" smtClean="0">
                <a:solidFill>
                  <a:srgbClr val="008A3E"/>
                </a:solidFill>
              </a:rPr>
              <a:t>Definição do prazo </a:t>
            </a:r>
            <a:r>
              <a:rPr lang="pt-BR" sz="1800" dirty="0">
                <a:solidFill>
                  <a:srgbClr val="008A3E"/>
                </a:solidFill>
              </a:rPr>
              <a:t>de </a:t>
            </a:r>
            <a:r>
              <a:rPr lang="pt-BR" sz="1800" dirty="0" smtClean="0">
                <a:solidFill>
                  <a:srgbClr val="008A3E"/>
                </a:solidFill>
              </a:rPr>
              <a:t>autorização de geração por 35 anos</a:t>
            </a:r>
            <a:r>
              <a:rPr lang="pt-BR" sz="1800" dirty="0">
                <a:solidFill>
                  <a:srgbClr val="008A3E"/>
                </a:solidFill>
              </a:rPr>
              <a:t>, prorrogável por </a:t>
            </a:r>
            <a:r>
              <a:rPr lang="pt-BR" sz="1800" dirty="0" smtClean="0">
                <a:solidFill>
                  <a:srgbClr val="008A3E"/>
                </a:solidFill>
              </a:rPr>
              <a:t>mais 30 anos (Emenda 60). </a:t>
            </a:r>
            <a:endParaRPr lang="pt-BR" sz="1800" b="1" dirty="0">
              <a:solidFill>
                <a:srgbClr val="008A3E"/>
              </a:solidFill>
            </a:endParaRPr>
          </a:p>
          <a:p>
            <a:pPr marL="90488" algn="just">
              <a:spcAft>
                <a:spcPts val="600"/>
              </a:spcAft>
            </a:pPr>
            <a:r>
              <a:rPr lang="pt-BR" sz="1800" b="1" dirty="0" smtClean="0">
                <a:solidFill>
                  <a:srgbClr val="03248F"/>
                </a:solidFill>
              </a:rPr>
              <a:t>Justificativa:</a:t>
            </a:r>
          </a:p>
          <a:p>
            <a:pPr marL="376238" indent="-285750" algn="just">
              <a:buFont typeface="Arial" panose="020B0604020202020204" pitchFamily="34" charset="0"/>
              <a:buChar char="•"/>
            </a:pPr>
            <a:r>
              <a:rPr lang="pt-BR" sz="1800" dirty="0" smtClean="0">
                <a:solidFill>
                  <a:srgbClr val="03248F"/>
                </a:solidFill>
              </a:rPr>
              <a:t>Garantir segurança regulatória</a:t>
            </a:r>
            <a:r>
              <a:rPr lang="pt-BR" sz="1800" dirty="0">
                <a:solidFill>
                  <a:srgbClr val="03248F"/>
                </a:solidFill>
              </a:rPr>
              <a:t>, tendo em vista que até o momento não há definição </a:t>
            </a:r>
            <a:r>
              <a:rPr lang="pt-BR" sz="1800" dirty="0" smtClean="0">
                <a:solidFill>
                  <a:srgbClr val="03248F"/>
                </a:solidFill>
              </a:rPr>
              <a:t>legal a </a:t>
            </a:r>
            <a:r>
              <a:rPr lang="pt-BR" sz="1800" dirty="0">
                <a:solidFill>
                  <a:srgbClr val="03248F"/>
                </a:solidFill>
              </a:rPr>
              <a:t>respeito </a:t>
            </a:r>
            <a:r>
              <a:rPr lang="pt-BR" sz="1800" dirty="0" smtClean="0">
                <a:solidFill>
                  <a:srgbClr val="03248F"/>
                </a:solidFill>
              </a:rPr>
              <a:t>da prorrogação das autorizações de geração.</a:t>
            </a:r>
          </a:p>
          <a:p>
            <a:pPr marL="376238" indent="-285750" algn="just">
              <a:spcAft>
                <a:spcPts val="600"/>
              </a:spcAft>
              <a:buFont typeface="Arial" panose="020B0604020202020204" pitchFamily="34" charset="0"/>
              <a:buChar char="•"/>
            </a:pPr>
            <a:r>
              <a:rPr lang="pt-BR" sz="1800" dirty="0" smtClean="0">
                <a:solidFill>
                  <a:srgbClr val="03248F"/>
                </a:solidFill>
              </a:rPr>
              <a:t>Aumentar a </a:t>
            </a:r>
            <a:r>
              <a:rPr lang="pt-BR" sz="1800" dirty="0">
                <a:solidFill>
                  <a:srgbClr val="03248F"/>
                </a:solidFill>
              </a:rPr>
              <a:t>atratividade de </a:t>
            </a:r>
            <a:r>
              <a:rPr lang="pt-BR" sz="1800" dirty="0" smtClean="0">
                <a:solidFill>
                  <a:srgbClr val="03248F"/>
                </a:solidFill>
              </a:rPr>
              <a:t>investimentos </a:t>
            </a:r>
            <a:r>
              <a:rPr lang="pt-BR" sz="1800" dirty="0">
                <a:solidFill>
                  <a:srgbClr val="03248F"/>
                </a:solidFill>
              </a:rPr>
              <a:t>no setor</a:t>
            </a:r>
            <a:r>
              <a:rPr lang="pt-BR" sz="1800" dirty="0" smtClean="0">
                <a:solidFill>
                  <a:srgbClr val="03248F"/>
                </a:solidFill>
              </a:rPr>
              <a:t>.</a:t>
            </a:r>
            <a:endParaRPr lang="pt-BR" sz="1800" dirty="0" smtClean="0"/>
          </a:p>
          <a:p>
            <a:pPr marL="90488" algn="just">
              <a:spcAft>
                <a:spcPts val="600"/>
              </a:spcAft>
            </a:pPr>
            <a:r>
              <a:rPr lang="pt-BR" sz="1800" b="1" dirty="0" smtClean="0">
                <a:solidFill>
                  <a:schemeClr val="tx1"/>
                </a:solidFill>
              </a:rPr>
              <a:t>Proposta:</a:t>
            </a:r>
          </a:p>
          <a:p>
            <a:pPr marL="376238" indent="-285750" algn="just">
              <a:spcAft>
                <a:spcPts val="600"/>
              </a:spcAft>
              <a:buFont typeface="Arial" panose="020B0604020202020204" pitchFamily="34" charset="0"/>
              <a:buChar char="•"/>
            </a:pPr>
            <a:r>
              <a:rPr lang="pt-BR" sz="1800" dirty="0" smtClean="0">
                <a:solidFill>
                  <a:schemeClr val="tx1"/>
                </a:solidFill>
              </a:rPr>
              <a:t>Definir o prazo de 35 anos para autorização (retirar o termo até) e incluir um parágrafo para garantir que empreendimentos de geração já autorizados tenham prazo de outorga prorrogável por 30 anos a partir do término da outorga vigente: </a:t>
            </a:r>
          </a:p>
          <a:p>
            <a:pPr>
              <a:spcAft>
                <a:spcPts val="0"/>
              </a:spcAft>
            </a:pPr>
            <a:r>
              <a:rPr lang="pt-BR" sz="1400" i="1" dirty="0" smtClean="0">
                <a:solidFill>
                  <a:schemeClr val="tx1"/>
                </a:solidFill>
              </a:rPr>
              <a:t>Art. X O art. 4º da Lei nº 9.074, de 7 de julho de 1995, passa a vigorar acrescido dos § 13 e 14:</a:t>
            </a:r>
          </a:p>
          <a:p>
            <a:pPr>
              <a:spcAft>
                <a:spcPts val="0"/>
              </a:spcAft>
            </a:pPr>
            <a:r>
              <a:rPr lang="pt-BR" sz="1400" i="1" dirty="0" smtClean="0">
                <a:solidFill>
                  <a:schemeClr val="tx1"/>
                </a:solidFill>
              </a:rPr>
              <a:t>§ 13. O empreendimento de geração de energia elétrica que for objeto de autorização terá prazo de outorga de </a:t>
            </a:r>
            <a:r>
              <a:rPr lang="pt-BR" sz="1400" i="1" strike="sngStrike" dirty="0" smtClean="0">
                <a:solidFill>
                  <a:srgbClr val="FF0000"/>
                </a:solidFill>
              </a:rPr>
              <a:t>até</a:t>
            </a:r>
            <a:r>
              <a:rPr lang="pt-BR" sz="1400" i="1" dirty="0" smtClean="0">
                <a:solidFill>
                  <a:schemeClr val="tx1"/>
                </a:solidFill>
              </a:rPr>
              <a:t> </a:t>
            </a:r>
            <a:r>
              <a:rPr lang="en-US" sz="1400" dirty="0" smtClean="0">
                <a:solidFill>
                  <a:schemeClr val="tx1"/>
                </a:solidFill>
              </a:rPr>
              <a:t> </a:t>
            </a:r>
            <a:r>
              <a:rPr lang="pt-BR" sz="1400" i="1" dirty="0" smtClean="0">
                <a:solidFill>
                  <a:schemeClr val="tx1"/>
                </a:solidFill>
              </a:rPr>
              <a:t>35 (trinta e cinco) anos, prorrogável por 30 (trinta) anos, desde que atenda aos critérios técnicos e econômicos definidos pelo Poder Concedente. </a:t>
            </a:r>
            <a:endParaRPr lang="pt-BR" sz="1400" dirty="0" smtClean="0">
              <a:solidFill>
                <a:schemeClr val="tx1"/>
              </a:solidFill>
            </a:endParaRPr>
          </a:p>
          <a:p>
            <a:r>
              <a:rPr lang="pt-BR" sz="1400" b="1" i="1" dirty="0" smtClean="0">
                <a:solidFill>
                  <a:srgbClr val="FF0000"/>
                </a:solidFill>
              </a:rPr>
              <a:t>§ 14. Os empreendimentos de geração de energia elétrica, já autorizados, terão prazo de outorga prorrogável por 30 (trinta) anos a partir do término da outorga em vigência, desde que ainda não tenham sido prorrogadas e que atendam aos critérios técnicos e econômicos definidos pelo Poder Concedente. ”</a:t>
            </a:r>
            <a:endParaRPr lang="pt-BR" sz="1400" dirty="0" smtClean="0">
              <a:solidFill>
                <a:srgbClr val="FF0000"/>
              </a:solidFill>
            </a:endParaRPr>
          </a:p>
          <a:p>
            <a:r>
              <a:rPr lang="pt-BR" sz="1400" dirty="0" smtClean="0"/>
              <a:t> </a:t>
            </a:r>
            <a:endParaRPr lang="pt-BR" sz="1800" dirty="0" smtClean="0"/>
          </a:p>
          <a:p>
            <a:pPr marL="376238" indent="-285750" algn="just"/>
            <a:endParaRPr lang="pt-BR" sz="1800" dirty="0" smtClean="0"/>
          </a:p>
        </p:txBody>
      </p:sp>
    </p:spTree>
    <p:extLst>
      <p:ext uri="{BB962C8B-B14F-4D97-AF65-F5344CB8AC3E}">
        <p14:creationId xmlns="" xmlns:p14="http://schemas.microsoft.com/office/powerpoint/2010/main" val="22536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7664" y="188640"/>
            <a:ext cx="6074188" cy="648071"/>
          </a:xfrm>
        </p:spPr>
        <p:txBody>
          <a:bodyPr>
            <a:normAutofit/>
          </a:bodyPr>
          <a:lstStyle/>
          <a:p>
            <a:r>
              <a:rPr lang="pt-BR" sz="2800" dirty="0" smtClean="0"/>
              <a:t>Consolidação da TUST no ONS</a:t>
            </a:r>
            <a:endParaRPr lang="pt-BR" sz="2800" dirty="0"/>
          </a:p>
        </p:txBody>
      </p:sp>
      <p:sp>
        <p:nvSpPr>
          <p:cNvPr id="3" name="Subtítulo 2"/>
          <p:cNvSpPr>
            <a:spLocks noGrp="1"/>
          </p:cNvSpPr>
          <p:nvPr>
            <p:ph type="subTitle" idx="1"/>
          </p:nvPr>
        </p:nvSpPr>
        <p:spPr>
          <a:xfrm>
            <a:off x="323528" y="836711"/>
            <a:ext cx="8352928" cy="6165304"/>
          </a:xfrm>
        </p:spPr>
        <p:txBody>
          <a:bodyPr>
            <a:noAutofit/>
          </a:bodyPr>
          <a:lstStyle/>
          <a:p>
            <a:pPr algn="just"/>
            <a:r>
              <a:rPr lang="pt-BR" sz="1800" b="1" dirty="0" smtClean="0">
                <a:solidFill>
                  <a:srgbClr val="008A3E"/>
                </a:solidFill>
              </a:rPr>
              <a:t>Descrição:</a:t>
            </a:r>
            <a:endParaRPr lang="pt-BR" sz="1800" b="1" dirty="0">
              <a:solidFill>
                <a:srgbClr val="008A3E"/>
              </a:solidFill>
            </a:endParaRPr>
          </a:p>
          <a:p>
            <a:pPr marL="366713" indent="-276225" algn="just">
              <a:spcAft>
                <a:spcPts val="1200"/>
              </a:spcAft>
              <a:buFont typeface="Arial" panose="020B0604020202020204" pitchFamily="34" charset="0"/>
              <a:buChar char="•"/>
            </a:pPr>
            <a:r>
              <a:rPr lang="pt-BR" sz="1800" dirty="0" smtClean="0">
                <a:solidFill>
                  <a:srgbClr val="008A3E"/>
                </a:solidFill>
              </a:rPr>
              <a:t>Colocar o ONS como responsável por administrar o faturamento centralizado dos encargos de uso do sistema de transmissão (Emenda 71). </a:t>
            </a:r>
          </a:p>
          <a:p>
            <a:pPr algn="just">
              <a:spcAft>
                <a:spcPts val="1200"/>
              </a:spcAft>
            </a:pPr>
            <a:r>
              <a:rPr lang="pt-BR" sz="1800" b="1" dirty="0" smtClean="0">
                <a:solidFill>
                  <a:srgbClr val="03248F"/>
                </a:solidFill>
              </a:rPr>
              <a:t>Justificativa:</a:t>
            </a:r>
          </a:p>
          <a:p>
            <a:pPr marL="361950" indent="-271463" algn="just">
              <a:buFont typeface="Arial" panose="020B0604020202020204" pitchFamily="34" charset="0"/>
              <a:buChar char="•"/>
            </a:pPr>
            <a:r>
              <a:rPr lang="pt-BR" sz="1800" dirty="0" smtClean="0">
                <a:solidFill>
                  <a:srgbClr val="03248F"/>
                </a:solidFill>
              </a:rPr>
              <a:t>Grande quantidade de faturas: cerca </a:t>
            </a:r>
            <a:r>
              <a:rPr lang="pt-BR" sz="1800" dirty="0">
                <a:solidFill>
                  <a:srgbClr val="03248F"/>
                </a:solidFill>
              </a:rPr>
              <a:t>de 87 </a:t>
            </a:r>
            <a:r>
              <a:rPr lang="pt-BR" sz="1800" dirty="0" smtClean="0">
                <a:solidFill>
                  <a:srgbClr val="03248F"/>
                </a:solidFill>
              </a:rPr>
              <a:t>mil por mês, mais de 1 milhão </a:t>
            </a:r>
            <a:r>
              <a:rPr lang="pt-BR" sz="1800" dirty="0">
                <a:solidFill>
                  <a:srgbClr val="03248F"/>
                </a:solidFill>
              </a:rPr>
              <a:t>em </a:t>
            </a:r>
            <a:r>
              <a:rPr lang="pt-BR" sz="1800" dirty="0" smtClean="0">
                <a:solidFill>
                  <a:srgbClr val="03248F"/>
                </a:solidFill>
              </a:rPr>
              <a:t>2015, podendo dobrar nos próximos anos, sendo </a:t>
            </a:r>
            <a:r>
              <a:rPr lang="pt-BR" sz="1800" dirty="0">
                <a:solidFill>
                  <a:srgbClr val="03248F"/>
                </a:solidFill>
              </a:rPr>
              <a:t>mais de um terço delas com valores abaixo de </a:t>
            </a:r>
            <a:r>
              <a:rPr lang="pt-BR" sz="1800" dirty="0" smtClean="0">
                <a:solidFill>
                  <a:srgbClr val="03248F"/>
                </a:solidFill>
              </a:rPr>
              <a:t>R$ 100.</a:t>
            </a:r>
          </a:p>
          <a:p>
            <a:pPr marL="361950" indent="-271463" algn="just">
              <a:spcAft>
                <a:spcPts val="1200"/>
              </a:spcAft>
              <a:buFont typeface="Arial" panose="020B0604020202020204" pitchFamily="34" charset="0"/>
              <a:buChar char="•"/>
            </a:pPr>
            <a:r>
              <a:rPr lang="pt-BR" sz="1800" dirty="0" smtClean="0">
                <a:solidFill>
                  <a:srgbClr val="03248F"/>
                </a:solidFill>
              </a:rPr>
              <a:t>Atualmente o ONS já é </a:t>
            </a:r>
            <a:r>
              <a:rPr lang="pt-BR" sz="1800" dirty="0">
                <a:solidFill>
                  <a:srgbClr val="03248F"/>
                </a:solidFill>
              </a:rPr>
              <a:t>o responsável </a:t>
            </a:r>
            <a:r>
              <a:rPr lang="pt-BR" sz="1800" dirty="0" smtClean="0">
                <a:solidFill>
                  <a:srgbClr val="03248F"/>
                </a:solidFill>
              </a:rPr>
              <a:t>pelos cálculos das receitas e pagamentos, bem como pela </a:t>
            </a:r>
            <a:r>
              <a:rPr lang="pt-BR" sz="1800" dirty="0">
                <a:solidFill>
                  <a:srgbClr val="03248F"/>
                </a:solidFill>
              </a:rPr>
              <a:t>coordenação da liquidação dos encargos de </a:t>
            </a:r>
            <a:r>
              <a:rPr lang="pt-BR" sz="1800" dirty="0" smtClean="0">
                <a:solidFill>
                  <a:srgbClr val="03248F"/>
                </a:solidFill>
              </a:rPr>
              <a:t>transmissão, e </a:t>
            </a:r>
            <a:r>
              <a:rPr lang="pt-BR" sz="1800" dirty="0">
                <a:solidFill>
                  <a:srgbClr val="03248F"/>
                </a:solidFill>
              </a:rPr>
              <a:t>signatário dos </a:t>
            </a:r>
            <a:r>
              <a:rPr lang="pt-BR" sz="1800" dirty="0" smtClean="0">
                <a:solidFill>
                  <a:srgbClr val="03248F"/>
                </a:solidFill>
              </a:rPr>
              <a:t>Contratos </a:t>
            </a:r>
            <a:r>
              <a:rPr lang="pt-BR" sz="1800" dirty="0">
                <a:solidFill>
                  <a:srgbClr val="03248F"/>
                </a:solidFill>
              </a:rPr>
              <a:t>de </a:t>
            </a:r>
            <a:r>
              <a:rPr lang="pt-BR" sz="1800" dirty="0" smtClean="0">
                <a:solidFill>
                  <a:srgbClr val="03248F"/>
                </a:solidFill>
              </a:rPr>
              <a:t>Uso </a:t>
            </a:r>
            <a:r>
              <a:rPr lang="pt-BR" sz="1800" dirty="0">
                <a:solidFill>
                  <a:srgbClr val="03248F"/>
                </a:solidFill>
              </a:rPr>
              <a:t>do </a:t>
            </a:r>
            <a:r>
              <a:rPr lang="pt-BR" sz="1800" dirty="0" smtClean="0">
                <a:solidFill>
                  <a:srgbClr val="03248F"/>
                </a:solidFill>
              </a:rPr>
              <a:t>Sistema </a:t>
            </a:r>
            <a:r>
              <a:rPr lang="pt-BR" sz="1800" dirty="0">
                <a:solidFill>
                  <a:srgbClr val="03248F"/>
                </a:solidFill>
              </a:rPr>
              <a:t>de Transmissão. </a:t>
            </a:r>
            <a:endParaRPr lang="pt-BR" sz="1800" dirty="0" smtClean="0">
              <a:solidFill>
                <a:srgbClr val="03248F"/>
              </a:solidFill>
            </a:endParaRPr>
          </a:p>
          <a:p>
            <a:pPr marL="90488" algn="just">
              <a:spcAft>
                <a:spcPts val="1200"/>
              </a:spcAft>
            </a:pPr>
            <a:r>
              <a:rPr lang="pt-BR" sz="1800" b="1" dirty="0" smtClean="0">
                <a:solidFill>
                  <a:schemeClr val="tx1"/>
                </a:solidFill>
              </a:rPr>
              <a:t>Proposta:</a:t>
            </a:r>
          </a:p>
          <a:p>
            <a:pPr marL="376238" indent="-285750" algn="just">
              <a:buFont typeface="Arial" panose="020B0604020202020204" pitchFamily="34" charset="0"/>
              <a:buChar char="•"/>
            </a:pPr>
            <a:r>
              <a:rPr lang="pt-BR" sz="1800" dirty="0" smtClean="0">
                <a:solidFill>
                  <a:schemeClr val="tx1"/>
                </a:solidFill>
              </a:rPr>
              <a:t>Trocar o termo “CCEE” por “ONS”:</a:t>
            </a:r>
          </a:p>
          <a:p>
            <a:pPr marL="376238" indent="-285750"/>
            <a:r>
              <a:rPr lang="pt-BR" sz="1600" i="1" dirty="0" smtClean="0">
                <a:solidFill>
                  <a:schemeClr val="tx1"/>
                </a:solidFill>
              </a:rPr>
              <a:t>Art. X O art. 4º da Lei nº 10.848, de 15 de março de 2004, passa a vigorar com a seguinte redação: </a:t>
            </a:r>
          </a:p>
          <a:p>
            <a:pPr marL="376238" indent="-285750"/>
            <a:r>
              <a:rPr lang="pt-BR" sz="1600" i="1" dirty="0" smtClean="0">
                <a:solidFill>
                  <a:schemeClr val="tx1"/>
                </a:solidFill>
              </a:rPr>
              <a:t>§9º Até 31 de dezembro de 2017</a:t>
            </a:r>
            <a:r>
              <a:rPr lang="pt-BR" sz="1600" i="1" dirty="0" smtClean="0">
                <a:solidFill>
                  <a:srgbClr val="FF0000"/>
                </a:solidFill>
              </a:rPr>
              <a:t>, </a:t>
            </a:r>
            <a:r>
              <a:rPr lang="pt-BR" sz="1600" i="1" strike="sngStrike" dirty="0" smtClean="0">
                <a:solidFill>
                  <a:srgbClr val="FF0000"/>
                </a:solidFill>
              </a:rPr>
              <a:t>a CCEE passará a faturar e liquidar centralizadamente todos os contratos de uso dos sistemas de transmissão</a:t>
            </a:r>
            <a:r>
              <a:rPr lang="pt-BR" sz="1600" i="1" dirty="0" smtClean="0">
                <a:solidFill>
                  <a:srgbClr val="FF0000"/>
                </a:solidFill>
              </a:rPr>
              <a:t> </a:t>
            </a:r>
            <a:r>
              <a:rPr lang="pt-BR" sz="1600" b="1" i="1" dirty="0" smtClean="0">
                <a:solidFill>
                  <a:srgbClr val="FF0000"/>
                </a:solidFill>
              </a:rPr>
              <a:t>todos os contratos de uso dos sistemas de transmissão serão faturados e liquidados centralizadamente sob a administração do ONS.</a:t>
            </a:r>
            <a:r>
              <a:rPr lang="en-US" sz="1600" dirty="0" smtClean="0">
                <a:solidFill>
                  <a:srgbClr val="FF0000"/>
                </a:solidFill>
              </a:rPr>
              <a:t> </a:t>
            </a:r>
            <a:r>
              <a:rPr lang="pt-BR" sz="1600" dirty="0" smtClean="0">
                <a:solidFill>
                  <a:srgbClr val="FF0000"/>
                </a:solidFill>
              </a:rPr>
              <a:t> </a:t>
            </a:r>
          </a:p>
        </p:txBody>
      </p:sp>
    </p:spTree>
    <p:extLst>
      <p:ext uri="{BB962C8B-B14F-4D97-AF65-F5344CB8AC3E}">
        <p14:creationId xmlns="" xmlns:p14="http://schemas.microsoft.com/office/powerpoint/2010/main" val="150221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2253</TotalTime>
  <Words>1210</Words>
  <Application>Microsoft Office PowerPoint</Application>
  <PresentationFormat>Apresentação na tela (4:3)</PresentationFormat>
  <Paragraphs>100</Paragraphs>
  <Slides>11</Slides>
  <Notes>0</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Office Theme</vt:lpstr>
      <vt:lpstr>Slide 1</vt:lpstr>
      <vt:lpstr>A Apine</vt:lpstr>
      <vt:lpstr>A Apine</vt:lpstr>
      <vt:lpstr>A Apine</vt:lpstr>
      <vt:lpstr>Slide 5</vt:lpstr>
      <vt:lpstr>Incentivo ao Desenvolvimento da Geração Fotovoltaica</vt:lpstr>
      <vt:lpstr>Incentivo ao Desenvolvimento da Tecnologia de Armazenamento de Energia </vt:lpstr>
      <vt:lpstr>Slide 8</vt:lpstr>
      <vt:lpstr>Consolidação da TUST no ONS</vt:lpstr>
      <vt:lpstr>PCHs</vt:lpstr>
      <vt:lpstr>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Matheus Belli</dc:creator>
  <cp:lastModifiedBy>tuanezancope</cp:lastModifiedBy>
  <cp:revision>128</cp:revision>
  <cp:lastPrinted>2016-05-03T13:40:21Z</cp:lastPrinted>
  <dcterms:created xsi:type="dcterms:W3CDTF">2015-04-02T23:36:11Z</dcterms:created>
  <dcterms:modified xsi:type="dcterms:W3CDTF">2016-08-31T14:10:48Z</dcterms:modified>
</cp:coreProperties>
</file>