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comments/modernComment_104_637072D9.xml" ContentType="application/vnd.ms-powerpoint.comments+xml"/>
  <Override PartName="/ppt/comments/modernComment_107_5064263F.xml" ContentType="application/vnd.ms-powerpoint.comments+xml"/>
  <Override PartName="/ppt/comments/modernComment_100_0.xml" ContentType="application/vnd.ms-powerpoint.comments+xml"/>
  <Override PartName="/ppt/comments/modernComment_128_32412618.xml" ContentType="application/vnd.ms-powerpoint.comments+xml"/>
  <Override PartName="/ppt/comments/modernComment_10D_F1D1AA6C.xml" ContentType="application/vnd.ms-powerpoint.comments+xml"/>
  <Override PartName="/ppt/comments/modernComment_13B_D939ACEE.xml" ContentType="application/vnd.ms-powerpoint.comments+xml"/>
  <Override PartName="/ppt/comments/modernComment_10F_E45C62E6.xml" ContentType="application/vnd.ms-powerpoint.comments+xml"/>
  <Override PartName="/ppt/comments/modernComment_116_A5A94FC1.xml" ContentType="application/vnd.ms-powerpoint.comments+xml"/>
  <Override PartName="/ppt/comments/modernComment_13D_16E24DDD.xml" ContentType="application/vnd.ms-powerpoint.comments+xml"/>
  <Override PartName="/ppt/comments/modernComment_12D_59CA8692.xml" ContentType="application/vnd.ms-powerpoint.comments+xml"/>
  <Override PartName="/ppt/comments/modernComment_13F_6787AE9C.xml" ContentType="application/vnd.ms-powerpoint.comments+xml"/>
  <Override PartName="/ppt/comments/modernComment_13E_C720A59B.xml" ContentType="application/vnd.ms-powerpoint.comments+xml"/>
  <Override PartName="/ppt/comments/modernComment_11D_C885B894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67" r:id="rId2"/>
    <p:sldId id="261" r:id="rId3"/>
    <p:sldId id="262" r:id="rId4"/>
    <p:sldId id="260" r:id="rId5"/>
    <p:sldId id="263" r:id="rId6"/>
    <p:sldId id="313" r:id="rId7"/>
    <p:sldId id="308" r:id="rId8"/>
    <p:sldId id="264" r:id="rId9"/>
    <p:sldId id="258" r:id="rId10"/>
    <p:sldId id="314" r:id="rId11"/>
    <p:sldId id="307" r:id="rId12"/>
    <p:sldId id="306" r:id="rId13"/>
    <p:sldId id="270" r:id="rId14"/>
    <p:sldId id="259" r:id="rId15"/>
    <p:sldId id="316" r:id="rId16"/>
    <p:sldId id="256" r:id="rId17"/>
    <p:sldId id="296" r:id="rId18"/>
    <p:sldId id="294" r:id="rId19"/>
    <p:sldId id="312" r:id="rId20"/>
    <p:sldId id="269" r:id="rId21"/>
    <p:sldId id="315" r:id="rId22"/>
    <p:sldId id="271" r:id="rId23"/>
    <p:sldId id="273" r:id="rId24"/>
    <p:sldId id="274" r:id="rId25"/>
    <p:sldId id="278" r:id="rId26"/>
    <p:sldId id="317" r:id="rId27"/>
    <p:sldId id="297" r:id="rId28"/>
    <p:sldId id="276" r:id="rId29"/>
    <p:sldId id="311" r:id="rId30"/>
    <p:sldId id="299" r:id="rId31"/>
    <p:sldId id="301" r:id="rId32"/>
    <p:sldId id="319" r:id="rId33"/>
    <p:sldId id="318" r:id="rId34"/>
    <p:sldId id="285" r:id="rId35"/>
    <p:sldId id="303" r:id="rId36"/>
    <p:sldId id="305" r:id="rId37"/>
    <p:sldId id="310" r:id="rId38"/>
    <p:sldId id="304" r:id="rId39"/>
    <p:sldId id="321" r:id="rId40"/>
    <p:sldId id="290" r:id="rId41"/>
    <p:sldId id="289" r:id="rId42"/>
    <p:sldId id="320" r:id="rId43"/>
    <p:sldId id="295" r:id="rId44"/>
  </p:sldIdLst>
  <p:sldSz cx="9144000" cy="5143500" type="screen16x9"/>
  <p:notesSz cx="6797675" cy="9926638"/>
  <p:embeddedFontLst>
    <p:embeddedFont>
      <p:font typeface="Century Gothic" panose="020B0502020202020204" pitchFamily="34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Segoe UI" panose="020B0502040204020203" pitchFamily="3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59" roundtripDataSignature="AMtx7mjPvOtBAXipo0ETG9nHT2JohjZko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E66198-DAAD-6138-7A74-F78E92FA5827}" name="Sofia Leonor Von Mettenheim" initials="SM" userId="S::sofia.mettenheim@cultura.gov.br::2a5eeff8-8253-40da-800d-e067ce08da15" providerId="AD"/>
  <p188:author id="{58EE04C7-5B31-2422-0C91-586E8B045435}" name="Priscilla Correa" initials="PC" userId="07b6299b22a6c6d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529F"/>
    <a:srgbClr val="E42320"/>
    <a:srgbClr val="4CAC33"/>
    <a:srgbClr val="FFCF00"/>
    <a:srgbClr val="183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54"/>
  </p:normalViewPr>
  <p:slideViewPr>
    <p:cSldViewPr snapToGrid="0">
      <p:cViewPr varScale="1">
        <p:scale>
          <a:sx n="86" d="100"/>
          <a:sy n="86" d="100"/>
        </p:scale>
        <p:origin x="76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59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77318759811088"/>
          <c:y val="0.26923205935824929"/>
          <c:w val="0.85683935407185297"/>
          <c:h val="0.70726448718402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'[consulta hitórico.xlsx]discricionário'!$H$1</c:f>
              <c:strCache>
                <c:ptCount val="1"/>
                <c:pt idx="0">
                  <c:v>Orçamento Discricionário
Cultura</c:v>
                </c:pt>
              </c:strCache>
            </c:strRef>
          </c:tx>
          <c:spPr>
            <a:solidFill>
              <a:schemeClr val="bg1"/>
            </a:solidFill>
            <a:ln>
              <a:solidFill>
                <a:srgbClr val="FF0000"/>
              </a:solidFill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BC1-48D1-ADB4-F3E360B45E2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2A3B9EBB-571A-894C-B19D-96F483E8338E}" type="VALUE">
                      <a:rPr lang="en-US" smtClean="0"/>
                      <a:pPr/>
                      <a:t>[VALOR]</a:t>
                    </a:fld>
                    <a:r>
                      <a:rPr lang="en-US"/>
                      <a:t> MI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B9F0-BB4B-80E2-369B8B8884B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E4B31AA-5625-D94E-8C11-D2C356725FE9}" type="VALUE">
                      <a:rPr lang="en-US" smtClean="0"/>
                      <a:pPr/>
                      <a:t>[VALOR]</a:t>
                    </a:fld>
                    <a:r>
                      <a:rPr lang="en-US"/>
                      <a:t> MI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9F0-BB4B-80E2-369B8B8884B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EB5155A-BD28-1648-86C7-D62B73468536}" type="VALUE">
                      <a:rPr lang="en-US" smtClean="0"/>
                      <a:pPr/>
                      <a:t>[VALOR]</a:t>
                    </a:fld>
                    <a:r>
                      <a:rPr lang="en-US"/>
                      <a:t> MI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9F0-BB4B-80E2-369B8B8884B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4B3B1E01-8B7C-B441-A245-26A3A56D7B45}" type="VALUE">
                      <a:rPr lang="en-US" smtClean="0"/>
                      <a:pPr/>
                      <a:t>[VALOR]</a:t>
                    </a:fld>
                    <a:r>
                      <a:rPr lang="en-US"/>
                      <a:t> MI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9F0-BB4B-80E2-369B8B8884B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0.19694398165537011"/>
                  <c:y val="0"/>
                </c:manualLayout>
              </c:layout>
              <c:tx>
                <c:rich>
                  <a:bodyPr/>
                  <a:lstStyle/>
                  <a:p>
                    <a:fld id="{A9FFCC6A-9DC9-D049-875E-8C6D68C599A0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 MI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9F0-BB4B-80E2-369B8B8884B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B7559E4-8928-9645-9069-360575C74B63}" type="VALUE">
                      <a:rPr lang="en-US" smtClean="0"/>
                      <a:pPr/>
                      <a:t>[VALOR]</a:t>
                    </a:fld>
                    <a:r>
                      <a:rPr lang="en-US" baseline="0" dirty="0"/>
                      <a:t> MI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9F0-BB4B-80E2-369B8B8884B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38710059-9797-5840-8EF4-430BC9E19EA5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 MI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9F0-BB4B-80E2-369B8B8884BD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7"/>
              <c:layout>
                <c:manualLayout>
                  <c:x val="-0.16813997235214084"/>
                  <c:y val="-2.5467943523442739E-4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1,18 BI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BC1-48D1-ADB4-F3E360B45E23}"/>
                </c:ext>
                <c:ext xmlns:c15="http://schemas.microsoft.com/office/drawing/2012/chart" uri="{CE6537A1-D6FC-4f65-9D91-7224C49458BB}"/>
              </c:extLst>
            </c:dLbl>
            <c:numFmt formatCode="#,##0.0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'[consulta hitórico.xlsx]discricionário'!$A$6:$A$13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'[consulta hitórico.xlsx]discricionário'!$H$6:$H$13</c:f>
              <c:numCache>
                <c:formatCode>_(* #,##0.00_);_(* \(#,##0.00\);_(* "-"??_);_(@_)</c:formatCode>
                <c:ptCount val="8"/>
                <c:pt idx="0">
                  <c:v>849978856</c:v>
                </c:pt>
                <c:pt idx="1">
                  <c:v>754349862</c:v>
                </c:pt>
                <c:pt idx="2">
                  <c:v>604388260</c:v>
                </c:pt>
                <c:pt idx="3">
                  <c:v>552915361</c:v>
                </c:pt>
                <c:pt idx="4">
                  <c:v>401620264</c:v>
                </c:pt>
                <c:pt idx="5">
                  <c:v>374153630</c:v>
                </c:pt>
                <c:pt idx="6">
                  <c:v>410932046</c:v>
                </c:pt>
                <c:pt idx="7">
                  <c:v>1186310047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BC1-48D1-ADB4-F3E360B45E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axId val="342600800"/>
        <c:axId val="342604608"/>
      </c:barChart>
      <c:catAx>
        <c:axId val="342600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342604608"/>
        <c:crosses val="autoZero"/>
        <c:auto val="1"/>
        <c:lblAlgn val="ctr"/>
        <c:lblOffset val="100"/>
        <c:noMultiLvlLbl val="0"/>
      </c:catAx>
      <c:valAx>
        <c:axId val="342604608"/>
        <c:scaling>
          <c:orientation val="minMax"/>
        </c:scaling>
        <c:delete val="1"/>
        <c:axPos val="b"/>
        <c:numFmt formatCode="#,##0.0,," sourceLinked="0"/>
        <c:majorTickMark val="none"/>
        <c:minorTickMark val="none"/>
        <c:tickLblPos val="nextTo"/>
        <c:crossAx val="342600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pt-BR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0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163E832-F0C4-4D7F-AD6D-1036A209E0B6}" authorId="{C2E66198-DAAD-6138-7A74-F78E92FA5827}" created="2023-04-13T19:19:00.632">
    <pc:sldMkLst xmlns:pc="http://schemas.microsoft.com/office/powerpoint/2013/main/command">
      <pc:docMk/>
      <pc:sldMk cId="0" sldId="256"/>
    </pc:sldMkLst>
    <p188:replyLst>
      <p188:reply id="{0DFCAAC2-10F1-41F2-82D5-DF55EFA47697}" authorId="{C2E66198-DAAD-6138-7A74-F78E92FA5827}" created="2023-04-13T19:23:40.813">
        <p188:txBody>
          <a:bodyPr/>
          <a:lstStyle/>
          <a:p>
            <a:r>
              <a:rPr lang="pt-BR"/>
              <a:t>Transformar em gráfico</a:t>
            </a:r>
          </a:p>
        </p188:txBody>
      </p188:reply>
    </p188:replyLst>
    <p188:txBody>
      <a:bodyPr/>
      <a:lstStyle/>
      <a:p>
        <a:r>
          <a:rPr lang="pt-BR"/>
          <a:t>PIB da Economia da Cultura e da Indústria Criativa corresponde a 3,11% do PIB nacional, movimentando um montante de R$ 232 bilhões por ano (dados relativos ao ano de 2020)</a:t>
        </a:r>
      </a:p>
    </p188:txBody>
  </p188:cm>
  <p188:cm id="{ACFFDA63-4D0C-47D8-98CD-4C60EFAB60E9}" authorId="{C2E66198-DAAD-6138-7A74-F78E92FA5827}" created="2023-04-13T19:24:57.22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6"/>
      <ac:spMk id="31" creationId="{AD90782E-2E09-00AD-7DE6-1A8229905386}"/>
    </ac:deMkLst>
    <p188:replyLst>
      <p188:reply id="{CE4E63E9-18EE-4D3B-9468-23852DD143E8}" authorId="{C2E66198-DAAD-6138-7A74-F78E92FA5827}" created="2023-04-13T19:26:25.616">
        <p188:txBody>
          <a:bodyPr/>
          <a:lstStyle/>
          <a:p>
            <a:r>
              <a:rPr lang="pt-BR"/>
              <a:t>(Dados relativos a 2020)</a:t>
            </a:r>
          </a:p>
        </p188:txBody>
      </p188:reply>
    </p188:replyLst>
    <p188:txBody>
      <a:bodyPr/>
      <a:lstStyle/>
      <a:p>
        <a:r>
          <a:rPr lang="pt-BR"/>
          <a:t>(Talvez um gráfico de barras deitado comparando os diferentes valore)
Peso significativo se comparado a outros setores econômicos 
Construção civil: 3,6%,
Indústria extrativa:  3,6%,
Transporte: 3,6%</a:t>
        </a:r>
      </a:p>
    </p188:txBody>
  </p188:cm>
  <p188:cm id="{B62116EA-73E8-4216-A8DA-750F8172926E}" authorId="{C2E66198-DAAD-6138-7A74-F78E92FA5827}" created="2023-04-13T19:26:14.037">
    <pc:sldMkLst xmlns:pc="http://schemas.microsoft.com/office/powerpoint/2013/main/command">
      <pc:docMk/>
      <pc:sldMk cId="0" sldId="256"/>
    </pc:sldMkLst>
    <p188:txBody>
      <a:bodyPr/>
      <a:lstStyle/>
      <a:p>
        <a:r>
          <a:rPr lang="pt-BR"/>
          <a:t>Fonte: Painel de Dados do Observatório Itaú Cultural (2023).</a:t>
        </a:r>
      </a:p>
    </p188:txBody>
  </p188:cm>
</p188:cmLst>
</file>

<file path=ppt/comments/modernComment_104_637072D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A468BA1-10AE-4BD3-8087-D016CA5F978F}" authorId="{C2E66198-DAAD-6138-7A74-F78E92FA5827}" created="2023-04-13T21:34:35.73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668313817" sldId="260"/>
      <ac:spMk id="2" creationId="{58B3B02C-1666-3433-3534-7C4A29E08D27}"/>
    </ac:deMkLst>
    <p188:txBody>
      <a:bodyPr/>
      <a:lstStyle/>
      <a:p>
        <a:r>
          <a:rPr lang="pt-BR"/>
          <a:t>os dois dados são do Observatório da Economia Criativa da Bahia (OBEC-BA) - UFBA
Sugestão de deixar como nota em baixo do slide</a:t>
        </a:r>
      </a:p>
    </p188:txBody>
  </p188:cm>
  <p188:cm id="{9E2D2D03-6700-C84D-AB86-7E4A650AAA68}" authorId="{58EE04C7-5B31-2422-0C91-586E8B045435}" created="2023-05-08T10:39:54.665">
    <pc:sldMkLst xmlns:pc="http://schemas.microsoft.com/office/powerpoint/2013/main/command">
      <pc:docMk/>
      <pc:sldMk cId="1668313817" sldId="260"/>
    </pc:sldMkLst>
    <p188:txBody>
      <a:bodyPr/>
      <a:lstStyle/>
      <a:p>
        <a:r>
          <a:rPr lang="pt-BR"/>
          <a:t>Troquei a ordem. Coloquei esse antes do orçamento</a:t>
        </a:r>
      </a:p>
    </p188:txBody>
  </p188:cm>
</p188:cmLst>
</file>

<file path=ppt/comments/modernComment_107_5064263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53BD0EA-4175-492A-8734-17E64A368760}" authorId="{C2E66198-DAAD-6138-7A74-F78E92FA5827}" created="2023-04-10T18:47:49.10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348740671" sldId="263"/>
      <ac:spMk id="2" creationId="{58B3B02C-1666-3433-3534-7C4A29E08D27}"/>
      <ac:txMk cp="116">
        <ac:context len="126" hash="1711434403"/>
      </ac:txMk>
    </ac:txMkLst>
    <p188:pos x="3344333" y="380999"/>
    <p188:txBody>
      <a:bodyPr/>
      <a:lstStyle/>
      <a:p>
        <a:r>
          <a:rPr lang="pt-BR"/>
          <a:t>Avaliar por que já somos MinC, talvez "gestão federal da cultura" ou "pasta gestora da cultura no gov federal"</a:t>
        </a:r>
      </a:p>
    </p188:txBody>
  </p188:cm>
  <p188:cm id="{5E610C34-D254-4C82-B8D3-377B770E42A7}" authorId="{C2E66198-DAAD-6138-7A74-F78E92FA5827}" created="2023-04-13T21:30:48.89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348740671" sldId="263"/>
      <ac:spMk id="2" creationId="{58B3B02C-1666-3433-3534-7C4A29E08D27}"/>
      <ac:txMk cp="116">
        <ac:context len="126" hash="1711434403"/>
      </ac:txMk>
    </ac:txMkLst>
    <p188:pos x="5649057" y="197826"/>
    <p188:txBody>
      <a:bodyPr/>
      <a:lstStyle/>
      <a:p>
        <a:r>
          <a:rPr lang="pt-BR"/>
          <a:t>sugestão de retirar e deixar na nota</a:t>
        </a:r>
      </a:p>
    </p188:txBody>
  </p188:cm>
  <p188:cm id="{C80A9F10-2B00-4357-A397-041DED255A40}" authorId="{C2E66198-DAAD-6138-7A74-F78E92FA5827}" created="2023-04-13T21:31:29.63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348740671" sldId="263"/>
      <ac:spMk id="14" creationId="{DE5E7921-0501-D037-FECC-A73C8BF56E31}"/>
    </ac:deMkLst>
    <p188:txBody>
      <a:bodyPr/>
      <a:lstStyle/>
      <a:p>
        <a:r>
          <a:rPr lang="pt-BR"/>
          <a:t>Proposta</a:t>
        </a:r>
      </a:p>
    </p188:txBody>
  </p188:cm>
  <p188:cm id="{B95237F2-6464-4204-AB46-C40BDA5272D4}" authorId="{C2E66198-DAAD-6138-7A74-F78E92FA5827}" created="2023-04-13T21:33:21.63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348740671" sldId="263"/>
      <ac:spMk id="2" creationId="{58B3B02C-1666-3433-3534-7C4A29E08D27}"/>
    </ac:deMkLst>
    <p188:txBody>
      <a:bodyPr/>
      <a:lstStyle/>
      <a:p>
        <a:r>
          <a:rPr lang="pt-BR"/>
          <a:t>proposta</a:t>
        </a:r>
      </a:p>
    </p188:txBody>
  </p188:cm>
  <p188:cm id="{40DD7596-D599-C94C-AD98-1960086BFD10}" authorId="{58EE04C7-5B31-2422-0C91-586E8B045435}" created="2023-05-08T10:40:23.810">
    <pc:sldMkLst xmlns:pc="http://schemas.microsoft.com/office/powerpoint/2013/main/command">
      <pc:docMk/>
      <pc:sldMk cId="1348740671" sldId="263"/>
    </pc:sldMkLst>
    <p188:txBody>
      <a:bodyPr/>
      <a:lstStyle/>
      <a:p>
        <a:r>
          <a:rPr lang="pt-BR"/>
          <a:t>Não devemos colocar isso em texto para auxiliar na apresentação? 
</a:t>
        </a:r>
      </a:p>
    </p188:txBody>
  </p188:cm>
</p188:cmLst>
</file>

<file path=ppt/comments/modernComment_10D_F1D1AA6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AED93F7-EEB0-E248-BE6F-2E5DF7E1122E}" authorId="{58EE04C7-5B31-2422-0C91-586E8B045435}" created="2023-05-08T10:42:03.983">
    <pc:sldMkLst xmlns:pc="http://schemas.microsoft.com/office/powerpoint/2013/main/command">
      <pc:docMk/>
      <pc:sldMk cId="4057049708" sldId="269"/>
    </pc:sldMkLst>
    <p188:txBody>
      <a:bodyPr/>
      <a:lstStyle/>
      <a:p>
        <a:r>
          <a:rPr lang="pt-BR"/>
          <a:t>Não seria melhor colocar no slide só as frases que estão com o fundo verde? </a:t>
        </a:r>
      </a:p>
    </p188:txBody>
  </p188:cm>
</p188:cmLst>
</file>

<file path=ppt/comments/modernComment_10F_E45C62E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8656EE5-EC81-0343-AE41-EC2EDB74B112}" authorId="{58EE04C7-5B31-2422-0C91-586E8B045435}" created="2023-05-08T10:42:38.519">
    <pc:sldMkLst xmlns:pc="http://schemas.microsoft.com/office/powerpoint/2013/main/command">
      <pc:docMk/>
      <pc:sldMk cId="3831259878" sldId="271"/>
    </pc:sldMkLst>
    <p188:txBody>
      <a:bodyPr/>
      <a:lstStyle/>
      <a:p>
        <a:r>
          <a:rPr lang="pt-BR"/>
          <a:t>Talvez colocar uma capa com o tema ENTREGAS</a:t>
        </a:r>
      </a:p>
    </p188:txBody>
  </p188:cm>
</p188:cmLst>
</file>

<file path=ppt/comments/modernComment_116_A5A94FC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DAF2191-70BC-4CB2-8A72-06D2522DCDFB}" authorId="{C2E66198-DAAD-6138-7A74-F78E92FA5827}" created="2023-04-10T19:04:04.52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779336641" sldId="278"/>
      <ac:spMk id="17" creationId="{F6AE79D6-567F-122C-D7F2-DCD821A4C393}"/>
    </ac:deMkLst>
    <p188:txBody>
      <a:bodyPr/>
      <a:lstStyle/>
      <a:p>
        <a:r>
          <a:rPr lang="pt-BR"/>
          <a:t>Incluir foto</a:t>
        </a:r>
      </a:p>
    </p188:txBody>
  </p188:cm>
</p188:cmLst>
</file>

<file path=ppt/comments/modernComment_11D_C885B89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3FBB247-CE21-4646-81A0-B10A2E6A074F}" authorId="{58EE04C7-5B31-2422-0C91-586E8B045435}" created="2023-05-08T10:44:52.830">
    <pc:sldMkLst xmlns:pc="http://schemas.microsoft.com/office/powerpoint/2013/main/command">
      <pc:docMk/>
      <pc:sldMk cId="3364206740" sldId="285"/>
    </pc:sldMkLst>
    <p188:txBody>
      <a:bodyPr/>
      <a:lstStyle/>
      <a:p>
        <a:r>
          <a:rPr lang="pt-BR"/>
          <a:t>SUGESTÃO: COLOCAR A PARTE DA PAULO GUSTAVO DEPOIS DA LINHA DO TEMPO E DA ALDIR DEPOIS DA LINHA DA ALDIR</a:t>
        </a:r>
      </a:p>
    </p188:txBody>
  </p188:cm>
</p188:cmLst>
</file>

<file path=ppt/comments/modernComment_128_3241261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6E3945C-7BB9-4EF5-9FF6-87ACA7B27A87}" authorId="{C2E66198-DAAD-6138-7A74-F78E92FA5827}" created="2023-04-13T21:25:50.87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843130392" sldId="296"/>
      <ac:spMk id="23" creationId="{9253F815-5DA4-123D-D67D-53FB39A6F53F}"/>
    </ac:deMkLst>
    <p188:replyLst/>
    <p188:txBody>
      <a:bodyPr/>
      <a:lstStyle/>
      <a:p>
        <a:r>
          <a:rPr lang="pt-BR"/>
          <a:t>7,5 milhões de trabalhadores da economia criativa, segundo dados do último trimestre de 2022. </a:t>
        </a:r>
      </a:p>
    </p188:txBody>
  </p188:cm>
  <p188:cm id="{C4A3FFAC-5A79-C947-894E-3E8D718D7056}" authorId="{58EE04C7-5B31-2422-0C91-586E8B045435}" created="2023-05-08T14:36:09.24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843130392" sldId="296"/>
      <ac:spMk id="23" creationId="{9253F815-5DA4-123D-D67D-53FB39A6F53F}"/>
    </ac:deMkLst>
    <p188:txBody>
      <a:bodyPr/>
      <a:lstStyle/>
      <a:p>
        <a:r>
          <a:rPr lang="pt-BR"/>
          <a:t>Incluir diretoria da SEFIC que fala do trabalho </a:t>
        </a:r>
      </a:p>
    </p188:txBody>
  </p188:cm>
</p188:cmLst>
</file>

<file path=ppt/comments/modernComment_12D_59CA869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A75E71B-0E23-3941-9868-FD048A73A959}" authorId="{58EE04C7-5B31-2422-0C91-586E8B045435}" created="2023-05-08T10:44:12.584">
    <pc:sldMkLst xmlns:pc="http://schemas.microsoft.com/office/powerpoint/2013/main/command">
      <pc:docMk/>
      <pc:sldMk cId="1506444946" sldId="301"/>
    </pc:sldMkLst>
    <p188:txBody>
      <a:bodyPr/>
      <a:lstStyle/>
      <a:p>
        <a:r>
          <a:rPr lang="pt-BR"/>
          <a:t>SUGESTÃO: SEPARAR A LINHA DO TEMPO
</a:t>
        </a:r>
      </a:p>
    </p188:txBody>
  </p188:cm>
  <p188:cm id="{1B5CE811-FBEF-DC41-BCB5-81203C4AC1E3}" authorId="{58EE04C7-5B31-2422-0C91-586E8B045435}" created="2023-05-08T14:46:30.918">
    <pc:sldMkLst xmlns:pc="http://schemas.microsoft.com/office/powerpoint/2013/main/command">
      <pc:docMk/>
      <pc:sldMk cId="1506444946" sldId="301"/>
    </pc:sldMkLst>
    <p188:txBody>
      <a:bodyPr/>
      <a:lstStyle/>
      <a:p>
        <a:r>
          <a:rPr lang="pt-BR"/>
          <a:t>Prefeituras 60 dias para apresentarem os planos de trabalho </a:t>
        </a:r>
      </a:p>
    </p188:txBody>
  </p188:cm>
</p188:cmLst>
</file>

<file path=ppt/comments/modernComment_13B_D939ACE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D861A6C-6F28-9D4D-952C-AF3BB4EF2D22}" authorId="{58EE04C7-5B31-2422-0C91-586E8B045435}" created="2023-05-08T14:43:03.384">
    <pc:sldMkLst xmlns:pc="http://schemas.microsoft.com/office/powerpoint/2013/main/command">
      <pc:docMk/>
      <pc:sldMk cId="3644435694" sldId="315"/>
    </pc:sldMkLst>
    <p188:txBody>
      <a:bodyPr/>
      <a:lstStyle/>
      <a:p>
        <a:r>
          <a:rPr lang="pt-BR"/>
          <a:t>Fazer um comparativo da ultima gestão</a:t>
        </a:r>
      </a:p>
    </p188:txBody>
  </p188:cm>
</p188:cmLst>
</file>

<file path=ppt/comments/modernComment_13D_16E24DD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4806668-FB43-154E-AAE2-1DDBCB3258C7}" authorId="{58EE04C7-5B31-2422-0C91-586E8B045435}" created="2023-05-08T14:43:03.384">
    <pc:sldMkLst xmlns:pc="http://schemas.microsoft.com/office/powerpoint/2013/main/command">
      <pc:docMk/>
      <pc:sldMk cId="3644435694" sldId="315"/>
    </pc:sldMkLst>
    <p188:txBody>
      <a:bodyPr/>
      <a:lstStyle/>
      <a:p>
        <a:r>
          <a:rPr lang="pt-BR"/>
          <a:t>Fazer um comparativo da ultima gestão</a:t>
        </a:r>
      </a:p>
    </p188:txBody>
  </p188:cm>
</p188:cmLst>
</file>

<file path=ppt/comments/modernComment_13E_C720A59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3A0A192-6385-954A-B39E-476DA73A86CF}" authorId="{58EE04C7-5B31-2422-0C91-586E8B045435}" created="2023-05-08T10:44:12.584">
    <pc:sldMkLst xmlns:pc="http://schemas.microsoft.com/office/powerpoint/2013/main/command">
      <pc:docMk/>
      <pc:sldMk cId="1506444946" sldId="301"/>
    </pc:sldMkLst>
    <p188:txBody>
      <a:bodyPr/>
      <a:lstStyle/>
      <a:p>
        <a:r>
          <a:rPr lang="pt-BR"/>
          <a:t>SUGESTÃO: SEPARAR A LINHA DO TEMPO
</a:t>
        </a:r>
      </a:p>
    </p188:txBody>
  </p188:cm>
  <p188:cm id="{37FAC150-D9FC-384F-939E-14900B672EFD}" authorId="{58EE04C7-5B31-2422-0C91-586E8B045435}" created="2023-05-08T14:46:30.918">
    <pc:sldMkLst xmlns:pc="http://schemas.microsoft.com/office/powerpoint/2013/main/command">
      <pc:docMk/>
      <pc:sldMk cId="1506444946" sldId="301"/>
    </pc:sldMkLst>
    <p188:txBody>
      <a:bodyPr/>
      <a:lstStyle/>
      <a:p>
        <a:r>
          <a:rPr lang="pt-BR"/>
          <a:t>Prefeituras 60 dias para apresentarem os planos de trabalho </a:t>
        </a:r>
      </a:p>
    </p188:txBody>
  </p188:cm>
</p188:cmLst>
</file>

<file path=ppt/comments/modernComment_13F_6787AE9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090CF00-814F-9743-A9AA-ABDB65727BD8}" authorId="{58EE04C7-5B31-2422-0C91-586E8B045435}" created="2023-05-08T10:44:52.830">
    <pc:sldMkLst xmlns:pc="http://schemas.microsoft.com/office/powerpoint/2013/main/command">
      <pc:docMk/>
      <pc:sldMk cId="3364206740" sldId="285"/>
    </pc:sldMkLst>
    <p188:txBody>
      <a:bodyPr/>
      <a:lstStyle/>
      <a:p>
        <a:r>
          <a:rPr lang="pt-BR"/>
          <a:t>SUGESTÃO: COLOCAR A PARTE DA PAULO GUSTAVO DEPOIS DA LINHA DO TEMPO E DA ALDIR DEPOIS DA LINHA DA ALDIR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="" xmlns:a16="http://schemas.microsoft.com/office/drawing/2014/main" id="{C1DEA58C-6C2A-FB58-1C25-6F7695BED8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266F8927-DBB4-4183-6701-32C2BF88E0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90581-8E6C-7342-9353-B674316EBCF4}" type="datetimeFigureOut">
              <a:rPr lang="pt-BR" smtClean="0"/>
              <a:t>09/05/2023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6572780E-CE7A-0AAA-D250-12F81C30B6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0E5012A4-A5DD-07CC-838A-F099DB7F38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05F0F-0658-AD43-9FEF-599007566D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26119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547367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3224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2660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0168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2191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2660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848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9607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809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4106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8146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0390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79486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90367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0678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58066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5258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79681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6779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18587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14087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19175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3929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9028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0550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49042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0485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85132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01779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03514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39219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08928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61483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3517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79074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2436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5122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176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0741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1938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6485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7010400" y="174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1">
                <a:solidFill>
                  <a:schemeClr val="tx2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5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7.png"/><Relationship Id="rId5" Type="http://schemas.openxmlformats.org/officeDocument/2006/relationships/image" Target="../media/image22.jpeg"/><Relationship Id="rId10" Type="http://schemas.openxmlformats.org/officeDocument/2006/relationships/image" Target="../media/image26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microsoft.com/office/2018/10/relationships/comments" Target="../comments/modernComment_100_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microsoft.com/office/2018/10/relationships/comments" Target="../comments/modernComment_128_324126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18/10/relationships/comments" Target="../comments/modernComment_10D_F1D1AA6C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microsoft.com/office/2018/10/relationships/comments" Target="../comments/modernComment_13B_D939ACEE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18/10/relationships/comments" Target="../comments/modernComment_10F_E45C62E6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18/10/relationships/comments" Target="../comments/modernComment_116_A5A94FC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microsoft.com/office/2018/10/relationships/comments" Target="../comments/modernComment_13D_16E24DDD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microsoft.com/office/2018/10/relationships/comments" Target="../comments/modernComment_12D_59CA8692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microsoft.com/office/2018/10/relationships/comments" Target="../comments/modernComment_13F_6787AE9C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microsoft.com/office/2018/10/relationships/comments" Target="../comments/modernComment_13E_C720A59B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microsoft.com/office/2018/10/relationships/comments" Target="../comments/modernComment_11D_C885B894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18/10/relationships/comments" Target="../comments/modernComment_104_637072D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18/10/relationships/comments" Target="../comments/modernComment_107_5064263F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 descr="Uma imagem contendo Logotipo&#10;&#10;Descrição gerada automaticamente">
            <a:extLst>
              <a:ext uri="{FF2B5EF4-FFF2-40B4-BE49-F238E27FC236}">
                <a16:creationId xmlns="" xmlns:a16="http://schemas.microsoft.com/office/drawing/2014/main" id="{F139F742-CDB4-C388-95F1-6E6948C25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9144000" cy="5143499"/>
          </a:xfrm>
          <a:prstGeom prst="rect">
            <a:avLst/>
          </a:prstGeom>
        </p:spPr>
      </p:pic>
      <p:pic>
        <p:nvPicPr>
          <p:cNvPr id="4" name="Imagem 4" descr="Interface gráfica do usuário, Site&#10;&#10;Descrição gerada automaticamente">
            <a:extLst>
              <a:ext uri="{FF2B5EF4-FFF2-40B4-BE49-F238E27FC236}">
                <a16:creationId xmlns="" xmlns:a16="http://schemas.microsoft.com/office/drawing/2014/main" id="{E9EE2772-5D11-84B2-12C1-45F618869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525" y="3319463"/>
            <a:ext cx="2743200" cy="27432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7507E741-A8FA-9DFD-7867-137DBABBBB99}"/>
              </a:ext>
            </a:extLst>
          </p:cNvPr>
          <p:cNvSpPr txBox="1"/>
          <p:nvPr/>
        </p:nvSpPr>
        <p:spPr>
          <a:xfrm>
            <a:off x="318295" y="1691481"/>
            <a:ext cx="4624387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000">
                <a:solidFill>
                  <a:srgbClr val="FFFFFF"/>
                </a:solidFill>
                <a:latin typeface="Century Gothic"/>
                <a:cs typeface="Segoe UI"/>
              </a:rPr>
              <a:t>A CULTURA VOLTOU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="" xmlns:a16="http://schemas.microsoft.com/office/drawing/2014/main" id="{07600F5B-C4C7-116A-AB3F-89733D456AF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842125" y="106363"/>
            <a:ext cx="21336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400" dirty="0" smtClean="0">
                <a:solidFill>
                  <a:schemeClr val="bg1"/>
                </a:solidFill>
                <a:latin typeface="Century Gothic"/>
              </a:rPr>
              <a:t>1</a:t>
            </a:fld>
            <a:endParaRPr lang="pt-BR" sz="1400" dirty="0">
              <a:solidFill>
                <a:schemeClr val="bg1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94276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>
            <a:extLst>
              <a:ext uri="{FF2B5EF4-FFF2-40B4-BE49-F238E27FC236}">
                <a16:creationId xmlns="" xmlns:a16="http://schemas.microsoft.com/office/drawing/2014/main" id="{F139F742-CDB4-C388-95F1-6E6948C25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15437" cy="5183187"/>
          </a:xfrm>
          <a:prstGeom prst="rect">
            <a:avLst/>
          </a:prstGeom>
        </p:spPr>
      </p:pic>
      <p:sp>
        <p:nvSpPr>
          <p:cNvPr id="3" name="Google Shape;99;p2">
            <a:extLst>
              <a:ext uri="{FF2B5EF4-FFF2-40B4-BE49-F238E27FC236}">
                <a16:creationId xmlns="" xmlns:a16="http://schemas.microsoft.com/office/drawing/2014/main" id="{868A3018-6EF3-2D22-A795-CC47672B7BE6}"/>
              </a:ext>
            </a:extLst>
          </p:cNvPr>
          <p:cNvSpPr/>
          <p:nvPr/>
        </p:nvSpPr>
        <p:spPr>
          <a:xfrm>
            <a:off x="115119" y="2276405"/>
            <a:ext cx="6019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600">
                <a:solidFill>
                  <a:srgbClr val="FFFFFF"/>
                </a:solidFill>
                <a:latin typeface="Century Gothic"/>
              </a:rPr>
              <a:t>NOVO MINC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CBA4AE66-6CFA-BC5B-9B8E-6429D41A60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dirty="0" smtClean="0">
                <a:latin typeface="Century Gothic"/>
              </a:rPr>
              <a:t>10</a:t>
            </a:fld>
            <a:endParaRPr lang="pt-BR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18885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ector de Seta Reta 18">
            <a:extLst>
              <a:ext uri="{FF2B5EF4-FFF2-40B4-BE49-F238E27FC236}">
                <a16:creationId xmlns="" xmlns:a16="http://schemas.microsoft.com/office/drawing/2014/main" id="{B2C5E5A8-1B82-56AF-D1A7-EA2A7491431D}"/>
              </a:ext>
            </a:extLst>
          </p:cNvPr>
          <p:cNvCxnSpPr/>
          <p:nvPr/>
        </p:nvCxnSpPr>
        <p:spPr>
          <a:xfrm>
            <a:off x="4233924" y="1576357"/>
            <a:ext cx="1173975" cy="5009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2" descr="Texto&#10;&#10;Descrição gerada automaticamente">
            <a:extLst>
              <a:ext uri="{FF2B5EF4-FFF2-40B4-BE49-F238E27FC236}">
                <a16:creationId xmlns="" xmlns:a16="http://schemas.microsoft.com/office/drawing/2014/main" id="{68D9EF05-569E-9E4A-1446-89137C7F16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24" t="14286" r="14925" b="11905"/>
          <a:stretch/>
        </p:blipFill>
        <p:spPr>
          <a:xfrm>
            <a:off x="5276568" y="1164139"/>
            <a:ext cx="1269171" cy="1689858"/>
          </a:xfrm>
          <a:prstGeom prst="rect">
            <a:avLst/>
          </a:prstGeom>
        </p:spPr>
      </p:pic>
      <p:pic>
        <p:nvPicPr>
          <p:cNvPr id="13" name="Imagem 13" descr="Texto&#10;&#10;Descrição gerada automaticamente">
            <a:extLst>
              <a:ext uri="{FF2B5EF4-FFF2-40B4-BE49-F238E27FC236}">
                <a16:creationId xmlns="" xmlns:a16="http://schemas.microsoft.com/office/drawing/2014/main" id="{1C0A90AC-D5F6-AFF7-E3A1-06D7D9C422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83" t="12381" r="14881" b="10238"/>
          <a:stretch/>
        </p:blipFill>
        <p:spPr>
          <a:xfrm>
            <a:off x="6113208" y="3151414"/>
            <a:ext cx="1277176" cy="1747626"/>
          </a:xfrm>
          <a:prstGeom prst="rect">
            <a:avLst/>
          </a:prstGeom>
        </p:spPr>
      </p:pic>
      <p:pic>
        <p:nvPicPr>
          <p:cNvPr id="14" name="Imagem 14" descr="Texto&#10;&#10;Descrição gerada automaticamente">
            <a:extLst>
              <a:ext uri="{FF2B5EF4-FFF2-40B4-BE49-F238E27FC236}">
                <a16:creationId xmlns="" xmlns:a16="http://schemas.microsoft.com/office/drawing/2014/main" id="{62FB227E-34CB-2086-05AF-D8826F6359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83" t="12143" r="14881" b="9762"/>
          <a:stretch/>
        </p:blipFill>
        <p:spPr>
          <a:xfrm>
            <a:off x="526764" y="3142621"/>
            <a:ext cx="1265469" cy="1754556"/>
          </a:xfrm>
          <a:prstGeom prst="rect">
            <a:avLst/>
          </a:prstGeom>
        </p:spPr>
      </p:pic>
      <p:pic>
        <p:nvPicPr>
          <p:cNvPr id="15" name="Imagem 15" descr="Tela de celular com foto de homem de terno e gravata&#10;&#10;Descrição gerada automaticamente">
            <a:extLst>
              <a:ext uri="{FF2B5EF4-FFF2-40B4-BE49-F238E27FC236}">
                <a16:creationId xmlns="" xmlns:a16="http://schemas.microsoft.com/office/drawing/2014/main" id="{B566A3F1-F2DD-3AC2-81C0-0EDFA930A8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881" t="12143" r="14583" b="9762"/>
          <a:stretch/>
        </p:blipFill>
        <p:spPr>
          <a:xfrm>
            <a:off x="3348146" y="3142620"/>
            <a:ext cx="1268088" cy="1754556"/>
          </a:xfrm>
          <a:prstGeom prst="rect">
            <a:avLst/>
          </a:prstGeom>
        </p:spPr>
      </p:pic>
      <p:pic>
        <p:nvPicPr>
          <p:cNvPr id="16" name="Imagem 16" descr="Texto&#10;&#10;Descrição gerada automaticamente">
            <a:extLst>
              <a:ext uri="{FF2B5EF4-FFF2-40B4-BE49-F238E27FC236}">
                <a16:creationId xmlns="" xmlns:a16="http://schemas.microsoft.com/office/drawing/2014/main" id="{A72D5B48-69BE-DEDA-69B4-26997A6360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27" t="11905" r="14837" b="10000"/>
          <a:stretch/>
        </p:blipFill>
        <p:spPr>
          <a:xfrm>
            <a:off x="1944991" y="3142620"/>
            <a:ext cx="1267655" cy="1754565"/>
          </a:xfrm>
          <a:prstGeom prst="rect">
            <a:avLst/>
          </a:prstGeom>
        </p:spPr>
      </p:pic>
      <p:pic>
        <p:nvPicPr>
          <p:cNvPr id="17" name="Imagem 17" descr="Texto&#10;&#10;Descrição gerada automaticamente">
            <a:extLst>
              <a:ext uri="{FF2B5EF4-FFF2-40B4-BE49-F238E27FC236}">
                <a16:creationId xmlns="" xmlns:a16="http://schemas.microsoft.com/office/drawing/2014/main" id="{5993FF86-DE9B-D357-F995-C8CB6E197D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178" t="12143" r="14286" b="9762"/>
          <a:stretch/>
        </p:blipFill>
        <p:spPr>
          <a:xfrm>
            <a:off x="4717803" y="3142620"/>
            <a:ext cx="1268088" cy="1754556"/>
          </a:xfrm>
          <a:prstGeom prst="rect">
            <a:avLst/>
          </a:prstGeom>
        </p:spPr>
      </p:pic>
      <p:pic>
        <p:nvPicPr>
          <p:cNvPr id="18" name="Imagem 18" descr="Texto&#10;&#10;Descrição gerada automaticamente">
            <a:extLst>
              <a:ext uri="{FF2B5EF4-FFF2-40B4-BE49-F238E27FC236}">
                <a16:creationId xmlns="" xmlns:a16="http://schemas.microsoft.com/office/drawing/2014/main" id="{7F4F555A-38D4-A116-06B7-904432251F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88" t="13820" r="15587" b="11839"/>
          <a:stretch/>
        </p:blipFill>
        <p:spPr>
          <a:xfrm>
            <a:off x="3849212" y="135994"/>
            <a:ext cx="1323340" cy="1776579"/>
          </a:xfrm>
          <a:prstGeom prst="rect">
            <a:avLst/>
          </a:prstGeom>
        </p:spPr>
      </p:pic>
      <p:cxnSp>
        <p:nvCxnSpPr>
          <p:cNvPr id="20" name="Conector de Seta Reta 19">
            <a:extLst>
              <a:ext uri="{FF2B5EF4-FFF2-40B4-BE49-F238E27FC236}">
                <a16:creationId xmlns="" xmlns:a16="http://schemas.microsoft.com/office/drawing/2014/main" id="{22CE48D0-EFB1-FF2E-3456-22340764F44B}"/>
              </a:ext>
            </a:extLst>
          </p:cNvPr>
          <p:cNvCxnSpPr>
            <a:cxnSpLocks/>
          </p:cNvCxnSpPr>
          <p:nvPr/>
        </p:nvCxnSpPr>
        <p:spPr>
          <a:xfrm>
            <a:off x="1025207" y="3014398"/>
            <a:ext cx="6985294" cy="11430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="" xmlns:a16="http://schemas.microsoft.com/office/drawing/2014/main" id="{24D5DBDA-A0B7-68AA-5BC9-0956838F3623}"/>
              </a:ext>
            </a:extLst>
          </p:cNvPr>
          <p:cNvCxnSpPr>
            <a:cxnSpLocks/>
          </p:cNvCxnSpPr>
          <p:nvPr/>
        </p:nvCxnSpPr>
        <p:spPr>
          <a:xfrm>
            <a:off x="4497199" y="1916687"/>
            <a:ext cx="5290" cy="1103058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ângulo 22">
            <a:extLst>
              <a:ext uri="{FF2B5EF4-FFF2-40B4-BE49-F238E27FC236}">
                <a16:creationId xmlns="" xmlns:a16="http://schemas.microsoft.com/office/drawing/2014/main" id="{B19C81CB-BA51-2743-4600-81BFE11E058B}"/>
              </a:ext>
            </a:extLst>
          </p:cNvPr>
          <p:cNvSpPr/>
          <p:nvPr/>
        </p:nvSpPr>
        <p:spPr>
          <a:xfrm>
            <a:off x="890057" y="2219"/>
            <a:ext cx="2476235" cy="1906589"/>
          </a:xfrm>
          <a:prstGeom prst="rect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Google Shape;100;p2">
            <a:extLst>
              <a:ext uri="{FF2B5EF4-FFF2-40B4-BE49-F238E27FC236}">
                <a16:creationId xmlns="" xmlns:a16="http://schemas.microsoft.com/office/drawing/2014/main" id="{C9AE9EF1-AA20-E6C8-8E99-80485E839D42}"/>
              </a:ext>
            </a:extLst>
          </p:cNvPr>
          <p:cNvSpPr/>
          <p:nvPr/>
        </p:nvSpPr>
        <p:spPr>
          <a:xfrm>
            <a:off x="1069463" y="790711"/>
            <a:ext cx="214289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 dirty="0">
                <a:solidFill>
                  <a:srgbClr val="FFFFFF"/>
                </a:solidFill>
                <a:latin typeface="Century Gothic"/>
                <a:sym typeface="Century Gothic"/>
              </a:rPr>
              <a:t>ESTRUTURA MINC</a:t>
            </a:r>
            <a:endParaRPr lang="pt-BR" sz="1800" b="1" dirty="0">
              <a:solidFill>
                <a:srgbClr val="FFFFFF"/>
              </a:solidFill>
              <a:latin typeface="Century Gothic"/>
            </a:endParaRPr>
          </a:p>
        </p:txBody>
      </p:sp>
      <p:pic>
        <p:nvPicPr>
          <p:cNvPr id="27" name="Imagem 4" descr="Uma imagem contendo Forma&#10;&#10;Descrição gerada automaticamente">
            <a:extLst>
              <a:ext uri="{FF2B5EF4-FFF2-40B4-BE49-F238E27FC236}">
                <a16:creationId xmlns="" xmlns:a16="http://schemas.microsoft.com/office/drawing/2014/main" id="{C67AEE5F-964B-26DC-FB13-B5B9FBB04D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-5113940" y="-1232995"/>
            <a:ext cx="6019800" cy="33909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6B683EAA-5363-D532-8AF7-B4A7427A4854}"/>
              </a:ext>
            </a:extLst>
          </p:cNvPr>
          <p:cNvSpPr/>
          <p:nvPr/>
        </p:nvSpPr>
        <p:spPr>
          <a:xfrm>
            <a:off x="7505139" y="3160058"/>
            <a:ext cx="1294279" cy="1739713"/>
          </a:xfrm>
          <a:prstGeom prst="rect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6B5896D8-BAE9-ED59-BA88-CAC1647B19C0}"/>
              </a:ext>
            </a:extLst>
          </p:cNvPr>
          <p:cNvSpPr/>
          <p:nvPr/>
        </p:nvSpPr>
        <p:spPr>
          <a:xfrm>
            <a:off x="7505138" y="4387101"/>
            <a:ext cx="1294279" cy="512669"/>
          </a:xfrm>
          <a:prstGeom prst="rect">
            <a:avLst/>
          </a:prstGeom>
          <a:solidFill>
            <a:srgbClr val="E4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Google Shape;100;p2">
            <a:extLst>
              <a:ext uri="{FF2B5EF4-FFF2-40B4-BE49-F238E27FC236}">
                <a16:creationId xmlns="" xmlns:a16="http://schemas.microsoft.com/office/drawing/2014/main" id="{43588F52-8AEA-1DF4-4697-D43D01286618}"/>
              </a:ext>
            </a:extLst>
          </p:cNvPr>
          <p:cNvSpPr/>
          <p:nvPr/>
        </p:nvSpPr>
        <p:spPr>
          <a:xfrm>
            <a:off x="7503187" y="4413300"/>
            <a:ext cx="48039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800" dirty="0">
                <a:solidFill>
                  <a:srgbClr val="FFFFFF"/>
                </a:solidFill>
                <a:latin typeface="Century Gothic"/>
              </a:rPr>
              <a:t>SECRETARIA DA </a:t>
            </a:r>
            <a:endParaRPr lang="pt-BR"/>
          </a:p>
          <a:p>
            <a:r>
              <a:rPr lang="pt-BR" sz="800" dirty="0">
                <a:solidFill>
                  <a:srgbClr val="FFFFFF"/>
                </a:solidFill>
                <a:latin typeface="Century Gothic"/>
              </a:rPr>
              <a:t>CIDADANIA E </a:t>
            </a:r>
            <a:endParaRPr lang="pt-BR" dirty="0"/>
          </a:p>
          <a:p>
            <a:r>
              <a:rPr lang="pt-BR" sz="800" dirty="0">
                <a:solidFill>
                  <a:srgbClr val="FFFFFF"/>
                </a:solidFill>
                <a:latin typeface="Century Gothic"/>
              </a:rPr>
              <a:t>DIVERSIDADE CULTURAL</a:t>
            </a:r>
            <a:endParaRPr lang="pt-BR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="" xmlns:a16="http://schemas.microsoft.com/office/drawing/2014/main" id="{D920E6F5-9991-9F17-9A47-F86D2061031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751796" y="106807"/>
            <a:ext cx="21336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400" b="1" dirty="0" smtClean="0">
                <a:solidFill>
                  <a:schemeClr val="tx1"/>
                </a:solidFill>
                <a:latin typeface="Century Gothic"/>
              </a:rPr>
              <a:t>11</a:t>
            </a:fld>
            <a:endParaRPr lang="pt-BR" sz="1400" b="1" dirty="0">
              <a:solidFill>
                <a:schemeClr val="tx1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91718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3" descr="Homem de terno e gravata com texto preto sobre fundo branco&#10;&#10;Descrição gerada automaticamente">
            <a:extLst>
              <a:ext uri="{FF2B5EF4-FFF2-40B4-BE49-F238E27FC236}">
                <a16:creationId xmlns="" xmlns:a16="http://schemas.microsoft.com/office/drawing/2014/main" id="{1C0A90AC-D5F6-AFF7-E3A1-06D7D9C422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00" t="12249" r="15000" b="10468"/>
          <a:stretch/>
        </p:blipFill>
        <p:spPr>
          <a:xfrm>
            <a:off x="5243785" y="2846297"/>
            <a:ext cx="1269821" cy="1760371"/>
          </a:xfrm>
          <a:prstGeom prst="rect">
            <a:avLst/>
          </a:prstGeom>
        </p:spPr>
      </p:pic>
      <p:pic>
        <p:nvPicPr>
          <p:cNvPr id="14" name="Imagem 14" descr="Texto&#10;&#10;Descrição gerada automaticamente">
            <a:extLst>
              <a:ext uri="{FF2B5EF4-FFF2-40B4-BE49-F238E27FC236}">
                <a16:creationId xmlns="" xmlns:a16="http://schemas.microsoft.com/office/drawing/2014/main" id="{62FB227E-34CB-2086-05AF-D8826F6359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22" t="12832" r="14722" b="10619"/>
          <a:stretch/>
        </p:blipFill>
        <p:spPr>
          <a:xfrm>
            <a:off x="-1575" y="2845157"/>
            <a:ext cx="1292274" cy="1752836"/>
          </a:xfrm>
          <a:prstGeom prst="rect">
            <a:avLst/>
          </a:prstGeom>
        </p:spPr>
      </p:pic>
      <p:pic>
        <p:nvPicPr>
          <p:cNvPr id="15" name="Imagem 15" descr="Texto&#10;&#10;Descrição gerada automaticamente">
            <a:extLst>
              <a:ext uri="{FF2B5EF4-FFF2-40B4-BE49-F238E27FC236}">
                <a16:creationId xmlns="" xmlns:a16="http://schemas.microsoft.com/office/drawing/2014/main" id="{B566A3F1-F2DD-3AC2-81C0-0EDFA930A8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35" t="12059" r="14127" b="9844"/>
          <a:stretch/>
        </p:blipFill>
        <p:spPr>
          <a:xfrm>
            <a:off x="3924560" y="2847385"/>
            <a:ext cx="1272569" cy="1753258"/>
          </a:xfrm>
          <a:prstGeom prst="rect">
            <a:avLst/>
          </a:prstGeom>
        </p:spPr>
      </p:pic>
      <p:pic>
        <p:nvPicPr>
          <p:cNvPr id="16" name="Imagem 16" descr="Texto&#10;&#10;Descrição gerada automaticamente">
            <a:extLst>
              <a:ext uri="{FF2B5EF4-FFF2-40B4-BE49-F238E27FC236}">
                <a16:creationId xmlns="" xmlns:a16="http://schemas.microsoft.com/office/drawing/2014/main" id="{A72D5B48-69BE-DEDA-69B4-26997A6360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89" t="12059" r="14681" b="9898"/>
          <a:stretch/>
        </p:blipFill>
        <p:spPr>
          <a:xfrm>
            <a:off x="1334767" y="2845473"/>
            <a:ext cx="1250986" cy="1753632"/>
          </a:xfrm>
          <a:prstGeom prst="rect">
            <a:avLst/>
          </a:prstGeom>
        </p:spPr>
      </p:pic>
      <p:pic>
        <p:nvPicPr>
          <p:cNvPr id="17" name="Imagem 17" descr="Homem de terno e gravata&#10;&#10;Descrição gerada automaticamente">
            <a:extLst>
              <a:ext uri="{FF2B5EF4-FFF2-40B4-BE49-F238E27FC236}">
                <a16:creationId xmlns="" xmlns:a16="http://schemas.microsoft.com/office/drawing/2014/main" id="{5993FF86-DE9B-D357-F995-C8CB6E197D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958" t="12059" r="14404" b="9844"/>
          <a:stretch/>
        </p:blipFill>
        <p:spPr>
          <a:xfrm>
            <a:off x="2630588" y="2844945"/>
            <a:ext cx="1247540" cy="1753258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="" xmlns:a16="http://schemas.microsoft.com/office/drawing/2014/main" id="{B19C81CB-BA51-2743-4600-81BFE11E058B}"/>
              </a:ext>
            </a:extLst>
          </p:cNvPr>
          <p:cNvSpPr/>
          <p:nvPr/>
        </p:nvSpPr>
        <p:spPr>
          <a:xfrm>
            <a:off x="890057" y="2219"/>
            <a:ext cx="2476235" cy="1906589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Google Shape;100;p2">
            <a:extLst>
              <a:ext uri="{FF2B5EF4-FFF2-40B4-BE49-F238E27FC236}">
                <a16:creationId xmlns="" xmlns:a16="http://schemas.microsoft.com/office/drawing/2014/main" id="{C9AE9EF1-AA20-E6C8-8E99-80485E839D42}"/>
              </a:ext>
            </a:extLst>
          </p:cNvPr>
          <p:cNvSpPr/>
          <p:nvPr/>
        </p:nvSpPr>
        <p:spPr>
          <a:xfrm>
            <a:off x="1069463" y="790711"/>
            <a:ext cx="214289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 dirty="0">
                <a:solidFill>
                  <a:srgbClr val="FFFFFF"/>
                </a:solidFill>
                <a:latin typeface="Century Gothic"/>
              </a:rPr>
              <a:t>ENTIDADES VINCULADAS</a:t>
            </a:r>
          </a:p>
        </p:txBody>
      </p:sp>
      <p:pic>
        <p:nvPicPr>
          <p:cNvPr id="27" name="Imagem 4" descr="Uma imagem contendo Forma&#10;&#10;Descrição gerada automaticamente">
            <a:extLst>
              <a:ext uri="{FF2B5EF4-FFF2-40B4-BE49-F238E27FC236}">
                <a16:creationId xmlns="" xmlns:a16="http://schemas.microsoft.com/office/drawing/2014/main" id="{C67AEE5F-964B-26DC-FB13-B5B9FBB04D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-5113940" y="-1232995"/>
            <a:ext cx="6019800" cy="3390900"/>
          </a:xfrm>
          <a:prstGeom prst="rect">
            <a:avLst/>
          </a:prstGeom>
        </p:spPr>
      </p:pic>
      <p:pic>
        <p:nvPicPr>
          <p:cNvPr id="2" name="Imagem 13">
            <a:extLst>
              <a:ext uri="{FF2B5EF4-FFF2-40B4-BE49-F238E27FC236}">
                <a16:creationId xmlns="" xmlns:a16="http://schemas.microsoft.com/office/drawing/2014/main" id="{BAF05A00-6085-EFB0-7A2C-599214A2169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722" t="12249" r="15278" b="10245"/>
          <a:stretch/>
        </p:blipFill>
        <p:spPr>
          <a:xfrm>
            <a:off x="7856997" y="2837639"/>
            <a:ext cx="1280605" cy="1764265"/>
          </a:xfrm>
          <a:prstGeom prst="rect">
            <a:avLst/>
          </a:prstGeom>
        </p:spPr>
      </p:pic>
      <p:pic>
        <p:nvPicPr>
          <p:cNvPr id="3" name="Imagem 13" descr="Texto&#10;&#10;Descrição gerada automaticamente">
            <a:extLst>
              <a:ext uri="{FF2B5EF4-FFF2-40B4-BE49-F238E27FC236}">
                <a16:creationId xmlns="" xmlns:a16="http://schemas.microsoft.com/office/drawing/2014/main" id="{7530C9C5-3D77-43E3-4276-483899005A2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555" t="12249" r="14444" b="10022"/>
          <a:stretch/>
        </p:blipFill>
        <p:spPr>
          <a:xfrm>
            <a:off x="6542400" y="2841811"/>
            <a:ext cx="1280606" cy="1768157"/>
          </a:xfrm>
          <a:prstGeom prst="rect">
            <a:avLst/>
          </a:prstGeom>
        </p:spPr>
      </p:pic>
      <p:pic>
        <p:nvPicPr>
          <p:cNvPr id="4" name="Imagem 4" descr="Interface gráfica do usuário, Aplicativo, Site&#10;&#10;Descrição gerada automaticamente">
            <a:extLst>
              <a:ext uri="{FF2B5EF4-FFF2-40B4-BE49-F238E27FC236}">
                <a16:creationId xmlns="" xmlns:a16="http://schemas.microsoft.com/office/drawing/2014/main" id="{4474A7A6-9F2A-5B81-2A71-574181C6BD2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107" t="27678" r="51839" b="62202"/>
          <a:stretch/>
        </p:blipFill>
        <p:spPr>
          <a:xfrm>
            <a:off x="332604" y="4669020"/>
            <a:ext cx="564935" cy="199905"/>
          </a:xfrm>
          <a:prstGeom prst="rect">
            <a:avLst/>
          </a:prstGeom>
        </p:spPr>
      </p:pic>
      <p:pic>
        <p:nvPicPr>
          <p:cNvPr id="5" name="Imagem 4" descr="Interface gráfica do usuário, Aplicativo, Site&#10;&#10;Descrição gerada automaticamente">
            <a:extLst>
              <a:ext uri="{FF2B5EF4-FFF2-40B4-BE49-F238E27FC236}">
                <a16:creationId xmlns="" xmlns:a16="http://schemas.microsoft.com/office/drawing/2014/main" id="{01AFC4B4-49B3-1115-00CB-1647677A422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246" t="25970" r="31232" b="60110"/>
          <a:stretch/>
        </p:blipFill>
        <p:spPr>
          <a:xfrm>
            <a:off x="1569872" y="4633669"/>
            <a:ext cx="686983" cy="274966"/>
          </a:xfrm>
          <a:prstGeom prst="rect">
            <a:avLst/>
          </a:prstGeom>
        </p:spPr>
      </p:pic>
      <p:pic>
        <p:nvPicPr>
          <p:cNvPr id="6" name="Imagem 5" descr="Interface gráfica do usuário, Aplicativo, Site&#10;&#10;Descrição gerada automaticamente">
            <a:extLst>
              <a:ext uri="{FF2B5EF4-FFF2-40B4-BE49-F238E27FC236}">
                <a16:creationId xmlns="" xmlns:a16="http://schemas.microsoft.com/office/drawing/2014/main" id="{717B204F-5054-CFDA-39A8-E41D7E6BA35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390" t="24001" r="69012" b="58507"/>
          <a:stretch/>
        </p:blipFill>
        <p:spPr>
          <a:xfrm>
            <a:off x="2860165" y="4600688"/>
            <a:ext cx="689661" cy="345524"/>
          </a:xfrm>
          <a:prstGeom prst="rect">
            <a:avLst/>
          </a:prstGeom>
        </p:spPr>
      </p:pic>
      <p:pic>
        <p:nvPicPr>
          <p:cNvPr id="7" name="Imagem 6" descr="Interface gráfica do usuário, Aplicativo, Site&#10;&#10;Descrição gerada automaticamente">
            <a:extLst>
              <a:ext uri="{FF2B5EF4-FFF2-40B4-BE49-F238E27FC236}">
                <a16:creationId xmlns="" xmlns:a16="http://schemas.microsoft.com/office/drawing/2014/main" id="{D23D3C17-6DA7-55CB-7DCF-E93E7837B8A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4992" t="42985" r="15243" b="39403"/>
          <a:stretch/>
        </p:blipFill>
        <p:spPr>
          <a:xfrm>
            <a:off x="4215268" y="4606580"/>
            <a:ext cx="695559" cy="347897"/>
          </a:xfrm>
          <a:prstGeom prst="rect">
            <a:avLst/>
          </a:prstGeom>
        </p:spPr>
      </p:pic>
      <p:pic>
        <p:nvPicPr>
          <p:cNvPr id="8" name="Imagem 7" descr="Interface gráfica do usuário, Aplicativo, Site&#10;&#10;Descrição gerada automaticamente">
            <a:extLst>
              <a:ext uri="{FF2B5EF4-FFF2-40B4-BE49-F238E27FC236}">
                <a16:creationId xmlns="" xmlns:a16="http://schemas.microsoft.com/office/drawing/2014/main" id="{CE54A534-B663-D67A-8D52-FC8D18FB97C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9531" t="43155" r="40536" b="39286"/>
          <a:stretch/>
        </p:blipFill>
        <p:spPr>
          <a:xfrm>
            <a:off x="5499670" y="4606580"/>
            <a:ext cx="701475" cy="346862"/>
          </a:xfrm>
          <a:prstGeom prst="rect">
            <a:avLst/>
          </a:prstGeom>
        </p:spPr>
      </p:pic>
      <p:pic>
        <p:nvPicPr>
          <p:cNvPr id="9" name="Imagem 8" descr="Interface gráfica do usuário, Aplicativo, Site&#10;&#10;Descrição gerada automaticamente">
            <a:extLst>
              <a:ext uri="{FF2B5EF4-FFF2-40B4-BE49-F238E27FC236}">
                <a16:creationId xmlns="" xmlns:a16="http://schemas.microsoft.com/office/drawing/2014/main" id="{8D90FBF6-E60F-00C3-0524-25AE348D4DF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070" t="46011" r="65662" b="39583"/>
          <a:stretch/>
        </p:blipFill>
        <p:spPr>
          <a:xfrm>
            <a:off x="6807639" y="4621886"/>
            <a:ext cx="713254" cy="284553"/>
          </a:xfrm>
          <a:prstGeom prst="rect">
            <a:avLst/>
          </a:prstGeom>
        </p:spPr>
      </p:pic>
      <p:pic>
        <p:nvPicPr>
          <p:cNvPr id="10" name="Imagem 9" descr="Interface gráfica do usuário, Aplicativo, Site&#10;&#10;Descrição gerada automaticamente">
            <a:extLst>
              <a:ext uri="{FF2B5EF4-FFF2-40B4-BE49-F238E27FC236}">
                <a16:creationId xmlns="" xmlns:a16="http://schemas.microsoft.com/office/drawing/2014/main" id="{E9EF843A-700E-B911-6DBB-A40C474DCA4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8174" t="23512" r="11558" b="58929"/>
          <a:stretch/>
        </p:blipFill>
        <p:spPr>
          <a:xfrm>
            <a:off x="8139175" y="4636038"/>
            <a:ext cx="713253" cy="346856"/>
          </a:xfrm>
          <a:prstGeom prst="rect">
            <a:avLst/>
          </a:prstGeom>
        </p:spPr>
      </p:pic>
      <p:sp>
        <p:nvSpPr>
          <p:cNvPr id="11" name="Espaço Reservado para Número de Slide 10">
            <a:extLst>
              <a:ext uri="{FF2B5EF4-FFF2-40B4-BE49-F238E27FC236}">
                <a16:creationId xmlns="" xmlns:a16="http://schemas.microsoft.com/office/drawing/2014/main" id="{7193E8F8-F9B5-5349-33A0-1AC70EFFB78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892854" y="127000"/>
            <a:ext cx="21336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400" b="1" dirty="0" smtClean="0">
                <a:solidFill>
                  <a:schemeClr val="tx1"/>
                </a:solidFill>
                <a:latin typeface="Century Gothic"/>
              </a:rPr>
              <a:t>12</a:t>
            </a:fld>
            <a:endParaRPr lang="pt-BR" sz="1400" b="1" dirty="0">
              <a:solidFill>
                <a:schemeClr val="tx1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2199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A49BE6B8-C02C-BCF6-3B45-1AF4094FEBDF}"/>
              </a:ext>
            </a:extLst>
          </p:cNvPr>
          <p:cNvSpPr/>
          <p:nvPr/>
        </p:nvSpPr>
        <p:spPr>
          <a:xfrm>
            <a:off x="1798544" y="3599995"/>
            <a:ext cx="4258635" cy="319367"/>
          </a:xfrm>
          <a:prstGeom prst="rect">
            <a:avLst/>
          </a:prstGeom>
          <a:solidFill>
            <a:schemeClr val="bg1"/>
          </a:solidFill>
          <a:ln w="6350">
            <a:solidFill>
              <a:srgbClr val="32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5D132957-FD8D-0346-4C64-48B524FEB930}"/>
              </a:ext>
            </a:extLst>
          </p:cNvPr>
          <p:cNvSpPr/>
          <p:nvPr/>
        </p:nvSpPr>
        <p:spPr>
          <a:xfrm>
            <a:off x="1798544" y="2764177"/>
            <a:ext cx="4258635" cy="319367"/>
          </a:xfrm>
          <a:prstGeom prst="rect">
            <a:avLst/>
          </a:prstGeom>
          <a:solidFill>
            <a:schemeClr val="bg1"/>
          </a:solidFill>
          <a:ln w="6350">
            <a:solidFill>
              <a:srgbClr val="32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1451D8BA-3289-D33F-FE20-0F614045EF89}"/>
              </a:ext>
            </a:extLst>
          </p:cNvPr>
          <p:cNvSpPr/>
          <p:nvPr/>
        </p:nvSpPr>
        <p:spPr>
          <a:xfrm>
            <a:off x="1798544" y="1895794"/>
            <a:ext cx="4258635" cy="319367"/>
          </a:xfrm>
          <a:prstGeom prst="rect">
            <a:avLst/>
          </a:prstGeom>
          <a:solidFill>
            <a:schemeClr val="bg1"/>
          </a:solidFill>
          <a:ln w="6350">
            <a:solidFill>
              <a:srgbClr val="32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l="57721" t="17328" r="26075" b="54768"/>
          <a:stretch/>
        </p:blipFill>
        <p:spPr>
          <a:xfrm>
            <a:off x="-399628" y="-831116"/>
            <a:ext cx="634251" cy="61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l="62532" t="57834" r="22658" b="14486"/>
          <a:stretch/>
        </p:blipFill>
        <p:spPr>
          <a:xfrm>
            <a:off x="4784949" y="-793898"/>
            <a:ext cx="576063" cy="60560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99;p2">
            <a:extLst>
              <a:ext uri="{FF2B5EF4-FFF2-40B4-BE49-F238E27FC236}">
                <a16:creationId xmlns="" xmlns:a16="http://schemas.microsoft.com/office/drawing/2014/main" id="{68EA45E6-D893-5D7D-EEE3-E85B31B11961}"/>
              </a:ext>
            </a:extLst>
          </p:cNvPr>
          <p:cNvSpPr/>
          <p:nvPr/>
        </p:nvSpPr>
        <p:spPr>
          <a:xfrm>
            <a:off x="467544" y="133280"/>
            <a:ext cx="6019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>
                <a:solidFill>
                  <a:srgbClr val="BFBFBF"/>
                </a:solidFill>
                <a:latin typeface="Century Gothic"/>
              </a:rPr>
              <a:t>NOVO MINC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="" xmlns:a16="http://schemas.microsoft.com/office/drawing/2014/main" id="{958E70A0-117D-0692-8FD2-176DECAA76C5}"/>
              </a:ext>
            </a:extLst>
          </p:cNvPr>
          <p:cNvSpPr/>
          <p:nvPr/>
        </p:nvSpPr>
        <p:spPr>
          <a:xfrm>
            <a:off x="604307" y="869979"/>
            <a:ext cx="2390510" cy="280770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Google Shape;100;p2">
            <a:extLst>
              <a:ext uri="{FF2B5EF4-FFF2-40B4-BE49-F238E27FC236}">
                <a16:creationId xmlns="" xmlns:a16="http://schemas.microsoft.com/office/drawing/2014/main" id="{C49D6D08-715C-5A4A-4A16-62D646BC28C1}"/>
              </a:ext>
            </a:extLst>
          </p:cNvPr>
          <p:cNvSpPr/>
          <p:nvPr/>
        </p:nvSpPr>
        <p:spPr>
          <a:xfrm>
            <a:off x="527523" y="849831"/>
            <a:ext cx="480397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 dirty="0">
                <a:latin typeface="Century Gothic"/>
                <a:sym typeface="Century Gothic"/>
              </a:rPr>
              <a:t>DIRETRIZES CULTURAIS </a:t>
            </a:r>
            <a:r>
              <a:rPr lang="pt-BR" sz="1800" dirty="0">
                <a:latin typeface="Century Gothic"/>
                <a:sym typeface="Century Gothic"/>
              </a:rPr>
              <a:t>do MinC</a:t>
            </a:r>
            <a:endParaRPr lang="pt-BR" dirty="0">
              <a:latin typeface="Century Gothic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A23B5E10-1860-D003-99E2-FAE76AC4A0BC}"/>
              </a:ext>
            </a:extLst>
          </p:cNvPr>
          <p:cNvSpPr/>
          <p:nvPr/>
        </p:nvSpPr>
        <p:spPr>
          <a:xfrm>
            <a:off x="1798544" y="1465314"/>
            <a:ext cx="4258635" cy="319367"/>
          </a:xfrm>
          <a:prstGeom prst="rect">
            <a:avLst/>
          </a:prstGeom>
          <a:solidFill>
            <a:srgbClr val="E4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65E9AD5F-E305-05F4-E398-6EAEA672A69D}"/>
              </a:ext>
            </a:extLst>
          </p:cNvPr>
          <p:cNvSpPr/>
          <p:nvPr/>
        </p:nvSpPr>
        <p:spPr>
          <a:xfrm>
            <a:off x="1800508" y="2314160"/>
            <a:ext cx="4266056" cy="319367"/>
          </a:xfrm>
          <a:prstGeom prst="rect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63E1B2A1-D4D0-38AF-37E5-42F9AA81CAB0}"/>
              </a:ext>
            </a:extLst>
          </p:cNvPr>
          <p:cNvSpPr/>
          <p:nvPr/>
        </p:nvSpPr>
        <p:spPr>
          <a:xfrm>
            <a:off x="1796033" y="3186783"/>
            <a:ext cx="4256964" cy="319367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1E2C5348-1053-8084-D8C1-26217ADD96FA}"/>
              </a:ext>
            </a:extLst>
          </p:cNvPr>
          <p:cNvSpPr/>
          <p:nvPr/>
        </p:nvSpPr>
        <p:spPr>
          <a:xfrm>
            <a:off x="1797703" y="4041685"/>
            <a:ext cx="4256964" cy="333654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F6AE79D6-567F-122C-D7F2-DCD821A4C393}"/>
              </a:ext>
            </a:extLst>
          </p:cNvPr>
          <p:cNvSpPr txBox="1"/>
          <p:nvPr/>
        </p:nvSpPr>
        <p:spPr>
          <a:xfrm>
            <a:off x="1842382" y="1477302"/>
            <a:ext cx="4255375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Century Gothic"/>
              </a:rPr>
              <a:t>FOMENTO CULTURAL E ECONOMIA CRIATIVA</a:t>
            </a:r>
          </a:p>
          <a:p>
            <a:endParaRPr lang="pt-BR" dirty="0">
              <a:latin typeface="Century Gothic"/>
            </a:endParaRPr>
          </a:p>
          <a:p>
            <a:r>
              <a:rPr lang="pt-BR" dirty="0">
                <a:latin typeface="Century Gothic"/>
              </a:rPr>
              <a:t>AUDIOVISUAL</a:t>
            </a:r>
            <a:endParaRPr lang="pt-BR" dirty="0"/>
          </a:p>
          <a:p>
            <a:endParaRPr lang="pt-BR" dirty="0">
              <a:latin typeface="Century Gothic"/>
            </a:endParaRPr>
          </a:p>
          <a:p>
            <a:r>
              <a:rPr lang="pt-BR" dirty="0">
                <a:solidFill>
                  <a:schemeClr val="bg1"/>
                </a:solidFill>
                <a:latin typeface="Century Gothic"/>
              </a:rPr>
              <a:t>DIREITOS AUTORAIS</a:t>
            </a:r>
            <a:endParaRPr lang="pt-BR" dirty="0">
              <a:solidFill>
                <a:schemeClr val="bg1"/>
              </a:solidFill>
            </a:endParaRPr>
          </a:p>
          <a:p>
            <a:endParaRPr lang="pt-BR" dirty="0">
              <a:latin typeface="Century Gothic"/>
            </a:endParaRPr>
          </a:p>
          <a:p>
            <a:r>
              <a:rPr lang="pt-BR" dirty="0">
                <a:latin typeface="Century Gothic"/>
              </a:rPr>
              <a:t>POLÍTICA NACIONAL DAS ARTES</a:t>
            </a:r>
            <a:endParaRPr lang="pt-BR" dirty="0"/>
          </a:p>
          <a:p>
            <a:endParaRPr lang="pt-BR" dirty="0">
              <a:latin typeface="Century Gothic"/>
            </a:endParaRPr>
          </a:p>
          <a:p>
            <a:r>
              <a:rPr lang="pt-BR" dirty="0">
                <a:solidFill>
                  <a:schemeClr val="bg1"/>
                </a:solidFill>
                <a:latin typeface="Century Gothic"/>
              </a:rPr>
              <a:t>CIDADANIA E DIVERSIDADE CULTURAL</a:t>
            </a:r>
            <a:endParaRPr lang="pt-BR" dirty="0">
              <a:solidFill>
                <a:schemeClr val="bg1"/>
              </a:solidFill>
            </a:endParaRPr>
          </a:p>
          <a:p>
            <a:endParaRPr lang="pt-BR" dirty="0">
              <a:latin typeface="Century Gothic"/>
            </a:endParaRPr>
          </a:p>
          <a:p>
            <a:r>
              <a:rPr lang="pt-BR" dirty="0">
                <a:latin typeface="Century Gothic"/>
              </a:rPr>
              <a:t>FORMAÇÃO, LIVRO E LEITURA</a:t>
            </a:r>
            <a:endParaRPr lang="pt-BR" dirty="0"/>
          </a:p>
          <a:p>
            <a:endParaRPr lang="pt-BR" dirty="0">
              <a:latin typeface="Century Gothic"/>
            </a:endParaRPr>
          </a:p>
          <a:p>
            <a:r>
              <a:rPr lang="pt-BR" dirty="0">
                <a:solidFill>
                  <a:schemeClr val="tx1"/>
                </a:solidFill>
                <a:latin typeface="Century Gothic"/>
              </a:rPr>
              <a:t>MUSEUS, MEMÓRIA E PATRIMÔNIO CULTURAL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11EDAA45-5B10-670A-78A9-2A8CE6B41D6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819900" y="165615"/>
            <a:ext cx="21336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400" b="1" dirty="0" smtClean="0">
                <a:solidFill>
                  <a:schemeClr val="tx1"/>
                </a:solidFill>
                <a:latin typeface="Century Gothic"/>
              </a:rPr>
              <a:t>13</a:t>
            </a:fld>
            <a:endParaRPr lang="pt-BR" sz="1400" b="1" dirty="0">
              <a:solidFill>
                <a:schemeClr val="tx1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67414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 descr="Desenho de uma pessoa&#10;&#10;Descrição gerada automaticamente">
            <a:extLst>
              <a:ext uri="{FF2B5EF4-FFF2-40B4-BE49-F238E27FC236}">
                <a16:creationId xmlns="" xmlns:a16="http://schemas.microsoft.com/office/drawing/2014/main" id="{96EDC40D-0C04-F45C-85C9-D8549C8A8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5" y="6251"/>
            <a:ext cx="9172574" cy="5159572"/>
          </a:xfrm>
          <a:prstGeom prst="rect">
            <a:avLst/>
          </a:prstGeom>
        </p:spPr>
      </p:pic>
      <p:sp>
        <p:nvSpPr>
          <p:cNvPr id="3" name="Google Shape;99;p2">
            <a:extLst>
              <a:ext uri="{FF2B5EF4-FFF2-40B4-BE49-F238E27FC236}">
                <a16:creationId xmlns="" xmlns:a16="http://schemas.microsoft.com/office/drawing/2014/main" id="{868A3018-6EF3-2D22-A795-CC47672B7BE6}"/>
              </a:ext>
            </a:extLst>
          </p:cNvPr>
          <p:cNvSpPr/>
          <p:nvPr/>
        </p:nvSpPr>
        <p:spPr>
          <a:xfrm>
            <a:off x="245899" y="559151"/>
            <a:ext cx="3769519" cy="233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400">
                <a:solidFill>
                  <a:srgbClr val="FFFFFF"/>
                </a:solidFill>
                <a:latin typeface="Century Gothic"/>
                <a:cs typeface="Segoe UI"/>
                <a:sym typeface="Century Gothic"/>
              </a:rPr>
              <a:t>CULTURA COMO </a:t>
            </a:r>
            <a:endParaRPr lang="pt-BR" sz="2400">
              <a:solidFill>
                <a:srgbClr val="FFFFFF"/>
              </a:solidFill>
              <a:latin typeface="Century Gothic"/>
            </a:endParaRPr>
          </a:p>
          <a:p>
            <a:r>
              <a:rPr lang="pt-BR" sz="2400">
                <a:solidFill>
                  <a:srgbClr val="FFFFFF"/>
                </a:solidFill>
                <a:latin typeface="Century Gothic"/>
                <a:cs typeface="Segoe UI"/>
                <a:sym typeface="Century Gothic"/>
              </a:rPr>
              <a:t>VETOR DE </a:t>
            </a:r>
            <a:endParaRPr lang="pt-BR" sz="2400">
              <a:solidFill>
                <a:srgbClr val="FFFFFF"/>
              </a:solidFill>
              <a:latin typeface="Century Gothic"/>
            </a:endParaRPr>
          </a:p>
          <a:p>
            <a:r>
              <a:rPr lang="pt-BR" sz="2400">
                <a:solidFill>
                  <a:srgbClr val="FFFFFF"/>
                </a:solidFill>
                <a:latin typeface="Century Gothic"/>
                <a:cs typeface="Segoe UI"/>
                <a:sym typeface="Century Gothic"/>
              </a:rPr>
              <a:t>DESENVOLVIMENTO </a:t>
            </a:r>
            <a:endParaRPr lang="pt-BR" sz="2400">
              <a:solidFill>
                <a:srgbClr val="FFFFFF"/>
              </a:solidFill>
              <a:latin typeface="Century Gothic"/>
            </a:endParaRPr>
          </a:p>
          <a:p>
            <a:r>
              <a:rPr lang="pt-BR" sz="2400">
                <a:solidFill>
                  <a:srgbClr val="FFFFFF"/>
                </a:solidFill>
                <a:latin typeface="Century Gothic"/>
                <a:cs typeface="Segoe UI"/>
                <a:sym typeface="Century Gothic"/>
              </a:rPr>
              <a:t>ECONÔMICO, </a:t>
            </a:r>
            <a:endParaRPr lang="pt-BR" sz="2400">
              <a:solidFill>
                <a:srgbClr val="FFFFFF"/>
              </a:solidFill>
              <a:latin typeface="Century Gothic"/>
            </a:endParaRPr>
          </a:p>
          <a:p>
            <a:r>
              <a:rPr lang="pt-BR" sz="2400">
                <a:solidFill>
                  <a:srgbClr val="FFFFFF"/>
                </a:solidFill>
                <a:latin typeface="Century Gothic"/>
                <a:cs typeface="Segoe UI"/>
                <a:sym typeface="Century Gothic"/>
              </a:rPr>
              <a:t>HUMANO </a:t>
            </a:r>
            <a:endParaRPr lang="pt-BR" sz="2600">
              <a:solidFill>
                <a:srgbClr val="FFFFFF"/>
              </a:solidFill>
              <a:latin typeface="Century Gothic"/>
              <a:sym typeface="Century Gothic"/>
            </a:endParaRPr>
          </a:p>
          <a:p>
            <a:r>
              <a:rPr lang="pt-BR" sz="2400">
                <a:solidFill>
                  <a:srgbClr val="FFFFFF"/>
                </a:solidFill>
                <a:latin typeface="Century Gothic"/>
                <a:cs typeface="Segoe UI"/>
                <a:sym typeface="Century Gothic"/>
              </a:rPr>
              <a:t>E SOCIAL</a:t>
            </a:r>
            <a:r>
              <a:rPr lang="pt-BR" sz="2600">
                <a:solidFill>
                  <a:srgbClr val="FFFFFF"/>
                </a:solidFill>
                <a:latin typeface="Century Gothic"/>
                <a:cs typeface="Segoe UI"/>
                <a:sym typeface="Century Gothic"/>
              </a:rPr>
              <a:t> </a:t>
            </a:r>
            <a:endParaRPr lang="pt-BR" sz="260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8B15B04F-391C-2524-8992-2DD2429451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400" dirty="0" smtClean="0">
                <a:latin typeface="Century Gothic"/>
              </a:rPr>
              <a:t>14</a:t>
            </a:fld>
            <a:endParaRPr lang="pt-BR" sz="1400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53722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="" xmlns:a16="http://schemas.microsoft.com/office/drawing/2014/main" id="{E6BE61E8-FCB5-849B-B511-528641140021}"/>
              </a:ext>
            </a:extLst>
          </p:cNvPr>
          <p:cNvSpPr/>
          <p:nvPr/>
        </p:nvSpPr>
        <p:spPr>
          <a:xfrm>
            <a:off x="1125800" y="3770339"/>
            <a:ext cx="1097492" cy="280770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90E368A3-A2CC-E6C8-A754-37D66F5CC4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15</a:t>
            </a:fld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C90CA550-FFE7-FE8D-D205-4D930310C438}"/>
              </a:ext>
            </a:extLst>
          </p:cNvPr>
          <p:cNvSpPr/>
          <p:nvPr/>
        </p:nvSpPr>
        <p:spPr>
          <a:xfrm>
            <a:off x="590020" y="748535"/>
            <a:ext cx="861748" cy="280770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Google Shape;100;p2">
            <a:extLst>
              <a:ext uri="{FF2B5EF4-FFF2-40B4-BE49-F238E27FC236}">
                <a16:creationId xmlns="" xmlns:a16="http://schemas.microsoft.com/office/drawing/2014/main" id="{CEBEBA1E-E3DA-A6D9-ACD0-9F635957D5BC}"/>
              </a:ext>
            </a:extLst>
          </p:cNvPr>
          <p:cNvSpPr/>
          <p:nvPr/>
        </p:nvSpPr>
        <p:spPr>
          <a:xfrm>
            <a:off x="527523" y="714100"/>
            <a:ext cx="480397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 dirty="0">
                <a:latin typeface="Century Gothic"/>
                <a:sym typeface="Century Gothic"/>
              </a:rPr>
              <a:t>DADOS DA ECONOMIA DA CULTURA</a:t>
            </a:r>
            <a:endParaRPr lang="pt-BR" dirty="0">
              <a:latin typeface="Century Gothic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DC42B413-C2F1-8274-03E3-453651C1AC47}"/>
              </a:ext>
            </a:extLst>
          </p:cNvPr>
          <p:cNvSpPr/>
          <p:nvPr/>
        </p:nvSpPr>
        <p:spPr>
          <a:xfrm>
            <a:off x="3926151" y="1448623"/>
            <a:ext cx="2297642" cy="280770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="" xmlns:a16="http://schemas.microsoft.com/office/drawing/2014/main" id="{1DA894D6-2EA8-F669-55A2-E1763A6D6E64}"/>
              </a:ext>
            </a:extLst>
          </p:cNvPr>
          <p:cNvSpPr/>
          <p:nvPr/>
        </p:nvSpPr>
        <p:spPr>
          <a:xfrm>
            <a:off x="3740414" y="3520309"/>
            <a:ext cx="3647811" cy="280770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91BF0769-6202-5D56-E1FB-E406C83BA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8693" y="1428751"/>
            <a:ext cx="7143751" cy="3394472"/>
          </a:xfr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>
              <a:buNone/>
            </a:pPr>
            <a:r>
              <a:rPr lang="pt-BR" sz="1400" dirty="0">
                <a:latin typeface="Century Gothic"/>
              </a:rPr>
              <a:t>Os dados que usaremos são do </a:t>
            </a:r>
            <a:r>
              <a:rPr lang="pt-BR" sz="1400" b="1" dirty="0">
                <a:solidFill>
                  <a:schemeClr val="bg1"/>
                </a:solidFill>
                <a:latin typeface="Century Gothic"/>
              </a:rPr>
              <a:t>Observatório Itaú Cultural.</a:t>
            </a:r>
            <a:r>
              <a:rPr lang="pt-BR" sz="1400" dirty="0">
                <a:latin typeface="Century Gothic"/>
              </a:rPr>
              <a:t> Eles usaram as seguintes fontes:</a:t>
            </a:r>
          </a:p>
          <a:p>
            <a:r>
              <a:rPr lang="pt-BR" sz="1200" dirty="0">
                <a:latin typeface="Century Gothic"/>
              </a:rPr>
              <a:t>Pesquisa Nacional de Domicílios - PNAD</a:t>
            </a:r>
          </a:p>
          <a:p>
            <a:r>
              <a:rPr lang="pt-BR" sz="1200" dirty="0">
                <a:latin typeface="Century Gothic"/>
              </a:rPr>
              <a:t>Relação Anual de Desenvolvimento Sociais-  RAIS</a:t>
            </a:r>
          </a:p>
          <a:p>
            <a:r>
              <a:rPr lang="pt-BR" sz="1200" dirty="0">
                <a:latin typeface="Century Gothic"/>
              </a:rPr>
              <a:t>Programa de Avaliação Seriada - PAS</a:t>
            </a:r>
          </a:p>
          <a:p>
            <a:r>
              <a:rPr lang="pt-BR" sz="1200" dirty="0">
                <a:latin typeface="Century Gothic"/>
              </a:rPr>
              <a:t>Programa de Avaliação do Crescimento - PAC</a:t>
            </a:r>
          </a:p>
          <a:p>
            <a:r>
              <a:rPr lang="pt-BR" sz="1200" dirty="0">
                <a:latin typeface="Century Gothic"/>
              </a:rPr>
              <a:t>Prestações de Conta da Lei Rouanet.</a:t>
            </a:r>
          </a:p>
          <a:p>
            <a:endParaRPr lang="pt-BR" sz="1200" dirty="0">
              <a:latin typeface="Century Gothic"/>
            </a:endParaRPr>
          </a:p>
          <a:p>
            <a:pPr marL="114300" indent="0">
              <a:buNone/>
            </a:pPr>
            <a:r>
              <a:rPr lang="pt-BR" sz="1400" dirty="0">
                <a:latin typeface="Century Gothic"/>
              </a:rPr>
              <a:t>Paralelamente foram desenvolvidos outros esforços nesse sentindo de contribuir para estimação do </a:t>
            </a:r>
            <a:r>
              <a:rPr lang="pt-BR" sz="1400" b="1" dirty="0">
                <a:solidFill>
                  <a:schemeClr val="bg1"/>
                </a:solidFill>
                <a:latin typeface="Century Gothic"/>
              </a:rPr>
              <a:t>PIB da Economia Criativa e da economia </a:t>
            </a:r>
            <a:br>
              <a:rPr lang="pt-BR" sz="1400" b="1" dirty="0">
                <a:solidFill>
                  <a:schemeClr val="bg1"/>
                </a:solidFill>
                <a:latin typeface="Century Gothic"/>
              </a:rPr>
            </a:br>
            <a:r>
              <a:rPr lang="pt-BR" sz="1400" b="1" dirty="0">
                <a:solidFill>
                  <a:schemeClr val="bg1"/>
                </a:solidFill>
                <a:latin typeface="Century Gothic"/>
              </a:rPr>
              <a:t>da Cultura:</a:t>
            </a:r>
          </a:p>
          <a:p>
            <a:r>
              <a:rPr lang="pt-BR" sz="1200" dirty="0">
                <a:latin typeface="Century Gothic"/>
              </a:rPr>
              <a:t>VITALE FIALHO em 2017. </a:t>
            </a:r>
          </a:p>
          <a:p>
            <a:r>
              <a:rPr lang="pt-BR" sz="1200" dirty="0">
                <a:latin typeface="Century Gothic"/>
              </a:rPr>
              <a:t>FGV em 2008;</a:t>
            </a:r>
          </a:p>
          <a:p>
            <a:r>
              <a:rPr lang="pt-BR" sz="1200" dirty="0">
                <a:latin typeface="Century Gothic"/>
              </a:rPr>
              <a:t>FIRJAN em 2022.</a:t>
            </a:r>
          </a:p>
        </p:txBody>
      </p:sp>
      <p:pic>
        <p:nvPicPr>
          <p:cNvPr id="14" name="Imagem 4" descr="Uma imagem contendo Forma&#10;&#10;Descrição gerada automaticamente">
            <a:extLst>
              <a:ext uri="{FF2B5EF4-FFF2-40B4-BE49-F238E27FC236}">
                <a16:creationId xmlns="" xmlns:a16="http://schemas.microsoft.com/office/drawing/2014/main" id="{E5FABCA5-705C-639E-6B2F-E75E95EAC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553869" y="-3743325"/>
            <a:ext cx="6105525" cy="3438525"/>
          </a:xfrm>
          <a:prstGeom prst="rect">
            <a:avLst/>
          </a:prstGeom>
        </p:spPr>
      </p:pic>
      <p:pic>
        <p:nvPicPr>
          <p:cNvPr id="15" name="Imagem 4" descr="Uma imagem contendo Forma&#10;&#10;Descrição gerada automaticamente">
            <a:extLst>
              <a:ext uri="{FF2B5EF4-FFF2-40B4-BE49-F238E27FC236}">
                <a16:creationId xmlns="" xmlns:a16="http://schemas.microsoft.com/office/drawing/2014/main" id="{00146717-6F3F-557E-B7AB-483A7EFA6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" y="2900362"/>
            <a:ext cx="6105525" cy="3438525"/>
          </a:xfrm>
          <a:prstGeom prst="rect">
            <a:avLst/>
          </a:prstGeom>
        </p:spPr>
      </p:pic>
      <p:sp>
        <p:nvSpPr>
          <p:cNvPr id="18" name="Espaço Reservado para Número de Slide 1">
            <a:extLst>
              <a:ext uri="{FF2B5EF4-FFF2-40B4-BE49-F238E27FC236}">
                <a16:creationId xmlns="" xmlns:a16="http://schemas.microsoft.com/office/drawing/2014/main" id="{88E29DDE-4F22-E3C3-337C-2754B7382BD3}"/>
              </a:ext>
            </a:extLst>
          </p:cNvPr>
          <p:cNvSpPr txBox="1">
            <a:spLocks/>
          </p:cNvSpPr>
          <p:nvPr/>
        </p:nvSpPr>
        <p:spPr>
          <a:xfrm>
            <a:off x="7010400" y="174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z="1400" dirty="0" smtClean="0">
                <a:latin typeface="Century Gothic"/>
              </a:rPr>
              <a:pPr/>
              <a:t>15</a:t>
            </a:fld>
            <a:endParaRPr lang="pt-BR" sz="1400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16335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="" xmlns:a16="http://schemas.microsoft.com/office/drawing/2014/main" id="{02780E3E-A6C5-20D4-5D21-28419D2AFD27}"/>
              </a:ext>
            </a:extLst>
          </p:cNvPr>
          <p:cNvSpPr/>
          <p:nvPr/>
        </p:nvSpPr>
        <p:spPr>
          <a:xfrm>
            <a:off x="4510769" y="1035687"/>
            <a:ext cx="4633229" cy="4162370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>
            <a:extLst>
              <a:ext uri="{FF2B5EF4-FFF2-40B4-BE49-F238E27FC236}">
                <a16:creationId xmlns="" xmlns:a16="http://schemas.microsoft.com/office/drawing/2014/main" id="{98B2F6C1-5085-6036-47AC-20E81C55D2AC}"/>
              </a:ext>
            </a:extLst>
          </p:cNvPr>
          <p:cNvSpPr/>
          <p:nvPr/>
        </p:nvSpPr>
        <p:spPr>
          <a:xfrm>
            <a:off x="-199" y="1099910"/>
            <a:ext cx="4510966" cy="4043989"/>
          </a:xfrm>
          <a:prstGeom prst="rect">
            <a:avLst/>
          </a:prstGeom>
          <a:solidFill>
            <a:srgbClr val="3252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9" name="Imagem 4" descr="Uma imagem contendo Forma&#10;&#10;Descrição gerada automaticamente">
            <a:extLst>
              <a:ext uri="{FF2B5EF4-FFF2-40B4-BE49-F238E27FC236}">
                <a16:creationId xmlns="" xmlns:a16="http://schemas.microsoft.com/office/drawing/2014/main" id="{5F80DEC6-C53C-47CC-E8C9-671C1F4D0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2886075"/>
            <a:ext cx="6105525" cy="343852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D2D55737-FAEC-3824-79A1-774FB59D7899}"/>
              </a:ext>
            </a:extLst>
          </p:cNvPr>
          <p:cNvSpPr/>
          <p:nvPr/>
        </p:nvSpPr>
        <p:spPr>
          <a:xfrm>
            <a:off x="1096273" y="2438323"/>
            <a:ext cx="641393" cy="1405404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="" xmlns:a16="http://schemas.microsoft.com/office/drawing/2014/main" id="{BD75C9BF-A1BC-C9B8-7FDB-5BA2696BA587}"/>
              </a:ext>
            </a:extLst>
          </p:cNvPr>
          <p:cNvSpPr txBox="1"/>
          <p:nvPr/>
        </p:nvSpPr>
        <p:spPr>
          <a:xfrm>
            <a:off x="1005501" y="3797040"/>
            <a:ext cx="306908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Century Gothic"/>
                <a:cs typeface="Segoe UI"/>
              </a:rPr>
              <a:t>PIB DA ECONOMIA DA CULTURA E DA INDÚSTRIA CRIATIVA</a:t>
            </a:r>
            <a:endParaRPr lang="pt-BR" dirty="0">
              <a:solidFill>
                <a:srgbClr val="FFFFFF"/>
              </a:solidFill>
              <a:latin typeface="Century Gothic"/>
            </a:endParaRPr>
          </a:p>
          <a:p>
            <a:r>
              <a:rPr lang="pt-BR" sz="800" dirty="0">
                <a:solidFill>
                  <a:srgbClr val="FFFFFF"/>
                </a:solidFill>
                <a:latin typeface="Century Gothic"/>
                <a:cs typeface="Segoe UI"/>
              </a:rPr>
              <a:t>(2020)</a:t>
            </a:r>
          </a:p>
          <a:p>
            <a:r>
              <a:rPr lang="pt-BR" sz="800" dirty="0">
                <a:solidFill>
                  <a:srgbClr val="FFFFFF"/>
                </a:solidFill>
                <a:latin typeface="Century Gothic"/>
                <a:cs typeface="Segoe UI"/>
              </a:rPr>
              <a:t>Fonte: Painel de Dados do Observatório Itaú Cultural (2023)</a:t>
            </a:r>
            <a:endParaRPr lang="pt-BR" dirty="0"/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9253F815-5DA4-123D-D67D-53FB39A6F53F}"/>
              </a:ext>
            </a:extLst>
          </p:cNvPr>
          <p:cNvSpPr txBox="1"/>
          <p:nvPr/>
        </p:nvSpPr>
        <p:spPr>
          <a:xfrm>
            <a:off x="1738740" y="2157487"/>
            <a:ext cx="3205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800" b="1" dirty="0">
                <a:solidFill>
                  <a:srgbClr val="FFFFFF"/>
                </a:solidFill>
                <a:latin typeface="Century Gothic"/>
              </a:rPr>
              <a:t>3,11% = </a:t>
            </a:r>
            <a:endParaRPr lang="pt-BR" sz="1800" dirty="0">
              <a:solidFill>
                <a:srgbClr val="FFFFFF"/>
              </a:solidFill>
              <a:latin typeface="Century Gothic"/>
            </a:endParaRPr>
          </a:p>
          <a:p>
            <a:r>
              <a:rPr lang="pt-BR" sz="1800" dirty="0">
                <a:solidFill>
                  <a:srgbClr val="FFFFFF"/>
                </a:solidFill>
                <a:latin typeface="Century Gothic"/>
              </a:rPr>
              <a:t>R$ 232 bilhões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="" xmlns:a16="http://schemas.microsoft.com/office/drawing/2014/main" id="{D2F4B5A8-6E86-A018-7A36-807DB48BF713}"/>
              </a:ext>
            </a:extLst>
          </p:cNvPr>
          <p:cNvSpPr/>
          <p:nvPr/>
        </p:nvSpPr>
        <p:spPr>
          <a:xfrm>
            <a:off x="416153" y="757105"/>
            <a:ext cx="8748589" cy="3907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Google Shape;100;p2">
            <a:extLst>
              <a:ext uri="{FF2B5EF4-FFF2-40B4-BE49-F238E27FC236}">
                <a16:creationId xmlns="" xmlns:a16="http://schemas.microsoft.com/office/drawing/2014/main" id="{8B027CE7-FB96-1AA5-3F5C-1E1F9E888B09}"/>
              </a:ext>
            </a:extLst>
          </p:cNvPr>
          <p:cNvSpPr/>
          <p:nvPr/>
        </p:nvSpPr>
        <p:spPr>
          <a:xfrm>
            <a:off x="527523" y="809422"/>
            <a:ext cx="620177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>
                <a:latin typeface="Century Gothic"/>
                <a:cs typeface="Segoe UI"/>
                <a:sym typeface="Century Gothic"/>
              </a:rPr>
              <a:t>PESO DA CULTURA NA ECONOMIA BRASILEIRA</a:t>
            </a:r>
            <a:endParaRPr lang="pt-BR" sz="1800" b="1">
              <a:latin typeface="Century Gothic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1B747BF0-E019-E82A-4B0F-8AB609AE3D42}"/>
              </a:ext>
            </a:extLst>
          </p:cNvPr>
          <p:cNvSpPr/>
          <p:nvPr/>
        </p:nvSpPr>
        <p:spPr>
          <a:xfrm>
            <a:off x="1096273" y="2438323"/>
            <a:ext cx="641393" cy="293806"/>
          </a:xfrm>
          <a:prstGeom prst="rect">
            <a:avLst/>
          </a:prstGeom>
          <a:solidFill>
            <a:srgbClr val="E4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BR" dirty="0">
              <a:cs typeface="Arial"/>
            </a:endParaRPr>
          </a:p>
        </p:txBody>
      </p:sp>
      <p:sp>
        <p:nvSpPr>
          <p:cNvPr id="4" name="Google Shape;99;p2">
            <a:extLst>
              <a:ext uri="{FF2B5EF4-FFF2-40B4-BE49-F238E27FC236}">
                <a16:creationId xmlns="" xmlns:a16="http://schemas.microsoft.com/office/drawing/2014/main" id="{5AD0BEFB-D8BA-2189-6268-EEB3A13A0141}"/>
              </a:ext>
            </a:extLst>
          </p:cNvPr>
          <p:cNvSpPr/>
          <p:nvPr/>
        </p:nvSpPr>
        <p:spPr>
          <a:xfrm>
            <a:off x="419080" y="238764"/>
            <a:ext cx="848137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 dirty="0">
                <a:solidFill>
                  <a:srgbClr val="BFBFBF"/>
                </a:solidFill>
                <a:latin typeface="Century Gothic"/>
                <a:cs typeface="Segoe UI"/>
                <a:sym typeface="Century Gothic"/>
              </a:rPr>
              <a:t>CULTURA COMO VETOR DE DESENVOLVIMENTO ECONÔMICO, HUMANO E SOCIAL </a:t>
            </a:r>
            <a:endParaRPr lang="pt-BR" sz="1600" dirty="0">
              <a:solidFill>
                <a:srgbClr val="BFBFBF"/>
              </a:solidFill>
              <a:latin typeface="Century Gothic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A6D0DF3-A755-95E5-3238-952FA7C2C8B2}"/>
              </a:ext>
            </a:extLst>
          </p:cNvPr>
          <p:cNvSpPr/>
          <p:nvPr/>
        </p:nvSpPr>
        <p:spPr>
          <a:xfrm>
            <a:off x="4839598" y="1888253"/>
            <a:ext cx="2270167" cy="515261"/>
          </a:xfrm>
          <a:prstGeom prst="rect">
            <a:avLst/>
          </a:prstGeom>
          <a:solidFill>
            <a:srgbClr val="E4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BR" dirty="0">
              <a:cs typeface="Arial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A08947A5-B848-93FE-BF72-3CA3E46BF963}"/>
              </a:ext>
            </a:extLst>
          </p:cNvPr>
          <p:cNvSpPr/>
          <p:nvPr/>
        </p:nvSpPr>
        <p:spPr>
          <a:xfrm>
            <a:off x="4839598" y="2402604"/>
            <a:ext cx="2384468" cy="515261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BR" dirty="0">
              <a:cs typeface="Arial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8A604EF6-D7EE-BBC8-8D7A-942844F52747}"/>
              </a:ext>
            </a:extLst>
          </p:cNvPr>
          <p:cNvSpPr/>
          <p:nvPr/>
        </p:nvSpPr>
        <p:spPr>
          <a:xfrm>
            <a:off x="4839598" y="2920393"/>
            <a:ext cx="2268052" cy="504678"/>
          </a:xfrm>
          <a:prstGeom prst="rect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BR" dirty="0">
              <a:cs typeface="Arial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382B886B-E407-F20A-E0AC-F0CDEE34E373}"/>
              </a:ext>
            </a:extLst>
          </p:cNvPr>
          <p:cNvSpPr/>
          <p:nvPr/>
        </p:nvSpPr>
        <p:spPr>
          <a:xfrm>
            <a:off x="4839598" y="3424160"/>
            <a:ext cx="2384468" cy="5152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BR" dirty="0">
              <a:cs typeface="Arial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801ED4BC-237D-B71C-E343-7C6AD6FD3300}"/>
              </a:ext>
            </a:extLst>
          </p:cNvPr>
          <p:cNvSpPr txBox="1"/>
          <p:nvPr/>
        </p:nvSpPr>
        <p:spPr>
          <a:xfrm>
            <a:off x="7225140" y="1957463"/>
            <a:ext cx="8624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800" b="1" dirty="0">
                <a:solidFill>
                  <a:srgbClr val="FFFFFF"/>
                </a:solidFill>
                <a:latin typeface="Century Gothic"/>
              </a:rPr>
              <a:t>3,11%</a:t>
            </a:r>
            <a:endParaRPr lang="pt-BR" sz="1800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DA0E36A6-F4C6-E393-6F4F-B57B4522CFC3}"/>
              </a:ext>
            </a:extLst>
          </p:cNvPr>
          <p:cNvSpPr txBox="1"/>
          <p:nvPr/>
        </p:nvSpPr>
        <p:spPr>
          <a:xfrm>
            <a:off x="7232283" y="2464668"/>
            <a:ext cx="8624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800" b="1" dirty="0">
                <a:solidFill>
                  <a:srgbClr val="FFFFFF"/>
                </a:solidFill>
                <a:latin typeface="Century Gothic"/>
              </a:rPr>
              <a:t>3,6%</a:t>
            </a:r>
            <a:endParaRPr lang="pt-BR" sz="1800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377EAED4-9E40-5647-F57C-51D0BA73133B}"/>
              </a:ext>
            </a:extLst>
          </p:cNvPr>
          <p:cNvSpPr txBox="1"/>
          <p:nvPr/>
        </p:nvSpPr>
        <p:spPr>
          <a:xfrm>
            <a:off x="7225140" y="2979017"/>
            <a:ext cx="8624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800" b="1" dirty="0">
                <a:solidFill>
                  <a:srgbClr val="FFFFFF"/>
                </a:solidFill>
                <a:latin typeface="Century Gothic"/>
              </a:rPr>
              <a:t>3,11%</a:t>
            </a:r>
            <a:endParaRPr lang="pt-BR" sz="1800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BE4E6FA5-49E1-FC8F-06C0-D3A1B1181F84}"/>
              </a:ext>
            </a:extLst>
          </p:cNvPr>
          <p:cNvSpPr txBox="1"/>
          <p:nvPr/>
        </p:nvSpPr>
        <p:spPr>
          <a:xfrm>
            <a:off x="7239426" y="3471935"/>
            <a:ext cx="8624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800" b="1" dirty="0">
                <a:solidFill>
                  <a:srgbClr val="FFFFFF"/>
                </a:solidFill>
                <a:latin typeface="Century Gothic"/>
              </a:rPr>
              <a:t>3,6%</a:t>
            </a:r>
            <a:endParaRPr lang="pt-BR" sz="1800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EED75A7A-074A-6549-9834-6C627341A737}"/>
              </a:ext>
            </a:extLst>
          </p:cNvPr>
          <p:cNvSpPr txBox="1"/>
          <p:nvPr/>
        </p:nvSpPr>
        <p:spPr>
          <a:xfrm>
            <a:off x="4906782" y="2053964"/>
            <a:ext cx="162604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dirty="0">
                <a:solidFill>
                  <a:srgbClr val="FFFFFF"/>
                </a:solidFill>
                <a:latin typeface="Century Gothic"/>
                <a:cs typeface="Segoe UI"/>
              </a:rPr>
              <a:t>PIB DA CULTURA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193C49AA-3619-C436-5520-8F65B9E66A25}"/>
              </a:ext>
            </a:extLst>
          </p:cNvPr>
          <p:cNvSpPr txBox="1"/>
          <p:nvPr/>
        </p:nvSpPr>
        <p:spPr>
          <a:xfrm>
            <a:off x="4885350" y="2525452"/>
            <a:ext cx="272618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  <a:latin typeface="Century Gothic"/>
                <a:cs typeface="Segoe UI"/>
              </a:rPr>
              <a:t>PIB DA CONSTRUÇÃO CIVIL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="" xmlns:a16="http://schemas.microsoft.com/office/drawing/2014/main" id="{DAE547CB-90A3-82C0-F736-22F7BABDB1CC}"/>
              </a:ext>
            </a:extLst>
          </p:cNvPr>
          <p:cNvSpPr txBox="1"/>
          <p:nvPr/>
        </p:nvSpPr>
        <p:spPr>
          <a:xfrm>
            <a:off x="4885350" y="3004082"/>
            <a:ext cx="272618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dirty="0">
                <a:solidFill>
                  <a:srgbClr val="FFFFFF"/>
                </a:solidFill>
                <a:latin typeface="Century Gothic"/>
                <a:cs typeface="Segoe UI"/>
              </a:rPr>
              <a:t>PIB DA INDÚSTRIA EXTRATIVA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8A9EB21B-7ABC-3A64-F29A-87BB1F11ED8A}"/>
              </a:ext>
            </a:extLst>
          </p:cNvPr>
          <p:cNvSpPr txBox="1"/>
          <p:nvPr/>
        </p:nvSpPr>
        <p:spPr>
          <a:xfrm>
            <a:off x="4871063" y="3525576"/>
            <a:ext cx="272618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dirty="0">
                <a:solidFill>
                  <a:srgbClr val="4CAC33"/>
                </a:solidFill>
                <a:latin typeface="Century Gothic"/>
                <a:cs typeface="Segoe UI"/>
              </a:rPr>
              <a:t>PIB DO TRANSPORTE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1CEDDD7B-E809-CF38-2D98-217035513BE4}"/>
              </a:ext>
            </a:extLst>
          </p:cNvPr>
          <p:cNvSpPr txBox="1"/>
          <p:nvPr/>
        </p:nvSpPr>
        <p:spPr>
          <a:xfrm>
            <a:off x="4763114" y="4218521"/>
            <a:ext cx="306908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800" dirty="0">
                <a:solidFill>
                  <a:srgbClr val="FFFFFF"/>
                </a:solidFill>
                <a:latin typeface="Century Gothic"/>
                <a:cs typeface="Segoe UI"/>
              </a:rPr>
              <a:t>(2020)</a:t>
            </a:r>
            <a:endParaRPr lang="pt-BR" dirty="0"/>
          </a:p>
          <a:p>
            <a:r>
              <a:rPr lang="pt-BR" sz="800" dirty="0">
                <a:solidFill>
                  <a:srgbClr val="FFFFFF"/>
                </a:solidFill>
                <a:latin typeface="Century Gothic"/>
                <a:cs typeface="Segoe UI"/>
              </a:rPr>
              <a:t>Fonte: Painel de Dados do Observatório Itaú Cultural (2023)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176543CD-2302-B9B2-61B8-AA505E887D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dirty="0" smtClean="0">
                <a:solidFill>
                  <a:schemeClr val="tx1"/>
                </a:solidFill>
                <a:latin typeface="Century Gothic"/>
              </a:rPr>
              <a:t>16</a:t>
            </a:fld>
            <a:endParaRPr lang="pt-BR" dirty="0">
              <a:solidFill>
                <a:schemeClr val="tx1"/>
              </a:solidFill>
              <a:latin typeface="Century Gothic"/>
            </a:endParaRPr>
          </a:p>
        </p:txBody>
      </p:sp>
    </p:spTree>
  </p:cSld>
  <p:clrMapOvr>
    <a:masterClrMapping/>
  </p:clrMapOvr>
  <p:extLst>
    <p:ext uri="{6950BFC3-D8DA-4A85-94F7-54DA5524770B}">
      <p188:commentRel xmlns="" xmlns:p188="http://schemas.microsoft.com/office/powerpoint/2018/8/main" r:id="rId4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 40">
            <a:extLst>
              <a:ext uri="{FF2B5EF4-FFF2-40B4-BE49-F238E27FC236}">
                <a16:creationId xmlns="" xmlns:a16="http://schemas.microsoft.com/office/drawing/2014/main" id="{98B2F6C1-5085-6036-47AC-20E81C55D2AC}"/>
              </a:ext>
            </a:extLst>
          </p:cNvPr>
          <p:cNvSpPr/>
          <p:nvPr/>
        </p:nvSpPr>
        <p:spPr>
          <a:xfrm>
            <a:off x="-5191" y="1167622"/>
            <a:ext cx="9157875" cy="3975877"/>
          </a:xfrm>
          <a:prstGeom prst="rect">
            <a:avLst/>
          </a:prstGeom>
          <a:solidFill>
            <a:srgbClr val="E42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9" name="Imagem 4" descr="Uma imagem contendo Forma&#10;&#10;Descrição gerada automaticamente">
            <a:extLst>
              <a:ext uri="{FF2B5EF4-FFF2-40B4-BE49-F238E27FC236}">
                <a16:creationId xmlns="" xmlns:a16="http://schemas.microsoft.com/office/drawing/2014/main" id="{5F80DEC6-C53C-47CC-E8C9-671C1F4D0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2886075"/>
            <a:ext cx="6105525" cy="3438525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9253F815-5DA4-123D-D67D-53FB39A6F53F}"/>
              </a:ext>
            </a:extLst>
          </p:cNvPr>
          <p:cNvSpPr txBox="1"/>
          <p:nvPr/>
        </p:nvSpPr>
        <p:spPr>
          <a:xfrm>
            <a:off x="1252864" y="1851950"/>
            <a:ext cx="7700970" cy="24314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Century Gothic"/>
              </a:rPr>
              <a:t>7,5 milhões </a:t>
            </a:r>
            <a:r>
              <a:rPr lang="pt-BR" sz="3600" dirty="0">
                <a:solidFill>
                  <a:schemeClr val="bg1"/>
                </a:solidFill>
                <a:latin typeface="Century Gothic"/>
              </a:rPr>
              <a:t>de trabalhadores da economia criativa, segundo dados do último trimestre de 2022. 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="" xmlns:a16="http://schemas.microsoft.com/office/drawing/2014/main" id="{D2F4B5A8-6E86-A018-7A36-807DB48BF713}"/>
              </a:ext>
            </a:extLst>
          </p:cNvPr>
          <p:cNvSpPr/>
          <p:nvPr/>
        </p:nvSpPr>
        <p:spPr>
          <a:xfrm>
            <a:off x="416153" y="778537"/>
            <a:ext cx="8748589" cy="3907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88084A3F-E977-B32D-47F1-78BFE6F515B6}"/>
              </a:ext>
            </a:extLst>
          </p:cNvPr>
          <p:cNvSpPr txBox="1"/>
          <p:nvPr/>
        </p:nvSpPr>
        <p:spPr>
          <a:xfrm>
            <a:off x="4359456" y="4900290"/>
            <a:ext cx="306908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t-BR" sz="800">
              <a:solidFill>
                <a:srgbClr val="FFFFFF"/>
              </a:solidFill>
              <a:latin typeface="Century Gothic"/>
              <a:cs typeface="Segoe UI"/>
            </a:endParaRPr>
          </a:p>
        </p:txBody>
      </p:sp>
      <p:sp>
        <p:nvSpPr>
          <p:cNvPr id="6" name="Google Shape;100;p2">
            <a:extLst>
              <a:ext uri="{FF2B5EF4-FFF2-40B4-BE49-F238E27FC236}">
                <a16:creationId xmlns="" xmlns:a16="http://schemas.microsoft.com/office/drawing/2014/main" id="{08B68BB3-D361-34D2-B451-DCD07B2A1C94}"/>
              </a:ext>
            </a:extLst>
          </p:cNvPr>
          <p:cNvSpPr/>
          <p:nvPr/>
        </p:nvSpPr>
        <p:spPr>
          <a:xfrm>
            <a:off x="527523" y="809422"/>
            <a:ext cx="620177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>
                <a:latin typeface="Century Gothic"/>
                <a:cs typeface="Segoe UI"/>
                <a:sym typeface="Century Gothic"/>
              </a:rPr>
              <a:t>PESO DA CULTURA NA ECONOMIA BRASILEIRA</a:t>
            </a:r>
            <a:endParaRPr lang="pt-BR" sz="1800" b="1">
              <a:latin typeface="Century Gothic"/>
            </a:endParaRPr>
          </a:p>
        </p:txBody>
      </p:sp>
      <p:sp>
        <p:nvSpPr>
          <p:cNvPr id="4" name="Google Shape;99;p2">
            <a:extLst>
              <a:ext uri="{FF2B5EF4-FFF2-40B4-BE49-F238E27FC236}">
                <a16:creationId xmlns="" xmlns:a16="http://schemas.microsoft.com/office/drawing/2014/main" id="{1583014A-AD6C-6B64-CBC6-C1955622C230}"/>
              </a:ext>
            </a:extLst>
          </p:cNvPr>
          <p:cNvSpPr/>
          <p:nvPr/>
        </p:nvSpPr>
        <p:spPr>
          <a:xfrm>
            <a:off x="419080" y="238764"/>
            <a:ext cx="848137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>
                <a:solidFill>
                  <a:srgbClr val="BFBFBF"/>
                </a:solidFill>
                <a:latin typeface="Century Gothic"/>
                <a:cs typeface="Segoe UI"/>
                <a:sym typeface="Century Gothic"/>
              </a:rPr>
              <a:t>CULTURA COMO VETOR DE DESENVOLVIMENTO ECONÔMICO, HUMANO E SOCIAL </a:t>
            </a:r>
            <a:endParaRPr lang="pt-BR" sz="1600">
              <a:solidFill>
                <a:srgbClr val="BFBFBF"/>
              </a:solidFill>
              <a:latin typeface="Century Gothic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38CBCC6C-B5DD-0A8C-B6F4-94A76BF3AB87}"/>
              </a:ext>
            </a:extLst>
          </p:cNvPr>
          <p:cNvSpPr txBox="1"/>
          <p:nvPr/>
        </p:nvSpPr>
        <p:spPr>
          <a:xfrm>
            <a:off x="1291252" y="4289959"/>
            <a:ext cx="3326257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800" dirty="0">
                <a:solidFill>
                  <a:srgbClr val="FFFFFF"/>
                </a:solidFill>
                <a:latin typeface="Century Gothic"/>
                <a:cs typeface="Segoe UI"/>
              </a:rPr>
              <a:t>Fonte: Painel de Dados do Observatório Itaú Cultural (2023)</a:t>
            </a:r>
            <a:endParaRPr lang="pt-BR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4683AF76-5AAE-0D8E-34B5-385023860F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>
                <a:solidFill>
                  <a:schemeClr val="tx1"/>
                </a:solidFill>
              </a:rPr>
              <a:t>17</a:t>
            </a:fld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130392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4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>
            <a:extLst>
              <a:ext uri="{FF2B5EF4-FFF2-40B4-BE49-F238E27FC236}">
                <a16:creationId xmlns="" xmlns:a16="http://schemas.microsoft.com/office/drawing/2014/main" id="{F139F742-CDB4-C388-95F1-6E6948C25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" y="0"/>
            <a:ext cx="9214554" cy="5183187"/>
          </a:xfrm>
          <a:prstGeom prst="rect">
            <a:avLst/>
          </a:prstGeom>
        </p:spPr>
      </p:pic>
      <p:sp>
        <p:nvSpPr>
          <p:cNvPr id="3" name="Google Shape;99;p2">
            <a:extLst>
              <a:ext uri="{FF2B5EF4-FFF2-40B4-BE49-F238E27FC236}">
                <a16:creationId xmlns="" xmlns:a16="http://schemas.microsoft.com/office/drawing/2014/main" id="{868A3018-6EF3-2D22-A795-CC47672B7BE6}"/>
              </a:ext>
            </a:extLst>
          </p:cNvPr>
          <p:cNvSpPr/>
          <p:nvPr/>
        </p:nvSpPr>
        <p:spPr>
          <a:xfrm>
            <a:off x="308000" y="1769198"/>
            <a:ext cx="6019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600" b="1" dirty="0">
                <a:solidFill>
                  <a:srgbClr val="FFFFFF"/>
                </a:solidFill>
                <a:latin typeface="Century Gothic"/>
              </a:rPr>
              <a:t>ESTRATÉGIAS</a:t>
            </a:r>
            <a:r>
              <a:rPr lang="pt-BR" sz="2600" dirty="0">
                <a:solidFill>
                  <a:srgbClr val="FFFFFF"/>
                </a:solidFill>
                <a:latin typeface="Century Gothic"/>
              </a:rPr>
              <a:t> MINC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CBA4AE66-6CFA-BC5B-9B8E-6429D41A60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5744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Gráfico 53">
            <a:extLst>
              <a:ext uri="{FF2B5EF4-FFF2-40B4-BE49-F238E27FC236}">
                <a16:creationId xmlns="" xmlns:a16="http://schemas.microsoft.com/office/drawing/2014/main" id="{5559B3CF-D945-2283-EC26-308049202D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2565023"/>
              </p:ext>
            </p:extLst>
          </p:nvPr>
        </p:nvGraphicFramePr>
        <p:xfrm>
          <a:off x="180330" y="1"/>
          <a:ext cx="3849846" cy="5010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" name="Google Shape;99;p2">
            <a:extLst>
              <a:ext uri="{FF2B5EF4-FFF2-40B4-BE49-F238E27FC236}">
                <a16:creationId xmlns="" xmlns:a16="http://schemas.microsoft.com/office/drawing/2014/main" id="{41CF5B80-628B-D04C-0324-9B006C2E966D}"/>
              </a:ext>
            </a:extLst>
          </p:cNvPr>
          <p:cNvSpPr/>
          <p:nvPr/>
        </p:nvSpPr>
        <p:spPr>
          <a:xfrm>
            <a:off x="467544" y="133280"/>
            <a:ext cx="6019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 dirty="0">
                <a:solidFill>
                  <a:srgbClr val="BFBFBF"/>
                </a:solidFill>
                <a:latin typeface="Century Gothic"/>
              </a:rPr>
              <a:t>ESTRATÉGIAS MINC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043DB0B0-7213-B9D2-F669-FE01DEFD8116}"/>
              </a:ext>
            </a:extLst>
          </p:cNvPr>
          <p:cNvSpPr/>
          <p:nvPr/>
        </p:nvSpPr>
        <p:spPr>
          <a:xfrm>
            <a:off x="1936142" y="889029"/>
            <a:ext cx="4268784" cy="338441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Google Shape;100;p2"/>
          <p:cNvSpPr/>
          <p:nvPr/>
        </p:nvSpPr>
        <p:spPr>
          <a:xfrm>
            <a:off x="527523" y="871397"/>
            <a:ext cx="567740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 dirty="0">
                <a:latin typeface="Century Gothic"/>
                <a:sym typeface="Century Gothic"/>
              </a:rPr>
              <a:t>Orçamento </a:t>
            </a:r>
            <a:r>
              <a:rPr lang="pt-BR" sz="1800" b="1" dirty="0">
                <a:solidFill>
                  <a:schemeClr val="bg1"/>
                </a:solidFill>
                <a:latin typeface="Century Gothic"/>
                <a:sym typeface="Century Gothic"/>
              </a:rPr>
              <a:t>PARA POLÍTICAS CULTURAIS DO MINC</a:t>
            </a:r>
            <a:endParaRPr lang="pt-BR" sz="1800" b="1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F24D5770-D479-7FFB-3834-020AF9C0FD65}"/>
              </a:ext>
            </a:extLst>
          </p:cNvPr>
          <p:cNvSpPr txBox="1"/>
          <p:nvPr/>
        </p:nvSpPr>
        <p:spPr>
          <a:xfrm>
            <a:off x="6849756" y="2726865"/>
            <a:ext cx="606068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Century Gothic"/>
              </a:rPr>
              <a:t>LAB 1- </a:t>
            </a:r>
            <a:r>
              <a:rPr lang="pt-BR" sz="1600" b="1" dirty="0">
                <a:solidFill>
                  <a:schemeClr val="bg1"/>
                </a:solidFill>
                <a:latin typeface="Century Gothic"/>
              </a:rPr>
              <a:t>3 BI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="" xmlns:a16="http://schemas.microsoft.com/office/drawing/2014/main" id="{21F24E0A-AF92-0ABC-BC32-0B6C33BC2C53}"/>
              </a:ext>
            </a:extLst>
          </p:cNvPr>
          <p:cNvSpPr/>
          <p:nvPr/>
        </p:nvSpPr>
        <p:spPr>
          <a:xfrm rot="5400000">
            <a:off x="6164076" y="-1537239"/>
            <a:ext cx="487482" cy="62180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="" xmlns:a16="http://schemas.microsoft.com/office/drawing/2014/main" id="{EF913D86-7D0F-B3E6-BC30-AF03182847BB}"/>
              </a:ext>
            </a:extLst>
          </p:cNvPr>
          <p:cNvSpPr/>
          <p:nvPr/>
        </p:nvSpPr>
        <p:spPr>
          <a:xfrm rot="5400000">
            <a:off x="3258637" y="987001"/>
            <a:ext cx="487482" cy="38498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7" name="CaixaDeTexto 46">
            <a:extLst>
              <a:ext uri="{FF2B5EF4-FFF2-40B4-BE49-F238E27FC236}">
                <a16:creationId xmlns="" xmlns:a16="http://schemas.microsoft.com/office/drawing/2014/main" id="{7FF25B95-E66B-BED6-799A-47EE7E3CA8C1}"/>
              </a:ext>
            </a:extLst>
          </p:cNvPr>
          <p:cNvSpPr txBox="1"/>
          <p:nvPr/>
        </p:nvSpPr>
        <p:spPr>
          <a:xfrm>
            <a:off x="2396957" y="2703545"/>
            <a:ext cx="60606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R="0" algn="l" rtl="0" fontAlgn="base">
              <a:spcBef>
                <a:spcPts val="0"/>
              </a:spcBef>
              <a:spcAft>
                <a:spcPts val="0"/>
              </a:spcAft>
            </a:pPr>
            <a:r>
              <a:rPr lang="pt-BR" sz="1800" b="1" i="0" u="none" strike="noStrike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LAB 1​= 3,0 bilhões​</a:t>
            </a:r>
            <a:endParaRPr lang="pt-BR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="" xmlns:a16="http://schemas.microsoft.com/office/drawing/2014/main" id="{206E847A-E434-9045-6FD8-CE17B9A134AB}"/>
              </a:ext>
            </a:extLst>
          </p:cNvPr>
          <p:cNvSpPr txBox="1"/>
          <p:nvPr/>
        </p:nvSpPr>
        <p:spPr>
          <a:xfrm>
            <a:off x="3502377" y="1367857"/>
            <a:ext cx="60606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R="0" algn="l" rtl="0" fontAlgn="base">
              <a:spcBef>
                <a:spcPts val="0"/>
              </a:spcBef>
              <a:spcAft>
                <a:spcPts val="0"/>
              </a:spcAft>
            </a:pPr>
            <a:r>
              <a:rPr lang="pt-BR" sz="1800" b="1" i="0" u="none" strike="noStrike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LAB 2 + LPG ​= 6,8 bilhões​</a:t>
            </a:r>
            <a:endParaRPr lang="pt-BR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="" xmlns:a16="http://schemas.microsoft.com/office/drawing/2014/main" id="{F9959439-8315-8FF3-FD26-7D39DB28FF13}"/>
              </a:ext>
            </a:extLst>
          </p:cNvPr>
          <p:cNvSpPr txBox="1"/>
          <p:nvPr/>
        </p:nvSpPr>
        <p:spPr>
          <a:xfrm>
            <a:off x="3966120" y="4517525"/>
            <a:ext cx="606068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dirty="0">
                <a:latin typeface="Century Gothic"/>
              </a:rPr>
              <a:t>atualizados pelo IPCA entre 31/12 de cada exercício e 31/12/2022</a:t>
            </a:r>
          </a:p>
          <a:p>
            <a:r>
              <a:rPr lang="pt-BR" sz="1000" dirty="0">
                <a:latin typeface="Century Gothic"/>
              </a:rPr>
              <a:t>* gráfico ilustrativo​</a:t>
            </a:r>
            <a:endParaRPr lang="pt-BR" sz="1000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819F0171-ABEF-9A25-EFF6-F6E5C5A6E3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>
                <a:solidFill>
                  <a:schemeClr val="tx1"/>
                </a:solidFill>
              </a:rPr>
              <a:t>19</a:t>
            </a:fld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92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>
            <a:extLst>
              <a:ext uri="{FF2B5EF4-FFF2-40B4-BE49-F238E27FC236}">
                <a16:creationId xmlns="" xmlns:a16="http://schemas.microsoft.com/office/drawing/2014/main" id="{DC5F55F6-2A98-817E-DF77-3C1258555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8" y="-539"/>
            <a:ext cx="9145916" cy="5144578"/>
          </a:xfrm>
          <a:prstGeom prst="rect">
            <a:avLst/>
          </a:prstGeom>
        </p:spPr>
      </p:pic>
      <p:sp>
        <p:nvSpPr>
          <p:cNvPr id="3" name="Google Shape;99;p2">
            <a:extLst>
              <a:ext uri="{FF2B5EF4-FFF2-40B4-BE49-F238E27FC236}">
                <a16:creationId xmlns="" xmlns:a16="http://schemas.microsoft.com/office/drawing/2014/main" id="{868A3018-6EF3-2D22-A795-CC47672B7BE6}"/>
              </a:ext>
            </a:extLst>
          </p:cNvPr>
          <p:cNvSpPr/>
          <p:nvPr/>
        </p:nvSpPr>
        <p:spPr>
          <a:xfrm>
            <a:off x="317390" y="1341757"/>
            <a:ext cx="6019800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600">
                <a:solidFill>
                  <a:srgbClr val="FFFFFF"/>
                </a:solidFill>
                <a:latin typeface="Century Gothic"/>
                <a:sym typeface="Century Gothic"/>
              </a:rPr>
              <a:t>MINC: O QUE </a:t>
            </a:r>
            <a:endParaRPr lang="pt-BR">
              <a:solidFill>
                <a:srgbClr val="FFFFFF"/>
              </a:solidFill>
              <a:latin typeface="Century Gothic"/>
              <a:sym typeface="Century Gothic"/>
            </a:endParaRPr>
          </a:p>
          <a:p>
            <a:r>
              <a:rPr lang="pt-BR" sz="2600">
                <a:solidFill>
                  <a:srgbClr val="FFFFFF"/>
                </a:solidFill>
                <a:latin typeface="Century Gothic"/>
                <a:sym typeface="Century Gothic"/>
              </a:rPr>
              <a:t>ENCONTRAMOS?</a:t>
            </a:r>
            <a:endParaRPr lang="pt-BR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101B9CA8-7C37-224B-4232-8D3FB25A873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921500" y="93663"/>
            <a:ext cx="2133600" cy="273844"/>
          </a:xfrm>
        </p:spPr>
        <p:txBody>
          <a:bodyPr/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FFFFFF"/>
                </a:solidFill>
                <a:latin typeface="Century Gothic"/>
              </a:rPr>
              <a:t>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1658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8" descr="Fundo preto com letras vermelhas&#10;&#10;Descrição gerada automaticamente">
            <a:extLst>
              <a:ext uri="{FF2B5EF4-FFF2-40B4-BE49-F238E27FC236}">
                <a16:creationId xmlns="" xmlns:a16="http://schemas.microsoft.com/office/drawing/2014/main" id="{7C572283-E121-4C63-16D3-D0BCC02F41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422" r="82109" b="-571"/>
          <a:stretch/>
        </p:blipFill>
        <p:spPr>
          <a:xfrm rot="5400000">
            <a:off x="7696200" y="-514579"/>
            <a:ext cx="1066802" cy="210525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B730869D-AF52-0B13-015A-0DC30B29D4D7}"/>
              </a:ext>
            </a:extLst>
          </p:cNvPr>
          <p:cNvSpPr/>
          <p:nvPr/>
        </p:nvSpPr>
        <p:spPr>
          <a:xfrm>
            <a:off x="835493" y="1477373"/>
            <a:ext cx="3232963" cy="600631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6" name="Google Shape;106;p3"/>
          <p:cNvPicPr preferRelativeResize="0"/>
          <p:nvPr/>
        </p:nvPicPr>
        <p:blipFill rotWithShape="1">
          <a:blip r:embed="rId4">
            <a:alphaModFix/>
          </a:blip>
          <a:srcRect l="57721" t="17328" r="26075" b="54768"/>
          <a:stretch/>
        </p:blipFill>
        <p:spPr>
          <a:xfrm>
            <a:off x="-399628" y="-831116"/>
            <a:ext cx="634251" cy="61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5">
            <a:alphaModFix/>
          </a:blip>
          <a:srcRect l="62532" t="57834" r="22658" b="14486"/>
          <a:stretch/>
        </p:blipFill>
        <p:spPr>
          <a:xfrm>
            <a:off x="4784949" y="-793898"/>
            <a:ext cx="576063" cy="60560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tângulo 18">
            <a:extLst>
              <a:ext uri="{FF2B5EF4-FFF2-40B4-BE49-F238E27FC236}">
                <a16:creationId xmlns="" xmlns:a16="http://schemas.microsoft.com/office/drawing/2014/main" id="{958E70A0-117D-0692-8FD2-176DECAA76C5}"/>
              </a:ext>
            </a:extLst>
          </p:cNvPr>
          <p:cNvSpPr/>
          <p:nvPr/>
        </p:nvSpPr>
        <p:spPr>
          <a:xfrm>
            <a:off x="604307" y="889029"/>
            <a:ext cx="1180835" cy="2807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Google Shape;100;p2">
            <a:extLst>
              <a:ext uri="{FF2B5EF4-FFF2-40B4-BE49-F238E27FC236}">
                <a16:creationId xmlns="" xmlns:a16="http://schemas.microsoft.com/office/drawing/2014/main" id="{C49D6D08-715C-5A4A-4A16-62D646BC28C1}"/>
              </a:ext>
            </a:extLst>
          </p:cNvPr>
          <p:cNvSpPr/>
          <p:nvPr/>
        </p:nvSpPr>
        <p:spPr>
          <a:xfrm>
            <a:off x="527523" y="849831"/>
            <a:ext cx="480397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>
                <a:latin typeface="Century Gothic"/>
                <a:sym typeface="Century Gothic"/>
              </a:rPr>
              <a:t>DIRETRIZES</a:t>
            </a:r>
            <a:r>
              <a:rPr lang="pt-BR" sz="1800">
                <a:latin typeface="Century Gothic"/>
                <a:sym typeface="Century Gothic"/>
              </a:rPr>
              <a:t> estratégicas</a:t>
            </a:r>
            <a:endParaRPr lang="pt-BR">
              <a:latin typeface="Century Gothic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504495EA-6015-11C1-FFC9-9BE36D7621F5}"/>
              </a:ext>
            </a:extLst>
          </p:cNvPr>
          <p:cNvSpPr txBox="1"/>
          <p:nvPr/>
        </p:nvSpPr>
        <p:spPr>
          <a:xfrm>
            <a:off x="837921" y="1544258"/>
            <a:ext cx="3150475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Century Gothic"/>
              </a:rPr>
              <a:t>FORTALECER A CULTURA COMO VETOR ECONÔMICO</a:t>
            </a:r>
          </a:p>
          <a:p>
            <a:endParaRPr lang="pt-BR" dirty="0">
              <a:solidFill>
                <a:srgbClr val="FF0000"/>
              </a:solidFill>
              <a:latin typeface="Century Gothic"/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E797EDA4-5352-5631-99B0-26E6185BDE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dirty="0" smtClean="0">
                <a:solidFill>
                  <a:schemeClr val="tx1"/>
                </a:solidFill>
                <a:latin typeface="Century Gothic"/>
              </a:rPr>
              <a:t>20</a:t>
            </a:fld>
            <a:endParaRPr lang="pt-BR" dirty="0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8" name="Google Shape;99;p2">
            <a:extLst>
              <a:ext uri="{FF2B5EF4-FFF2-40B4-BE49-F238E27FC236}">
                <a16:creationId xmlns="" xmlns:a16="http://schemas.microsoft.com/office/drawing/2014/main" id="{3E6409E7-9393-9976-0A01-0AA6EE63B428}"/>
              </a:ext>
            </a:extLst>
          </p:cNvPr>
          <p:cNvSpPr/>
          <p:nvPr/>
        </p:nvSpPr>
        <p:spPr>
          <a:xfrm>
            <a:off x="467544" y="133280"/>
            <a:ext cx="6019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 dirty="0">
                <a:solidFill>
                  <a:srgbClr val="BFBFBF"/>
                </a:solidFill>
                <a:latin typeface="Century Gothic"/>
              </a:rPr>
              <a:t>ESTRATÉGIAS MINC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709FB576-781B-D451-B9E8-2471BDC4357F}"/>
              </a:ext>
            </a:extLst>
          </p:cNvPr>
          <p:cNvSpPr/>
          <p:nvPr/>
        </p:nvSpPr>
        <p:spPr>
          <a:xfrm>
            <a:off x="842636" y="2184603"/>
            <a:ext cx="3232964" cy="600631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0BFBCC32-1AC6-7CE8-66B9-F34AD048FBC6}"/>
              </a:ext>
            </a:extLst>
          </p:cNvPr>
          <p:cNvSpPr txBox="1"/>
          <p:nvPr/>
        </p:nvSpPr>
        <p:spPr>
          <a:xfrm>
            <a:off x="842875" y="2216839"/>
            <a:ext cx="323299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Century Gothic"/>
              </a:rPr>
              <a:t>CONSOLIDAR IMPORTÂNCIA DA CULTURA NO BRASIL E NO MUNDO</a:t>
            </a:r>
          </a:p>
          <a:p>
            <a:endParaRPr lang="pt-BR" dirty="0">
              <a:latin typeface="Century Gothic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="" xmlns:a16="http://schemas.microsoft.com/office/drawing/2014/main" id="{E01D729B-0FBF-B73D-C4D3-DEA06F3B87B0}"/>
              </a:ext>
            </a:extLst>
          </p:cNvPr>
          <p:cNvSpPr/>
          <p:nvPr/>
        </p:nvSpPr>
        <p:spPr>
          <a:xfrm>
            <a:off x="845744" y="2909684"/>
            <a:ext cx="3236211" cy="586623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6C38A552-DA2D-6817-0422-8B430A6E4DBB}"/>
              </a:ext>
            </a:extLst>
          </p:cNvPr>
          <p:cNvSpPr txBox="1"/>
          <p:nvPr/>
        </p:nvSpPr>
        <p:spPr>
          <a:xfrm>
            <a:off x="979289" y="2947328"/>
            <a:ext cx="271946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Century Gothic"/>
              </a:rPr>
              <a:t>DEMOCRATIZAR </a:t>
            </a:r>
            <a:endParaRPr lang="pt-BR" b="1" dirty="0">
              <a:solidFill>
                <a:schemeClr val="bg1"/>
              </a:solidFill>
            </a:endParaRPr>
          </a:p>
          <a:p>
            <a:r>
              <a:rPr lang="pt-BR" b="1" dirty="0">
                <a:solidFill>
                  <a:schemeClr val="bg1"/>
                </a:solidFill>
                <a:latin typeface="Century Gothic"/>
              </a:rPr>
              <a:t>A POLÍTICA CULTURAL</a:t>
            </a:r>
            <a:endParaRPr lang="pt-BR" b="1" dirty="0">
              <a:solidFill>
                <a:schemeClr val="bg1"/>
              </a:solidFill>
            </a:endParaRPr>
          </a:p>
          <a:p>
            <a:endParaRPr lang="pt-BR" dirty="0">
              <a:latin typeface="Century Gothic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="" xmlns:a16="http://schemas.microsoft.com/office/drawing/2014/main" id="{8EC6CE43-3F84-5986-F360-4A0350DA40FA}"/>
              </a:ext>
            </a:extLst>
          </p:cNvPr>
          <p:cNvSpPr/>
          <p:nvPr/>
        </p:nvSpPr>
        <p:spPr>
          <a:xfrm>
            <a:off x="845743" y="3624058"/>
            <a:ext cx="3236210" cy="586623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0" name="Conector de Seta Reta 29">
            <a:extLst>
              <a:ext uri="{FF2B5EF4-FFF2-40B4-BE49-F238E27FC236}">
                <a16:creationId xmlns="" xmlns:a16="http://schemas.microsoft.com/office/drawing/2014/main" id="{E9D79780-24E8-552D-2EFC-1F343D2BE076}"/>
              </a:ext>
            </a:extLst>
          </p:cNvPr>
          <p:cNvCxnSpPr>
            <a:cxnSpLocks/>
          </p:cNvCxnSpPr>
          <p:nvPr/>
        </p:nvCxnSpPr>
        <p:spPr>
          <a:xfrm flipV="1">
            <a:off x="847130" y="4212988"/>
            <a:ext cx="5703257" cy="2419"/>
          </a:xfrm>
          <a:prstGeom prst="straightConnector1">
            <a:avLst/>
          </a:prstGeom>
          <a:ln w="28575">
            <a:solidFill>
              <a:srgbClr val="E423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="" xmlns:a16="http://schemas.microsoft.com/office/drawing/2014/main" id="{24907231-F9D2-A8B0-9ABC-A9E5484A9D62}"/>
              </a:ext>
            </a:extLst>
          </p:cNvPr>
          <p:cNvSpPr txBox="1"/>
          <p:nvPr/>
        </p:nvSpPr>
        <p:spPr>
          <a:xfrm>
            <a:off x="915238" y="3662650"/>
            <a:ext cx="256035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Century Gothic"/>
              </a:rPr>
              <a:t>FORTALECER PARTICIPAÇÃO SOCIAL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="" xmlns:a16="http://schemas.microsoft.com/office/drawing/2014/main" id="{57CCCD8B-437B-A212-22C7-F561A77B2500}"/>
              </a:ext>
            </a:extLst>
          </p:cNvPr>
          <p:cNvSpPr txBox="1"/>
          <p:nvPr/>
        </p:nvSpPr>
        <p:spPr>
          <a:xfrm>
            <a:off x="4172788" y="3684082"/>
            <a:ext cx="2560359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pt-BR" dirty="0">
                <a:latin typeface="Century Gothic"/>
              </a:rPr>
              <a:t>Retomada dos </a:t>
            </a:r>
            <a:r>
              <a:rPr lang="pt-BR" b="1" dirty="0">
                <a:latin typeface="Century Gothic"/>
              </a:rPr>
              <a:t>Conselhos de Cultura</a:t>
            </a:r>
            <a:endParaRPr lang="pt-BR" b="1" dirty="0"/>
          </a:p>
          <a:p>
            <a:pPr marL="285750" indent="-285750">
              <a:buFont typeface="Courier New"/>
              <a:buChar char="o"/>
            </a:pPr>
            <a:endParaRPr lang="pt-BR" dirty="0">
              <a:latin typeface="Century Gothic"/>
            </a:endParaRPr>
          </a:p>
          <a:p>
            <a:pPr marL="285750" indent="-285750">
              <a:buFont typeface="Courier New"/>
              <a:buChar char="o"/>
            </a:pPr>
            <a:r>
              <a:rPr lang="pt-BR" dirty="0">
                <a:latin typeface="Century Gothic"/>
              </a:rPr>
              <a:t>Realizar a </a:t>
            </a:r>
            <a:br>
              <a:rPr lang="pt-BR" dirty="0">
                <a:latin typeface="Century Gothic"/>
              </a:rPr>
            </a:br>
            <a:r>
              <a:rPr lang="pt-BR" b="1" dirty="0">
                <a:latin typeface="Century Gothic"/>
              </a:rPr>
              <a:t>4° Conferência Nacional de Cultura</a:t>
            </a:r>
          </a:p>
          <a:p>
            <a:r>
              <a:rPr lang="pt-BR" dirty="0">
                <a:latin typeface="Century Gothic"/>
              </a:rPr>
              <a:t> </a:t>
            </a:r>
          </a:p>
        </p:txBody>
      </p:sp>
      <p:cxnSp>
        <p:nvCxnSpPr>
          <p:cNvPr id="34" name="Conector de Seta Reta 33">
            <a:extLst>
              <a:ext uri="{FF2B5EF4-FFF2-40B4-BE49-F238E27FC236}">
                <a16:creationId xmlns="" xmlns:a16="http://schemas.microsoft.com/office/drawing/2014/main" id="{396782A1-30E6-AB64-48E7-D76E78A8E4D2}"/>
              </a:ext>
            </a:extLst>
          </p:cNvPr>
          <p:cNvCxnSpPr>
            <a:cxnSpLocks/>
          </p:cNvCxnSpPr>
          <p:nvPr/>
        </p:nvCxnSpPr>
        <p:spPr>
          <a:xfrm flipV="1">
            <a:off x="847130" y="3498612"/>
            <a:ext cx="5703257" cy="2419"/>
          </a:xfrm>
          <a:prstGeom prst="straightConnector1">
            <a:avLst/>
          </a:prstGeom>
          <a:ln w="28575">
            <a:solidFill>
              <a:srgbClr val="E423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>
            <a:extLst>
              <a:ext uri="{FF2B5EF4-FFF2-40B4-BE49-F238E27FC236}">
                <a16:creationId xmlns="" xmlns:a16="http://schemas.microsoft.com/office/drawing/2014/main" id="{9F5EE907-B0B2-3D29-ADB3-87EE29350969}"/>
              </a:ext>
            </a:extLst>
          </p:cNvPr>
          <p:cNvCxnSpPr>
            <a:cxnSpLocks/>
          </p:cNvCxnSpPr>
          <p:nvPr/>
        </p:nvCxnSpPr>
        <p:spPr>
          <a:xfrm flipV="1">
            <a:off x="839986" y="2791381"/>
            <a:ext cx="5703257" cy="2419"/>
          </a:xfrm>
          <a:prstGeom prst="straightConnector1">
            <a:avLst/>
          </a:prstGeom>
          <a:ln w="28575">
            <a:solidFill>
              <a:srgbClr val="E423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>
            <a:extLst>
              <a:ext uri="{FF2B5EF4-FFF2-40B4-BE49-F238E27FC236}">
                <a16:creationId xmlns="" xmlns:a16="http://schemas.microsoft.com/office/drawing/2014/main" id="{5317AF8E-30B4-3B61-E816-C8EE0CC91DCB}"/>
              </a:ext>
            </a:extLst>
          </p:cNvPr>
          <p:cNvCxnSpPr>
            <a:cxnSpLocks/>
          </p:cNvCxnSpPr>
          <p:nvPr/>
        </p:nvCxnSpPr>
        <p:spPr>
          <a:xfrm flipV="1">
            <a:off x="839986" y="2077005"/>
            <a:ext cx="5703257" cy="2419"/>
          </a:xfrm>
          <a:prstGeom prst="straightConnector1">
            <a:avLst/>
          </a:prstGeom>
          <a:ln w="28575">
            <a:solidFill>
              <a:srgbClr val="E423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049708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6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 descr="Uma imagem contendo Logotipo&#10;&#10;Descrição gerada automaticamente">
            <a:extLst>
              <a:ext uri="{FF2B5EF4-FFF2-40B4-BE49-F238E27FC236}">
                <a16:creationId xmlns="" xmlns:a16="http://schemas.microsoft.com/office/drawing/2014/main" id="{F139F742-CDB4-C388-95F1-6E6948C25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" y="0"/>
            <a:ext cx="9214554" cy="5183187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CBA4AE66-6CFA-BC5B-9B8E-6429D41A60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21</a:t>
            </a:fld>
            <a:endParaRPr lang="pt-BR"/>
          </a:p>
        </p:txBody>
      </p:sp>
      <p:sp>
        <p:nvSpPr>
          <p:cNvPr id="6" name="Google Shape;99;p2">
            <a:extLst>
              <a:ext uri="{FF2B5EF4-FFF2-40B4-BE49-F238E27FC236}">
                <a16:creationId xmlns="" xmlns:a16="http://schemas.microsoft.com/office/drawing/2014/main" id="{7A284AAE-20BB-9A7E-6F3E-D83278CFDF5E}"/>
              </a:ext>
            </a:extLst>
          </p:cNvPr>
          <p:cNvSpPr/>
          <p:nvPr/>
        </p:nvSpPr>
        <p:spPr>
          <a:xfrm>
            <a:off x="5016072" y="4499698"/>
            <a:ext cx="6019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600" b="1" dirty="0">
                <a:solidFill>
                  <a:srgbClr val="FFFFFF"/>
                </a:solidFill>
                <a:latin typeface="Century Gothic"/>
              </a:rPr>
              <a:t>ENTREGAS</a:t>
            </a:r>
            <a:r>
              <a:rPr lang="pt-BR" sz="2600" dirty="0">
                <a:solidFill>
                  <a:srgbClr val="FFFFFF"/>
                </a:solidFill>
                <a:latin typeface="Century Gothic"/>
              </a:rPr>
              <a:t> MINC</a:t>
            </a:r>
          </a:p>
        </p:txBody>
      </p:sp>
    </p:spTree>
    <p:extLst>
      <p:ext uri="{BB962C8B-B14F-4D97-AF65-F5344CB8AC3E}">
        <p14:creationId xmlns:p14="http://schemas.microsoft.com/office/powerpoint/2010/main" val="3644435694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4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l="57721" t="17328" r="26075" b="54768"/>
          <a:stretch/>
        </p:blipFill>
        <p:spPr>
          <a:xfrm>
            <a:off x="-399628" y="-831116"/>
            <a:ext cx="634251" cy="61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l="62532" t="57834" r="22658" b="14486"/>
          <a:stretch/>
        </p:blipFill>
        <p:spPr>
          <a:xfrm>
            <a:off x="4784949" y="-793898"/>
            <a:ext cx="576063" cy="60560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F6AE79D6-567F-122C-D7F2-DCD821A4C393}"/>
              </a:ext>
            </a:extLst>
          </p:cNvPr>
          <p:cNvSpPr txBox="1"/>
          <p:nvPr/>
        </p:nvSpPr>
        <p:spPr>
          <a:xfrm>
            <a:off x="1113439" y="1444515"/>
            <a:ext cx="618827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800">
                <a:latin typeface="Century Gothic"/>
              </a:rPr>
              <a:t>● LIBERAÇÃO DE RECURSOS DA LEI ROUANET</a:t>
            </a:r>
          </a:p>
          <a:p>
            <a:endParaRPr lang="pt-BR" sz="800">
              <a:latin typeface="Century Gothic"/>
            </a:endParaRPr>
          </a:p>
          <a:p>
            <a:r>
              <a:rPr lang="pt-BR">
                <a:latin typeface="Century Gothic"/>
              </a:rPr>
              <a:t>Liberação de recursos captados de </a:t>
            </a:r>
            <a:r>
              <a:rPr lang="pt-BR" sz="1800">
                <a:latin typeface="Century Gothic"/>
              </a:rPr>
              <a:t>1.946 projetos aprovados</a:t>
            </a:r>
            <a:r>
              <a:rPr lang="pt-BR">
                <a:latin typeface="Century Gothic"/>
              </a:rPr>
              <a:t>, que estavam travados. Com a </a:t>
            </a:r>
            <a:r>
              <a:rPr lang="pt-BR" sz="1800" b="1">
                <a:latin typeface="Century Gothic"/>
              </a:rPr>
              <a:t>liberação, injetamos cerca de R$ 1 bilhão na economia da cultura. </a:t>
            </a:r>
          </a:p>
        </p:txBody>
      </p:sp>
      <p:pic>
        <p:nvPicPr>
          <p:cNvPr id="2" name="Imagem 2" descr="Logotipo&#10;&#10;Descrição gerada automaticamente">
            <a:extLst>
              <a:ext uri="{FF2B5EF4-FFF2-40B4-BE49-F238E27FC236}">
                <a16:creationId xmlns="" xmlns:a16="http://schemas.microsoft.com/office/drawing/2014/main" id="{076BE3FD-BF33-56A7-C37C-0864904B88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>
            <a:off x="0" y="4355801"/>
            <a:ext cx="2803769" cy="977998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="" xmlns:a16="http://schemas.microsoft.com/office/drawing/2014/main" id="{694706F5-6A0B-10B0-A102-D9B637ACC2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 rot="10800000">
            <a:off x="6340414" y="-183850"/>
            <a:ext cx="2803769" cy="977998"/>
          </a:xfrm>
          <a:prstGeom prst="rect">
            <a:avLst/>
          </a:prstGeom>
        </p:spPr>
      </p:pic>
      <p:sp>
        <p:nvSpPr>
          <p:cNvPr id="4" name="Google Shape;100;p2">
            <a:extLst>
              <a:ext uri="{FF2B5EF4-FFF2-40B4-BE49-F238E27FC236}">
                <a16:creationId xmlns="" xmlns:a16="http://schemas.microsoft.com/office/drawing/2014/main" id="{60F9F2B5-EFBB-BABD-44B7-CB6B00A265DE}"/>
              </a:ext>
            </a:extLst>
          </p:cNvPr>
          <p:cNvSpPr/>
          <p:nvPr/>
        </p:nvSpPr>
        <p:spPr>
          <a:xfrm>
            <a:off x="484391" y="213633"/>
            <a:ext cx="480397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 dirty="0">
                <a:solidFill>
                  <a:schemeClr val="bg1">
                    <a:lumMod val="75000"/>
                  </a:schemeClr>
                </a:solidFill>
                <a:latin typeface="Century Gothic"/>
                <a:sym typeface="Century Gothic"/>
              </a:rPr>
              <a:t>ENTREGAS MINC JÁ REALIZADAS</a:t>
            </a:r>
            <a:endParaRPr lang="pt-BR" sz="1600" dirty="0">
              <a:solidFill>
                <a:schemeClr val="bg1">
                  <a:lumMod val="75000"/>
                </a:schemeClr>
              </a:solidFill>
              <a:latin typeface="Century Gothic"/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F9A3FE99-3B32-83B9-BED4-71C3D4FB67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1259878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6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l="57721" t="17328" r="26075" b="54768"/>
          <a:stretch/>
        </p:blipFill>
        <p:spPr>
          <a:xfrm>
            <a:off x="-399628" y="-831116"/>
            <a:ext cx="634251" cy="61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l="62532" t="57834" r="22658" b="14486"/>
          <a:stretch/>
        </p:blipFill>
        <p:spPr>
          <a:xfrm>
            <a:off x="4784949" y="-793898"/>
            <a:ext cx="576063" cy="60560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F6AE79D6-567F-122C-D7F2-DCD821A4C393}"/>
              </a:ext>
            </a:extLst>
          </p:cNvPr>
          <p:cNvSpPr txBox="1"/>
          <p:nvPr/>
        </p:nvSpPr>
        <p:spPr>
          <a:xfrm>
            <a:off x="527653" y="1724709"/>
            <a:ext cx="3383948" cy="19697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dirty="0">
                <a:latin typeface="Century Gothic"/>
              </a:rPr>
              <a:t>● Criação do Comitê Interministerial e posse do </a:t>
            </a:r>
            <a:r>
              <a:rPr lang="pt-BR" sz="1800" b="1" dirty="0">
                <a:latin typeface="Century Gothic"/>
              </a:rPr>
              <a:t>Comitê Gestor Participativo</a:t>
            </a:r>
            <a:r>
              <a:rPr lang="pt-BR" sz="1800" dirty="0">
                <a:latin typeface="Century Gothic"/>
              </a:rPr>
              <a:t> para implantação do </a:t>
            </a:r>
            <a:r>
              <a:rPr lang="pt-BR" sz="1800" b="1" dirty="0">
                <a:latin typeface="Century Gothic"/>
              </a:rPr>
              <a:t>Centro de Interpretação do Valongo e do Memorial da Herança Africana</a:t>
            </a:r>
            <a:r>
              <a:rPr lang="pt-BR" sz="1800" dirty="0">
                <a:latin typeface="Century Gothic"/>
              </a:rPr>
              <a:t>.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="" xmlns:a16="http://schemas.microsoft.com/office/drawing/2014/main" id="{958E70A0-117D-0692-8FD2-176DECAA76C5}"/>
              </a:ext>
            </a:extLst>
          </p:cNvPr>
          <p:cNvSpPr/>
          <p:nvPr/>
        </p:nvSpPr>
        <p:spPr>
          <a:xfrm>
            <a:off x="1906057" y="889029"/>
            <a:ext cx="5375010" cy="2887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Google Shape;100;p2">
            <a:extLst>
              <a:ext uri="{FF2B5EF4-FFF2-40B4-BE49-F238E27FC236}">
                <a16:creationId xmlns="" xmlns:a16="http://schemas.microsoft.com/office/drawing/2014/main" id="{C49D6D08-715C-5A4A-4A16-62D646BC28C1}"/>
              </a:ext>
            </a:extLst>
          </p:cNvPr>
          <p:cNvSpPr/>
          <p:nvPr/>
        </p:nvSpPr>
        <p:spPr>
          <a:xfrm>
            <a:off x="527523" y="849831"/>
            <a:ext cx="781229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>
                <a:latin typeface="Century Gothic"/>
                <a:sym typeface="Century Gothic"/>
              </a:rPr>
              <a:t>RETOMADA</a:t>
            </a:r>
            <a:r>
              <a:rPr lang="pt-BR" sz="1800" b="1">
                <a:latin typeface="Century Gothic"/>
                <a:sym typeface="Century Gothic"/>
              </a:rPr>
              <a:t> GESTÃO COMPARTILHADA CAIS DO VALONGO</a:t>
            </a:r>
            <a:r>
              <a:rPr lang="pt-BR" sz="1800">
                <a:latin typeface="Century Gothic"/>
                <a:sym typeface="Century Gothic"/>
              </a:rPr>
              <a:t> (PATRIMÔNIO MUNDIAL DA HUMANIDADE PELA UNESCO)</a:t>
            </a:r>
            <a:endParaRPr lang="pt-BR">
              <a:latin typeface="Century Gothic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="" xmlns:a16="http://schemas.microsoft.com/office/drawing/2014/main" id="{37431986-F877-ECDD-5ADD-B00374584D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>
            <a:off x="0" y="4355801"/>
            <a:ext cx="2803769" cy="977998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="" xmlns:a16="http://schemas.microsoft.com/office/drawing/2014/main" id="{C4BB8363-4D4A-5665-9448-6964AF1C8B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 rot="10800000">
            <a:off x="6340414" y="-183850"/>
            <a:ext cx="2803769" cy="977998"/>
          </a:xfrm>
          <a:prstGeom prst="rect">
            <a:avLst/>
          </a:prstGeom>
        </p:spPr>
      </p:pic>
      <p:sp>
        <p:nvSpPr>
          <p:cNvPr id="5" name="Google Shape;100;p2">
            <a:extLst>
              <a:ext uri="{FF2B5EF4-FFF2-40B4-BE49-F238E27FC236}">
                <a16:creationId xmlns="" xmlns:a16="http://schemas.microsoft.com/office/drawing/2014/main" id="{9C360CE3-2F49-6461-C810-A747AE8924CD}"/>
              </a:ext>
            </a:extLst>
          </p:cNvPr>
          <p:cNvSpPr/>
          <p:nvPr/>
        </p:nvSpPr>
        <p:spPr>
          <a:xfrm>
            <a:off x="484391" y="213633"/>
            <a:ext cx="480397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 dirty="0">
                <a:solidFill>
                  <a:schemeClr val="bg1">
                    <a:lumMod val="75000"/>
                  </a:schemeClr>
                </a:solidFill>
                <a:latin typeface="Century Gothic"/>
                <a:sym typeface="Century Gothic"/>
              </a:rPr>
              <a:t>ENTREGAS MINC JÁ REALIZADAS</a:t>
            </a:r>
            <a:endParaRPr lang="pt-BR" sz="1600" dirty="0">
              <a:solidFill>
                <a:schemeClr val="bg1">
                  <a:lumMod val="75000"/>
                </a:schemeClr>
              </a:solidFill>
              <a:latin typeface="Century Gothic"/>
            </a:endParaRPr>
          </a:p>
        </p:txBody>
      </p:sp>
      <p:pic>
        <p:nvPicPr>
          <p:cNvPr id="2" name="Imagem 3" descr="Rua com casas e árvores&#10;&#10;Descrição gerada automaticamente">
            <a:extLst>
              <a:ext uri="{FF2B5EF4-FFF2-40B4-BE49-F238E27FC236}">
                <a16:creationId xmlns="" xmlns:a16="http://schemas.microsoft.com/office/drawing/2014/main" id="{FCE3AE70-3564-CC37-5422-46D1B0E5E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525" y="2151185"/>
            <a:ext cx="4943475" cy="2955681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0036DF29-B161-B9EB-BE54-45214F163C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880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l="57721" t="17328" r="26075" b="54768"/>
          <a:stretch/>
        </p:blipFill>
        <p:spPr>
          <a:xfrm>
            <a:off x="-399628" y="-831116"/>
            <a:ext cx="634251" cy="61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l="62532" t="57834" r="22658" b="14486"/>
          <a:stretch/>
        </p:blipFill>
        <p:spPr>
          <a:xfrm>
            <a:off x="4784949" y="-793898"/>
            <a:ext cx="576063" cy="60560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F6AE79D6-567F-122C-D7F2-DCD821A4C393}"/>
              </a:ext>
            </a:extLst>
          </p:cNvPr>
          <p:cNvSpPr txBox="1"/>
          <p:nvPr/>
        </p:nvSpPr>
        <p:spPr>
          <a:xfrm>
            <a:off x="506220" y="1403240"/>
            <a:ext cx="3838260" cy="23391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>
                <a:latin typeface="Century Gothic"/>
              </a:rPr>
              <a:t>● Estabelece regras e procedimentos gerais para os mecanismos de fomento cultural direto e marca a retomada da produção cultural e artística, com </a:t>
            </a:r>
            <a:r>
              <a:rPr lang="pt-BR" sz="1800" b="1">
                <a:latin typeface="Century Gothic"/>
              </a:rPr>
              <a:t>investimentos descentralizados, diversidade, transparência, segurança processual e jurídica, diálogo com a sociedade e democratização do acesso.</a:t>
            </a:r>
            <a:endParaRPr lang="pt-BR" sz="1800" b="1"/>
          </a:p>
        </p:txBody>
      </p:sp>
      <p:sp>
        <p:nvSpPr>
          <p:cNvPr id="19" name="Retângulo 18">
            <a:extLst>
              <a:ext uri="{FF2B5EF4-FFF2-40B4-BE49-F238E27FC236}">
                <a16:creationId xmlns="" xmlns:a16="http://schemas.microsoft.com/office/drawing/2014/main" id="{958E70A0-117D-0692-8FD2-176DECAA76C5}"/>
              </a:ext>
            </a:extLst>
          </p:cNvPr>
          <p:cNvSpPr/>
          <p:nvPr/>
        </p:nvSpPr>
        <p:spPr>
          <a:xfrm>
            <a:off x="572557" y="896966"/>
            <a:ext cx="2715948" cy="2887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Google Shape;100;p2">
            <a:extLst>
              <a:ext uri="{FF2B5EF4-FFF2-40B4-BE49-F238E27FC236}">
                <a16:creationId xmlns="" xmlns:a16="http://schemas.microsoft.com/office/drawing/2014/main" id="{C49D6D08-715C-5A4A-4A16-62D646BC28C1}"/>
              </a:ext>
            </a:extLst>
          </p:cNvPr>
          <p:cNvSpPr/>
          <p:nvPr/>
        </p:nvSpPr>
        <p:spPr>
          <a:xfrm>
            <a:off x="527523" y="849831"/>
            <a:ext cx="781229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>
                <a:latin typeface="Century Gothic"/>
                <a:sym typeface="Century Gothic"/>
              </a:rPr>
              <a:t>DECRETO DO FOMENTO</a:t>
            </a:r>
            <a:endParaRPr lang="pt-BR" b="1">
              <a:latin typeface="Century Gothic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="" xmlns:a16="http://schemas.microsoft.com/office/drawing/2014/main" id="{A8F589FA-DDC7-7853-E69A-C90E438281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>
            <a:off x="0" y="4355801"/>
            <a:ext cx="2803769" cy="977998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="" xmlns:a16="http://schemas.microsoft.com/office/drawing/2014/main" id="{22DF1C8E-AF85-3144-3076-E08228E6EA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 rot="10800000">
            <a:off x="6340414" y="-183850"/>
            <a:ext cx="2803769" cy="977998"/>
          </a:xfrm>
          <a:prstGeom prst="rect">
            <a:avLst/>
          </a:prstGeom>
        </p:spPr>
      </p:pic>
      <p:pic>
        <p:nvPicPr>
          <p:cNvPr id="2" name="Imagem 3" descr="Pessoas em pé em frente a mesa&#10;&#10;Descrição gerada automaticamente">
            <a:extLst>
              <a:ext uri="{FF2B5EF4-FFF2-40B4-BE49-F238E27FC236}">
                <a16:creationId xmlns="" xmlns:a16="http://schemas.microsoft.com/office/drawing/2014/main" id="{DFF48EF9-09C9-7582-9042-2D7B167611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6275" y="2035969"/>
            <a:ext cx="4657725" cy="3107531"/>
          </a:xfrm>
          <a:prstGeom prst="rect">
            <a:avLst/>
          </a:prstGeom>
        </p:spPr>
      </p:pic>
      <p:sp>
        <p:nvSpPr>
          <p:cNvPr id="5" name="Google Shape;100;p2">
            <a:extLst>
              <a:ext uri="{FF2B5EF4-FFF2-40B4-BE49-F238E27FC236}">
                <a16:creationId xmlns="" xmlns:a16="http://schemas.microsoft.com/office/drawing/2014/main" id="{DA17AD97-A994-828A-14AF-20D0915889B9}"/>
              </a:ext>
            </a:extLst>
          </p:cNvPr>
          <p:cNvSpPr/>
          <p:nvPr/>
        </p:nvSpPr>
        <p:spPr>
          <a:xfrm>
            <a:off x="484391" y="213633"/>
            <a:ext cx="480397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 dirty="0">
                <a:solidFill>
                  <a:schemeClr val="bg1">
                    <a:lumMod val="75000"/>
                  </a:schemeClr>
                </a:solidFill>
                <a:latin typeface="Century Gothic"/>
                <a:sym typeface="Century Gothic"/>
              </a:rPr>
              <a:t>ENTREGAS MINC JÁ REALIZADAS</a:t>
            </a:r>
            <a:endParaRPr lang="pt-BR" sz="1600" dirty="0">
              <a:solidFill>
                <a:schemeClr val="bg1">
                  <a:lumMod val="75000"/>
                </a:schemeClr>
              </a:solidFill>
              <a:latin typeface="Century Gothic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37EC6B13-366C-43DD-49D0-D67E342982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>
                <a:solidFill>
                  <a:schemeClr val="tx2"/>
                </a:solidFill>
              </a:rPr>
              <a:t>24</a:t>
            </a:fld>
            <a:endParaRPr lang="pt-B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096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l="57721" t="17328" r="26075" b="54768"/>
          <a:stretch/>
        </p:blipFill>
        <p:spPr>
          <a:xfrm>
            <a:off x="-399628" y="-831116"/>
            <a:ext cx="634251" cy="61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l="62532" t="57834" r="22658" b="14486"/>
          <a:stretch/>
        </p:blipFill>
        <p:spPr>
          <a:xfrm>
            <a:off x="4784949" y="-793898"/>
            <a:ext cx="576063" cy="60560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F6AE79D6-567F-122C-D7F2-DCD821A4C393}"/>
              </a:ext>
            </a:extLst>
          </p:cNvPr>
          <p:cNvSpPr txBox="1"/>
          <p:nvPr/>
        </p:nvSpPr>
        <p:spPr>
          <a:xfrm>
            <a:off x="570514" y="1646128"/>
            <a:ext cx="3962481" cy="21544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800" dirty="0">
                <a:latin typeface="Century Gothic"/>
              </a:rPr>
              <a:t>● </a:t>
            </a:r>
            <a:r>
              <a:rPr lang="pt-BR" sz="1800" b="1" dirty="0">
                <a:latin typeface="Century Gothic"/>
              </a:rPr>
              <a:t>Posse a 72 novos membros(as), titulares e suplentes.</a:t>
            </a:r>
            <a:r>
              <a:rPr lang="pt-BR" dirty="0">
                <a:latin typeface="Century Gothic"/>
              </a:rPr>
              <a:t> </a:t>
            </a:r>
            <a:br>
              <a:rPr lang="pt-BR" dirty="0">
                <a:latin typeface="Century Gothic"/>
              </a:rPr>
            </a:br>
            <a:r>
              <a:rPr lang="pt-BR" dirty="0">
                <a:latin typeface="Century Gothic"/>
              </a:rPr>
              <a:t>Órgão colegiado que propõe medidas que visem o reconhecimento da cultura como cerne do desenvolvimento humano, social e econômico; avalia as diretrizes do Plano Nacional de Cultura e acompanha a execução, inclusive quanto à aplicação de recursos</a:t>
            </a:r>
            <a:endParaRPr lang="pt-BR" b="1" dirty="0">
              <a:latin typeface="Century Gothic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="" xmlns:a16="http://schemas.microsoft.com/office/drawing/2014/main" id="{958E70A0-117D-0692-8FD2-176DECAA76C5}"/>
              </a:ext>
            </a:extLst>
          </p:cNvPr>
          <p:cNvSpPr/>
          <p:nvPr/>
        </p:nvSpPr>
        <p:spPr>
          <a:xfrm>
            <a:off x="572557" y="896966"/>
            <a:ext cx="4125647" cy="2736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3194148D-9D64-BD0E-1CBF-2D215AE2038E}"/>
              </a:ext>
            </a:extLst>
          </p:cNvPr>
          <p:cNvSpPr/>
          <p:nvPr/>
        </p:nvSpPr>
        <p:spPr>
          <a:xfrm>
            <a:off x="572556" y="1168429"/>
            <a:ext cx="3189816" cy="2736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Google Shape;100;p2">
            <a:extLst>
              <a:ext uri="{FF2B5EF4-FFF2-40B4-BE49-F238E27FC236}">
                <a16:creationId xmlns="" xmlns:a16="http://schemas.microsoft.com/office/drawing/2014/main" id="{C49D6D08-715C-5A4A-4A16-62D646BC28C1}"/>
              </a:ext>
            </a:extLst>
          </p:cNvPr>
          <p:cNvSpPr/>
          <p:nvPr/>
        </p:nvSpPr>
        <p:spPr>
          <a:xfrm>
            <a:off x="527523" y="849831"/>
            <a:ext cx="488335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>
                <a:latin typeface="Century Gothic"/>
                <a:sym typeface="Century Gothic"/>
              </a:rPr>
              <a:t>POSSE DO CONSELHO NACIONAL DE POLÍTICA CULTURAL (CNPC)</a:t>
            </a:r>
            <a:endParaRPr lang="pt-BR" b="1">
              <a:latin typeface="Century Gothic"/>
            </a:endParaRPr>
          </a:p>
        </p:txBody>
      </p:sp>
      <p:pic>
        <p:nvPicPr>
          <p:cNvPr id="4" name="Imagem 2" descr="Logotipo&#10;&#10;Descrição gerada automaticamente">
            <a:extLst>
              <a:ext uri="{FF2B5EF4-FFF2-40B4-BE49-F238E27FC236}">
                <a16:creationId xmlns="" xmlns:a16="http://schemas.microsoft.com/office/drawing/2014/main" id="{BDCBAF14-315B-0F93-25EB-6EEBE4E938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>
            <a:off x="0" y="4355801"/>
            <a:ext cx="2803769" cy="977998"/>
          </a:xfrm>
          <a:prstGeom prst="rect">
            <a:avLst/>
          </a:prstGeom>
        </p:spPr>
      </p:pic>
      <p:pic>
        <p:nvPicPr>
          <p:cNvPr id="7" name="Imagem 6" descr="Logotipo&#10;&#10;Descrição gerada automaticamente">
            <a:extLst>
              <a:ext uri="{FF2B5EF4-FFF2-40B4-BE49-F238E27FC236}">
                <a16:creationId xmlns="" xmlns:a16="http://schemas.microsoft.com/office/drawing/2014/main" id="{BD15D125-7A48-0600-FE3E-EF4F5C319D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 rot="10800000">
            <a:off x="6340414" y="-183850"/>
            <a:ext cx="2803769" cy="977998"/>
          </a:xfrm>
          <a:prstGeom prst="rect">
            <a:avLst/>
          </a:prstGeom>
        </p:spPr>
      </p:pic>
      <p:pic>
        <p:nvPicPr>
          <p:cNvPr id="8" name="Imagem 8" descr="Uma imagem contendo pessoa, grupo, mesa, homem&#10;&#10;Descrição gerada automaticamente">
            <a:extLst>
              <a:ext uri="{FF2B5EF4-FFF2-40B4-BE49-F238E27FC236}">
                <a16:creationId xmlns="" xmlns:a16="http://schemas.microsoft.com/office/drawing/2014/main" id="{1660BBA0-6C5D-E2BA-321A-68D1DC8043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6313" y="2236124"/>
            <a:ext cx="4357687" cy="2907245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="" xmlns:a16="http://schemas.microsoft.com/office/drawing/2014/main" id="{98755075-B6AF-1990-D24C-5274F08B50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>
                <a:solidFill>
                  <a:schemeClr val="tx2"/>
                </a:solidFill>
              </a:rPr>
              <a:t>25</a:t>
            </a:fld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11" name="Google Shape;100;p2">
            <a:extLst>
              <a:ext uri="{FF2B5EF4-FFF2-40B4-BE49-F238E27FC236}">
                <a16:creationId xmlns="" xmlns:a16="http://schemas.microsoft.com/office/drawing/2014/main" id="{0453978C-C731-6A27-A19F-4EF46343D1BA}"/>
              </a:ext>
            </a:extLst>
          </p:cNvPr>
          <p:cNvSpPr/>
          <p:nvPr/>
        </p:nvSpPr>
        <p:spPr>
          <a:xfrm>
            <a:off x="484391" y="213633"/>
            <a:ext cx="480397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 dirty="0">
                <a:solidFill>
                  <a:schemeClr val="bg1">
                    <a:lumMod val="75000"/>
                  </a:schemeClr>
                </a:solidFill>
                <a:latin typeface="Century Gothic"/>
                <a:sym typeface="Century Gothic"/>
              </a:rPr>
              <a:t>ENTREGAS MINC JÁ REALIZADAS</a:t>
            </a:r>
            <a:endParaRPr lang="pt-BR" sz="1600" dirty="0">
              <a:solidFill>
                <a:schemeClr val="bg1">
                  <a:lumMod val="75000"/>
                </a:scheme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79336641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7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 descr="Uma imagem contendo Logotipo&#10;&#10;Descrição gerada automaticamente">
            <a:extLst>
              <a:ext uri="{FF2B5EF4-FFF2-40B4-BE49-F238E27FC236}">
                <a16:creationId xmlns="" xmlns:a16="http://schemas.microsoft.com/office/drawing/2014/main" id="{F139F742-CDB4-C388-95F1-6E6948C25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41" y="0"/>
            <a:ext cx="9214554" cy="5183187"/>
          </a:xfrm>
          <a:prstGeom prst="rect">
            <a:avLst/>
          </a:prstGeom>
        </p:spPr>
      </p:pic>
      <p:sp>
        <p:nvSpPr>
          <p:cNvPr id="3" name="Google Shape;99;p2">
            <a:extLst>
              <a:ext uri="{FF2B5EF4-FFF2-40B4-BE49-F238E27FC236}">
                <a16:creationId xmlns="" xmlns:a16="http://schemas.microsoft.com/office/drawing/2014/main" id="{868A3018-6EF3-2D22-A795-CC47672B7BE6}"/>
              </a:ext>
            </a:extLst>
          </p:cNvPr>
          <p:cNvSpPr/>
          <p:nvPr/>
        </p:nvSpPr>
        <p:spPr>
          <a:xfrm>
            <a:off x="1249561" y="2569600"/>
            <a:ext cx="6019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600" b="1" dirty="0">
                <a:solidFill>
                  <a:srgbClr val="FFFFFF"/>
                </a:solidFill>
                <a:latin typeface="Century Gothic"/>
              </a:rPr>
              <a:t>EDITAIS</a:t>
            </a:r>
            <a:r>
              <a:rPr lang="pt-BR" sz="2600" dirty="0">
                <a:solidFill>
                  <a:srgbClr val="FFFFFF"/>
                </a:solidFill>
                <a:latin typeface="Century Gothic"/>
              </a:rPr>
              <a:t> JÁ LANÇADOS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CBA4AE66-6CFA-BC5B-9B8E-6429D41A60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929821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4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l="57721" t="17328" r="26075" b="54768"/>
          <a:stretch/>
        </p:blipFill>
        <p:spPr>
          <a:xfrm>
            <a:off x="-399628" y="-831116"/>
            <a:ext cx="634251" cy="61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l="62532" t="57834" r="22658" b="14486"/>
          <a:stretch/>
        </p:blipFill>
        <p:spPr>
          <a:xfrm>
            <a:off x="4784949" y="-793898"/>
            <a:ext cx="576063" cy="60560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F6AE79D6-567F-122C-D7F2-DCD821A4C393}"/>
              </a:ext>
            </a:extLst>
          </p:cNvPr>
          <p:cNvSpPr txBox="1"/>
          <p:nvPr/>
        </p:nvSpPr>
        <p:spPr>
          <a:xfrm>
            <a:off x="1113439" y="1444515"/>
            <a:ext cx="3118205" cy="25237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800">
                <a:latin typeface="Century Gothic"/>
              </a:rPr>
              <a:t>● EDITAIS COM </a:t>
            </a:r>
            <a:r>
              <a:rPr lang="pt-BR" sz="1800" b="1">
                <a:latin typeface="Century Gothic"/>
              </a:rPr>
              <a:t>BANCO DO BRASIL E BANCO DO NORDESTE</a:t>
            </a:r>
          </a:p>
          <a:p>
            <a:endParaRPr lang="pt-BR" sz="800">
              <a:latin typeface="Century Gothic"/>
            </a:endParaRPr>
          </a:p>
          <a:p>
            <a:r>
              <a:rPr lang="pt-BR" sz="1800">
                <a:latin typeface="Century Gothic"/>
              </a:rPr>
              <a:t>Investimento de R$ 160 milhões para ações culturais de 2023 a 2025.</a:t>
            </a:r>
          </a:p>
          <a:p>
            <a:endParaRPr lang="pt-BR">
              <a:latin typeface="Century Gothic"/>
            </a:endParaRPr>
          </a:p>
          <a:p>
            <a:endParaRPr lang="pt-BR">
              <a:latin typeface="Century Gothic"/>
            </a:endParaRPr>
          </a:p>
          <a:p>
            <a:endParaRPr lang="pt-BR">
              <a:latin typeface="Century Gothic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="" xmlns:a16="http://schemas.microsoft.com/office/drawing/2014/main" id="{6EDEE660-88C6-DEDA-4493-BEA20117FC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>
            <a:off x="0" y="4355801"/>
            <a:ext cx="2803769" cy="977998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="" xmlns:a16="http://schemas.microsoft.com/office/drawing/2014/main" id="{1126BF6A-98C7-592F-B7E8-F3F9ECA093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 rot="10800000">
            <a:off x="6340414" y="-183850"/>
            <a:ext cx="2803769" cy="977998"/>
          </a:xfrm>
          <a:prstGeom prst="rect">
            <a:avLst/>
          </a:prstGeom>
        </p:spPr>
      </p:pic>
      <p:sp>
        <p:nvSpPr>
          <p:cNvPr id="8" name="Google Shape;100;p2">
            <a:extLst>
              <a:ext uri="{FF2B5EF4-FFF2-40B4-BE49-F238E27FC236}">
                <a16:creationId xmlns="" xmlns:a16="http://schemas.microsoft.com/office/drawing/2014/main" id="{61C3EB3F-2EC8-5072-F1C2-684B4C587840}"/>
              </a:ext>
            </a:extLst>
          </p:cNvPr>
          <p:cNvSpPr/>
          <p:nvPr/>
        </p:nvSpPr>
        <p:spPr>
          <a:xfrm>
            <a:off x="484391" y="213633"/>
            <a:ext cx="480397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 dirty="0">
                <a:solidFill>
                  <a:schemeClr val="bg1">
                    <a:lumMod val="75000"/>
                  </a:schemeClr>
                </a:solidFill>
                <a:latin typeface="Century Gothic"/>
                <a:sym typeface="Century Gothic"/>
              </a:rPr>
              <a:t>EDITAIS JÁ LANÇADOS</a:t>
            </a:r>
            <a:endParaRPr lang="pt-BR" sz="1600" dirty="0">
              <a:solidFill>
                <a:schemeClr val="bg1">
                  <a:lumMod val="75000"/>
                </a:schemeClr>
              </a:solidFill>
              <a:latin typeface="Century Gothic"/>
            </a:endParaRPr>
          </a:p>
        </p:txBody>
      </p:sp>
      <p:pic>
        <p:nvPicPr>
          <p:cNvPr id="2" name="Imagem 3" descr="Uma imagem contendo Calendário&#10;&#10;Descrição gerada automaticamente">
            <a:extLst>
              <a:ext uri="{FF2B5EF4-FFF2-40B4-BE49-F238E27FC236}">
                <a16:creationId xmlns="" xmlns:a16="http://schemas.microsoft.com/office/drawing/2014/main" id="{5F45F514-C3BD-9A9D-8E33-A9CADE0D3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687" y="2171700"/>
            <a:ext cx="2378869" cy="2971800"/>
          </a:xfrm>
          <a:prstGeom prst="rect">
            <a:avLst/>
          </a:prstGeom>
        </p:spPr>
      </p:pic>
      <p:pic>
        <p:nvPicPr>
          <p:cNvPr id="4" name="Imagem 4">
            <a:extLst>
              <a:ext uri="{FF2B5EF4-FFF2-40B4-BE49-F238E27FC236}">
                <a16:creationId xmlns="" xmlns:a16="http://schemas.microsoft.com/office/drawing/2014/main" id="{760719CD-7CCD-5BC8-80D8-514185208E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6556" y="2708751"/>
            <a:ext cx="2378869" cy="2376329"/>
          </a:xfrm>
          <a:prstGeom prst="rect">
            <a:avLst/>
          </a:prstGeom>
        </p:spPr>
      </p:pic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8F613E35-02C2-6BB6-F8F9-E32CF4150E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7815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l="57721" t="17328" r="26075" b="54768"/>
          <a:stretch/>
        </p:blipFill>
        <p:spPr>
          <a:xfrm>
            <a:off x="-399628" y="-831116"/>
            <a:ext cx="634251" cy="61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l="62532" t="57834" r="22658" b="14486"/>
          <a:stretch/>
        </p:blipFill>
        <p:spPr>
          <a:xfrm>
            <a:off x="4784949" y="-793898"/>
            <a:ext cx="576063" cy="60560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F6AE79D6-567F-122C-D7F2-DCD821A4C393}"/>
              </a:ext>
            </a:extLst>
          </p:cNvPr>
          <p:cNvSpPr txBox="1"/>
          <p:nvPr/>
        </p:nvSpPr>
        <p:spPr>
          <a:xfrm>
            <a:off x="506220" y="1453246"/>
            <a:ext cx="4095072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>
                <a:latin typeface="Century Gothic"/>
              </a:rPr>
              <a:t>● Lançamento do edital em apoio para </a:t>
            </a:r>
            <a:r>
              <a:rPr lang="pt-BR" sz="1800" b="1">
                <a:latin typeface="Century Gothic"/>
              </a:rPr>
              <a:t>livros inéditos escritos por mulheres. R$ 2 milhões para selecionar 40 livros inéditos escritos por mulheres ficcionistas</a:t>
            </a:r>
            <a:r>
              <a:rPr lang="pt-BR">
                <a:latin typeface="Century Gothic"/>
              </a:rPr>
              <a:t> nas categorias romance, contos, crônicas, roteiro de teatro e quadrinhos. </a:t>
            </a:r>
            <a:endParaRPr lang="pt-BR" sz="1800"/>
          </a:p>
        </p:txBody>
      </p:sp>
      <p:sp>
        <p:nvSpPr>
          <p:cNvPr id="19" name="Retângulo 18">
            <a:extLst>
              <a:ext uri="{FF2B5EF4-FFF2-40B4-BE49-F238E27FC236}">
                <a16:creationId xmlns="" xmlns:a16="http://schemas.microsoft.com/office/drawing/2014/main" id="{958E70A0-117D-0692-8FD2-176DECAA76C5}"/>
              </a:ext>
            </a:extLst>
          </p:cNvPr>
          <p:cNvSpPr/>
          <p:nvPr/>
        </p:nvSpPr>
        <p:spPr>
          <a:xfrm>
            <a:off x="572557" y="896966"/>
            <a:ext cx="4097072" cy="2807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Google Shape;100;p2">
            <a:extLst>
              <a:ext uri="{FF2B5EF4-FFF2-40B4-BE49-F238E27FC236}">
                <a16:creationId xmlns="" xmlns:a16="http://schemas.microsoft.com/office/drawing/2014/main" id="{C49D6D08-715C-5A4A-4A16-62D646BC28C1}"/>
              </a:ext>
            </a:extLst>
          </p:cNvPr>
          <p:cNvSpPr/>
          <p:nvPr/>
        </p:nvSpPr>
        <p:spPr>
          <a:xfrm>
            <a:off x="527523" y="849831"/>
            <a:ext cx="488335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>
                <a:latin typeface="Century Gothic"/>
                <a:sym typeface="Century Gothic"/>
              </a:rPr>
              <a:t>PRÊMIO CAROLINA MARIA DE JESUS</a:t>
            </a:r>
            <a:endParaRPr lang="pt-BR" b="1">
              <a:latin typeface="Century Gothic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="" xmlns:a16="http://schemas.microsoft.com/office/drawing/2014/main" id="{D76C8B6D-7294-CA61-98EA-B22AF46A7B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>
            <a:off x="0" y="4355801"/>
            <a:ext cx="2803769" cy="977998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="" xmlns:a16="http://schemas.microsoft.com/office/drawing/2014/main" id="{CE67EF1A-2BAD-D26E-1C51-914A8962F7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 rot="10800000">
            <a:off x="6340414" y="-183850"/>
            <a:ext cx="2803769" cy="977998"/>
          </a:xfrm>
          <a:prstGeom prst="rect">
            <a:avLst/>
          </a:prstGeom>
        </p:spPr>
      </p:pic>
      <p:pic>
        <p:nvPicPr>
          <p:cNvPr id="2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B3ADE512-9A9E-0BEC-2E14-4DA4D8D8DC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75" r="21212" b="-654"/>
          <a:stretch/>
        </p:blipFill>
        <p:spPr>
          <a:xfrm>
            <a:off x="4629150" y="1994536"/>
            <a:ext cx="4511614" cy="3176138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7ECF23EF-FCC1-FC7F-ECF7-E6D3F5D9C5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>
                <a:solidFill>
                  <a:schemeClr val="tx2"/>
                </a:solidFill>
              </a:rPr>
              <a:t>28</a:t>
            </a:fld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="" xmlns:a16="http://schemas.microsoft.com/office/drawing/2014/main" id="{1D3CDF7F-5F0E-B0E8-7F8A-222561F497A9}"/>
              </a:ext>
            </a:extLst>
          </p:cNvPr>
          <p:cNvSpPr/>
          <p:nvPr/>
        </p:nvSpPr>
        <p:spPr>
          <a:xfrm>
            <a:off x="484391" y="213633"/>
            <a:ext cx="480397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 dirty="0">
                <a:solidFill>
                  <a:schemeClr val="bg1">
                    <a:lumMod val="75000"/>
                  </a:schemeClr>
                </a:solidFill>
                <a:latin typeface="Century Gothic"/>
                <a:sym typeface="Century Gothic"/>
              </a:rPr>
              <a:t>EDITAIS JÁ LANÇADOS</a:t>
            </a:r>
            <a:endParaRPr lang="pt-BR" sz="1600" dirty="0">
              <a:solidFill>
                <a:schemeClr val="bg1">
                  <a:lumMod val="75000"/>
                </a:scheme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31701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l="57721" t="17328" r="26075" b="54768"/>
          <a:stretch/>
        </p:blipFill>
        <p:spPr>
          <a:xfrm>
            <a:off x="-399628" y="-831116"/>
            <a:ext cx="634251" cy="61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l="62532" t="57834" r="22658" b="14486"/>
          <a:stretch/>
        </p:blipFill>
        <p:spPr>
          <a:xfrm>
            <a:off x="4784949" y="-793898"/>
            <a:ext cx="576063" cy="60560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F6AE79D6-567F-122C-D7F2-DCD821A4C393}"/>
              </a:ext>
            </a:extLst>
          </p:cNvPr>
          <p:cNvSpPr txBox="1"/>
          <p:nvPr/>
        </p:nvSpPr>
        <p:spPr>
          <a:xfrm>
            <a:off x="570514" y="1646128"/>
            <a:ext cx="4087496" cy="23391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800" dirty="0">
                <a:latin typeface="Century Gothic"/>
              </a:rPr>
              <a:t>● </a:t>
            </a:r>
            <a:r>
              <a:rPr lang="pt-BR" sz="1800" b="1" dirty="0">
                <a:latin typeface="Century Gothic"/>
              </a:rPr>
              <a:t>10 (dez) projetos inéditos de </a:t>
            </a:r>
            <a:br>
              <a:rPr lang="pt-BR" sz="1800" b="1" dirty="0">
                <a:latin typeface="Century Gothic"/>
              </a:rPr>
            </a:br>
            <a:r>
              <a:rPr lang="pt-BR" sz="1800" b="1" dirty="0">
                <a:latin typeface="Century Gothic"/>
              </a:rPr>
              <a:t>obras cinematográficas de ficção, com temática livre, de cineastas </a:t>
            </a:r>
            <a:br>
              <a:rPr lang="pt-BR" sz="1800" b="1" dirty="0">
                <a:latin typeface="Century Gothic"/>
              </a:rPr>
            </a:br>
            <a:r>
              <a:rPr lang="pt-BR" sz="1800" b="1" dirty="0">
                <a:latin typeface="Century Gothic"/>
              </a:rPr>
              <a:t>brasileiras na realização do seu </a:t>
            </a:r>
            <a:br>
              <a:rPr lang="pt-BR" sz="1800" b="1" dirty="0">
                <a:latin typeface="Century Gothic"/>
              </a:rPr>
            </a:br>
            <a:r>
              <a:rPr lang="pt-BR" sz="1800" b="1" dirty="0">
                <a:latin typeface="Century Gothic"/>
              </a:rPr>
              <a:t>primeiro longa-metragem. </a:t>
            </a:r>
            <a:r>
              <a:rPr lang="pt-BR" dirty="0">
                <a:latin typeface="Century Gothic"/>
              </a:rPr>
              <a:t> </a:t>
            </a:r>
            <a:br>
              <a:rPr lang="pt-BR" dirty="0">
                <a:latin typeface="Century Gothic"/>
              </a:rPr>
            </a:br>
            <a:r>
              <a:rPr lang="pt-BR" dirty="0">
                <a:latin typeface="Century Gothic"/>
              </a:rPr>
              <a:t>R$2 milhões para a realização de cada </a:t>
            </a:r>
            <a:r>
              <a:rPr lang="pt-BR" dirty="0" err="1">
                <a:latin typeface="Century Gothic"/>
              </a:rPr>
              <a:t>obrade</a:t>
            </a:r>
            <a:r>
              <a:rPr lang="pt-BR" dirty="0">
                <a:latin typeface="Century Gothic"/>
              </a:rPr>
              <a:t> produção independente, totalizando o</a:t>
            </a:r>
            <a:br>
              <a:rPr lang="pt-BR" dirty="0">
                <a:latin typeface="Century Gothic"/>
              </a:rPr>
            </a:br>
            <a:r>
              <a:rPr lang="pt-BR" dirty="0">
                <a:latin typeface="Century Gothic"/>
              </a:rPr>
              <a:t>investimento de </a:t>
            </a:r>
            <a:r>
              <a:rPr lang="pt-BR" b="1" dirty="0">
                <a:latin typeface="Century Gothic"/>
              </a:rPr>
              <a:t>R$ 20 milhões</a:t>
            </a:r>
            <a:r>
              <a:rPr lang="pt-BR" dirty="0">
                <a:latin typeface="Century Gothic"/>
              </a:rPr>
              <a:t>.</a:t>
            </a:r>
          </a:p>
          <a:p>
            <a:endParaRPr lang="pt-BR" dirty="0">
              <a:latin typeface="Century Gothic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="" xmlns:a16="http://schemas.microsoft.com/office/drawing/2014/main" id="{958E70A0-117D-0692-8FD2-176DECAA76C5}"/>
              </a:ext>
            </a:extLst>
          </p:cNvPr>
          <p:cNvSpPr/>
          <p:nvPr/>
        </p:nvSpPr>
        <p:spPr>
          <a:xfrm>
            <a:off x="572557" y="896966"/>
            <a:ext cx="2732616" cy="2825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3194148D-9D64-BD0E-1CBF-2D215AE2038E}"/>
              </a:ext>
            </a:extLst>
          </p:cNvPr>
          <p:cNvSpPr/>
          <p:nvPr/>
        </p:nvSpPr>
        <p:spPr>
          <a:xfrm>
            <a:off x="572556" y="1177358"/>
            <a:ext cx="2127184" cy="2914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Google Shape;100;p2">
            <a:extLst>
              <a:ext uri="{FF2B5EF4-FFF2-40B4-BE49-F238E27FC236}">
                <a16:creationId xmlns="" xmlns:a16="http://schemas.microsoft.com/office/drawing/2014/main" id="{C49D6D08-715C-5A4A-4A16-62D646BC28C1}"/>
              </a:ext>
            </a:extLst>
          </p:cNvPr>
          <p:cNvSpPr/>
          <p:nvPr/>
        </p:nvSpPr>
        <p:spPr>
          <a:xfrm>
            <a:off x="527523" y="849831"/>
            <a:ext cx="488335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 dirty="0">
                <a:latin typeface="Century Gothic"/>
                <a:sym typeface="Century Gothic"/>
              </a:rPr>
              <a:t>EDITAL RUTH DE SOUZA </a:t>
            </a:r>
            <a:endParaRPr lang="pt-PT" dirty="0">
              <a:sym typeface="Century Gothic"/>
            </a:endParaRPr>
          </a:p>
          <a:p>
            <a:r>
              <a:rPr lang="pt-BR" sz="1800" b="1" dirty="0">
                <a:latin typeface="Century Gothic"/>
                <a:sym typeface="Century Gothic"/>
              </a:rPr>
              <a:t>DE AUDIOVISUAL</a:t>
            </a:r>
            <a:endParaRPr lang="pt-PT" dirty="0"/>
          </a:p>
        </p:txBody>
      </p:sp>
      <p:pic>
        <p:nvPicPr>
          <p:cNvPr id="4" name="Imagem 2" descr="Logotipo&#10;&#10;Descrição gerada automaticamente">
            <a:extLst>
              <a:ext uri="{FF2B5EF4-FFF2-40B4-BE49-F238E27FC236}">
                <a16:creationId xmlns="" xmlns:a16="http://schemas.microsoft.com/office/drawing/2014/main" id="{BDCBAF14-315B-0F93-25EB-6EEBE4E938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>
            <a:off x="0" y="4355801"/>
            <a:ext cx="2803769" cy="977998"/>
          </a:xfrm>
          <a:prstGeom prst="rect">
            <a:avLst/>
          </a:prstGeom>
        </p:spPr>
      </p:pic>
      <p:pic>
        <p:nvPicPr>
          <p:cNvPr id="7" name="Imagem 6" descr="Logotipo&#10;&#10;Descrição gerada automaticamente">
            <a:extLst>
              <a:ext uri="{FF2B5EF4-FFF2-40B4-BE49-F238E27FC236}">
                <a16:creationId xmlns="" xmlns:a16="http://schemas.microsoft.com/office/drawing/2014/main" id="{BD15D125-7A48-0600-FE3E-EF4F5C319D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 rot="10800000">
            <a:off x="6340414" y="-183850"/>
            <a:ext cx="2803769" cy="977998"/>
          </a:xfrm>
          <a:prstGeom prst="rect">
            <a:avLst/>
          </a:prstGeom>
        </p:spPr>
      </p:pic>
      <p:pic>
        <p:nvPicPr>
          <p:cNvPr id="3" name="Imagem 5" descr="Uma imagem com texto, livro&#10;&#10;Descrição gerada automaticamente">
            <a:extLst>
              <a:ext uri="{FF2B5EF4-FFF2-40B4-BE49-F238E27FC236}">
                <a16:creationId xmlns="" xmlns:a16="http://schemas.microsoft.com/office/drawing/2014/main" id="{D1C6EAA1-4E17-02B8-03E2-F3B6E3345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2088" y="1289447"/>
            <a:ext cx="3645098" cy="3654028"/>
          </a:xfrm>
          <a:prstGeom prst="rect">
            <a:avLst/>
          </a:prstGeom>
        </p:spPr>
      </p:pic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61CC6F37-9191-48C3-78E7-A96C009B7B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>
                <a:solidFill>
                  <a:schemeClr val="tx2"/>
                </a:solidFill>
              </a:rPr>
              <a:t>29</a:t>
            </a:fld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9" name="Google Shape;100;p2">
            <a:extLst>
              <a:ext uri="{FF2B5EF4-FFF2-40B4-BE49-F238E27FC236}">
                <a16:creationId xmlns="" xmlns:a16="http://schemas.microsoft.com/office/drawing/2014/main" id="{303004E1-0C3E-AA32-8B79-05009816FE5F}"/>
              </a:ext>
            </a:extLst>
          </p:cNvPr>
          <p:cNvSpPr/>
          <p:nvPr/>
        </p:nvSpPr>
        <p:spPr>
          <a:xfrm>
            <a:off x="484391" y="213633"/>
            <a:ext cx="480397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 dirty="0">
                <a:solidFill>
                  <a:schemeClr val="bg1">
                    <a:lumMod val="75000"/>
                  </a:schemeClr>
                </a:solidFill>
                <a:latin typeface="Century Gothic"/>
                <a:sym typeface="Century Gothic"/>
              </a:rPr>
              <a:t>EDITAIS JÁ LANÇADOS</a:t>
            </a:r>
            <a:endParaRPr lang="pt-BR" sz="1600" dirty="0">
              <a:solidFill>
                <a:schemeClr val="bg1">
                  <a:lumMod val="75000"/>
                </a:scheme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01148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467544" y="133280"/>
            <a:ext cx="6019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>
                <a:solidFill>
                  <a:srgbClr val="BFBFBF"/>
                </a:solidFill>
                <a:latin typeface="Century Gothic"/>
                <a:sym typeface="Century Gothic"/>
              </a:rPr>
              <a:t>MINC: O QUE ENCONTRAMOS?</a:t>
            </a:r>
            <a:endParaRPr lang="pt-BR" sz="1600">
              <a:solidFill>
                <a:srgbClr val="BFBFBF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043DB0B0-7213-B9D2-F669-FE01DEFD8116}"/>
              </a:ext>
            </a:extLst>
          </p:cNvPr>
          <p:cNvSpPr/>
          <p:nvPr/>
        </p:nvSpPr>
        <p:spPr>
          <a:xfrm>
            <a:off x="604307" y="880370"/>
            <a:ext cx="2672796" cy="2885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Google Shape;100;p2"/>
          <p:cNvSpPr/>
          <p:nvPr/>
        </p:nvSpPr>
        <p:spPr>
          <a:xfrm>
            <a:off x="527523" y="849831"/>
            <a:ext cx="81117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>
                <a:latin typeface="Century Gothic"/>
                <a:cs typeface="Segoe UI"/>
                <a:sym typeface="Century Gothic"/>
              </a:rPr>
              <a:t>PERDA DE CAPACIDADE</a:t>
            </a:r>
            <a:r>
              <a:rPr lang="pt-BR" sz="1800">
                <a:latin typeface="Century Gothic"/>
                <a:cs typeface="Segoe UI"/>
                <a:sym typeface="Century Gothic"/>
              </a:rPr>
              <a:t> institucional da gestão pública da cultura</a:t>
            </a:r>
            <a:endParaRPr lang="pt-BR" sz="1800">
              <a:latin typeface="Century Gothic"/>
            </a:endParaRPr>
          </a:p>
        </p:txBody>
      </p:sp>
      <p:pic>
        <p:nvPicPr>
          <p:cNvPr id="4" name="Imagem 4">
            <a:extLst>
              <a:ext uri="{FF2B5EF4-FFF2-40B4-BE49-F238E27FC236}">
                <a16:creationId xmlns="" xmlns:a16="http://schemas.microsoft.com/office/drawing/2014/main" id="{9E9965F3-EDB9-A438-C085-2F1CCC3FA3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61" b="68817"/>
          <a:stretch/>
        </p:blipFill>
        <p:spPr>
          <a:xfrm rot="5400000">
            <a:off x="-306048" y="1869540"/>
            <a:ext cx="2909208" cy="1504951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C6D380D7-D4C3-C2D2-5887-9E88CCCF265F}"/>
              </a:ext>
            </a:extLst>
          </p:cNvPr>
          <p:cNvSpPr/>
          <p:nvPr/>
        </p:nvSpPr>
        <p:spPr>
          <a:xfrm>
            <a:off x="2902225" y="1881304"/>
            <a:ext cx="3485875" cy="271245"/>
          </a:xfrm>
          <a:prstGeom prst="rect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753BF3EF-577A-88C7-D61E-AB479D55541B}"/>
              </a:ext>
            </a:extLst>
          </p:cNvPr>
          <p:cNvSpPr/>
          <p:nvPr/>
        </p:nvSpPr>
        <p:spPr>
          <a:xfrm>
            <a:off x="2004796" y="2848458"/>
            <a:ext cx="551033" cy="271245"/>
          </a:xfrm>
          <a:prstGeom prst="rect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D3CD0F3A-2C2B-715A-E68A-ADB9D49ECC0E}"/>
              </a:ext>
            </a:extLst>
          </p:cNvPr>
          <p:cNvSpPr/>
          <p:nvPr/>
        </p:nvSpPr>
        <p:spPr>
          <a:xfrm>
            <a:off x="5232829" y="3363436"/>
            <a:ext cx="1901280" cy="271245"/>
          </a:xfrm>
          <a:prstGeom prst="rect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9CC69BC7-F18F-2AEA-0C69-17BA081F64DD}"/>
              </a:ext>
            </a:extLst>
          </p:cNvPr>
          <p:cNvSpPr/>
          <p:nvPr/>
        </p:nvSpPr>
        <p:spPr>
          <a:xfrm>
            <a:off x="5126065" y="3821892"/>
            <a:ext cx="2579543" cy="271245"/>
          </a:xfrm>
          <a:prstGeom prst="rect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58B3B02C-1666-3433-3534-7C4A29E08D27}"/>
              </a:ext>
            </a:extLst>
          </p:cNvPr>
          <p:cNvSpPr txBox="1"/>
          <p:nvPr/>
        </p:nvSpPr>
        <p:spPr>
          <a:xfrm>
            <a:off x="1970689" y="1615965"/>
            <a:ext cx="6103225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dirty="0">
                <a:latin typeface="Century Gothic"/>
              </a:rPr>
              <a:t>● Estrutura governamental dedicada à área de cultura de forma</a:t>
            </a:r>
          </a:p>
          <a:p>
            <a:r>
              <a:rPr lang="pt-BR" dirty="0">
                <a:latin typeface="Century Gothic"/>
              </a:rPr>
              <a:t>exclusiva   </a:t>
            </a:r>
            <a:r>
              <a:rPr lang="pt-BR" sz="1800" b="1" dirty="0">
                <a:solidFill>
                  <a:srgbClr val="FFCF00"/>
                </a:solidFill>
                <a:latin typeface="Century Gothic"/>
              </a:rPr>
              <a:t>caiu para menos de um terço</a:t>
            </a:r>
            <a:r>
              <a:rPr lang="pt-BR" b="1" dirty="0">
                <a:latin typeface="Century Gothic"/>
              </a:rPr>
              <a:t>   </a:t>
            </a:r>
            <a:r>
              <a:rPr lang="pt-BR" dirty="0">
                <a:latin typeface="Century Gothic"/>
              </a:rPr>
              <a:t>do que existia </a:t>
            </a:r>
            <a:br>
              <a:rPr lang="pt-BR" dirty="0">
                <a:latin typeface="Century Gothic"/>
              </a:rPr>
            </a:br>
            <a:r>
              <a:rPr lang="pt-BR" dirty="0">
                <a:latin typeface="Century Gothic"/>
              </a:rPr>
              <a:t>em 2016.</a:t>
            </a:r>
          </a:p>
          <a:p>
            <a:endParaRPr lang="pt-BR" dirty="0">
              <a:latin typeface="Century Gothic"/>
            </a:endParaRPr>
          </a:p>
          <a:p>
            <a:r>
              <a:rPr lang="pt-BR" dirty="0">
                <a:latin typeface="Century Gothic"/>
              </a:rPr>
              <a:t>● </a:t>
            </a:r>
            <a:r>
              <a:rPr lang="pt-BR" sz="1800" b="1" dirty="0">
                <a:latin typeface="Century Gothic"/>
              </a:rPr>
              <a:t>Perda do orçamento da administração direta é de </a:t>
            </a:r>
            <a:r>
              <a:rPr lang="pt-BR" sz="1800" b="1" dirty="0">
                <a:solidFill>
                  <a:srgbClr val="FFCF00"/>
                </a:solidFill>
                <a:latin typeface="Century Gothic"/>
              </a:rPr>
              <a:t>85%</a:t>
            </a:r>
            <a:r>
              <a:rPr lang="pt-BR" dirty="0">
                <a:latin typeface="Century Gothic"/>
              </a:rPr>
              <a:t> desde 2016.</a:t>
            </a:r>
            <a:endParaRPr lang="pt-BR" dirty="0"/>
          </a:p>
          <a:p>
            <a:endParaRPr lang="pt-BR" dirty="0">
              <a:latin typeface="Century Gothic"/>
            </a:endParaRPr>
          </a:p>
          <a:p>
            <a:r>
              <a:rPr lang="pt-BR" dirty="0">
                <a:latin typeface="Century Gothic"/>
              </a:rPr>
              <a:t>● Programas e políticas estruturantes </a:t>
            </a:r>
            <a:r>
              <a:rPr lang="pt-BR" sz="1800" b="1" dirty="0">
                <a:solidFill>
                  <a:srgbClr val="FFCF00"/>
                </a:solidFill>
                <a:latin typeface="Century Gothic"/>
              </a:rPr>
              <a:t>descontinuados</a:t>
            </a:r>
            <a:r>
              <a:rPr lang="pt-BR" dirty="0">
                <a:solidFill>
                  <a:srgbClr val="FFCF00"/>
                </a:solidFill>
                <a:latin typeface="Century Gothic"/>
              </a:rPr>
              <a:t>.</a:t>
            </a:r>
            <a:endParaRPr lang="pt-BR" dirty="0">
              <a:solidFill>
                <a:srgbClr val="FFCF00"/>
              </a:solidFill>
            </a:endParaRPr>
          </a:p>
          <a:p>
            <a:endParaRPr lang="pt-BR" dirty="0">
              <a:latin typeface="Century Gothic"/>
            </a:endParaRPr>
          </a:p>
          <a:p>
            <a:r>
              <a:rPr lang="pt-BR" dirty="0">
                <a:latin typeface="Century Gothic"/>
              </a:rPr>
              <a:t>● Contratos administrativos básicos</a:t>
            </a:r>
            <a:r>
              <a:rPr lang="pt-BR" b="1" dirty="0">
                <a:latin typeface="Century Gothic"/>
              </a:rPr>
              <a:t> </a:t>
            </a:r>
            <a:r>
              <a:rPr lang="pt-BR" sz="1800" b="1" dirty="0">
                <a:solidFill>
                  <a:srgbClr val="FFCF00"/>
                </a:solidFill>
                <a:latin typeface="Century Gothic"/>
              </a:rPr>
              <a:t>ausentes e defasados</a:t>
            </a:r>
            <a:r>
              <a:rPr lang="pt-BR" sz="1800" dirty="0">
                <a:solidFill>
                  <a:srgbClr val="FFCF00"/>
                </a:solidFill>
                <a:latin typeface="Century Gothic"/>
              </a:rPr>
              <a:t>.</a:t>
            </a:r>
            <a:endParaRPr lang="pt-BR" sz="1800" dirty="0">
              <a:solidFill>
                <a:srgbClr val="FFCF00"/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3FC96FFC-99B2-CCC2-CBE1-421355BE9A4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731000" y="179144"/>
            <a:ext cx="21336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400" b="1" dirty="0" smtClean="0">
                <a:solidFill>
                  <a:schemeClr val="tx1"/>
                </a:solidFill>
                <a:latin typeface="Century Gothic"/>
              </a:rPr>
              <a:t>3</a:t>
            </a:fld>
            <a:endParaRPr lang="pt-BR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69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F139F742-CDB4-C388-95F1-6E6948C25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" y="0"/>
            <a:ext cx="9214554" cy="5183187"/>
          </a:xfrm>
          <a:prstGeom prst="rect">
            <a:avLst/>
          </a:prstGeom>
        </p:spPr>
      </p:pic>
      <p:sp>
        <p:nvSpPr>
          <p:cNvPr id="3" name="Google Shape;99;p2">
            <a:extLst>
              <a:ext uri="{FF2B5EF4-FFF2-40B4-BE49-F238E27FC236}">
                <a16:creationId xmlns="" xmlns:a16="http://schemas.microsoft.com/office/drawing/2014/main" id="{868A3018-6EF3-2D22-A795-CC47672B7BE6}"/>
              </a:ext>
            </a:extLst>
          </p:cNvPr>
          <p:cNvSpPr/>
          <p:nvPr/>
        </p:nvSpPr>
        <p:spPr>
          <a:xfrm>
            <a:off x="736625" y="2254974"/>
            <a:ext cx="6019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600">
                <a:solidFill>
                  <a:srgbClr val="FFFFFF"/>
                </a:solidFill>
                <a:latin typeface="Century Gothic"/>
              </a:rPr>
              <a:t>PRÓXIMAS ENTREGAS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FC5B3605-BCCA-856C-C96B-4783926AAF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>
                <a:solidFill>
                  <a:schemeClr val="tx2"/>
                </a:solidFill>
              </a:rPr>
              <a:t>30</a:t>
            </a:fld>
            <a:endParaRPr lang="pt-B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4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l="57721" t="17328" r="26075" b="54768"/>
          <a:stretch/>
        </p:blipFill>
        <p:spPr>
          <a:xfrm>
            <a:off x="-399628" y="-831116"/>
            <a:ext cx="634251" cy="61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l="62532" t="57834" r="22658" b="14486"/>
          <a:stretch/>
        </p:blipFill>
        <p:spPr>
          <a:xfrm>
            <a:off x="4784949" y="-793898"/>
            <a:ext cx="576063" cy="60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="" xmlns:a16="http://schemas.microsoft.com/office/drawing/2014/main" id="{2B26EEB9-8C0F-6A53-4218-11568DF1D5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 rot="10800000">
            <a:off x="6340414" y="-183850"/>
            <a:ext cx="2803769" cy="977998"/>
          </a:xfrm>
          <a:prstGeom prst="rect">
            <a:avLst/>
          </a:prstGeom>
        </p:spPr>
      </p:pic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54BA2906-7FDD-1F3C-AC8E-3E759A61D7C7}"/>
              </a:ext>
            </a:extLst>
          </p:cNvPr>
          <p:cNvSpPr/>
          <p:nvPr/>
        </p:nvSpPr>
        <p:spPr>
          <a:xfrm>
            <a:off x="258232" y="1568479"/>
            <a:ext cx="2282561" cy="2736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Google Shape;100;p2">
            <a:extLst>
              <a:ext uri="{FF2B5EF4-FFF2-40B4-BE49-F238E27FC236}">
                <a16:creationId xmlns="" xmlns:a16="http://schemas.microsoft.com/office/drawing/2014/main" id="{934E8BF5-2551-C16B-2F02-15389BFB5AF8}"/>
              </a:ext>
            </a:extLst>
          </p:cNvPr>
          <p:cNvSpPr/>
          <p:nvPr/>
        </p:nvSpPr>
        <p:spPr>
          <a:xfrm>
            <a:off x="213198" y="1521344"/>
            <a:ext cx="371648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>
                <a:latin typeface="Century Gothic"/>
                <a:sym typeface="Century Gothic"/>
              </a:rPr>
              <a:t>LEI PAULO GUSTAVO</a:t>
            </a:r>
            <a:endParaRPr lang="pt-BR" b="1">
              <a:latin typeface="Century Gothic"/>
            </a:endParaRPr>
          </a:p>
        </p:txBody>
      </p:sp>
      <p:sp>
        <p:nvSpPr>
          <p:cNvPr id="14" name="Google Shape;99;p2">
            <a:extLst>
              <a:ext uri="{FF2B5EF4-FFF2-40B4-BE49-F238E27FC236}">
                <a16:creationId xmlns="" xmlns:a16="http://schemas.microsoft.com/office/drawing/2014/main" id="{57184630-47AE-80AE-DC17-EB1A6806E633}"/>
              </a:ext>
            </a:extLst>
          </p:cNvPr>
          <p:cNvSpPr/>
          <p:nvPr/>
        </p:nvSpPr>
        <p:spPr>
          <a:xfrm>
            <a:off x="467544" y="133280"/>
            <a:ext cx="6019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 dirty="0">
                <a:solidFill>
                  <a:srgbClr val="BFBFBF"/>
                </a:solidFill>
                <a:latin typeface="Century Gothic"/>
              </a:rPr>
              <a:t>PRÓXIMAS ENTREGAS</a:t>
            </a:r>
          </a:p>
        </p:txBody>
      </p:sp>
      <p:cxnSp>
        <p:nvCxnSpPr>
          <p:cNvPr id="5" name="Conector de Seta Reta 4">
            <a:extLst>
              <a:ext uri="{FF2B5EF4-FFF2-40B4-BE49-F238E27FC236}">
                <a16:creationId xmlns="" xmlns:a16="http://schemas.microsoft.com/office/drawing/2014/main" id="{709F5965-6A44-34C3-329B-6A225240D02D}"/>
              </a:ext>
            </a:extLst>
          </p:cNvPr>
          <p:cNvCxnSpPr/>
          <p:nvPr/>
        </p:nvCxnSpPr>
        <p:spPr>
          <a:xfrm>
            <a:off x="214313" y="2693193"/>
            <a:ext cx="8758237" cy="14288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C06F4B12-1065-FA14-E46C-6C0342FBBCBF}"/>
              </a:ext>
            </a:extLst>
          </p:cNvPr>
          <p:cNvSpPr txBox="1"/>
          <p:nvPr/>
        </p:nvSpPr>
        <p:spPr>
          <a:xfrm>
            <a:off x="235744" y="2200276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dirty="0">
                <a:latin typeface="Century Gothic"/>
              </a:rPr>
              <a:t>JANEIRO – ABRIL</a:t>
            </a:r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06A464ED-904D-3520-75DC-06A92A6A4115}"/>
              </a:ext>
            </a:extLst>
          </p:cNvPr>
          <p:cNvSpPr txBox="1"/>
          <p:nvPr/>
        </p:nvSpPr>
        <p:spPr>
          <a:xfrm>
            <a:off x="192881" y="2893219"/>
            <a:ext cx="211455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  <a:latin typeface="Century Gothic"/>
              </a:rPr>
              <a:t>Já realizados 50 encontros de escuta e tira dúvidas envolvendo mais de 7 mil pessoas</a:t>
            </a:r>
            <a:endParaRPr lang="pt-BR" sz="1200" dirty="0">
              <a:solidFill>
                <a:schemeClr val="tx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BE0F1513-50FB-ADE4-3723-B80AD5651CE5}"/>
              </a:ext>
            </a:extLst>
          </p:cNvPr>
          <p:cNvSpPr txBox="1"/>
          <p:nvPr/>
        </p:nvSpPr>
        <p:spPr>
          <a:xfrm>
            <a:off x="2703141" y="2193132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dirty="0">
                <a:latin typeface="Century Gothic"/>
              </a:rPr>
              <a:t>MAIO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FFA397CD-0F26-1E16-F02E-B99A88E5E766}"/>
              </a:ext>
            </a:extLst>
          </p:cNvPr>
          <p:cNvSpPr txBox="1"/>
          <p:nvPr/>
        </p:nvSpPr>
        <p:spPr>
          <a:xfrm>
            <a:off x="2703141" y="2893217"/>
            <a:ext cx="14716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dirty="0">
                <a:latin typeface="Century Gothic"/>
              </a:rPr>
              <a:t>regulamentação</a:t>
            </a:r>
            <a:endParaRPr lang="pt-BR" sz="1200" dirty="0"/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02BFB753-F5F8-FD67-1ECA-2E2EE84C8795}"/>
              </a:ext>
            </a:extLst>
          </p:cNvPr>
          <p:cNvSpPr txBox="1"/>
          <p:nvPr/>
        </p:nvSpPr>
        <p:spPr>
          <a:xfrm>
            <a:off x="2730897" y="3189863"/>
            <a:ext cx="199628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dirty="0">
                <a:latin typeface="Century Gothic"/>
              </a:rPr>
              <a:t>início da liberação dos recursos</a:t>
            </a:r>
          </a:p>
          <a:p>
            <a:endParaRPr lang="pt-BR" sz="1200" dirty="0">
              <a:latin typeface="Century Gothic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46BA4336-ABE3-5031-C82E-5ACD5080481E}"/>
              </a:ext>
            </a:extLst>
          </p:cNvPr>
          <p:cNvSpPr txBox="1"/>
          <p:nvPr/>
        </p:nvSpPr>
        <p:spPr>
          <a:xfrm>
            <a:off x="5222079" y="2250282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dirty="0">
                <a:latin typeface="Century Gothic"/>
              </a:rPr>
              <a:t>MAIO/JUNHO</a:t>
            </a:r>
            <a:endParaRPr lang="pt-BR" dirty="0"/>
          </a:p>
        </p:txBody>
      </p: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BA90CB46-C31F-878E-F556-3450329CD9BC}"/>
              </a:ext>
            </a:extLst>
          </p:cNvPr>
          <p:cNvSpPr txBox="1"/>
          <p:nvPr/>
        </p:nvSpPr>
        <p:spPr>
          <a:xfrm>
            <a:off x="5150645" y="2871786"/>
            <a:ext cx="363616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dirty="0">
                <a:latin typeface="Century Gothic"/>
              </a:rPr>
              <a:t>Estados e municípios submetem seus Planos de Ação. Com o Plano de Ação aprovado, os entes podem lançar seus editais e repassar os recursos pros agentes culturais</a:t>
            </a:r>
            <a:endParaRPr lang="en-US" sz="1200" dirty="0">
              <a:latin typeface="Century Gothic"/>
            </a:endParaRPr>
          </a:p>
          <a:p>
            <a:endParaRPr lang="pt-BR" sz="1200" dirty="0">
              <a:latin typeface="Century Gothic"/>
            </a:endParaRPr>
          </a:p>
          <a:p>
            <a:endParaRPr lang="pt-BR" sz="1200" dirty="0">
              <a:latin typeface="Century Gothic"/>
            </a:endParaRPr>
          </a:p>
        </p:txBody>
      </p:sp>
      <p:sp>
        <p:nvSpPr>
          <p:cNvPr id="16" name="Fluxograma: Conector fora de Página 15">
            <a:extLst>
              <a:ext uri="{FF2B5EF4-FFF2-40B4-BE49-F238E27FC236}">
                <a16:creationId xmlns="" xmlns:a16="http://schemas.microsoft.com/office/drawing/2014/main" id="{0D941B86-E037-1C1B-1698-1B8C5F09501A}"/>
              </a:ext>
            </a:extLst>
          </p:cNvPr>
          <p:cNvSpPr/>
          <p:nvPr/>
        </p:nvSpPr>
        <p:spPr>
          <a:xfrm>
            <a:off x="271462" y="2600325"/>
            <a:ext cx="142875" cy="242887"/>
          </a:xfrm>
          <a:prstGeom prst="flowChartOffpageConnector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luxograma: Conector fora de Página 17">
            <a:extLst>
              <a:ext uri="{FF2B5EF4-FFF2-40B4-BE49-F238E27FC236}">
                <a16:creationId xmlns="" xmlns:a16="http://schemas.microsoft.com/office/drawing/2014/main" id="{D6CDD886-6A1D-FB71-D3C8-E05587CDBBC1}"/>
              </a:ext>
            </a:extLst>
          </p:cNvPr>
          <p:cNvSpPr/>
          <p:nvPr/>
        </p:nvSpPr>
        <p:spPr>
          <a:xfrm>
            <a:off x="2760291" y="2600325"/>
            <a:ext cx="142875" cy="242887"/>
          </a:xfrm>
          <a:prstGeom prst="flowChartOffpageConnector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luxograma: Conector fora de Página 19">
            <a:extLst>
              <a:ext uri="{FF2B5EF4-FFF2-40B4-BE49-F238E27FC236}">
                <a16:creationId xmlns="" xmlns:a16="http://schemas.microsoft.com/office/drawing/2014/main" id="{8B759BBB-548F-0547-E126-25FEA5BCF065}"/>
              </a:ext>
            </a:extLst>
          </p:cNvPr>
          <p:cNvSpPr/>
          <p:nvPr/>
        </p:nvSpPr>
        <p:spPr>
          <a:xfrm>
            <a:off x="5229223" y="2578894"/>
            <a:ext cx="142875" cy="242887"/>
          </a:xfrm>
          <a:prstGeom prst="flowChartOffpageConnector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027B52E5-166D-9CD9-6879-4D3B9D6C1E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444946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6"/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189EF0C0-F52C-D138-35FE-428C941FB7B3}"/>
              </a:ext>
            </a:extLst>
          </p:cNvPr>
          <p:cNvSpPr/>
          <p:nvPr/>
        </p:nvSpPr>
        <p:spPr>
          <a:xfrm>
            <a:off x="6373280" y="2232847"/>
            <a:ext cx="2961217" cy="1323758"/>
          </a:xfrm>
          <a:prstGeom prst="rect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l="57721" t="17328" r="26075" b="54768"/>
          <a:stretch/>
        </p:blipFill>
        <p:spPr>
          <a:xfrm>
            <a:off x="-399628" y="-831116"/>
            <a:ext cx="634251" cy="61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l="62532" t="57834" r="22658" b="14486"/>
          <a:stretch/>
        </p:blipFill>
        <p:spPr>
          <a:xfrm>
            <a:off x="4784949" y="-793898"/>
            <a:ext cx="576063" cy="60560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F6AE79D6-567F-122C-D7F2-DCD821A4C393}"/>
              </a:ext>
            </a:extLst>
          </p:cNvPr>
          <p:cNvSpPr txBox="1"/>
          <p:nvPr/>
        </p:nvSpPr>
        <p:spPr>
          <a:xfrm>
            <a:off x="628203" y="1898181"/>
            <a:ext cx="335686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>
                <a:latin typeface="Century Gothic"/>
              </a:rPr>
              <a:t>VALOR A SER REPASSADO PARA </a:t>
            </a:r>
            <a:r>
              <a:rPr lang="pt-BR" sz="1600" b="1">
                <a:latin typeface="Century Gothic"/>
              </a:rPr>
              <a:t>ESTADOS:</a:t>
            </a:r>
            <a:r>
              <a:rPr lang="pt-BR" sz="1600">
                <a:latin typeface="Century Gothic"/>
              </a:rPr>
              <a:t> R$ 2.014.900.000,00</a:t>
            </a:r>
            <a:endParaRPr lang="pt-BR" sz="1600" b="1">
              <a:latin typeface="Century Gothic"/>
            </a:endParaRPr>
          </a:p>
          <a:p>
            <a:endParaRPr lang="pt-BR" sz="1600">
              <a:latin typeface="Century Gothic"/>
            </a:endParaRPr>
          </a:p>
          <a:p>
            <a:r>
              <a:rPr lang="pt-BR" sz="1600">
                <a:latin typeface="Century Gothic"/>
              </a:rPr>
              <a:t>VALOR A SER REPASSADO PARA </a:t>
            </a:r>
            <a:r>
              <a:rPr lang="pt-BR" sz="1600" b="1">
                <a:latin typeface="Century Gothic"/>
              </a:rPr>
              <a:t>MUNICÍPIOS:</a:t>
            </a:r>
            <a:r>
              <a:rPr lang="pt-BR" sz="1600">
                <a:latin typeface="Century Gothic"/>
              </a:rPr>
              <a:t> R$ 1.847.100.000,00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="" xmlns:a16="http://schemas.microsoft.com/office/drawing/2014/main" id="{958E70A0-117D-0692-8FD2-176DECAA76C5}"/>
              </a:ext>
            </a:extLst>
          </p:cNvPr>
          <p:cNvSpPr/>
          <p:nvPr/>
        </p:nvSpPr>
        <p:spPr>
          <a:xfrm>
            <a:off x="572557" y="1297016"/>
            <a:ext cx="2282561" cy="2736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Google Shape;100;p2">
            <a:extLst>
              <a:ext uri="{FF2B5EF4-FFF2-40B4-BE49-F238E27FC236}">
                <a16:creationId xmlns="" xmlns:a16="http://schemas.microsoft.com/office/drawing/2014/main" id="{C49D6D08-715C-5A4A-4A16-62D646BC28C1}"/>
              </a:ext>
            </a:extLst>
          </p:cNvPr>
          <p:cNvSpPr/>
          <p:nvPr/>
        </p:nvSpPr>
        <p:spPr>
          <a:xfrm>
            <a:off x="527523" y="1249881"/>
            <a:ext cx="371648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>
                <a:latin typeface="Century Gothic"/>
                <a:sym typeface="Century Gothic"/>
              </a:rPr>
              <a:t>LEI PAULO GUSTAVO</a:t>
            </a:r>
            <a:endParaRPr lang="pt-BR" b="1">
              <a:latin typeface="Century Gothic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="" xmlns:a16="http://schemas.microsoft.com/office/drawing/2014/main" id="{11FD7D26-7E3D-E409-E1BF-E486B8FFF9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>
            <a:off x="0" y="4355801"/>
            <a:ext cx="2803769" cy="977998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="" xmlns:a16="http://schemas.microsoft.com/office/drawing/2014/main" id="{2B26EEB9-8C0F-6A53-4218-11568DF1D5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 rot="10800000">
            <a:off x="6340414" y="-183850"/>
            <a:ext cx="2803769" cy="97799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F635CD5C-7EB3-E8C4-F2F4-FC491636A75A}"/>
              </a:ext>
            </a:extLst>
          </p:cNvPr>
          <p:cNvSpPr txBox="1"/>
          <p:nvPr/>
        </p:nvSpPr>
        <p:spPr>
          <a:xfrm>
            <a:off x="2800711" y="4358191"/>
            <a:ext cx="554839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dirty="0">
                <a:latin typeface="Century Gothic"/>
              </a:rPr>
              <a:t>ATENÇÃO! Os agentes culturais acessarão os recursos DIRETAMENTE pelos Estados, Distrito Federal ou Municípios, de acordo com o previsto nos EDITAIS DE CADA ENTE FEDERADO. </a:t>
            </a:r>
            <a:endParaRPr lang="pt-BR" dirty="0"/>
          </a:p>
        </p:txBody>
      </p:sp>
      <p:sp>
        <p:nvSpPr>
          <p:cNvPr id="8" name="Google Shape;99;p2">
            <a:extLst>
              <a:ext uri="{FF2B5EF4-FFF2-40B4-BE49-F238E27FC236}">
                <a16:creationId xmlns="" xmlns:a16="http://schemas.microsoft.com/office/drawing/2014/main" id="{AD818AE6-9F87-865F-067E-EEAD88DED570}"/>
              </a:ext>
            </a:extLst>
          </p:cNvPr>
          <p:cNvSpPr/>
          <p:nvPr/>
        </p:nvSpPr>
        <p:spPr>
          <a:xfrm>
            <a:off x="467544" y="133280"/>
            <a:ext cx="6019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>
                <a:solidFill>
                  <a:srgbClr val="BFBFBF"/>
                </a:solidFill>
                <a:latin typeface="Century Gothic"/>
              </a:rPr>
              <a:t>PRÓXIMAS ENTREGAS NOVO MINC</a:t>
            </a:r>
          </a:p>
        </p:txBody>
      </p:sp>
      <p:sp>
        <p:nvSpPr>
          <p:cNvPr id="10" name="Espaço Reservado para Número de Slide 9">
            <a:extLst>
              <a:ext uri="{FF2B5EF4-FFF2-40B4-BE49-F238E27FC236}">
                <a16:creationId xmlns="" xmlns:a16="http://schemas.microsoft.com/office/drawing/2014/main" id="{EC4092AD-ADAB-3223-68F1-4985CFA08E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32</a:t>
            </a:fld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B99429E4-2C12-41CE-4760-F8C5B8003AF1}"/>
              </a:ext>
            </a:extLst>
          </p:cNvPr>
          <p:cNvSpPr txBox="1"/>
          <p:nvPr/>
        </p:nvSpPr>
        <p:spPr>
          <a:xfrm>
            <a:off x="6447305" y="2309338"/>
            <a:ext cx="2694757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Century Gothic"/>
              </a:rPr>
              <a:t>Estados e municípios terão </a:t>
            </a:r>
            <a:r>
              <a:rPr lang="pt-BR" b="1" dirty="0">
                <a:solidFill>
                  <a:schemeClr val="bg1"/>
                </a:solidFill>
                <a:latin typeface="Century Gothic"/>
              </a:rPr>
              <a:t>60 dias</a:t>
            </a:r>
            <a:r>
              <a:rPr lang="pt-BR" dirty="0">
                <a:solidFill>
                  <a:schemeClr val="bg1"/>
                </a:solidFill>
                <a:latin typeface="Century Gothic"/>
              </a:rPr>
              <a:t> para acessar a plataforma </a:t>
            </a:r>
            <a:r>
              <a:rPr lang="pt-BR" b="1" dirty="0" err="1">
                <a:solidFill>
                  <a:schemeClr val="bg1"/>
                </a:solidFill>
                <a:latin typeface="Century Gothic"/>
              </a:rPr>
              <a:t>Transferegov</a:t>
            </a:r>
            <a:r>
              <a:rPr lang="pt-BR" dirty="0">
                <a:solidFill>
                  <a:schemeClr val="bg1"/>
                </a:solidFill>
                <a:latin typeface="Century Gothic"/>
              </a:rPr>
              <a:t> para cadastrar seus planos </a:t>
            </a:r>
            <a:r>
              <a:rPr lang="pt-BR">
                <a:solidFill>
                  <a:schemeClr val="bg1"/>
                </a:solidFill>
                <a:latin typeface="Century Gothic"/>
              </a:rPr>
              <a:t>de ação</a:t>
            </a:r>
            <a:endParaRPr lang="pt-BR" dirty="0">
              <a:solidFill>
                <a:schemeClr val="bg1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36945308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6"/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l="57721" t="17328" r="26075" b="54768"/>
          <a:stretch/>
        </p:blipFill>
        <p:spPr>
          <a:xfrm>
            <a:off x="-399628" y="-831116"/>
            <a:ext cx="634251" cy="61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l="62532" t="57834" r="22658" b="14486"/>
          <a:stretch/>
        </p:blipFill>
        <p:spPr>
          <a:xfrm>
            <a:off x="4784949" y="-793898"/>
            <a:ext cx="576063" cy="60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="" xmlns:a16="http://schemas.microsoft.com/office/drawing/2014/main" id="{2B26EEB9-8C0F-6A53-4218-11568DF1D5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 rot="10800000">
            <a:off x="6340414" y="-183850"/>
            <a:ext cx="2803769" cy="977998"/>
          </a:xfrm>
          <a:prstGeom prst="rect">
            <a:avLst/>
          </a:prstGeom>
        </p:spPr>
      </p:pic>
      <p:sp>
        <p:nvSpPr>
          <p:cNvPr id="14" name="Google Shape;99;p2">
            <a:extLst>
              <a:ext uri="{FF2B5EF4-FFF2-40B4-BE49-F238E27FC236}">
                <a16:creationId xmlns="" xmlns:a16="http://schemas.microsoft.com/office/drawing/2014/main" id="{57184630-47AE-80AE-DC17-EB1A6806E633}"/>
              </a:ext>
            </a:extLst>
          </p:cNvPr>
          <p:cNvSpPr/>
          <p:nvPr/>
        </p:nvSpPr>
        <p:spPr>
          <a:xfrm>
            <a:off x="467544" y="133280"/>
            <a:ext cx="6019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 dirty="0">
                <a:solidFill>
                  <a:srgbClr val="BFBFBF"/>
                </a:solidFill>
                <a:latin typeface="Century Gothic"/>
              </a:rPr>
              <a:t>PRÓXIMAS ENTREGAS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="" xmlns:a16="http://schemas.microsoft.com/office/drawing/2014/main" id="{F7566A24-BEDA-A35F-BB24-53F554E55DC3}"/>
              </a:ext>
            </a:extLst>
          </p:cNvPr>
          <p:cNvSpPr/>
          <p:nvPr/>
        </p:nvSpPr>
        <p:spPr>
          <a:xfrm>
            <a:off x="372530" y="1761360"/>
            <a:ext cx="7583224" cy="273627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Google Shape;100;p2">
            <a:extLst>
              <a:ext uri="{FF2B5EF4-FFF2-40B4-BE49-F238E27FC236}">
                <a16:creationId xmlns="" xmlns:a16="http://schemas.microsoft.com/office/drawing/2014/main" id="{376DF5F2-08ED-8267-2447-072536F0D1EE}"/>
              </a:ext>
            </a:extLst>
          </p:cNvPr>
          <p:cNvSpPr/>
          <p:nvPr/>
        </p:nvSpPr>
        <p:spPr>
          <a:xfrm>
            <a:off x="313211" y="1714225"/>
            <a:ext cx="780270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 dirty="0">
                <a:latin typeface="Century Gothic"/>
                <a:sym typeface="Century Gothic"/>
              </a:rPr>
              <a:t>POLÍTICA NACIONAL ALDIR BLANC 2 DE FOMENTO A CULTURA (2023)</a:t>
            </a:r>
            <a:endParaRPr lang="pt-BR" sz="1800" dirty="0"/>
          </a:p>
        </p:txBody>
      </p:sp>
      <p:cxnSp>
        <p:nvCxnSpPr>
          <p:cNvPr id="23" name="Conector de Seta Reta 22">
            <a:extLst>
              <a:ext uri="{FF2B5EF4-FFF2-40B4-BE49-F238E27FC236}">
                <a16:creationId xmlns="" xmlns:a16="http://schemas.microsoft.com/office/drawing/2014/main" id="{8DB12BA2-AC89-D6C7-160F-7C1CD61CDF49}"/>
              </a:ext>
            </a:extLst>
          </p:cNvPr>
          <p:cNvCxnSpPr>
            <a:cxnSpLocks/>
          </p:cNvCxnSpPr>
          <p:nvPr/>
        </p:nvCxnSpPr>
        <p:spPr>
          <a:xfrm>
            <a:off x="314326" y="2871786"/>
            <a:ext cx="8758237" cy="14288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>
            <a:extLst>
              <a:ext uri="{FF2B5EF4-FFF2-40B4-BE49-F238E27FC236}">
                <a16:creationId xmlns="" xmlns:a16="http://schemas.microsoft.com/office/drawing/2014/main" id="{1FB719CB-8BA4-10BC-CDD3-5527A2EFAFBC}"/>
              </a:ext>
            </a:extLst>
          </p:cNvPr>
          <p:cNvSpPr txBox="1"/>
          <p:nvPr/>
        </p:nvSpPr>
        <p:spPr>
          <a:xfrm>
            <a:off x="335756" y="2378869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dirty="0">
                <a:latin typeface="Century Gothic"/>
              </a:rPr>
              <a:t>JUNHO/JULHO</a:t>
            </a:r>
            <a:endParaRPr lang="pt-BR" dirty="0"/>
          </a:p>
        </p:txBody>
      </p:sp>
      <p:sp>
        <p:nvSpPr>
          <p:cNvPr id="28" name="CaixaDeTexto 27">
            <a:extLst>
              <a:ext uri="{FF2B5EF4-FFF2-40B4-BE49-F238E27FC236}">
                <a16:creationId xmlns="" xmlns:a16="http://schemas.microsoft.com/office/drawing/2014/main" id="{28835A91-89F7-9017-A140-A444EE6FD7B2}"/>
              </a:ext>
            </a:extLst>
          </p:cNvPr>
          <p:cNvSpPr txBox="1"/>
          <p:nvPr/>
        </p:nvSpPr>
        <p:spPr>
          <a:xfrm>
            <a:off x="2386012" y="2371726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dirty="0">
                <a:latin typeface="Century Gothic"/>
              </a:rPr>
              <a:t>AGOSTO</a:t>
            </a:r>
            <a:endParaRPr lang="pt-BR" dirty="0"/>
          </a:p>
        </p:txBody>
      </p:sp>
      <p:sp>
        <p:nvSpPr>
          <p:cNvPr id="29" name="CaixaDeTexto 28">
            <a:extLst>
              <a:ext uri="{FF2B5EF4-FFF2-40B4-BE49-F238E27FC236}">
                <a16:creationId xmlns="" xmlns:a16="http://schemas.microsoft.com/office/drawing/2014/main" id="{A9143B8C-5E64-89A5-D283-C670EF3DB5BE}"/>
              </a:ext>
            </a:extLst>
          </p:cNvPr>
          <p:cNvSpPr txBox="1"/>
          <p:nvPr/>
        </p:nvSpPr>
        <p:spPr>
          <a:xfrm>
            <a:off x="371476" y="3093241"/>
            <a:ext cx="157162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dirty="0">
                <a:latin typeface="Century Gothic"/>
              </a:rPr>
              <a:t>Regulamentação</a:t>
            </a:r>
            <a:endParaRPr lang="pt-BR" sz="1200" dirty="0"/>
          </a:p>
        </p:txBody>
      </p:sp>
      <p:sp>
        <p:nvSpPr>
          <p:cNvPr id="30" name="CaixaDeTexto 29">
            <a:extLst>
              <a:ext uri="{FF2B5EF4-FFF2-40B4-BE49-F238E27FC236}">
                <a16:creationId xmlns="" xmlns:a16="http://schemas.microsoft.com/office/drawing/2014/main" id="{ED8177C2-D941-94FA-7218-FE6185E3E28A}"/>
              </a:ext>
            </a:extLst>
          </p:cNvPr>
          <p:cNvSpPr txBox="1"/>
          <p:nvPr/>
        </p:nvSpPr>
        <p:spPr>
          <a:xfrm>
            <a:off x="4029073" y="2378869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dirty="0">
                <a:latin typeface="Century Gothic"/>
              </a:rPr>
              <a:t>AGOSTO/SETEMBRO</a:t>
            </a:r>
            <a:endParaRPr lang="pt-BR" dirty="0"/>
          </a:p>
        </p:txBody>
      </p:sp>
      <p:sp>
        <p:nvSpPr>
          <p:cNvPr id="31" name="CaixaDeTexto 30">
            <a:extLst>
              <a:ext uri="{FF2B5EF4-FFF2-40B4-BE49-F238E27FC236}">
                <a16:creationId xmlns="" xmlns:a16="http://schemas.microsoft.com/office/drawing/2014/main" id="{344F9286-9EE3-57CD-A8E1-C1A482C544FD}"/>
              </a:ext>
            </a:extLst>
          </p:cNvPr>
          <p:cNvSpPr txBox="1"/>
          <p:nvPr/>
        </p:nvSpPr>
        <p:spPr>
          <a:xfrm>
            <a:off x="2300289" y="3093243"/>
            <a:ext cx="16144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dirty="0">
                <a:latin typeface="Century Gothic"/>
              </a:rPr>
              <a:t>Início da liberação dos recursos</a:t>
            </a:r>
          </a:p>
          <a:p>
            <a:endParaRPr lang="pt-BR" sz="1200" dirty="0">
              <a:latin typeface="Century Gothic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="" xmlns:a16="http://schemas.microsoft.com/office/drawing/2014/main" id="{B206266E-F2BA-87A2-AD62-219BCB5DBA92}"/>
              </a:ext>
            </a:extLst>
          </p:cNvPr>
          <p:cNvSpPr txBox="1"/>
          <p:nvPr/>
        </p:nvSpPr>
        <p:spPr>
          <a:xfrm>
            <a:off x="4007645" y="3114674"/>
            <a:ext cx="505063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dirty="0">
                <a:latin typeface="Century Gothic"/>
              </a:rPr>
              <a:t>Estados e municípios submetem seus Planos de Ação. Com o Plano de Ação aprovado, os entes podem lançar seus editais e repassar os recursos pros agentes culturais</a:t>
            </a:r>
            <a:endParaRPr lang="en-US" sz="1200" dirty="0">
              <a:latin typeface="Century Gothic"/>
            </a:endParaRPr>
          </a:p>
          <a:p>
            <a:endParaRPr lang="pt-BR" sz="1200" dirty="0">
              <a:latin typeface="Century Gothic"/>
            </a:endParaRPr>
          </a:p>
          <a:p>
            <a:endParaRPr lang="pt-BR" sz="1200" dirty="0">
              <a:latin typeface="Century Gothic"/>
            </a:endParaRPr>
          </a:p>
          <a:p>
            <a:endParaRPr lang="pt-BR" sz="1200" dirty="0">
              <a:latin typeface="Century Gothic"/>
            </a:endParaRPr>
          </a:p>
        </p:txBody>
      </p:sp>
      <p:sp>
        <p:nvSpPr>
          <p:cNvPr id="34" name="Fluxograma: Conector fora de Página 33">
            <a:extLst>
              <a:ext uri="{FF2B5EF4-FFF2-40B4-BE49-F238E27FC236}">
                <a16:creationId xmlns="" xmlns:a16="http://schemas.microsoft.com/office/drawing/2014/main" id="{95BA6EA6-644E-79DA-8DB5-89CB22788610}"/>
              </a:ext>
            </a:extLst>
          </p:cNvPr>
          <p:cNvSpPr/>
          <p:nvPr/>
        </p:nvSpPr>
        <p:spPr>
          <a:xfrm>
            <a:off x="371474" y="2778919"/>
            <a:ext cx="142875" cy="242887"/>
          </a:xfrm>
          <a:prstGeom prst="flowChartOffpageConnector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Fluxograma: Conector fora de Página 34">
            <a:extLst>
              <a:ext uri="{FF2B5EF4-FFF2-40B4-BE49-F238E27FC236}">
                <a16:creationId xmlns="" xmlns:a16="http://schemas.microsoft.com/office/drawing/2014/main" id="{3FB26ADD-FEFD-5F9B-AC9D-60C5D00BFFE3}"/>
              </a:ext>
            </a:extLst>
          </p:cNvPr>
          <p:cNvSpPr/>
          <p:nvPr/>
        </p:nvSpPr>
        <p:spPr>
          <a:xfrm>
            <a:off x="2443162" y="2778919"/>
            <a:ext cx="142875" cy="242887"/>
          </a:xfrm>
          <a:prstGeom prst="flowChartOffpageConnector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Fluxograma: Conector fora de Página 35">
            <a:extLst>
              <a:ext uri="{FF2B5EF4-FFF2-40B4-BE49-F238E27FC236}">
                <a16:creationId xmlns="" xmlns:a16="http://schemas.microsoft.com/office/drawing/2014/main" id="{0EEC7CEB-2E70-A565-07BB-0C75AE7BE826}"/>
              </a:ext>
            </a:extLst>
          </p:cNvPr>
          <p:cNvSpPr/>
          <p:nvPr/>
        </p:nvSpPr>
        <p:spPr>
          <a:xfrm>
            <a:off x="4100510" y="2778919"/>
            <a:ext cx="142875" cy="242887"/>
          </a:xfrm>
          <a:prstGeom prst="flowChartOffpageConnector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027B52E5-166D-9CD9-6879-4D3B9D6C1E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33</a:t>
            </a:fld>
            <a:endParaRPr lang="pt-BR"/>
          </a:p>
        </p:txBody>
      </p:sp>
      <p:sp>
        <p:nvSpPr>
          <p:cNvPr id="3" name="Google Shape;100;p2">
            <a:extLst>
              <a:ext uri="{FF2B5EF4-FFF2-40B4-BE49-F238E27FC236}">
                <a16:creationId xmlns="" xmlns:a16="http://schemas.microsoft.com/office/drawing/2014/main" id="{6E8E8208-61D6-AD7D-8E29-C07569855E95}"/>
              </a:ext>
            </a:extLst>
          </p:cNvPr>
          <p:cNvSpPr/>
          <p:nvPr/>
        </p:nvSpPr>
        <p:spPr>
          <a:xfrm>
            <a:off x="313211" y="1392755"/>
            <a:ext cx="780270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 dirty="0">
                <a:latin typeface="Century Gothic"/>
              </a:rPr>
              <a:t>REGULAMENTAÇÃO</a:t>
            </a:r>
          </a:p>
        </p:txBody>
      </p:sp>
    </p:spTree>
    <p:extLst>
      <p:ext uri="{BB962C8B-B14F-4D97-AF65-F5344CB8AC3E}">
        <p14:creationId xmlns:p14="http://schemas.microsoft.com/office/powerpoint/2010/main" val="3340805531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6"/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40521246-4C9F-38EB-9353-F52D159FCE5B}"/>
              </a:ext>
            </a:extLst>
          </p:cNvPr>
          <p:cNvSpPr/>
          <p:nvPr/>
        </p:nvSpPr>
        <p:spPr>
          <a:xfrm>
            <a:off x="1128285" y="1789935"/>
            <a:ext cx="6783122" cy="273627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l="57721" t="17328" r="26075" b="54768"/>
          <a:stretch/>
        </p:blipFill>
        <p:spPr>
          <a:xfrm>
            <a:off x="-399628" y="-831116"/>
            <a:ext cx="634251" cy="61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l="62532" t="57834" r="22658" b="14486"/>
          <a:stretch/>
        </p:blipFill>
        <p:spPr>
          <a:xfrm>
            <a:off x="4784949" y="-793898"/>
            <a:ext cx="576063" cy="60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="" xmlns:a16="http://schemas.microsoft.com/office/drawing/2014/main" id="{11FD7D26-7E3D-E409-E1BF-E486B8FFF9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>
            <a:off x="0" y="4355801"/>
            <a:ext cx="2803769" cy="977998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="" xmlns:a16="http://schemas.microsoft.com/office/drawing/2014/main" id="{2B26EEB9-8C0F-6A53-4218-11568DF1D5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 rot="10800000">
            <a:off x="6340414" y="-183850"/>
            <a:ext cx="2803769" cy="97799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F635CD5C-7EB3-E8C4-F2F4-FC491636A75A}"/>
              </a:ext>
            </a:extLst>
          </p:cNvPr>
          <p:cNvSpPr txBox="1"/>
          <p:nvPr/>
        </p:nvSpPr>
        <p:spPr>
          <a:xfrm>
            <a:off x="2800711" y="4358191"/>
            <a:ext cx="554839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dirty="0">
                <a:latin typeface="Century Gothic"/>
              </a:rPr>
              <a:t>ATENÇÃO! Os agentes culturais acessarão os recursos DIRETAMENTE pelos Estados, Distrito Federal ou Municípios, de acordo com o previsto nos EDITAIS DE CADA ENTE FEDERADO. </a:t>
            </a:r>
            <a:endParaRPr lang="pt-BR" dirty="0"/>
          </a:p>
        </p:txBody>
      </p:sp>
      <p:sp>
        <p:nvSpPr>
          <p:cNvPr id="8" name="Google Shape;99;p2">
            <a:extLst>
              <a:ext uri="{FF2B5EF4-FFF2-40B4-BE49-F238E27FC236}">
                <a16:creationId xmlns="" xmlns:a16="http://schemas.microsoft.com/office/drawing/2014/main" id="{AD818AE6-9F87-865F-067E-EEAD88DED570}"/>
              </a:ext>
            </a:extLst>
          </p:cNvPr>
          <p:cNvSpPr/>
          <p:nvPr/>
        </p:nvSpPr>
        <p:spPr>
          <a:xfrm>
            <a:off x="467544" y="133280"/>
            <a:ext cx="6019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 dirty="0">
                <a:solidFill>
                  <a:srgbClr val="BFBFBF"/>
                </a:solidFill>
                <a:latin typeface="Century Gothic"/>
              </a:rPr>
              <a:t>PRÓXIMAS ENTREGAS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7B9637BA-6DC0-F8F4-95B1-A632E4644E4F}"/>
              </a:ext>
            </a:extLst>
          </p:cNvPr>
          <p:cNvSpPr txBox="1"/>
          <p:nvPr/>
        </p:nvSpPr>
        <p:spPr>
          <a:xfrm>
            <a:off x="1116136" y="2258065"/>
            <a:ext cx="704479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dirty="0">
                <a:solidFill>
                  <a:schemeClr val="tx1"/>
                </a:solidFill>
                <a:latin typeface="Century Gothic"/>
              </a:rPr>
              <a:t>VALOR A SER REPASSADO PARA </a:t>
            </a:r>
            <a:r>
              <a:rPr lang="pt-BR" sz="1600" b="1" dirty="0">
                <a:solidFill>
                  <a:schemeClr val="tx1"/>
                </a:solidFill>
                <a:latin typeface="Century Gothic"/>
              </a:rPr>
              <a:t>ESTADOS:</a:t>
            </a:r>
            <a:r>
              <a:rPr lang="pt-BR" sz="1600" dirty="0">
                <a:solidFill>
                  <a:schemeClr val="tx1"/>
                </a:solidFill>
                <a:latin typeface="Century Gothic"/>
              </a:rPr>
              <a:t> R$ 1.500.000.000,00</a:t>
            </a:r>
          </a:p>
          <a:p>
            <a:endParaRPr lang="pt-BR" sz="1600" dirty="0">
              <a:solidFill>
                <a:schemeClr val="tx1"/>
              </a:solidFill>
              <a:latin typeface="Century Gothic"/>
            </a:endParaRPr>
          </a:p>
          <a:p>
            <a:r>
              <a:rPr lang="pt-BR" sz="1600" dirty="0">
                <a:solidFill>
                  <a:schemeClr val="tx1"/>
                </a:solidFill>
                <a:latin typeface="Century Gothic"/>
              </a:rPr>
              <a:t>VALOR A SER REPASSADO PARA </a:t>
            </a:r>
            <a:r>
              <a:rPr lang="pt-BR" sz="1600" b="1" dirty="0">
                <a:solidFill>
                  <a:schemeClr val="tx1"/>
                </a:solidFill>
                <a:latin typeface="Century Gothic"/>
              </a:rPr>
              <a:t>MUNICÍPIOS:</a:t>
            </a:r>
            <a:r>
              <a:rPr lang="pt-BR" sz="1600" dirty="0">
                <a:solidFill>
                  <a:schemeClr val="tx1"/>
                </a:solidFill>
                <a:latin typeface="Century Gothic"/>
              </a:rPr>
              <a:t> R$ 1.500.000.000,00</a:t>
            </a:r>
          </a:p>
          <a:p>
            <a:endParaRPr lang="pt-BR" sz="1600" dirty="0">
              <a:solidFill>
                <a:srgbClr val="FF0000"/>
              </a:solidFill>
              <a:latin typeface="Century Gothic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6DA13F22-C55F-139B-DB65-DE45270C3675}"/>
              </a:ext>
            </a:extLst>
          </p:cNvPr>
          <p:cNvSpPr txBox="1"/>
          <p:nvPr/>
        </p:nvSpPr>
        <p:spPr>
          <a:xfrm>
            <a:off x="1125476" y="1754530"/>
            <a:ext cx="727233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b="1" dirty="0">
                <a:solidFill>
                  <a:schemeClr val="tx1"/>
                </a:solidFill>
                <a:latin typeface="Century Gothic"/>
              </a:rPr>
              <a:t>POLÍTICA NACIONAL ALDIR BLANC 2 DE FOMENTO A CULTURA (2023)</a:t>
            </a:r>
          </a:p>
        </p:txBody>
      </p:sp>
      <p:sp>
        <p:nvSpPr>
          <p:cNvPr id="10" name="Espaço Reservado para Número de Slide 9">
            <a:extLst>
              <a:ext uri="{FF2B5EF4-FFF2-40B4-BE49-F238E27FC236}">
                <a16:creationId xmlns="" xmlns:a16="http://schemas.microsoft.com/office/drawing/2014/main" id="{EC4092AD-ADAB-3223-68F1-4985CFA08E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4206740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6"/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l="57721" t="17328" r="26075" b="54768"/>
          <a:stretch/>
        </p:blipFill>
        <p:spPr>
          <a:xfrm>
            <a:off x="-399628" y="-831116"/>
            <a:ext cx="634251" cy="61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l="62532" t="57834" r="22658" b="14486"/>
          <a:stretch/>
        </p:blipFill>
        <p:spPr>
          <a:xfrm>
            <a:off x="4784949" y="-793898"/>
            <a:ext cx="576063" cy="60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="" xmlns:a16="http://schemas.microsoft.com/office/drawing/2014/main" id="{11FD7D26-7E3D-E409-E1BF-E486B8FFF9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>
            <a:off x="0" y="4355801"/>
            <a:ext cx="2803769" cy="977998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="" xmlns:a16="http://schemas.microsoft.com/office/drawing/2014/main" id="{2B26EEB9-8C0F-6A53-4218-11568DF1D5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 rot="10800000">
            <a:off x="6340414" y="-183850"/>
            <a:ext cx="2803769" cy="977998"/>
          </a:xfrm>
          <a:prstGeom prst="rect">
            <a:avLst/>
          </a:prstGeom>
        </p:spPr>
      </p:pic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54BA2906-7FDD-1F3C-AC8E-3E759A61D7C7}"/>
              </a:ext>
            </a:extLst>
          </p:cNvPr>
          <p:cNvSpPr/>
          <p:nvPr/>
        </p:nvSpPr>
        <p:spPr>
          <a:xfrm>
            <a:off x="465401" y="1375597"/>
            <a:ext cx="4354247" cy="2736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Google Shape;100;p2">
            <a:extLst>
              <a:ext uri="{FF2B5EF4-FFF2-40B4-BE49-F238E27FC236}">
                <a16:creationId xmlns="" xmlns:a16="http://schemas.microsoft.com/office/drawing/2014/main" id="{934E8BF5-2551-C16B-2F02-15389BFB5AF8}"/>
              </a:ext>
            </a:extLst>
          </p:cNvPr>
          <p:cNvSpPr/>
          <p:nvPr/>
        </p:nvSpPr>
        <p:spPr>
          <a:xfrm>
            <a:off x="502587" y="1328462"/>
            <a:ext cx="508093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 dirty="0">
                <a:latin typeface="Century Gothic"/>
                <a:sym typeface="Century Gothic"/>
              </a:rPr>
              <a:t>CULTURA VIVA - PONTOS DE CULTURA </a:t>
            </a:r>
            <a:endParaRPr lang="pt-BR" dirty="0"/>
          </a:p>
        </p:txBody>
      </p:sp>
      <p:sp>
        <p:nvSpPr>
          <p:cNvPr id="14" name="Google Shape;99;p2">
            <a:extLst>
              <a:ext uri="{FF2B5EF4-FFF2-40B4-BE49-F238E27FC236}">
                <a16:creationId xmlns="" xmlns:a16="http://schemas.microsoft.com/office/drawing/2014/main" id="{57184630-47AE-80AE-DC17-EB1A6806E633}"/>
              </a:ext>
            </a:extLst>
          </p:cNvPr>
          <p:cNvSpPr/>
          <p:nvPr/>
        </p:nvSpPr>
        <p:spPr>
          <a:xfrm>
            <a:off x="467544" y="133280"/>
            <a:ext cx="6019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 dirty="0">
                <a:solidFill>
                  <a:srgbClr val="BFBFBF"/>
                </a:solidFill>
                <a:latin typeface="Century Gothic"/>
              </a:rPr>
              <a:t>PRÓXIMAS ENTREGAS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E65E1C-A6EF-9912-6975-15276342F096}"/>
              </a:ext>
            </a:extLst>
          </p:cNvPr>
          <p:cNvSpPr txBox="1"/>
          <p:nvPr/>
        </p:nvSpPr>
        <p:spPr>
          <a:xfrm>
            <a:off x="758047" y="1730403"/>
            <a:ext cx="7677741" cy="21082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300" dirty="0">
              <a:latin typeface="Century Gothic"/>
            </a:endParaRPr>
          </a:p>
          <a:p>
            <a:r>
              <a:rPr lang="en-US" sz="1300" dirty="0">
                <a:latin typeface="Century Gothic"/>
              </a:rPr>
              <a:t>O Minc </a:t>
            </a:r>
            <a:r>
              <a:rPr lang="en-US" sz="1300" dirty="0" err="1">
                <a:latin typeface="Century Gothic"/>
              </a:rPr>
              <a:t>vai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fomentar</a:t>
            </a:r>
            <a:r>
              <a:rPr lang="en-US" sz="1300" dirty="0">
                <a:latin typeface="Century Gothic"/>
              </a:rPr>
              <a:t> :</a:t>
            </a:r>
          </a:p>
          <a:p>
            <a:endParaRPr lang="en-US" sz="1300" dirty="0">
              <a:latin typeface="Century Gothic"/>
            </a:endParaRPr>
          </a:p>
          <a:p>
            <a:pPr marL="285750" indent="-285750">
              <a:buFont typeface="Courier New"/>
              <a:buChar char="o"/>
            </a:pPr>
            <a:r>
              <a:rPr lang="en-US" sz="1300" b="1" dirty="0">
                <a:latin typeface="Century Gothic"/>
              </a:rPr>
              <a:t>50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Pontões</a:t>
            </a:r>
            <a:r>
              <a:rPr lang="en-US" sz="1300" dirty="0">
                <a:latin typeface="Century Gothic"/>
              </a:rPr>
              <a:t> de </a:t>
            </a:r>
            <a:r>
              <a:rPr lang="en-US" sz="1300" dirty="0" err="1">
                <a:latin typeface="Century Gothic"/>
              </a:rPr>
              <a:t>Cultura</a:t>
            </a:r>
            <a:r>
              <a:rPr lang="en-US" sz="1300" dirty="0">
                <a:latin typeface="Century Gothic"/>
              </a:rPr>
              <a:t>;</a:t>
            </a:r>
          </a:p>
          <a:p>
            <a:endParaRPr lang="en-US" sz="1300" dirty="0">
              <a:latin typeface="Century Gothic"/>
            </a:endParaRPr>
          </a:p>
          <a:p>
            <a:pPr marL="285750" indent="-285750">
              <a:buFont typeface="Courier New"/>
              <a:buChar char="o"/>
            </a:pPr>
            <a:r>
              <a:rPr lang="en-US" sz="1300" dirty="0" err="1">
                <a:latin typeface="Century Gothic"/>
              </a:rPr>
              <a:t>Premiará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b="1" dirty="0">
                <a:latin typeface="Century Gothic"/>
              </a:rPr>
              <a:t>1.000</a:t>
            </a:r>
            <a:r>
              <a:rPr lang="en-US" sz="1300" dirty="0">
                <a:latin typeface="Century Gothic"/>
              </a:rPr>
              <a:t> Pontos de </a:t>
            </a:r>
            <a:r>
              <a:rPr lang="en-US" sz="1300" dirty="0" err="1">
                <a:latin typeface="Century Gothic"/>
              </a:rPr>
              <a:t>Cultura</a:t>
            </a:r>
            <a:r>
              <a:rPr lang="en-US" sz="1300" dirty="0">
                <a:latin typeface="Century Gothic"/>
              </a:rPr>
              <a:t>, Pontos de </a:t>
            </a:r>
            <a:r>
              <a:rPr lang="en-US" sz="1300" dirty="0" err="1">
                <a:latin typeface="Century Gothic"/>
              </a:rPr>
              <a:t>Memória</a:t>
            </a:r>
            <a:r>
              <a:rPr lang="en-US" sz="1300" dirty="0">
                <a:latin typeface="Century Gothic"/>
              </a:rPr>
              <a:t>, Pontos de </a:t>
            </a:r>
            <a:r>
              <a:rPr lang="en-US" sz="1300" dirty="0" err="1">
                <a:latin typeface="Century Gothic"/>
              </a:rPr>
              <a:t>Leitura</a:t>
            </a:r>
            <a:r>
              <a:rPr lang="en-US" sz="1300" dirty="0">
                <a:latin typeface="Century Gothic"/>
              </a:rPr>
              <a:t>, </a:t>
            </a:r>
            <a:r>
              <a:rPr lang="en-US" sz="1300" dirty="0" err="1">
                <a:latin typeface="Century Gothic"/>
              </a:rPr>
              <a:t>mestres</a:t>
            </a:r>
            <a:r>
              <a:rPr lang="en-US" sz="1300" dirty="0">
                <a:latin typeface="Century Gothic"/>
              </a:rPr>
              <a:t> e </a:t>
            </a:r>
            <a:r>
              <a:rPr lang="en-US" sz="1300" dirty="0" err="1">
                <a:latin typeface="Century Gothic"/>
              </a:rPr>
              <a:t>mestra</a:t>
            </a:r>
            <a:r>
              <a:rPr lang="en-US" sz="1300" dirty="0">
                <a:latin typeface="Century Gothic"/>
              </a:rPr>
              <a:t> das </a:t>
            </a:r>
            <a:r>
              <a:rPr lang="en-US" sz="1300" dirty="0" err="1">
                <a:latin typeface="Century Gothic"/>
              </a:rPr>
              <a:t>culturas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populares</a:t>
            </a:r>
            <a:r>
              <a:rPr lang="en-US" sz="1300" dirty="0">
                <a:latin typeface="Century Gothic"/>
              </a:rPr>
              <a:t>, </a:t>
            </a:r>
            <a:r>
              <a:rPr lang="en-US" sz="1300" dirty="0" err="1">
                <a:latin typeface="Century Gothic"/>
              </a:rPr>
              <a:t>ações</a:t>
            </a:r>
            <a:r>
              <a:rPr lang="en-US" sz="1300" dirty="0">
                <a:latin typeface="Century Gothic"/>
              </a:rPr>
              <a:t> de </a:t>
            </a:r>
            <a:r>
              <a:rPr lang="en-US" sz="1300" dirty="0" err="1">
                <a:latin typeface="Century Gothic"/>
              </a:rPr>
              <a:t>diversidade</a:t>
            </a:r>
            <a:r>
              <a:rPr lang="en-US" sz="1300" dirty="0">
                <a:latin typeface="Century Gothic"/>
              </a:rPr>
              <a:t> cultural;</a:t>
            </a:r>
          </a:p>
          <a:p>
            <a:endParaRPr lang="en-US" dirty="0"/>
          </a:p>
          <a:p>
            <a:pPr marL="285750" indent="-285750">
              <a:buFont typeface="Courier New"/>
              <a:buChar char="o"/>
            </a:pPr>
            <a:r>
              <a:rPr lang="en-US" sz="1300" dirty="0" err="1">
                <a:latin typeface="Century Gothic"/>
              </a:rPr>
              <a:t>Investirá</a:t>
            </a:r>
            <a:r>
              <a:rPr lang="en-US" sz="1300" dirty="0">
                <a:latin typeface="Century Gothic"/>
              </a:rPr>
              <a:t>, </a:t>
            </a:r>
            <a:r>
              <a:rPr lang="en-US" sz="1300" dirty="0" err="1">
                <a:latin typeface="Century Gothic"/>
              </a:rPr>
              <a:t>através</a:t>
            </a:r>
            <a:r>
              <a:rPr lang="en-US" sz="1300" dirty="0">
                <a:latin typeface="Century Gothic"/>
              </a:rPr>
              <a:t> dos </a:t>
            </a:r>
            <a:r>
              <a:rPr lang="en-US" sz="1300" dirty="0" err="1">
                <a:latin typeface="Century Gothic"/>
              </a:rPr>
              <a:t>recursos</a:t>
            </a:r>
            <a:r>
              <a:rPr lang="en-US" sz="1300" dirty="0">
                <a:latin typeface="Century Gothic"/>
              </a:rPr>
              <a:t> da Lei </a:t>
            </a:r>
            <a:r>
              <a:rPr lang="en-US" sz="1300" dirty="0" err="1">
                <a:latin typeface="Century Gothic"/>
              </a:rPr>
              <a:t>Aldir</a:t>
            </a:r>
            <a:r>
              <a:rPr lang="en-US" sz="1300" dirty="0">
                <a:latin typeface="Century Gothic"/>
              </a:rPr>
              <a:t> Blanc 2,  </a:t>
            </a:r>
            <a:r>
              <a:rPr lang="en-US" sz="1300" dirty="0" err="1">
                <a:latin typeface="Century Gothic"/>
              </a:rPr>
              <a:t>aproximadamente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b="1" dirty="0">
                <a:latin typeface="Century Gothic"/>
              </a:rPr>
              <a:t>R$ 600 </a:t>
            </a:r>
            <a:r>
              <a:rPr lang="en-US" sz="1300" b="1" dirty="0" err="1">
                <a:latin typeface="Century Gothic"/>
              </a:rPr>
              <a:t>milhões</a:t>
            </a:r>
            <a:r>
              <a:rPr lang="en-US" sz="1300" b="1" dirty="0">
                <a:latin typeface="Century Gothic"/>
              </a:rPr>
              <a:t> 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por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ano</a:t>
            </a:r>
            <a:r>
              <a:rPr lang="en-US" sz="1300" dirty="0">
                <a:latin typeface="Century Gothic"/>
              </a:rPr>
              <a:t> para o </a:t>
            </a:r>
            <a:r>
              <a:rPr lang="en-US" sz="1300" dirty="0" err="1">
                <a:latin typeface="Century Gothic"/>
              </a:rPr>
              <a:t>fomento</a:t>
            </a:r>
            <a:r>
              <a:rPr lang="en-US" sz="1300" dirty="0">
                <a:latin typeface="Century Gothic"/>
              </a:rPr>
              <a:t> a </a:t>
            </a:r>
            <a:r>
              <a:rPr lang="en-US" sz="1300" dirty="0" err="1">
                <a:latin typeface="Century Gothic"/>
              </a:rPr>
              <a:t>projetos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continuados</a:t>
            </a:r>
            <a:r>
              <a:rPr lang="en-US" sz="1300" dirty="0">
                <a:latin typeface="Century Gothic"/>
              </a:rPr>
              <a:t> de Pontos de </a:t>
            </a:r>
            <a:r>
              <a:rPr lang="en-US" sz="1300" dirty="0" err="1">
                <a:latin typeface="Century Gothic"/>
              </a:rPr>
              <a:t>Cultura</a:t>
            </a:r>
            <a:r>
              <a:rPr lang="en-US" sz="1300" dirty="0">
                <a:latin typeface="Century Gothic"/>
              </a:rPr>
              <a:t> de </a:t>
            </a:r>
            <a:r>
              <a:rPr lang="en-US" sz="1300" dirty="0" err="1">
                <a:latin typeface="Century Gothic"/>
              </a:rPr>
              <a:t>todo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Brasil</a:t>
            </a:r>
            <a:endParaRPr lang="pt-PT" sz="1300" dirty="0">
              <a:latin typeface="Century Gothic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BBB35628-6C42-84EC-0233-2A58D3E785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6560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BD581B89-B87F-5C1B-81DD-9BE662474CAD}"/>
              </a:ext>
            </a:extLst>
          </p:cNvPr>
          <p:cNvSpPr/>
          <p:nvPr/>
        </p:nvSpPr>
        <p:spPr>
          <a:xfrm>
            <a:off x="474331" y="1748659"/>
            <a:ext cx="2189692" cy="2736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l="57721" t="17328" r="26075" b="54768"/>
          <a:stretch/>
        </p:blipFill>
        <p:spPr>
          <a:xfrm>
            <a:off x="-399628" y="-831116"/>
            <a:ext cx="634251" cy="61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l="62532" t="57834" r="22658" b="14486"/>
          <a:stretch/>
        </p:blipFill>
        <p:spPr>
          <a:xfrm>
            <a:off x="4784949" y="-793898"/>
            <a:ext cx="576063" cy="60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="" xmlns:a16="http://schemas.microsoft.com/office/drawing/2014/main" id="{11FD7D26-7E3D-E409-E1BF-E486B8FFF9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>
            <a:off x="0" y="4355801"/>
            <a:ext cx="2803769" cy="977998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="" xmlns:a16="http://schemas.microsoft.com/office/drawing/2014/main" id="{2B26EEB9-8C0F-6A53-4218-11568DF1D5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 rot="10800000">
            <a:off x="6340414" y="-183850"/>
            <a:ext cx="2803769" cy="977998"/>
          </a:xfrm>
          <a:prstGeom prst="rect">
            <a:avLst/>
          </a:prstGeom>
        </p:spPr>
      </p:pic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54BA2906-7FDD-1F3C-AC8E-3E759A61D7C7}"/>
              </a:ext>
            </a:extLst>
          </p:cNvPr>
          <p:cNvSpPr/>
          <p:nvPr/>
        </p:nvSpPr>
        <p:spPr>
          <a:xfrm>
            <a:off x="478691" y="1477197"/>
            <a:ext cx="2746904" cy="2736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Google Shape;100;p2">
            <a:extLst>
              <a:ext uri="{FF2B5EF4-FFF2-40B4-BE49-F238E27FC236}">
                <a16:creationId xmlns="" xmlns:a16="http://schemas.microsoft.com/office/drawing/2014/main" id="{934E8BF5-2551-C16B-2F02-15389BFB5AF8}"/>
              </a:ext>
            </a:extLst>
          </p:cNvPr>
          <p:cNvSpPr/>
          <p:nvPr/>
        </p:nvSpPr>
        <p:spPr>
          <a:xfrm>
            <a:off x="474331" y="879569"/>
            <a:ext cx="371648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dirty="0">
                <a:latin typeface="Century Gothic"/>
                <a:sym typeface="Century Gothic"/>
              </a:rPr>
              <a:t>AÇÕES DO IPHAN </a:t>
            </a:r>
          </a:p>
          <a:p>
            <a:endParaRPr lang="pt-BR" sz="1800" dirty="0">
              <a:latin typeface="Century Gothic"/>
              <a:sym typeface="Century Gothic"/>
            </a:endParaRPr>
          </a:p>
          <a:p>
            <a:r>
              <a:rPr lang="pt-BR" sz="1800" b="1" dirty="0">
                <a:latin typeface="Century Gothic"/>
                <a:sym typeface="Century Gothic"/>
              </a:rPr>
              <a:t>PATRIMÔNIO CULTURAL </a:t>
            </a:r>
            <a:br>
              <a:rPr lang="pt-BR" sz="1800" b="1" dirty="0">
                <a:latin typeface="Century Gothic"/>
                <a:sym typeface="Century Gothic"/>
              </a:rPr>
            </a:br>
            <a:r>
              <a:rPr lang="pt-BR" sz="1800" b="1" dirty="0">
                <a:latin typeface="Century Gothic"/>
                <a:sym typeface="Century Gothic"/>
              </a:rPr>
              <a:t>NOS TERRITÓRIOS </a:t>
            </a:r>
            <a:endParaRPr lang="pt-BR" dirty="0"/>
          </a:p>
        </p:txBody>
      </p:sp>
      <p:sp>
        <p:nvSpPr>
          <p:cNvPr id="14" name="Google Shape;99;p2">
            <a:extLst>
              <a:ext uri="{FF2B5EF4-FFF2-40B4-BE49-F238E27FC236}">
                <a16:creationId xmlns="" xmlns:a16="http://schemas.microsoft.com/office/drawing/2014/main" id="{57184630-47AE-80AE-DC17-EB1A6806E633}"/>
              </a:ext>
            </a:extLst>
          </p:cNvPr>
          <p:cNvSpPr/>
          <p:nvPr/>
        </p:nvSpPr>
        <p:spPr>
          <a:xfrm>
            <a:off x="467544" y="133280"/>
            <a:ext cx="6019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>
                <a:solidFill>
                  <a:srgbClr val="BFBFBF"/>
                </a:solidFill>
                <a:latin typeface="Century Gothic"/>
              </a:rPr>
              <a:t>PRÓXIMAS ENTREGAS NOVO MINC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E65E1C-A6EF-9912-6975-15276342F096}"/>
              </a:ext>
            </a:extLst>
          </p:cNvPr>
          <p:cNvSpPr txBox="1"/>
          <p:nvPr/>
        </p:nvSpPr>
        <p:spPr>
          <a:xfrm>
            <a:off x="443918" y="2209483"/>
            <a:ext cx="7493792" cy="14927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1300" b="1" dirty="0" err="1">
                <a:latin typeface="Century Gothic"/>
              </a:rPr>
              <a:t>Retormada</a:t>
            </a:r>
            <a:r>
              <a:rPr lang="en-US" sz="1300" b="1" dirty="0">
                <a:latin typeface="Century Gothic"/>
              </a:rPr>
              <a:t> das </a:t>
            </a:r>
            <a:r>
              <a:rPr lang="en-US" sz="1300" b="1" dirty="0" err="1">
                <a:latin typeface="Century Gothic"/>
              </a:rPr>
              <a:t>obras</a:t>
            </a:r>
            <a:r>
              <a:rPr lang="en-US" sz="1300" b="1" dirty="0">
                <a:latin typeface="Century Gothic"/>
              </a:rPr>
              <a:t> </a:t>
            </a:r>
            <a:r>
              <a:rPr lang="en-US" sz="1300" b="1" dirty="0" err="1">
                <a:latin typeface="Century Gothic"/>
              </a:rPr>
              <a:t>paradas</a:t>
            </a:r>
            <a:r>
              <a:rPr lang="en-US" sz="1300" b="1" dirty="0">
                <a:latin typeface="Century Gothic"/>
              </a:rPr>
              <a:t> </a:t>
            </a:r>
            <a:endParaRPr lang="pt-BR" dirty="0"/>
          </a:p>
          <a:p>
            <a:pPr marL="285750" indent="-285750">
              <a:buFont typeface="Courier New"/>
              <a:buChar char="o"/>
            </a:pPr>
            <a:endParaRPr lang="en-US" sz="1300" dirty="0">
              <a:latin typeface="Century Gothic"/>
            </a:endParaRPr>
          </a:p>
          <a:p>
            <a:pPr marL="285750" indent="-285750">
              <a:buFont typeface="Courier New"/>
              <a:buChar char="o"/>
            </a:pPr>
            <a:r>
              <a:rPr lang="en-US" sz="1300" dirty="0">
                <a:latin typeface="Century Gothic"/>
              </a:rPr>
              <a:t>Novo </a:t>
            </a:r>
            <a:r>
              <a:rPr lang="en-US" sz="1300" dirty="0" err="1">
                <a:latin typeface="Century Gothic"/>
              </a:rPr>
              <a:t>programa</a:t>
            </a:r>
            <a:r>
              <a:rPr lang="en-US" sz="1300" dirty="0">
                <a:latin typeface="Century Gothic"/>
              </a:rPr>
              <a:t> de </a:t>
            </a:r>
            <a:r>
              <a:rPr lang="en-US" sz="1300" dirty="0" err="1">
                <a:latin typeface="Century Gothic"/>
              </a:rPr>
              <a:t>integração</a:t>
            </a:r>
            <a:r>
              <a:rPr lang="en-US" sz="1300" dirty="0">
                <a:latin typeface="Century Gothic"/>
              </a:rPr>
              <a:t> das </a:t>
            </a:r>
            <a:r>
              <a:rPr lang="en-US" sz="1300" dirty="0" err="1">
                <a:latin typeface="Century Gothic"/>
              </a:rPr>
              <a:t>obras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em</a:t>
            </a:r>
            <a:r>
              <a:rPr lang="en-US" sz="1300" dirty="0">
                <a:latin typeface="Century Gothic"/>
              </a:rPr>
              <a:t> bens </a:t>
            </a:r>
            <a:r>
              <a:rPr lang="en-US" sz="1300" dirty="0" err="1">
                <a:latin typeface="Century Gothic"/>
              </a:rPr>
              <a:t>tombados</a:t>
            </a:r>
            <a:r>
              <a:rPr lang="en-US" sz="1300" dirty="0">
                <a:latin typeface="Century Gothic"/>
              </a:rPr>
              <a:t> e </a:t>
            </a:r>
            <a:r>
              <a:rPr lang="en-US" sz="1300" dirty="0" err="1">
                <a:latin typeface="Century Gothic"/>
              </a:rPr>
              <a:t>centros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históricos</a:t>
            </a:r>
            <a:r>
              <a:rPr lang="en-US" sz="1300" dirty="0">
                <a:latin typeface="Century Gothic"/>
              </a:rPr>
              <a:t> com </a:t>
            </a:r>
            <a:r>
              <a:rPr lang="en-US" sz="1300" dirty="0" err="1">
                <a:latin typeface="Century Gothic"/>
              </a:rPr>
              <a:t>habitação</a:t>
            </a:r>
            <a:r>
              <a:rPr lang="en-US" sz="1300" dirty="0">
                <a:latin typeface="Century Gothic"/>
              </a:rPr>
              <a:t>, </a:t>
            </a:r>
            <a:r>
              <a:rPr lang="en-US" sz="1300" dirty="0" err="1">
                <a:latin typeface="Century Gothic"/>
              </a:rPr>
              <a:t>empreendedorismo</a:t>
            </a:r>
            <a:r>
              <a:rPr lang="en-US" sz="1300" dirty="0">
                <a:latin typeface="Century Gothic"/>
              </a:rPr>
              <a:t>, </a:t>
            </a:r>
            <a:r>
              <a:rPr lang="en-US" sz="1300" dirty="0" err="1">
                <a:latin typeface="Century Gothic"/>
              </a:rPr>
              <a:t>cultura</a:t>
            </a:r>
            <a:r>
              <a:rPr lang="en-US" sz="1300" dirty="0">
                <a:latin typeface="Century Gothic"/>
              </a:rPr>
              <a:t> e turismo</a:t>
            </a:r>
            <a:endParaRPr lang="en-US" sz="1300" b="1" dirty="0">
              <a:latin typeface="Century Gothic"/>
            </a:endParaRPr>
          </a:p>
          <a:p>
            <a:pPr marL="285750" indent="-285750">
              <a:buFont typeface="Courier New"/>
              <a:buChar char="o"/>
            </a:pPr>
            <a:endParaRPr lang="en-US" sz="1300" b="1" dirty="0">
              <a:latin typeface="Century Gothic"/>
            </a:endParaRPr>
          </a:p>
          <a:p>
            <a:pPr marL="285750" indent="-285750">
              <a:buFont typeface="Courier New"/>
              <a:buChar char="o"/>
            </a:pPr>
            <a:r>
              <a:rPr lang="en-US" sz="1300" b="1" dirty="0" err="1">
                <a:latin typeface="Century Gothic"/>
              </a:rPr>
              <a:t>Em</a:t>
            </a:r>
            <a:r>
              <a:rPr lang="en-US" sz="1300" b="1" dirty="0">
                <a:latin typeface="Century Gothic"/>
              </a:rPr>
              <a:t> 2023 </a:t>
            </a:r>
            <a:r>
              <a:rPr lang="en-US" sz="1300" b="1" dirty="0" err="1">
                <a:latin typeface="Century Gothic"/>
              </a:rPr>
              <a:t>iremos</a:t>
            </a:r>
            <a:r>
              <a:rPr lang="en-US" sz="1300" b="1" dirty="0">
                <a:latin typeface="Century Gothic"/>
              </a:rPr>
              <a:t> </a:t>
            </a:r>
            <a:r>
              <a:rPr lang="en-US" sz="1300" b="1" dirty="0" err="1">
                <a:latin typeface="Century Gothic"/>
              </a:rPr>
              <a:t>executar</a:t>
            </a:r>
            <a:r>
              <a:rPr lang="en-US" sz="1300" b="1" dirty="0">
                <a:latin typeface="Century Gothic"/>
              </a:rPr>
              <a:t> 581 </a:t>
            </a:r>
            <a:r>
              <a:rPr lang="en-US" sz="1300" b="1" dirty="0" err="1">
                <a:latin typeface="Century Gothic"/>
              </a:rPr>
              <a:t>ações</a:t>
            </a:r>
            <a:r>
              <a:rPr lang="en-US" sz="1300" dirty="0">
                <a:latin typeface="Century Gothic"/>
              </a:rPr>
              <a:t>, </a:t>
            </a:r>
            <a:r>
              <a:rPr lang="en-US" sz="1300" dirty="0" err="1">
                <a:latin typeface="Century Gothic"/>
              </a:rPr>
              <a:t>representando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b="1" dirty="0">
                <a:latin typeface="Century Gothic"/>
              </a:rPr>
              <a:t>R$ 136 </a:t>
            </a:r>
            <a:r>
              <a:rPr lang="en-US" sz="1300" b="1" dirty="0" err="1">
                <a:latin typeface="Century Gothic"/>
              </a:rPr>
              <a:t>milhões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em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investimentos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nos</a:t>
            </a:r>
            <a:r>
              <a:rPr lang="en-US" sz="1300" dirty="0">
                <a:latin typeface="Century Gothic"/>
              </a:rPr>
              <a:t> 26 </a:t>
            </a:r>
            <a:r>
              <a:rPr lang="en-US" sz="1300" dirty="0" err="1">
                <a:latin typeface="Century Gothic"/>
              </a:rPr>
              <a:t>estados</a:t>
            </a:r>
            <a:r>
              <a:rPr lang="en-US" sz="1300" dirty="0">
                <a:latin typeface="Century Gothic"/>
              </a:rPr>
              <a:t> e o DF.</a:t>
            </a:r>
            <a:endParaRPr lang="pt-PT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8599CC05-F004-4B2F-1191-3A555EA86C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133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BB72C80D-D943-77B0-9A7D-A24A96D0B795}"/>
              </a:ext>
            </a:extLst>
          </p:cNvPr>
          <p:cNvSpPr/>
          <p:nvPr/>
        </p:nvSpPr>
        <p:spPr>
          <a:xfrm>
            <a:off x="4355172" y="1461320"/>
            <a:ext cx="2682611" cy="273627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BD581B89-B87F-5C1B-81DD-9BE662474CAD}"/>
              </a:ext>
            </a:extLst>
          </p:cNvPr>
          <p:cNvSpPr/>
          <p:nvPr/>
        </p:nvSpPr>
        <p:spPr>
          <a:xfrm>
            <a:off x="474330" y="1468465"/>
            <a:ext cx="2671895" cy="2736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A44FC745-6A27-0277-032A-3F84A1FDC1B3}"/>
              </a:ext>
            </a:extLst>
          </p:cNvPr>
          <p:cNvSpPr/>
          <p:nvPr/>
        </p:nvSpPr>
        <p:spPr>
          <a:xfrm>
            <a:off x="4361817" y="1197002"/>
            <a:ext cx="3182673" cy="273627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l="57721" t="17328" r="26075" b="54768"/>
          <a:stretch/>
        </p:blipFill>
        <p:spPr>
          <a:xfrm>
            <a:off x="-399628" y="-831116"/>
            <a:ext cx="634251" cy="61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l="62532" t="57834" r="22658" b="14486"/>
          <a:stretch/>
        </p:blipFill>
        <p:spPr>
          <a:xfrm>
            <a:off x="4784949" y="-793898"/>
            <a:ext cx="576063" cy="60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="" xmlns:a16="http://schemas.microsoft.com/office/drawing/2014/main" id="{11FD7D26-7E3D-E409-E1BF-E486B8FFF9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>
            <a:off x="0" y="4355801"/>
            <a:ext cx="2803769" cy="977998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="" xmlns:a16="http://schemas.microsoft.com/office/drawing/2014/main" id="{2B26EEB9-8C0F-6A53-4218-11568DF1D5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 rot="10800000">
            <a:off x="6340414" y="-183850"/>
            <a:ext cx="2803769" cy="977998"/>
          </a:xfrm>
          <a:prstGeom prst="rect">
            <a:avLst/>
          </a:prstGeom>
        </p:spPr>
      </p:pic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54BA2906-7FDD-1F3C-AC8E-3E759A61D7C7}"/>
              </a:ext>
            </a:extLst>
          </p:cNvPr>
          <p:cNvSpPr/>
          <p:nvPr/>
        </p:nvSpPr>
        <p:spPr>
          <a:xfrm>
            <a:off x="472046" y="1197003"/>
            <a:ext cx="2746904" cy="2736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Google Shape;100;p2">
            <a:extLst>
              <a:ext uri="{FF2B5EF4-FFF2-40B4-BE49-F238E27FC236}">
                <a16:creationId xmlns="" xmlns:a16="http://schemas.microsoft.com/office/drawing/2014/main" id="{934E8BF5-2551-C16B-2F02-15389BFB5AF8}"/>
              </a:ext>
            </a:extLst>
          </p:cNvPr>
          <p:cNvSpPr/>
          <p:nvPr/>
        </p:nvSpPr>
        <p:spPr>
          <a:xfrm>
            <a:off x="502587" y="1149868"/>
            <a:ext cx="371648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 dirty="0">
                <a:latin typeface="Century Gothic"/>
                <a:sym typeface="Century Gothic"/>
              </a:rPr>
              <a:t>PLANO NACIONAL DE </a:t>
            </a:r>
            <a:br>
              <a:rPr lang="pt-BR" sz="1800" b="1" dirty="0">
                <a:latin typeface="Century Gothic"/>
                <a:sym typeface="Century Gothic"/>
              </a:rPr>
            </a:br>
            <a:r>
              <a:rPr lang="pt-BR" sz="1800" b="1" dirty="0">
                <a:latin typeface="Century Gothic"/>
                <a:sym typeface="Century Gothic"/>
              </a:rPr>
              <a:t>LIVRO E LEITURA – PNLL </a:t>
            </a:r>
            <a:endParaRPr lang="pt-BR" dirty="0"/>
          </a:p>
        </p:txBody>
      </p:sp>
      <p:sp>
        <p:nvSpPr>
          <p:cNvPr id="14" name="Google Shape;99;p2">
            <a:extLst>
              <a:ext uri="{FF2B5EF4-FFF2-40B4-BE49-F238E27FC236}">
                <a16:creationId xmlns="" xmlns:a16="http://schemas.microsoft.com/office/drawing/2014/main" id="{57184630-47AE-80AE-DC17-EB1A6806E633}"/>
              </a:ext>
            </a:extLst>
          </p:cNvPr>
          <p:cNvSpPr/>
          <p:nvPr/>
        </p:nvSpPr>
        <p:spPr>
          <a:xfrm>
            <a:off x="467544" y="133280"/>
            <a:ext cx="6019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>
                <a:solidFill>
                  <a:srgbClr val="BFBFBF"/>
                </a:solidFill>
                <a:latin typeface="Century Gothic"/>
              </a:rPr>
              <a:t>PRÓXIMAS ENTREGAS NOVO MINC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5E2C3565-B595-53F7-B865-95E48A2E6882}"/>
              </a:ext>
            </a:extLst>
          </p:cNvPr>
          <p:cNvSpPr txBox="1"/>
          <p:nvPr/>
        </p:nvSpPr>
        <p:spPr>
          <a:xfrm>
            <a:off x="4354117" y="1148391"/>
            <a:ext cx="416480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800" b="1" dirty="0">
                <a:latin typeface="Century Gothic"/>
              </a:rPr>
              <a:t>PROGRAMA NACIONAL DE FORMAÇÃO CULTURAL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E65E1C-A6EF-9912-6975-15276342F096}"/>
              </a:ext>
            </a:extLst>
          </p:cNvPr>
          <p:cNvSpPr txBox="1"/>
          <p:nvPr/>
        </p:nvSpPr>
        <p:spPr>
          <a:xfrm>
            <a:off x="422290" y="1837559"/>
            <a:ext cx="3716534" cy="18928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300" dirty="0" err="1">
                <a:latin typeface="Century Gothic"/>
              </a:rPr>
              <a:t>Construção</a:t>
            </a:r>
            <a:r>
              <a:rPr lang="en-US" sz="1300" dirty="0">
                <a:latin typeface="Century Gothic"/>
              </a:rPr>
              <a:t> de </a:t>
            </a:r>
            <a:r>
              <a:rPr lang="en-US" sz="1300" dirty="0" err="1">
                <a:latin typeface="Century Gothic"/>
              </a:rPr>
              <a:t>Bibliotecas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Parques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em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territórios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periféricos</a:t>
            </a:r>
            <a:r>
              <a:rPr lang="en-US" sz="1300" dirty="0">
                <a:latin typeface="Century Gothic"/>
              </a:rPr>
              <a:t> das </a:t>
            </a:r>
            <a:r>
              <a:rPr lang="en-US" sz="1300" dirty="0" err="1">
                <a:latin typeface="Century Gothic"/>
              </a:rPr>
              <a:t>capitais</a:t>
            </a:r>
            <a:r>
              <a:rPr lang="en-US" sz="1300" dirty="0">
                <a:latin typeface="Century Gothic"/>
              </a:rPr>
              <a:t> e de </a:t>
            </a:r>
            <a:r>
              <a:rPr lang="en-US" sz="1300" dirty="0" err="1">
                <a:latin typeface="Century Gothic"/>
              </a:rPr>
              <a:t>municípios</a:t>
            </a:r>
            <a:r>
              <a:rPr lang="en-US" sz="1300" dirty="0">
                <a:latin typeface="Century Gothic"/>
              </a:rPr>
              <a:t> de </a:t>
            </a:r>
            <a:r>
              <a:rPr lang="en-US" sz="1300" dirty="0" err="1">
                <a:latin typeface="Century Gothic"/>
              </a:rPr>
              <a:t>médio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porte</a:t>
            </a:r>
            <a:r>
              <a:rPr lang="en-US" sz="1300" dirty="0">
                <a:latin typeface="Century Gothic"/>
              </a:rPr>
              <a:t> de </a:t>
            </a:r>
            <a:r>
              <a:rPr lang="en-US" sz="1300" dirty="0" err="1">
                <a:latin typeface="Century Gothic"/>
              </a:rPr>
              <a:t>cidades</a:t>
            </a:r>
            <a:r>
              <a:rPr lang="en-US" sz="1300" dirty="0">
                <a:latin typeface="Century Gothic"/>
              </a:rPr>
              <a:t> polos do </a:t>
            </a:r>
            <a:r>
              <a:rPr lang="en-US" sz="1300" dirty="0" err="1">
                <a:latin typeface="Century Gothic"/>
              </a:rPr>
              <a:t>Brasil</a:t>
            </a:r>
            <a:r>
              <a:rPr lang="en-US" sz="1300" dirty="0">
                <a:latin typeface="Century Gothic"/>
              </a:rPr>
              <a:t>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PT" sz="1300" dirty="0">
                <a:latin typeface="Century Gothic"/>
              </a:rPr>
              <a:t>Circuito Nacional de Feiras de Livros, Festivais Literários, Saraus e </a:t>
            </a:r>
            <a:r>
              <a:rPr lang="pt-PT" sz="1300" dirty="0" err="1">
                <a:latin typeface="Century Gothic"/>
              </a:rPr>
              <a:t>Slams</a:t>
            </a:r>
            <a:r>
              <a:rPr lang="en-US" sz="1300" dirty="0">
                <a:latin typeface="Century Gothic"/>
              </a:rPr>
              <a:t>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PT" sz="1300" dirty="0">
                <a:latin typeface="Century Gothic"/>
              </a:rPr>
              <a:t>Reabertura, implementação e modernização de Bibliotecas públicas municipais 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48F8E58E-E974-AA16-5BF2-3E5C10B3A0C2}"/>
              </a:ext>
            </a:extLst>
          </p:cNvPr>
          <p:cNvSpPr txBox="1"/>
          <p:nvPr/>
        </p:nvSpPr>
        <p:spPr>
          <a:xfrm>
            <a:off x="4353136" y="1794695"/>
            <a:ext cx="4368574" cy="26930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ourier New" panose="020B0604020202020204" pitchFamily="34" charset="0"/>
              <a:buChar char="o"/>
            </a:pPr>
            <a:r>
              <a:rPr lang="en-US" sz="1300" dirty="0" err="1">
                <a:latin typeface="Century Gothic"/>
              </a:rPr>
              <a:t>Ações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integradas</a:t>
            </a:r>
            <a:r>
              <a:rPr lang="en-US" sz="1300" dirty="0">
                <a:latin typeface="Century Gothic"/>
              </a:rPr>
              <a:t> entre o </a:t>
            </a:r>
            <a:r>
              <a:rPr lang="en-US" sz="1300" dirty="0" err="1">
                <a:latin typeface="Century Gothic"/>
              </a:rPr>
              <a:t>MinC</a:t>
            </a:r>
            <a:r>
              <a:rPr lang="en-US" sz="1300" dirty="0">
                <a:latin typeface="Century Gothic"/>
              </a:rPr>
              <a:t> e o MEC </a:t>
            </a:r>
            <a:br>
              <a:rPr lang="en-US" sz="1300" dirty="0">
                <a:latin typeface="Century Gothic"/>
              </a:rPr>
            </a:br>
            <a:r>
              <a:rPr lang="en-US" sz="1300" dirty="0" err="1">
                <a:latin typeface="Century Gothic"/>
              </a:rPr>
              <a:t>na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formação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artística</a:t>
            </a:r>
            <a:r>
              <a:rPr lang="en-US" sz="1300" dirty="0">
                <a:latin typeface="Century Gothic"/>
              </a:rPr>
              <a:t> e cultural </a:t>
            </a:r>
            <a:endParaRPr lang="pt-BR" dirty="0"/>
          </a:p>
          <a:p>
            <a:pPr marL="285750" indent="-285750">
              <a:buFont typeface="Courier New" panose="020B0604020202020204" pitchFamily="34" charset="0"/>
              <a:buChar char="o"/>
            </a:pPr>
            <a:endParaRPr lang="en-US" sz="1300" b="1" dirty="0">
              <a:latin typeface="Century Gothic"/>
            </a:endParaRPr>
          </a:p>
          <a:p>
            <a:pPr marL="285750" indent="-285750">
              <a:buFont typeface="Courier New" panose="020B0604020202020204" pitchFamily="34" charset="0"/>
              <a:buChar char="o"/>
            </a:pPr>
            <a:r>
              <a:rPr lang="en-US" sz="1300" b="1" dirty="0" err="1">
                <a:latin typeface="Century Gothic"/>
              </a:rPr>
              <a:t>Ações</a:t>
            </a:r>
            <a:r>
              <a:rPr lang="en-US" sz="1300" b="1" dirty="0">
                <a:latin typeface="Century Gothic"/>
              </a:rPr>
              <a:t> </a:t>
            </a:r>
            <a:r>
              <a:rPr lang="en-US" sz="1300" b="1" dirty="0" err="1">
                <a:latin typeface="Century Gothic"/>
              </a:rPr>
              <a:t>programadas</a:t>
            </a:r>
            <a:r>
              <a:rPr lang="en-US" sz="1300" b="1" dirty="0">
                <a:latin typeface="Century Gothic"/>
              </a:rPr>
              <a:t>:</a:t>
            </a:r>
            <a:r>
              <a:rPr lang="en-US" sz="1300" dirty="0">
                <a:latin typeface="Century Gothic"/>
              </a:rPr>
              <a:t> </a:t>
            </a:r>
          </a:p>
          <a:p>
            <a:pPr marL="285750" indent="-285750">
              <a:buFont typeface="Courier New" panose="020B0604020202020204" pitchFamily="34" charset="0"/>
              <a:buChar char="o"/>
            </a:pPr>
            <a:endParaRPr lang="en-US" sz="1300" dirty="0">
              <a:latin typeface="Century Goth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err="1">
                <a:latin typeface="Century Gothic"/>
              </a:rPr>
              <a:t>Disciplinas</a:t>
            </a:r>
            <a:r>
              <a:rPr lang="en-US" sz="1300" dirty="0">
                <a:latin typeface="Century Gothic"/>
              </a:rPr>
              <a:t> de </a:t>
            </a:r>
            <a:r>
              <a:rPr lang="en-US" sz="1300" dirty="0" err="1">
                <a:latin typeface="Century Gothic"/>
              </a:rPr>
              <a:t>artes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nos</a:t>
            </a:r>
            <a:r>
              <a:rPr lang="en-US" sz="1300" dirty="0">
                <a:latin typeface="Century Gothic"/>
              </a:rPr>
              <a:t> tempos </a:t>
            </a:r>
            <a:r>
              <a:rPr lang="en-US" sz="1300" dirty="0" err="1">
                <a:latin typeface="Century Gothic"/>
              </a:rPr>
              <a:t>eletivos</a:t>
            </a:r>
            <a:r>
              <a:rPr lang="en-US" sz="1300" dirty="0">
                <a:latin typeface="Century Gothic"/>
              </a:rPr>
              <a:t> das </a:t>
            </a:r>
            <a:r>
              <a:rPr lang="en-US" sz="1300" dirty="0" err="1">
                <a:latin typeface="Century Gothic"/>
              </a:rPr>
              <a:t>Escolas</a:t>
            </a:r>
            <a:r>
              <a:rPr lang="en-US" sz="1300" dirty="0">
                <a:latin typeface="Century Gothic"/>
              </a:rPr>
              <a:t> de Tempo Integral </a:t>
            </a:r>
            <a:r>
              <a:rPr lang="en-US" sz="1300" dirty="0" err="1">
                <a:latin typeface="Century Gothic"/>
              </a:rPr>
              <a:t>ministrados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por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artistas</a:t>
            </a:r>
            <a:r>
              <a:rPr lang="en-US" sz="1300" dirty="0">
                <a:latin typeface="Century Gothic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Century Gothic"/>
              </a:rPr>
              <a:t> Escola com </a:t>
            </a:r>
            <a:r>
              <a:rPr lang="en-US" sz="1300" dirty="0" err="1">
                <a:latin typeface="Century Gothic"/>
              </a:rPr>
              <a:t>os</a:t>
            </a:r>
            <a:r>
              <a:rPr lang="en-US" sz="1300" dirty="0">
                <a:latin typeface="Century Gothic"/>
              </a:rPr>
              <a:t> Mestres e </a:t>
            </a:r>
            <a:r>
              <a:rPr lang="en-US" sz="1300" dirty="0" err="1">
                <a:latin typeface="Century Gothic"/>
              </a:rPr>
              <a:t>Mestras</a:t>
            </a:r>
            <a:r>
              <a:rPr lang="en-US" sz="1300" dirty="0">
                <a:latin typeface="Century Gothic"/>
              </a:rPr>
              <a:t> da </a:t>
            </a:r>
            <a:r>
              <a:rPr lang="en-US" sz="1300" dirty="0" err="1">
                <a:latin typeface="Century Gothic"/>
              </a:rPr>
              <a:t>Cultura</a:t>
            </a:r>
            <a:r>
              <a:rPr lang="en-US" sz="1300" dirty="0">
                <a:latin typeface="Century Gothic"/>
              </a:rPr>
              <a:t> de </a:t>
            </a:r>
            <a:r>
              <a:rPr lang="en-US" sz="1300" dirty="0" err="1">
                <a:latin typeface="Century Gothic"/>
              </a:rPr>
              <a:t>Tradição</a:t>
            </a:r>
            <a:r>
              <a:rPr lang="en-US" sz="1300" dirty="0">
                <a:latin typeface="Century Gothic"/>
              </a:rPr>
              <a:t> a Popular;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err="1">
                <a:latin typeface="Century Gothic"/>
              </a:rPr>
              <a:t>Cursos</a:t>
            </a:r>
            <a:r>
              <a:rPr lang="en-US" sz="1300" dirty="0">
                <a:latin typeface="Century Gothic"/>
              </a:rPr>
              <a:t> de </a:t>
            </a:r>
            <a:r>
              <a:rPr lang="en-US" sz="1300" dirty="0" err="1">
                <a:latin typeface="Century Gothic"/>
              </a:rPr>
              <a:t>Graduação</a:t>
            </a:r>
            <a:r>
              <a:rPr lang="en-US" sz="1300" dirty="0">
                <a:latin typeface="Century Gothic"/>
              </a:rPr>
              <a:t> e de </a:t>
            </a:r>
            <a:r>
              <a:rPr lang="en-US" sz="1300" dirty="0" err="1">
                <a:latin typeface="Century Gothic"/>
              </a:rPr>
              <a:t>Pós-Graduação</a:t>
            </a:r>
            <a:r>
              <a:rPr lang="en-US" sz="1300" dirty="0">
                <a:latin typeface="Century Gothic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err="1">
                <a:latin typeface="Century Gothic"/>
              </a:rPr>
              <a:t>Realização</a:t>
            </a:r>
            <a:r>
              <a:rPr lang="en-US" sz="1300" dirty="0">
                <a:latin typeface="Century Gothic"/>
              </a:rPr>
              <a:t> do </a:t>
            </a:r>
            <a:r>
              <a:rPr lang="en-US" sz="1300" dirty="0" err="1">
                <a:latin typeface="Century Gothic"/>
              </a:rPr>
              <a:t>Edital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Escolas</a:t>
            </a:r>
            <a:r>
              <a:rPr lang="en-US" sz="1300" dirty="0">
                <a:latin typeface="Century Gothic"/>
              </a:rPr>
              <a:t> Livres </a:t>
            </a:r>
            <a:r>
              <a:rPr lang="en-US" sz="1300" dirty="0" err="1">
                <a:latin typeface="Century Gothic"/>
              </a:rPr>
              <a:t>voltado</a:t>
            </a:r>
            <a:r>
              <a:rPr lang="en-US" sz="1300" dirty="0">
                <a:latin typeface="Century Gothic"/>
              </a:rPr>
              <a:t> para </a:t>
            </a:r>
            <a:r>
              <a:rPr lang="en-US" sz="1300" dirty="0" err="1">
                <a:latin typeface="Century Gothic"/>
              </a:rPr>
              <a:t>instituições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culturais</a:t>
            </a:r>
            <a:r>
              <a:rPr lang="en-US" sz="1300" dirty="0">
                <a:latin typeface="Century Gothic"/>
              </a:rPr>
              <a:t> da </a:t>
            </a:r>
            <a:r>
              <a:rPr lang="en-US" sz="1300" dirty="0" err="1">
                <a:latin typeface="Century Gothic"/>
              </a:rPr>
              <a:t>sociedade</a:t>
            </a:r>
            <a:r>
              <a:rPr lang="en-US" sz="1300" dirty="0">
                <a:latin typeface="Century Gothic"/>
              </a:rPr>
              <a:t> civil.</a:t>
            </a:r>
            <a:endParaRPr lang="pt-PT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13BA028D-2D30-3F6B-C0E5-2A72FE0C68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39715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l="57721" t="17328" r="26075" b="54768"/>
          <a:stretch/>
        </p:blipFill>
        <p:spPr>
          <a:xfrm>
            <a:off x="-399628" y="-831116"/>
            <a:ext cx="634251" cy="61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l="62532" t="57834" r="22658" b="14486"/>
          <a:stretch/>
        </p:blipFill>
        <p:spPr>
          <a:xfrm>
            <a:off x="4784949" y="-793898"/>
            <a:ext cx="576063" cy="60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="" xmlns:a16="http://schemas.microsoft.com/office/drawing/2014/main" id="{2B26EEB9-8C0F-6A53-4218-11568DF1D5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 rot="10800000">
            <a:off x="6340414" y="-183850"/>
            <a:ext cx="2803769" cy="977998"/>
          </a:xfrm>
          <a:prstGeom prst="rect">
            <a:avLst/>
          </a:prstGeom>
        </p:spPr>
      </p:pic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54BA2906-7FDD-1F3C-AC8E-3E759A61D7C7}"/>
              </a:ext>
            </a:extLst>
          </p:cNvPr>
          <p:cNvSpPr/>
          <p:nvPr/>
        </p:nvSpPr>
        <p:spPr>
          <a:xfrm>
            <a:off x="465401" y="1375597"/>
            <a:ext cx="2625460" cy="2736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Google Shape;100;p2">
            <a:extLst>
              <a:ext uri="{FF2B5EF4-FFF2-40B4-BE49-F238E27FC236}">
                <a16:creationId xmlns="" xmlns:a16="http://schemas.microsoft.com/office/drawing/2014/main" id="{934E8BF5-2551-C16B-2F02-15389BFB5AF8}"/>
              </a:ext>
            </a:extLst>
          </p:cNvPr>
          <p:cNvSpPr/>
          <p:nvPr/>
        </p:nvSpPr>
        <p:spPr>
          <a:xfrm>
            <a:off x="502587" y="1328462"/>
            <a:ext cx="823847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 dirty="0">
                <a:latin typeface="Century Gothic"/>
                <a:sym typeface="Century Gothic"/>
              </a:rPr>
              <a:t>AÇÕES AUDIOVISUAL </a:t>
            </a:r>
            <a:endParaRPr lang="pt-BR" dirty="0"/>
          </a:p>
        </p:txBody>
      </p:sp>
      <p:sp>
        <p:nvSpPr>
          <p:cNvPr id="14" name="Google Shape;99;p2">
            <a:extLst>
              <a:ext uri="{FF2B5EF4-FFF2-40B4-BE49-F238E27FC236}">
                <a16:creationId xmlns="" xmlns:a16="http://schemas.microsoft.com/office/drawing/2014/main" id="{57184630-47AE-80AE-DC17-EB1A6806E633}"/>
              </a:ext>
            </a:extLst>
          </p:cNvPr>
          <p:cNvSpPr/>
          <p:nvPr/>
        </p:nvSpPr>
        <p:spPr>
          <a:xfrm>
            <a:off x="467544" y="133280"/>
            <a:ext cx="6019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>
                <a:solidFill>
                  <a:srgbClr val="BFBFBF"/>
                </a:solidFill>
                <a:latin typeface="Century Gothic"/>
              </a:rPr>
              <a:t>PRÓXIMAS ENTREGAS NOVO MINC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4E65E1C-A6EF-9912-6975-15276342F096}"/>
              </a:ext>
            </a:extLst>
          </p:cNvPr>
          <p:cNvSpPr txBox="1"/>
          <p:nvPr/>
        </p:nvSpPr>
        <p:spPr>
          <a:xfrm>
            <a:off x="429434" y="1830416"/>
            <a:ext cx="8208167" cy="25237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b="1" dirty="0">
                <a:latin typeface="Century Gothic"/>
              </a:rPr>
              <a:t>PRESERVAÇÃO DE SALAS DE CINEMA DE MENOR PORTE</a:t>
            </a:r>
            <a:r>
              <a:rPr lang="en-US" sz="1300" dirty="0">
                <a:latin typeface="Century Gothic"/>
              </a:rPr>
              <a:t> com 150 </a:t>
            </a:r>
            <a:r>
              <a:rPr lang="en-US" sz="1300" dirty="0" err="1">
                <a:latin typeface="Century Gothic"/>
              </a:rPr>
              <a:t>empresas</a:t>
            </a:r>
            <a:r>
              <a:rPr lang="en-US" sz="1300" dirty="0">
                <a:latin typeface="Century Gothic"/>
              </a:rPr>
              <a:t> a ser </a:t>
            </a:r>
            <a:r>
              <a:rPr lang="en-US" sz="1300" dirty="0" err="1">
                <a:latin typeface="Century Gothic"/>
              </a:rPr>
              <a:t>contempladas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em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todo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território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nacional</a:t>
            </a:r>
            <a:r>
              <a:rPr lang="en-US" sz="1300" dirty="0">
                <a:latin typeface="Century Gothic"/>
              </a:rPr>
              <a:t>; </a:t>
            </a:r>
            <a:endParaRPr lang="en-US" sz="1200" dirty="0"/>
          </a:p>
          <a:p>
            <a:endParaRPr lang="en-US" sz="1300" dirty="0">
              <a:latin typeface="Century Gothic"/>
            </a:endParaRPr>
          </a:p>
          <a:p>
            <a:r>
              <a:rPr lang="en-US" sz="1300" b="1" dirty="0">
                <a:latin typeface="Century Gothic"/>
              </a:rPr>
              <a:t>INOVAÇÃO E INFRAESTRUTURA</a:t>
            </a:r>
            <a:r>
              <a:rPr lang="en-US" sz="1300" dirty="0">
                <a:latin typeface="Century Gothic"/>
              </a:rPr>
              <a:t> - Investimentos para o </a:t>
            </a:r>
            <a:r>
              <a:rPr lang="en-US" sz="1300" dirty="0" err="1">
                <a:latin typeface="Century Gothic"/>
              </a:rPr>
              <a:t>empreendedorismo</a:t>
            </a:r>
            <a:r>
              <a:rPr lang="en-US" sz="1300" dirty="0">
                <a:latin typeface="Century Gothic"/>
              </a:rPr>
              <a:t>, </a:t>
            </a:r>
            <a:r>
              <a:rPr lang="en-US" sz="1300" dirty="0" err="1">
                <a:latin typeface="Century Gothic"/>
              </a:rPr>
              <a:t>acessibilidade</a:t>
            </a:r>
            <a:r>
              <a:rPr lang="en-US" sz="1300" dirty="0">
                <a:latin typeface="Century Gothic"/>
              </a:rPr>
              <a:t> e </a:t>
            </a:r>
            <a:r>
              <a:rPr lang="en-US" sz="1300" dirty="0" err="1">
                <a:latin typeface="Century Gothic"/>
              </a:rPr>
              <a:t>fortalecimento</a:t>
            </a:r>
            <a:r>
              <a:rPr lang="en-US" sz="1300" dirty="0">
                <a:latin typeface="Century Gothic"/>
              </a:rPr>
              <a:t> da </a:t>
            </a:r>
            <a:r>
              <a:rPr lang="en-US" sz="1300" dirty="0" err="1">
                <a:latin typeface="Century Gothic"/>
              </a:rPr>
              <a:t>cadeia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b="1" dirty="0" err="1">
                <a:latin typeface="Century Gothic"/>
              </a:rPr>
              <a:t>produtiva</a:t>
            </a:r>
            <a:r>
              <a:rPr lang="en-US" sz="1300" b="1" dirty="0">
                <a:latin typeface="Century Gothic"/>
              </a:rPr>
              <a:t> e </a:t>
            </a:r>
            <a:r>
              <a:rPr lang="en-US" sz="1300" b="1" dirty="0" err="1">
                <a:latin typeface="Century Gothic"/>
              </a:rPr>
              <a:t>economica</a:t>
            </a:r>
            <a:r>
              <a:rPr lang="en-US" sz="1300" b="1" dirty="0">
                <a:latin typeface="Century Gothic"/>
              </a:rPr>
              <a:t> </a:t>
            </a:r>
            <a:r>
              <a:rPr lang="en-US" sz="1300" dirty="0">
                <a:latin typeface="Century Gothic"/>
              </a:rPr>
              <a:t>do audiovisual.</a:t>
            </a:r>
            <a:endParaRPr lang="en-US" sz="1300" b="1" dirty="0">
              <a:latin typeface="Century Gothic"/>
            </a:endParaRPr>
          </a:p>
          <a:p>
            <a:endParaRPr lang="en-US" sz="1300" b="1" dirty="0">
              <a:latin typeface="Century Gothic"/>
            </a:endParaRPr>
          </a:p>
          <a:p>
            <a:r>
              <a:rPr lang="en-US" sz="1300" b="1" dirty="0">
                <a:latin typeface="Century Gothic"/>
              </a:rPr>
              <a:t>INVESTIMENTOS NAS COPRODUÇÕES - </a:t>
            </a:r>
            <a:r>
              <a:rPr lang="en-US" sz="1300" dirty="0" err="1">
                <a:latin typeface="Century Gothic"/>
              </a:rPr>
              <a:t>Retomada</a:t>
            </a:r>
            <a:r>
              <a:rPr lang="en-US" sz="1300" dirty="0">
                <a:latin typeface="Century Gothic"/>
              </a:rPr>
              <a:t> das </a:t>
            </a:r>
            <a:r>
              <a:rPr lang="en-US" sz="1300" dirty="0" err="1">
                <a:latin typeface="Century Gothic"/>
              </a:rPr>
              <a:t>parcerias</a:t>
            </a:r>
            <a:r>
              <a:rPr lang="en-US" sz="1300" dirty="0">
                <a:latin typeface="Century Gothic"/>
              </a:rPr>
              <a:t> </a:t>
            </a:r>
            <a:r>
              <a:rPr lang="en-US" sz="1300" dirty="0" err="1">
                <a:latin typeface="Century Gothic"/>
              </a:rPr>
              <a:t>internacionais</a:t>
            </a:r>
            <a:r>
              <a:rPr lang="en-US" sz="1300" dirty="0">
                <a:latin typeface="Century Gothic"/>
              </a:rPr>
              <a:t> para </a:t>
            </a:r>
            <a:r>
              <a:rPr lang="en-US" sz="1300" dirty="0" err="1">
                <a:latin typeface="Century Gothic"/>
              </a:rPr>
              <a:t>financiamento</a:t>
            </a:r>
            <a:r>
              <a:rPr lang="en-US" sz="1300" dirty="0">
                <a:latin typeface="Century Gothic"/>
              </a:rPr>
              <a:t> conjunto de </a:t>
            </a:r>
            <a:r>
              <a:rPr lang="en-US" sz="1300" dirty="0" err="1">
                <a:latin typeface="Century Gothic"/>
              </a:rPr>
              <a:t>filmes</a:t>
            </a:r>
            <a:r>
              <a:rPr lang="en-US" sz="1300" dirty="0">
                <a:latin typeface="Century Gothic"/>
              </a:rPr>
              <a:t> para </a:t>
            </a:r>
            <a:r>
              <a:rPr lang="en-US" sz="1300" dirty="0" err="1">
                <a:latin typeface="Century Gothic"/>
              </a:rPr>
              <a:t>salas</a:t>
            </a:r>
            <a:r>
              <a:rPr lang="en-US" sz="1300" dirty="0">
                <a:latin typeface="Century Gothic"/>
              </a:rPr>
              <a:t> de cinema;  </a:t>
            </a:r>
            <a:endParaRPr lang="en-US" sz="1200" dirty="0"/>
          </a:p>
          <a:p>
            <a:endParaRPr lang="en-US" sz="1300" b="1" dirty="0">
              <a:latin typeface="Century Gothic"/>
            </a:endParaRPr>
          </a:p>
          <a:p>
            <a:r>
              <a:rPr lang="en-US" sz="1300" b="1" dirty="0">
                <a:latin typeface="Century Gothic"/>
              </a:rPr>
              <a:t>CHAMADA PÚBLICA CINEMA</a:t>
            </a:r>
            <a:r>
              <a:rPr lang="en-US" sz="1300" dirty="0">
                <a:latin typeface="Century Gothic"/>
              </a:rPr>
              <a:t> – </a:t>
            </a:r>
            <a:r>
              <a:rPr lang="en-US" sz="1300" dirty="0" err="1">
                <a:latin typeface="Century Gothic"/>
              </a:rPr>
              <a:t>Produção</a:t>
            </a:r>
            <a:r>
              <a:rPr lang="en-US" sz="1300" dirty="0">
                <a:latin typeface="Century Gothic"/>
              </a:rPr>
              <a:t> e Via Distribuidora; 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F908DA2C-4081-BA9E-BB8E-E5AA8D0DBC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4259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5">
            <a:extLst>
              <a:ext uri="{FF2B5EF4-FFF2-40B4-BE49-F238E27FC236}">
                <a16:creationId xmlns="" xmlns:a16="http://schemas.microsoft.com/office/drawing/2014/main" id="{A8AD9D8B-3E96-7094-CB5F-9D20B3DDA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6" y="-32888"/>
            <a:ext cx="9148312" cy="5176927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A2624327-E8AA-A517-18D5-B8B4754CFD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39</a:t>
            </a:fld>
            <a:endParaRPr lang="pt-BR"/>
          </a:p>
        </p:txBody>
      </p:sp>
      <p:sp>
        <p:nvSpPr>
          <p:cNvPr id="7" name="Google Shape;99;p2">
            <a:extLst>
              <a:ext uri="{FF2B5EF4-FFF2-40B4-BE49-F238E27FC236}">
                <a16:creationId xmlns="" xmlns:a16="http://schemas.microsoft.com/office/drawing/2014/main" id="{07DB12B5-A9DA-C25A-C181-C95BE77D72A9}"/>
              </a:ext>
            </a:extLst>
          </p:cNvPr>
          <p:cNvSpPr/>
          <p:nvPr/>
        </p:nvSpPr>
        <p:spPr>
          <a:xfrm>
            <a:off x="229823" y="756134"/>
            <a:ext cx="6019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600" dirty="0">
                <a:solidFill>
                  <a:srgbClr val="FFFFFF"/>
                </a:solidFill>
                <a:latin typeface="Century Gothic"/>
              </a:rPr>
              <a:t>CULTURA NO CONGRESSO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1645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043DB0B0-7213-B9D2-F669-FE01DEFD8116}"/>
              </a:ext>
            </a:extLst>
          </p:cNvPr>
          <p:cNvSpPr/>
          <p:nvPr/>
        </p:nvSpPr>
        <p:spPr>
          <a:xfrm>
            <a:off x="604307" y="889029"/>
            <a:ext cx="3969683" cy="3131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Google Shape;100;p2"/>
          <p:cNvSpPr/>
          <p:nvPr/>
        </p:nvSpPr>
        <p:spPr>
          <a:xfrm>
            <a:off x="527523" y="849831"/>
            <a:ext cx="549157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>
                <a:latin typeface="Century Gothic"/>
                <a:sym typeface="Century Gothic"/>
              </a:rPr>
              <a:t>ALÉM DO DESMONTE INSTITUCIONAL DAS POLÍTICAS CULTURAIS, O SETOR CULTURAL SOFREU COM A PANDEMIA</a:t>
            </a:r>
            <a:endParaRPr lang="pt-BR" sz="1800">
              <a:latin typeface="Century Gothic"/>
            </a:endParaRPr>
          </a:p>
        </p:txBody>
      </p:sp>
      <p:pic>
        <p:nvPicPr>
          <p:cNvPr id="4" name="Imagem 4" descr="Uma imagem contendo Forma&#10;&#10;Descrição gerada automaticamente">
            <a:extLst>
              <a:ext uri="{FF2B5EF4-FFF2-40B4-BE49-F238E27FC236}">
                <a16:creationId xmlns="" xmlns:a16="http://schemas.microsoft.com/office/drawing/2014/main" id="{00E11A75-2363-4034-1B96-3BEEACA48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00"/>
            <a:ext cx="6019800" cy="33909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58B3B02C-1666-3433-3534-7C4A29E08D27}"/>
              </a:ext>
            </a:extLst>
          </p:cNvPr>
          <p:cNvSpPr txBox="1"/>
          <p:nvPr/>
        </p:nvSpPr>
        <p:spPr>
          <a:xfrm>
            <a:off x="1929868" y="2195402"/>
            <a:ext cx="610322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dirty="0">
                <a:latin typeface="Century Gothic"/>
              </a:rPr>
              <a:t>● </a:t>
            </a:r>
            <a:r>
              <a:rPr lang="pt-BR" sz="2400" b="1" dirty="0">
                <a:latin typeface="Century Gothic"/>
              </a:rPr>
              <a:t>83,7%</a:t>
            </a:r>
            <a:r>
              <a:rPr lang="pt-BR" dirty="0">
                <a:latin typeface="Century Gothic"/>
              </a:rPr>
              <a:t> tiveram suspensão de atividades e maior dificuldade de captação </a:t>
            </a:r>
            <a:r>
              <a:rPr lang="pt-BR" sz="800" dirty="0">
                <a:latin typeface="Century Gothic"/>
              </a:rPr>
              <a:t>(Observatório de Economia Criativa)</a:t>
            </a:r>
            <a:endParaRPr lang="pt-BR" sz="800" dirty="0"/>
          </a:p>
          <a:p>
            <a:endParaRPr lang="pt-BR" dirty="0">
              <a:latin typeface="Century Gothic"/>
            </a:endParaRPr>
          </a:p>
          <a:p>
            <a:r>
              <a:rPr lang="pt-BR" dirty="0">
                <a:latin typeface="Century Gothic"/>
              </a:rPr>
              <a:t>● A taxa de</a:t>
            </a:r>
            <a:r>
              <a:rPr lang="pt-BR" sz="1800" dirty="0">
                <a:latin typeface="Century Gothic"/>
              </a:rPr>
              <a:t> </a:t>
            </a:r>
            <a:r>
              <a:rPr lang="pt-BR" sz="1800" b="1" dirty="0">
                <a:latin typeface="Century Gothic"/>
              </a:rPr>
              <a:t>informalidade</a:t>
            </a:r>
            <a:r>
              <a:rPr lang="pt-BR" sz="1800" dirty="0">
                <a:latin typeface="Century Gothic"/>
              </a:rPr>
              <a:t> </a:t>
            </a:r>
            <a:r>
              <a:rPr lang="pt-BR" dirty="0">
                <a:latin typeface="Century Gothic"/>
              </a:rPr>
              <a:t>do setor alcançou </a:t>
            </a:r>
            <a:r>
              <a:rPr lang="pt-BR" sz="2400" b="1" dirty="0">
                <a:latin typeface="Century Gothic"/>
              </a:rPr>
              <a:t>41,2%</a:t>
            </a:r>
          </a:p>
          <a:p>
            <a:endParaRPr lang="pt-BR" dirty="0">
              <a:latin typeface="Century Gothic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68B91DBC-E313-5A8B-817E-00DF7A6DAD3A}"/>
              </a:ext>
            </a:extLst>
          </p:cNvPr>
          <p:cNvSpPr txBox="1"/>
          <p:nvPr/>
        </p:nvSpPr>
        <p:spPr>
          <a:xfrm>
            <a:off x="1932036" y="4775333"/>
            <a:ext cx="900120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000" dirty="0">
                <a:latin typeface="Century Gothic"/>
                <a:cs typeface="Segoe UI"/>
              </a:rPr>
              <a:t>Observatório da Economia Criativa da Bahia (OBEC-BA) - UFBA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22CB5AA6-E5D0-F2AA-A362-0FDA2819F6B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807200" y="147479"/>
            <a:ext cx="21336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400" b="1" dirty="0" smtClean="0">
                <a:solidFill>
                  <a:schemeClr val="tx1"/>
                </a:solidFill>
                <a:latin typeface="Century Gothic"/>
              </a:rPr>
              <a:t>4</a:t>
            </a:fld>
            <a:endParaRPr lang="pt-BR" sz="1400" b="1" dirty="0">
              <a:solidFill>
                <a:schemeClr val="tx1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68313817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4"/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l="57721" t="17328" r="26075" b="54768"/>
          <a:stretch/>
        </p:blipFill>
        <p:spPr>
          <a:xfrm>
            <a:off x="-399628" y="-831116"/>
            <a:ext cx="634251" cy="61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l="62532" t="57834" r="22658" b="14486"/>
          <a:stretch/>
        </p:blipFill>
        <p:spPr>
          <a:xfrm>
            <a:off x="4784949" y="-793898"/>
            <a:ext cx="576063" cy="60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="" xmlns:a16="http://schemas.microsoft.com/office/drawing/2014/main" id="{11FD7D26-7E3D-E409-E1BF-E486B8FFF9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>
            <a:off x="0" y="4355801"/>
            <a:ext cx="2803769" cy="977998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="" xmlns:a16="http://schemas.microsoft.com/office/drawing/2014/main" id="{2B26EEB9-8C0F-6A53-4218-11568DF1D5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 rot="10800000">
            <a:off x="6340414" y="-183850"/>
            <a:ext cx="2803769" cy="97799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A97DA7B2-EB62-1BF7-E503-216D88D763B0}"/>
              </a:ext>
            </a:extLst>
          </p:cNvPr>
          <p:cNvSpPr txBox="1"/>
          <p:nvPr/>
        </p:nvSpPr>
        <p:spPr>
          <a:xfrm>
            <a:off x="2081800" y="1630456"/>
            <a:ext cx="6259808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800" b="1" dirty="0">
                <a:latin typeface="Century Gothic"/>
              </a:rPr>
              <a:t>Projeto de Lei 3905/21</a:t>
            </a:r>
            <a:endParaRPr lang="pt-BR" b="1" dirty="0">
              <a:latin typeface="Century Gothic"/>
            </a:endParaRPr>
          </a:p>
          <a:p>
            <a:endParaRPr lang="pt-BR" sz="1000" b="1" dirty="0">
              <a:latin typeface="Century Gothic"/>
            </a:endParaRPr>
          </a:p>
          <a:p>
            <a:pPr algn="just"/>
            <a:r>
              <a:rPr lang="pt-BR" dirty="0">
                <a:latin typeface="Century Gothic"/>
              </a:rPr>
              <a:t>●  Melhora a gestão do ministério, a execução do agente cultural e moderniza, trazendo mais transparência e eficiência durante a execução. </a:t>
            </a:r>
          </a:p>
          <a:p>
            <a:endParaRPr lang="pt-BR" dirty="0">
              <a:latin typeface="Century Gothic"/>
            </a:endParaRPr>
          </a:p>
          <a:p>
            <a:r>
              <a:rPr lang="pt-BR" dirty="0">
                <a:latin typeface="Century Gothic"/>
              </a:rPr>
              <a:t>Uma legislação que compreende as </a:t>
            </a:r>
            <a:r>
              <a:rPr lang="pt-BR" b="1" dirty="0">
                <a:latin typeface="Century Gothic"/>
              </a:rPr>
              <a:t>necessidades do setor e</a:t>
            </a:r>
          </a:p>
          <a:p>
            <a:r>
              <a:rPr lang="pt-BR" b="1" dirty="0">
                <a:latin typeface="Century Gothic"/>
              </a:rPr>
              <a:t>cria procedimentos mais inclusivos</a:t>
            </a:r>
            <a:r>
              <a:rPr lang="pt-BR" dirty="0">
                <a:latin typeface="Century Gothic"/>
              </a:rPr>
              <a:t>, que retiram obstáculos e</a:t>
            </a:r>
          </a:p>
          <a:p>
            <a:r>
              <a:rPr lang="pt-BR" b="1" dirty="0">
                <a:latin typeface="Century Gothic"/>
              </a:rPr>
              <a:t>reduzem as desigualdades de acesso às políticas culturais</a:t>
            </a:r>
            <a:r>
              <a:rPr lang="pt-BR" dirty="0">
                <a:latin typeface="Century Gothic"/>
              </a:rPr>
              <a:t>.</a:t>
            </a:r>
          </a:p>
          <a:p>
            <a:endParaRPr lang="pt-BR" dirty="0">
              <a:latin typeface="Century Gothic"/>
            </a:endParaRPr>
          </a:p>
          <a:p>
            <a:endParaRPr lang="pt-BR" dirty="0">
              <a:latin typeface="Century Gothic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C30FC4F8-231D-612E-311B-B365D2DD135A}"/>
              </a:ext>
            </a:extLst>
          </p:cNvPr>
          <p:cNvSpPr/>
          <p:nvPr/>
        </p:nvSpPr>
        <p:spPr>
          <a:xfrm>
            <a:off x="0" y="1001085"/>
            <a:ext cx="1915466" cy="3357387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Google Shape;100;p2">
            <a:extLst>
              <a:ext uri="{FF2B5EF4-FFF2-40B4-BE49-F238E27FC236}">
                <a16:creationId xmlns="" xmlns:a16="http://schemas.microsoft.com/office/drawing/2014/main" id="{82D23FD8-DBE9-4D8A-1B91-EB7B414C1BE2}"/>
              </a:ext>
            </a:extLst>
          </p:cNvPr>
          <p:cNvSpPr/>
          <p:nvPr/>
        </p:nvSpPr>
        <p:spPr>
          <a:xfrm>
            <a:off x="37666" y="3305397"/>
            <a:ext cx="191243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 b="1">
                <a:solidFill>
                  <a:srgbClr val="FFFFFF"/>
                </a:solidFill>
                <a:latin typeface="Century Gothic"/>
                <a:sym typeface="Century Gothic"/>
              </a:rPr>
              <a:t>CONTAMOS </a:t>
            </a:r>
            <a:endParaRPr lang="pt-BR" sz="1600">
              <a:solidFill>
                <a:srgbClr val="FFFFFF"/>
              </a:solidFill>
              <a:latin typeface="Century Gothic"/>
            </a:endParaRPr>
          </a:p>
          <a:p>
            <a:r>
              <a:rPr lang="pt-BR" sz="1600" b="1">
                <a:solidFill>
                  <a:srgbClr val="FFFFFF"/>
                </a:solidFill>
                <a:latin typeface="Century Gothic"/>
                <a:sym typeface="Century Gothic"/>
              </a:rPr>
              <a:t>COM </a:t>
            </a:r>
            <a:endParaRPr lang="pt-BR" sz="1600">
              <a:solidFill>
                <a:srgbClr val="FFFFFF"/>
              </a:solidFill>
              <a:latin typeface="Century Gothic"/>
            </a:endParaRPr>
          </a:p>
          <a:p>
            <a:r>
              <a:rPr lang="pt-BR" sz="1600" b="1">
                <a:solidFill>
                  <a:srgbClr val="FFFFFF"/>
                </a:solidFill>
                <a:latin typeface="Century Gothic"/>
                <a:sym typeface="Century Gothic"/>
              </a:rPr>
              <a:t>PARLAMENTARES</a:t>
            </a:r>
            <a:endParaRPr lang="pt-BR" sz="160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AA7664CC-A1C3-676C-4D3A-BD0C1CEA2957}"/>
              </a:ext>
            </a:extLst>
          </p:cNvPr>
          <p:cNvSpPr/>
          <p:nvPr/>
        </p:nvSpPr>
        <p:spPr>
          <a:xfrm>
            <a:off x="1058" y="1199971"/>
            <a:ext cx="5613802" cy="32405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Google Shape;100;p2">
            <a:extLst>
              <a:ext uri="{FF2B5EF4-FFF2-40B4-BE49-F238E27FC236}">
                <a16:creationId xmlns="" xmlns:a16="http://schemas.microsoft.com/office/drawing/2014/main" id="{C49D6D08-715C-5A4A-4A16-62D646BC28C1}"/>
              </a:ext>
            </a:extLst>
          </p:cNvPr>
          <p:cNvSpPr/>
          <p:nvPr/>
        </p:nvSpPr>
        <p:spPr>
          <a:xfrm>
            <a:off x="527523" y="1201523"/>
            <a:ext cx="730714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>
                <a:latin typeface="Century Gothic"/>
                <a:sym typeface="Century Gothic"/>
              </a:rPr>
              <a:t>MARCO REGULATÓRIO FOMENTO CULTURAL</a:t>
            </a:r>
            <a:endParaRPr lang="pt-BR" b="1">
              <a:latin typeface="Century Gothic"/>
            </a:endParaRPr>
          </a:p>
        </p:txBody>
      </p:sp>
      <p:sp>
        <p:nvSpPr>
          <p:cNvPr id="12" name="Google Shape;99;p2">
            <a:extLst>
              <a:ext uri="{FF2B5EF4-FFF2-40B4-BE49-F238E27FC236}">
                <a16:creationId xmlns="" xmlns:a16="http://schemas.microsoft.com/office/drawing/2014/main" id="{3719B213-4BD6-F35D-0DF9-FE23D6F441E7}"/>
              </a:ext>
            </a:extLst>
          </p:cNvPr>
          <p:cNvSpPr/>
          <p:nvPr/>
        </p:nvSpPr>
        <p:spPr>
          <a:xfrm>
            <a:off x="467544" y="133280"/>
            <a:ext cx="6019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>
                <a:solidFill>
                  <a:srgbClr val="BFBFBF"/>
                </a:solidFill>
                <a:latin typeface="Century Gothic"/>
              </a:rPr>
              <a:t>LEIS DA CULTURA - PRÓXIMOS PASSOS </a:t>
            </a:r>
            <a:endParaRPr lang="pt-BR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="" xmlns:a16="http://schemas.microsoft.com/office/drawing/2014/main" id="{5238B016-B8F9-A16C-F931-6B6E80352D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48939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l="57721" t="17328" r="26075" b="54768"/>
          <a:stretch/>
        </p:blipFill>
        <p:spPr>
          <a:xfrm>
            <a:off x="-399628" y="-831116"/>
            <a:ext cx="634251" cy="61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l="62532" t="57834" r="22658" b="14486"/>
          <a:stretch/>
        </p:blipFill>
        <p:spPr>
          <a:xfrm>
            <a:off x="4784949" y="-793898"/>
            <a:ext cx="576063" cy="60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="" xmlns:a16="http://schemas.microsoft.com/office/drawing/2014/main" id="{11FD7D26-7E3D-E409-E1BF-E486B8FFF9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>
            <a:off x="0" y="4355801"/>
            <a:ext cx="2803769" cy="977998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="" xmlns:a16="http://schemas.microsoft.com/office/drawing/2014/main" id="{2B26EEB9-8C0F-6A53-4218-11568DF1D5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 rot="10800000">
            <a:off x="6340414" y="-183850"/>
            <a:ext cx="2803769" cy="97799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A97DA7B2-EB62-1BF7-E503-216D88D763B0}"/>
              </a:ext>
            </a:extLst>
          </p:cNvPr>
          <p:cNvSpPr txBox="1"/>
          <p:nvPr/>
        </p:nvSpPr>
        <p:spPr>
          <a:xfrm>
            <a:off x="2069240" y="2120313"/>
            <a:ext cx="5588860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800" b="1" dirty="0">
                <a:latin typeface="Century Gothic"/>
              </a:rPr>
              <a:t>Projeto de Lei 9474/18</a:t>
            </a:r>
          </a:p>
          <a:p>
            <a:endParaRPr lang="pt-BR" sz="1000" b="1" dirty="0">
              <a:latin typeface="Century Gothic"/>
            </a:endParaRPr>
          </a:p>
          <a:p>
            <a:r>
              <a:rPr lang="pt-BR" dirty="0">
                <a:latin typeface="Century Gothic"/>
              </a:rPr>
              <a:t>● O projeto </a:t>
            </a:r>
            <a:r>
              <a:rPr lang="pt-BR" b="1" dirty="0">
                <a:latin typeface="Century Gothic"/>
              </a:rPr>
              <a:t>Regulamenta o Sistema Nacional de Cultura para organizar a gestão pública da cultura. </a:t>
            </a:r>
            <a:r>
              <a:rPr lang="pt-BR" dirty="0">
                <a:latin typeface="Century Gothic"/>
              </a:rPr>
              <a:t>A organização é feita em regime de colaboração, de forma </a:t>
            </a:r>
            <a:r>
              <a:rPr lang="pt-BR" b="1" dirty="0">
                <a:latin typeface="Century Gothic"/>
              </a:rPr>
              <a:t>descentralizada e participativa definindo as competências e o papel de cada ente</a:t>
            </a:r>
            <a:r>
              <a:rPr lang="pt-BR" dirty="0">
                <a:latin typeface="Century Gothic"/>
              </a:rPr>
              <a:t>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59087BA6-DE47-72F5-6017-0B95F593C75C}"/>
              </a:ext>
            </a:extLst>
          </p:cNvPr>
          <p:cNvSpPr/>
          <p:nvPr/>
        </p:nvSpPr>
        <p:spPr>
          <a:xfrm>
            <a:off x="0" y="961397"/>
            <a:ext cx="1915466" cy="3397075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Google Shape;100;p2">
            <a:extLst>
              <a:ext uri="{FF2B5EF4-FFF2-40B4-BE49-F238E27FC236}">
                <a16:creationId xmlns="" xmlns:a16="http://schemas.microsoft.com/office/drawing/2014/main" id="{4CFEFA09-54F5-DF7C-57D3-7109BD1E115D}"/>
              </a:ext>
            </a:extLst>
          </p:cNvPr>
          <p:cNvSpPr/>
          <p:nvPr/>
        </p:nvSpPr>
        <p:spPr>
          <a:xfrm>
            <a:off x="37666" y="3305397"/>
            <a:ext cx="191243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 b="1">
                <a:solidFill>
                  <a:srgbClr val="FFFFFF"/>
                </a:solidFill>
                <a:latin typeface="Century Gothic"/>
                <a:sym typeface="Century Gothic"/>
              </a:rPr>
              <a:t>CONTAMOS </a:t>
            </a:r>
            <a:endParaRPr lang="pt-BR" sz="1600">
              <a:solidFill>
                <a:srgbClr val="FFFFFF"/>
              </a:solidFill>
              <a:latin typeface="Century Gothic"/>
            </a:endParaRPr>
          </a:p>
          <a:p>
            <a:r>
              <a:rPr lang="pt-BR" sz="1600" b="1">
                <a:solidFill>
                  <a:srgbClr val="FFFFFF"/>
                </a:solidFill>
                <a:latin typeface="Century Gothic"/>
                <a:sym typeface="Century Gothic"/>
              </a:rPr>
              <a:t>COM </a:t>
            </a:r>
            <a:endParaRPr lang="pt-BR" sz="1600">
              <a:solidFill>
                <a:srgbClr val="FFFFFF"/>
              </a:solidFill>
              <a:latin typeface="Century Gothic"/>
            </a:endParaRPr>
          </a:p>
          <a:p>
            <a:r>
              <a:rPr lang="pt-BR" sz="1600" b="1">
                <a:solidFill>
                  <a:srgbClr val="FFFFFF"/>
                </a:solidFill>
                <a:latin typeface="Century Gothic"/>
                <a:sym typeface="Century Gothic"/>
              </a:rPr>
              <a:t>PARLAMENTARES</a:t>
            </a:r>
            <a:endParaRPr lang="pt-BR" sz="160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="" xmlns:a16="http://schemas.microsoft.com/office/drawing/2014/main" id="{958E70A0-117D-0692-8FD2-176DECAA76C5}"/>
              </a:ext>
            </a:extLst>
          </p:cNvPr>
          <p:cNvSpPr/>
          <p:nvPr/>
        </p:nvSpPr>
        <p:spPr>
          <a:xfrm>
            <a:off x="33407" y="1199971"/>
            <a:ext cx="6742701" cy="36718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Google Shape;100;p2">
            <a:extLst>
              <a:ext uri="{FF2B5EF4-FFF2-40B4-BE49-F238E27FC236}">
                <a16:creationId xmlns="" xmlns:a16="http://schemas.microsoft.com/office/drawing/2014/main" id="{C49D6D08-715C-5A4A-4A16-62D646BC28C1}"/>
              </a:ext>
            </a:extLst>
          </p:cNvPr>
          <p:cNvSpPr/>
          <p:nvPr/>
        </p:nvSpPr>
        <p:spPr>
          <a:xfrm>
            <a:off x="778731" y="1197969"/>
            <a:ext cx="662485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>
                <a:latin typeface="Century Gothic"/>
                <a:sym typeface="Century Gothic"/>
              </a:rPr>
              <a:t>REGULAMENTAÇÃO SISTEMA NACIONAL DE CULTURA</a:t>
            </a:r>
            <a:endParaRPr lang="pt-BR">
              <a:latin typeface="Century Gothic"/>
            </a:endParaRPr>
          </a:p>
        </p:txBody>
      </p:sp>
      <p:sp>
        <p:nvSpPr>
          <p:cNvPr id="8" name="Google Shape;99;p2">
            <a:extLst>
              <a:ext uri="{FF2B5EF4-FFF2-40B4-BE49-F238E27FC236}">
                <a16:creationId xmlns="" xmlns:a16="http://schemas.microsoft.com/office/drawing/2014/main" id="{AF0158DF-3EE1-878E-2F83-40EAAB655739}"/>
              </a:ext>
            </a:extLst>
          </p:cNvPr>
          <p:cNvSpPr/>
          <p:nvPr/>
        </p:nvSpPr>
        <p:spPr>
          <a:xfrm>
            <a:off x="467544" y="133280"/>
            <a:ext cx="6019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>
                <a:solidFill>
                  <a:srgbClr val="BFBFBF"/>
                </a:solidFill>
                <a:latin typeface="Century Gothic"/>
              </a:rPr>
              <a:t>LEIS DA CULTURA - PRÓXIMOS PASSOS </a:t>
            </a: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EE267E1C-F6F8-87C7-65F1-4C448DD523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6675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="" xmlns:a16="http://schemas.microsoft.com/office/drawing/2014/main" id="{4B670C33-AC06-67CA-1232-C72778646B96}"/>
              </a:ext>
            </a:extLst>
          </p:cNvPr>
          <p:cNvSpPr/>
          <p:nvPr/>
        </p:nvSpPr>
        <p:spPr>
          <a:xfrm>
            <a:off x="2676594" y="2793026"/>
            <a:ext cx="2149271" cy="252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l="57721" t="17328" r="26075" b="54768"/>
          <a:stretch/>
        </p:blipFill>
        <p:spPr>
          <a:xfrm>
            <a:off x="-399628" y="-831116"/>
            <a:ext cx="634251" cy="61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l="62532" t="57834" r="22658" b="14486"/>
          <a:stretch/>
        </p:blipFill>
        <p:spPr>
          <a:xfrm>
            <a:off x="4784949" y="-793898"/>
            <a:ext cx="576063" cy="60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="" xmlns:a16="http://schemas.microsoft.com/office/drawing/2014/main" id="{11FD7D26-7E3D-E409-E1BF-E486B8FFF9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>
            <a:off x="0" y="4355801"/>
            <a:ext cx="2803769" cy="977998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="" xmlns:a16="http://schemas.microsoft.com/office/drawing/2014/main" id="{2B26EEB9-8C0F-6A53-4218-11568DF1D5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" r="45833" b="66421"/>
          <a:stretch/>
        </p:blipFill>
        <p:spPr>
          <a:xfrm rot="10800000">
            <a:off x="6340414" y="-183850"/>
            <a:ext cx="2803769" cy="977998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59087BA6-DE47-72F5-6017-0B95F593C75C}"/>
              </a:ext>
            </a:extLst>
          </p:cNvPr>
          <p:cNvSpPr/>
          <p:nvPr/>
        </p:nvSpPr>
        <p:spPr>
          <a:xfrm>
            <a:off x="0" y="961397"/>
            <a:ext cx="1915466" cy="3397075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Google Shape;100;p2">
            <a:extLst>
              <a:ext uri="{FF2B5EF4-FFF2-40B4-BE49-F238E27FC236}">
                <a16:creationId xmlns="" xmlns:a16="http://schemas.microsoft.com/office/drawing/2014/main" id="{4CFEFA09-54F5-DF7C-57D3-7109BD1E115D}"/>
              </a:ext>
            </a:extLst>
          </p:cNvPr>
          <p:cNvSpPr/>
          <p:nvPr/>
        </p:nvSpPr>
        <p:spPr>
          <a:xfrm>
            <a:off x="37666" y="3305397"/>
            <a:ext cx="191243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 b="1">
                <a:solidFill>
                  <a:srgbClr val="FFFFFF"/>
                </a:solidFill>
                <a:latin typeface="Century Gothic"/>
                <a:sym typeface="Century Gothic"/>
              </a:rPr>
              <a:t>CONTAMOS </a:t>
            </a:r>
            <a:endParaRPr lang="pt-BR" sz="1600">
              <a:solidFill>
                <a:srgbClr val="FFFFFF"/>
              </a:solidFill>
              <a:latin typeface="Century Gothic"/>
            </a:endParaRPr>
          </a:p>
          <a:p>
            <a:r>
              <a:rPr lang="pt-BR" sz="1600" b="1">
                <a:solidFill>
                  <a:srgbClr val="FFFFFF"/>
                </a:solidFill>
                <a:latin typeface="Century Gothic"/>
                <a:sym typeface="Century Gothic"/>
              </a:rPr>
              <a:t>COM </a:t>
            </a:r>
            <a:endParaRPr lang="pt-BR" sz="1600">
              <a:solidFill>
                <a:srgbClr val="FFFFFF"/>
              </a:solidFill>
              <a:latin typeface="Century Gothic"/>
            </a:endParaRPr>
          </a:p>
          <a:p>
            <a:r>
              <a:rPr lang="pt-BR" sz="1600" b="1">
                <a:solidFill>
                  <a:srgbClr val="FFFFFF"/>
                </a:solidFill>
                <a:latin typeface="Century Gothic"/>
                <a:sym typeface="Century Gothic"/>
              </a:rPr>
              <a:t>PARLAMENTARES</a:t>
            </a:r>
            <a:endParaRPr lang="pt-BR" sz="160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="" xmlns:a16="http://schemas.microsoft.com/office/drawing/2014/main" id="{958E70A0-117D-0692-8FD2-176DECAA76C5}"/>
              </a:ext>
            </a:extLst>
          </p:cNvPr>
          <p:cNvSpPr/>
          <p:nvPr/>
        </p:nvSpPr>
        <p:spPr>
          <a:xfrm>
            <a:off x="33407" y="1199971"/>
            <a:ext cx="6742701" cy="36718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Google Shape;100;p2">
            <a:extLst>
              <a:ext uri="{FF2B5EF4-FFF2-40B4-BE49-F238E27FC236}">
                <a16:creationId xmlns="" xmlns:a16="http://schemas.microsoft.com/office/drawing/2014/main" id="{C49D6D08-715C-5A4A-4A16-62D646BC28C1}"/>
              </a:ext>
            </a:extLst>
          </p:cNvPr>
          <p:cNvSpPr/>
          <p:nvPr/>
        </p:nvSpPr>
        <p:spPr>
          <a:xfrm>
            <a:off x="778731" y="1197969"/>
            <a:ext cx="662485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 dirty="0">
                <a:latin typeface="Century Gothic"/>
                <a:sym typeface="Century Gothic"/>
              </a:rPr>
              <a:t>CULTURA COMO DIREITO SOCIAL</a:t>
            </a:r>
            <a:endParaRPr lang="pt-BR" dirty="0">
              <a:latin typeface="Century Gothic"/>
            </a:endParaRPr>
          </a:p>
        </p:txBody>
      </p:sp>
      <p:sp>
        <p:nvSpPr>
          <p:cNvPr id="8" name="Google Shape;99;p2">
            <a:extLst>
              <a:ext uri="{FF2B5EF4-FFF2-40B4-BE49-F238E27FC236}">
                <a16:creationId xmlns="" xmlns:a16="http://schemas.microsoft.com/office/drawing/2014/main" id="{AF0158DF-3EE1-878E-2F83-40EAAB655739}"/>
              </a:ext>
            </a:extLst>
          </p:cNvPr>
          <p:cNvSpPr/>
          <p:nvPr/>
        </p:nvSpPr>
        <p:spPr>
          <a:xfrm>
            <a:off x="467544" y="133280"/>
            <a:ext cx="6019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>
                <a:solidFill>
                  <a:srgbClr val="BFBFBF"/>
                </a:solidFill>
                <a:latin typeface="Century Gothic"/>
              </a:rPr>
              <a:t>LEIS DA CULTURA - PRÓXIMOS PASSOS </a:t>
            </a: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EE267E1C-F6F8-87C7-65F1-4C448DD523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42</a:t>
            </a:fld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="" xmlns:a16="http://schemas.microsoft.com/office/drawing/2014/main" id="{DC96A6E4-15EE-6C12-2E19-0513BB987B77}"/>
              </a:ext>
            </a:extLst>
          </p:cNvPr>
          <p:cNvSpPr/>
          <p:nvPr/>
        </p:nvSpPr>
        <p:spPr>
          <a:xfrm>
            <a:off x="5812700" y="2793026"/>
            <a:ext cx="827678" cy="252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Retângulo 14">
            <a:extLst>
              <a:ext uri="{FF2B5EF4-FFF2-40B4-BE49-F238E27FC236}">
                <a16:creationId xmlns="" xmlns:a16="http://schemas.microsoft.com/office/drawing/2014/main" id="{7FF086FC-A5F5-B953-1036-06B307D0DFBA}"/>
              </a:ext>
            </a:extLst>
          </p:cNvPr>
          <p:cNvSpPr/>
          <p:nvPr/>
        </p:nvSpPr>
        <p:spPr>
          <a:xfrm>
            <a:off x="2676593" y="3043057"/>
            <a:ext cx="1463471" cy="2671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A97DA7B2-EB62-1BF7-E503-216D88D763B0}"/>
              </a:ext>
            </a:extLst>
          </p:cNvPr>
          <p:cNvSpPr txBox="1"/>
          <p:nvPr/>
        </p:nvSpPr>
        <p:spPr>
          <a:xfrm>
            <a:off x="2033521" y="2120313"/>
            <a:ext cx="5588860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800" b="1" dirty="0">
                <a:solidFill>
                  <a:schemeClr val="tx1"/>
                </a:solidFill>
                <a:latin typeface="Century Gothic"/>
              </a:rPr>
              <a:t>PEC 2/2023</a:t>
            </a:r>
          </a:p>
          <a:p>
            <a:endParaRPr lang="pt-BR" sz="1000" b="1" dirty="0">
              <a:solidFill>
                <a:schemeClr val="tx1"/>
              </a:solidFill>
              <a:latin typeface="Century Gothic"/>
            </a:endParaRPr>
          </a:p>
          <a:p>
            <a:r>
              <a:rPr lang="pt-BR" dirty="0">
                <a:solidFill>
                  <a:schemeClr val="tx1"/>
                </a:solidFill>
                <a:latin typeface="Century Gothic"/>
              </a:rPr>
              <a:t>● A proposta de emenda a constituição dá nova redação ao art. 6º </a:t>
            </a:r>
            <a:r>
              <a:rPr lang="pt-BR" b="1" dirty="0">
                <a:solidFill>
                  <a:schemeClr val="tx1"/>
                </a:solidFill>
                <a:latin typeface="Century Gothic"/>
              </a:rPr>
              <a:t>da Constituição Federal</a:t>
            </a:r>
            <a:r>
              <a:rPr lang="pt-BR" dirty="0">
                <a:solidFill>
                  <a:schemeClr val="tx1"/>
                </a:solidFill>
                <a:latin typeface="Century Gothic"/>
              </a:rPr>
              <a:t>, ao inserir a </a:t>
            </a:r>
            <a:r>
              <a:rPr lang="pt-BR" b="1" dirty="0">
                <a:solidFill>
                  <a:schemeClr val="tx1"/>
                </a:solidFill>
                <a:latin typeface="Century Gothic"/>
              </a:rPr>
              <a:t>CULTURA </a:t>
            </a:r>
            <a:r>
              <a:rPr lang="pt-BR" dirty="0">
                <a:solidFill>
                  <a:schemeClr val="tx1"/>
                </a:solidFill>
                <a:latin typeface="Century Gothic"/>
              </a:rPr>
              <a:t>no rol de nossos </a:t>
            </a:r>
            <a:r>
              <a:rPr lang="pt-BR" b="1" dirty="0">
                <a:solidFill>
                  <a:schemeClr val="tx1"/>
                </a:solidFill>
                <a:latin typeface="Century Gothic"/>
              </a:rPr>
              <a:t>direitos sociais.</a:t>
            </a:r>
          </a:p>
        </p:txBody>
      </p:sp>
    </p:spTree>
    <p:extLst>
      <p:ext uri="{BB962C8B-B14F-4D97-AF65-F5344CB8AC3E}">
        <p14:creationId xmlns:p14="http://schemas.microsoft.com/office/powerpoint/2010/main" val="19513960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 descr="Uma imagem contendo Logotipo&#10;&#10;Descrição gerada automaticamente">
            <a:extLst>
              <a:ext uri="{FF2B5EF4-FFF2-40B4-BE49-F238E27FC236}">
                <a16:creationId xmlns="" xmlns:a16="http://schemas.microsoft.com/office/drawing/2014/main" id="{F139F742-CDB4-C388-95F1-6E6948C25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4" name="Imagem 4" descr="Interface gráfica do usuário, Site&#10;&#10;Descrição gerada automaticamente">
            <a:extLst>
              <a:ext uri="{FF2B5EF4-FFF2-40B4-BE49-F238E27FC236}">
                <a16:creationId xmlns="" xmlns:a16="http://schemas.microsoft.com/office/drawing/2014/main" id="{E9EE2772-5D11-84B2-12C1-45F618869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339" y="2533650"/>
            <a:ext cx="3767137" cy="3767137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="" xmlns:a16="http://schemas.microsoft.com/office/drawing/2014/main" id="{859D745C-107C-D86A-99D5-D193024D01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7160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467544" y="133280"/>
            <a:ext cx="6019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>
                <a:solidFill>
                  <a:srgbClr val="BFBFBF"/>
                </a:solidFill>
                <a:latin typeface="Century Gothic"/>
                <a:sym typeface="Century Gothic"/>
              </a:rPr>
              <a:t>MINC: O QUE ENCONTRAMOS?</a:t>
            </a:r>
            <a:endParaRPr lang="pt-BR" sz="1600">
              <a:solidFill>
                <a:srgbClr val="BFBFBF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58B3B02C-1666-3433-3534-7C4A29E08D27}"/>
              </a:ext>
            </a:extLst>
          </p:cNvPr>
          <p:cNvSpPr txBox="1"/>
          <p:nvPr/>
        </p:nvSpPr>
        <p:spPr>
          <a:xfrm>
            <a:off x="138955" y="4561021"/>
            <a:ext cx="900120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000" dirty="0">
                <a:latin typeface="Century Gothic"/>
              </a:rPr>
              <a:t>Redução de investimento  histórico e alarmante - redução de orçamento da administração direta de 85% em comparação com 2016. </a:t>
            </a:r>
            <a:endParaRPr lang="pt-BR" sz="1000" dirty="0"/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043DB0B0-7213-B9D2-F669-FE01DEFD8116}"/>
              </a:ext>
            </a:extLst>
          </p:cNvPr>
          <p:cNvSpPr/>
          <p:nvPr/>
        </p:nvSpPr>
        <p:spPr>
          <a:xfrm>
            <a:off x="604307" y="889029"/>
            <a:ext cx="1495160" cy="2521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Google Shape;100;p2"/>
          <p:cNvSpPr/>
          <p:nvPr/>
        </p:nvSpPr>
        <p:spPr>
          <a:xfrm>
            <a:off x="527523" y="849831"/>
            <a:ext cx="651207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 dirty="0">
                <a:latin typeface="Century Gothic"/>
                <a:sym typeface="Century Gothic"/>
              </a:rPr>
              <a:t>DIMINUIÇÃO</a:t>
            </a:r>
            <a:r>
              <a:rPr lang="pt-BR" sz="1800" dirty="0">
                <a:latin typeface="Century Gothic"/>
                <a:sym typeface="Century Gothic"/>
              </a:rPr>
              <a:t>  de 85% do orçamento da administração direta (em comparação com 2016)</a:t>
            </a:r>
            <a:endParaRPr lang="pt-BR" sz="1800" dirty="0">
              <a:latin typeface="Century Gothic"/>
            </a:endParaRPr>
          </a:p>
        </p:txBody>
      </p:sp>
      <p:pic>
        <p:nvPicPr>
          <p:cNvPr id="11" name="Imagem 4" descr="Forma&#10;&#10;Descrição gerada automaticamente">
            <a:extLst>
              <a:ext uri="{FF2B5EF4-FFF2-40B4-BE49-F238E27FC236}">
                <a16:creationId xmlns="" xmlns:a16="http://schemas.microsoft.com/office/drawing/2014/main" id="{1043AD22-8ED8-D4C9-37AB-0B750EF23E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61" b="68817"/>
          <a:stretch/>
        </p:blipFill>
        <p:spPr>
          <a:xfrm>
            <a:off x="6233736" y="-767"/>
            <a:ext cx="2909208" cy="150495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F5CDBF01-F99D-F55E-6484-0FB25DDBC8E8}"/>
              </a:ext>
            </a:extLst>
          </p:cNvPr>
          <p:cNvSpPr txBox="1"/>
          <p:nvPr/>
        </p:nvSpPr>
        <p:spPr>
          <a:xfrm>
            <a:off x="3308762" y="3786002"/>
            <a:ext cx="66501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>
                <a:latin typeface="Century Gothic"/>
              </a:rPr>
              <a:t> 2022</a:t>
            </a:r>
            <a:endParaRPr lang="pt-BR">
              <a:latin typeface="Century Gothic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01B2E2AB-59F6-2943-6FDC-6F9C1723A22A}"/>
              </a:ext>
            </a:extLst>
          </p:cNvPr>
          <p:cNvSpPr/>
          <p:nvPr/>
        </p:nvSpPr>
        <p:spPr>
          <a:xfrm>
            <a:off x="1759032" y="1885949"/>
            <a:ext cx="620485" cy="1820636"/>
          </a:xfrm>
          <a:prstGeom prst="rect">
            <a:avLst/>
          </a:prstGeom>
          <a:solidFill>
            <a:srgbClr val="4CA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9C0136CF-3D24-0271-B6B5-254AAFC440E1}"/>
              </a:ext>
            </a:extLst>
          </p:cNvPr>
          <p:cNvSpPr/>
          <p:nvPr/>
        </p:nvSpPr>
        <p:spPr>
          <a:xfrm>
            <a:off x="3326574" y="3363685"/>
            <a:ext cx="620485" cy="342900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7265F6C6-559F-6439-050A-027A3BB4FEBE}"/>
              </a:ext>
            </a:extLst>
          </p:cNvPr>
          <p:cNvSpPr txBox="1"/>
          <p:nvPr/>
        </p:nvSpPr>
        <p:spPr>
          <a:xfrm>
            <a:off x="1671452" y="1575708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>
                <a:latin typeface="Century Gothic"/>
              </a:rPr>
              <a:t>R$ 241,65 milhões</a:t>
            </a:r>
            <a:endParaRPr lang="pt-BR">
              <a:latin typeface="Century Gothic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723C4BCC-8F8D-D79D-C8D4-55ADD31EA697}"/>
              </a:ext>
            </a:extLst>
          </p:cNvPr>
          <p:cNvSpPr txBox="1"/>
          <p:nvPr/>
        </p:nvSpPr>
        <p:spPr>
          <a:xfrm>
            <a:off x="3253096" y="3053443"/>
            <a:ext cx="161652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>
                <a:latin typeface="Century Gothic"/>
              </a:rPr>
              <a:t>R$ 36,18 milhões</a:t>
            </a:r>
            <a:endParaRPr lang="pt-BR">
              <a:latin typeface="Century Gothic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4AEB9E1A-9E3B-1CB5-1B89-820800924ABC}"/>
              </a:ext>
            </a:extLst>
          </p:cNvPr>
          <p:cNvSpPr txBox="1"/>
          <p:nvPr/>
        </p:nvSpPr>
        <p:spPr>
          <a:xfrm>
            <a:off x="3908466" y="3520291"/>
            <a:ext cx="41979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>
                <a:latin typeface="Century Gothic"/>
              </a:rPr>
              <a:t>R$ 18,42 milhões para atividades finalísticas​</a:t>
            </a:r>
            <a:endParaRPr lang="pt-BR"/>
          </a:p>
        </p:txBody>
      </p:sp>
      <p:cxnSp>
        <p:nvCxnSpPr>
          <p:cNvPr id="10" name="Conector de Seta Reta 9">
            <a:extLst>
              <a:ext uri="{FF2B5EF4-FFF2-40B4-BE49-F238E27FC236}">
                <a16:creationId xmlns="" xmlns:a16="http://schemas.microsoft.com/office/drawing/2014/main" id="{A8618726-9854-3031-5FBD-2B8F498C056C}"/>
              </a:ext>
            </a:extLst>
          </p:cNvPr>
          <p:cNvCxnSpPr/>
          <p:nvPr/>
        </p:nvCxnSpPr>
        <p:spPr>
          <a:xfrm>
            <a:off x="1914155" y="2081893"/>
            <a:ext cx="1545091" cy="14117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="" xmlns:a16="http://schemas.microsoft.com/office/drawing/2014/main" id="{FBBC8EEA-2F7D-455F-346A-6A00C5DD3823}"/>
              </a:ext>
            </a:extLst>
          </p:cNvPr>
          <p:cNvCxnSpPr/>
          <p:nvPr/>
        </p:nvCxnSpPr>
        <p:spPr>
          <a:xfrm flipV="1">
            <a:off x="3272599" y="3550611"/>
            <a:ext cx="728951" cy="156"/>
          </a:xfrm>
          <a:prstGeom prst="straightConnector1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="" xmlns:a16="http://schemas.microsoft.com/office/drawing/2014/main" id="{3C616B60-5987-C0F9-1742-7AB245A9E41E}"/>
              </a:ext>
            </a:extLst>
          </p:cNvPr>
          <p:cNvCxnSpPr>
            <a:cxnSpLocks/>
          </p:cNvCxnSpPr>
          <p:nvPr/>
        </p:nvCxnSpPr>
        <p:spPr>
          <a:xfrm>
            <a:off x="1736228" y="3706630"/>
            <a:ext cx="2235632" cy="726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DE5E7921-0501-D037-FECC-A73C8BF56E31}"/>
              </a:ext>
            </a:extLst>
          </p:cNvPr>
          <p:cNvSpPr txBox="1"/>
          <p:nvPr/>
        </p:nvSpPr>
        <p:spPr>
          <a:xfrm>
            <a:off x="1696838" y="3786002"/>
            <a:ext cx="66501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>
                <a:solidFill>
                  <a:srgbClr val="0C0C0C"/>
                </a:solidFill>
                <a:latin typeface="Century Gothic"/>
              </a:rPr>
              <a:t> 2016</a:t>
            </a:r>
            <a:endParaRPr lang="pt-BR">
              <a:solidFill>
                <a:srgbClr val="0C0C0C"/>
              </a:solidFill>
              <a:latin typeface="Century Gothic"/>
            </a:endParaRPr>
          </a:p>
        </p:txBody>
      </p:sp>
      <p:sp>
        <p:nvSpPr>
          <p:cNvPr id="15" name="Espaço Reservado para Número de Slide 14">
            <a:extLst>
              <a:ext uri="{FF2B5EF4-FFF2-40B4-BE49-F238E27FC236}">
                <a16:creationId xmlns="" xmlns:a16="http://schemas.microsoft.com/office/drawing/2014/main" id="{0681B135-EF58-F9E1-C680-F437D6F23B6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039593" y="81394"/>
            <a:ext cx="21336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400" b="1" dirty="0" smtClean="0">
                <a:solidFill>
                  <a:schemeClr val="bg1"/>
                </a:solidFill>
                <a:latin typeface="Century Gothic"/>
              </a:rPr>
              <a:t>5</a:t>
            </a:fld>
            <a:endParaRPr lang="pt-BR" sz="1400" b="1" dirty="0">
              <a:solidFill>
                <a:schemeClr val="bg1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48740671"/>
      </p:ext>
    </p:extLst>
  </p:cSld>
  <p:clrMapOvr>
    <a:masterClrMapping/>
  </p:clrMapOvr>
  <p:extLst>
    <p:ext uri="{6950BFC3-D8DA-4A85-94F7-54DA5524770B}">
      <p188:commentRel xmlns="" xmlns:p188="http://schemas.microsoft.com/office/powerpoint/2018/8/main" r:id="rId4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5">
            <a:extLst>
              <a:ext uri="{FF2B5EF4-FFF2-40B4-BE49-F238E27FC236}">
                <a16:creationId xmlns="" xmlns:a16="http://schemas.microsoft.com/office/drawing/2014/main" id="{DD2C413E-DA02-5F16-780C-E2AA4F664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4" y="-37875"/>
            <a:ext cx="9157881" cy="5177465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69D8F751-DB56-939F-0FD3-41CF23083E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</a:t>
            </a:fld>
            <a:endParaRPr lang="pt-BR"/>
          </a:p>
        </p:txBody>
      </p:sp>
      <p:sp>
        <p:nvSpPr>
          <p:cNvPr id="9" name="Google Shape;99;p2">
            <a:extLst>
              <a:ext uri="{FF2B5EF4-FFF2-40B4-BE49-F238E27FC236}">
                <a16:creationId xmlns="" xmlns:a16="http://schemas.microsoft.com/office/drawing/2014/main" id="{6CAE2DAF-FACD-8257-2EFF-254FB84FAB9F}"/>
              </a:ext>
            </a:extLst>
          </p:cNvPr>
          <p:cNvSpPr/>
          <p:nvPr/>
        </p:nvSpPr>
        <p:spPr>
          <a:xfrm>
            <a:off x="504062" y="4269132"/>
            <a:ext cx="886651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3600" b="1" dirty="0">
                <a:solidFill>
                  <a:srgbClr val="FFFFFF"/>
                </a:solidFill>
                <a:latin typeface="Century Gothic"/>
                <a:sym typeface="Century Gothic"/>
              </a:rPr>
              <a:t>INÍCIO DA GESTÃO: GOVERNO LULA</a:t>
            </a:r>
            <a:endParaRPr lang="pt-BR" dirty="0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="" xmlns:a16="http://schemas.microsoft.com/office/drawing/2014/main" id="{2700E53C-E13B-693D-E37E-28C25A738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924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5">
            <a:extLst>
              <a:ext uri="{FF2B5EF4-FFF2-40B4-BE49-F238E27FC236}">
                <a16:creationId xmlns="" xmlns:a16="http://schemas.microsoft.com/office/drawing/2014/main" id="{88E435D1-FB0C-1C05-1396-3BFACFAAA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2" b="6566"/>
          <a:stretch/>
        </p:blipFill>
        <p:spPr>
          <a:xfrm>
            <a:off x="-2156" y="-425"/>
            <a:ext cx="9151100" cy="515883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043DB0B0-7213-B9D2-F669-FE01DEFD8116}"/>
              </a:ext>
            </a:extLst>
          </p:cNvPr>
          <p:cNvSpPr/>
          <p:nvPr/>
        </p:nvSpPr>
        <p:spPr>
          <a:xfrm>
            <a:off x="77916" y="2701521"/>
            <a:ext cx="4547207" cy="43509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Google Shape;100;p2"/>
          <p:cNvSpPr/>
          <p:nvPr/>
        </p:nvSpPr>
        <p:spPr>
          <a:xfrm>
            <a:off x="204033" y="2695838"/>
            <a:ext cx="5491575" cy="573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200" b="1" dirty="0">
                <a:latin typeface="Century Gothic"/>
                <a:sym typeface="Century Gothic"/>
              </a:rPr>
              <a:t>DIA 08 DE JANEIRO DE 2023</a:t>
            </a:r>
            <a:endParaRPr lang="pt-BR" sz="2200" b="1" dirty="0">
              <a:latin typeface="Century Gothic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02829FF7-CC92-EB70-6172-3DD262E69403}"/>
              </a:ext>
            </a:extLst>
          </p:cNvPr>
          <p:cNvSpPr/>
          <p:nvPr/>
        </p:nvSpPr>
        <p:spPr>
          <a:xfrm>
            <a:off x="77917" y="3136612"/>
            <a:ext cx="4547208" cy="2015106"/>
          </a:xfrm>
          <a:prstGeom prst="rect">
            <a:avLst/>
          </a:prstGeom>
          <a:solidFill>
            <a:srgbClr val="325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Google Shape;100;p2">
            <a:extLst>
              <a:ext uri="{FF2B5EF4-FFF2-40B4-BE49-F238E27FC236}">
                <a16:creationId xmlns="" xmlns:a16="http://schemas.microsoft.com/office/drawing/2014/main" id="{39C4504E-8D87-73E1-E157-978E8B0505FF}"/>
              </a:ext>
            </a:extLst>
          </p:cNvPr>
          <p:cNvSpPr/>
          <p:nvPr/>
        </p:nvSpPr>
        <p:spPr>
          <a:xfrm>
            <a:off x="165932" y="3267827"/>
            <a:ext cx="4367968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Century Gothic"/>
                <a:sym typeface="Century Gothic"/>
              </a:rPr>
              <a:t>O ATAQUE A DEMOCRACIA POR MEIO DA DEPREDAÇÃO DO PATRIMÔNIO CULTURAL BRASILEIRO E AGRESSÃO AO DIREITO À MEMÓRIA </a:t>
            </a:r>
          </a:p>
          <a:p>
            <a:r>
              <a:rPr lang="pt-BR" sz="1200" dirty="0">
                <a:solidFill>
                  <a:schemeClr val="bg1"/>
                </a:solidFill>
                <a:latin typeface="Century Gothic"/>
                <a:sym typeface="Century Gothic"/>
              </a:rPr>
              <a:t>(*Estimativa para recuperar o que foi danificado é de </a:t>
            </a:r>
            <a:r>
              <a:rPr lang="pt-BR" sz="1200" dirty="0" err="1">
                <a:solidFill>
                  <a:schemeClr val="bg1"/>
                </a:solidFill>
                <a:latin typeface="Century Gothic"/>
                <a:sym typeface="Century Gothic"/>
              </a:rPr>
              <a:t>R</a:t>
            </a:r>
            <a:r>
              <a:rPr lang="pt-BR" sz="1200" dirty="0">
                <a:solidFill>
                  <a:schemeClr val="bg1"/>
                </a:solidFill>
                <a:latin typeface="Century Gothic"/>
                <a:sym typeface="Century Gothic"/>
              </a:rPr>
              <a:t>$ 26,2  milhões, mas ainda não sabemos mensurar os danos imateriais)</a:t>
            </a:r>
            <a:endParaRPr lang="pt-BR" sz="1200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0C1B7734-5CE7-5B8A-2535-3C987D728B94}"/>
              </a:ext>
            </a:extLst>
          </p:cNvPr>
          <p:cNvSpPr txBox="1"/>
          <p:nvPr/>
        </p:nvSpPr>
        <p:spPr>
          <a:xfrm>
            <a:off x="6842000" y="4948208"/>
            <a:ext cx="2549106" cy="200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  <a:latin typeface="Century Gothic"/>
              </a:rPr>
              <a:t>Foto: Fabio Rodrigues-</a:t>
            </a:r>
            <a:r>
              <a:rPr lang="en-US" sz="700" dirty="0" err="1">
                <a:solidFill>
                  <a:srgbClr val="FFFFFF"/>
                </a:solidFill>
                <a:latin typeface="Century Gothic"/>
              </a:rPr>
              <a:t>Pozzebom</a:t>
            </a:r>
            <a:r>
              <a:rPr lang="en-US" sz="700" dirty="0">
                <a:solidFill>
                  <a:srgbClr val="FFFFFF"/>
                </a:solidFill>
                <a:latin typeface="Century Gothic"/>
              </a:rPr>
              <a:t>/</a:t>
            </a:r>
            <a:r>
              <a:rPr lang="en-US" sz="700" dirty="0" err="1">
                <a:solidFill>
                  <a:srgbClr val="FFFFFF"/>
                </a:solidFill>
                <a:latin typeface="Century Gothic"/>
              </a:rPr>
              <a:t>Agência</a:t>
            </a:r>
            <a:r>
              <a:rPr lang="en-US" sz="700" dirty="0">
                <a:solidFill>
                  <a:srgbClr val="FFFFFF"/>
                </a:solidFill>
                <a:latin typeface="Century Gothic"/>
              </a:rPr>
              <a:t> </a:t>
            </a:r>
            <a:r>
              <a:rPr lang="en-US" sz="700" dirty="0" err="1">
                <a:solidFill>
                  <a:srgbClr val="FFFFFF"/>
                </a:solidFill>
                <a:latin typeface="Century Gothic"/>
              </a:rPr>
              <a:t>Brasil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50298B95-31DC-0A0B-5D71-B481A0172B9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937834" y="102393"/>
            <a:ext cx="21336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400" b="1" dirty="0" smtClean="0">
                <a:solidFill>
                  <a:schemeClr val="tx1"/>
                </a:solidFill>
                <a:latin typeface="Century Gothic"/>
              </a:rPr>
              <a:t>7</a:t>
            </a:fld>
            <a:endParaRPr lang="pt-BR" sz="1400" b="1" dirty="0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7643EFFB-3B47-3077-8D8A-9410EDB3A729}"/>
              </a:ext>
            </a:extLst>
          </p:cNvPr>
          <p:cNvSpPr/>
          <p:nvPr/>
        </p:nvSpPr>
        <p:spPr>
          <a:xfrm>
            <a:off x="4621341" y="3965965"/>
            <a:ext cx="3175607" cy="9708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4B760735-E165-E9E7-7F8A-68B2A837E615}"/>
              </a:ext>
            </a:extLst>
          </p:cNvPr>
          <p:cNvSpPr txBox="1"/>
          <p:nvPr/>
        </p:nvSpPr>
        <p:spPr>
          <a:xfrm>
            <a:off x="4683920" y="4082945"/>
            <a:ext cx="3305908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b="1" dirty="0">
                <a:solidFill>
                  <a:schemeClr val="tx1"/>
                </a:solidFill>
                <a:latin typeface="Century Gothic"/>
              </a:rPr>
              <a:t>IPHAN TRABALHOU RAPIDAMENTE PARA LEVANTAR O TAMANHO DO DANO MATERIAL CAUSADO 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309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 descr="Uma imagem contendo Forma&#10;&#10;Descrição gerada automaticamente">
            <a:extLst>
              <a:ext uri="{FF2B5EF4-FFF2-40B4-BE49-F238E27FC236}">
                <a16:creationId xmlns="" xmlns:a16="http://schemas.microsoft.com/office/drawing/2014/main" id="{01E385E5-A851-5192-BEDE-2031887F2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0" y="18091"/>
            <a:ext cx="9234548" cy="5194433"/>
          </a:xfrm>
          <a:prstGeom prst="rect">
            <a:avLst/>
          </a:prstGeom>
        </p:spPr>
      </p:pic>
      <p:sp>
        <p:nvSpPr>
          <p:cNvPr id="3" name="Google Shape;99;p2">
            <a:extLst>
              <a:ext uri="{FF2B5EF4-FFF2-40B4-BE49-F238E27FC236}">
                <a16:creationId xmlns="" xmlns:a16="http://schemas.microsoft.com/office/drawing/2014/main" id="{868A3018-6EF3-2D22-A795-CC47672B7BE6}"/>
              </a:ext>
            </a:extLst>
          </p:cNvPr>
          <p:cNvSpPr/>
          <p:nvPr/>
        </p:nvSpPr>
        <p:spPr>
          <a:xfrm>
            <a:off x="3523306" y="4150519"/>
            <a:ext cx="60198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3600" b="1">
                <a:solidFill>
                  <a:srgbClr val="FFFFFF"/>
                </a:solidFill>
                <a:latin typeface="Century Gothic"/>
                <a:sym typeface="Century Gothic"/>
              </a:rPr>
              <a:t>CULTURA COMO DIREITO</a:t>
            </a:r>
            <a:endParaRPr lang="pt-BR" sz="3600" b="1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35394CAA-3BB0-DB03-3EBC-40F2FDBCB65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994070" y="119856"/>
            <a:ext cx="21336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400" b="1" dirty="0" smtClean="0">
                <a:solidFill>
                  <a:schemeClr val="tx1"/>
                </a:solidFill>
                <a:latin typeface="Century Gothic"/>
              </a:rPr>
              <a:t>8</a:t>
            </a:fld>
            <a:endParaRPr lang="pt-BR" sz="1400" b="1" dirty="0">
              <a:solidFill>
                <a:schemeClr val="tx1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26012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l="57721" t="17328" r="26075" b="54768"/>
          <a:stretch/>
        </p:blipFill>
        <p:spPr>
          <a:xfrm>
            <a:off x="-399628" y="-831116"/>
            <a:ext cx="634251" cy="61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l="62532" t="57834" r="22658" b="14486"/>
          <a:stretch/>
        </p:blipFill>
        <p:spPr>
          <a:xfrm>
            <a:off x="4784949" y="-793898"/>
            <a:ext cx="576063" cy="60560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99;p2">
            <a:extLst>
              <a:ext uri="{FF2B5EF4-FFF2-40B4-BE49-F238E27FC236}">
                <a16:creationId xmlns="" xmlns:a16="http://schemas.microsoft.com/office/drawing/2014/main" id="{68EA45E6-D893-5D7D-EEE3-E85B31B11961}"/>
              </a:ext>
            </a:extLst>
          </p:cNvPr>
          <p:cNvSpPr/>
          <p:nvPr/>
        </p:nvSpPr>
        <p:spPr>
          <a:xfrm>
            <a:off x="467544" y="133280"/>
            <a:ext cx="6019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600">
                <a:solidFill>
                  <a:srgbClr val="BFBFBF"/>
                </a:solidFill>
                <a:latin typeface="Century Gothic"/>
              </a:rPr>
              <a:t>CULTURA COMO DIREITO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="" xmlns:a16="http://schemas.microsoft.com/office/drawing/2014/main" id="{958E70A0-117D-0692-8FD2-176DECAA76C5}"/>
              </a:ext>
            </a:extLst>
          </p:cNvPr>
          <p:cNvSpPr/>
          <p:nvPr/>
        </p:nvSpPr>
        <p:spPr>
          <a:xfrm>
            <a:off x="604307" y="889029"/>
            <a:ext cx="1017550" cy="2807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Google Shape;100;p2">
            <a:extLst>
              <a:ext uri="{FF2B5EF4-FFF2-40B4-BE49-F238E27FC236}">
                <a16:creationId xmlns="" xmlns:a16="http://schemas.microsoft.com/office/drawing/2014/main" id="{C49D6D08-715C-5A4A-4A16-62D646BC28C1}"/>
              </a:ext>
            </a:extLst>
          </p:cNvPr>
          <p:cNvSpPr/>
          <p:nvPr/>
        </p:nvSpPr>
        <p:spPr>
          <a:xfrm>
            <a:off x="527523" y="849831"/>
            <a:ext cx="480397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>
                <a:latin typeface="Century Gothic"/>
                <a:sym typeface="Century Gothic"/>
              </a:rPr>
              <a:t>CULTURA </a:t>
            </a:r>
            <a:r>
              <a:rPr lang="pt-BR" sz="1800">
                <a:latin typeface="Century Gothic"/>
                <a:sym typeface="Century Gothic"/>
              </a:rPr>
              <a:t>na Constituição</a:t>
            </a:r>
            <a:endParaRPr lang="pt-BR">
              <a:latin typeface="Century Gothic"/>
            </a:endParaRPr>
          </a:p>
        </p:txBody>
      </p:sp>
      <p:pic>
        <p:nvPicPr>
          <p:cNvPr id="2" name="Imagem 2" descr="Uma imagem contendo Forma&#10;&#10;Descrição gerada automaticamente">
            <a:extLst>
              <a:ext uri="{FF2B5EF4-FFF2-40B4-BE49-F238E27FC236}">
                <a16:creationId xmlns="" xmlns:a16="http://schemas.microsoft.com/office/drawing/2014/main" id="{6626CE15-4409-D26A-F5A6-7220809D63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" r="82979" b="31487"/>
          <a:stretch/>
        </p:blipFill>
        <p:spPr>
          <a:xfrm rot="10800000">
            <a:off x="285901" y="1106262"/>
            <a:ext cx="1337436" cy="3030313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="" xmlns:a16="http://schemas.microsoft.com/office/drawing/2014/main" id="{BB61291A-7EDD-3864-0840-417B5ADEF75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692900" y="133280"/>
            <a:ext cx="21336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400" b="1" dirty="0" smtClean="0">
                <a:solidFill>
                  <a:schemeClr val="tx1"/>
                </a:solidFill>
                <a:latin typeface="Century Gothic"/>
              </a:rPr>
              <a:t>9</a:t>
            </a:fld>
            <a:endParaRPr lang="pt-BR" sz="1400" b="1" dirty="0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170B7D42-DB03-9A77-1EFA-404EECF3B990}"/>
              </a:ext>
            </a:extLst>
          </p:cNvPr>
          <p:cNvSpPr/>
          <p:nvPr/>
        </p:nvSpPr>
        <p:spPr>
          <a:xfrm>
            <a:off x="5840676" y="2460654"/>
            <a:ext cx="1012171" cy="3131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34A10D67-F47D-92A1-27D9-CC4545088B1D}"/>
              </a:ext>
            </a:extLst>
          </p:cNvPr>
          <p:cNvSpPr/>
          <p:nvPr/>
        </p:nvSpPr>
        <p:spPr>
          <a:xfrm>
            <a:off x="2025912" y="3089303"/>
            <a:ext cx="1483658" cy="3131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D319E7DD-C958-6F21-50ED-9343F85CCFC2}"/>
              </a:ext>
            </a:extLst>
          </p:cNvPr>
          <p:cNvSpPr/>
          <p:nvPr/>
        </p:nvSpPr>
        <p:spPr>
          <a:xfrm>
            <a:off x="5776381" y="2803553"/>
            <a:ext cx="1055034" cy="3131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F6AE79D6-567F-122C-D7F2-DCD821A4C393}"/>
              </a:ext>
            </a:extLst>
          </p:cNvPr>
          <p:cNvSpPr txBox="1"/>
          <p:nvPr/>
        </p:nvSpPr>
        <p:spPr>
          <a:xfrm>
            <a:off x="1746170" y="1845926"/>
            <a:ext cx="5206566" cy="1908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800" dirty="0">
                <a:latin typeface="Century Gothic"/>
              </a:rPr>
              <a:t>Art. 215. Constituição: </a:t>
            </a:r>
            <a:endParaRPr lang="pt-BR" sz="1800" b="1" dirty="0"/>
          </a:p>
          <a:p>
            <a:r>
              <a:rPr lang="pt-BR" sz="2000" b="1" dirty="0">
                <a:solidFill>
                  <a:schemeClr val="tx1"/>
                </a:solidFill>
                <a:latin typeface="Century Gothic"/>
              </a:rPr>
              <a:t>“O Estado garantirá a todos o pleno exercício dos direitos culturais e acesso às fontes da cultura nacional, e apoiará e incentivará a valorização e a difusão das manifestações culturais”.</a:t>
            </a:r>
            <a:endParaRPr lang="pt-BR" sz="20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9819</TotalTime>
  <Words>1122</Words>
  <Application>Microsoft Office PowerPoint</Application>
  <PresentationFormat>Apresentação na tela (16:9)</PresentationFormat>
  <Paragraphs>305</Paragraphs>
  <Slides>43</Slides>
  <Notes>40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9" baseType="lpstr">
      <vt:lpstr>Century Gothic</vt:lpstr>
      <vt:lpstr>Arial</vt:lpstr>
      <vt:lpstr>Calibri</vt:lpstr>
      <vt:lpstr>Courier New</vt:lpstr>
      <vt:lpstr>Segoe UI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Windows10</dc:creator>
  <cp:lastModifiedBy>Daniel Silva Nascimento</cp:lastModifiedBy>
  <cp:revision>854</cp:revision>
  <cp:lastPrinted>2023-05-09T12:06:54Z</cp:lastPrinted>
  <dcterms:created xsi:type="dcterms:W3CDTF">2023-01-23T23:32:36Z</dcterms:created>
  <dcterms:modified xsi:type="dcterms:W3CDTF">2023-05-09T12:20:46Z</dcterms:modified>
</cp:coreProperties>
</file>