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64" r:id="rId5"/>
  </p:sldMasterIdLst>
  <p:notesMasterIdLst>
    <p:notesMasterId r:id="rId11"/>
  </p:notesMasterIdLst>
  <p:handoutMasterIdLst>
    <p:handoutMasterId r:id="rId12"/>
  </p:handoutMasterIdLst>
  <p:sldIdLst>
    <p:sldId id="2147375055" r:id="rId6"/>
    <p:sldId id="2147375179" r:id="rId7"/>
    <p:sldId id="2147375124" r:id="rId8"/>
    <p:sldId id="2147375182" r:id="rId9"/>
    <p:sldId id="533" r:id="rId10"/>
  </p:sldIdLst>
  <p:sldSz cx="17559338" cy="9875838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111">
          <p15:clr>
            <a:srgbClr val="A4A3A4"/>
          </p15:clr>
        </p15:guide>
        <p15:guide id="3" orient="horz" pos="6219">
          <p15:clr>
            <a:srgbClr val="A4A3A4"/>
          </p15:clr>
        </p15:guide>
        <p15:guide id="4" orient="horz" pos="5382">
          <p15:clr>
            <a:srgbClr val="A4A3A4"/>
          </p15:clr>
        </p15:guide>
        <p15:guide id="5" orient="horz" pos="472">
          <p15:clr>
            <a:srgbClr val="A4A3A4"/>
          </p15:clr>
        </p15:guide>
        <p15:guide id="6" orient="horz" pos="2099">
          <p15:clr>
            <a:srgbClr val="A4A3A4"/>
          </p15:clr>
        </p15:guide>
        <p15:guide id="7" orient="horz" pos="3506">
          <p15:clr>
            <a:srgbClr val="A4A3A4"/>
          </p15:clr>
        </p15:guide>
        <p15:guide id="8" orient="horz" pos="4952">
          <p15:clr>
            <a:srgbClr val="A4A3A4"/>
          </p15:clr>
        </p15:guide>
        <p15:guide id="9" orient="horz" pos="4508">
          <p15:clr>
            <a:srgbClr val="A4A3A4"/>
          </p15:clr>
        </p15:guide>
        <p15:guide id="10" orient="horz" pos="4036">
          <p15:clr>
            <a:srgbClr val="A4A3A4"/>
          </p15:clr>
        </p15:guide>
        <p15:guide id="11" orient="horz" pos="3537">
          <p15:clr>
            <a:srgbClr val="A4A3A4"/>
          </p15:clr>
        </p15:guide>
        <p15:guide id="12" orient="horz" pos="3036">
          <p15:clr>
            <a:srgbClr val="A4A3A4"/>
          </p15:clr>
        </p15:guide>
        <p15:guide id="13" orient="horz" pos="2536">
          <p15:clr>
            <a:srgbClr val="A4A3A4"/>
          </p15:clr>
        </p15:guide>
        <p15:guide id="14" orient="horz" pos="1574">
          <p15:clr>
            <a:srgbClr val="A4A3A4"/>
          </p15:clr>
        </p15:guide>
        <p15:guide id="15" orient="horz" pos="5827">
          <p15:clr>
            <a:srgbClr val="A4A3A4"/>
          </p15:clr>
        </p15:guide>
        <p15:guide id="16" orient="horz" pos="4906">
          <p15:clr>
            <a:srgbClr val="A4A3A4"/>
          </p15:clr>
        </p15:guide>
        <p15:guide id="17">
          <p15:clr>
            <a:srgbClr val="A4A3A4"/>
          </p15:clr>
        </p15:guide>
        <p15:guide id="18" pos="5531">
          <p15:clr>
            <a:srgbClr val="A4A3A4"/>
          </p15:clr>
        </p15:guide>
        <p15:guide id="19" pos="11059">
          <p15:clr>
            <a:srgbClr val="A4A3A4"/>
          </p15:clr>
        </p15:guide>
        <p15:guide id="20" pos="4542">
          <p15:clr>
            <a:srgbClr val="A4A3A4"/>
          </p15:clr>
        </p15:guide>
        <p15:guide id="21" pos="6239">
          <p15:clr>
            <a:srgbClr val="A4A3A4"/>
          </p15:clr>
        </p15:guide>
        <p15:guide id="22" pos="4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90EED4-6FEC-4E34-D4AF-C01DC5FAA814}" name="BTC - Bruno Toledo Checchia" initials="BBTC" userId="S::bruno.checchia@bicharalaw.com.br::044c17f6-eed8-42d6-a880-156d8a23d3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JA - Raissa Juliana de Araujo Machado" initials="R-RJdAM" lastIdx="15" clrIdx="0"/>
  <p:cmAuthor id="2" name="MEA - Murillo Estevam Allevato Neto" initials="M-ME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2F2F2"/>
    <a:srgbClr val="FF3209"/>
    <a:srgbClr val="FF9011"/>
    <a:srgbClr val="E8E8E8"/>
    <a:srgbClr val="F8A14C"/>
    <a:srgbClr val="FBE5D6"/>
    <a:srgbClr val="ED7D31"/>
    <a:srgbClr val="FFFFFF"/>
    <a:srgbClr val="F3743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4" autoAdjust="0"/>
    <p:restoredTop sz="93506" autoAdjust="0"/>
  </p:normalViewPr>
  <p:slideViewPr>
    <p:cSldViewPr snapToGrid="0">
      <p:cViewPr varScale="1">
        <p:scale>
          <a:sx n="70" d="100"/>
          <a:sy n="70" d="100"/>
        </p:scale>
        <p:origin x="1278" y="90"/>
      </p:cViewPr>
      <p:guideLst>
        <p:guide orient="horz"/>
        <p:guide orient="horz" pos="3111"/>
        <p:guide orient="horz" pos="6219"/>
        <p:guide orient="horz" pos="5382"/>
        <p:guide orient="horz" pos="472"/>
        <p:guide orient="horz" pos="2099"/>
        <p:guide orient="horz" pos="3506"/>
        <p:guide orient="horz" pos="4952"/>
        <p:guide orient="horz" pos="4508"/>
        <p:guide orient="horz" pos="4036"/>
        <p:guide orient="horz" pos="3537"/>
        <p:guide orient="horz" pos="3036"/>
        <p:guide orient="horz" pos="2536"/>
        <p:guide orient="horz" pos="1574"/>
        <p:guide orient="horz" pos="5827"/>
        <p:guide orient="horz" pos="4906"/>
        <p:guide/>
        <p:guide pos="5531"/>
        <p:guide pos="11059"/>
        <p:guide pos="4542"/>
        <p:guide pos="6239"/>
        <p:guide pos="4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commentAuthors" Target="commentAuthors.xml" Id="rId13" /><Relationship Type="http://schemas.microsoft.com/office/2018/10/relationships/authors" Target="authors.xml" Id="rId1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handoutMaster" Target="handoutMasters/handoutMaster1.xml" Id="rId12" /><Relationship Type="http://schemas.openxmlformats.org/officeDocument/2006/relationships/tableStyles" Target="tableStyles.xml" Id="rId17" /><Relationship Type="http://schemas.openxmlformats.org/officeDocument/2006/relationships/customXml" Target="../customXml/item2.xml" Id="rId2" /><Relationship Type="http://schemas.openxmlformats.org/officeDocument/2006/relationships/theme" Target="theme/theme1.xml" Id="rId16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notesMaster" Target="notesMasters/notesMaster1.xml" Id="rId11" /><Relationship Type="http://schemas.openxmlformats.org/officeDocument/2006/relationships/slideMaster" Target="slideMasters/slideMaster2.xml" Id="rId5" /><Relationship Type="http://schemas.openxmlformats.org/officeDocument/2006/relationships/viewProps" Target="viewProps.xml" Id="rId15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presProps" Target="presProps.xml" Id="rId14" /><Relationship Type="http://schemas.openxmlformats.org/officeDocument/2006/relationships/customXml" Target="/customXML/item4.xml" Id="imanage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E13C1-1466-4C76-A9A4-0683FFF19BD5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D3C992B2-26BB-4E7D-B2D5-97F9BB7324D1}">
      <dgm:prSet phldrT="[Texto]"/>
      <dgm:spPr/>
      <dgm:t>
        <a:bodyPr/>
        <a:lstStyle/>
        <a:p>
          <a:r>
            <a:rPr lang="pt-BR"/>
            <a:t>Insumo</a:t>
          </a:r>
        </a:p>
      </dgm:t>
    </dgm:pt>
    <dgm:pt modelId="{AC630ADB-2492-415A-A848-295ED6590E8D}" type="parTrans" cxnId="{5CE6901F-40DC-4B9B-A18C-20161939F247}">
      <dgm:prSet/>
      <dgm:spPr/>
      <dgm:t>
        <a:bodyPr/>
        <a:lstStyle/>
        <a:p>
          <a:endParaRPr lang="pt-BR"/>
        </a:p>
      </dgm:t>
    </dgm:pt>
    <dgm:pt modelId="{18B9243D-A96E-41FE-B5EB-E8D408042342}" type="sibTrans" cxnId="{5CE6901F-40DC-4B9B-A18C-20161939F247}">
      <dgm:prSet/>
      <dgm:spPr/>
      <dgm:t>
        <a:bodyPr/>
        <a:lstStyle/>
        <a:p>
          <a:endParaRPr lang="pt-BR"/>
        </a:p>
      </dgm:t>
    </dgm:pt>
    <dgm:pt modelId="{BFC01FDD-AD80-4DB3-8CEC-BDF326B11A74}">
      <dgm:prSet phldrT="[Texto]"/>
      <dgm:spPr/>
      <dgm:t>
        <a:bodyPr/>
        <a:lstStyle/>
        <a:p>
          <a:r>
            <a:rPr lang="pt-BR"/>
            <a:t>Insumo</a:t>
          </a:r>
        </a:p>
      </dgm:t>
    </dgm:pt>
    <dgm:pt modelId="{9FBA09E5-26FB-4F1B-8FF9-FF8BDAA44318}" type="parTrans" cxnId="{8E33A22C-BA57-49E1-BCDC-B69A0102F65B}">
      <dgm:prSet/>
      <dgm:spPr/>
      <dgm:t>
        <a:bodyPr/>
        <a:lstStyle/>
        <a:p>
          <a:endParaRPr lang="pt-BR"/>
        </a:p>
      </dgm:t>
    </dgm:pt>
    <dgm:pt modelId="{161ADB7E-730F-42A1-B75D-C0AC7630C3AC}" type="sibTrans" cxnId="{8E33A22C-BA57-49E1-BCDC-B69A0102F65B}">
      <dgm:prSet/>
      <dgm:spPr/>
      <dgm:t>
        <a:bodyPr/>
        <a:lstStyle/>
        <a:p>
          <a:endParaRPr lang="pt-BR"/>
        </a:p>
      </dgm:t>
    </dgm:pt>
    <dgm:pt modelId="{98FCA1E7-E108-402D-89E6-7FEDB34F9CD6}">
      <dgm:prSet phldrT="[Texto]"/>
      <dgm:spPr/>
      <dgm:t>
        <a:bodyPr/>
        <a:lstStyle/>
        <a:p>
          <a:r>
            <a:rPr lang="pt-BR"/>
            <a:t>Produto Final</a:t>
          </a:r>
        </a:p>
      </dgm:t>
    </dgm:pt>
    <dgm:pt modelId="{ACE6A1F2-8B08-4C81-BB35-AF203C5222A5}" type="parTrans" cxnId="{08FB4040-1785-4816-B6AB-DAE203B3FEBF}">
      <dgm:prSet/>
      <dgm:spPr/>
      <dgm:t>
        <a:bodyPr/>
        <a:lstStyle/>
        <a:p>
          <a:endParaRPr lang="pt-BR"/>
        </a:p>
      </dgm:t>
    </dgm:pt>
    <dgm:pt modelId="{8B880766-6E20-427C-B335-99CA3D46A7DC}" type="sibTrans" cxnId="{08FB4040-1785-4816-B6AB-DAE203B3FEBF}">
      <dgm:prSet/>
      <dgm:spPr/>
      <dgm:t>
        <a:bodyPr/>
        <a:lstStyle/>
        <a:p>
          <a:endParaRPr lang="pt-BR"/>
        </a:p>
      </dgm:t>
    </dgm:pt>
    <dgm:pt modelId="{9BB3ABEB-1D88-4085-8B27-C1EBE6ECC9AC}" type="pres">
      <dgm:prSet presAssocID="{68FE13C1-1466-4C76-A9A4-0683FFF19BD5}" presName="Name0" presStyleCnt="0">
        <dgm:presLayoutVars>
          <dgm:dir/>
          <dgm:resizeHandles val="exact"/>
        </dgm:presLayoutVars>
      </dgm:prSet>
      <dgm:spPr/>
    </dgm:pt>
    <dgm:pt modelId="{8BD9388B-0EDC-4A2F-A848-2E806A3816F7}" type="pres">
      <dgm:prSet presAssocID="{D3C992B2-26BB-4E7D-B2D5-97F9BB7324D1}" presName="node" presStyleLbl="node1" presStyleIdx="0" presStyleCnt="3">
        <dgm:presLayoutVars>
          <dgm:bulletEnabled val="1"/>
        </dgm:presLayoutVars>
      </dgm:prSet>
      <dgm:spPr/>
    </dgm:pt>
    <dgm:pt modelId="{C6BB84F7-508F-4A0E-A93C-1111307164D0}" type="pres">
      <dgm:prSet presAssocID="{18B9243D-A96E-41FE-B5EB-E8D408042342}" presName="sibTrans" presStyleLbl="sibTrans2D1" presStyleIdx="0" presStyleCnt="2"/>
      <dgm:spPr/>
    </dgm:pt>
    <dgm:pt modelId="{DA2D12A0-36FB-4D50-AE20-4B311C050AFF}" type="pres">
      <dgm:prSet presAssocID="{18B9243D-A96E-41FE-B5EB-E8D408042342}" presName="connectorText" presStyleLbl="sibTrans2D1" presStyleIdx="0" presStyleCnt="2"/>
      <dgm:spPr/>
    </dgm:pt>
    <dgm:pt modelId="{CEE294ED-879E-4C27-94E0-37EBE3F1B027}" type="pres">
      <dgm:prSet presAssocID="{BFC01FDD-AD80-4DB3-8CEC-BDF326B11A74}" presName="node" presStyleLbl="node1" presStyleIdx="1" presStyleCnt="3">
        <dgm:presLayoutVars>
          <dgm:bulletEnabled val="1"/>
        </dgm:presLayoutVars>
      </dgm:prSet>
      <dgm:spPr/>
    </dgm:pt>
    <dgm:pt modelId="{584E9E70-8529-484A-9405-487E9460C58D}" type="pres">
      <dgm:prSet presAssocID="{161ADB7E-730F-42A1-B75D-C0AC7630C3AC}" presName="sibTrans" presStyleLbl="sibTrans2D1" presStyleIdx="1" presStyleCnt="2"/>
      <dgm:spPr/>
    </dgm:pt>
    <dgm:pt modelId="{21CF54A8-E57F-4F3A-A01B-6EF9D2561BB9}" type="pres">
      <dgm:prSet presAssocID="{161ADB7E-730F-42A1-B75D-C0AC7630C3AC}" presName="connectorText" presStyleLbl="sibTrans2D1" presStyleIdx="1" presStyleCnt="2"/>
      <dgm:spPr/>
    </dgm:pt>
    <dgm:pt modelId="{D495F369-B080-4EB8-8B5B-96BACE66AD0D}" type="pres">
      <dgm:prSet presAssocID="{98FCA1E7-E108-402D-89E6-7FEDB34F9CD6}" presName="node" presStyleLbl="node1" presStyleIdx="2" presStyleCnt="3">
        <dgm:presLayoutVars>
          <dgm:bulletEnabled val="1"/>
        </dgm:presLayoutVars>
      </dgm:prSet>
      <dgm:spPr/>
    </dgm:pt>
  </dgm:ptLst>
  <dgm:cxnLst>
    <dgm:cxn modelId="{50BC8E1D-D8E9-4BBE-9188-71B6FD6F24E2}" type="presOf" srcId="{98FCA1E7-E108-402D-89E6-7FEDB34F9CD6}" destId="{D495F369-B080-4EB8-8B5B-96BACE66AD0D}" srcOrd="0" destOrd="0" presId="urn:microsoft.com/office/officeart/2005/8/layout/process1"/>
    <dgm:cxn modelId="{5CE6901F-40DC-4B9B-A18C-20161939F247}" srcId="{68FE13C1-1466-4C76-A9A4-0683FFF19BD5}" destId="{D3C992B2-26BB-4E7D-B2D5-97F9BB7324D1}" srcOrd="0" destOrd="0" parTransId="{AC630ADB-2492-415A-A848-295ED6590E8D}" sibTransId="{18B9243D-A96E-41FE-B5EB-E8D408042342}"/>
    <dgm:cxn modelId="{3642B020-D6DF-41DE-8FA3-AC5DDBC29AC1}" type="presOf" srcId="{D3C992B2-26BB-4E7D-B2D5-97F9BB7324D1}" destId="{8BD9388B-0EDC-4A2F-A848-2E806A3816F7}" srcOrd="0" destOrd="0" presId="urn:microsoft.com/office/officeart/2005/8/layout/process1"/>
    <dgm:cxn modelId="{8E33A22C-BA57-49E1-BCDC-B69A0102F65B}" srcId="{68FE13C1-1466-4C76-A9A4-0683FFF19BD5}" destId="{BFC01FDD-AD80-4DB3-8CEC-BDF326B11A74}" srcOrd="1" destOrd="0" parTransId="{9FBA09E5-26FB-4F1B-8FF9-FF8BDAA44318}" sibTransId="{161ADB7E-730F-42A1-B75D-C0AC7630C3AC}"/>
    <dgm:cxn modelId="{7BAD7234-7C0B-43F1-BC21-976FC79ADEBC}" type="presOf" srcId="{68FE13C1-1466-4C76-A9A4-0683FFF19BD5}" destId="{9BB3ABEB-1D88-4085-8B27-C1EBE6ECC9AC}" srcOrd="0" destOrd="0" presId="urn:microsoft.com/office/officeart/2005/8/layout/process1"/>
    <dgm:cxn modelId="{08FB4040-1785-4816-B6AB-DAE203B3FEBF}" srcId="{68FE13C1-1466-4C76-A9A4-0683FFF19BD5}" destId="{98FCA1E7-E108-402D-89E6-7FEDB34F9CD6}" srcOrd="2" destOrd="0" parTransId="{ACE6A1F2-8B08-4C81-BB35-AF203C5222A5}" sibTransId="{8B880766-6E20-427C-B335-99CA3D46A7DC}"/>
    <dgm:cxn modelId="{2FDDCCA7-ACA8-487D-A692-10C68E1FF25D}" type="presOf" srcId="{BFC01FDD-AD80-4DB3-8CEC-BDF326B11A74}" destId="{CEE294ED-879E-4C27-94E0-37EBE3F1B027}" srcOrd="0" destOrd="0" presId="urn:microsoft.com/office/officeart/2005/8/layout/process1"/>
    <dgm:cxn modelId="{226D74BC-57E3-4228-9624-A6078B72E02D}" type="presOf" srcId="{18B9243D-A96E-41FE-B5EB-E8D408042342}" destId="{DA2D12A0-36FB-4D50-AE20-4B311C050AFF}" srcOrd="1" destOrd="0" presId="urn:microsoft.com/office/officeart/2005/8/layout/process1"/>
    <dgm:cxn modelId="{D1E9FEC7-D260-4DE2-9B9F-EBED46958E0A}" type="presOf" srcId="{18B9243D-A96E-41FE-B5EB-E8D408042342}" destId="{C6BB84F7-508F-4A0E-A93C-1111307164D0}" srcOrd="0" destOrd="0" presId="urn:microsoft.com/office/officeart/2005/8/layout/process1"/>
    <dgm:cxn modelId="{07F789EA-E645-47D7-9944-C47755A7A67E}" type="presOf" srcId="{161ADB7E-730F-42A1-B75D-C0AC7630C3AC}" destId="{584E9E70-8529-484A-9405-487E9460C58D}" srcOrd="0" destOrd="0" presId="urn:microsoft.com/office/officeart/2005/8/layout/process1"/>
    <dgm:cxn modelId="{10FF62FC-CD49-49A3-838F-CBD612A93D53}" type="presOf" srcId="{161ADB7E-730F-42A1-B75D-C0AC7630C3AC}" destId="{21CF54A8-E57F-4F3A-A01B-6EF9D2561BB9}" srcOrd="1" destOrd="0" presId="urn:microsoft.com/office/officeart/2005/8/layout/process1"/>
    <dgm:cxn modelId="{5AD3BA78-D6CD-4EB4-A29B-619D411668AF}" type="presParOf" srcId="{9BB3ABEB-1D88-4085-8B27-C1EBE6ECC9AC}" destId="{8BD9388B-0EDC-4A2F-A848-2E806A3816F7}" srcOrd="0" destOrd="0" presId="urn:microsoft.com/office/officeart/2005/8/layout/process1"/>
    <dgm:cxn modelId="{0180F854-E6D1-4672-904A-B07F78731A2B}" type="presParOf" srcId="{9BB3ABEB-1D88-4085-8B27-C1EBE6ECC9AC}" destId="{C6BB84F7-508F-4A0E-A93C-1111307164D0}" srcOrd="1" destOrd="0" presId="urn:microsoft.com/office/officeart/2005/8/layout/process1"/>
    <dgm:cxn modelId="{99270145-745C-4061-8017-411663D7CF5A}" type="presParOf" srcId="{C6BB84F7-508F-4A0E-A93C-1111307164D0}" destId="{DA2D12A0-36FB-4D50-AE20-4B311C050AFF}" srcOrd="0" destOrd="0" presId="urn:microsoft.com/office/officeart/2005/8/layout/process1"/>
    <dgm:cxn modelId="{D7E49FBE-7D62-43A9-9806-6D2C3F948C30}" type="presParOf" srcId="{9BB3ABEB-1D88-4085-8B27-C1EBE6ECC9AC}" destId="{CEE294ED-879E-4C27-94E0-37EBE3F1B027}" srcOrd="2" destOrd="0" presId="urn:microsoft.com/office/officeart/2005/8/layout/process1"/>
    <dgm:cxn modelId="{A3D13126-73D4-46D3-B6C3-0DF321A62462}" type="presParOf" srcId="{9BB3ABEB-1D88-4085-8B27-C1EBE6ECC9AC}" destId="{584E9E70-8529-484A-9405-487E9460C58D}" srcOrd="3" destOrd="0" presId="urn:microsoft.com/office/officeart/2005/8/layout/process1"/>
    <dgm:cxn modelId="{8073004A-E58C-4CEA-996E-E984EC529F04}" type="presParOf" srcId="{584E9E70-8529-484A-9405-487E9460C58D}" destId="{21CF54A8-E57F-4F3A-A01B-6EF9D2561BB9}" srcOrd="0" destOrd="0" presId="urn:microsoft.com/office/officeart/2005/8/layout/process1"/>
    <dgm:cxn modelId="{B8DAA093-34B8-439D-AEE3-5B5869FC7C85}" type="presParOf" srcId="{9BB3ABEB-1D88-4085-8B27-C1EBE6ECC9AC}" destId="{D495F369-B080-4EB8-8B5B-96BACE66AD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E13C1-1466-4C76-A9A4-0683FFF19BD5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D3C992B2-26BB-4E7D-B2D5-97F9BB7324D1}">
      <dgm:prSet phldrT="[Texto]"/>
      <dgm:spPr/>
      <dgm:t>
        <a:bodyPr/>
        <a:lstStyle/>
        <a:p>
          <a:r>
            <a:rPr lang="pt-BR"/>
            <a:t>Insumo</a:t>
          </a:r>
        </a:p>
      </dgm:t>
    </dgm:pt>
    <dgm:pt modelId="{AC630ADB-2492-415A-A848-295ED6590E8D}" type="parTrans" cxnId="{5CE6901F-40DC-4B9B-A18C-20161939F247}">
      <dgm:prSet/>
      <dgm:spPr/>
      <dgm:t>
        <a:bodyPr/>
        <a:lstStyle/>
        <a:p>
          <a:endParaRPr lang="pt-BR"/>
        </a:p>
      </dgm:t>
    </dgm:pt>
    <dgm:pt modelId="{18B9243D-A96E-41FE-B5EB-E8D408042342}" type="sibTrans" cxnId="{5CE6901F-40DC-4B9B-A18C-20161939F247}">
      <dgm:prSet/>
      <dgm:spPr/>
      <dgm:t>
        <a:bodyPr/>
        <a:lstStyle/>
        <a:p>
          <a:endParaRPr lang="pt-BR"/>
        </a:p>
      </dgm:t>
    </dgm:pt>
    <dgm:pt modelId="{BFC01FDD-AD80-4DB3-8CEC-BDF326B11A74}">
      <dgm:prSet phldrT="[Texto]"/>
      <dgm:spPr/>
      <dgm:t>
        <a:bodyPr/>
        <a:lstStyle/>
        <a:p>
          <a:r>
            <a:rPr lang="pt-BR"/>
            <a:t>Insumo</a:t>
          </a:r>
        </a:p>
      </dgm:t>
    </dgm:pt>
    <dgm:pt modelId="{9FBA09E5-26FB-4F1B-8FF9-FF8BDAA44318}" type="parTrans" cxnId="{8E33A22C-BA57-49E1-BCDC-B69A0102F65B}">
      <dgm:prSet/>
      <dgm:spPr/>
      <dgm:t>
        <a:bodyPr/>
        <a:lstStyle/>
        <a:p>
          <a:endParaRPr lang="pt-BR"/>
        </a:p>
      </dgm:t>
    </dgm:pt>
    <dgm:pt modelId="{161ADB7E-730F-42A1-B75D-C0AC7630C3AC}" type="sibTrans" cxnId="{8E33A22C-BA57-49E1-BCDC-B69A0102F65B}">
      <dgm:prSet/>
      <dgm:spPr/>
      <dgm:t>
        <a:bodyPr/>
        <a:lstStyle/>
        <a:p>
          <a:endParaRPr lang="pt-BR"/>
        </a:p>
      </dgm:t>
    </dgm:pt>
    <dgm:pt modelId="{98FCA1E7-E108-402D-89E6-7FEDB34F9CD6}">
      <dgm:prSet phldrT="[Texto]"/>
      <dgm:spPr/>
      <dgm:t>
        <a:bodyPr/>
        <a:lstStyle/>
        <a:p>
          <a:r>
            <a:rPr lang="pt-BR"/>
            <a:t>Insumo</a:t>
          </a:r>
        </a:p>
      </dgm:t>
    </dgm:pt>
    <dgm:pt modelId="{ACE6A1F2-8B08-4C81-BB35-AF203C5222A5}" type="parTrans" cxnId="{08FB4040-1785-4816-B6AB-DAE203B3FEBF}">
      <dgm:prSet/>
      <dgm:spPr/>
      <dgm:t>
        <a:bodyPr/>
        <a:lstStyle/>
        <a:p>
          <a:endParaRPr lang="pt-BR"/>
        </a:p>
      </dgm:t>
    </dgm:pt>
    <dgm:pt modelId="{8B880766-6E20-427C-B335-99CA3D46A7DC}" type="sibTrans" cxnId="{08FB4040-1785-4816-B6AB-DAE203B3FEBF}">
      <dgm:prSet/>
      <dgm:spPr/>
      <dgm:t>
        <a:bodyPr/>
        <a:lstStyle/>
        <a:p>
          <a:endParaRPr lang="pt-BR"/>
        </a:p>
      </dgm:t>
    </dgm:pt>
    <dgm:pt modelId="{292BE2A9-E69C-459D-BC77-8D11E8E25130}">
      <dgm:prSet/>
      <dgm:spPr/>
      <dgm:t>
        <a:bodyPr/>
        <a:lstStyle/>
        <a:p>
          <a:r>
            <a:rPr lang="pt-BR"/>
            <a:t>Produto Final</a:t>
          </a:r>
        </a:p>
      </dgm:t>
    </dgm:pt>
    <dgm:pt modelId="{70610DDA-FD06-45E7-A953-4A10015EEE31}" type="parTrans" cxnId="{FE62C79A-9A1D-43E9-B11D-5CC452427A02}">
      <dgm:prSet/>
      <dgm:spPr/>
      <dgm:t>
        <a:bodyPr/>
        <a:lstStyle/>
        <a:p>
          <a:endParaRPr lang="pt-BR"/>
        </a:p>
      </dgm:t>
    </dgm:pt>
    <dgm:pt modelId="{BBE1F892-A536-4BE0-917F-A59DE176462F}" type="sibTrans" cxnId="{FE62C79A-9A1D-43E9-B11D-5CC452427A02}">
      <dgm:prSet/>
      <dgm:spPr/>
      <dgm:t>
        <a:bodyPr/>
        <a:lstStyle/>
        <a:p>
          <a:endParaRPr lang="pt-BR"/>
        </a:p>
      </dgm:t>
    </dgm:pt>
    <dgm:pt modelId="{9BB3ABEB-1D88-4085-8B27-C1EBE6ECC9AC}" type="pres">
      <dgm:prSet presAssocID="{68FE13C1-1466-4C76-A9A4-0683FFF19BD5}" presName="Name0" presStyleCnt="0">
        <dgm:presLayoutVars>
          <dgm:dir/>
          <dgm:resizeHandles val="exact"/>
        </dgm:presLayoutVars>
      </dgm:prSet>
      <dgm:spPr/>
    </dgm:pt>
    <dgm:pt modelId="{8BD9388B-0EDC-4A2F-A848-2E806A3816F7}" type="pres">
      <dgm:prSet presAssocID="{D3C992B2-26BB-4E7D-B2D5-97F9BB7324D1}" presName="node" presStyleLbl="node1" presStyleIdx="0" presStyleCnt="4">
        <dgm:presLayoutVars>
          <dgm:bulletEnabled val="1"/>
        </dgm:presLayoutVars>
      </dgm:prSet>
      <dgm:spPr/>
    </dgm:pt>
    <dgm:pt modelId="{C6BB84F7-508F-4A0E-A93C-1111307164D0}" type="pres">
      <dgm:prSet presAssocID="{18B9243D-A96E-41FE-B5EB-E8D408042342}" presName="sibTrans" presStyleLbl="sibTrans2D1" presStyleIdx="0" presStyleCnt="3"/>
      <dgm:spPr/>
    </dgm:pt>
    <dgm:pt modelId="{DA2D12A0-36FB-4D50-AE20-4B311C050AFF}" type="pres">
      <dgm:prSet presAssocID="{18B9243D-A96E-41FE-B5EB-E8D408042342}" presName="connectorText" presStyleLbl="sibTrans2D1" presStyleIdx="0" presStyleCnt="3"/>
      <dgm:spPr/>
    </dgm:pt>
    <dgm:pt modelId="{CEE294ED-879E-4C27-94E0-37EBE3F1B027}" type="pres">
      <dgm:prSet presAssocID="{BFC01FDD-AD80-4DB3-8CEC-BDF326B11A74}" presName="node" presStyleLbl="node1" presStyleIdx="1" presStyleCnt="4">
        <dgm:presLayoutVars>
          <dgm:bulletEnabled val="1"/>
        </dgm:presLayoutVars>
      </dgm:prSet>
      <dgm:spPr/>
    </dgm:pt>
    <dgm:pt modelId="{584E9E70-8529-484A-9405-487E9460C58D}" type="pres">
      <dgm:prSet presAssocID="{161ADB7E-730F-42A1-B75D-C0AC7630C3AC}" presName="sibTrans" presStyleLbl="sibTrans2D1" presStyleIdx="1" presStyleCnt="3"/>
      <dgm:spPr/>
    </dgm:pt>
    <dgm:pt modelId="{21CF54A8-E57F-4F3A-A01B-6EF9D2561BB9}" type="pres">
      <dgm:prSet presAssocID="{161ADB7E-730F-42A1-B75D-C0AC7630C3AC}" presName="connectorText" presStyleLbl="sibTrans2D1" presStyleIdx="1" presStyleCnt="3"/>
      <dgm:spPr/>
    </dgm:pt>
    <dgm:pt modelId="{D495F369-B080-4EB8-8B5B-96BACE66AD0D}" type="pres">
      <dgm:prSet presAssocID="{98FCA1E7-E108-402D-89E6-7FEDB34F9CD6}" presName="node" presStyleLbl="node1" presStyleIdx="2" presStyleCnt="4">
        <dgm:presLayoutVars>
          <dgm:bulletEnabled val="1"/>
        </dgm:presLayoutVars>
      </dgm:prSet>
      <dgm:spPr/>
    </dgm:pt>
    <dgm:pt modelId="{C2F78586-C1AB-4E91-9AB3-4BBCAB1DBCA0}" type="pres">
      <dgm:prSet presAssocID="{8B880766-6E20-427C-B335-99CA3D46A7DC}" presName="sibTrans" presStyleLbl="sibTrans2D1" presStyleIdx="2" presStyleCnt="3"/>
      <dgm:spPr/>
    </dgm:pt>
    <dgm:pt modelId="{DE636356-C919-48B0-A859-FCBDC7AF83FE}" type="pres">
      <dgm:prSet presAssocID="{8B880766-6E20-427C-B335-99CA3D46A7DC}" presName="connectorText" presStyleLbl="sibTrans2D1" presStyleIdx="2" presStyleCnt="3"/>
      <dgm:spPr/>
    </dgm:pt>
    <dgm:pt modelId="{B2F3E3BE-D91E-4A73-9ECA-236C57B1192D}" type="pres">
      <dgm:prSet presAssocID="{292BE2A9-E69C-459D-BC77-8D11E8E25130}" presName="node" presStyleLbl="node1" presStyleIdx="3" presStyleCnt="4" custLinFactNeighborX="-1101">
        <dgm:presLayoutVars>
          <dgm:bulletEnabled val="1"/>
        </dgm:presLayoutVars>
      </dgm:prSet>
      <dgm:spPr/>
    </dgm:pt>
  </dgm:ptLst>
  <dgm:cxnLst>
    <dgm:cxn modelId="{29C6C813-855F-4428-B4CE-4A50255E1834}" type="presOf" srcId="{292BE2A9-E69C-459D-BC77-8D11E8E25130}" destId="{B2F3E3BE-D91E-4A73-9ECA-236C57B1192D}" srcOrd="0" destOrd="0" presId="urn:microsoft.com/office/officeart/2005/8/layout/process1"/>
    <dgm:cxn modelId="{50BC8E1D-D8E9-4BBE-9188-71B6FD6F24E2}" type="presOf" srcId="{98FCA1E7-E108-402D-89E6-7FEDB34F9CD6}" destId="{D495F369-B080-4EB8-8B5B-96BACE66AD0D}" srcOrd="0" destOrd="0" presId="urn:microsoft.com/office/officeart/2005/8/layout/process1"/>
    <dgm:cxn modelId="{5CE6901F-40DC-4B9B-A18C-20161939F247}" srcId="{68FE13C1-1466-4C76-A9A4-0683FFF19BD5}" destId="{D3C992B2-26BB-4E7D-B2D5-97F9BB7324D1}" srcOrd="0" destOrd="0" parTransId="{AC630ADB-2492-415A-A848-295ED6590E8D}" sibTransId="{18B9243D-A96E-41FE-B5EB-E8D408042342}"/>
    <dgm:cxn modelId="{3642B020-D6DF-41DE-8FA3-AC5DDBC29AC1}" type="presOf" srcId="{D3C992B2-26BB-4E7D-B2D5-97F9BB7324D1}" destId="{8BD9388B-0EDC-4A2F-A848-2E806A3816F7}" srcOrd="0" destOrd="0" presId="urn:microsoft.com/office/officeart/2005/8/layout/process1"/>
    <dgm:cxn modelId="{8E33A22C-BA57-49E1-BCDC-B69A0102F65B}" srcId="{68FE13C1-1466-4C76-A9A4-0683FFF19BD5}" destId="{BFC01FDD-AD80-4DB3-8CEC-BDF326B11A74}" srcOrd="1" destOrd="0" parTransId="{9FBA09E5-26FB-4F1B-8FF9-FF8BDAA44318}" sibTransId="{161ADB7E-730F-42A1-B75D-C0AC7630C3AC}"/>
    <dgm:cxn modelId="{7BAD7234-7C0B-43F1-BC21-976FC79ADEBC}" type="presOf" srcId="{68FE13C1-1466-4C76-A9A4-0683FFF19BD5}" destId="{9BB3ABEB-1D88-4085-8B27-C1EBE6ECC9AC}" srcOrd="0" destOrd="0" presId="urn:microsoft.com/office/officeart/2005/8/layout/process1"/>
    <dgm:cxn modelId="{08FB4040-1785-4816-B6AB-DAE203B3FEBF}" srcId="{68FE13C1-1466-4C76-A9A4-0683FFF19BD5}" destId="{98FCA1E7-E108-402D-89E6-7FEDB34F9CD6}" srcOrd="2" destOrd="0" parTransId="{ACE6A1F2-8B08-4C81-BB35-AF203C5222A5}" sibTransId="{8B880766-6E20-427C-B335-99CA3D46A7DC}"/>
    <dgm:cxn modelId="{59D8A449-16D8-465D-8D20-A5B3026FBDA6}" type="presOf" srcId="{8B880766-6E20-427C-B335-99CA3D46A7DC}" destId="{C2F78586-C1AB-4E91-9AB3-4BBCAB1DBCA0}" srcOrd="0" destOrd="0" presId="urn:microsoft.com/office/officeart/2005/8/layout/process1"/>
    <dgm:cxn modelId="{A22BBF90-6659-4734-9515-EAAAEC2CFDEA}" type="presOf" srcId="{8B880766-6E20-427C-B335-99CA3D46A7DC}" destId="{DE636356-C919-48B0-A859-FCBDC7AF83FE}" srcOrd="1" destOrd="0" presId="urn:microsoft.com/office/officeart/2005/8/layout/process1"/>
    <dgm:cxn modelId="{FE62C79A-9A1D-43E9-B11D-5CC452427A02}" srcId="{68FE13C1-1466-4C76-A9A4-0683FFF19BD5}" destId="{292BE2A9-E69C-459D-BC77-8D11E8E25130}" srcOrd="3" destOrd="0" parTransId="{70610DDA-FD06-45E7-A953-4A10015EEE31}" sibTransId="{BBE1F892-A536-4BE0-917F-A59DE176462F}"/>
    <dgm:cxn modelId="{2FDDCCA7-ACA8-487D-A692-10C68E1FF25D}" type="presOf" srcId="{BFC01FDD-AD80-4DB3-8CEC-BDF326B11A74}" destId="{CEE294ED-879E-4C27-94E0-37EBE3F1B027}" srcOrd="0" destOrd="0" presId="urn:microsoft.com/office/officeart/2005/8/layout/process1"/>
    <dgm:cxn modelId="{226D74BC-57E3-4228-9624-A6078B72E02D}" type="presOf" srcId="{18B9243D-A96E-41FE-B5EB-E8D408042342}" destId="{DA2D12A0-36FB-4D50-AE20-4B311C050AFF}" srcOrd="1" destOrd="0" presId="urn:microsoft.com/office/officeart/2005/8/layout/process1"/>
    <dgm:cxn modelId="{D1E9FEC7-D260-4DE2-9B9F-EBED46958E0A}" type="presOf" srcId="{18B9243D-A96E-41FE-B5EB-E8D408042342}" destId="{C6BB84F7-508F-4A0E-A93C-1111307164D0}" srcOrd="0" destOrd="0" presId="urn:microsoft.com/office/officeart/2005/8/layout/process1"/>
    <dgm:cxn modelId="{07F789EA-E645-47D7-9944-C47755A7A67E}" type="presOf" srcId="{161ADB7E-730F-42A1-B75D-C0AC7630C3AC}" destId="{584E9E70-8529-484A-9405-487E9460C58D}" srcOrd="0" destOrd="0" presId="urn:microsoft.com/office/officeart/2005/8/layout/process1"/>
    <dgm:cxn modelId="{10FF62FC-CD49-49A3-838F-CBD612A93D53}" type="presOf" srcId="{161ADB7E-730F-42A1-B75D-C0AC7630C3AC}" destId="{21CF54A8-E57F-4F3A-A01B-6EF9D2561BB9}" srcOrd="1" destOrd="0" presId="urn:microsoft.com/office/officeart/2005/8/layout/process1"/>
    <dgm:cxn modelId="{5AD3BA78-D6CD-4EB4-A29B-619D411668AF}" type="presParOf" srcId="{9BB3ABEB-1D88-4085-8B27-C1EBE6ECC9AC}" destId="{8BD9388B-0EDC-4A2F-A848-2E806A3816F7}" srcOrd="0" destOrd="0" presId="urn:microsoft.com/office/officeart/2005/8/layout/process1"/>
    <dgm:cxn modelId="{0180F854-E6D1-4672-904A-B07F78731A2B}" type="presParOf" srcId="{9BB3ABEB-1D88-4085-8B27-C1EBE6ECC9AC}" destId="{C6BB84F7-508F-4A0E-A93C-1111307164D0}" srcOrd="1" destOrd="0" presId="urn:microsoft.com/office/officeart/2005/8/layout/process1"/>
    <dgm:cxn modelId="{99270145-745C-4061-8017-411663D7CF5A}" type="presParOf" srcId="{C6BB84F7-508F-4A0E-A93C-1111307164D0}" destId="{DA2D12A0-36FB-4D50-AE20-4B311C050AFF}" srcOrd="0" destOrd="0" presId="urn:microsoft.com/office/officeart/2005/8/layout/process1"/>
    <dgm:cxn modelId="{D7E49FBE-7D62-43A9-9806-6D2C3F948C30}" type="presParOf" srcId="{9BB3ABEB-1D88-4085-8B27-C1EBE6ECC9AC}" destId="{CEE294ED-879E-4C27-94E0-37EBE3F1B027}" srcOrd="2" destOrd="0" presId="urn:microsoft.com/office/officeart/2005/8/layout/process1"/>
    <dgm:cxn modelId="{A3D13126-73D4-46D3-B6C3-0DF321A62462}" type="presParOf" srcId="{9BB3ABEB-1D88-4085-8B27-C1EBE6ECC9AC}" destId="{584E9E70-8529-484A-9405-487E9460C58D}" srcOrd="3" destOrd="0" presId="urn:microsoft.com/office/officeart/2005/8/layout/process1"/>
    <dgm:cxn modelId="{8073004A-E58C-4CEA-996E-E984EC529F04}" type="presParOf" srcId="{584E9E70-8529-484A-9405-487E9460C58D}" destId="{21CF54A8-E57F-4F3A-A01B-6EF9D2561BB9}" srcOrd="0" destOrd="0" presId="urn:microsoft.com/office/officeart/2005/8/layout/process1"/>
    <dgm:cxn modelId="{B8DAA093-34B8-439D-AEE3-5B5869FC7C85}" type="presParOf" srcId="{9BB3ABEB-1D88-4085-8B27-C1EBE6ECC9AC}" destId="{D495F369-B080-4EB8-8B5B-96BACE66AD0D}" srcOrd="4" destOrd="0" presId="urn:microsoft.com/office/officeart/2005/8/layout/process1"/>
    <dgm:cxn modelId="{835D3FE3-D86F-4BAE-B174-6BB82648B8C4}" type="presParOf" srcId="{9BB3ABEB-1D88-4085-8B27-C1EBE6ECC9AC}" destId="{C2F78586-C1AB-4E91-9AB3-4BBCAB1DBCA0}" srcOrd="5" destOrd="0" presId="urn:microsoft.com/office/officeart/2005/8/layout/process1"/>
    <dgm:cxn modelId="{10C4C2E3-4726-45E9-B92B-573963A6379C}" type="presParOf" srcId="{C2F78586-C1AB-4E91-9AB3-4BBCAB1DBCA0}" destId="{DE636356-C919-48B0-A859-FCBDC7AF83FE}" srcOrd="0" destOrd="0" presId="urn:microsoft.com/office/officeart/2005/8/layout/process1"/>
    <dgm:cxn modelId="{8BE73CF2-A552-4146-BDC9-440206294256}" type="presParOf" srcId="{9BB3ABEB-1D88-4085-8B27-C1EBE6ECC9AC}" destId="{B2F3E3BE-D91E-4A73-9ECA-236C57B1192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388B-0EDC-4A2F-A848-2E806A3816F7}">
      <dsp:nvSpPr>
        <dsp:cNvPr id="0" name=""/>
        <dsp:cNvSpPr/>
      </dsp:nvSpPr>
      <dsp:spPr>
        <a:xfrm>
          <a:off x="9915" y="0"/>
          <a:ext cx="2963548" cy="74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Insumo</a:t>
          </a:r>
        </a:p>
      </dsp:txBody>
      <dsp:txXfrm>
        <a:off x="31712" y="21797"/>
        <a:ext cx="2919954" cy="700602"/>
      </dsp:txXfrm>
    </dsp:sp>
    <dsp:sp modelId="{C6BB84F7-508F-4A0E-A93C-1111307164D0}">
      <dsp:nvSpPr>
        <dsp:cNvPr id="0" name=""/>
        <dsp:cNvSpPr/>
      </dsp:nvSpPr>
      <dsp:spPr>
        <a:xfrm>
          <a:off x="3269818" y="4618"/>
          <a:ext cx="628272" cy="734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/>
        </a:p>
      </dsp:txBody>
      <dsp:txXfrm>
        <a:off x="3269818" y="151610"/>
        <a:ext cx="439790" cy="440975"/>
      </dsp:txXfrm>
    </dsp:sp>
    <dsp:sp modelId="{CEE294ED-879E-4C27-94E0-37EBE3F1B027}">
      <dsp:nvSpPr>
        <dsp:cNvPr id="0" name=""/>
        <dsp:cNvSpPr/>
      </dsp:nvSpPr>
      <dsp:spPr>
        <a:xfrm>
          <a:off x="4158882" y="0"/>
          <a:ext cx="2963548" cy="74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Insumo</a:t>
          </a:r>
        </a:p>
      </dsp:txBody>
      <dsp:txXfrm>
        <a:off x="4180679" y="21797"/>
        <a:ext cx="2919954" cy="700602"/>
      </dsp:txXfrm>
    </dsp:sp>
    <dsp:sp modelId="{584E9E70-8529-484A-9405-487E9460C58D}">
      <dsp:nvSpPr>
        <dsp:cNvPr id="0" name=""/>
        <dsp:cNvSpPr/>
      </dsp:nvSpPr>
      <dsp:spPr>
        <a:xfrm>
          <a:off x="7418785" y="4618"/>
          <a:ext cx="628272" cy="734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/>
        </a:p>
      </dsp:txBody>
      <dsp:txXfrm>
        <a:off x="7418785" y="151610"/>
        <a:ext cx="439790" cy="440975"/>
      </dsp:txXfrm>
    </dsp:sp>
    <dsp:sp modelId="{D495F369-B080-4EB8-8B5B-96BACE66AD0D}">
      <dsp:nvSpPr>
        <dsp:cNvPr id="0" name=""/>
        <dsp:cNvSpPr/>
      </dsp:nvSpPr>
      <dsp:spPr>
        <a:xfrm>
          <a:off x="8307850" y="0"/>
          <a:ext cx="2963548" cy="74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Produto Final</a:t>
          </a:r>
        </a:p>
      </dsp:txBody>
      <dsp:txXfrm>
        <a:off x="8329647" y="21797"/>
        <a:ext cx="2919954" cy="700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388B-0EDC-4A2F-A848-2E806A3816F7}">
      <dsp:nvSpPr>
        <dsp:cNvPr id="0" name=""/>
        <dsp:cNvSpPr/>
      </dsp:nvSpPr>
      <dsp:spPr>
        <a:xfrm>
          <a:off x="6866" y="0"/>
          <a:ext cx="3002368" cy="820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Insumo</a:t>
          </a:r>
        </a:p>
      </dsp:txBody>
      <dsp:txXfrm>
        <a:off x="30885" y="24019"/>
        <a:ext cx="2954330" cy="772027"/>
      </dsp:txXfrm>
    </dsp:sp>
    <dsp:sp modelId="{C6BB84F7-508F-4A0E-A93C-1111307164D0}">
      <dsp:nvSpPr>
        <dsp:cNvPr id="0" name=""/>
        <dsp:cNvSpPr/>
      </dsp:nvSpPr>
      <dsp:spPr>
        <a:xfrm>
          <a:off x="3309472" y="37738"/>
          <a:ext cx="636502" cy="744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3309472" y="186655"/>
        <a:ext cx="445551" cy="446753"/>
      </dsp:txXfrm>
    </dsp:sp>
    <dsp:sp modelId="{CEE294ED-879E-4C27-94E0-37EBE3F1B027}">
      <dsp:nvSpPr>
        <dsp:cNvPr id="0" name=""/>
        <dsp:cNvSpPr/>
      </dsp:nvSpPr>
      <dsp:spPr>
        <a:xfrm>
          <a:off x="4210183" y="0"/>
          <a:ext cx="3002368" cy="820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Insumo</a:t>
          </a:r>
        </a:p>
      </dsp:txBody>
      <dsp:txXfrm>
        <a:off x="4234202" y="24019"/>
        <a:ext cx="2954330" cy="772027"/>
      </dsp:txXfrm>
    </dsp:sp>
    <dsp:sp modelId="{584E9E70-8529-484A-9405-487E9460C58D}">
      <dsp:nvSpPr>
        <dsp:cNvPr id="0" name=""/>
        <dsp:cNvSpPr/>
      </dsp:nvSpPr>
      <dsp:spPr>
        <a:xfrm>
          <a:off x="7512789" y="37738"/>
          <a:ext cx="636502" cy="744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7512789" y="186655"/>
        <a:ext cx="445551" cy="446753"/>
      </dsp:txXfrm>
    </dsp:sp>
    <dsp:sp modelId="{D495F369-B080-4EB8-8B5B-96BACE66AD0D}">
      <dsp:nvSpPr>
        <dsp:cNvPr id="0" name=""/>
        <dsp:cNvSpPr/>
      </dsp:nvSpPr>
      <dsp:spPr>
        <a:xfrm>
          <a:off x="8413499" y="0"/>
          <a:ext cx="3002368" cy="820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Insumo</a:t>
          </a:r>
        </a:p>
      </dsp:txBody>
      <dsp:txXfrm>
        <a:off x="8437518" y="24019"/>
        <a:ext cx="2954330" cy="772027"/>
      </dsp:txXfrm>
    </dsp:sp>
    <dsp:sp modelId="{C2F78586-C1AB-4E91-9AB3-4BBCAB1DBCA0}">
      <dsp:nvSpPr>
        <dsp:cNvPr id="0" name=""/>
        <dsp:cNvSpPr/>
      </dsp:nvSpPr>
      <dsp:spPr>
        <a:xfrm>
          <a:off x="11712799" y="37738"/>
          <a:ext cx="629494" cy="744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11712799" y="186655"/>
        <a:ext cx="440646" cy="446753"/>
      </dsp:txXfrm>
    </dsp:sp>
    <dsp:sp modelId="{B2F3E3BE-D91E-4A73-9ECA-236C57B1192D}">
      <dsp:nvSpPr>
        <dsp:cNvPr id="0" name=""/>
        <dsp:cNvSpPr/>
      </dsp:nvSpPr>
      <dsp:spPr>
        <a:xfrm>
          <a:off x="12603593" y="0"/>
          <a:ext cx="3002368" cy="820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Produto Final</a:t>
          </a:r>
        </a:p>
      </dsp:txBody>
      <dsp:txXfrm>
        <a:off x="12627612" y="24019"/>
        <a:ext cx="2954330" cy="772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1B79DA-CE29-4CD1-A540-1403C8779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BF05ED-8867-4126-B31A-D7F470AD8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DAB43-1A90-446E-B785-06740E0671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C9868-0E35-41B0-96FB-D5FDEFF887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297243-0FFD-44A1-B52C-13345D159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54B3D-255E-4661-9DB1-7FDD44FC0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7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2A187A-9E05-964C-A4CA-3DBC0BC1C857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2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7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E74DB-1B5A-6E9F-A805-9EB1C6D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9B4B1-B867-27C5-1FC5-E96C5266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BA264-F0A4-7B08-CD07-9CDF7749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55442-47E7-EA51-4C85-F803E96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0AFFD-4B4F-9A10-F478-01A1F93B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AAF2C-DC2D-EE41-3A3C-00AC4097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2F4CDB-5D7E-E229-4F96-71AFC000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620B0A-19E0-A628-9505-E1DDE2D3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2F94A9-5FB5-C9D9-B3E9-117CFCB9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4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92BB8F-41D2-702C-0186-4B07EF1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1B19CA-216E-44CA-72AE-EC6F57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FC0579-64D3-D3E8-DCB9-C736F06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0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EF4B8-5E4A-B01A-6E9A-1C3F0C9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03D4D-6AEC-E033-B681-9C21BA1C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25" y="1422400"/>
            <a:ext cx="8890000" cy="7018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C3C1C-7685-344C-98C8-8520CC0BF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7B907-8E31-0C3F-37F0-31BDA51A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724456-AEF7-20B9-B60A-00A8ADE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B9AA2F-BBB4-7334-0BFF-02FA4E80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8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A7FC6-A1C9-850E-E0CD-E74CBE94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12C0DE-204C-B02A-9CCD-BEE92F52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64425" y="1422400"/>
            <a:ext cx="8890000" cy="7018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605901-CDF0-515D-7791-075C97FB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0178B-53FE-E591-DE6D-1CEDF69B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7BF7CE-87EE-96ED-41EE-935BD785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291793-C886-D3C4-EB5E-9ADA0F2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15DA-3B46-CF90-A51C-59729901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4C230A-2A21-27B6-D1C5-F1C6C3D81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85CED-A51E-7746-A607-839D06D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A950D-0018-3F3A-04F2-C056FCE9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B9592-1D8C-42D2-FBD0-EDFB032A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23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F5254-1E85-D983-BACF-D451F5ED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566650" y="525463"/>
            <a:ext cx="3786188" cy="8369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4BC125-CA4F-F60D-AD53-693A31A49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6500" y="525463"/>
            <a:ext cx="11207750" cy="8369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D3C928-9E0E-DBBA-4510-95B39ABD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FE2E6-7A34-E65D-51D7-48C7AE76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FC763-9A43-44B5-A888-65521DEE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6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023831"/>
      </p:ext>
    </p:extLst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EE9A56-57DF-0388-6404-489DEDA0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1CE9CF-55D0-A213-747B-D9918DE8D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28900"/>
            <a:ext cx="15146338" cy="626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9664A4-A323-C9F0-6931-7787CFCB2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50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D742-9E1F-4B1B-9A3E-FE3A0BD5794C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470FB-0DF1-608A-D90A-5A991C340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6600" y="9153525"/>
            <a:ext cx="592613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82B7D-7E09-91B3-6ECD-B59E14CA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0155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AAB66C3-541F-4C11-B6CF-4F630CEDF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"/>
            <a:ext cx="17556762" cy="98756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7556762" cy="98758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444C2D9-0B89-48E2-B4CF-376F1C104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7611" y="6162389"/>
            <a:ext cx="3471362" cy="6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E43308-BEB4-42C3-8573-A6AC58868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853" y="4116797"/>
            <a:ext cx="6980879" cy="198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8825DAC8-185F-4ACA-8517-8CA7290F1EEB}"/>
              </a:ext>
            </a:extLst>
          </p:cNvPr>
          <p:cNvSpPr txBox="1"/>
          <p:nvPr userDrawn="1"/>
        </p:nvSpPr>
        <p:spPr>
          <a:xfrm>
            <a:off x="3094230" y="8953812"/>
            <a:ext cx="4717557" cy="522008"/>
          </a:xfrm>
          <a:prstGeom prst="rect">
            <a:avLst/>
          </a:prstGeom>
          <a:noFill/>
        </p:spPr>
        <p:txBody>
          <a:bodyPr wrap="square" lIns="175583" tIns="87792" rIns="175583" bIns="87792" rtlCol="0" anchor="ctr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pt-BR" sz="2800">
                <a:latin typeface="Century Gothic" panose="020B0502020202020204" pitchFamily="34" charset="0"/>
                <a:cs typeface="Arial" panose="020B0604020202020204" pitchFamily="34" charset="0"/>
              </a:rPr>
              <a:t>www.bicharalaw.com.br</a:t>
            </a:r>
            <a:endParaRPr lang="pt-BR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8831" y="-1"/>
            <a:ext cx="10860507" cy="98758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76" y="7614703"/>
            <a:ext cx="5260376" cy="2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9951E-6 3.46247E-6 L 9.13995E-5 0.01704 " pathEditMode="relative" rAng="0" ptsTypes="AA">
                                      <p:cBhvr>
                                        <p:cTn id="12" dur="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5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ABEEólica - Associação Brasileira de Energia Eólica">
            <a:extLst>
              <a:ext uri="{FF2B5EF4-FFF2-40B4-BE49-F238E27FC236}">
                <a16:creationId xmlns:a16="http://schemas.microsoft.com/office/drawing/2014/main" id="{5CB5B8AF-223A-CFE7-726D-0E7DECEE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27375" y="7292126"/>
            <a:ext cx="263525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888277-4DBA-F4BF-1FA4-0F52E337A2C9}"/>
              </a:ext>
            </a:extLst>
          </p:cNvPr>
          <p:cNvSpPr txBox="1"/>
          <p:nvPr/>
        </p:nvSpPr>
        <p:spPr>
          <a:xfrm>
            <a:off x="15224918" y="9342118"/>
            <a:ext cx="14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03.10.2023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EC4BED-701C-A450-C781-16F555ECE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38" y="0"/>
            <a:ext cx="11887200" cy="99515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CA37A8-8AD5-E729-E115-C251837AB379}"/>
              </a:ext>
            </a:extLst>
          </p:cNvPr>
          <p:cNvSpPr/>
          <p:nvPr/>
        </p:nvSpPr>
        <p:spPr>
          <a:xfrm>
            <a:off x="8506715" y="551266"/>
            <a:ext cx="8621524" cy="4749608"/>
          </a:xfrm>
          <a:prstGeom prst="rect">
            <a:avLst/>
          </a:prstGeom>
        </p:spPr>
        <p:txBody>
          <a:bodyPr wrap="square" lIns="131674" tIns="65837" rIns="131674" bIns="65837">
            <a:spAutoFit/>
          </a:bodyPr>
          <a:lstStyle/>
          <a:p>
            <a:pPr algn="r">
              <a:buClr>
                <a:srgbClr val="F37435"/>
              </a:buClr>
            </a:pPr>
            <a:r>
              <a:rPr lang="pt-BR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Audiência Pública</a:t>
            </a:r>
          </a:p>
          <a:p>
            <a:pPr algn="r">
              <a:buClr>
                <a:srgbClr val="F37435"/>
              </a:buClr>
            </a:pP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>
              <a:buClr>
                <a:srgbClr val="F37435"/>
              </a:buClr>
            </a:pP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Comissão de Assuntos Econômicos do Senado</a:t>
            </a:r>
          </a:p>
          <a:p>
            <a:pPr algn="r">
              <a:buClr>
                <a:srgbClr val="F37435"/>
              </a:buClr>
            </a:pP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>
              <a:buClr>
                <a:srgbClr val="F37435"/>
              </a:buClr>
            </a:pP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1º out. 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FE63D76-8D5A-934D-4F03-41DE0461F149}"/>
              </a:ext>
            </a:extLst>
          </p:cNvPr>
          <p:cNvSpPr/>
          <p:nvPr/>
        </p:nvSpPr>
        <p:spPr>
          <a:xfrm>
            <a:off x="8643191" y="6236796"/>
            <a:ext cx="8621524" cy="810068"/>
          </a:xfrm>
          <a:prstGeom prst="rect">
            <a:avLst/>
          </a:prstGeom>
        </p:spPr>
        <p:txBody>
          <a:bodyPr wrap="square" lIns="131674" tIns="65837" rIns="131674" bIns="65837">
            <a:spAutoFit/>
          </a:bodyPr>
          <a:lstStyle/>
          <a:p>
            <a:pPr algn="r">
              <a:buClr>
                <a:srgbClr val="F37435"/>
              </a:buClr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Bruno Toledo Checchia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59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876823"/>
            <a:ext cx="17559338" cy="89990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85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844391" y="-19699"/>
            <a:ext cx="7714947" cy="983270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4315"/>
            <a:ext cx="5747656" cy="764152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-16862"/>
            <a:ext cx="17559338" cy="90243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1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67A72E-E2EB-54D2-4556-0CEC88716B80}"/>
              </a:ext>
            </a:extLst>
          </p:cNvPr>
          <p:cNvSpPr txBox="1"/>
          <p:nvPr/>
        </p:nvSpPr>
        <p:spPr>
          <a:xfrm>
            <a:off x="3499396" y="82541"/>
            <a:ext cx="10527398" cy="686958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Benefícios de ICMS</a:t>
            </a:r>
          </a:p>
        </p:txBody>
      </p:sp>
      <p:sp>
        <p:nvSpPr>
          <p:cNvPr id="19" name="CaixaDeTexto 4">
            <a:extLst>
              <a:ext uri="{FF2B5EF4-FFF2-40B4-BE49-F238E27FC236}">
                <a16:creationId xmlns:a16="http://schemas.microsoft.com/office/drawing/2014/main" id="{C1E6CD4E-1714-0661-E729-3F0478C2485B}"/>
              </a:ext>
            </a:extLst>
          </p:cNvPr>
          <p:cNvSpPr txBox="1"/>
          <p:nvPr/>
        </p:nvSpPr>
        <p:spPr>
          <a:xfrm>
            <a:off x="-33148" y="-30544"/>
            <a:ext cx="17592486" cy="1254189"/>
          </a:xfrm>
          <a:prstGeom prst="rect">
            <a:avLst/>
          </a:prstGeom>
          <a:solidFill>
            <a:schemeClr val="bg1"/>
          </a:solidFill>
          <a:ln>
            <a:solidFill>
              <a:srgbClr val="F7A04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 b="1" dirty="0">
              <a:solidFill>
                <a:srgbClr val="F79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pt-BR" sz="1600" b="1" dirty="0">
              <a:solidFill>
                <a:srgbClr val="F79328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4000" b="1" dirty="0">
                <a:solidFill>
                  <a:srgbClr val="F79328"/>
                </a:solidFill>
                <a:latin typeface="Century Gothic" panose="020B0502020202020204" pitchFamily="34" charset="0"/>
              </a:rPr>
              <a:t>Zona Franca na Emenda Constitucional nº 132/23</a:t>
            </a:r>
          </a:p>
          <a:p>
            <a:pPr algn="ctr"/>
            <a:endParaRPr lang="pt-BR" sz="1050" dirty="0">
              <a:solidFill>
                <a:srgbClr val="F7932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9227215"/>
            <a:ext cx="17559338" cy="665140"/>
            <a:chOff x="0" y="9227215"/>
            <a:chExt cx="17559338" cy="665140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FB06B0A-87AC-426D-BBF2-87FB59E7B476}"/>
                </a:ext>
              </a:extLst>
            </p:cNvPr>
            <p:cNvSpPr/>
            <p:nvPr/>
          </p:nvSpPr>
          <p:spPr>
            <a:xfrm>
              <a:off x="0" y="9484587"/>
              <a:ext cx="17559338" cy="394087"/>
            </a:xfrm>
            <a:prstGeom prst="rect">
              <a:avLst/>
            </a:prstGeom>
            <a:gradFill flip="none" rotWithShape="1">
              <a:gsLst>
                <a:gs pos="84000">
                  <a:schemeClr val="bg1"/>
                </a:gs>
                <a:gs pos="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5704" y="9227215"/>
              <a:ext cx="1407930" cy="66514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A9318D6A-DB48-485F-9CD4-956C7533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846" y="9426789"/>
              <a:ext cx="969646" cy="383010"/>
            </a:xfrm>
            <a:prstGeom prst="rect">
              <a:avLst/>
            </a:prstGeom>
          </p:spPr>
        </p:pic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8C042571-B4E2-75F3-699C-C2179E9D2052}"/>
              </a:ext>
            </a:extLst>
          </p:cNvPr>
          <p:cNvSpPr txBox="1">
            <a:spLocks/>
          </p:cNvSpPr>
          <p:nvPr/>
        </p:nvSpPr>
        <p:spPr>
          <a:xfrm>
            <a:off x="269418" y="482736"/>
            <a:ext cx="17289920" cy="8999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latin typeface="Century Gothic" panose="020B0502020202020204" pitchFamily="34" charset="0"/>
              </a:rPr>
              <a:t>Art. 92-B dispôs que a regulamentação deverá estabelecer “</a:t>
            </a:r>
            <a:r>
              <a:rPr lang="pt-BR" sz="3200" i="1" dirty="0">
                <a:latin typeface="Century Gothic" panose="020B0502020202020204" pitchFamily="34" charset="0"/>
              </a:rPr>
              <a:t>mecanismos necessários para </a:t>
            </a:r>
            <a:r>
              <a:rPr lang="pt-BR" sz="3200" b="1" i="1" dirty="0">
                <a:latin typeface="Century Gothic" panose="020B0502020202020204" pitchFamily="34" charset="0"/>
              </a:rPr>
              <a:t>manter o diferencial competitivo </a:t>
            </a:r>
            <a:r>
              <a:rPr lang="pt-BR" sz="3200" i="1" dirty="0">
                <a:latin typeface="Century Gothic" panose="020B0502020202020204" pitchFamily="34" charset="0"/>
              </a:rPr>
              <a:t>assegurado à Zona Franca de Manaus</a:t>
            </a:r>
            <a:r>
              <a:rPr lang="pt-BR" sz="3200" dirty="0">
                <a:latin typeface="Century Gothic" panose="020B0502020202020204" pitchFamily="34" charset="0"/>
              </a:rPr>
              <a:t>”.</a:t>
            </a:r>
          </a:p>
          <a:p>
            <a:pPr algn="l"/>
            <a:endParaRPr lang="pt-BR" sz="32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l"/>
            <a:endParaRPr lang="pt-BR" sz="11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l"/>
            <a:r>
              <a:rPr lang="pt-BR" sz="3200" dirty="0">
                <a:latin typeface="Century Gothic" panose="020B0502020202020204" pitchFamily="34" charset="0"/>
                <a:ea typeface="+mn-ea"/>
                <a:cs typeface="+mn-cs"/>
              </a:rPr>
              <a:t>Importância da Zona Franca:</a:t>
            </a:r>
          </a:p>
          <a:p>
            <a:pPr algn="l"/>
            <a:endParaRPr lang="pt-BR" sz="11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l">
              <a:spcAft>
                <a:spcPts val="1200"/>
              </a:spcAft>
            </a:pPr>
            <a:r>
              <a:rPr lang="pt-BR" sz="3200" dirty="0">
                <a:latin typeface="Century Gothic" panose="020B0502020202020204" pitchFamily="34" charset="0"/>
                <a:ea typeface="+mn-ea"/>
                <a:cs typeface="+mn-cs"/>
              </a:rPr>
              <a:t>• renda per capita de Manaus antes da implantação da ZFM era 7 vezes menor que de São Paulo, hoje é apenas 1,8 vezes menor. </a:t>
            </a:r>
          </a:p>
          <a:p>
            <a:pPr algn="l">
              <a:spcAft>
                <a:spcPts val="1200"/>
              </a:spcAft>
            </a:pPr>
            <a:r>
              <a:rPr lang="pt-BR" sz="3200" dirty="0">
                <a:latin typeface="Century Gothic" panose="020B0502020202020204" pitchFamily="34" charset="0"/>
                <a:ea typeface="+mn-ea"/>
                <a:cs typeface="+mn-cs"/>
              </a:rPr>
              <a:t>• a participação do Amazonas no PIB brasileiro aumentou com a criação da ZFM de 0,3% em meados dos anos 70 para 1,6% em 2010. </a:t>
            </a:r>
          </a:p>
          <a:p>
            <a:pPr algn="l">
              <a:spcAft>
                <a:spcPts val="1200"/>
              </a:spcAft>
            </a:pPr>
            <a:r>
              <a:rPr lang="pt-BR" sz="3200" dirty="0">
                <a:latin typeface="Century Gothic" panose="020B0502020202020204" pitchFamily="34" charset="0"/>
                <a:ea typeface="+mn-ea"/>
                <a:cs typeface="+mn-cs"/>
              </a:rPr>
              <a:t>• Com a criação da Zona Franca de Manaus, a região Norte foi efetivamente colocada no mapa do Brasil, possibilitando com que a cidade de Manaus alcançasse o oitavo PIB brasileiro, sendo a primeira do ranking no eixo Norte/Nordeste, além de ser a sétima cidade mais populosa do país. </a:t>
            </a:r>
          </a:p>
          <a:p>
            <a:pPr algn="l">
              <a:spcAft>
                <a:spcPts val="1200"/>
              </a:spcAft>
            </a:pPr>
            <a:endParaRPr lang="pt-BR" sz="11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l">
              <a:spcAft>
                <a:spcPts val="1200"/>
              </a:spcAft>
            </a:pPr>
            <a:r>
              <a:rPr lang="pt-BR" sz="3200" dirty="0">
                <a:latin typeface="Century Gothic" panose="020B0502020202020204" pitchFamily="34" charset="0"/>
              </a:rPr>
              <a:t>O PLP 68/24 está preservando esse diferencial competitivo em relação aos produtos intermediários, que representam 30% do faturamento do Polo Industrial de Manaus?</a:t>
            </a:r>
          </a:p>
          <a:p>
            <a:pPr algn="l">
              <a:spcAft>
                <a:spcPts val="1200"/>
              </a:spcAft>
            </a:pPr>
            <a:endParaRPr lang="pt-BR" sz="2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876823"/>
            <a:ext cx="17559338" cy="89990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5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844391" y="-19699"/>
            <a:ext cx="7714947" cy="983270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4315"/>
            <a:ext cx="5747656" cy="7641524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0" y="-16863"/>
            <a:ext cx="17559338" cy="144905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1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9965" y="9293148"/>
            <a:ext cx="1239408" cy="5855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067A72E-E2EB-54D2-4556-0CEC88716B80}"/>
              </a:ext>
            </a:extLst>
          </p:cNvPr>
          <p:cNvSpPr txBox="1"/>
          <p:nvPr/>
        </p:nvSpPr>
        <p:spPr>
          <a:xfrm>
            <a:off x="159615" y="163576"/>
            <a:ext cx="17149575" cy="1117845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Restrições à tomada de créditos do IPI para produtos intermediários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(embalagens, concentrados, autopeças) 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590E685-6EAF-E23D-8F70-FF2463CAB113}"/>
              </a:ext>
            </a:extLst>
          </p:cNvPr>
          <p:cNvCxnSpPr>
            <a:cxnSpLocks/>
          </p:cNvCxnSpPr>
          <p:nvPr/>
        </p:nvCxnSpPr>
        <p:spPr>
          <a:xfrm>
            <a:off x="8767913" y="1607671"/>
            <a:ext cx="0" cy="698862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E68345-081D-31EB-1089-9BA4508A33DE}"/>
              </a:ext>
            </a:extLst>
          </p:cNvPr>
          <p:cNvSpPr txBox="1"/>
          <p:nvPr/>
        </p:nvSpPr>
        <p:spPr>
          <a:xfrm>
            <a:off x="9231598" y="5535340"/>
            <a:ext cx="8135231" cy="2000548"/>
          </a:xfrm>
          <a:prstGeom prst="rect">
            <a:avLst/>
          </a:prstGeom>
          <a:solidFill>
            <a:schemeClr val="bg1"/>
          </a:solidFill>
          <a:ln>
            <a:solidFill>
              <a:srgbClr val="F7A04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 b="1" dirty="0">
              <a:solidFill>
                <a:srgbClr val="C5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Emenda Constitucional 132/23</a:t>
            </a:r>
          </a:p>
          <a:p>
            <a:pPr algn="just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Art. 126. A partir de 2027:</a:t>
            </a:r>
          </a:p>
          <a:p>
            <a:pPr algn="just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III - o Imposto sobre Produtos Industrializados:</a:t>
            </a:r>
          </a:p>
          <a:p>
            <a:pPr algn="just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b) não incidirá de forma cumulativa com o imposto seletivo.</a:t>
            </a:r>
            <a:endParaRPr lang="pt-BR" sz="1050" dirty="0">
              <a:solidFill>
                <a:srgbClr val="F7932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DEE792-102A-6601-681A-F0B209B7A996}"/>
              </a:ext>
            </a:extLst>
          </p:cNvPr>
          <p:cNvSpPr/>
          <p:nvPr/>
        </p:nvSpPr>
        <p:spPr>
          <a:xfrm>
            <a:off x="8726730" y="1856383"/>
            <a:ext cx="8762839" cy="43550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Crédito de IPI na aquisição de bens intermediários da ZFM é objeto de controvérsia com a RFB em relação aos concentrados</a:t>
            </a:r>
          </a:p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sz="1600" dirty="0">
              <a:latin typeface="Century Gothic" panose="020B0502020202020204" pitchFamily="34" charset="0"/>
            </a:endParaRPr>
          </a:p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PLP 68 não trata do aproveitamento desses créditos – risco de perpetuação de litígio</a:t>
            </a:r>
          </a:p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Saídas da ZFM continuarão isentas do IPI, mas a maioria dos produtos industrializados terá alíquota zero</a:t>
            </a:r>
          </a:p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sz="2700" dirty="0">
              <a:latin typeface="Century Gothic" panose="020B0502020202020204" pitchFamily="34" charset="0"/>
            </a:endParaRPr>
          </a:p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0" y="9227215"/>
            <a:ext cx="17559338" cy="665140"/>
            <a:chOff x="0" y="9227215"/>
            <a:chExt cx="17559338" cy="665140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FB06B0A-87AC-426D-BBF2-87FB59E7B476}"/>
                </a:ext>
              </a:extLst>
            </p:cNvPr>
            <p:cNvSpPr/>
            <p:nvPr/>
          </p:nvSpPr>
          <p:spPr>
            <a:xfrm>
              <a:off x="0" y="9484587"/>
              <a:ext cx="17559338" cy="394087"/>
            </a:xfrm>
            <a:prstGeom prst="rect">
              <a:avLst/>
            </a:prstGeom>
            <a:gradFill flip="none" rotWithShape="1">
              <a:gsLst>
                <a:gs pos="84000">
                  <a:schemeClr val="bg1"/>
                </a:gs>
                <a:gs pos="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5704" y="9227215"/>
              <a:ext cx="1407930" cy="665140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A9318D6A-DB48-485F-9CD4-956C7533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846" y="9426789"/>
              <a:ext cx="969646" cy="383010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48C993-F7A8-39A3-CB1D-D5970869409C}"/>
              </a:ext>
            </a:extLst>
          </p:cNvPr>
          <p:cNvSpPr txBox="1"/>
          <p:nvPr/>
        </p:nvSpPr>
        <p:spPr>
          <a:xfrm>
            <a:off x="230742" y="1685665"/>
            <a:ext cx="8135231" cy="3416320"/>
          </a:xfrm>
          <a:prstGeom prst="rect">
            <a:avLst/>
          </a:prstGeom>
          <a:solidFill>
            <a:schemeClr val="bg1"/>
          </a:solidFill>
          <a:ln>
            <a:solidFill>
              <a:srgbClr val="F7A04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 b="1" dirty="0">
              <a:solidFill>
                <a:srgbClr val="F79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Lei 9.779/99</a:t>
            </a:r>
          </a:p>
          <a:p>
            <a:pPr algn="just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Art. 11.  O </a:t>
            </a:r>
            <a:r>
              <a:rPr lang="pt-BR" sz="23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saldo credor do IPI 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(...) decorrente de aquisição de matéria-prima, produto intermediário e material de embalagem, aplicados na industrialização, </a:t>
            </a:r>
            <a:r>
              <a:rPr lang="pt-BR" sz="23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inclusive de produto isento 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ou tributado à alíquota zero, que o contribuinte não puder compensar com o IPI devido na saída de outros produtos, </a:t>
            </a:r>
            <a:r>
              <a:rPr lang="pt-BR" sz="23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poderá ser utilizado 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de conformidade com o disposto nos </a:t>
            </a:r>
            <a:r>
              <a:rPr lang="pt-BR" sz="23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arts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. 73 e 74 da Lei 9.430/96...</a:t>
            </a:r>
            <a:endParaRPr lang="pt-BR" sz="105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CD69CB-6B24-F91C-7BAE-B04519A301A5}"/>
              </a:ext>
            </a:extLst>
          </p:cNvPr>
          <p:cNvSpPr txBox="1"/>
          <p:nvPr/>
        </p:nvSpPr>
        <p:spPr>
          <a:xfrm>
            <a:off x="223813" y="5390131"/>
            <a:ext cx="8135231" cy="3770263"/>
          </a:xfrm>
          <a:prstGeom prst="rect">
            <a:avLst/>
          </a:prstGeom>
          <a:solidFill>
            <a:schemeClr val="bg1"/>
          </a:solidFill>
          <a:ln>
            <a:solidFill>
              <a:srgbClr val="F7A04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 b="1" dirty="0">
              <a:solidFill>
                <a:srgbClr val="F79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Decreto-Lei 1.435/75</a:t>
            </a:r>
          </a:p>
          <a:p>
            <a:pPr algn="just"/>
            <a:r>
              <a:rPr lang="pt-BR" sz="23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Art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6º Ficam </a:t>
            </a:r>
            <a:r>
              <a:rPr lang="pt-BR" sz="23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isentos do IPI 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os produtos elaborados com matérias-primas agrícolas e extrativas vegetais de produção regional (...)</a:t>
            </a:r>
          </a:p>
          <a:p>
            <a:pPr algn="just"/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§ 1º Os produtos ... </a:t>
            </a:r>
            <a:r>
              <a:rPr lang="pt-BR" sz="23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gerarão crédito do IPI</a:t>
            </a:r>
            <a:r>
              <a:rPr lang="pt-BR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, calculado como se devido fosse, sempre que empregados como matérias-primas, produtos intermediários ou materiais de embalagem, na industrialização, em qualquer ponto do território nacional, de produtos efetivamente sujeitos ao pagamento do referido imposto.</a:t>
            </a:r>
            <a:endParaRPr lang="pt-BR" sz="105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3201C1-511A-29DD-F0C2-AC4F5B411948}"/>
              </a:ext>
            </a:extLst>
          </p:cNvPr>
          <p:cNvSpPr/>
          <p:nvPr/>
        </p:nvSpPr>
        <p:spPr>
          <a:xfrm>
            <a:off x="8600796" y="7698916"/>
            <a:ext cx="8762839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4525" indent="-285750" algn="just"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Hipóteses específicas submetidas ao Seletivo (veículos e refrigerantes) não haverá incidência do IPI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"/>
            <a:ext cx="17559339" cy="17490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3E2AB2-7A06-4266-8604-373534A2CAB3}"/>
              </a:ext>
            </a:extLst>
          </p:cNvPr>
          <p:cNvSpPr txBox="1"/>
          <p:nvPr/>
        </p:nvSpPr>
        <p:spPr>
          <a:xfrm>
            <a:off x="-181417" y="-90452"/>
            <a:ext cx="17922171" cy="1687873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Produtores de bens intermediários excluídos da possibilidade de tomada de créditos presumidos do IBS nas aquisições de insumos produzidos localmente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601" y="-142793"/>
            <a:ext cx="3614737" cy="97279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2338"/>
            <a:ext cx="3177540" cy="907746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C337948-3C44-DC20-B0AD-9B39CCC72C82}"/>
              </a:ext>
            </a:extLst>
          </p:cNvPr>
          <p:cNvSpPr/>
          <p:nvPr/>
        </p:nvSpPr>
        <p:spPr>
          <a:xfrm>
            <a:off x="111575" y="1964808"/>
            <a:ext cx="17336186" cy="26498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latin typeface="Century Gothic" panose="020B0502020202020204" pitchFamily="34" charset="0"/>
              </a:rPr>
              <a:t>Artigo 444 </a:t>
            </a:r>
            <a:r>
              <a:rPr lang="pt-BR" sz="2000" dirty="0">
                <a:latin typeface="Century Gothic" panose="020B0502020202020204" pitchFamily="34" charset="0"/>
              </a:rPr>
              <a:t>– Concede crédito presumido de IBS de 7,5%-13,5%  às empresas da ZFM que adquirem bem material industrializado de fora da ZFM, os quais entram com alíquota zero 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latin typeface="Century Gothic" panose="020B0502020202020204" pitchFamily="34" charset="0"/>
              </a:rPr>
              <a:t>Artigo 445 – </a:t>
            </a:r>
            <a:r>
              <a:rPr lang="pt-BR" sz="2000" dirty="0">
                <a:latin typeface="Century Gothic" panose="020B0502020202020204" pitchFamily="34" charset="0"/>
              </a:rPr>
              <a:t>Redução a zero do IBS/CBS nas operações entre indústrias da ZFM com bens materiais intermediários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F37435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latin typeface="Century Gothic" panose="020B0502020202020204" pitchFamily="34" charset="0"/>
              </a:rPr>
              <a:t>Artigo 446 </a:t>
            </a:r>
            <a:r>
              <a:rPr lang="pt-BR" sz="2000" dirty="0">
                <a:latin typeface="Century Gothic" panose="020B0502020202020204" pitchFamily="34" charset="0"/>
              </a:rPr>
              <a:t>– Crédito presumido de IBS na hipótese do art. 445, desde que o bem seja “</a:t>
            </a:r>
            <a:r>
              <a:rPr lang="pt-BR" sz="2000" i="1" dirty="0">
                <a:latin typeface="Century Gothic" panose="020B0502020202020204" pitchFamily="34" charset="0"/>
              </a:rPr>
              <a:t>utilizado para incorporação na produção de bens finais</a:t>
            </a:r>
            <a:r>
              <a:rPr lang="pt-BR" sz="2000" dirty="0">
                <a:latin typeface="Century Gothic" panose="020B0502020202020204" pitchFamily="34" charset="0"/>
              </a:rPr>
              <a:t>”</a:t>
            </a: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 flipV="1">
            <a:off x="266170" y="7165077"/>
            <a:ext cx="16986676" cy="1681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274625" y="7664590"/>
            <a:ext cx="6546650" cy="168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F37435"/>
              </a:buClr>
            </a:pPr>
            <a:r>
              <a:rPr lang="pt-BR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Não há isenção, diferimento nem o crédito integral e imediato para aquisição de CAPEX, como previsto na EC 132/23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66D1C3B-233E-F428-82EA-2921D74BFB0A}"/>
              </a:ext>
            </a:extLst>
          </p:cNvPr>
          <p:cNvSpPr/>
          <p:nvPr/>
        </p:nvSpPr>
        <p:spPr>
          <a:xfrm>
            <a:off x="5097194" y="5104264"/>
            <a:ext cx="12315949" cy="4533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1FD628E-AFCE-A76F-1B28-34386A298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680232"/>
              </p:ext>
            </p:extLst>
          </p:nvPr>
        </p:nvGraphicFramePr>
        <p:xfrm>
          <a:off x="1274626" y="6134863"/>
          <a:ext cx="11281314" cy="7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Seta: Curva para Baixo 13">
            <a:extLst>
              <a:ext uri="{FF2B5EF4-FFF2-40B4-BE49-F238E27FC236}">
                <a16:creationId xmlns:a16="http://schemas.microsoft.com/office/drawing/2014/main" id="{7CA807AF-6A03-13AF-892B-6BB94085CC8B}"/>
              </a:ext>
            </a:extLst>
          </p:cNvPr>
          <p:cNvSpPr/>
          <p:nvPr/>
        </p:nvSpPr>
        <p:spPr>
          <a:xfrm>
            <a:off x="4105417" y="5752433"/>
            <a:ext cx="2428584" cy="32620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C399285-AF40-719D-B509-5D33475BFCA5}"/>
              </a:ext>
            </a:extLst>
          </p:cNvPr>
          <p:cNvSpPr txBox="1">
            <a:spLocks/>
          </p:cNvSpPr>
          <p:nvPr/>
        </p:nvSpPr>
        <p:spPr>
          <a:xfrm>
            <a:off x="1274625" y="5380412"/>
            <a:ext cx="3522483" cy="467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/>
              <a:t>Alíquota 0</a:t>
            </a:r>
          </a:p>
          <a:p>
            <a:r>
              <a:rPr lang="pt-BR" sz="1800" b="1" i="1" dirty="0"/>
              <a:t>Crédito presumido 7,5%-13,5%</a:t>
            </a:r>
          </a:p>
        </p:txBody>
      </p:sp>
      <p:sp>
        <p:nvSpPr>
          <p:cNvPr id="17" name="Seta: Curva para Baixo 16">
            <a:extLst>
              <a:ext uri="{FF2B5EF4-FFF2-40B4-BE49-F238E27FC236}">
                <a16:creationId xmlns:a16="http://schemas.microsoft.com/office/drawing/2014/main" id="{45EDB01C-5EBA-844B-9EBF-CA008D232AF1}"/>
              </a:ext>
            </a:extLst>
          </p:cNvPr>
          <p:cNvSpPr/>
          <p:nvPr/>
        </p:nvSpPr>
        <p:spPr>
          <a:xfrm>
            <a:off x="6929137" y="5714324"/>
            <a:ext cx="4096202" cy="3582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A960CE6-CE4C-5AAA-6A4E-BD5E51E49C20}"/>
              </a:ext>
            </a:extLst>
          </p:cNvPr>
          <p:cNvSpPr txBox="1">
            <a:spLocks/>
          </p:cNvSpPr>
          <p:nvPr/>
        </p:nvSpPr>
        <p:spPr>
          <a:xfrm>
            <a:off x="6162425" y="5242741"/>
            <a:ext cx="3522483" cy="280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/>
              <a:t>Alíquota 0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C3602AEF-F59D-46F2-2612-449EB365E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71866"/>
              </p:ext>
            </p:extLst>
          </p:nvPr>
        </p:nvGraphicFramePr>
        <p:xfrm>
          <a:off x="942330" y="8119806"/>
          <a:ext cx="15626052" cy="82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Seta: Curva para Baixo 19">
            <a:extLst>
              <a:ext uri="{FF2B5EF4-FFF2-40B4-BE49-F238E27FC236}">
                <a16:creationId xmlns:a16="http://schemas.microsoft.com/office/drawing/2014/main" id="{18E28334-9BA2-6531-0BA6-AD7200548948}"/>
              </a:ext>
            </a:extLst>
          </p:cNvPr>
          <p:cNvSpPr/>
          <p:nvPr/>
        </p:nvSpPr>
        <p:spPr>
          <a:xfrm>
            <a:off x="2074982" y="7747573"/>
            <a:ext cx="4314671" cy="3582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BC5637E3-6CA5-4699-3414-9D3B3AA5089E}"/>
              </a:ext>
            </a:extLst>
          </p:cNvPr>
          <p:cNvSpPr txBox="1">
            <a:spLocks/>
          </p:cNvSpPr>
          <p:nvPr/>
        </p:nvSpPr>
        <p:spPr>
          <a:xfrm>
            <a:off x="616235" y="9160317"/>
            <a:ext cx="3522483" cy="467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i="1" dirty="0"/>
              <a:t>Alíquota 0</a:t>
            </a:r>
          </a:p>
          <a:p>
            <a:r>
              <a:rPr lang="pt-BR" sz="2000" b="1" i="1" dirty="0"/>
              <a:t>Crédito presumido 7,5%-13,5%</a:t>
            </a:r>
          </a:p>
        </p:txBody>
      </p:sp>
      <p:sp>
        <p:nvSpPr>
          <p:cNvPr id="22" name="Seta: Curva para Baixo 21">
            <a:extLst>
              <a:ext uri="{FF2B5EF4-FFF2-40B4-BE49-F238E27FC236}">
                <a16:creationId xmlns:a16="http://schemas.microsoft.com/office/drawing/2014/main" id="{A23A8FED-2F59-66D3-DD8A-7F55A604014E}"/>
              </a:ext>
            </a:extLst>
          </p:cNvPr>
          <p:cNvSpPr/>
          <p:nvPr/>
        </p:nvSpPr>
        <p:spPr>
          <a:xfrm>
            <a:off x="6697911" y="7712190"/>
            <a:ext cx="3890228" cy="378581"/>
          </a:xfrm>
          <a:prstGeom prst="curvedDownArrow">
            <a:avLst>
              <a:gd name="adj1" fmla="val 25000"/>
              <a:gd name="adj2" fmla="val 50000"/>
              <a:gd name="adj3" fmla="val 44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A7DC7E4A-E000-C9DB-12B0-26DC71507DF9}"/>
              </a:ext>
            </a:extLst>
          </p:cNvPr>
          <p:cNvSpPr txBox="1">
            <a:spLocks/>
          </p:cNvSpPr>
          <p:nvPr/>
        </p:nvSpPr>
        <p:spPr>
          <a:xfrm>
            <a:off x="15331829" y="5546574"/>
            <a:ext cx="2535766" cy="1008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ZFM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Seta: Curva para Baixo 23">
            <a:extLst>
              <a:ext uri="{FF2B5EF4-FFF2-40B4-BE49-F238E27FC236}">
                <a16:creationId xmlns:a16="http://schemas.microsoft.com/office/drawing/2014/main" id="{9E9FC316-6B9E-C18B-A2F8-5A22531B0D87}"/>
              </a:ext>
            </a:extLst>
          </p:cNvPr>
          <p:cNvSpPr/>
          <p:nvPr/>
        </p:nvSpPr>
        <p:spPr>
          <a:xfrm>
            <a:off x="10924095" y="7545152"/>
            <a:ext cx="4407734" cy="51945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E41251B-FAFC-9AD1-C2C0-428D7A91EB10}"/>
              </a:ext>
            </a:extLst>
          </p:cNvPr>
          <p:cNvSpPr txBox="1">
            <a:spLocks/>
          </p:cNvSpPr>
          <p:nvPr/>
        </p:nvSpPr>
        <p:spPr>
          <a:xfrm>
            <a:off x="6162424" y="5446738"/>
            <a:ext cx="3522483" cy="291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/>
              <a:t>Crédito presumido 7,5%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F4A23AA-4DB5-A982-F2FA-0BCF560FDEDB}"/>
              </a:ext>
            </a:extLst>
          </p:cNvPr>
          <p:cNvSpPr txBox="1">
            <a:spLocks/>
          </p:cNvSpPr>
          <p:nvPr/>
        </p:nvSpPr>
        <p:spPr>
          <a:xfrm>
            <a:off x="7601583" y="7172198"/>
            <a:ext cx="3522483" cy="280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/>
              <a:t>Alíquota 0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9F4D2DD9-252E-11F1-AA7A-C7A07BF6B5BA}"/>
              </a:ext>
            </a:extLst>
          </p:cNvPr>
          <p:cNvSpPr txBox="1">
            <a:spLocks/>
          </p:cNvSpPr>
          <p:nvPr/>
        </p:nvSpPr>
        <p:spPr>
          <a:xfrm>
            <a:off x="7634307" y="7417524"/>
            <a:ext cx="3522483" cy="291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/>
              <a:t>Crédito presumido 7,5%</a:t>
            </a:r>
          </a:p>
        </p:txBody>
      </p:sp>
      <p:sp>
        <p:nvSpPr>
          <p:cNvPr id="28" name="Sinal de Multiplicação 27">
            <a:extLst>
              <a:ext uri="{FF2B5EF4-FFF2-40B4-BE49-F238E27FC236}">
                <a16:creationId xmlns:a16="http://schemas.microsoft.com/office/drawing/2014/main" id="{3FD62902-258A-8735-5DB2-0705ACD4A562}"/>
              </a:ext>
            </a:extLst>
          </p:cNvPr>
          <p:cNvSpPr/>
          <p:nvPr/>
        </p:nvSpPr>
        <p:spPr>
          <a:xfrm>
            <a:off x="7966896" y="7321306"/>
            <a:ext cx="551568" cy="4052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C9413994-001C-96B1-7929-E1479C48828E}"/>
              </a:ext>
            </a:extLst>
          </p:cNvPr>
          <p:cNvSpPr txBox="1">
            <a:spLocks/>
          </p:cNvSpPr>
          <p:nvPr/>
        </p:nvSpPr>
        <p:spPr>
          <a:xfrm>
            <a:off x="-81793" y="6529364"/>
            <a:ext cx="1164998" cy="1381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Fora da ZFM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50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1" grpId="0">
        <p:bldAsOne/>
      </p:bldGraphic>
      <p:bldP spid="14" grpId="0" animBg="1"/>
      <p:bldP spid="15" grpId="0"/>
      <p:bldP spid="17" grpId="0" animBg="1"/>
      <p:bldP spid="18" grpId="0"/>
      <p:bldGraphic spid="19" grpId="0">
        <p:bldAsOne/>
      </p:bldGraphic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183" y="-20247"/>
            <a:ext cx="17555157" cy="99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38" y="-47957"/>
            <a:ext cx="11887200" cy="99515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96559"/>
            <a:ext cx="9275638" cy="92715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25348" y="7683410"/>
            <a:ext cx="8822418" cy="423520"/>
          </a:xfrm>
          <a:prstGeom prst="rect">
            <a:avLst/>
          </a:prstGeom>
          <a:noFill/>
        </p:spPr>
        <p:txBody>
          <a:bodyPr wrap="square" lIns="175583" tIns="87792" rIns="175583" bIns="87792" rtlCol="0" anchor="ctr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bicharalaw@bicharalaw.com.br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|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www.bicharalaw.com.br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6F2777-0FCB-4DE6-B90B-B1C0977A4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75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8450309"/>
            <a:ext cx="6871858" cy="927159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6B6C5682-3D0C-48C3-A2C8-567997C242DA}"/>
              </a:ext>
            </a:extLst>
          </p:cNvPr>
          <p:cNvSpPr txBox="1"/>
          <p:nvPr/>
        </p:nvSpPr>
        <p:spPr>
          <a:xfrm>
            <a:off x="-1238063" y="8735070"/>
            <a:ext cx="7819723" cy="454298"/>
          </a:xfrm>
          <a:prstGeom prst="rect">
            <a:avLst/>
          </a:prstGeom>
          <a:noFill/>
        </p:spPr>
        <p:txBody>
          <a:bodyPr wrap="square" lIns="175583" tIns="87792" rIns="175583" bIns="87792" rtlCol="0">
            <a:spAutoFit/>
          </a:bodyPr>
          <a:lstStyle/>
          <a:p>
            <a:pPr lvl="0" algn="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Rio de Janeiro | São Paulo | Brasília | Vitória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55" y="3570050"/>
            <a:ext cx="698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Personalizad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62626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4.xml><?xml version="1.0" encoding="utf-8"?>
<properties xmlns="http://www.imanage.com/work/xmlschema">
  <documentid>BICHARA!6091611.1</documentid>
  <senderid>BRUNO.CHECCHIA</senderid>
  <senderemail>BRUNO.CHECCHIA@BICHARALAW.COM.BR</senderemail>
  <lastmodified>2024-09-30T22:48:17.0000000-03:00</lastmodified>
  <database>BICHARA</database>
</propertie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4abb9b-4dad-4be6-99db-737fdb5477a3">
      <UserInfo>
        <DisplayName>ELP - Estevan Leal</DisplayName>
        <AccountId>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4ED24C2FDE13D429427B6B36405A3BC" ma:contentTypeVersion="13" ma:contentTypeDescription="Crie um novo documento." ma:contentTypeScope="" ma:versionID="5f44df62d4f68df42665e8cd18a45ccb">
  <xsd:schema xmlns:xsd="http://www.w3.org/2001/XMLSchema" xmlns:xs="http://www.w3.org/2001/XMLSchema" xmlns:p="http://schemas.microsoft.com/office/2006/metadata/properties" xmlns:ns3="85cae22f-fe0b-4e9a-966b-d1de293f455a" xmlns:ns4="8c4abb9b-4dad-4be6-99db-737fdb5477a3" targetNamespace="http://schemas.microsoft.com/office/2006/metadata/properties" ma:root="true" ma:fieldsID="132e3b5964e2e6d1a2bab7cacd0b6ea8" ns3:_="" ns4:_="">
    <xsd:import namespace="85cae22f-fe0b-4e9a-966b-d1de293f455a"/>
    <xsd:import namespace="8c4abb9b-4dad-4be6-99db-737fdb547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ae22f-fe0b-4e9a-966b-d1de293f4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abb9b-4dad-4be6-99db-737fdb547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32A89-FA7D-4B57-B8F2-02E2114CF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B7051-FAA4-4AF3-ABAC-62C6C447FAA6}">
  <ds:schemaRefs>
    <ds:schemaRef ds:uri="http://purl.org/dc/dcmitype/"/>
    <ds:schemaRef ds:uri="http://purl.org/dc/elements/1.1/"/>
    <ds:schemaRef ds:uri="8c4abb9b-4dad-4be6-99db-737fdb5477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5cae22f-fe0b-4e9a-966b-d1de293f455a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C7FE95-C4D8-4CD0-8B99-876F46295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ae22f-fe0b-4e9a-966b-d1de293f455a"/>
    <ds:schemaRef ds:uri="8c4abb9b-4dad-4be6-99db-737fdb547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26921</TotalTime>
  <Words>644</Words>
  <Application>Microsoft Office PowerPoint</Application>
  <PresentationFormat>Personalizar</PresentationFormat>
  <Paragraphs>68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1_Personalizar design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cp:keywords/>
  <dc:description>www.monkeybusiness.com.br_x000d_contato@monkeybusiness.com.br_x000d_(55 11) 2729.9615 / 2615.6096</dc:description>
  <cp:lastModifiedBy>BTC - Bruno Toledo Checchia</cp:lastModifiedBy>
  <cp:revision>267</cp:revision>
  <cp:lastPrinted>2023-07-13T09:37:25Z</cp:lastPrinted>
  <dcterms:created xsi:type="dcterms:W3CDTF">2011-08-24T22:15:08Z</dcterms:created>
  <dcterms:modified xsi:type="dcterms:W3CDTF">2024-10-01T01:48:17Z</dcterms:modified>
  <cp:category>Agência de Apresentações Profissionais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0x01010014ED24C2FDE13D429427B6B36405A3BC</vt:lpwstr>
  </property>
</Properties>
</file>