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6"/>
  </p:notesMasterIdLst>
  <p:sldIdLst>
    <p:sldId id="281" r:id="rId2"/>
    <p:sldId id="467" r:id="rId3"/>
    <p:sldId id="469" r:id="rId4"/>
    <p:sldId id="465" r:id="rId5"/>
    <p:sldId id="435" r:id="rId6"/>
    <p:sldId id="520" r:id="rId7"/>
    <p:sldId id="521" r:id="rId8"/>
    <p:sldId id="434" r:id="rId9"/>
    <p:sldId id="523" r:id="rId10"/>
    <p:sldId id="524" r:id="rId11"/>
    <p:sldId id="525" r:id="rId12"/>
    <p:sldId id="479" r:id="rId13"/>
    <p:sldId id="481" r:id="rId14"/>
    <p:sldId id="475" r:id="rId15"/>
    <p:sldId id="476" r:id="rId16"/>
    <p:sldId id="477" r:id="rId17"/>
    <p:sldId id="470" r:id="rId18"/>
    <p:sldId id="471" r:id="rId19"/>
    <p:sldId id="472" r:id="rId20"/>
    <p:sldId id="473" r:id="rId21"/>
    <p:sldId id="474" r:id="rId22"/>
    <p:sldId id="482" r:id="rId23"/>
    <p:sldId id="483" r:id="rId24"/>
    <p:sldId id="399" r:id="rId25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rmano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EC3"/>
    <a:srgbClr val="95AD9A"/>
    <a:srgbClr val="92A690"/>
    <a:srgbClr val="8C9D83"/>
    <a:srgbClr val="8B9789"/>
    <a:srgbClr val="748971"/>
    <a:srgbClr val="2EF22E"/>
    <a:srgbClr val="6A7957"/>
    <a:srgbClr val="647C54"/>
    <a:srgbClr val="5D7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5117" autoAdjust="0"/>
  </p:normalViewPr>
  <p:slideViewPr>
    <p:cSldViewPr>
      <p:cViewPr varScale="1">
        <p:scale>
          <a:sx n="89" d="100"/>
          <a:sy n="89" d="100"/>
        </p:scale>
        <p:origin x="9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nh\Dropbox\PNI%20MCTI%20GREAT%20CERTI%20UFSC\PNI-%20Editais%20com%20resultados\Editais%20FINEP\Resultados%20dos%20editais%20PNI%20-%20Parques%20Tecnol&#243;gicos%20e%20Incubador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Recursos PNI 2002 - 2012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83024737293341E-2"/>
          <c:y val="0.123385133133356"/>
          <c:w val="0.76495195502386604"/>
          <c:h val="0.80297582675999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Total!$C$3</c:f>
              <c:strCache>
                <c:ptCount val="1"/>
                <c:pt idx="0">
                  <c:v>Editais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1613363714304302E-2"/>
                  <c:y val="-1.35668686385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Total!$D$1:$E$2</c:f>
              <c:strCache>
                <c:ptCount val="2"/>
                <c:pt idx="0">
                  <c:v>Parques</c:v>
                </c:pt>
                <c:pt idx="1">
                  <c:v>Incubadoras</c:v>
                </c:pt>
              </c:strCache>
            </c:strRef>
          </c:cat>
          <c:val>
            <c:numRef>
              <c:f>Total!$D$3:$E$3</c:f>
              <c:numCache>
                <c:formatCode>"R$"\ #,##0.00</c:formatCode>
                <c:ptCount val="2"/>
                <c:pt idx="0">
                  <c:v>87891114.989999995</c:v>
                </c:pt>
                <c:pt idx="1">
                  <c:v>52548117.270000003</c:v>
                </c:pt>
              </c:numCache>
            </c:numRef>
          </c:val>
        </c:ser>
        <c:ser>
          <c:idx val="1"/>
          <c:order val="1"/>
          <c:tx>
            <c:strRef>
              <c:f>Total!$C$4</c:f>
              <c:strCache>
                <c:ptCount val="1"/>
                <c:pt idx="0">
                  <c:v>Emendas de Bancada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915837443638301E-3"/>
                  <c:y val="1.035782348969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2558139534884E-2"/>
                  <c:y val="-1.58728325087003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Total!$D$1:$E$2</c:f>
              <c:strCache>
                <c:ptCount val="2"/>
                <c:pt idx="0">
                  <c:v>Parques</c:v>
                </c:pt>
                <c:pt idx="1">
                  <c:v>Incubadoras</c:v>
                </c:pt>
              </c:strCache>
            </c:strRef>
          </c:cat>
          <c:val>
            <c:numRef>
              <c:f>Total!$D$4:$E$4</c:f>
              <c:numCache>
                <c:formatCode>"R$"\ #,##0.00</c:formatCode>
                <c:ptCount val="2"/>
                <c:pt idx="0">
                  <c:v>167209289.782222</c:v>
                </c:pt>
                <c:pt idx="1">
                  <c:v>4991636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7863960"/>
        <c:axId val="227863568"/>
      </c:barChart>
      <c:catAx>
        <c:axId val="227863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227863568"/>
        <c:crosses val="autoZero"/>
        <c:auto val="1"/>
        <c:lblAlgn val="ctr"/>
        <c:lblOffset val="100"/>
        <c:noMultiLvlLbl val="0"/>
      </c:catAx>
      <c:valAx>
        <c:axId val="227863568"/>
        <c:scaling>
          <c:orientation val="minMax"/>
        </c:scaling>
        <c:delete val="1"/>
        <c:axPos val="l"/>
        <c:numFmt formatCode="&quot;R$&quot;\ #,##0.00" sourceLinked="1"/>
        <c:majorTickMark val="out"/>
        <c:minorTickMark val="none"/>
        <c:tickLblPos val="none"/>
        <c:crossAx val="2278639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49FBF008-5304-4BE1-A16D-78474C21F48D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85AF23D8-8F79-4E87-B7F0-672A9AA68D9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27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 defTabSz="76200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 defTabSz="76200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 defTabSz="76200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 defTabSz="76200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A99BCBC9-705B-4DA0-A2CB-525A7244780D}" type="slidenum">
              <a:rPr lang="pt-BR" altLang="pt-BR" sz="1000" b="0">
                <a:latin typeface="Times New Roman" panose="02020603050405020304" pitchFamily="18" charset="0"/>
              </a:rPr>
              <a:pPr/>
              <a:t>6</a:t>
            </a:fld>
            <a:endParaRPr lang="pt-BR" altLang="pt-BR" sz="1000" b="0"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12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23D8-8F79-4E87-B7F0-672A9AA68D92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872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23D8-8F79-4E87-B7F0-672A9AA68D92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872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23D8-8F79-4E87-B7F0-672A9AA68D92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872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23D8-8F79-4E87-B7F0-672A9AA68D92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639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 defTabSz="76200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 defTabSz="76200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 defTabSz="76200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 defTabSz="76200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120C148D-1C64-4D7D-B394-2C158E7C652D}" type="slidenum">
              <a:rPr lang="pt-BR" altLang="pt-BR" sz="1000" b="0">
                <a:latin typeface="Times New Roman" panose="02020603050405020304" pitchFamily="18" charset="0"/>
              </a:rPr>
              <a:pPr/>
              <a:t>7</a:t>
            </a:fld>
            <a:endParaRPr lang="pt-BR" altLang="pt-BR" sz="1000" b="0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53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87E4-5A18-4198-AB3D-65CCED1015D3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119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387E4-5A18-4198-AB3D-65CCED1015D3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63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23D8-8F79-4E87-B7F0-672A9AA68D92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87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23D8-8F79-4E87-B7F0-672A9AA68D92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872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23D8-8F79-4E87-B7F0-672A9AA68D92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872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23D8-8F79-4E87-B7F0-672A9AA68D92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872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F23D8-8F79-4E87-B7F0-672A9AA68D92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87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5241" y="6356350"/>
            <a:ext cx="8557885" cy="35169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8583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05360" y="-116696"/>
            <a:ext cx="8229600" cy="887454"/>
          </a:xfrm>
        </p:spPr>
        <p:txBody>
          <a:bodyPr anchor="b">
            <a:noAutofit/>
          </a:bodyPr>
          <a:lstStyle>
            <a:lvl1pPr algn="l">
              <a:defRPr sz="3200" b="0" i="0" baseline="0">
                <a:solidFill>
                  <a:schemeClr val="accent1"/>
                </a:solidFill>
                <a:latin typeface="Tahoma"/>
                <a:cs typeface="Tahoma"/>
              </a:defRPr>
            </a:lvl1pPr>
          </a:lstStyle>
          <a:p>
            <a:r>
              <a:rPr lang="x-none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4813" y="1324851"/>
            <a:ext cx="8229600" cy="452590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A8C8E"/>
                </a:solidFill>
              </a:defRPr>
            </a:lvl1pPr>
            <a:lvl2pPr>
              <a:defRPr sz="1400">
                <a:solidFill>
                  <a:srgbClr val="8A8C8E"/>
                </a:solidFill>
              </a:defRPr>
            </a:lvl2pPr>
            <a:lvl3pPr>
              <a:defRPr sz="1200">
                <a:solidFill>
                  <a:srgbClr val="8A8C8E"/>
                </a:solidFill>
              </a:defRPr>
            </a:lvl3pPr>
            <a:lvl4pPr>
              <a:defRPr sz="1100">
                <a:solidFill>
                  <a:srgbClr val="8A8C8E"/>
                </a:solidFill>
              </a:defRPr>
            </a:lvl4pPr>
            <a:lvl5pPr>
              <a:defRPr sz="1100">
                <a:solidFill>
                  <a:srgbClr val="8A8C8E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7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Picture 2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" y="-27384"/>
            <a:ext cx="2052814" cy="1008112"/>
          </a:xfrm>
          <a:prstGeom prst="rect">
            <a:avLst/>
          </a:prstGeom>
          <a:ln w="0">
            <a:noFill/>
            <a:miter lim="800000"/>
            <a:headEnd/>
            <a:tailEnd/>
          </a:ln>
          <a:extLst/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980728"/>
            <a:ext cx="919321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E4D-61E5-40F0-9FC8-CC305DA4305B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F65D-BB83-4FD5-8FA2-111FB4612F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fld id="{95C7BF96-2965-41AE-B8DC-86252E1EA505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t>18/04/2016</a:t>
            </a:fld>
            <a:endParaRPr lang="pt-B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pt-B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fld id="{9DB5A6ED-DB0B-4A62-A223-F89DC3FE6121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slide" Target="slide14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50.97.101.3/~niter627/wp-content/uploads/2013/04/071.jpg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parque+tecnol%C3%B3gico+do+rio+de+janeiro+ufrj&amp;source=images&amp;cd=&amp;cad=rja&amp;docid=D_e6MbTBPqk-rM&amp;tbnid=ZX8s6uVP589KFM:&amp;ved=0CAUQjRw&amp;url=http://www.revistadigital.com.br/2012/11/brasil-inovador/&amp;ei=mfqsUcnPJIri8gSCnYH4Ag&amp;bvm=bv.47244034,d.dmg&amp;psig=AFQjCNHlsZlzBoz_DnR69fp1BKqOWH3M5w&amp;ust=137037717604084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om.br/url?sa=i&amp;rct=j&amp;q=&amp;esrc=s&amp;frm=1&amp;source=images&amp;cd=&amp;cad=rja&amp;uact=8&amp;ved=0CAcQjRxqFQoTCL6__MCiisYCFcKODQodQNkAVA&amp;url=http://www.leiaja.com/tecnologia/2011/11/03/porto-digital-eleito-o-melhor-parque-tecnologico-do-brasil/&amp;ei=t996Vf6HBMKdNsCyg6AF&amp;bvm=bv.95515949,d.cWc&amp;psig=AFQjCNGYtsd9qnxJk-RMwQnPyxcT7ouKTg&amp;ust=143420238640927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TECNOPUC&amp;source=images&amp;cd=&amp;cad=rja&amp;docid=uleaxb1uzNFQLM&amp;tbnid=Hzy0q0Auqd9DZM:&amp;ved=0CAUQjRw&amp;url=http://www.clicrbs.com.br/anoticia/jsp/default2.jsp?uf=2&amp;local=18&amp;source=a3482335.xml&amp;template=3898.dwt&amp;edition=17909&amp;ei=Sv2sUc_rIIHu9ATknYGYCg&amp;psig=AFQjCNGPORPe8aLkGDF6esIiUHvm1A2fyA&amp;ust=1370377869442306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google.com.br/url?sa=i&amp;rct=j&amp;q=TECNOPUC&amp;source=images&amp;cd=&amp;cad=rja&amp;docid=3yzRqKxV0ptxSM&amp;tbnid=hBe6yLuu5RJhYM:&amp;ved=0CAUQjRw&amp;url=http://www.pucrs.br/cepac/?p=localizacao&amp;ei=bP2sUa_kCJLW8gSJ5oGQCg&amp;psig=AFQjCNGPORPe8aLkGDF6esIiUHvm1A2fyA&amp;ust=1370377869442306" TargetMode="Externa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0ahUKEwig34vrqMrLAhXEW5AKHb3nC2gQjRwIBw&amp;url=https://flammarion.wordpress.com/tag/incubadoras/&amp;psig=AFQjCNFqoO4--kPv8fE47qslcbtiJHI1Qg&amp;ust=145839327520752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www.google.com.br/url?sa=i&amp;rct=j&amp;q=&amp;esrc=s&amp;source=images&amp;cd=&amp;cad=rja&amp;uact=8&amp;ved=0ahUKEwjk_PbOqsrLAhWCjZAKHT5EBPMQjRwIBw&amp;url=http://www.nitmantiqueira.org.br/portal/noticias/351-editais-para-parques-tecnologicos-e-incubadoras-serao-lancados-ate-outubro-afirma-secretario-do-mcti&amp;bvm=bv.117218890,d.Y2I&amp;psig=AFQjCNFIwuuJorKoPzNiTfJeu4995FZ3Pg&amp;ust=145839383116466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25943" y="4653136"/>
            <a:ext cx="8286753" cy="135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/>
          <a:p>
            <a:pPr algn="ctr" eaLnBrk="0" hangingPunct="0">
              <a:lnSpc>
                <a:spcPct val="90000"/>
              </a:lnSpc>
            </a:pPr>
            <a:endParaRPr lang="pt-BR" sz="1000" dirty="0" smtClean="0">
              <a:solidFill>
                <a:srgbClr val="10253F"/>
              </a:solidFill>
            </a:endParaRPr>
          </a:p>
          <a:p>
            <a:pPr algn="ctr" eaLnBrk="0" hangingPunct="0">
              <a:lnSpc>
                <a:spcPct val="90000"/>
              </a:lnSpc>
            </a:pPr>
            <a:endParaRPr lang="pt-BR" sz="1000" dirty="0">
              <a:solidFill>
                <a:srgbClr val="10253F"/>
              </a:solidFill>
            </a:endParaRPr>
          </a:p>
          <a:p>
            <a:pPr algn="ctr" eaLnBrk="0" hangingPunct="0">
              <a:lnSpc>
                <a:spcPct val="90000"/>
              </a:lnSpc>
            </a:pPr>
            <a:endParaRPr lang="pt-BR" sz="1000" dirty="0" smtClean="0">
              <a:solidFill>
                <a:srgbClr val="10253F"/>
              </a:solidFill>
            </a:endParaRPr>
          </a:p>
          <a:p>
            <a:pPr algn="ctr" eaLnBrk="0" hangingPunct="0">
              <a:lnSpc>
                <a:spcPct val="115000"/>
              </a:lnSpc>
            </a:pPr>
            <a:r>
              <a:rPr lang="pt-BR" sz="1600" b="1" dirty="0" smtClean="0">
                <a:solidFill>
                  <a:srgbClr val="10253F"/>
                </a:solidFill>
              </a:rPr>
              <a:t>Jorge Mario Campagnolo, </a:t>
            </a:r>
            <a:r>
              <a:rPr lang="pt-BR" sz="1600" b="1" dirty="0" err="1" smtClean="0">
                <a:solidFill>
                  <a:srgbClr val="10253F"/>
                </a:solidFill>
              </a:rPr>
              <a:t>D.Sc</a:t>
            </a:r>
            <a:r>
              <a:rPr lang="pt-BR" sz="1600" b="1" dirty="0" smtClean="0">
                <a:solidFill>
                  <a:srgbClr val="10253F"/>
                </a:solidFill>
              </a:rPr>
              <a:t>.</a:t>
            </a:r>
          </a:p>
          <a:p>
            <a:pPr algn="ctr" eaLnBrk="0" hangingPunct="0">
              <a:lnSpc>
                <a:spcPct val="115000"/>
              </a:lnSpc>
            </a:pPr>
            <a:r>
              <a:rPr lang="en-US" sz="1600" dirty="0" err="1" smtClean="0"/>
              <a:t>Secretário</a:t>
            </a:r>
            <a:r>
              <a:rPr lang="en-US" sz="1600" dirty="0" smtClean="0"/>
              <a:t> </a:t>
            </a:r>
            <a:r>
              <a:rPr lang="en-US" sz="1600" dirty="0" err="1" smtClean="0"/>
              <a:t>Substituto</a:t>
            </a:r>
            <a:r>
              <a:rPr lang="en-US" sz="1600" dirty="0" smtClean="0"/>
              <a:t> de </a:t>
            </a:r>
            <a:r>
              <a:rPr lang="en-US" sz="1600" dirty="0" err="1" smtClean="0"/>
              <a:t>Desenvolvimento</a:t>
            </a:r>
            <a:r>
              <a:rPr lang="en-US" sz="1600" dirty="0" smtClean="0"/>
              <a:t> </a:t>
            </a:r>
            <a:r>
              <a:rPr lang="en-US" sz="1600" dirty="0" err="1" smtClean="0"/>
              <a:t>Tecnológico</a:t>
            </a:r>
            <a:r>
              <a:rPr lang="en-US" sz="1600" dirty="0" smtClean="0"/>
              <a:t> e </a:t>
            </a:r>
            <a:r>
              <a:rPr lang="en-US" sz="1600" dirty="0" err="1" smtClean="0"/>
              <a:t>Inovação</a:t>
            </a:r>
            <a:endParaRPr lang="en-US" sz="1600" dirty="0" smtClean="0"/>
          </a:p>
          <a:p>
            <a:pPr algn="ctr" eaLnBrk="0" hangingPunct="0">
              <a:lnSpc>
                <a:spcPct val="115000"/>
              </a:lnSpc>
            </a:pPr>
            <a:r>
              <a:rPr lang="en-US" sz="1600" dirty="0" err="1" smtClean="0">
                <a:solidFill>
                  <a:srgbClr val="10253F"/>
                </a:solidFill>
                <a:latin typeface="Calibri" pitchFamily="34" charset="0"/>
              </a:rPr>
              <a:t>Ministério</a:t>
            </a:r>
            <a:r>
              <a:rPr lang="en-US" sz="1600" dirty="0" smtClean="0">
                <a:solidFill>
                  <a:srgbClr val="10253F"/>
                </a:solidFill>
                <a:latin typeface="Calibri" pitchFamily="34" charset="0"/>
              </a:rPr>
              <a:t> da </a:t>
            </a:r>
            <a:r>
              <a:rPr lang="en-US" sz="1600" dirty="0" err="1" smtClean="0">
                <a:solidFill>
                  <a:srgbClr val="10253F"/>
                </a:solidFill>
                <a:latin typeface="Calibri" pitchFamily="34" charset="0"/>
              </a:rPr>
              <a:t>Ciência</a:t>
            </a:r>
            <a:r>
              <a:rPr lang="en-US" sz="1600" dirty="0" smtClean="0">
                <a:solidFill>
                  <a:srgbClr val="10253F"/>
                </a:solidFill>
                <a:latin typeface="Calibri" pitchFamily="34" charset="0"/>
              </a:rPr>
              <a:t>, </a:t>
            </a:r>
            <a:r>
              <a:rPr lang="en-US" sz="1600" dirty="0" err="1" smtClean="0">
                <a:solidFill>
                  <a:srgbClr val="10253F"/>
                </a:solidFill>
                <a:latin typeface="Calibri" pitchFamily="34" charset="0"/>
              </a:rPr>
              <a:t>Tecnologia</a:t>
            </a:r>
            <a:r>
              <a:rPr lang="en-US" sz="1600" dirty="0" smtClean="0">
                <a:solidFill>
                  <a:srgbClr val="10253F"/>
                </a:solidFill>
                <a:latin typeface="Calibri" pitchFamily="34" charset="0"/>
              </a:rPr>
              <a:t> e </a:t>
            </a:r>
            <a:r>
              <a:rPr lang="en-US" sz="1600" dirty="0" err="1" smtClean="0">
                <a:solidFill>
                  <a:srgbClr val="10253F"/>
                </a:solidFill>
                <a:latin typeface="Calibri" pitchFamily="34" charset="0"/>
              </a:rPr>
              <a:t>Inovação</a:t>
            </a:r>
            <a:endParaRPr lang="pt-BR" sz="1600" dirty="0">
              <a:solidFill>
                <a:srgbClr val="10253F"/>
              </a:solidFill>
              <a:latin typeface="Calibri" pitchFamily="34" charset="0"/>
            </a:endParaRPr>
          </a:p>
        </p:txBody>
      </p:sp>
      <p:pic>
        <p:nvPicPr>
          <p:cNvPr id="7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91" y="6127766"/>
            <a:ext cx="3444451" cy="70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25943" y="1196752"/>
            <a:ext cx="8280920" cy="333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Programa Nacional de Apoio aos Parques Tecnológicos e às Incubadoras de Empresas – </a:t>
            </a:r>
            <a:r>
              <a:rPr lang="pt-BR" sz="3600" b="1" dirty="0" smtClean="0"/>
              <a:t>PNI</a:t>
            </a:r>
          </a:p>
          <a:p>
            <a:pPr algn="ctr"/>
            <a:r>
              <a:rPr lang="pt-BR" sz="2800" b="1" dirty="0" smtClean="0"/>
              <a:t>Secretaria de Desenvolvimento Tecnológico e Inovação – SETEC</a:t>
            </a:r>
          </a:p>
          <a:p>
            <a:pPr algn="ctr"/>
            <a:r>
              <a:rPr lang="pt-BR" sz="2800" b="1" dirty="0" smtClean="0"/>
              <a:t>MCTI </a:t>
            </a:r>
          </a:p>
          <a:p>
            <a:pPr algn="ctr"/>
            <a:endParaRPr lang="pt-BR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38239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5624" y="3480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PARQUE TECNOLÓGICO </a:t>
            </a:r>
            <a:br>
              <a:rPr lang="pt-BR" dirty="0" smtClean="0"/>
            </a:br>
            <a:r>
              <a:rPr lang="pt-BR" dirty="0" smtClean="0"/>
              <a:t>Emendas Parlamentares</a:t>
            </a:r>
            <a:endParaRPr lang="pt-BR" dirty="0"/>
          </a:p>
        </p:txBody>
      </p:sp>
      <p:pic>
        <p:nvPicPr>
          <p:cNvPr id="5" name="Picture 2" descr="http://www.flextape.com.br/site/images/mapa_bras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11710"/>
            <a:ext cx="46863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de seta reta 5"/>
          <p:cNvCxnSpPr/>
          <p:nvPr/>
        </p:nvCxnSpPr>
        <p:spPr>
          <a:xfrm>
            <a:off x="4644008" y="5589240"/>
            <a:ext cx="864096" cy="4068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de cantos arredondados 6">
            <a:hlinkClick r:id="rId4" action="ppaction://hlinksldjump"/>
          </p:cNvPr>
          <p:cNvSpPr/>
          <p:nvPr/>
        </p:nvSpPr>
        <p:spPr>
          <a:xfrm>
            <a:off x="5652120" y="5924078"/>
            <a:ext cx="1872208" cy="576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9 parques atendidos</a:t>
            </a:r>
          </a:p>
          <a:p>
            <a:pPr algn="ctr"/>
            <a:r>
              <a:rPr lang="pt-BR" sz="1200" dirty="0" smtClean="0"/>
              <a:t>R$ 41.967.948,75</a:t>
            </a:r>
            <a:endParaRPr lang="pt-BR" sz="1200" dirty="0"/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5868144" y="4476911"/>
            <a:ext cx="576064" cy="1042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5580112" y="2683718"/>
            <a:ext cx="540060" cy="3852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de cantos arredondados 11">
            <a:hlinkClick r:id="rId4" action="ppaction://hlinksldjump"/>
          </p:cNvPr>
          <p:cNvSpPr/>
          <p:nvPr/>
        </p:nvSpPr>
        <p:spPr>
          <a:xfrm>
            <a:off x="6660232" y="4168368"/>
            <a:ext cx="1994992" cy="5760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 2 parques atendidos</a:t>
            </a:r>
          </a:p>
          <a:p>
            <a:pPr algn="ctr"/>
            <a:r>
              <a:rPr lang="pt-BR" sz="1200" dirty="0" smtClean="0"/>
              <a:t>R$ 10.849.922,22</a:t>
            </a:r>
            <a:endParaRPr lang="pt-BR" sz="1200" dirty="0"/>
          </a:p>
        </p:txBody>
      </p:sp>
      <p:sp>
        <p:nvSpPr>
          <p:cNvPr id="13" name="Retângulo de cantos arredondados 12">
            <a:hlinkClick r:id="rId5" action="ppaction://hlinksldjump"/>
          </p:cNvPr>
          <p:cNvSpPr/>
          <p:nvPr/>
        </p:nvSpPr>
        <p:spPr>
          <a:xfrm>
            <a:off x="6156176" y="1963638"/>
            <a:ext cx="1872208" cy="5760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3 parques atendidos</a:t>
            </a:r>
          </a:p>
          <a:p>
            <a:pPr algn="ctr"/>
            <a:r>
              <a:rPr lang="pt-BR" sz="1200" dirty="0" smtClean="0"/>
              <a:t>R$ 114.391.418,81</a:t>
            </a:r>
            <a:endParaRPr lang="pt-BR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23032" y="5750445"/>
            <a:ext cx="246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14 </a:t>
            </a:r>
            <a:r>
              <a:rPr lang="en-US" dirty="0" err="1" smtClean="0">
                <a:solidFill>
                  <a:srgbClr val="000000"/>
                </a:solidFill>
              </a:rPr>
              <a:t>Parques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atendidos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Total R$ 167.209.289,78</a:t>
            </a:r>
          </a:p>
        </p:txBody>
      </p:sp>
      <p:pic>
        <p:nvPicPr>
          <p:cNvPr id="11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500142"/>
            <a:ext cx="1455017" cy="3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0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de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Investidos</a:t>
            </a:r>
            <a:endParaRPr lang="en-US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/>
          </p:nvPr>
        </p:nvGraphicFramePr>
        <p:xfrm>
          <a:off x="755576" y="1412776"/>
          <a:ext cx="763284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36" y="6404496"/>
            <a:ext cx="2245925" cy="4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314788"/>
            <a:ext cx="9123361" cy="881963"/>
          </a:xfrm>
        </p:spPr>
        <p:txBody>
          <a:bodyPr>
            <a:normAutofit/>
          </a:bodyPr>
          <a:lstStyle/>
          <a:p>
            <a:r>
              <a:rPr lang="pt-BR" sz="3200" dirty="0" smtClean="0"/>
              <a:t>Chamada Pública para Parques Tecnológicos 2013</a:t>
            </a:r>
            <a:endParaRPr lang="pt-BR" sz="32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54360" y="1306813"/>
            <a:ext cx="8435280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6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18"/>
          <p:cNvSpPr txBox="1">
            <a:spLocks/>
          </p:cNvSpPr>
          <p:nvPr/>
        </p:nvSpPr>
        <p:spPr>
          <a:xfrm>
            <a:off x="174030" y="1124744"/>
            <a:ext cx="87959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Infraestrutura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para Habitats de 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Inovação e Estratégia de Inovação das Empresas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792373" y="2105265"/>
            <a:ext cx="1908211" cy="3960440"/>
          </a:xfrm>
          <a:prstGeom prst="rect">
            <a:avLst/>
          </a:prstGeom>
          <a:gradFill rotWithShape="1">
            <a:gsLst>
              <a:gs pos="0">
                <a:srgbClr val="DDDDDD">
                  <a:alpha val="39998"/>
                </a:srgbClr>
              </a:gs>
              <a:gs pos="100000">
                <a:srgbClr val="BFBFBF">
                  <a:alpha val="39998"/>
                </a:srgb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 type="none" w="sm" len="sm"/>
            <a:tailEnd type="none" w="sm" len="sm"/>
          </a:ln>
        </p:spPr>
        <p:txBody>
          <a:bodyPr wrap="none" lIns="91430" tIns="45716" rIns="91430" bIns="45716" anchor="ctr"/>
          <a:lstStyle/>
          <a:p>
            <a:pPr defTabSz="913603"/>
            <a:endParaRPr lang="pt-BR" sz="13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815615" y="2893082"/>
            <a:ext cx="2115235" cy="2985294"/>
          </a:xfrm>
          <a:prstGeom prst="roundRect">
            <a:avLst/>
          </a:prstGeom>
          <a:gradFill rotWithShape="1">
            <a:gsLst>
              <a:gs pos="0">
                <a:srgbClr val="DDDDDD">
                  <a:alpha val="39998"/>
                </a:srgbClr>
              </a:gs>
              <a:gs pos="100000">
                <a:srgbClr val="BFBFBF">
                  <a:alpha val="39998"/>
                </a:srgbClr>
              </a:gs>
            </a:gsLst>
            <a:lin ang="5400000" scaled="1"/>
          </a:gradFill>
          <a:ln w="12700" algn="ctr">
            <a:solidFill>
              <a:srgbClr val="C0C0C0"/>
            </a:solidFill>
            <a:round/>
            <a:headEnd type="none" w="sm" len="sm"/>
            <a:tailEnd type="none" w="sm" len="sm"/>
          </a:ln>
        </p:spPr>
        <p:txBody>
          <a:bodyPr wrap="none" lIns="91430" tIns="45716" rIns="91430" bIns="45716" anchor="ctr"/>
          <a:lstStyle/>
          <a:p>
            <a:pPr defTabSz="913603"/>
            <a:endParaRPr lang="pt-BR" sz="13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Text Box 171"/>
          <p:cNvSpPr txBox="1">
            <a:spLocks noChangeArrowheads="1"/>
          </p:cNvSpPr>
          <p:nvPr/>
        </p:nvSpPr>
        <p:spPr bwMode="auto">
          <a:xfrm>
            <a:off x="6894948" y="5307909"/>
            <a:ext cx="1659353" cy="69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defTabSz="913603" eaLnBrk="1" hangingPunct="1">
              <a:spcBef>
                <a:spcPct val="50000"/>
              </a:spcBef>
            </a:pPr>
            <a:r>
              <a:rPr lang="pt-BR" sz="1300" dirty="0" smtClean="0">
                <a:solidFill>
                  <a:srgbClr val="800000"/>
                </a:solidFill>
                <a:latin typeface="Calibri" pitchFamily="34" charset="0"/>
              </a:rPr>
              <a:t>Estratégias de inovação das Empresas</a:t>
            </a:r>
            <a:endParaRPr lang="pt-BR" sz="1300" dirty="0">
              <a:solidFill>
                <a:srgbClr val="800000"/>
              </a:solidFill>
              <a:latin typeface="Calibri" pitchFamily="34" charset="0"/>
            </a:endParaRPr>
          </a:p>
        </p:txBody>
      </p:sp>
      <p:cxnSp>
        <p:nvCxnSpPr>
          <p:cNvPr id="12" name="AutoShape 380"/>
          <p:cNvCxnSpPr>
            <a:cxnSpLocks noChangeShapeType="1"/>
          </p:cNvCxnSpPr>
          <p:nvPr/>
        </p:nvCxnSpPr>
        <p:spPr bwMode="auto">
          <a:xfrm rot="5400000" flipH="1" flipV="1">
            <a:off x="2257063" y="2247308"/>
            <a:ext cx="436192" cy="2626353"/>
          </a:xfrm>
          <a:prstGeom prst="curvedConnector2">
            <a:avLst/>
          </a:prstGeom>
          <a:noFill/>
          <a:ln w="63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41"/>
          <p:cNvSpPr txBox="1">
            <a:spLocks noChangeArrowheads="1"/>
          </p:cNvSpPr>
          <p:nvPr/>
        </p:nvSpPr>
        <p:spPr bwMode="auto">
          <a:xfrm rot="21441461">
            <a:off x="1902147" y="3023055"/>
            <a:ext cx="1609757" cy="28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3603" eaLnBrk="1" hangingPunct="1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pt-BR" sz="1300" i="1" dirty="0" smtClean="0">
                <a:solidFill>
                  <a:srgbClr val="000066"/>
                </a:solidFill>
                <a:latin typeface="Calibri" pitchFamily="34" charset="0"/>
              </a:rPr>
              <a:t>Não reembolsável</a:t>
            </a:r>
            <a:endParaRPr lang="pt-BR" sz="1300" i="1" dirty="0">
              <a:solidFill>
                <a:srgbClr val="000066"/>
              </a:solidFill>
              <a:latin typeface="Calibri" pitchFamily="34" charset="0"/>
            </a:endParaRPr>
          </a:p>
        </p:txBody>
      </p:sp>
      <p:cxnSp>
        <p:nvCxnSpPr>
          <p:cNvPr id="14" name="AutoShape 380"/>
          <p:cNvCxnSpPr>
            <a:cxnSpLocks noChangeShapeType="1"/>
          </p:cNvCxnSpPr>
          <p:nvPr/>
        </p:nvCxnSpPr>
        <p:spPr bwMode="auto">
          <a:xfrm rot="16200000" flipH="1">
            <a:off x="2361736" y="3731653"/>
            <a:ext cx="300461" cy="2607298"/>
          </a:xfrm>
          <a:prstGeom prst="curvedConnector2">
            <a:avLst/>
          </a:prstGeom>
          <a:noFill/>
          <a:ln w="63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AutoShape 184"/>
          <p:cNvSpPr>
            <a:spLocks noChangeArrowheads="1"/>
          </p:cNvSpPr>
          <p:nvPr/>
        </p:nvSpPr>
        <p:spPr bwMode="auto">
          <a:xfrm rot="5400000">
            <a:off x="5140383" y="4127106"/>
            <a:ext cx="2478088" cy="3222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 anchor="ctr"/>
          <a:lstStyle/>
          <a:p>
            <a:pPr defTabSz="913603"/>
            <a:endParaRPr lang="pt-BR" sz="13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Text Box 186"/>
          <p:cNvSpPr txBox="1">
            <a:spLocks noChangeArrowheads="1"/>
          </p:cNvSpPr>
          <p:nvPr/>
        </p:nvSpPr>
        <p:spPr bwMode="auto">
          <a:xfrm>
            <a:off x="7111850" y="3593051"/>
            <a:ext cx="1225550" cy="49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defTabSz="913603" eaLnBrk="1" hangingPunct="1">
              <a:spcBef>
                <a:spcPct val="50000"/>
              </a:spcBef>
            </a:pPr>
            <a:r>
              <a:rPr lang="pt-BR" sz="1300" dirty="0" smtClean="0">
                <a:solidFill>
                  <a:srgbClr val="800000"/>
                </a:solidFill>
                <a:latin typeface="Calibri" pitchFamily="34" charset="0"/>
              </a:rPr>
              <a:t>Infraestrutura para Inovação</a:t>
            </a:r>
            <a:endParaRPr lang="pt-BR" sz="1300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3864315" y="2494309"/>
            <a:ext cx="22415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3603" eaLnBrk="1" hangingPunct="1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pt-BR" sz="1300" dirty="0">
                <a:solidFill>
                  <a:srgbClr val="4D4D4D"/>
                </a:solidFill>
                <a:latin typeface="Calibri" pitchFamily="34" charset="0"/>
              </a:rPr>
              <a:t>Objetos do Apoio</a:t>
            </a:r>
            <a:endParaRPr lang="pt-BR" sz="1300" i="1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896924" y="4895282"/>
            <a:ext cx="1755195" cy="47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3603" eaLnBrk="1" hangingPunct="1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pt-BR" sz="1300" dirty="0">
                <a:solidFill>
                  <a:srgbClr val="006666"/>
                </a:solidFill>
                <a:latin typeface="Calibri" pitchFamily="34" charset="0"/>
              </a:rPr>
              <a:t>Empresas </a:t>
            </a:r>
            <a:r>
              <a:rPr lang="pt-BR" sz="1300" dirty="0" smtClean="0">
                <a:solidFill>
                  <a:srgbClr val="006666"/>
                </a:solidFill>
                <a:latin typeface="Calibri" pitchFamily="34" charset="0"/>
              </a:rPr>
              <a:t>sediadas em Parques e Incubadoras</a:t>
            </a:r>
            <a:endParaRPr lang="pt-BR" sz="1300" dirty="0">
              <a:solidFill>
                <a:srgbClr val="006666"/>
              </a:solidFill>
              <a:latin typeface="Calibri" pitchFamily="34" charset="0"/>
            </a:endParaRPr>
          </a:p>
        </p:txBody>
      </p:sp>
      <p:pic>
        <p:nvPicPr>
          <p:cNvPr id="19" name="Picture 9" descr="http://www.administralium.com/wp-content/uploads/2012/06/administralium_imagen_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30" y="2893082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896925" y="3599520"/>
            <a:ext cx="1755194" cy="28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3603" eaLnBrk="1" hangingPunct="1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pt-BR" sz="1300" dirty="0" smtClean="0">
                <a:solidFill>
                  <a:srgbClr val="006666"/>
                </a:solidFill>
                <a:latin typeface="Calibri" pitchFamily="34" charset="0"/>
              </a:rPr>
              <a:t>Parques Tecnológicos</a:t>
            </a:r>
            <a:endParaRPr lang="pt-BR" sz="1300" dirty="0">
              <a:solidFill>
                <a:srgbClr val="006666"/>
              </a:solidFill>
              <a:latin typeface="Calibri" pitchFamily="34" charset="0"/>
            </a:endParaRPr>
          </a:p>
        </p:txBody>
      </p:sp>
      <p:pic>
        <p:nvPicPr>
          <p:cNvPr id="21" name="Picture 1055" descr="http://www.minipcp.com.br/wp-content/uploads/2011/01/icone-fabric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43" y="4288237"/>
            <a:ext cx="6334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41"/>
          <p:cNvSpPr txBox="1">
            <a:spLocks noChangeArrowheads="1"/>
          </p:cNvSpPr>
          <p:nvPr/>
        </p:nvSpPr>
        <p:spPr bwMode="auto">
          <a:xfrm rot="181275">
            <a:off x="2048299" y="5232325"/>
            <a:ext cx="1531938" cy="28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3603" eaLnBrk="1" hangingPunct="1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pt-BR" sz="1300" i="1" dirty="0" smtClean="0">
                <a:solidFill>
                  <a:srgbClr val="000066"/>
                </a:solidFill>
                <a:latin typeface="Calibri" pitchFamily="34" charset="0"/>
              </a:rPr>
              <a:t>Participação</a:t>
            </a:r>
            <a:endParaRPr lang="pt-BR" sz="1300" i="1" dirty="0">
              <a:solidFill>
                <a:srgbClr val="000066"/>
              </a:solidFill>
              <a:latin typeface="Calibri" pitchFamily="34" charset="0"/>
            </a:endParaRPr>
          </a:p>
        </p:txBody>
      </p:sp>
      <p:cxnSp>
        <p:nvCxnSpPr>
          <p:cNvPr id="23" name="AutoShape 380"/>
          <p:cNvCxnSpPr>
            <a:cxnSpLocks noChangeShapeType="1"/>
            <a:endCxn id="8" idx="1"/>
          </p:cNvCxnSpPr>
          <p:nvPr/>
        </p:nvCxnSpPr>
        <p:spPr bwMode="auto">
          <a:xfrm>
            <a:off x="1485598" y="4376912"/>
            <a:ext cx="2330017" cy="8817"/>
          </a:xfrm>
          <a:prstGeom prst="curvedConnector3">
            <a:avLst>
              <a:gd name="adj1" fmla="val 50000"/>
            </a:avLst>
          </a:prstGeom>
          <a:noFill/>
          <a:ln w="63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2066893" y="3995437"/>
            <a:ext cx="1066877" cy="2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3603" eaLnBrk="1" hangingPunct="1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pt-BR" sz="1400" i="1" dirty="0" smtClean="0">
                <a:solidFill>
                  <a:srgbClr val="000066"/>
                </a:solidFill>
                <a:latin typeface="Calibri" pitchFamily="34" charset="0"/>
              </a:rPr>
              <a:t>Crédito</a:t>
            </a:r>
            <a:endParaRPr lang="pt-BR" sz="1400" i="1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25" name="Picture 34" descr="0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94" y="2402385"/>
            <a:ext cx="1539663" cy="11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73" y="4309138"/>
            <a:ext cx="1421609" cy="99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6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9" y="3775637"/>
            <a:ext cx="820333" cy="110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1896492" y="2685745"/>
            <a:ext cx="1307355" cy="28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3603" eaLnBrk="1" hangingPunct="1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pt-BR" sz="1300" dirty="0" smtClean="0">
                <a:solidFill>
                  <a:srgbClr val="4D4D4D"/>
                </a:solidFill>
                <a:latin typeface="Calibri" pitchFamily="34" charset="0"/>
              </a:rPr>
              <a:t>R$ 110  milhões</a:t>
            </a:r>
            <a:endParaRPr lang="pt-BR" sz="1300" i="1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2305666" y="3697980"/>
            <a:ext cx="1249778" cy="28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3603" eaLnBrk="1" hangingPunct="1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pt-BR" sz="1300" dirty="0" smtClean="0">
                <a:solidFill>
                  <a:srgbClr val="4D4D4D"/>
                </a:solidFill>
                <a:latin typeface="Calibri" pitchFamily="34" charset="0"/>
              </a:rPr>
              <a:t>R$ 500 milhões</a:t>
            </a:r>
            <a:endParaRPr lang="pt-BR" sz="1300" i="1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2025717" y="5588954"/>
            <a:ext cx="124977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3603" eaLnBrk="1" hangingPunct="1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</a:pPr>
            <a:r>
              <a:rPr lang="pt-BR" sz="1300" dirty="0" smtClean="0">
                <a:solidFill>
                  <a:srgbClr val="4D4D4D"/>
                </a:solidFill>
                <a:latin typeface="Calibri" pitchFamily="34" charset="0"/>
              </a:rPr>
              <a:t>R$ 50 milhões</a:t>
            </a:r>
            <a:endParaRPr lang="pt-BR" sz="1300" i="1" dirty="0">
              <a:solidFill>
                <a:srgbClr val="4D4D4D"/>
              </a:solidFill>
              <a:latin typeface="Calibri" pitchFamily="34" charset="0"/>
            </a:endParaRPr>
          </a:p>
        </p:txBody>
      </p:sp>
      <p:pic>
        <p:nvPicPr>
          <p:cNvPr id="34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36" y="6404496"/>
            <a:ext cx="2245925" cy="4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6502" y="314788"/>
            <a:ext cx="8413138" cy="1242004"/>
          </a:xfrm>
        </p:spPr>
        <p:txBody>
          <a:bodyPr>
            <a:normAutofit/>
          </a:bodyPr>
          <a:lstStyle/>
          <a:p>
            <a:r>
              <a:rPr lang="pt-BR" sz="3200" dirty="0" smtClean="0"/>
              <a:t>Distribuição das Fontes de Recursos para Parques Tecnológicos  </a:t>
            </a:r>
            <a:endParaRPr lang="pt-BR" sz="3200" dirty="0"/>
          </a:p>
        </p:txBody>
      </p:sp>
      <p:sp>
        <p:nvSpPr>
          <p:cNvPr id="11" name="Espaço Reservado para Conteúdo 18"/>
          <p:cNvSpPr txBox="1">
            <a:spLocks/>
          </p:cNvSpPr>
          <p:nvPr/>
        </p:nvSpPr>
        <p:spPr>
          <a:xfrm>
            <a:off x="467544" y="4797152"/>
            <a:ext cx="8283531" cy="1260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3300"/>
              </a:buClr>
              <a:buNone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 cada R$ 1,00 de recursos do governo federal, os parques obtém R$ 3,64 de outras fontes.</a:t>
            </a:r>
            <a:endParaRPr lang="pt-B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83432"/>
            <a:ext cx="6840759" cy="317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36" y="6404496"/>
            <a:ext cx="2245925" cy="4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6502" y="314789"/>
            <a:ext cx="8413138" cy="809956"/>
          </a:xfrm>
        </p:spPr>
        <p:txBody>
          <a:bodyPr>
            <a:normAutofit/>
          </a:bodyPr>
          <a:lstStyle/>
          <a:p>
            <a:r>
              <a:rPr lang="pt-BR" sz="3200" dirty="0" smtClean="0">
                <a:cs typeface="Calibri" pitchFamily="34" charset="0"/>
              </a:rPr>
              <a:t>Distribuição por Região e Estados</a:t>
            </a:r>
            <a:endParaRPr lang="pt-BR" sz="32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54360" y="1306813"/>
            <a:ext cx="8435280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6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77686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36" y="6404496"/>
            <a:ext cx="2245925" cy="4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Empregos Gerados nos Parques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68716"/>
            <a:ext cx="525658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835696" y="1426989"/>
            <a:ext cx="5040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939 empresas </a:t>
            </a:r>
            <a:r>
              <a:rPr lang="pt-BR" sz="32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instaladas geram 32.217 empregos  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36" y="6404496"/>
            <a:ext cx="2245925" cy="4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3754760" cy="259228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1.100 - Doutores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2.950 – Mestres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        12,5%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4032448" cy="362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79512" y="332656"/>
            <a:ext cx="698477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Empregos Qualificados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51520" y="4156557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Contrastando </a:t>
            </a:r>
            <a:r>
              <a:rPr lang="pt-BR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 o universo empresarial brasileiro, cujo quadro de colaboradores tem participação pouco </a:t>
            </a:r>
            <a:r>
              <a:rPr lang="pt-BR" sz="24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expressi-va</a:t>
            </a:r>
            <a:r>
              <a:rPr lang="pt-BR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 mestres e doutores.</a:t>
            </a:r>
            <a:endParaRPr lang="pt-BR" sz="24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0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36" y="6404496"/>
            <a:ext cx="2245925" cy="4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9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6502" y="314789"/>
            <a:ext cx="6427746" cy="80995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Parques Tecnológicos no Brasil</a:t>
            </a:r>
            <a:endParaRPr lang="pt-BR" sz="32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54360" y="1306813"/>
            <a:ext cx="8435280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6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12068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35109" y="496117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São </a:t>
            </a:r>
            <a:r>
              <a:rPr lang="pt-BR" sz="2400" dirty="0"/>
              <a:t>José dos </a:t>
            </a:r>
            <a:r>
              <a:rPr lang="pt-BR" sz="2400" dirty="0" smtClean="0"/>
              <a:t>Campos/São Paulo</a:t>
            </a:r>
          </a:p>
          <a:p>
            <a:r>
              <a:rPr lang="en-US" sz="2400" dirty="0" err="1" smtClean="0"/>
              <a:t>Foco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TIC, </a:t>
            </a:r>
            <a:r>
              <a:rPr lang="en-US" sz="2400" dirty="0" err="1" smtClean="0"/>
              <a:t>energia</a:t>
            </a:r>
            <a:r>
              <a:rPr lang="en-US" sz="2400" dirty="0" smtClean="0"/>
              <a:t>, </a:t>
            </a:r>
            <a:r>
              <a:rPr lang="en-US" sz="2400" dirty="0" err="1" smtClean="0"/>
              <a:t>saúde</a:t>
            </a:r>
            <a:r>
              <a:rPr lang="en-US" sz="2400" dirty="0" smtClean="0"/>
              <a:t> e </a:t>
            </a:r>
            <a:r>
              <a:rPr lang="en-US" sz="2400" dirty="0" err="1" smtClean="0"/>
              <a:t>aeronáutica</a:t>
            </a:r>
            <a:r>
              <a:rPr lang="en-US" sz="2400" dirty="0" smtClean="0"/>
              <a:t>.</a:t>
            </a:r>
            <a:endParaRPr lang="pt-BR" dirty="0"/>
          </a:p>
        </p:txBody>
      </p:sp>
      <p:pic>
        <p:nvPicPr>
          <p:cNvPr id="7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36" y="6404496"/>
            <a:ext cx="2245925" cy="4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54360" y="1306813"/>
            <a:ext cx="8435280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6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5085184"/>
            <a:ext cx="7412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Rio de Janeiro</a:t>
            </a:r>
            <a:endParaRPr lang="pt-BR" sz="2400" dirty="0"/>
          </a:p>
          <a:p>
            <a:r>
              <a:rPr lang="pt-BR" sz="2400" dirty="0" smtClean="0"/>
              <a:t>Foco em óleo &amp; </a:t>
            </a:r>
            <a:r>
              <a:rPr lang="pt-BR" sz="2400" dirty="0" err="1" smtClean="0"/>
              <a:t>gas</a:t>
            </a:r>
            <a:r>
              <a:rPr lang="pt-BR" sz="2400" dirty="0" smtClean="0"/>
              <a:t>, TIC e meio ambiente.</a:t>
            </a:r>
            <a:endParaRPr lang="pt-BR" sz="2400" dirty="0"/>
          </a:p>
        </p:txBody>
      </p:sp>
      <p:pic>
        <p:nvPicPr>
          <p:cNvPr id="11266" name="Picture 2" descr="http://www.revistadigital.com.br/wp-content/uploads/2012/11/ESPECIAL_ParqueCapa_ok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1"/>
            <a:ext cx="7272808" cy="378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36" y="6404496"/>
            <a:ext cx="2245925" cy="4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76502" y="314789"/>
            <a:ext cx="6427746" cy="80995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Parques Tecnológicos no Brasil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3806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54360" y="1306813"/>
            <a:ext cx="8435280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6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74924" y="5229200"/>
            <a:ext cx="654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Porto Digital  Recife/Pernambuco</a:t>
            </a:r>
            <a:endParaRPr lang="pt-BR" sz="2400" dirty="0"/>
          </a:p>
          <a:p>
            <a:r>
              <a:rPr lang="pt-BR" sz="2400" dirty="0" smtClean="0"/>
              <a:t>Foco TIC e economia criativa.</a:t>
            </a:r>
            <a:endParaRPr lang="pt-BR" sz="2400" dirty="0"/>
          </a:p>
        </p:txBody>
      </p:sp>
      <p:pic>
        <p:nvPicPr>
          <p:cNvPr id="7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36" y="6404496"/>
            <a:ext cx="2245925" cy="4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leiaja.com/sites/default/files/styles/large/public/field/image/tecnologia/2011/11/recife-antigo-porto-digital-imago-fotografia-.jpeg?itok=RMd0K2g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24" y="1275495"/>
            <a:ext cx="4845385" cy="364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76502" y="314789"/>
            <a:ext cx="6427746" cy="80995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Parques Tecnológicos no Brasil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2620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215516" y="661422"/>
            <a:ext cx="8784976" cy="648072"/>
          </a:xfrm>
        </p:spPr>
        <p:txBody>
          <a:bodyPr>
            <a:noAutofit/>
          </a:bodyPr>
          <a:lstStyle/>
          <a:p>
            <a:pPr eaLnBrk="1" hangingPunct="1"/>
            <a:r>
              <a:rPr lang="pt-BR" sz="3400" b="1" dirty="0" smtClean="0"/>
              <a:t>Emenda Constitucional N</a:t>
            </a:r>
            <a:r>
              <a:rPr lang="pt-BR" sz="3200" b="1" baseline="30000" dirty="0" smtClean="0"/>
              <a:t>o </a:t>
            </a:r>
            <a:r>
              <a:rPr lang="pt-BR" sz="3200" b="1" dirty="0" smtClean="0"/>
              <a:t> 85 de 26/02/2015</a:t>
            </a:r>
            <a:endParaRPr lang="pt-BR" sz="3200" b="1" baseline="30000" dirty="0" smtClean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301952"/>
            <a:ext cx="8424936" cy="1296144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 e adiciona dispositivos na Constituição Federal para atualizar o tratamento das atividades de Ciência, Tecnologia e Inovação.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62707" y="2734460"/>
            <a:ext cx="8424936" cy="2566748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219 ................................................</a:t>
            </a:r>
          </a:p>
          <a:p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Parágrafo único  O Estado estimulará a formação e o fortalecimento da inovação nas empresas, bem como nos demais entes, públicos ou privados, a constituição e a manutenção de parques e polos tecnológicos e de demais ambientes promotores da inovação.</a:t>
            </a:r>
          </a:p>
          <a:p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309320"/>
            <a:ext cx="2391121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sultado de imagem para apoio à parques tecnológic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96429"/>
            <a:ext cx="1812599" cy="122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5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54360" y="1306813"/>
            <a:ext cx="8435280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6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42621" y="497922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Sapiens Park – Florianópolis/SC</a:t>
            </a:r>
            <a:endParaRPr lang="pt-BR" sz="2400" dirty="0"/>
          </a:p>
          <a:p>
            <a:r>
              <a:rPr lang="pt-BR" sz="2400" dirty="0" smtClean="0"/>
              <a:t>Foco em tecnologia  e meio ambiente.</a:t>
            </a:r>
            <a:endParaRPr lang="pt-BR" sz="2400" dirty="0"/>
          </a:p>
        </p:txBody>
      </p:sp>
      <p:pic>
        <p:nvPicPr>
          <p:cNvPr id="19458" name="Picture 2" descr="http://www.certi.org.br/en/images/stories/projetos_inovadores/parques-de-inovacao/sapiens/ca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0891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36" y="6404496"/>
            <a:ext cx="2245925" cy="4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76502" y="314789"/>
            <a:ext cx="6427746" cy="80995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Parques Tecnológicos no Brasil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3789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54360" y="1306813"/>
            <a:ext cx="8435280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6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624" y="4697231"/>
            <a:ext cx="6667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TECNOPUC  Porto Alegre/Rio Grande do Sul</a:t>
            </a:r>
          </a:p>
          <a:p>
            <a:r>
              <a:rPr lang="pt-BR" sz="2400" dirty="0" smtClean="0"/>
              <a:t>Foco em tecnologia.</a:t>
            </a:r>
          </a:p>
          <a:p>
            <a:endParaRPr lang="pt-BR" sz="2400" dirty="0"/>
          </a:p>
        </p:txBody>
      </p:sp>
      <p:pic>
        <p:nvPicPr>
          <p:cNvPr id="21506" name="Picture 2" descr="http://www.clicrbs.com.br/rbs/image/1197137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8469"/>
            <a:ext cx="36576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pucrs.br/cepac/fotos/localizacao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57768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36" y="6404496"/>
            <a:ext cx="2245925" cy="4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76502" y="314789"/>
            <a:ext cx="6427746" cy="80995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Parques Tecnológicos no Brasil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381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457882" y="1052736"/>
            <a:ext cx="8280920" cy="1296144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002">
            <a:schemeClr val="lt1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Demanda para implantação de parques tem sido </a:t>
            </a:r>
            <a:r>
              <a:rPr lang="pt-BR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excessi-va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gerando expectativas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irrealistas, em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muitos casos </a:t>
            </a:r>
            <a:r>
              <a:rPr lang="pt-BR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on-de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não existe produção de conhecimento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científico.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457882" y="2564904"/>
            <a:ext cx="8280920" cy="864096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002">
            <a:schemeClr val="lt1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Sustentabilidade dos parques tecnológicos, independente da região em que se localiza.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03692" y="404664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Desafios</a:t>
            </a:r>
            <a:r>
              <a:rPr lang="en-US" sz="3200" dirty="0" smtClean="0"/>
              <a:t> </a:t>
            </a:r>
            <a:r>
              <a:rPr lang="en-US" sz="3200" dirty="0" err="1"/>
              <a:t>para</a:t>
            </a:r>
            <a:r>
              <a:rPr lang="en-US" sz="3200" dirty="0"/>
              <a:t> </a:t>
            </a:r>
            <a:r>
              <a:rPr lang="en-US" sz="3200" dirty="0" err="1"/>
              <a:t>Parques</a:t>
            </a:r>
            <a:r>
              <a:rPr lang="en-US" sz="3200" dirty="0"/>
              <a:t> </a:t>
            </a:r>
            <a:r>
              <a:rPr lang="en-US" sz="3200" dirty="0" err="1"/>
              <a:t>Tecnológicos</a:t>
            </a:r>
            <a:r>
              <a:rPr lang="en-US" sz="3200" dirty="0"/>
              <a:t> no </a:t>
            </a:r>
            <a:r>
              <a:rPr lang="en-US" sz="3200" dirty="0" err="1"/>
              <a:t>Brasil</a:t>
            </a:r>
            <a:endParaRPr lang="pt-BR" sz="3200" dirty="0" smtClean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8031" y="3573016"/>
            <a:ext cx="4247985" cy="576064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002">
            <a:schemeClr val="lt1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Profissionalização da gestão.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68031" y="4365104"/>
            <a:ext cx="4247985" cy="1584176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002">
            <a:schemeClr val="lt1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Maior comprometimento da comunidade científica e tecnológica na geração da inovação. </a:t>
            </a:r>
          </a:p>
        </p:txBody>
      </p:sp>
      <p:pic>
        <p:nvPicPr>
          <p:cNvPr id="7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36" y="6404496"/>
            <a:ext cx="2245925" cy="4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esultado de imagem para desafios de parques e incubadoras de empresa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desafios de parques e incubadoras de empresa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https://flammarion.files.wordpress.com/2011/01/programa-de-incubacao-de-empresas-sebrae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287463"/>
            <a:ext cx="389572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295232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5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94102" y="1609626"/>
            <a:ext cx="5976664" cy="648072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002">
            <a:schemeClr val="lt1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Verdana"/>
              </a:rPr>
              <a:t>Regularidade das chamadas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Verdana"/>
              </a:rPr>
              <a:t>públicas.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Verdana"/>
            </a:endParaRPr>
          </a:p>
        </p:txBody>
      </p:sp>
      <p:sp>
        <p:nvSpPr>
          <p:cNvPr id="13" name="Título 1"/>
          <p:cNvSpPr txBox="1">
            <a:spLocks noGrp="1"/>
          </p:cNvSpPr>
          <p:nvPr>
            <p:ph type="title"/>
          </p:nvPr>
        </p:nvSpPr>
        <p:spPr>
          <a:xfrm>
            <a:off x="434967" y="476672"/>
            <a:ext cx="8229600" cy="735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Desafios</a:t>
            </a:r>
            <a:r>
              <a:rPr lang="en-US" sz="3200" dirty="0" smtClean="0"/>
              <a:t> </a:t>
            </a:r>
            <a:r>
              <a:rPr lang="en-US" sz="3200" dirty="0" err="1"/>
              <a:t>para</a:t>
            </a:r>
            <a:r>
              <a:rPr lang="en-US" sz="3200" dirty="0"/>
              <a:t> </a:t>
            </a:r>
            <a:r>
              <a:rPr lang="en-US" sz="3200" dirty="0" err="1"/>
              <a:t>Parques</a:t>
            </a:r>
            <a:r>
              <a:rPr lang="en-US" sz="3200" dirty="0"/>
              <a:t> </a:t>
            </a:r>
            <a:r>
              <a:rPr lang="en-US" sz="3200" dirty="0" err="1"/>
              <a:t>Tecnológicos</a:t>
            </a:r>
            <a:r>
              <a:rPr lang="en-US" sz="3200" dirty="0"/>
              <a:t> no </a:t>
            </a:r>
            <a:r>
              <a:rPr lang="en-US" sz="3200" dirty="0" err="1"/>
              <a:t>Brasil</a:t>
            </a:r>
            <a:endParaRPr lang="pt-BR" sz="3200" dirty="0" smtClean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23527" y="2780928"/>
            <a:ext cx="5947239" cy="936104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002">
            <a:schemeClr val="lt1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Verdana"/>
              </a:rPr>
              <a:t>Criação de indicadores para parques tecnológicos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36" y="6404496"/>
            <a:ext cx="2245925" cy="4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nitmantiqueira.org.br/portal/images/noticias/inovacao-investimento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61" y="1700808"/>
            <a:ext cx="230782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0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915816" y="2920508"/>
            <a:ext cx="3020030" cy="675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3600" b="1" dirty="0">
                <a:solidFill>
                  <a:srgbClr val="10253F"/>
                </a:solidFill>
              </a:rPr>
              <a:t>Obrigado</a:t>
            </a:r>
            <a:r>
              <a:rPr lang="pt-BR" sz="3600" b="1" dirty="0" smtClean="0">
                <a:solidFill>
                  <a:srgbClr val="10253F"/>
                </a:solidFill>
              </a:rPr>
              <a:t>!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83768" y="4718955"/>
            <a:ext cx="421195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5000"/>
              </a:lnSpc>
            </a:pPr>
            <a:r>
              <a:rPr lang="pt-BR" b="1" dirty="0">
                <a:solidFill>
                  <a:srgbClr val="10253F"/>
                </a:solidFill>
              </a:rPr>
              <a:t>Jorge Mario </a:t>
            </a:r>
            <a:r>
              <a:rPr lang="pt-BR" b="1" dirty="0" err="1">
                <a:solidFill>
                  <a:srgbClr val="10253F"/>
                </a:solidFill>
              </a:rPr>
              <a:t>Campagnolo</a:t>
            </a:r>
            <a:endParaRPr lang="pt-BR" b="1" dirty="0">
              <a:solidFill>
                <a:srgbClr val="10253F"/>
              </a:solidFill>
            </a:endParaRPr>
          </a:p>
          <a:p>
            <a:pPr algn="ctr" eaLnBrk="0" hangingPunct="0">
              <a:lnSpc>
                <a:spcPct val="115000"/>
              </a:lnSpc>
            </a:pPr>
            <a:r>
              <a:rPr lang="pt-BR" b="1" dirty="0" smtClean="0">
                <a:solidFill>
                  <a:srgbClr val="10253F"/>
                </a:solidFill>
                <a:latin typeface="Calibri" pitchFamily="34" charset="0"/>
              </a:rPr>
              <a:t>campagnolo@mcti.gov.br   </a:t>
            </a:r>
            <a:endParaRPr lang="pt-BR" b="1" dirty="0">
              <a:solidFill>
                <a:srgbClr val="10253F"/>
              </a:solidFill>
            </a:endParaRPr>
          </a:p>
        </p:txBody>
      </p:sp>
      <p:pic>
        <p:nvPicPr>
          <p:cNvPr id="6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27" y="836712"/>
            <a:ext cx="5760640" cy="95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0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164684" y="404664"/>
            <a:ext cx="8871812" cy="1008112"/>
          </a:xfrm>
        </p:spPr>
        <p:txBody>
          <a:bodyPr>
            <a:noAutofit/>
          </a:bodyPr>
          <a:lstStyle/>
          <a:p>
            <a:pPr eaLnBrk="1" hangingPunct="1"/>
            <a:r>
              <a:rPr lang="pt-BR" sz="3200" b="1" dirty="0" smtClean="0"/>
              <a:t>Marco Legal da Ciência, Tecnologia e Inovação</a:t>
            </a:r>
            <a:br>
              <a:rPr lang="pt-BR" sz="3200" b="1" dirty="0" smtClean="0"/>
            </a:br>
            <a:r>
              <a:rPr lang="pt-BR" sz="3200" b="1" dirty="0" smtClean="0"/>
              <a:t>Lei N</a:t>
            </a:r>
            <a:r>
              <a:rPr lang="pt-BR" sz="3200" b="1" baseline="30000" dirty="0" smtClean="0"/>
              <a:t>o </a:t>
            </a:r>
            <a:r>
              <a:rPr lang="pt-BR" sz="3200" b="1" dirty="0" smtClean="0"/>
              <a:t>13.243, de 11 de janeiro de 2016</a:t>
            </a:r>
            <a:endParaRPr lang="pt-BR" sz="3200" b="1" baseline="30000" dirty="0" smtClean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62707" y="1844824"/>
            <a:ext cx="8424936" cy="2952328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3</a:t>
            </a:r>
            <a:r>
              <a:rPr lang="pt-BR" sz="2400" u="sng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º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A União, os Estados , o Distrito Federal, os Municípios, as respectivas agências de fomento e as </a:t>
            </a:r>
            <a:r>
              <a:rPr lang="pt-BR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ICTs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poderão apoiar a criação, a implantação e a consolidação de ambientes promotores da inovação, incluídos parques e polos tecnológicos e incubadoras de empresas como forma de incentivar o desenvolvimento tecnológico, o aumento da competitividade e a interação entre empresas e </a:t>
            </a:r>
            <a:r>
              <a:rPr lang="pt-BR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ICTs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u="sng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309320"/>
            <a:ext cx="2391121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sultado de imagem para apoio à parques tecnológic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96429"/>
            <a:ext cx="1812599" cy="122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7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663352"/>
          </a:xfrm>
        </p:spPr>
        <p:txBody>
          <a:bodyPr>
            <a:normAutofit/>
          </a:bodyPr>
          <a:lstStyle/>
          <a:p>
            <a:r>
              <a:rPr lang="pt-BR" sz="3400" dirty="0" smtClean="0"/>
              <a:t>Tríplice Hélice da Inovação</a:t>
            </a:r>
            <a:endParaRPr lang="pt-BR" sz="3400" dirty="0"/>
          </a:p>
        </p:txBody>
      </p:sp>
      <p:sp>
        <p:nvSpPr>
          <p:cNvPr id="3" name="Elipse 2"/>
          <p:cNvSpPr/>
          <p:nvPr/>
        </p:nvSpPr>
        <p:spPr>
          <a:xfrm>
            <a:off x="2637020" y="2783464"/>
            <a:ext cx="2449840" cy="2293370"/>
          </a:xfrm>
          <a:prstGeom prst="ellipse">
            <a:avLst/>
          </a:prstGeom>
          <a:noFill/>
          <a:ln w="63500">
            <a:solidFill>
              <a:srgbClr val="2EF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4269576" y="2924944"/>
            <a:ext cx="2449840" cy="2293370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>
            <a:innerShdw blurRad="63500" dist="50800" dir="13500000">
              <a:schemeClr val="tx2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3408897" y="3645024"/>
            <a:ext cx="2449840" cy="229337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 flipV="1">
            <a:off x="4651234" y="2276270"/>
            <a:ext cx="1367368" cy="180020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 flipV="1">
            <a:off x="2922258" y="2271429"/>
            <a:ext cx="1728976" cy="180020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323528" y="1463519"/>
            <a:ext cx="8640960" cy="79069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Ambientes de Inovação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(Parques e </a:t>
            </a:r>
            <a:r>
              <a:rPr lang="pt-BR" sz="2400" dirty="0" err="1" smtClean="0">
                <a:solidFill>
                  <a:schemeClr val="tx1"/>
                </a:solidFill>
              </a:rPr>
              <a:t>PolosTecnológicos</a:t>
            </a:r>
            <a:r>
              <a:rPr lang="pt-BR" sz="2400" dirty="0" smtClean="0">
                <a:solidFill>
                  <a:schemeClr val="tx1"/>
                </a:solidFill>
              </a:rPr>
              <a:t> e Incubadoras de Empresas)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842075" y="341551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Governo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381248" y="353091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Academia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073407" y="521831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Negócios</a:t>
            </a:r>
            <a:endParaRPr lang="pt-BR" b="1" dirty="0"/>
          </a:p>
        </p:txBody>
      </p:sp>
      <p:cxnSp>
        <p:nvCxnSpPr>
          <p:cNvPr id="18" name="Conector reto 17"/>
          <p:cNvCxnSpPr/>
          <p:nvPr/>
        </p:nvCxnSpPr>
        <p:spPr>
          <a:xfrm flipV="1">
            <a:off x="4276594" y="3702810"/>
            <a:ext cx="583438" cy="42660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4269576" y="3731447"/>
            <a:ext cx="817284" cy="56164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V="1">
            <a:off x="4295285" y="3669437"/>
            <a:ext cx="382933" cy="23081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4295285" y="3900250"/>
            <a:ext cx="765865" cy="50696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4411632" y="4076470"/>
            <a:ext cx="658876" cy="43749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4463988" y="4221088"/>
            <a:ext cx="597162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499606" y="4509121"/>
            <a:ext cx="432434" cy="282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36" y="6404496"/>
            <a:ext cx="2245925" cy="4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197768" y="404664"/>
            <a:ext cx="8784976" cy="1080120"/>
          </a:xfrm>
        </p:spPr>
        <p:txBody>
          <a:bodyPr>
            <a:noAutofit/>
          </a:bodyPr>
          <a:lstStyle/>
          <a:p>
            <a:pPr eaLnBrk="1" hangingPunct="1"/>
            <a:r>
              <a:rPr lang="pt-BR" sz="3400" dirty="0" smtClean="0"/>
              <a:t>Programa Nacional de Apoio a Parques Tecnológicos e Incubadoras de Empresas - PNI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96580" y="1772816"/>
            <a:ext cx="4034354" cy="1728192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pt-BR" sz="2400" dirty="0">
                <a:solidFill>
                  <a:prstClr val="black"/>
                </a:solidFill>
              </a:rPr>
              <a:t>Fomentar a consolidação e o surgimento de parques tecnológicos e incubadoras de empresas</a:t>
            </a:r>
            <a:endParaRPr lang="pt-BR" sz="2400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11560" y="3839130"/>
            <a:ext cx="3804394" cy="2016224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Parques Tecnológicos</a:t>
            </a:r>
          </a:p>
          <a:p>
            <a:pPr algn="ctr"/>
            <a:r>
              <a:rPr lang="pt-BR" sz="2400" dirty="0" smtClean="0"/>
              <a:t>96 Iniciativas</a:t>
            </a:r>
          </a:p>
          <a:p>
            <a:pPr algn="ctr"/>
            <a:r>
              <a:rPr lang="pt-BR" sz="2400" dirty="0" smtClean="0"/>
              <a:t>29 em Operação</a:t>
            </a:r>
          </a:p>
          <a:p>
            <a:pPr algn="ctr"/>
            <a:r>
              <a:rPr lang="pt-BR" sz="2400" dirty="0" smtClean="0"/>
              <a:t>27 em Implantação</a:t>
            </a:r>
          </a:p>
          <a:p>
            <a:pPr algn="ctr"/>
            <a:r>
              <a:rPr lang="pt-BR" sz="2400" dirty="0" smtClean="0"/>
              <a:t>40 em Projeto</a:t>
            </a:r>
          </a:p>
          <a:p>
            <a:pPr algn="ctr"/>
            <a:endParaRPr lang="pt-BR" sz="2400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838284" y="2024844"/>
            <a:ext cx="3914398" cy="1224136"/>
          </a:xfrm>
          <a:prstGeom prst="roundRect">
            <a:avLst>
              <a:gd name="adj" fmla="val 10000"/>
            </a:avLst>
          </a:prstGeom>
          <a:solidFill>
            <a:schemeClr val="bg2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Incubadoras de Empresas</a:t>
            </a:r>
          </a:p>
          <a:p>
            <a:pPr algn="ctr"/>
            <a:r>
              <a:rPr lang="pt-BR" sz="2400" dirty="0" smtClean="0"/>
              <a:t>390 em Operação</a:t>
            </a:r>
          </a:p>
          <a:p>
            <a:pPr algn="ctr"/>
            <a:endParaRPr lang="pt-B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09263"/>
            <a:ext cx="3770382" cy="247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36" y="6404496"/>
            <a:ext cx="2245925" cy="4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4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83577" y="2393996"/>
            <a:ext cx="8299938" cy="168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92" tIns="42497" rIns="84992" bIns="42497">
            <a:spAutoFit/>
          </a:bodyPr>
          <a:lstStyle>
            <a:lvl1pPr marL="285750" indent="-28575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pt-BR" altLang="pt-BR" sz="2215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pt-BR" altLang="pt-BR" sz="2215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pt-BR" altLang="pt-BR" sz="2215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pt-BR" altLang="pt-BR" sz="2215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2376854" y="2148254"/>
            <a:ext cx="171709" cy="3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992" tIns="42497" rIns="84992" bIns="42497">
            <a:spAutoFit/>
          </a:bodyPr>
          <a:lstStyle/>
          <a:p>
            <a:pPr>
              <a:defRPr/>
            </a:pPr>
            <a:endParaRPr lang="en-US" sz="1662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884484" y="2218592"/>
            <a:ext cx="169985" cy="4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endParaRPr lang="pt-BR" altLang="pt-BR" sz="2215"/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222114" y="1495737"/>
            <a:ext cx="8932985" cy="25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92" tIns="42497" rIns="84992" bIns="42497">
            <a:spAutoFit/>
          </a:bodyPr>
          <a:lstStyle/>
          <a:p>
            <a:pPr indent="-351701">
              <a:spcBef>
                <a:spcPct val="0"/>
              </a:spcBef>
              <a:buClr>
                <a:srgbClr val="FF3300"/>
              </a:buClr>
              <a:defRPr/>
            </a:pPr>
            <a:r>
              <a:rPr lang="pt-BR" sz="2954" dirty="0" smtClean="0">
                <a:latin typeface="Calibri" pitchFamily="34" charset="0"/>
                <a:cs typeface="Calibri" pitchFamily="34" charset="0"/>
              </a:rPr>
              <a:t>PROGRAMA </a:t>
            </a:r>
            <a:r>
              <a:rPr lang="pt-BR" sz="2954" dirty="0">
                <a:latin typeface="Calibri" pitchFamily="34" charset="0"/>
                <a:cs typeface="Calibri" pitchFamily="34" charset="0"/>
              </a:rPr>
              <a:t>NACIONAL DE APOIO AS INCUBADORAS DE  EMPRESAS – PNI</a:t>
            </a:r>
          </a:p>
          <a:p>
            <a:pPr marL="509967" lvl="1">
              <a:spcBef>
                <a:spcPct val="50000"/>
              </a:spcBef>
              <a:buSzPct val="125000"/>
              <a:defRPr/>
            </a:pPr>
            <a:r>
              <a:rPr lang="pt-BR" sz="2954" dirty="0">
                <a:latin typeface="Calibri" pitchFamily="34" charset="0"/>
                <a:cs typeface="Calibri" pitchFamily="34" charset="0"/>
              </a:rPr>
              <a:t>Portaria 305/98 -  Institui o PNI  - ação estratégica do PROGRAMA  DE APOIO A CAPACITAÇÃO  TECNOLÓ-GICA  DA INDÚSTRIA - PACTI </a:t>
            </a:r>
          </a:p>
        </p:txBody>
      </p:sp>
      <p:sp>
        <p:nvSpPr>
          <p:cNvPr id="4" name="Retângulo 3"/>
          <p:cNvSpPr/>
          <p:nvPr/>
        </p:nvSpPr>
        <p:spPr>
          <a:xfrm>
            <a:off x="702816" y="526053"/>
            <a:ext cx="5525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51701">
              <a:spcBef>
                <a:spcPct val="0"/>
              </a:spcBef>
              <a:buClr>
                <a:srgbClr val="FF3300"/>
              </a:buClr>
              <a:defRPr/>
            </a:pPr>
            <a:r>
              <a:rPr lang="pt-BR" sz="3200" b="1" spc="-100" dirty="0" smtClean="0">
                <a:solidFill>
                  <a:schemeClr val="tx2"/>
                </a:solidFill>
              </a:rPr>
              <a:t>PNI  -  HISTÓRICO</a:t>
            </a:r>
            <a:endParaRPr lang="pt-BR" sz="3200" b="1" spc="-100" dirty="0">
              <a:solidFill>
                <a:schemeClr val="tx2"/>
              </a:solidFill>
            </a:endParaRPr>
          </a:p>
        </p:txBody>
      </p:sp>
      <p:pic>
        <p:nvPicPr>
          <p:cNvPr id="10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309320"/>
            <a:ext cx="2391121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3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33046" y="1740877"/>
            <a:ext cx="8299938" cy="168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92" tIns="42497" rIns="84992" bIns="42497">
            <a:spAutoFit/>
          </a:bodyPr>
          <a:lstStyle>
            <a:lvl1pPr marL="285750" indent="-28575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pt-BR" altLang="pt-BR" sz="2215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pt-BR" altLang="pt-BR" sz="2215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pt-BR" altLang="pt-BR" sz="2215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pt-BR" altLang="pt-BR" sz="2215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2376854" y="2148254"/>
            <a:ext cx="171709" cy="3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992" tIns="42497" rIns="84992" bIns="42497">
            <a:spAutoFit/>
          </a:bodyPr>
          <a:lstStyle/>
          <a:p>
            <a:pPr>
              <a:defRPr/>
            </a:pPr>
            <a:endParaRPr lang="en-US" sz="1662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884484" y="2218592"/>
            <a:ext cx="169985" cy="4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endParaRPr lang="pt-BR" altLang="pt-BR" sz="2215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167054" y="754773"/>
            <a:ext cx="8932985" cy="366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92" tIns="42497" rIns="84992" bIns="42497">
            <a:spAutoFit/>
          </a:bodyPr>
          <a:lstStyle/>
          <a:p>
            <a:pPr marL="263776" indent="-263776">
              <a:defRPr/>
            </a:pPr>
            <a:r>
              <a:rPr lang="pt-BR" sz="3692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PNI - HISTÓRICO</a:t>
            </a:r>
            <a:endParaRPr lang="pt-BR" sz="3692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63776" indent="-263776">
              <a:defRPr/>
            </a:pPr>
            <a:endParaRPr lang="pt-BR" sz="2954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63776" indent="-263776">
              <a:defRPr/>
            </a:pPr>
            <a:r>
              <a:rPr lang="pt-BR" sz="2954" dirty="0">
                <a:latin typeface="Calibri" pitchFamily="34" charset="0"/>
                <a:cs typeface="Calibri" pitchFamily="34" charset="0"/>
              </a:rPr>
              <a:t>  2005 – (Portaria 585) Inclui os Parques </a:t>
            </a:r>
            <a:r>
              <a:rPr lang="pt-BR" sz="2954" dirty="0" err="1">
                <a:latin typeface="Calibri" pitchFamily="34" charset="0"/>
                <a:cs typeface="Calibri" pitchFamily="34" charset="0"/>
              </a:rPr>
              <a:t>Tecnologicos</a:t>
            </a:r>
            <a:endParaRPr lang="pt-BR" sz="2954" dirty="0">
              <a:latin typeface="Calibri" pitchFamily="34" charset="0"/>
              <a:cs typeface="Calibri" pitchFamily="34" charset="0"/>
            </a:endParaRPr>
          </a:p>
          <a:p>
            <a:pPr marL="263776" indent="-263776">
              <a:defRPr/>
            </a:pPr>
            <a:endParaRPr lang="pt-BR" sz="2954" dirty="0">
              <a:latin typeface="Calibri" pitchFamily="34" charset="0"/>
              <a:cs typeface="Calibri" pitchFamily="34" charset="0"/>
            </a:endParaRPr>
          </a:p>
          <a:p>
            <a:pPr marL="263776" indent="-263776">
              <a:defRPr/>
            </a:pPr>
            <a:r>
              <a:rPr lang="pt-BR" sz="2954" dirty="0">
                <a:latin typeface="Calibri" pitchFamily="34" charset="0"/>
                <a:cs typeface="Calibri" pitchFamily="34" charset="0"/>
              </a:rPr>
              <a:t>   PROGRAMA NACIONAL DE APOIO ÀS INCUBADORAS DE EMPRESAS E AOS PARQUES TECNOLÓGICOS – PNI</a:t>
            </a:r>
          </a:p>
          <a:p>
            <a:pPr marL="263776" indent="-263776">
              <a:defRPr/>
            </a:pPr>
            <a:endParaRPr lang="pt-BR" sz="2954" dirty="0">
              <a:latin typeface="Calibri" pitchFamily="34" charset="0"/>
              <a:cs typeface="Calibri" pitchFamily="34" charset="0"/>
            </a:endParaRPr>
          </a:p>
          <a:p>
            <a:pPr marL="263776" indent="-263776">
              <a:lnSpc>
                <a:spcPct val="70000"/>
              </a:lnSpc>
              <a:buFont typeface="Monotype Sorts" pitchFamily="2" charset="2"/>
              <a:buChar char="4"/>
              <a:defRPr/>
            </a:pPr>
            <a:endParaRPr lang="pt-BR" sz="2585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pic>
        <p:nvPicPr>
          <p:cNvPr id="8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36" y="6404496"/>
            <a:ext cx="2245925" cy="4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9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6649"/>
            <a:ext cx="8460432" cy="935955"/>
          </a:xfrm>
        </p:spPr>
        <p:txBody>
          <a:bodyPr>
            <a:noAutofit/>
          </a:bodyPr>
          <a:lstStyle/>
          <a:p>
            <a:r>
              <a:rPr lang="pt-BR" sz="3600" dirty="0" smtClean="0"/>
              <a:t>Principais fontes de recursos para apoio a Parques Tecnológicos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352928" cy="4751387"/>
          </a:xfrm>
        </p:spPr>
        <p:txBody>
          <a:bodyPr/>
          <a:lstStyle/>
          <a:p>
            <a:pPr>
              <a:defRPr/>
            </a:pPr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pt-BR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293030" y="1893904"/>
            <a:ext cx="4056484" cy="10801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Crédito R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eembolsável com </a:t>
            </a:r>
          </a:p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qualização de Juros</a:t>
            </a:r>
          </a:p>
        </p:txBody>
      </p:sp>
      <p:sp>
        <p:nvSpPr>
          <p:cNvPr id="70661" name="Rectangle 6"/>
          <p:cNvSpPr>
            <a:spLocks noChangeArrowheads="1"/>
          </p:cNvSpPr>
          <p:nvPr/>
        </p:nvSpPr>
        <p:spPr bwMode="auto">
          <a:xfrm>
            <a:off x="4933220" y="1893045"/>
            <a:ext cx="3888432" cy="10801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Crédito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não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eembolsável</a:t>
            </a:r>
          </a:p>
        </p:txBody>
      </p:sp>
      <p:sp>
        <p:nvSpPr>
          <p:cNvPr id="70662" name="Rectangle 7"/>
          <p:cNvSpPr>
            <a:spLocks noChangeArrowheads="1"/>
          </p:cNvSpPr>
          <p:nvPr/>
        </p:nvSpPr>
        <p:spPr bwMode="auto">
          <a:xfrm>
            <a:off x="2555776" y="3408594"/>
            <a:ext cx="4032448" cy="8679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Fundos de Investimentos e</a:t>
            </a:r>
          </a:p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Capital de Risco</a:t>
            </a:r>
          </a:p>
        </p:txBody>
      </p:sp>
      <p:sp>
        <p:nvSpPr>
          <p:cNvPr id="70663" name="Rectangle 8"/>
          <p:cNvSpPr>
            <a:spLocks noChangeArrowheads="1"/>
          </p:cNvSpPr>
          <p:nvPr/>
        </p:nvSpPr>
        <p:spPr bwMode="auto">
          <a:xfrm>
            <a:off x="1907704" y="4773936"/>
            <a:ext cx="5609984" cy="9227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Recursos Orçamentários</a:t>
            </a:r>
          </a:p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Emendas Parlamentares</a:t>
            </a:r>
          </a:p>
        </p:txBody>
      </p:sp>
      <p:pic>
        <p:nvPicPr>
          <p:cNvPr id="10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36" y="6404496"/>
            <a:ext cx="2245925" cy="4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3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192" y="307387"/>
            <a:ext cx="8229600" cy="720568"/>
          </a:xfrm>
        </p:spPr>
        <p:txBody>
          <a:bodyPr>
            <a:normAutofit/>
          </a:bodyPr>
          <a:lstStyle/>
          <a:p>
            <a:r>
              <a:rPr lang="pt-BR" dirty="0" smtClean="0"/>
              <a:t>PARQUE TECNOLÓGICO - Editais</a:t>
            </a:r>
            <a:endParaRPr lang="pt-BR" dirty="0"/>
          </a:p>
        </p:txBody>
      </p:sp>
      <p:pic>
        <p:nvPicPr>
          <p:cNvPr id="5" name="Picture 2" descr="http://www.flextape.com.br/site/images/mapa_bras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35" y="2611289"/>
            <a:ext cx="46863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de seta reta 5"/>
          <p:cNvCxnSpPr/>
          <p:nvPr/>
        </p:nvCxnSpPr>
        <p:spPr>
          <a:xfrm>
            <a:off x="4427984" y="5348014"/>
            <a:ext cx="108012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de cantos arredondados 6">
            <a:hlinkClick r:id="rId4" action="ppaction://hlinksldjump"/>
          </p:cNvPr>
          <p:cNvSpPr/>
          <p:nvPr/>
        </p:nvSpPr>
        <p:spPr>
          <a:xfrm>
            <a:off x="5652120" y="5924078"/>
            <a:ext cx="1872208" cy="576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11 parques atendidos</a:t>
            </a:r>
          </a:p>
          <a:p>
            <a:pPr algn="ctr"/>
            <a:r>
              <a:rPr lang="pt-BR" sz="1200" dirty="0" smtClean="0"/>
              <a:t>R$ 30.729.649,35</a:t>
            </a:r>
            <a:endParaRPr lang="pt-BR" sz="1200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5364088" y="4476911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5354724" y="2683718"/>
            <a:ext cx="76544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3419872" y="2323678"/>
            <a:ext cx="0" cy="6925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2339752" y="4168368"/>
            <a:ext cx="1512168" cy="6035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de cantos arredondados 11">
            <a:hlinkClick r:id="rId4" action="ppaction://hlinksldjump"/>
          </p:cNvPr>
          <p:cNvSpPr/>
          <p:nvPr/>
        </p:nvSpPr>
        <p:spPr>
          <a:xfrm>
            <a:off x="6660232" y="4168368"/>
            <a:ext cx="1994992" cy="5760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 14 parques atendidos</a:t>
            </a:r>
          </a:p>
          <a:p>
            <a:pPr algn="ctr"/>
            <a:r>
              <a:rPr lang="pt-BR" sz="1200" dirty="0" smtClean="0"/>
              <a:t>R$ 40.575.550,15</a:t>
            </a:r>
            <a:endParaRPr lang="pt-BR" sz="1200" dirty="0"/>
          </a:p>
        </p:txBody>
      </p:sp>
      <p:sp>
        <p:nvSpPr>
          <p:cNvPr id="13" name="Retângulo de cantos arredondados 12">
            <a:hlinkClick r:id="rId5" action="ppaction://hlinksldjump"/>
          </p:cNvPr>
          <p:cNvSpPr/>
          <p:nvPr/>
        </p:nvSpPr>
        <p:spPr>
          <a:xfrm>
            <a:off x="6156176" y="1963638"/>
            <a:ext cx="1872208" cy="5760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3 parques atendidos</a:t>
            </a:r>
          </a:p>
          <a:p>
            <a:pPr algn="ctr"/>
            <a:r>
              <a:rPr lang="pt-BR" sz="1200" dirty="0" smtClean="0"/>
              <a:t>R$ 9.949.833,00</a:t>
            </a:r>
            <a:endParaRPr lang="pt-BR" sz="1200" dirty="0"/>
          </a:p>
        </p:txBody>
      </p:sp>
      <p:sp>
        <p:nvSpPr>
          <p:cNvPr id="14" name="Retângulo de cantos arredondados 13">
            <a:hlinkClick r:id="" action="ppaction://noaction"/>
          </p:cNvPr>
          <p:cNvSpPr/>
          <p:nvPr/>
        </p:nvSpPr>
        <p:spPr>
          <a:xfrm>
            <a:off x="2483768" y="1531590"/>
            <a:ext cx="1872208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1 parque atendido</a:t>
            </a:r>
          </a:p>
          <a:p>
            <a:pPr algn="ctr"/>
            <a:r>
              <a:rPr lang="pt-BR" sz="1200" dirty="0" smtClean="0"/>
              <a:t>R$ 6.293.232,49</a:t>
            </a:r>
            <a:endParaRPr lang="pt-BR" sz="1200" dirty="0"/>
          </a:p>
        </p:txBody>
      </p:sp>
      <p:sp>
        <p:nvSpPr>
          <p:cNvPr id="15" name="Retângulo de cantos arredondados 14">
            <a:hlinkClick r:id="rId6" action="ppaction://hlinksldjump"/>
          </p:cNvPr>
          <p:cNvSpPr/>
          <p:nvPr/>
        </p:nvSpPr>
        <p:spPr>
          <a:xfrm>
            <a:off x="323528" y="4744432"/>
            <a:ext cx="1872208" cy="576064"/>
          </a:xfrm>
          <a:prstGeom prst="roundRect">
            <a:avLst/>
          </a:prstGeom>
          <a:solidFill>
            <a:srgbClr val="BBB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1  parque atendido</a:t>
            </a:r>
          </a:p>
          <a:p>
            <a:pPr algn="ctr"/>
            <a:r>
              <a:rPr lang="pt-BR" sz="1200" dirty="0" smtClean="0"/>
              <a:t>R$ 342.850,00</a:t>
            </a:r>
            <a:endParaRPr lang="pt-BR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23032" y="5750445"/>
            <a:ext cx="2402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30 </a:t>
            </a:r>
            <a:r>
              <a:rPr lang="en-US" dirty="0" err="1" smtClean="0">
                <a:solidFill>
                  <a:srgbClr val="000000"/>
                </a:solidFill>
              </a:rPr>
              <a:t>Parques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atendidos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Total R$ 87.891.115 ,00</a:t>
            </a:r>
          </a:p>
        </p:txBody>
      </p:sp>
      <p:pic>
        <p:nvPicPr>
          <p:cNvPr id="17" name="Picture 2" descr="C:\Users\jorge.campgnolo\AppData\Local\Microsoft\Windows\Temporary Internet Files\Content.IE5\W97XMLR9\ASSINATURA_MCTI_E_PATRIA_EDUCADORA_JPG_CMYK_Cor Horizont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042" y="6500142"/>
            <a:ext cx="1340319" cy="3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63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9184</TotalTime>
  <Words>724</Words>
  <Application>Microsoft Office PowerPoint</Application>
  <PresentationFormat>Apresentação na tela (4:3)</PresentationFormat>
  <Paragraphs>136</Paragraphs>
  <Slides>24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Century Schoolbook</vt:lpstr>
      <vt:lpstr>Garamond</vt:lpstr>
      <vt:lpstr>Monotype Sorts</vt:lpstr>
      <vt:lpstr>Tahoma</vt:lpstr>
      <vt:lpstr>Times New Roman</vt:lpstr>
      <vt:lpstr>Verdana</vt:lpstr>
      <vt:lpstr>Brilho</vt:lpstr>
      <vt:lpstr>Apresentação do PowerPoint</vt:lpstr>
      <vt:lpstr>Emenda Constitucional No  85 de 26/02/2015</vt:lpstr>
      <vt:lpstr>Marco Legal da Ciência, Tecnologia e Inovação Lei No 13.243, de 11 de janeiro de 2016</vt:lpstr>
      <vt:lpstr>Tríplice Hélice da Inovação</vt:lpstr>
      <vt:lpstr>Programa Nacional de Apoio a Parques Tecnológicos e Incubadoras de Empresas - PNI</vt:lpstr>
      <vt:lpstr>Apresentação do PowerPoint</vt:lpstr>
      <vt:lpstr>Apresentação do PowerPoint</vt:lpstr>
      <vt:lpstr>Principais fontes de recursos para apoio a Parques Tecnológicos</vt:lpstr>
      <vt:lpstr>PARQUE TECNOLÓGICO - Editais</vt:lpstr>
      <vt:lpstr>PARQUE TECNOLÓGICO  Emendas Parlamentares</vt:lpstr>
      <vt:lpstr>Total de Recursos Investidos</vt:lpstr>
      <vt:lpstr>Chamada Pública para Parques Tecnológicos 2013</vt:lpstr>
      <vt:lpstr>Distribuição das Fontes de Recursos para Parques Tecnológicos  </vt:lpstr>
      <vt:lpstr>Distribuição por Região e Estados</vt:lpstr>
      <vt:lpstr> Empregos Gerados nos Parques </vt:lpstr>
      <vt:lpstr>1.100 - Doutores 2.950 – Mestres          12,5%</vt:lpstr>
      <vt:lpstr>Parques Tecnológicos no Brasil</vt:lpstr>
      <vt:lpstr>Parques Tecnológicos no Brasil</vt:lpstr>
      <vt:lpstr>Parques Tecnológicos no Brasil</vt:lpstr>
      <vt:lpstr>Parques Tecnológicos no Brasil</vt:lpstr>
      <vt:lpstr>Parques Tecnológicos no Brasil</vt:lpstr>
      <vt:lpstr>Apresentação do PowerPoint</vt:lpstr>
      <vt:lpstr>Desafios para Parques Tecnológicos no Brasil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germano</dc:creator>
  <cp:lastModifiedBy>Amanda Vieira de Souza</cp:lastModifiedBy>
  <cp:revision>521</cp:revision>
  <cp:lastPrinted>2015-06-29T20:02:02Z</cp:lastPrinted>
  <dcterms:created xsi:type="dcterms:W3CDTF">2012-06-04T12:05:32Z</dcterms:created>
  <dcterms:modified xsi:type="dcterms:W3CDTF">2016-04-18T22:21:19Z</dcterms:modified>
</cp:coreProperties>
</file>