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1"/>
  </p:notesMasterIdLst>
  <p:sldIdLst>
    <p:sldId id="305" r:id="rId2"/>
    <p:sldId id="382" r:id="rId3"/>
    <p:sldId id="383" r:id="rId4"/>
    <p:sldId id="402" r:id="rId5"/>
    <p:sldId id="384" r:id="rId6"/>
    <p:sldId id="392" r:id="rId7"/>
    <p:sldId id="344" r:id="rId8"/>
    <p:sldId id="345" r:id="rId9"/>
    <p:sldId id="495" r:id="rId10"/>
    <p:sldId id="346" r:id="rId11"/>
    <p:sldId id="446" r:id="rId12"/>
    <p:sldId id="4182" r:id="rId13"/>
    <p:sldId id="4184" r:id="rId14"/>
    <p:sldId id="4185" r:id="rId15"/>
    <p:sldId id="4186" r:id="rId16"/>
    <p:sldId id="4187" r:id="rId17"/>
    <p:sldId id="4188" r:id="rId18"/>
    <p:sldId id="400" r:id="rId19"/>
    <p:sldId id="401" r:id="rId20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Alves Natalizi" initials="DAN" lastIdx="2" clrIdx="0">
    <p:extLst>
      <p:ext uri="{19B8F6BF-5375-455C-9EA6-DF929625EA0E}">
        <p15:presenceInfo xmlns:p15="http://schemas.microsoft.com/office/powerpoint/2012/main" userId="Daniel Alves Nataliz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AB"/>
    <a:srgbClr val="0474BB"/>
    <a:srgbClr val="122659"/>
    <a:srgbClr val="005F27"/>
    <a:srgbClr val="2EA427"/>
    <a:srgbClr val="004F9F"/>
    <a:srgbClr val="2808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9E9255-0258-479E-B3E3-AA3A10DA61CF}" v="1" dt="2025-03-25T19:21:43.1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iago de Mello Moraes" userId="f28e5bc7-eb6b-449d-a4d7-0476d5c688a6" providerId="ADAL" clId="{729E9255-0258-479E-B3E3-AA3A10DA61CF}"/>
    <pc:docChg chg="custSel delSld modSld">
      <pc:chgData name="Thiago de Mello Moraes" userId="f28e5bc7-eb6b-449d-a4d7-0476d5c688a6" providerId="ADAL" clId="{729E9255-0258-479E-B3E3-AA3A10DA61CF}" dt="2025-03-25T19:23:40.914" v="30" actId="47"/>
      <pc:docMkLst>
        <pc:docMk/>
      </pc:docMkLst>
      <pc:sldChg chg="modSp mod">
        <pc:chgData name="Thiago de Mello Moraes" userId="f28e5bc7-eb6b-449d-a4d7-0476d5c688a6" providerId="ADAL" clId="{729E9255-0258-479E-B3E3-AA3A10DA61CF}" dt="2025-03-25T19:22:34.398" v="27" actId="20577"/>
        <pc:sldMkLst>
          <pc:docMk/>
          <pc:sldMk cId="3898569534" sldId="305"/>
        </pc:sldMkLst>
        <pc:spChg chg="mod">
          <ac:chgData name="Thiago de Mello Moraes" userId="f28e5bc7-eb6b-449d-a4d7-0476d5c688a6" providerId="ADAL" clId="{729E9255-0258-479E-B3E3-AA3A10DA61CF}" dt="2025-03-25T19:22:34.398" v="27" actId="20577"/>
          <ac:spMkLst>
            <pc:docMk/>
            <pc:sldMk cId="3898569534" sldId="305"/>
            <ac:spMk id="20" creationId="{00000000-0000-0000-0000-000000000000}"/>
          </ac:spMkLst>
        </pc:spChg>
      </pc:sldChg>
      <pc:sldChg chg="delSp mod">
        <pc:chgData name="Thiago de Mello Moraes" userId="f28e5bc7-eb6b-449d-a4d7-0476d5c688a6" providerId="ADAL" clId="{729E9255-0258-479E-B3E3-AA3A10DA61CF}" dt="2025-03-25T19:23:05.739" v="28" actId="478"/>
        <pc:sldMkLst>
          <pc:docMk/>
          <pc:sldMk cId="3892967212" sldId="344"/>
        </pc:sldMkLst>
        <pc:spChg chg="del">
          <ac:chgData name="Thiago de Mello Moraes" userId="f28e5bc7-eb6b-449d-a4d7-0476d5c688a6" providerId="ADAL" clId="{729E9255-0258-479E-B3E3-AA3A10DA61CF}" dt="2025-03-25T19:23:05.739" v="28" actId="478"/>
          <ac:spMkLst>
            <pc:docMk/>
            <pc:sldMk cId="3892967212" sldId="344"/>
            <ac:spMk id="8" creationId="{00000000-0000-0000-0000-000000000000}"/>
          </ac:spMkLst>
        </pc:spChg>
      </pc:sldChg>
      <pc:sldChg chg="del">
        <pc:chgData name="Thiago de Mello Moraes" userId="f28e5bc7-eb6b-449d-a4d7-0476d5c688a6" providerId="ADAL" clId="{729E9255-0258-479E-B3E3-AA3A10DA61CF}" dt="2025-03-25T19:23:39.310" v="29" actId="47"/>
        <pc:sldMkLst>
          <pc:docMk/>
          <pc:sldMk cId="2661081984" sldId="498"/>
        </pc:sldMkLst>
      </pc:sldChg>
      <pc:sldChg chg="del">
        <pc:chgData name="Thiago de Mello Moraes" userId="f28e5bc7-eb6b-449d-a4d7-0476d5c688a6" providerId="ADAL" clId="{729E9255-0258-479E-B3E3-AA3A10DA61CF}" dt="2025-03-25T19:23:40.914" v="30" actId="47"/>
        <pc:sldMkLst>
          <pc:docMk/>
          <pc:sldMk cId="1359876614" sldId="500"/>
        </pc:sldMkLst>
      </pc:sldChg>
      <pc:sldChg chg="modSp mod">
        <pc:chgData name="Thiago de Mello Moraes" userId="f28e5bc7-eb6b-449d-a4d7-0476d5c688a6" providerId="ADAL" clId="{729E9255-0258-479E-B3E3-AA3A10DA61CF}" dt="2025-03-25T19:21:43.122" v="7" actId="1076"/>
        <pc:sldMkLst>
          <pc:docMk/>
          <pc:sldMk cId="3771880639" sldId="4188"/>
        </pc:sldMkLst>
        <pc:spChg chg="mod">
          <ac:chgData name="Thiago de Mello Moraes" userId="f28e5bc7-eb6b-449d-a4d7-0476d5c688a6" providerId="ADAL" clId="{729E9255-0258-479E-B3E3-AA3A10DA61CF}" dt="2025-03-25T19:21:40.291" v="6" actId="1076"/>
          <ac:spMkLst>
            <pc:docMk/>
            <pc:sldMk cId="3771880639" sldId="4188"/>
            <ac:spMk id="4" creationId="{270F6F1F-CC31-D78A-DD35-4D0CCFA0D8A2}"/>
          </ac:spMkLst>
        </pc:spChg>
        <pc:picChg chg="mod">
          <ac:chgData name="Thiago de Mello Moraes" userId="f28e5bc7-eb6b-449d-a4d7-0476d5c688a6" providerId="ADAL" clId="{729E9255-0258-479E-B3E3-AA3A10DA61CF}" dt="2025-03-25T19:21:43.122" v="7" actId="1076"/>
          <ac:picMkLst>
            <pc:docMk/>
            <pc:sldMk cId="3771880639" sldId="4188"/>
            <ac:picMk id="2050" creationId="{96B05352-B121-963C-D6D3-6A6BAF2A60AC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bio.larotonda\Desktop\GAB_SEPED\mandala_sepef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iana.vidal\OneDrive%20-%20Minist&#233;rio%20da%20Ci&#234;ncia,%20Tecnologia%20e%20Inova&#231;&#227;o\CGGF\C&#243;pia%20de%20OR&#199;AMENTO%20FNDCT(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2"/>
          <c:order val="0"/>
          <c:spPr>
            <a:ln w="285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2B-45AA-944E-DCBFDBA698FF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2B-45AA-944E-DCBFDBA698FF}"/>
              </c:ext>
            </c:extLst>
          </c:dPt>
          <c:val>
            <c:numRef>
              <c:f>'SEPPE 2'!$C$2:$C$3</c:f>
              <c:numCache>
                <c:formatCode>General</c:formatCode>
                <c:ptCount val="2"/>
                <c:pt idx="0">
                  <c:v>180</c:v>
                </c:pt>
                <c:pt idx="1">
                  <c:v>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2B-45AA-944E-DCBFDBA698FF}"/>
            </c:ext>
          </c:extLst>
        </c:ser>
        <c:ser>
          <c:idx val="3"/>
          <c:order val="1"/>
          <c:spPr>
            <a:ln w="285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4C2B-45AA-944E-DCBFDBA698FF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4C2B-45AA-944E-DCBFDBA698FF}"/>
              </c:ext>
            </c:extLst>
          </c:dPt>
          <c:dPt>
            <c:idx val="2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4C2B-45AA-944E-DCBFDBA698FF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4C2B-45AA-944E-DCBFDBA698FF}"/>
              </c:ext>
            </c:extLst>
          </c:dPt>
          <c:dPt>
            <c:idx val="4"/>
            <c:bubble3D val="0"/>
            <c:spPr>
              <a:solidFill>
                <a:srgbClr val="8BC167"/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4C2B-45AA-944E-DCBFDBA698FF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4C2B-45AA-944E-DCBFDBA698FF}"/>
              </c:ext>
            </c:extLst>
          </c:dPt>
          <c:dPt>
            <c:idx val="6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4C2B-45AA-944E-DCBFDBA698FF}"/>
              </c:ext>
            </c:extLst>
          </c:dPt>
          <c:dPt>
            <c:idx val="7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285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4C2B-45AA-944E-DCBFDBA698FF}"/>
              </c:ext>
            </c:extLst>
          </c:dPt>
          <c:val>
            <c:numRef>
              <c:f>'SEPPE 2'!$F$2:$F$9</c:f>
              <c:numCache>
                <c:formatCode>General</c:formatCode>
                <c:ptCount val="8"/>
                <c:pt idx="0">
                  <c:v>90</c:v>
                </c:pt>
                <c:pt idx="1">
                  <c:v>90</c:v>
                </c:pt>
                <c:pt idx="4">
                  <c:v>60</c:v>
                </c:pt>
                <c:pt idx="5">
                  <c:v>60</c:v>
                </c:pt>
                <c:pt idx="6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4C2B-45AA-944E-DCBFDBA698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4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2"/>
          <c:order val="1"/>
          <c:tx>
            <c:strRef>
              <c:f>'Orçamento Aprovado'!$B$32</c:f>
              <c:strCache>
                <c:ptCount val="1"/>
                <c:pt idx="0">
                  <c:v>LOA Não Reembolsável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'Orçamento Aprovado'!$A$33:$A$58</c:f>
              <c:numCache>
                <c:formatCode>General</c:formatCode>
                <c:ptCount val="2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  <c:pt idx="23">
                  <c:v>2022</c:v>
                </c:pt>
                <c:pt idx="24">
                  <c:v>2023</c:v>
                </c:pt>
                <c:pt idx="25">
                  <c:v>2024</c:v>
                </c:pt>
              </c:numCache>
            </c:numRef>
          </c:cat>
          <c:val>
            <c:numRef>
              <c:f>'Orçamento Aprovado'!$B$33:$B$58</c:f>
              <c:numCache>
                <c:formatCode>_-* #,##0_-;\-* #,##0_-;_-* "-"??_-;_-@_-</c:formatCode>
                <c:ptCount val="26"/>
                <c:pt idx="0">
                  <c:v>730.67066269906081</c:v>
                </c:pt>
                <c:pt idx="1">
                  <c:v>1401.1199711868876</c:v>
                </c:pt>
                <c:pt idx="2">
                  <c:v>2709.0162671730836</c:v>
                </c:pt>
                <c:pt idx="3">
                  <c:v>3067.9631495214094</c:v>
                </c:pt>
                <c:pt idx="4">
                  <c:v>2098.7274321213376</c:v>
                </c:pt>
                <c:pt idx="5">
                  <c:v>1804.6708035174956</c:v>
                </c:pt>
                <c:pt idx="6">
                  <c:v>2150.4776435599392</c:v>
                </c:pt>
                <c:pt idx="7">
                  <c:v>3350.3395738889162</c:v>
                </c:pt>
                <c:pt idx="8">
                  <c:v>3933.6553709057412</c:v>
                </c:pt>
                <c:pt idx="9">
                  <c:v>4249.427183892366</c:v>
                </c:pt>
                <c:pt idx="10">
                  <c:v>4175.068695646487</c:v>
                </c:pt>
                <c:pt idx="11">
                  <c:v>5814.854174880249</c:v>
                </c:pt>
                <c:pt idx="12">
                  <c:v>4325.3981484645929</c:v>
                </c:pt>
                <c:pt idx="13">
                  <c:v>5292.2213247681811</c:v>
                </c:pt>
                <c:pt idx="14">
                  <c:v>6645.4979712744125</c:v>
                </c:pt>
                <c:pt idx="15">
                  <c:v>6044.8558437932807</c:v>
                </c:pt>
                <c:pt idx="16">
                  <c:v>4537.771814625049</c:v>
                </c:pt>
                <c:pt idx="17">
                  <c:v>1489.5824541513705</c:v>
                </c:pt>
                <c:pt idx="18">
                  <c:v>1677.1825799279786</c:v>
                </c:pt>
                <c:pt idx="19">
                  <c:v>1263.7006701116456</c:v>
                </c:pt>
                <c:pt idx="20">
                  <c:v>1083.6331146496498</c:v>
                </c:pt>
                <c:pt idx="21">
                  <c:v>1138.378617413573</c:v>
                </c:pt>
                <c:pt idx="22">
                  <c:v>1208.7735801247754</c:v>
                </c:pt>
                <c:pt idx="23">
                  <c:v>2905.8535523911473</c:v>
                </c:pt>
                <c:pt idx="24">
                  <c:v>4979.0800259999996</c:v>
                </c:pt>
                <c:pt idx="25">
                  <c:v>6364.3306990000001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DC-4716-B1C1-DC1C089FFB8E}"/>
            </c:ext>
          </c:extLst>
        </c:ser>
        <c:ser>
          <c:idx val="3"/>
          <c:order val="2"/>
          <c:tx>
            <c:strRef>
              <c:f>'Orçamento Aprovado'!$C$32</c:f>
              <c:strCache>
                <c:ptCount val="1"/>
                <c:pt idx="0">
                  <c:v>LOA Reembolsável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'Orçamento Aprovado'!$A$33:$A$58</c:f>
              <c:numCache>
                <c:formatCode>General</c:formatCode>
                <c:ptCount val="2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  <c:pt idx="23">
                  <c:v>2022</c:v>
                </c:pt>
                <c:pt idx="24">
                  <c:v>2023</c:v>
                </c:pt>
                <c:pt idx="25">
                  <c:v>2024</c:v>
                </c:pt>
              </c:numCache>
            </c:numRef>
          </c:cat>
          <c:val>
            <c:numRef>
              <c:f>'Orçamento Aprovado'!$C$33:$C$58</c:f>
              <c:numCache>
                <c:formatCode>_-* #,##0_-;\-* #,##0_-;_-* "-"??_-;_-@_-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100.76568175751898</c:v>
                </c:pt>
                <c:pt idx="8">
                  <c:v>94.224035553993602</c:v>
                </c:pt>
                <c:pt idx="9">
                  <c:v>526.80936858333962</c:v>
                </c:pt>
                <c:pt idx="10">
                  <c:v>1389.8552919592191</c:v>
                </c:pt>
                <c:pt idx="11">
                  <c:v>861.52347389928946</c:v>
                </c:pt>
                <c:pt idx="12">
                  <c:v>1581.4173477332224</c:v>
                </c:pt>
                <c:pt idx="13">
                  <c:v>1754.3259180664463</c:v>
                </c:pt>
                <c:pt idx="14">
                  <c:v>3655.1305976565855</c:v>
                </c:pt>
                <c:pt idx="15">
                  <c:v>0</c:v>
                </c:pt>
                <c:pt idx="16">
                  <c:v>1507.4590990325316</c:v>
                </c:pt>
                <c:pt idx="17">
                  <c:v>1290.4003358083633</c:v>
                </c:pt>
                <c:pt idx="18">
                  <c:v>1239.3352793190568</c:v>
                </c:pt>
                <c:pt idx="19">
                  <c:v>1515.6631855007306</c:v>
                </c:pt>
                <c:pt idx="20">
                  <c:v>1798.5294588775264</c:v>
                </c:pt>
                <c:pt idx="21">
                  <c:v>1982.1824495601006</c:v>
                </c:pt>
                <c:pt idx="22">
                  <c:v>4062.945592260442</c:v>
                </c:pt>
                <c:pt idx="23">
                  <c:v>2905.8535523911473</c:v>
                </c:pt>
                <c:pt idx="24">
                  <c:v>4979.0800250000002</c:v>
                </c:pt>
                <c:pt idx="25">
                  <c:v>6362.3306990000001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DC-4716-B1C1-DC1C089FFB8E}"/>
            </c:ext>
          </c:extLst>
        </c:ser>
        <c:ser>
          <c:idx val="4"/>
          <c:order val="3"/>
          <c:tx>
            <c:strRef>
              <c:f>'Orçamento Aprovado'!$D$32</c:f>
              <c:strCache>
                <c:ptCount val="1"/>
                <c:pt idx="0">
                  <c:v>LOA Reserva de Contingência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'Orçamento Aprovado'!$A$33:$A$58</c:f>
              <c:numCache>
                <c:formatCode>General</c:formatCode>
                <c:ptCount val="2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  <c:pt idx="22">
                  <c:v>2021</c:v>
                </c:pt>
                <c:pt idx="23">
                  <c:v>2022</c:v>
                </c:pt>
                <c:pt idx="24">
                  <c:v>2023</c:v>
                </c:pt>
                <c:pt idx="25">
                  <c:v>2024</c:v>
                </c:pt>
              </c:numCache>
            </c:numRef>
          </c:cat>
          <c:val>
            <c:numRef>
              <c:f>'Orçamento Aprovado'!$D$33:$D$58</c:f>
              <c:numCache>
                <c:formatCode>_-* #,##0_-;\-* #,##0_-;_-* "-"??_-;_-@_-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1808.4786173999753</c:v>
                </c:pt>
                <c:pt idx="5">
                  <c:v>2290.3154185575759</c:v>
                </c:pt>
                <c:pt idx="6">
                  <c:v>2304.662156266179</c:v>
                </c:pt>
                <c:pt idx="7">
                  <c:v>1749.6098839442191</c:v>
                </c:pt>
                <c:pt idx="8">
                  <c:v>1575.6051431291539</c:v>
                </c:pt>
                <c:pt idx="9">
                  <c:v>2251.4885889005964</c:v>
                </c:pt>
                <c:pt idx="10">
                  <c:v>1018.9219803421241</c:v>
                </c:pt>
                <c:pt idx="11">
                  <c:v>0</c:v>
                </c:pt>
                <c:pt idx="12">
                  <c:v>628.50226667930474</c:v>
                </c:pt>
                <c:pt idx="13">
                  <c:v>0</c:v>
                </c:pt>
                <c:pt idx="14">
                  <c:v>27.511158408257085</c:v>
                </c:pt>
                <c:pt idx="15">
                  <c:v>42.256879063002174</c:v>
                </c:pt>
                <c:pt idx="16">
                  <c:v>0</c:v>
                </c:pt>
                <c:pt idx="17">
                  <c:v>2288.4910022702556</c:v>
                </c:pt>
                <c:pt idx="18">
                  <c:v>1951.2745726579712</c:v>
                </c:pt>
                <c:pt idx="19">
                  <c:v>3052.7506629863801</c:v>
                </c:pt>
                <c:pt idx="20">
                  <c:v>4311.9552607098185</c:v>
                </c:pt>
                <c:pt idx="21">
                  <c:v>5215.6964881681079</c:v>
                </c:pt>
                <c:pt idx="22">
                  <c:v>2853.5079715041129</c:v>
                </c:pt>
                <c:pt idx="23">
                  <c:v>3662.4333259740729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ADC-4716-B1C1-DC1C089FFB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08818880"/>
        <c:axId val="708819208"/>
        <c:extLst>
          <c:ext xmlns:c15="http://schemas.microsoft.com/office/drawing/2012/chart" uri="{02D57815-91ED-43cb-92C2-25804820EDAC}">
            <c15:filteredBar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'Orçamento Aprovado'!$A$32</c15:sqref>
                        </c15:formulaRef>
                      </c:ext>
                    </c:extLst>
                    <c:strCache>
                      <c:ptCount val="1"/>
                      <c:pt idx="0">
                        <c:v>Ano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2">
                          <a:shade val="51000"/>
                          <a:satMod val="130000"/>
                        </a:schemeClr>
                      </a:gs>
                      <a:gs pos="80000">
                        <a:schemeClr val="accent2">
                          <a:shade val="93000"/>
                          <a:satMod val="130000"/>
                        </a:schemeClr>
                      </a:gs>
                      <a:gs pos="100000">
                        <a:schemeClr val="accent2">
                          <a:shade val="94000"/>
                          <a:satMod val="135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rgbClr val="213E8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2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'Orçamento Aprovado'!$A$33:$A$58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1999</c:v>
                      </c:pt>
                      <c:pt idx="1">
                        <c:v>2000</c:v>
                      </c:pt>
                      <c:pt idx="2">
                        <c:v>2001</c:v>
                      </c:pt>
                      <c:pt idx="3">
                        <c:v>2002</c:v>
                      </c:pt>
                      <c:pt idx="4">
                        <c:v>2003</c:v>
                      </c:pt>
                      <c:pt idx="5">
                        <c:v>2004</c:v>
                      </c:pt>
                      <c:pt idx="6">
                        <c:v>2005</c:v>
                      </c:pt>
                      <c:pt idx="7">
                        <c:v>2006</c:v>
                      </c:pt>
                      <c:pt idx="8">
                        <c:v>2007</c:v>
                      </c:pt>
                      <c:pt idx="9">
                        <c:v>2008</c:v>
                      </c:pt>
                      <c:pt idx="10">
                        <c:v>2009</c:v>
                      </c:pt>
                      <c:pt idx="11">
                        <c:v>2010</c:v>
                      </c:pt>
                      <c:pt idx="12">
                        <c:v>2011</c:v>
                      </c:pt>
                      <c:pt idx="13">
                        <c:v>2012</c:v>
                      </c:pt>
                      <c:pt idx="14">
                        <c:v>2013</c:v>
                      </c:pt>
                      <c:pt idx="15">
                        <c:v>2014</c:v>
                      </c:pt>
                      <c:pt idx="16">
                        <c:v>2015</c:v>
                      </c:pt>
                      <c:pt idx="17">
                        <c:v>2016</c:v>
                      </c:pt>
                      <c:pt idx="18">
                        <c:v>2017</c:v>
                      </c:pt>
                      <c:pt idx="19">
                        <c:v>2018</c:v>
                      </c:pt>
                      <c:pt idx="20">
                        <c:v>2019</c:v>
                      </c:pt>
                      <c:pt idx="21">
                        <c:v>2020</c:v>
                      </c:pt>
                      <c:pt idx="22">
                        <c:v>2021</c:v>
                      </c:pt>
                      <c:pt idx="23">
                        <c:v>2022</c:v>
                      </c:pt>
                      <c:pt idx="24">
                        <c:v>2023</c:v>
                      </c:pt>
                      <c:pt idx="25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'Orçamento Aprovado'!$A$33:$A$58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1999</c:v>
                      </c:pt>
                      <c:pt idx="1">
                        <c:v>2000</c:v>
                      </c:pt>
                      <c:pt idx="2">
                        <c:v>2001</c:v>
                      </c:pt>
                      <c:pt idx="3">
                        <c:v>2002</c:v>
                      </c:pt>
                      <c:pt idx="4">
                        <c:v>2003</c:v>
                      </c:pt>
                      <c:pt idx="5">
                        <c:v>2004</c:v>
                      </c:pt>
                      <c:pt idx="6">
                        <c:v>2005</c:v>
                      </c:pt>
                      <c:pt idx="7">
                        <c:v>2006</c:v>
                      </c:pt>
                      <c:pt idx="8">
                        <c:v>2007</c:v>
                      </c:pt>
                      <c:pt idx="9">
                        <c:v>2008</c:v>
                      </c:pt>
                      <c:pt idx="10">
                        <c:v>2009</c:v>
                      </c:pt>
                      <c:pt idx="11">
                        <c:v>2010</c:v>
                      </c:pt>
                      <c:pt idx="12">
                        <c:v>2011</c:v>
                      </c:pt>
                      <c:pt idx="13">
                        <c:v>2012</c:v>
                      </c:pt>
                      <c:pt idx="14">
                        <c:v>2013</c:v>
                      </c:pt>
                      <c:pt idx="15">
                        <c:v>2014</c:v>
                      </c:pt>
                      <c:pt idx="16">
                        <c:v>2015</c:v>
                      </c:pt>
                      <c:pt idx="17">
                        <c:v>2016</c:v>
                      </c:pt>
                      <c:pt idx="18">
                        <c:v>2017</c:v>
                      </c:pt>
                      <c:pt idx="19">
                        <c:v>2018</c:v>
                      </c:pt>
                      <c:pt idx="20">
                        <c:v>2019</c:v>
                      </c:pt>
                      <c:pt idx="21">
                        <c:v>2020</c:v>
                      </c:pt>
                      <c:pt idx="22">
                        <c:v>2021</c:v>
                      </c:pt>
                      <c:pt idx="23">
                        <c:v>2022</c:v>
                      </c:pt>
                      <c:pt idx="24">
                        <c:v>2023</c:v>
                      </c:pt>
                      <c:pt idx="25">
                        <c:v>2024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9-DADC-4716-B1C1-DC1C089FFB8E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0"/>
          <c:order val="4"/>
          <c:tx>
            <c:strRef>
              <c:f>'Orçamento Aprovado'!$E$32</c:f>
              <c:strCache>
                <c:ptCount val="1"/>
                <c:pt idx="0">
                  <c:v>Arrecadação Projetada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9161674237455892E-2"/>
                  <c:y val="-2.8776978417266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ADC-4716-B1C1-DC1C089FFB8E}"/>
                </c:ext>
              </c:extLst>
            </c:dLbl>
            <c:dLbl>
              <c:idx val="1"/>
              <c:layout>
                <c:manualLayout>
                  <c:x val="-2.2355286610365229E-2"/>
                  <c:y val="-3.1175059952038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ADC-4716-B1C1-DC1C089FFB8E}"/>
                </c:ext>
              </c:extLst>
            </c:dLbl>
            <c:dLbl>
              <c:idx val="2"/>
              <c:layout>
                <c:manualLayout>
                  <c:x val="-1.8097136779819455E-2"/>
                  <c:y val="-2.6378896882494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ADC-4716-B1C1-DC1C089FFB8E}"/>
                </c:ext>
              </c:extLst>
            </c:dLbl>
            <c:dLbl>
              <c:idx val="3"/>
              <c:layout>
                <c:manualLayout>
                  <c:x val="-1.9161674237455933E-2"/>
                  <c:y val="-3.11750599520384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ADC-4716-B1C1-DC1C089FFB8E}"/>
                </c:ext>
              </c:extLst>
            </c:dLbl>
            <c:dLbl>
              <c:idx val="4"/>
              <c:layout>
                <c:manualLayout>
                  <c:x val="-2.022621169509237E-2"/>
                  <c:y val="-2.6378896882494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ADC-4716-B1C1-DC1C089FFB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60000" spcFirstLastPara="1" vertOverflow="ellipsis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213E8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'Orçamento Aprovado'!$E$33:$E$58</c:f>
              <c:numCache>
                <c:formatCode>_-* #,##0_-;\-* #,##0_-;_-* "-"??_-;_-@_-</c:formatCode>
                <c:ptCount val="26"/>
                <c:pt idx="0">
                  <c:v>730.67066269906081</c:v>
                </c:pt>
                <c:pt idx="1">
                  <c:v>1401.1199711868876</c:v>
                </c:pt>
                <c:pt idx="2">
                  <c:v>2709.0162671730836</c:v>
                </c:pt>
                <c:pt idx="3">
                  <c:v>3067.9631495214094</c:v>
                </c:pt>
                <c:pt idx="4">
                  <c:v>3907.2060495213132</c:v>
                </c:pt>
                <c:pt idx="5">
                  <c:v>4094.9862220750715</c:v>
                </c:pt>
                <c:pt idx="6">
                  <c:v>4455.1397998261182</c:v>
                </c:pt>
                <c:pt idx="7">
                  <c:v>5200.715139590654</c:v>
                </c:pt>
                <c:pt idx="8">
                  <c:v>5603.4845495888885</c:v>
                </c:pt>
                <c:pt idx="9">
                  <c:v>7027.7251413763024</c:v>
                </c:pt>
                <c:pt idx="10">
                  <c:v>6583.8459679478301</c:v>
                </c:pt>
                <c:pt idx="11">
                  <c:v>6676.3776487795385</c:v>
                </c:pt>
                <c:pt idx="12">
                  <c:v>6535.3177628771209</c:v>
                </c:pt>
                <c:pt idx="13">
                  <c:v>7046.5472428346284</c:v>
                </c:pt>
                <c:pt idx="14">
                  <c:v>10328.139727339256</c:v>
                </c:pt>
                <c:pt idx="15">
                  <c:v>6087.1127228562827</c:v>
                </c:pt>
                <c:pt idx="16">
                  <c:v>6045.2309136575805</c:v>
                </c:pt>
                <c:pt idx="17">
                  <c:v>5068.4737922299892</c:v>
                </c:pt>
                <c:pt idx="18">
                  <c:v>4867.7924319050071</c:v>
                </c:pt>
                <c:pt idx="19">
                  <c:v>5832.1145185987561</c:v>
                </c:pt>
                <c:pt idx="20">
                  <c:v>7194.1178342369949</c:v>
                </c:pt>
                <c:pt idx="21">
                  <c:v>7928.8447415914206</c:v>
                </c:pt>
                <c:pt idx="22">
                  <c:v>8125.2271438893304</c:v>
                </c:pt>
                <c:pt idx="23">
                  <c:v>9474.140430756368</c:v>
                </c:pt>
                <c:pt idx="24">
                  <c:v>9958.1600509999989</c:v>
                </c:pt>
                <c:pt idx="25">
                  <c:v>12724.661398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ADC-4716-B1C1-DC1C089FFB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08818880"/>
        <c:axId val="708819208"/>
      </c:lineChart>
      <c:catAx>
        <c:axId val="708818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213E8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08819208"/>
        <c:crosses val="autoZero"/>
        <c:auto val="1"/>
        <c:lblAlgn val="ctr"/>
        <c:lblOffset val="100"/>
        <c:noMultiLvlLbl val="0"/>
      </c:catAx>
      <c:valAx>
        <c:axId val="708819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213E8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08818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213E8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213E81"/>
          </a:solidFill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058" cy="497265"/>
          </a:xfrm>
          <a:prstGeom prst="rect">
            <a:avLst/>
          </a:prstGeom>
        </p:spPr>
        <p:txBody>
          <a:bodyPr vert="horz" lIns="62975" tIns="31487" rIns="62975" bIns="31487" rtlCol="0"/>
          <a:lstStyle>
            <a:lvl1pPr algn="l">
              <a:defRPr sz="8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530" y="0"/>
            <a:ext cx="2946058" cy="497265"/>
          </a:xfrm>
          <a:prstGeom prst="rect">
            <a:avLst/>
          </a:prstGeom>
        </p:spPr>
        <p:txBody>
          <a:bodyPr vert="horz" lIns="62975" tIns="31487" rIns="62975" bIns="31487" rtlCol="0"/>
          <a:lstStyle>
            <a:lvl1pPr algn="r">
              <a:defRPr sz="800"/>
            </a:lvl1pPr>
          </a:lstStyle>
          <a:p>
            <a:fld id="{6F766E81-F628-42F8-98D2-6E37186EB0A8}" type="datetimeFigureOut">
              <a:rPr lang="pt-BR" smtClean="0"/>
              <a:t>25/03/2025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2975" tIns="31487" rIns="62975" bIns="3148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42" y="4777256"/>
            <a:ext cx="5438792" cy="3908964"/>
          </a:xfrm>
          <a:prstGeom prst="rect">
            <a:avLst/>
          </a:prstGeom>
        </p:spPr>
        <p:txBody>
          <a:bodyPr vert="horz" lIns="62975" tIns="31487" rIns="62975" bIns="31487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373"/>
            <a:ext cx="2946058" cy="497265"/>
          </a:xfrm>
          <a:prstGeom prst="rect">
            <a:avLst/>
          </a:prstGeom>
        </p:spPr>
        <p:txBody>
          <a:bodyPr vert="horz" lIns="62975" tIns="31487" rIns="62975" bIns="31487" rtlCol="0" anchor="b"/>
          <a:lstStyle>
            <a:lvl1pPr algn="l">
              <a:defRPr sz="8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530" y="9429373"/>
            <a:ext cx="2946058" cy="497265"/>
          </a:xfrm>
          <a:prstGeom prst="rect">
            <a:avLst/>
          </a:prstGeom>
        </p:spPr>
        <p:txBody>
          <a:bodyPr vert="horz" lIns="62975" tIns="31487" rIns="62975" bIns="31487" rtlCol="0" anchor="b"/>
          <a:lstStyle>
            <a:lvl1pPr algn="r">
              <a:defRPr sz="800"/>
            </a:lvl1pPr>
          </a:lstStyle>
          <a:p>
            <a:fld id="{E23C8FC9-56F7-471E-91E2-1BA3B34F13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2818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4EE53-FB36-4521-8CED-000AB32FCBCC}" type="slidenum">
              <a:rPr lang="pt-BR" smtClean="0">
                <a:solidFill>
                  <a:prstClr val="black"/>
                </a:solidFill>
              </a:rPr>
              <a:pPr/>
              <a:t>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77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710075" y="4924989"/>
            <a:ext cx="5683914" cy="4029684"/>
          </a:xfrm>
          <a:prstGeom prst="rect">
            <a:avLst/>
          </a:prstGeom>
        </p:spPr>
        <p:txBody>
          <a:bodyPr spcFirstLastPara="1" wrap="square" lIns="94780" tIns="47377" rIns="94780" bIns="47377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4565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2272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808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7226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26882AF-45FF-634F-8010-0ABF9BEA66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84375" y="1844999"/>
            <a:ext cx="5263919" cy="37394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8335" indent="0">
              <a:buNone/>
              <a:tabLst/>
              <a:defRPr sz="2700">
                <a:solidFill>
                  <a:schemeClr val="bg2">
                    <a:lumMod val="50000"/>
                  </a:schemeClr>
                </a:solidFill>
                <a:latin typeface="Walbaum Display" panose="02070503090703020303" pitchFamily="18" charset="0"/>
              </a:defRPr>
            </a:lvl1pPr>
            <a:lvl2pPr marL="8335" indent="0">
              <a:buNone/>
              <a:tabLst/>
              <a:defRPr sz="2700">
                <a:solidFill>
                  <a:schemeClr val="bg2">
                    <a:lumMod val="50000"/>
                  </a:schemeClr>
                </a:solidFill>
                <a:latin typeface="Walbaum Display" panose="02070503090703020303" pitchFamily="18" charset="0"/>
              </a:defRPr>
            </a:lvl2pPr>
            <a:lvl3pPr marL="8335" indent="0">
              <a:buNone/>
              <a:tabLst/>
              <a:defRPr sz="2700">
                <a:solidFill>
                  <a:schemeClr val="bg2">
                    <a:lumMod val="50000"/>
                  </a:schemeClr>
                </a:solidFill>
                <a:latin typeface="Walbaum Display" panose="02070503090703020303" pitchFamily="18" charset="0"/>
              </a:defRPr>
            </a:lvl3pPr>
            <a:lvl4pPr marL="8335" indent="0">
              <a:buNone/>
              <a:tabLst/>
              <a:defRPr sz="2700">
                <a:solidFill>
                  <a:schemeClr val="bg2">
                    <a:lumMod val="50000"/>
                  </a:schemeClr>
                </a:solidFill>
                <a:latin typeface="Walbaum Display" panose="02070503090703020303" pitchFamily="18" charset="0"/>
              </a:defRPr>
            </a:lvl4pPr>
            <a:lvl5pPr marL="8335" indent="0">
              <a:buNone/>
              <a:tabLst/>
              <a:defRPr sz="2700">
                <a:solidFill>
                  <a:schemeClr val="bg2">
                    <a:lumMod val="50000"/>
                  </a:schemeClr>
                </a:solidFill>
                <a:latin typeface="Walbaum Display" panose="02070503090703020303" pitchFamily="18" charset="0"/>
              </a:defRPr>
            </a:lvl5pPr>
          </a:lstStyle>
          <a:p>
            <a:pPr lvl="0"/>
            <a:r>
              <a:rPr lang="en-US"/>
              <a:t>Type a Section Title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990199F-B78A-1A44-8BDC-CD78E1E177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84375" y="2847052"/>
            <a:ext cx="5530851" cy="20774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8335" indent="-8335">
              <a:buNone/>
              <a:tabLst/>
              <a:defRPr sz="1500" b="1" i="0">
                <a:latin typeface="Avenir Next Demi Bold" panose="020B0503020202020204" pitchFamily="34" charset="0"/>
              </a:defRPr>
            </a:lvl1pPr>
            <a:lvl2pPr marL="8335" indent="-8335">
              <a:buNone/>
              <a:tabLst/>
              <a:defRPr sz="1500" b="1" i="0">
                <a:latin typeface="Avenir Next" panose="020B0503020202020204" pitchFamily="34" charset="0"/>
              </a:defRPr>
            </a:lvl2pPr>
            <a:lvl3pPr marL="8335" indent="-8335">
              <a:buNone/>
              <a:tabLst/>
              <a:defRPr sz="1500" b="1" i="0">
                <a:latin typeface="Avenir Next" panose="020B0503020202020204" pitchFamily="34" charset="0"/>
              </a:defRPr>
            </a:lvl3pPr>
            <a:lvl4pPr marL="8335" indent="-8335">
              <a:buNone/>
              <a:tabLst/>
              <a:defRPr sz="1500" b="1" i="0">
                <a:latin typeface="Avenir Next" panose="020B0503020202020204" pitchFamily="34" charset="0"/>
              </a:defRPr>
            </a:lvl4pPr>
            <a:lvl5pPr marL="8335" indent="-8335">
              <a:buNone/>
              <a:tabLst/>
              <a:defRPr sz="1500" b="1" i="0">
                <a:latin typeface="Avenir Next" panose="020B0503020202020204" pitchFamily="34" charset="0"/>
              </a:defRPr>
            </a:lvl5pPr>
          </a:lstStyle>
          <a:p>
            <a:pPr lvl="0"/>
            <a:r>
              <a:rPr lang="en-US"/>
              <a:t>Type a subhead here. It’s okay to use two lines if necessary.</a:t>
            </a:r>
          </a:p>
        </p:txBody>
      </p:sp>
    </p:spTree>
    <p:extLst>
      <p:ext uri="{BB962C8B-B14F-4D97-AF65-F5344CB8AC3E}">
        <p14:creationId xmlns:p14="http://schemas.microsoft.com/office/powerpoint/2010/main" val="196642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811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1037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116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9095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779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793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5733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4189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8717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/>
          <p:cNvSpPr/>
          <p:nvPr/>
        </p:nvSpPr>
        <p:spPr>
          <a:xfrm>
            <a:off x="994912" y="1150412"/>
            <a:ext cx="6331789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b="1" spc="-1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 4467/2021, que “dispõe sobre a destinação de recursos a programas, projetos e pesquisas de imunobiológicos, com vistas a fomentar a autonomia brasileira na produção de vacinas”</a:t>
            </a:r>
          </a:p>
          <a:p>
            <a:pPr algn="ctr">
              <a:lnSpc>
                <a:spcPct val="100000"/>
              </a:lnSpc>
            </a:pPr>
            <a:endParaRPr lang="pt-BR" sz="2400" b="1" spc="-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00000"/>
              </a:lnSpc>
            </a:pPr>
            <a:endParaRPr lang="pt-BR" sz="2400" b="1" spc="-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00000"/>
              </a:lnSpc>
            </a:pPr>
            <a:endParaRPr lang="pt-BR" sz="2400" b="1" spc="-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pt-BR" sz="2400" b="1" spc="-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Leandro Pedron</a:t>
            </a:r>
          </a:p>
          <a:p>
            <a:pPr algn="ctr">
              <a:lnSpc>
                <a:spcPct val="100000"/>
              </a:lnSpc>
            </a:pPr>
            <a:r>
              <a:rPr lang="pt-BR" sz="1400" b="1" spc="-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Diretor DEPTE/SEPPEMCTI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400" dirty="0">
              <a:solidFill>
                <a:srgbClr val="0474B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0329" y="0"/>
            <a:ext cx="4621671" cy="3937424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096" y="5677115"/>
            <a:ext cx="4565904" cy="118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56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Imagem 254"/>
          <p:cNvPicPr>
            <a:picLocks noChangeAspect="1"/>
          </p:cNvPicPr>
          <p:nvPr/>
        </p:nvPicPr>
        <p:blipFill rotWithShape="1">
          <a:blip r:embed="rId2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  <p:grpSp>
        <p:nvGrpSpPr>
          <p:cNvPr id="82" name="Agrupar 81"/>
          <p:cNvGrpSpPr/>
          <p:nvPr/>
        </p:nvGrpSpPr>
        <p:grpSpPr>
          <a:xfrm>
            <a:off x="690468" y="1185832"/>
            <a:ext cx="11336785" cy="5317419"/>
            <a:chOff x="754601" y="1331650"/>
            <a:chExt cx="11336785" cy="5317419"/>
          </a:xfrm>
        </p:grpSpPr>
        <p:sp>
          <p:nvSpPr>
            <p:cNvPr id="32" name="Retângulo Arredondado 31"/>
            <p:cNvSpPr/>
            <p:nvPr/>
          </p:nvSpPr>
          <p:spPr>
            <a:xfrm>
              <a:off x="754601" y="3135417"/>
              <a:ext cx="11256885" cy="2581797"/>
            </a:xfrm>
            <a:prstGeom prst="roundRect">
              <a:avLst>
                <a:gd name="adj" fmla="val 6007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t-BR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Proposições e aprovações</a:t>
              </a:r>
            </a:p>
            <a:p>
              <a:r>
                <a:rPr lang="pt-BR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 Linhas de CTI</a:t>
              </a:r>
            </a:p>
            <a:p>
              <a:r>
                <a:rPr lang="pt-BR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(Cartas Propostas)</a:t>
              </a:r>
            </a:p>
            <a:p>
              <a:endParaRPr lang="pt-BR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endParaRPr lang="pt-BR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r>
                <a:rPr lang="pt-BR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Acompanhamento </a:t>
              </a:r>
            </a:p>
            <a:p>
              <a:r>
                <a:rPr lang="pt-BR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das ações</a:t>
              </a:r>
            </a:p>
          </p:txBody>
        </p:sp>
        <p:sp>
          <p:nvSpPr>
            <p:cNvPr id="31" name="Retângulo Arredondado 30"/>
            <p:cNvSpPr/>
            <p:nvPr/>
          </p:nvSpPr>
          <p:spPr>
            <a:xfrm>
              <a:off x="754601" y="1959858"/>
              <a:ext cx="11256885" cy="836603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t-BR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Deliberações/Diretrizes</a:t>
              </a:r>
            </a:p>
            <a:p>
              <a:r>
                <a:rPr lang="pt-BR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sobre o FNDCT</a:t>
              </a:r>
            </a:p>
          </p:txBody>
        </p:sp>
        <p:sp>
          <p:nvSpPr>
            <p:cNvPr id="3" name="Retângulo Arredondado 2"/>
            <p:cNvSpPr/>
            <p:nvPr/>
          </p:nvSpPr>
          <p:spPr>
            <a:xfrm>
              <a:off x="4385567" y="1493264"/>
              <a:ext cx="7625919" cy="27520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MCTI</a:t>
              </a:r>
            </a:p>
          </p:txBody>
        </p:sp>
        <p:sp>
          <p:nvSpPr>
            <p:cNvPr id="25" name="Retângulo Arredondado 24"/>
            <p:cNvSpPr/>
            <p:nvPr/>
          </p:nvSpPr>
          <p:spPr>
            <a:xfrm>
              <a:off x="754602" y="1493264"/>
              <a:ext cx="3105706" cy="27520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Diretrizes</a:t>
              </a:r>
            </a:p>
          </p:txBody>
        </p:sp>
        <p:sp>
          <p:nvSpPr>
            <p:cNvPr id="26" name="Retângulo Arredondado 25"/>
            <p:cNvSpPr/>
            <p:nvPr/>
          </p:nvSpPr>
          <p:spPr>
            <a:xfrm>
              <a:off x="4385569" y="2096213"/>
              <a:ext cx="2281561" cy="59371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Conselho Diretor do FNDCT</a:t>
              </a:r>
            </a:p>
          </p:txBody>
        </p:sp>
        <p:sp>
          <p:nvSpPr>
            <p:cNvPr id="28" name="Retângulo Arredondado 27"/>
            <p:cNvSpPr/>
            <p:nvPr/>
          </p:nvSpPr>
          <p:spPr>
            <a:xfrm>
              <a:off x="4385569" y="3239614"/>
              <a:ext cx="2281561" cy="59371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1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Comitê de Coordenação do FNDCT</a:t>
              </a:r>
            </a:p>
            <a:p>
              <a:pPr algn="ctr"/>
              <a:r>
                <a:rPr lang="pt-BR" sz="11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(Ação Transversal)</a:t>
              </a:r>
            </a:p>
          </p:txBody>
        </p:sp>
        <p:sp>
          <p:nvSpPr>
            <p:cNvPr id="30" name="Retângulo Arredondado 29"/>
            <p:cNvSpPr/>
            <p:nvPr/>
          </p:nvSpPr>
          <p:spPr>
            <a:xfrm>
              <a:off x="9720943" y="2087332"/>
              <a:ext cx="1862831" cy="1737117"/>
            </a:xfrm>
            <a:prstGeom prst="roundRect">
              <a:avLst>
                <a:gd name="adj" fmla="val 440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SE/MCTI,</a:t>
              </a:r>
            </a:p>
            <a:p>
              <a:pPr algn="ctr"/>
              <a:r>
                <a:rPr lang="pt-BR" sz="14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SE/FNDCT</a:t>
              </a:r>
            </a:p>
            <a:p>
              <a:pPr algn="ctr"/>
              <a:r>
                <a:rPr lang="pt-BR" sz="14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</a:t>
              </a:r>
            </a:p>
            <a:p>
              <a:pPr algn="ctr"/>
              <a:r>
                <a:rPr lang="pt-BR" sz="14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Ministro do MCTI</a:t>
              </a:r>
            </a:p>
          </p:txBody>
        </p:sp>
        <p:sp>
          <p:nvSpPr>
            <p:cNvPr id="33" name="Retângulo Arredondado 32"/>
            <p:cNvSpPr/>
            <p:nvPr/>
          </p:nvSpPr>
          <p:spPr>
            <a:xfrm>
              <a:off x="4385568" y="4504598"/>
              <a:ext cx="896646" cy="39375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1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Comitê  Gestor 1</a:t>
              </a:r>
            </a:p>
          </p:txBody>
        </p:sp>
        <p:grpSp>
          <p:nvGrpSpPr>
            <p:cNvPr id="71" name="Agrupar 70"/>
            <p:cNvGrpSpPr/>
            <p:nvPr/>
          </p:nvGrpSpPr>
          <p:grpSpPr>
            <a:xfrm>
              <a:off x="754601" y="6080000"/>
              <a:ext cx="11256885" cy="569069"/>
              <a:chOff x="754601" y="6124697"/>
              <a:chExt cx="11256885" cy="569069"/>
            </a:xfrm>
          </p:grpSpPr>
          <p:sp>
            <p:nvSpPr>
              <p:cNvPr id="35" name="Retângulo Arredondado 34"/>
              <p:cNvSpPr/>
              <p:nvPr/>
            </p:nvSpPr>
            <p:spPr>
              <a:xfrm>
                <a:off x="754601" y="6124697"/>
                <a:ext cx="11256885" cy="56906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pt-BR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Implementação das ações</a:t>
                </a:r>
              </a:p>
            </p:txBody>
          </p:sp>
          <p:sp>
            <p:nvSpPr>
              <p:cNvPr id="36" name="Retângulo Arredondado 35"/>
              <p:cNvSpPr/>
              <p:nvPr/>
            </p:nvSpPr>
            <p:spPr>
              <a:xfrm>
                <a:off x="4385568" y="6246140"/>
                <a:ext cx="816748" cy="35702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100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Finep</a:t>
                </a:r>
              </a:p>
            </p:txBody>
          </p:sp>
          <p:sp>
            <p:nvSpPr>
              <p:cNvPr id="37" name="Retângulo Arredondado 36"/>
              <p:cNvSpPr/>
              <p:nvPr/>
            </p:nvSpPr>
            <p:spPr>
              <a:xfrm>
                <a:off x="5651191" y="6246140"/>
                <a:ext cx="816748" cy="35702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100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CNPq</a:t>
                </a:r>
              </a:p>
            </p:txBody>
          </p:sp>
          <p:sp>
            <p:nvSpPr>
              <p:cNvPr id="38" name="Retângulo Arredondado 37"/>
              <p:cNvSpPr/>
              <p:nvPr/>
            </p:nvSpPr>
            <p:spPr>
              <a:xfrm>
                <a:off x="6916814" y="6246140"/>
                <a:ext cx="816748" cy="35702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900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Outras entidades</a:t>
                </a:r>
              </a:p>
            </p:txBody>
          </p:sp>
          <p:sp>
            <p:nvSpPr>
              <p:cNvPr id="39" name="Retângulo Arredondado 38"/>
              <p:cNvSpPr/>
              <p:nvPr/>
            </p:nvSpPr>
            <p:spPr>
              <a:xfrm>
                <a:off x="8182437" y="6246140"/>
                <a:ext cx="816748" cy="35702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100" b="1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ICTs</a:t>
                </a:r>
                <a:endParaRPr lang="pt-BR" sz="11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0" name="Retângulo Arredondado 39"/>
              <p:cNvSpPr/>
              <p:nvPr/>
            </p:nvSpPr>
            <p:spPr>
              <a:xfrm>
                <a:off x="9448058" y="6246140"/>
                <a:ext cx="816748" cy="35702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900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Empresas</a:t>
                </a:r>
              </a:p>
            </p:txBody>
          </p:sp>
        </p:grpSp>
        <p:sp>
          <p:nvSpPr>
            <p:cNvPr id="41" name="Retângulo Arredondado 40"/>
            <p:cNvSpPr/>
            <p:nvPr/>
          </p:nvSpPr>
          <p:spPr>
            <a:xfrm>
              <a:off x="5514808" y="4504598"/>
              <a:ext cx="896646" cy="39375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1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Comitê  Gestor 2</a:t>
              </a:r>
            </a:p>
          </p:txBody>
        </p:sp>
        <p:sp>
          <p:nvSpPr>
            <p:cNvPr id="42" name="Retângulo Arredondado 41"/>
            <p:cNvSpPr/>
            <p:nvPr/>
          </p:nvSpPr>
          <p:spPr>
            <a:xfrm>
              <a:off x="6644048" y="4504598"/>
              <a:ext cx="896646" cy="39375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1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Comitê  Gestor 3</a:t>
              </a:r>
            </a:p>
          </p:txBody>
        </p:sp>
        <p:sp>
          <p:nvSpPr>
            <p:cNvPr id="43" name="Retângulo Arredondado 42"/>
            <p:cNvSpPr/>
            <p:nvPr/>
          </p:nvSpPr>
          <p:spPr>
            <a:xfrm>
              <a:off x="7773288" y="4504598"/>
              <a:ext cx="896646" cy="39375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1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Comitê  Gestor 4</a:t>
              </a:r>
            </a:p>
          </p:txBody>
        </p:sp>
        <p:sp>
          <p:nvSpPr>
            <p:cNvPr id="44" name="Retângulo Arredondado 43"/>
            <p:cNvSpPr/>
            <p:nvPr/>
          </p:nvSpPr>
          <p:spPr>
            <a:xfrm>
              <a:off x="8902528" y="4504598"/>
              <a:ext cx="896646" cy="39375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1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Comitê  Gestor 5</a:t>
              </a:r>
            </a:p>
          </p:txBody>
        </p:sp>
        <p:cxnSp>
          <p:nvCxnSpPr>
            <p:cNvPr id="5" name="Conector Angulado 4"/>
            <p:cNvCxnSpPr>
              <a:stCxn id="33" idx="0"/>
            </p:cNvCxnSpPr>
            <p:nvPr/>
          </p:nvCxnSpPr>
          <p:spPr>
            <a:xfrm rot="5400000" flipH="1" flipV="1">
              <a:off x="7656990" y="1681499"/>
              <a:ext cx="12700" cy="5646198"/>
            </a:xfrm>
            <a:prstGeom prst="bentConnector3">
              <a:avLst>
                <a:gd name="adj1" fmla="val 1800000"/>
              </a:avLst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 flipV="1">
              <a:off x="5963131" y="4296791"/>
              <a:ext cx="0" cy="201457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to 45"/>
            <p:cNvCxnSpPr>
              <a:stCxn id="42" idx="0"/>
            </p:cNvCxnSpPr>
            <p:nvPr/>
          </p:nvCxnSpPr>
          <p:spPr>
            <a:xfrm flipH="1" flipV="1">
              <a:off x="7086022" y="4282577"/>
              <a:ext cx="0" cy="22202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to 47"/>
            <p:cNvCxnSpPr/>
            <p:nvPr/>
          </p:nvCxnSpPr>
          <p:spPr>
            <a:xfrm flipV="1">
              <a:off x="8247354" y="4282577"/>
              <a:ext cx="0" cy="21567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to 50"/>
            <p:cNvCxnSpPr>
              <a:stCxn id="44" idx="0"/>
            </p:cNvCxnSpPr>
            <p:nvPr/>
          </p:nvCxnSpPr>
          <p:spPr>
            <a:xfrm flipV="1">
              <a:off x="9350851" y="4293960"/>
              <a:ext cx="0" cy="210638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ctor Angulado 53"/>
            <p:cNvCxnSpPr>
              <a:stCxn id="33" idx="1"/>
            </p:cNvCxnSpPr>
            <p:nvPr/>
          </p:nvCxnSpPr>
          <p:spPr>
            <a:xfrm rot="10800000" flipV="1">
              <a:off x="4385568" y="4701476"/>
              <a:ext cx="12700" cy="667146"/>
            </a:xfrm>
            <a:prstGeom prst="bentConnector3">
              <a:avLst>
                <a:gd name="adj1" fmla="val 1800000"/>
              </a:avLst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Angulado 55"/>
            <p:cNvCxnSpPr>
              <a:stCxn id="26" idx="2"/>
              <a:endCxn id="28" idx="0"/>
            </p:cNvCxnSpPr>
            <p:nvPr/>
          </p:nvCxnSpPr>
          <p:spPr>
            <a:xfrm rot="5400000">
              <a:off x="5257858" y="2971121"/>
              <a:ext cx="549685" cy="0"/>
            </a:xfrm>
            <a:prstGeom prst="bentConnector3">
              <a:avLst/>
            </a:prstGeom>
            <a:ln w="28575"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0" name="Conector Angulado 59"/>
            <p:cNvCxnSpPr>
              <a:stCxn id="28" idx="2"/>
            </p:cNvCxnSpPr>
            <p:nvPr/>
          </p:nvCxnSpPr>
          <p:spPr>
            <a:xfrm rot="5400000">
              <a:off x="5312029" y="4047651"/>
              <a:ext cx="428643" cy="0"/>
            </a:xfrm>
            <a:prstGeom prst="bentConnector3">
              <a:avLst/>
            </a:prstGeom>
            <a:ln w="28575"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3" name="Conector Angulado 62"/>
            <p:cNvCxnSpPr>
              <a:stCxn id="30" idx="2"/>
            </p:cNvCxnSpPr>
            <p:nvPr/>
          </p:nvCxnSpPr>
          <p:spPr>
            <a:xfrm rot="5400000">
              <a:off x="9516496" y="4956585"/>
              <a:ext cx="2268000" cy="3727"/>
            </a:xfrm>
            <a:prstGeom prst="bentConnector3">
              <a:avLst/>
            </a:prstGeom>
            <a:ln w="28575"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66" name="Retângulo Arredondado 65"/>
            <p:cNvSpPr/>
            <p:nvPr/>
          </p:nvSpPr>
          <p:spPr>
            <a:xfrm>
              <a:off x="10031766" y="4504598"/>
              <a:ext cx="896646" cy="39375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1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...</a:t>
              </a:r>
            </a:p>
          </p:txBody>
        </p:sp>
        <p:cxnSp>
          <p:nvCxnSpPr>
            <p:cNvPr id="67" name="Conector reto 66"/>
            <p:cNvCxnSpPr/>
            <p:nvPr/>
          </p:nvCxnSpPr>
          <p:spPr>
            <a:xfrm>
              <a:off x="10480088" y="4291455"/>
              <a:ext cx="11520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tângulo Arredondado 67"/>
            <p:cNvSpPr/>
            <p:nvPr/>
          </p:nvSpPr>
          <p:spPr>
            <a:xfrm>
              <a:off x="4385568" y="5071764"/>
              <a:ext cx="6542844" cy="59371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t-BR" sz="9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Com a participação de representantes do governo, agências reguladoras, comunidade científica (ABC e SBPC) e setor empresarial (CNI), além das agências Finep e CNPq</a:t>
              </a:r>
            </a:p>
          </p:txBody>
        </p:sp>
        <p:cxnSp>
          <p:nvCxnSpPr>
            <p:cNvPr id="65" name="Conector reto 64"/>
            <p:cNvCxnSpPr>
              <a:stCxn id="26" idx="3"/>
            </p:cNvCxnSpPr>
            <p:nvPr/>
          </p:nvCxnSpPr>
          <p:spPr>
            <a:xfrm flipV="1">
              <a:off x="6667130" y="2379214"/>
              <a:ext cx="3053813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72" name="Retângulo Arredondado 71"/>
            <p:cNvSpPr/>
            <p:nvPr/>
          </p:nvSpPr>
          <p:spPr>
            <a:xfrm>
              <a:off x="6970451" y="2096213"/>
              <a:ext cx="2555289" cy="59371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t-BR" sz="9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Presidente:</a:t>
              </a:r>
              <a:r>
                <a:rPr lang="pt-BR" sz="9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Ministro do MCTI</a:t>
              </a:r>
            </a:p>
            <a:p>
              <a:r>
                <a:rPr lang="pt-BR" sz="9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Membros:</a:t>
              </a:r>
              <a:r>
                <a:rPr lang="pt-BR" sz="9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ME (3), MD, MEC, FINEP, CNPq, Embrapa, CNI (3), Comunidade Científica (3) e Trabalhadores (1)</a:t>
              </a:r>
            </a:p>
          </p:txBody>
        </p:sp>
        <p:cxnSp>
          <p:nvCxnSpPr>
            <p:cNvPr id="73" name="Conector reto 72"/>
            <p:cNvCxnSpPr>
              <a:stCxn id="28" idx="3"/>
            </p:cNvCxnSpPr>
            <p:nvPr/>
          </p:nvCxnSpPr>
          <p:spPr>
            <a:xfrm flipV="1">
              <a:off x="6667130" y="3524434"/>
              <a:ext cx="3053813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76" name="Retângulo Arredondado 75"/>
            <p:cNvSpPr/>
            <p:nvPr/>
          </p:nvSpPr>
          <p:spPr>
            <a:xfrm>
              <a:off x="6970451" y="3239614"/>
              <a:ext cx="2555289" cy="59371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t-BR" sz="9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Presidente:</a:t>
              </a:r>
              <a:r>
                <a:rPr lang="pt-BR" sz="9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Secretário-Executivo do MCTI</a:t>
              </a:r>
            </a:p>
            <a:p>
              <a:r>
                <a:rPr lang="pt-BR" sz="9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Membros:</a:t>
              </a:r>
              <a:r>
                <a:rPr lang="pt-BR" sz="9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FINEP, CNPq, Presidência dos Fundos</a:t>
              </a:r>
            </a:p>
            <a:p>
              <a:r>
                <a:rPr lang="pt-BR" sz="9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Convidados:</a:t>
              </a:r>
              <a:r>
                <a:rPr lang="pt-BR" sz="9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Secretários do MCTI</a:t>
              </a:r>
            </a:p>
          </p:txBody>
        </p:sp>
        <p:sp>
          <p:nvSpPr>
            <p:cNvPr id="74" name="Retângulo Arredondado 73"/>
            <p:cNvSpPr/>
            <p:nvPr/>
          </p:nvSpPr>
          <p:spPr>
            <a:xfrm>
              <a:off x="4082248" y="1331650"/>
              <a:ext cx="8009138" cy="4465468"/>
            </a:xfrm>
            <a:prstGeom prst="roundRect">
              <a:avLst>
                <a:gd name="adj" fmla="val 6329"/>
              </a:avLst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79" name="Conector Angulado 78"/>
            <p:cNvCxnSpPr>
              <a:stCxn id="74" idx="2"/>
            </p:cNvCxnSpPr>
            <p:nvPr/>
          </p:nvCxnSpPr>
          <p:spPr>
            <a:xfrm rot="16200000" flipH="1">
              <a:off x="7939522" y="5944413"/>
              <a:ext cx="295331" cy="740"/>
            </a:xfrm>
            <a:prstGeom prst="bentConnector3">
              <a:avLst/>
            </a:prstGeom>
            <a:ln w="28575"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78" name="Retângulo 77"/>
            <p:cNvSpPr/>
            <p:nvPr/>
          </p:nvSpPr>
          <p:spPr>
            <a:xfrm>
              <a:off x="5549978" y="4041402"/>
              <a:ext cx="276402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Ações Verticais – Fundos Setoriais</a:t>
              </a:r>
              <a:endParaRPr lang="pt-B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6" name="Retângulo 85"/>
          <p:cNvSpPr/>
          <p:nvPr/>
        </p:nvSpPr>
        <p:spPr>
          <a:xfrm>
            <a:off x="559397" y="152476"/>
            <a:ext cx="5930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Governança do FNDCT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2876245-FF07-67B3-4B13-90B7F0DCA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1925" y="186335"/>
            <a:ext cx="281659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74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Imagem 254"/>
          <p:cNvPicPr>
            <a:picLocks noChangeAspect="1"/>
          </p:cNvPicPr>
          <p:nvPr/>
        </p:nvPicPr>
        <p:blipFill rotWithShape="1">
          <a:blip r:embed="rId2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  <p:pic>
        <p:nvPicPr>
          <p:cNvPr id="256" name="Imagem 25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342" y="152476"/>
            <a:ext cx="2005762" cy="701762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586360" y="737908"/>
            <a:ext cx="46159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Fundos Setoriais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559397" y="152476"/>
            <a:ext cx="6187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Governança do FNDCT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8254" y="1846560"/>
            <a:ext cx="7154273" cy="433562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8D8D946-471B-126A-7529-B73ECE4389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5137" y="6024817"/>
            <a:ext cx="281659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12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F14CCF-318C-09F4-D1BD-B81D06E5D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1E5D4D0B-D3B2-05C1-7F4D-C4C0522AB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08" y="6131806"/>
            <a:ext cx="2817091" cy="732444"/>
          </a:xfrm>
          <a:prstGeom prst="rect">
            <a:avLst/>
          </a:prstGeom>
        </p:spPr>
      </p:pic>
      <p:sp>
        <p:nvSpPr>
          <p:cNvPr id="5" name="Título 12">
            <a:extLst>
              <a:ext uri="{FF2B5EF4-FFF2-40B4-BE49-F238E27FC236}">
                <a16:creationId xmlns:a16="http://schemas.microsoft.com/office/drawing/2014/main" id="{520351F2-ECF3-EF37-69EA-42B4E2C9AE04}"/>
              </a:ext>
            </a:extLst>
          </p:cNvPr>
          <p:cNvSpPr txBox="1">
            <a:spLocks/>
          </p:cNvSpPr>
          <p:nvPr/>
        </p:nvSpPr>
        <p:spPr>
          <a:xfrm>
            <a:off x="790755" y="230248"/>
            <a:ext cx="8229600" cy="92551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altLang="pt-BR" sz="2800" dirty="0">
                <a:solidFill>
                  <a:srgbClr val="C00000"/>
                </a:solidFill>
                <a:latin typeface="Arial Unicode MS" panose="020B0604020202020204" pitchFamily="34" charset="-128"/>
                <a:cs typeface="Arial" panose="020B0604020202020204" pitchFamily="34" charset="0"/>
              </a:rPr>
              <a:t>CT-Saúde</a:t>
            </a:r>
          </a:p>
        </p:txBody>
      </p:sp>
      <p:sp>
        <p:nvSpPr>
          <p:cNvPr id="6" name="Espaço Reservado para Conteúdo 13">
            <a:extLst>
              <a:ext uri="{FF2B5EF4-FFF2-40B4-BE49-F238E27FC236}">
                <a16:creationId xmlns:a16="http://schemas.microsoft.com/office/drawing/2014/main" id="{633E068F-C514-109A-3B20-018D45F9E0F2}"/>
              </a:ext>
            </a:extLst>
          </p:cNvPr>
          <p:cNvSpPr txBox="1">
            <a:spLocks/>
          </p:cNvSpPr>
          <p:nvPr/>
        </p:nvSpPr>
        <p:spPr>
          <a:xfrm>
            <a:off x="790755" y="1414552"/>
            <a:ext cx="9767438" cy="4787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altLang="pt-BR" sz="1600" b="1" dirty="0">
                <a:latin typeface="Arial Unicode MS" pitchFamily="34" charset="-128"/>
                <a:cs typeface="Arial" panose="020B0604020202020204" pitchFamily="34" charset="0"/>
              </a:rPr>
              <a:t>Instrumentos legais</a:t>
            </a:r>
            <a:r>
              <a:rPr lang="pt-BR" altLang="pt-BR" sz="1600" dirty="0">
                <a:latin typeface="Arial Unicode MS" pitchFamily="34" charset="-128"/>
                <a:cs typeface="Arial" panose="020B0604020202020204" pitchFamily="34" charset="0"/>
              </a:rPr>
              <a:t>:</a:t>
            </a:r>
          </a:p>
          <a:p>
            <a:pPr lvl="1" algn="l"/>
            <a:r>
              <a:rPr lang="pt-BR" altLang="pt-BR" sz="1600" dirty="0">
                <a:latin typeface="Arial Unicode MS" pitchFamily="34" charset="-128"/>
                <a:cs typeface="Arial" panose="020B0604020202020204" pitchFamily="34" charset="0"/>
              </a:rPr>
              <a:t>Lei n.º 10.332, de 19 de dezembro de 2001</a:t>
            </a:r>
          </a:p>
          <a:p>
            <a:pPr lvl="1" algn="l"/>
            <a:r>
              <a:rPr lang="pt-BR" altLang="pt-BR" sz="1600" dirty="0">
                <a:latin typeface="Arial Unicode MS" pitchFamily="34" charset="-128"/>
                <a:cs typeface="Arial" panose="020B0604020202020204" pitchFamily="34" charset="0"/>
              </a:rPr>
              <a:t>Decreto n.º 4.143, de 25 de fevereiro de 2002</a:t>
            </a:r>
          </a:p>
          <a:p>
            <a:pPr lvl="1" algn="l"/>
            <a:endParaRPr lang="pt-BR" altLang="pt-BR" sz="1600" dirty="0">
              <a:latin typeface="Arial Unicode MS" pitchFamily="34" charset="-128"/>
              <a:cs typeface="Arial" panose="020B0604020202020204" pitchFamily="34" charset="0"/>
            </a:endParaRPr>
          </a:p>
          <a:p>
            <a:pPr algn="l"/>
            <a:r>
              <a:rPr lang="pt-BR" altLang="pt-BR" sz="1600" b="1" dirty="0">
                <a:latin typeface="Arial Unicode MS" pitchFamily="34" charset="-128"/>
                <a:cs typeface="Arial" panose="020B0604020202020204" pitchFamily="34" charset="0"/>
              </a:rPr>
              <a:t>Objetivo</a:t>
            </a:r>
          </a:p>
          <a:p>
            <a:pPr lvl="1" algn="l"/>
            <a:r>
              <a:rPr lang="pt-BR" altLang="pt-BR" sz="1600" dirty="0">
                <a:latin typeface="Arial Unicode MS" pitchFamily="34" charset="-128"/>
                <a:cs typeface="Arial" panose="020B0604020202020204" pitchFamily="34" charset="0"/>
              </a:rPr>
              <a:t>- Estimular a capacitação tecnológica nas áreas de interesse do Sistema Único de Saúde – SUS (saúde pública, fármacos, biotecnologia, etc.);</a:t>
            </a:r>
          </a:p>
          <a:p>
            <a:pPr lvl="1" algn="l"/>
            <a:r>
              <a:rPr lang="pt-BR" altLang="pt-BR" sz="1600" dirty="0">
                <a:latin typeface="Arial Unicode MS" pitchFamily="34" charset="-128"/>
                <a:cs typeface="Arial" panose="020B0604020202020204" pitchFamily="34" charset="0"/>
              </a:rPr>
              <a:t>- Aumentar os investimentos privados em pesquisa e desenvolvimento;</a:t>
            </a:r>
          </a:p>
          <a:p>
            <a:pPr lvl="1" algn="l"/>
            <a:r>
              <a:rPr lang="pt-BR" altLang="pt-BR" sz="1600" dirty="0">
                <a:latin typeface="Arial Unicode MS" pitchFamily="34" charset="-128"/>
                <a:cs typeface="Arial" panose="020B0604020202020204" pitchFamily="34" charset="0"/>
              </a:rPr>
              <a:t>- Promover a atualização tecnológica da indústria brasileira de equipamentos médico-hospitalares;</a:t>
            </a:r>
          </a:p>
          <a:p>
            <a:pPr lvl="1" algn="l"/>
            <a:r>
              <a:rPr lang="pt-BR" altLang="pt-BR" sz="1600" dirty="0">
                <a:latin typeface="Arial Unicode MS" pitchFamily="34" charset="-128"/>
                <a:cs typeface="Arial" panose="020B0604020202020204" pitchFamily="34" charset="0"/>
              </a:rPr>
              <a:t>- Difundir tecnologias que ampliem o acesso da população aos bens e serviços na área de saúde</a:t>
            </a:r>
          </a:p>
          <a:p>
            <a:pPr lvl="1" algn="l"/>
            <a:endParaRPr lang="pt-BR" altLang="pt-BR" sz="1600" dirty="0">
              <a:latin typeface="Arial Unicode MS" pitchFamily="34" charset="-128"/>
              <a:cs typeface="Arial" panose="020B0604020202020204" pitchFamily="34" charset="0"/>
            </a:endParaRPr>
          </a:p>
          <a:p>
            <a:pPr algn="l"/>
            <a:r>
              <a:rPr lang="pt-BR" altLang="pt-BR" sz="1600" b="1" dirty="0">
                <a:latin typeface="Arial Unicode MS" pitchFamily="34" charset="-128"/>
                <a:cs typeface="Arial" panose="020B0604020202020204" pitchFamily="34" charset="0"/>
              </a:rPr>
              <a:t>Origem dos recursos</a:t>
            </a:r>
          </a:p>
          <a:p>
            <a:pPr lvl="1" algn="l"/>
            <a:r>
              <a:rPr lang="pt-BR" altLang="pt-BR" sz="1600" dirty="0">
                <a:latin typeface="Arial Unicode MS" pitchFamily="34" charset="-128"/>
                <a:cs typeface="Arial" panose="020B0604020202020204" pitchFamily="34" charset="0"/>
              </a:rPr>
              <a:t>17,5% da CIDE Tecnologia</a:t>
            </a:r>
          </a:p>
        </p:txBody>
      </p:sp>
    </p:spTree>
    <p:extLst>
      <p:ext uri="{BB962C8B-B14F-4D97-AF65-F5344CB8AC3E}">
        <p14:creationId xmlns:p14="http://schemas.microsoft.com/office/powerpoint/2010/main" val="188855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A707E6-F99C-9182-CD03-064824DEC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F089A9EF-B875-9CEA-A2A2-AFD41BD34E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08" y="6131806"/>
            <a:ext cx="2817091" cy="732444"/>
          </a:xfrm>
          <a:prstGeom prst="rect">
            <a:avLst/>
          </a:prstGeom>
        </p:spPr>
      </p:pic>
      <p:sp>
        <p:nvSpPr>
          <p:cNvPr id="5" name="Título 12">
            <a:extLst>
              <a:ext uri="{FF2B5EF4-FFF2-40B4-BE49-F238E27FC236}">
                <a16:creationId xmlns:a16="http://schemas.microsoft.com/office/drawing/2014/main" id="{550A105B-C0EA-3AD1-2321-744215B851DC}"/>
              </a:ext>
            </a:extLst>
          </p:cNvPr>
          <p:cNvSpPr txBox="1">
            <a:spLocks/>
          </p:cNvSpPr>
          <p:nvPr/>
        </p:nvSpPr>
        <p:spPr>
          <a:xfrm>
            <a:off x="667199" y="489040"/>
            <a:ext cx="8243887" cy="8715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altLang="pt-BR" sz="2000" b="1" dirty="0">
                <a:solidFill>
                  <a:srgbClr val="C00000"/>
                </a:solidFill>
                <a:latin typeface="Arial Unicode MS" panose="020B0604020202020204" pitchFamily="34" charset="-128"/>
                <a:cs typeface="Arial" panose="020B0604020202020204" pitchFamily="34" charset="0"/>
              </a:rPr>
              <a:t>Gestão do CT-SAÚDE - Composição do Comitê Gestor</a:t>
            </a:r>
            <a:r>
              <a:rPr lang="pt-BR" altLang="pt-BR" sz="2000" b="1" dirty="0">
                <a:latin typeface="Arial Unicode MS" panose="020B0604020202020204" pitchFamily="34" charset="-128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Espaço Reservado para Conteúdo 13">
            <a:extLst>
              <a:ext uri="{FF2B5EF4-FFF2-40B4-BE49-F238E27FC236}">
                <a16:creationId xmlns:a16="http://schemas.microsoft.com/office/drawing/2014/main" id="{C71018B5-F28C-5731-7D56-A1AD02361C5E}"/>
              </a:ext>
            </a:extLst>
          </p:cNvPr>
          <p:cNvSpPr txBox="1">
            <a:spLocks/>
          </p:cNvSpPr>
          <p:nvPr/>
        </p:nvSpPr>
        <p:spPr bwMode="auto">
          <a:xfrm>
            <a:off x="379921" y="1469319"/>
            <a:ext cx="10817166" cy="466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just">
              <a:spcBef>
                <a:spcPts val="400"/>
              </a:spcBef>
              <a:buFontTx/>
              <a:buNone/>
            </a:pPr>
            <a:endParaRPr lang="pt-BR" altLang="pt-BR" sz="1600" b="1" dirty="0">
              <a:latin typeface="Arial Unicode MS" pitchFamily="34" charset="-128"/>
              <a:cs typeface="Arial" panose="020B0604020202020204" pitchFamily="34" charset="0"/>
            </a:endParaRPr>
          </a:p>
          <a:p>
            <a:pPr marL="990600" lvl="1" indent="-533400" algn="just">
              <a:lnSpc>
                <a:spcPct val="130000"/>
              </a:lnSpc>
              <a:buFontTx/>
              <a:buNone/>
            </a:pPr>
            <a:r>
              <a:rPr lang="pt-BR" altLang="pt-BR" sz="1700" dirty="0">
                <a:latin typeface="Arial Unicode MS" pitchFamily="34" charset="-128"/>
              </a:rPr>
              <a:t>I - um representante do </a:t>
            </a:r>
            <a:r>
              <a:rPr lang="pt-BR" altLang="pt-BR" sz="1700" b="1" dirty="0">
                <a:latin typeface="Arial Unicode MS" pitchFamily="34" charset="-128"/>
              </a:rPr>
              <a:t>Ministério da Ciência, Tecnologia e Inovação</a:t>
            </a:r>
            <a:r>
              <a:rPr lang="pt-BR" altLang="pt-BR" sz="1700" dirty="0">
                <a:latin typeface="Arial Unicode MS" pitchFamily="34" charset="-128"/>
              </a:rPr>
              <a:t>, que o presidirá;</a:t>
            </a:r>
          </a:p>
          <a:p>
            <a:pPr marL="990600" lvl="1" indent="-533400" algn="just">
              <a:lnSpc>
                <a:spcPct val="130000"/>
              </a:lnSpc>
              <a:buFontTx/>
              <a:buNone/>
            </a:pPr>
            <a:r>
              <a:rPr lang="pt-BR" altLang="pt-BR" sz="1700" dirty="0">
                <a:latin typeface="Arial Unicode MS" pitchFamily="34" charset="-128"/>
              </a:rPr>
              <a:t>II - um representante do </a:t>
            </a:r>
            <a:r>
              <a:rPr lang="pt-BR" altLang="pt-BR" sz="1700" b="1" dirty="0">
                <a:latin typeface="Arial Unicode MS" pitchFamily="34" charset="-128"/>
              </a:rPr>
              <a:t>Ministério da Saúde</a:t>
            </a:r>
            <a:r>
              <a:rPr lang="pt-BR" altLang="pt-BR" sz="1700" dirty="0">
                <a:latin typeface="Arial Unicode MS" pitchFamily="34" charset="-128"/>
              </a:rPr>
              <a:t>;</a:t>
            </a:r>
          </a:p>
          <a:p>
            <a:pPr marL="990600" lvl="1" indent="-533400" algn="just">
              <a:lnSpc>
                <a:spcPct val="130000"/>
              </a:lnSpc>
              <a:buFontTx/>
              <a:buNone/>
            </a:pPr>
            <a:r>
              <a:rPr lang="pt-BR" altLang="pt-BR" sz="1700" dirty="0">
                <a:latin typeface="Arial Unicode MS" pitchFamily="34" charset="-128"/>
              </a:rPr>
              <a:t>III - um representante da </a:t>
            </a:r>
            <a:r>
              <a:rPr lang="pt-BR" altLang="pt-BR" sz="1700" b="1" dirty="0">
                <a:latin typeface="Arial Unicode MS" pitchFamily="34" charset="-128"/>
              </a:rPr>
              <a:t>Agência Nacional de Vigilância Sanitária</a:t>
            </a:r>
            <a:r>
              <a:rPr lang="pt-BR" altLang="pt-BR" sz="1700" dirty="0">
                <a:latin typeface="Arial Unicode MS" pitchFamily="34" charset="-128"/>
              </a:rPr>
              <a:t> - ANVISA;</a:t>
            </a:r>
          </a:p>
          <a:p>
            <a:pPr marL="990600" lvl="1" indent="-533400" algn="just">
              <a:lnSpc>
                <a:spcPct val="130000"/>
              </a:lnSpc>
              <a:buFontTx/>
              <a:buNone/>
            </a:pPr>
            <a:r>
              <a:rPr lang="pt-BR" altLang="pt-BR" sz="1700" dirty="0">
                <a:latin typeface="Arial Unicode MS" pitchFamily="34" charset="-128"/>
              </a:rPr>
              <a:t>IV - um representante da </a:t>
            </a:r>
            <a:r>
              <a:rPr lang="pt-BR" altLang="pt-BR" sz="1700" b="1" dirty="0">
                <a:latin typeface="Arial Unicode MS" pitchFamily="34" charset="-128"/>
              </a:rPr>
              <a:t>Fundação Nacional de Saúde</a:t>
            </a:r>
            <a:r>
              <a:rPr lang="pt-BR" altLang="pt-BR" sz="1700" dirty="0">
                <a:latin typeface="Arial Unicode MS" pitchFamily="34" charset="-128"/>
              </a:rPr>
              <a:t> - FUNASA;</a:t>
            </a:r>
          </a:p>
          <a:p>
            <a:pPr marL="990600" lvl="1" indent="-533400" algn="just">
              <a:lnSpc>
                <a:spcPct val="130000"/>
              </a:lnSpc>
              <a:buFontTx/>
              <a:buNone/>
            </a:pPr>
            <a:r>
              <a:rPr lang="pt-BR" altLang="pt-BR" sz="1700" dirty="0">
                <a:latin typeface="Arial Unicode MS" pitchFamily="34" charset="-128"/>
              </a:rPr>
              <a:t>V -  um representante da </a:t>
            </a:r>
            <a:r>
              <a:rPr lang="pt-BR" altLang="pt-BR" sz="1700" b="1" dirty="0">
                <a:latin typeface="Arial Unicode MS" pitchFamily="34" charset="-128"/>
              </a:rPr>
              <a:t>Financiadora de Estudos e Projetos</a:t>
            </a:r>
            <a:r>
              <a:rPr lang="pt-BR" altLang="pt-BR" sz="1700" dirty="0">
                <a:latin typeface="Arial Unicode MS" pitchFamily="34" charset="-128"/>
              </a:rPr>
              <a:t> - FINEP;</a:t>
            </a:r>
          </a:p>
          <a:p>
            <a:pPr marL="990600" lvl="1" indent="-533400" algn="just">
              <a:lnSpc>
                <a:spcPct val="130000"/>
              </a:lnSpc>
              <a:buFontTx/>
              <a:buNone/>
            </a:pPr>
            <a:r>
              <a:rPr lang="pt-BR" altLang="pt-BR" sz="1700" dirty="0">
                <a:latin typeface="Arial Unicode MS" pitchFamily="34" charset="-128"/>
              </a:rPr>
              <a:t>VI - um representante do </a:t>
            </a:r>
            <a:r>
              <a:rPr lang="pt-BR" altLang="pt-BR" sz="1700" b="1" dirty="0">
                <a:latin typeface="Arial Unicode MS" pitchFamily="34" charset="-128"/>
              </a:rPr>
              <a:t>Conselho Nacional de Desenvolvimento Científico e Tecnológico</a:t>
            </a:r>
            <a:r>
              <a:rPr lang="pt-BR" altLang="pt-BR" sz="1700" dirty="0">
                <a:latin typeface="Arial Unicode MS" pitchFamily="34" charset="-128"/>
              </a:rPr>
              <a:t> - CNPq;</a:t>
            </a:r>
          </a:p>
          <a:p>
            <a:pPr marL="990600" lvl="1" indent="-533400" algn="just">
              <a:lnSpc>
                <a:spcPct val="130000"/>
              </a:lnSpc>
              <a:buFontTx/>
              <a:buNone/>
            </a:pPr>
            <a:r>
              <a:rPr lang="pt-BR" altLang="pt-BR" sz="1700" dirty="0">
                <a:latin typeface="Arial Unicode MS" pitchFamily="34" charset="-128"/>
              </a:rPr>
              <a:t>VII - dois representantes do </a:t>
            </a:r>
            <a:r>
              <a:rPr lang="pt-BR" altLang="pt-BR" sz="1700" b="1" dirty="0">
                <a:latin typeface="Arial Unicode MS" pitchFamily="34" charset="-128"/>
              </a:rPr>
              <a:t>segmento acadêmico-científico</a:t>
            </a:r>
            <a:r>
              <a:rPr lang="pt-BR" altLang="pt-BR" sz="1700" dirty="0">
                <a:latin typeface="Arial Unicode MS" pitchFamily="34" charset="-128"/>
              </a:rPr>
              <a:t>;</a:t>
            </a:r>
          </a:p>
          <a:p>
            <a:pPr marL="990600" lvl="1" indent="-533400" algn="just">
              <a:lnSpc>
                <a:spcPct val="130000"/>
              </a:lnSpc>
              <a:buFontTx/>
              <a:buNone/>
            </a:pPr>
            <a:r>
              <a:rPr lang="pt-BR" altLang="pt-BR" sz="1700" dirty="0">
                <a:latin typeface="Arial Unicode MS" pitchFamily="34" charset="-128"/>
              </a:rPr>
              <a:t>VIII - dois representantes do </a:t>
            </a:r>
            <a:r>
              <a:rPr lang="pt-BR" altLang="pt-BR" sz="1700" b="1" dirty="0">
                <a:latin typeface="Arial Unicode MS" pitchFamily="34" charset="-128"/>
              </a:rPr>
              <a:t>setor industrial</a:t>
            </a:r>
            <a:r>
              <a:rPr lang="pt-BR" altLang="pt-BR" sz="1700" dirty="0">
                <a:latin typeface="Arial Unicode MS" pitchFamily="34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293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2CA7AD-ECAF-ADCE-0D65-9EE614BCB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4274DD6A-1F30-1B91-27DB-BE9852B4B0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08" y="6131806"/>
            <a:ext cx="2817091" cy="732444"/>
          </a:xfrm>
          <a:prstGeom prst="rect">
            <a:avLst/>
          </a:prstGeom>
        </p:spPr>
      </p:pic>
      <p:sp>
        <p:nvSpPr>
          <p:cNvPr id="2" name="Título 12">
            <a:extLst>
              <a:ext uri="{FF2B5EF4-FFF2-40B4-BE49-F238E27FC236}">
                <a16:creationId xmlns:a16="http://schemas.microsoft.com/office/drawing/2014/main" id="{E2071BE0-81F1-AB8F-EA50-E42A2E42BE9A}"/>
              </a:ext>
            </a:extLst>
          </p:cNvPr>
          <p:cNvSpPr txBox="1">
            <a:spLocks/>
          </p:cNvSpPr>
          <p:nvPr/>
        </p:nvSpPr>
        <p:spPr>
          <a:xfrm>
            <a:off x="580843" y="673739"/>
            <a:ext cx="10084279" cy="107632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altLang="pt-BR" sz="2400" b="1" dirty="0">
                <a:solidFill>
                  <a:srgbClr val="C00000"/>
                </a:solidFill>
                <a:latin typeface="Arial Unicode MS" panose="020B0604020202020204" pitchFamily="34" charset="-128"/>
                <a:cs typeface="Arial" panose="020B0604020202020204" pitchFamily="34" charset="0"/>
              </a:rPr>
              <a:t>Gestão do CT-SAÚDE - Principais Atribuições do Comitê Gestor</a:t>
            </a:r>
            <a:r>
              <a:rPr lang="pt-BR" altLang="pt-BR" sz="1200" b="1" dirty="0">
                <a:latin typeface="Arial Unicode MS" panose="020B0604020202020204" pitchFamily="34" charset="-128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Espaço Reservado para Conteúdo 13">
            <a:extLst>
              <a:ext uri="{FF2B5EF4-FFF2-40B4-BE49-F238E27FC236}">
                <a16:creationId xmlns:a16="http://schemas.microsoft.com/office/drawing/2014/main" id="{EE19AD0E-1512-2FA7-225B-469C0FF0D801}"/>
              </a:ext>
            </a:extLst>
          </p:cNvPr>
          <p:cNvSpPr txBox="1">
            <a:spLocks/>
          </p:cNvSpPr>
          <p:nvPr/>
        </p:nvSpPr>
        <p:spPr bwMode="auto">
          <a:xfrm>
            <a:off x="580843" y="1862528"/>
            <a:ext cx="11611156" cy="463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90600" lvl="1" indent="-533400" algn="l">
              <a:buFontTx/>
              <a:buNone/>
            </a:pPr>
            <a:r>
              <a:rPr lang="pt-BR" altLang="pt-BR" sz="1800" dirty="0">
                <a:latin typeface="Arial Unicode MS" pitchFamily="34" charset="-128"/>
              </a:rPr>
              <a:t>I - elaborar e aprovar o seu </a:t>
            </a:r>
            <a:r>
              <a:rPr lang="pt-BR" altLang="pt-BR" sz="1800" b="1" dirty="0">
                <a:latin typeface="Arial Unicode MS" pitchFamily="34" charset="-128"/>
              </a:rPr>
              <a:t>regimento interno</a:t>
            </a:r>
            <a:r>
              <a:rPr lang="pt-BR" altLang="pt-BR" sz="1800" dirty="0">
                <a:latin typeface="Arial Unicode MS" pitchFamily="34" charset="-128"/>
              </a:rPr>
              <a:t>;</a:t>
            </a:r>
          </a:p>
          <a:p>
            <a:pPr marL="990600" lvl="1" indent="-533400" algn="l">
              <a:lnSpc>
                <a:spcPct val="120000"/>
              </a:lnSpc>
              <a:buFontTx/>
              <a:buNone/>
            </a:pPr>
            <a:r>
              <a:rPr lang="pt-BR" altLang="pt-BR" sz="1800" dirty="0">
                <a:latin typeface="Arial Unicode MS" pitchFamily="34" charset="-128"/>
              </a:rPr>
              <a:t>II - identificar e </a:t>
            </a:r>
            <a:r>
              <a:rPr lang="pt-BR" altLang="pt-BR" sz="1800" b="1" dirty="0">
                <a:latin typeface="Arial Unicode MS" pitchFamily="34" charset="-128"/>
              </a:rPr>
              <a:t>selecionar as áreas prioritárias</a:t>
            </a:r>
            <a:r>
              <a:rPr lang="pt-BR" altLang="pt-BR" sz="1800" dirty="0">
                <a:latin typeface="Arial Unicode MS" pitchFamily="34" charset="-128"/>
              </a:rPr>
              <a:t> para a aplicação dos recursos nas atividades de pesquisa científica e desenvolvimento tecnológico do setor Saúde;</a:t>
            </a:r>
          </a:p>
          <a:p>
            <a:pPr marL="990600" lvl="1" indent="-533400" algn="l">
              <a:lnSpc>
                <a:spcPct val="120000"/>
              </a:lnSpc>
              <a:buFontTx/>
              <a:buNone/>
            </a:pPr>
            <a:r>
              <a:rPr lang="pt-BR" altLang="pt-BR" sz="1800" dirty="0">
                <a:latin typeface="Arial Unicode MS" pitchFamily="34" charset="-128"/>
              </a:rPr>
              <a:t>III - elaborar </a:t>
            </a:r>
            <a:r>
              <a:rPr lang="pt-BR" altLang="pt-BR" sz="1800" b="1" dirty="0">
                <a:latin typeface="Arial Unicode MS" pitchFamily="34" charset="-128"/>
              </a:rPr>
              <a:t>plano anual de investimentos</a:t>
            </a:r>
            <a:r>
              <a:rPr lang="pt-BR" altLang="pt-BR" sz="1800" dirty="0">
                <a:latin typeface="Arial Unicode MS" pitchFamily="34" charset="-128"/>
              </a:rPr>
              <a:t>;</a:t>
            </a:r>
          </a:p>
          <a:p>
            <a:pPr marL="990600" lvl="1" indent="-533400" algn="l">
              <a:lnSpc>
                <a:spcPct val="120000"/>
              </a:lnSpc>
              <a:buFontTx/>
              <a:buNone/>
            </a:pPr>
            <a:r>
              <a:rPr lang="pt-BR" altLang="pt-BR" sz="1800" dirty="0">
                <a:latin typeface="Arial Unicode MS" pitchFamily="34" charset="-128"/>
              </a:rPr>
              <a:t>IV - </a:t>
            </a:r>
            <a:r>
              <a:rPr lang="pt-BR" altLang="pt-BR" sz="1800" b="1" dirty="0">
                <a:latin typeface="Arial Unicode MS" pitchFamily="34" charset="-128"/>
              </a:rPr>
              <a:t>estabelecer as atividades de pesquisa científica</a:t>
            </a:r>
            <a:r>
              <a:rPr lang="pt-BR" altLang="pt-BR" sz="1800" dirty="0">
                <a:latin typeface="Arial Unicode MS" pitchFamily="34" charset="-128"/>
              </a:rPr>
              <a:t> e desenvolvimento tecnológico </a:t>
            </a:r>
            <a:r>
              <a:rPr lang="pt-BR" altLang="pt-BR" sz="1800" b="1" dirty="0">
                <a:latin typeface="Arial Unicode MS" pitchFamily="34" charset="-128"/>
              </a:rPr>
              <a:t>a serem apoiadas</a:t>
            </a:r>
            <a:r>
              <a:rPr lang="pt-BR" altLang="pt-BR" sz="1800" dirty="0">
                <a:latin typeface="Arial Unicode MS" pitchFamily="34" charset="-128"/>
              </a:rPr>
              <a:t> com recursos do CT-SAÚDE;</a:t>
            </a:r>
          </a:p>
          <a:p>
            <a:pPr marL="990600" lvl="1" indent="-533400" algn="l">
              <a:lnSpc>
                <a:spcPct val="120000"/>
              </a:lnSpc>
              <a:buFontTx/>
              <a:buNone/>
            </a:pPr>
            <a:r>
              <a:rPr lang="pt-BR" altLang="pt-BR" sz="1800" dirty="0">
                <a:latin typeface="Arial Unicode MS" pitchFamily="34" charset="-128"/>
              </a:rPr>
              <a:t>V - </a:t>
            </a:r>
            <a:r>
              <a:rPr lang="pt-BR" altLang="pt-BR" sz="1800" b="1" dirty="0">
                <a:latin typeface="Arial Unicode MS" pitchFamily="34" charset="-128"/>
              </a:rPr>
              <a:t>estabelecer os critérios para a apresentação das propostas</a:t>
            </a:r>
            <a:r>
              <a:rPr lang="pt-BR" altLang="pt-BR" sz="1800" dirty="0">
                <a:latin typeface="Arial Unicode MS" pitchFamily="34" charset="-128"/>
              </a:rPr>
              <a:t> de projetos, os </a:t>
            </a:r>
            <a:r>
              <a:rPr lang="pt-BR" altLang="pt-BR" sz="1800" b="1" dirty="0">
                <a:latin typeface="Arial Unicode MS" pitchFamily="34" charset="-128"/>
              </a:rPr>
              <a:t>parâmetros de julgamento</a:t>
            </a:r>
            <a:r>
              <a:rPr lang="pt-BR" altLang="pt-BR" sz="1800" dirty="0">
                <a:latin typeface="Arial Unicode MS" pitchFamily="34" charset="-128"/>
              </a:rPr>
              <a:t> e os </a:t>
            </a:r>
            <a:r>
              <a:rPr lang="pt-BR" altLang="pt-BR" sz="1800" b="1" dirty="0">
                <a:latin typeface="Arial Unicode MS" pitchFamily="34" charset="-128"/>
              </a:rPr>
              <a:t>limites de valor do apoio</a:t>
            </a:r>
            <a:r>
              <a:rPr lang="pt-BR" altLang="pt-BR" sz="1800" dirty="0">
                <a:latin typeface="Arial Unicode MS" pitchFamily="34" charset="-128"/>
              </a:rPr>
              <a:t> financeiro aplicável a cada caso;</a:t>
            </a:r>
          </a:p>
          <a:p>
            <a:pPr marL="990600" lvl="1" indent="-533400" algn="l">
              <a:lnSpc>
                <a:spcPct val="120000"/>
              </a:lnSpc>
              <a:buFontTx/>
              <a:buNone/>
            </a:pPr>
            <a:r>
              <a:rPr lang="pt-BR" altLang="pt-BR" sz="1800" dirty="0">
                <a:latin typeface="Arial Unicode MS" pitchFamily="34" charset="-128"/>
              </a:rPr>
              <a:t>VI - </a:t>
            </a:r>
            <a:r>
              <a:rPr lang="pt-BR" altLang="pt-BR" sz="1800" b="1" dirty="0">
                <a:latin typeface="Arial Unicode MS" pitchFamily="34" charset="-128"/>
              </a:rPr>
              <a:t>acompanhar a implementação das atividades de pesquisa científica</a:t>
            </a:r>
            <a:r>
              <a:rPr lang="pt-BR" altLang="pt-BR" sz="1800" dirty="0">
                <a:latin typeface="Arial Unicode MS" pitchFamily="34" charset="-128"/>
              </a:rPr>
              <a:t> e desenvolvimento tecnológico e </a:t>
            </a:r>
            <a:r>
              <a:rPr lang="pt-BR" altLang="pt-BR" sz="1800" b="1" dirty="0">
                <a:latin typeface="Arial Unicode MS" pitchFamily="34" charset="-128"/>
              </a:rPr>
              <a:t>avaliar anualmente</a:t>
            </a:r>
            <a:r>
              <a:rPr lang="pt-BR" altLang="pt-BR" sz="1800" dirty="0">
                <a:latin typeface="Arial Unicode MS" pitchFamily="34" charset="-128"/>
              </a:rPr>
              <a:t> os seus resultados.</a:t>
            </a:r>
          </a:p>
        </p:txBody>
      </p:sp>
    </p:spTree>
    <p:extLst>
      <p:ext uri="{BB962C8B-B14F-4D97-AF65-F5344CB8AC3E}">
        <p14:creationId xmlns:p14="http://schemas.microsoft.com/office/powerpoint/2010/main" val="1168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152F67-9834-1FF2-7B69-CAB96CD91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A2FD0E86-195F-BCF9-DCA8-DEE04C3937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08" y="6131806"/>
            <a:ext cx="2817091" cy="732444"/>
          </a:xfrm>
          <a:prstGeom prst="rect">
            <a:avLst/>
          </a:prstGeom>
        </p:spPr>
      </p:pic>
      <p:sp>
        <p:nvSpPr>
          <p:cNvPr id="5" name="Título 12">
            <a:extLst>
              <a:ext uri="{FF2B5EF4-FFF2-40B4-BE49-F238E27FC236}">
                <a16:creationId xmlns:a16="http://schemas.microsoft.com/office/drawing/2014/main" id="{C5C0F2E8-25BA-AF0D-43EA-3C39246A0130}"/>
              </a:ext>
            </a:extLst>
          </p:cNvPr>
          <p:cNvSpPr txBox="1">
            <a:spLocks/>
          </p:cNvSpPr>
          <p:nvPr/>
        </p:nvSpPr>
        <p:spPr>
          <a:xfrm>
            <a:off x="667199" y="489040"/>
            <a:ext cx="8243887" cy="8715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Unicode MS" panose="020B0604020202020204" pitchFamily="34" charset="-128"/>
                <a:ea typeface="+mj-ea"/>
                <a:cs typeface="Arial" panose="020B0604020202020204" pitchFamily="34" charset="0"/>
              </a:rPr>
              <a:t>Gestão do CT-SAÚDE - Composição do Comitê Gestor</a:t>
            </a:r>
            <a:r>
              <a:rPr kumimoji="0" lang="pt-BR" alt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anose="020B0604020202020204" pitchFamily="34" charset="-128"/>
                <a:ea typeface="+mj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Espaço Reservado para Conteúdo 13">
            <a:extLst>
              <a:ext uri="{FF2B5EF4-FFF2-40B4-BE49-F238E27FC236}">
                <a16:creationId xmlns:a16="http://schemas.microsoft.com/office/drawing/2014/main" id="{D7036F69-24E5-3137-D36D-C02D8DA3F263}"/>
              </a:ext>
            </a:extLst>
          </p:cNvPr>
          <p:cNvSpPr txBox="1">
            <a:spLocks/>
          </p:cNvSpPr>
          <p:nvPr/>
        </p:nvSpPr>
        <p:spPr bwMode="auto">
          <a:xfrm>
            <a:off x="379921" y="1469319"/>
            <a:ext cx="10817166" cy="466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marR="0" lvl="0" indent="-60960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itchFamily="34" charset="-128"/>
              <a:ea typeface="+mn-ea"/>
              <a:cs typeface="Arial" panose="020B0604020202020204" pitchFamily="34" charset="0"/>
            </a:endParaRPr>
          </a:p>
          <a:p>
            <a:pPr marL="990600" marR="0" lvl="1" indent="-533400" algn="just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I - um representante do </a:t>
            </a:r>
            <a:r>
              <a:rPr kumimoji="0" lang="pt-BR" alt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Ministério da Ciência, Tecnologia e Inovação</a:t>
            </a: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, que o presidirá;</a:t>
            </a:r>
          </a:p>
          <a:p>
            <a:pPr marL="990600" marR="0" lvl="1" indent="-533400" algn="just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II - um representante do </a:t>
            </a:r>
            <a:r>
              <a:rPr kumimoji="0" lang="pt-BR" alt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Ministério da Saúde</a:t>
            </a: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;</a:t>
            </a:r>
          </a:p>
          <a:p>
            <a:pPr marL="990600" marR="0" lvl="1" indent="-533400" algn="just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III - um representante da </a:t>
            </a:r>
            <a:r>
              <a:rPr kumimoji="0" lang="pt-BR" alt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Agência Nacional de Vigilância Sanitária</a:t>
            </a: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 - ANVISA;</a:t>
            </a:r>
          </a:p>
          <a:p>
            <a:pPr marL="990600" marR="0" lvl="1" indent="-533400" algn="just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IV - um representante da </a:t>
            </a:r>
            <a:r>
              <a:rPr kumimoji="0" lang="pt-BR" alt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Fundação Nacional de Saúde</a:t>
            </a: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 - FUNASA;</a:t>
            </a:r>
          </a:p>
          <a:p>
            <a:pPr marL="990600" marR="0" lvl="1" indent="-533400" algn="just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V -  um representante da </a:t>
            </a:r>
            <a:r>
              <a:rPr kumimoji="0" lang="pt-BR" alt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Financiadora de Estudos e Projetos</a:t>
            </a: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 - FINEP;</a:t>
            </a:r>
          </a:p>
          <a:p>
            <a:pPr marL="990600" marR="0" lvl="1" indent="-533400" algn="just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VI - um representante do </a:t>
            </a:r>
            <a:r>
              <a:rPr kumimoji="0" lang="pt-BR" alt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Conselho Nacional de Desenvolvimento Científico e Tecnológico</a:t>
            </a: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 - CNPq;</a:t>
            </a:r>
          </a:p>
          <a:p>
            <a:pPr marL="990600" marR="0" lvl="1" indent="-533400" algn="just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VII - dois representantes do </a:t>
            </a:r>
            <a:r>
              <a:rPr kumimoji="0" lang="pt-BR" alt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segmento acadêmico-científico</a:t>
            </a: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;</a:t>
            </a:r>
          </a:p>
          <a:p>
            <a:pPr marL="990600" marR="0" lvl="1" indent="-533400" algn="just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VIII - dois representantes do </a:t>
            </a:r>
            <a:r>
              <a:rPr kumimoji="0" lang="pt-BR" alt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setor industrial</a:t>
            </a:r>
            <a:r>
              <a:rPr kumimoji="0" lang="pt-BR" altLang="pt-B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986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50B677-F507-35A3-CABD-EF2BA388B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A5CB7031-4136-5053-75A2-056F1F4BBC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08" y="6131806"/>
            <a:ext cx="2817091" cy="732444"/>
          </a:xfrm>
          <a:prstGeom prst="rect">
            <a:avLst/>
          </a:prstGeom>
        </p:spPr>
      </p:pic>
      <p:sp>
        <p:nvSpPr>
          <p:cNvPr id="5" name="Título 12">
            <a:extLst>
              <a:ext uri="{FF2B5EF4-FFF2-40B4-BE49-F238E27FC236}">
                <a16:creationId xmlns:a16="http://schemas.microsoft.com/office/drawing/2014/main" id="{E98E63F3-476C-4F7F-14E7-E80515C8EFEF}"/>
              </a:ext>
            </a:extLst>
          </p:cNvPr>
          <p:cNvSpPr txBox="1">
            <a:spLocks/>
          </p:cNvSpPr>
          <p:nvPr/>
        </p:nvSpPr>
        <p:spPr>
          <a:xfrm>
            <a:off x="667198" y="489040"/>
            <a:ext cx="11297639" cy="8715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Unicode MS" panose="020B0604020202020204" pitchFamily="34" charset="-128"/>
                <a:ea typeface="+mj-ea"/>
                <a:cs typeface="Arial" panose="020B0604020202020204" pitchFamily="34" charset="0"/>
              </a:rPr>
              <a:t>PL 4467/2021, que “dispõe sobre a destinação de recursos a programas, projetos e pesquisas de imunobiológicos, com vistas a fomentar a autonomia brasileira na produção de vacinas”</a:t>
            </a:r>
            <a:endParaRPr kumimoji="0" lang="pt-BR" alt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anose="020B0604020202020204" pitchFamily="34" charset="-128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Espaço Reservado para Conteúdo 13">
            <a:extLst>
              <a:ext uri="{FF2B5EF4-FFF2-40B4-BE49-F238E27FC236}">
                <a16:creationId xmlns:a16="http://schemas.microsoft.com/office/drawing/2014/main" id="{FB39183D-3624-FCA0-67A8-C36CBA4E0D02}"/>
              </a:ext>
            </a:extLst>
          </p:cNvPr>
          <p:cNvSpPr txBox="1">
            <a:spLocks/>
          </p:cNvSpPr>
          <p:nvPr/>
        </p:nvSpPr>
        <p:spPr bwMode="auto">
          <a:xfrm>
            <a:off x="742663" y="1956311"/>
            <a:ext cx="10859865" cy="466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altLang="pt-BR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Arial" panose="020B0604020202020204" pitchFamily="34" charset="0"/>
              </a:rPr>
              <a:t>Pode interferir na autonomia do Comite Gestor do FNDCT e do CT</a:t>
            </a: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-Saúde;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pt-BR" altLang="pt-BR" sz="1600" dirty="0">
              <a:solidFill>
                <a:prstClr val="black"/>
              </a:solidFill>
              <a:latin typeface="Arial Unicode MS" pitchFamily="34" charset="-128"/>
              <a:cs typeface="Arial" panose="020B060402020202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altLang="pt-BR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Arial" panose="020B0604020202020204" pitchFamily="34" charset="0"/>
              </a:rPr>
              <a:t>As prioridades de pesquisa podem se alterar ao longo do tempo;</a:t>
            </a: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pt-BR" altLang="pt-BR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itchFamily="34" charset="-128"/>
              <a:ea typeface="+mn-ea"/>
              <a:cs typeface="Arial" panose="020B060402020202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altLang="pt-BR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Arial" panose="020B0604020202020204" pitchFamily="34" charset="0"/>
              </a:rPr>
              <a:t> A alteração da lei do FNDCT pode “engessar” a autonomia de decisão e comprometer o atendimento de prioridades. </a:t>
            </a: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pt-BR" altLang="pt-BR" sz="1600" dirty="0">
              <a:solidFill>
                <a:prstClr val="black"/>
              </a:solidFill>
              <a:latin typeface="Arial Unicode MS" pitchFamily="34" charset="-128"/>
              <a:cs typeface="Arial" panose="020B060402020202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altLang="pt-BR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Arial" panose="020B0604020202020204" pitchFamily="34" charset="0"/>
              </a:rPr>
              <a:t>Lei nº 14.169/2021, de 10/06/2021, abriu para o MCTI, através do FNDCT, crédito suplementar no valor de </a:t>
            </a:r>
            <a:r>
              <a:rPr kumimoji="0" lang="pt-BR" alt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Arial" panose="020B0604020202020204" pitchFamily="34" charset="0"/>
              </a:rPr>
              <a:t>R$ 415.000.000,00</a:t>
            </a:r>
            <a:r>
              <a:rPr kumimoji="0" lang="pt-BR" altLang="pt-BR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Arial" panose="020B0604020202020204" pitchFamily="34" charset="0"/>
              </a:rPr>
              <a:t>, os quais foram prontamente destinados pelo CT-Saúde para o desenvolvimento de vacinas nacionais contra a COVID-19, em resposta ao contexto de pandemia vivido pelo país e pelo mundo e em consonância com os anseios da sociedade e dos setores científicos e industriais envolvidos.</a:t>
            </a: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pt-BR" altLang="pt-BR" sz="1600" dirty="0">
              <a:solidFill>
                <a:prstClr val="black"/>
              </a:solidFill>
              <a:latin typeface="Arial Unicode MS" pitchFamily="34" charset="-128"/>
              <a:cs typeface="Arial" panose="020B060402020202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pt-BR" altLang="pt-BR" sz="1600" dirty="0">
                <a:solidFill>
                  <a:prstClr val="black"/>
                </a:solidFill>
                <a:latin typeface="Arial Unicode MS" pitchFamily="34" charset="-128"/>
                <a:cs typeface="Arial" panose="020B0604020202020204" pitchFamily="34" charset="0"/>
              </a:rPr>
              <a:t>A</a:t>
            </a:r>
            <a:r>
              <a:rPr kumimoji="0" lang="pt-BR" altLang="pt-BR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Arial" panose="020B0604020202020204" pitchFamily="34" charset="0"/>
              </a:rPr>
              <a:t> governança dos fundos construída ao longo das últimas décadas é bem estruturada e proporciona ambiente plural, transparente e flexível para o processo de definição da aplicação dos recursos disponíveis no melhor interesse nacional, respeitando-se a urgência e a necessidade de cada momento e prioridade de P,D&amp;I em Saúde.</a:t>
            </a:r>
          </a:p>
        </p:txBody>
      </p:sp>
    </p:spTree>
    <p:extLst>
      <p:ext uri="{BB962C8B-B14F-4D97-AF65-F5344CB8AC3E}">
        <p14:creationId xmlns:p14="http://schemas.microsoft.com/office/powerpoint/2010/main" val="94347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813BC4-6A59-EE3E-2123-49A6276F2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C92DC4F9-2972-D45F-E651-1031C0805A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08" y="6131806"/>
            <a:ext cx="2817091" cy="732444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96B05352-B121-963C-D6D3-6A6BAF2A6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302" y="1335477"/>
            <a:ext cx="3629025" cy="516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70F6F1F-CC31-D78A-DD35-4D0CCFA0D8A2}"/>
              </a:ext>
            </a:extLst>
          </p:cNvPr>
          <p:cNvSpPr txBox="1"/>
          <p:nvPr/>
        </p:nvSpPr>
        <p:spPr>
          <a:xfrm>
            <a:off x="577997" y="132602"/>
            <a:ext cx="113523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 FNDCT tem fomentado, de forma contínua, projetos relacionados ao tema "Vacinas", atingindo um volume de 364 projetos, representando um valor total PAGO de R$ 575.123.088,91 (dados deflacionados pela Tabela IPCA de </a:t>
            </a:r>
            <a:r>
              <a:rPr lang="pt-BR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jun</a:t>
            </a:r>
            <a:r>
              <a:rPr lang="pt-BR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/2024).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77188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>
          <a:xfrm>
            <a:off x="1093694" y="706481"/>
            <a:ext cx="10910047" cy="4265142"/>
          </a:xfrm>
        </p:spPr>
        <p:txBody>
          <a:bodyPr/>
          <a:lstStyle/>
          <a:p>
            <a:r>
              <a:rPr lang="pt-BR" dirty="0"/>
              <a:t>Desafios para P,D&amp;I em Saúde :</a:t>
            </a:r>
          </a:p>
          <a:p>
            <a:endParaRPr lang="pt-BR" dirty="0"/>
          </a:p>
          <a:p>
            <a:pPr marL="465535" indent="-457200">
              <a:buFont typeface="Wingdings" panose="05000000000000000000" pitchFamily="2" charset="2"/>
              <a:buChar char="Ø"/>
            </a:pPr>
            <a:endParaRPr lang="pt-BR" dirty="0"/>
          </a:p>
          <a:p>
            <a:pPr marL="465535" indent="-457200">
              <a:buFont typeface="Wingdings" panose="05000000000000000000" pitchFamily="2" charset="2"/>
              <a:buChar char="Ø"/>
            </a:pPr>
            <a:r>
              <a:rPr lang="pt-BR" dirty="0"/>
              <a:t>Harmonização regulatória; </a:t>
            </a:r>
          </a:p>
          <a:p>
            <a:pPr marL="465535" indent="-457200">
              <a:buFont typeface="Wingdings" panose="05000000000000000000" pitchFamily="2" charset="2"/>
              <a:buChar char="Ø"/>
            </a:pPr>
            <a:r>
              <a:rPr lang="pt-BR" dirty="0"/>
              <a:t>Superação de gargalos tecnológicos e infraestruturas;</a:t>
            </a:r>
          </a:p>
          <a:p>
            <a:pPr marL="465535" indent="-457200">
              <a:buFont typeface="Wingdings" panose="05000000000000000000" pitchFamily="2" charset="2"/>
              <a:buChar char="Ø"/>
            </a:pPr>
            <a:r>
              <a:rPr lang="pt-BR" dirty="0"/>
              <a:t>Capacitação e inserção de “legislação/cultura regulatória” nos ambientes de pesquisa;</a:t>
            </a:r>
          </a:p>
          <a:p>
            <a:endParaRPr lang="pt-BR" dirty="0"/>
          </a:p>
          <a:p>
            <a:pPr marL="465535" indent="-457200"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79946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405470" y="1458599"/>
            <a:ext cx="5460296" cy="443198"/>
          </a:xfrm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230" y="2522436"/>
            <a:ext cx="7742266" cy="201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771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aixaDeTexto 77"/>
          <p:cNvSpPr txBox="1"/>
          <p:nvPr/>
        </p:nvSpPr>
        <p:spPr>
          <a:xfrm>
            <a:off x="1066458" y="1169107"/>
            <a:ext cx="6519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SEPPE: </a:t>
            </a:r>
          </a:p>
          <a:p>
            <a:r>
              <a:rPr lang="pt-BR" sz="2100" b="1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de Políticas e Programas Estratégicos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1298797" y="3039946"/>
            <a:ext cx="39803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pt-BR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SEPPE</a:t>
            </a:r>
            <a:r>
              <a:rPr lang="pt-BR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atua no planejamento e articulação de políticas voltadas para formação de recursos humanos em C&amp;T, infraestrutura de pesquisa e promoção da Pesquisa e Desenvolvimento em áreas estratégicas.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Agrupar 2"/>
          <p:cNvGrpSpPr/>
          <p:nvPr/>
        </p:nvGrpSpPr>
        <p:grpSpPr>
          <a:xfrm>
            <a:off x="5431963" y="527901"/>
            <a:ext cx="6907724" cy="5469497"/>
            <a:chOff x="5431963" y="1889878"/>
            <a:chExt cx="5251187" cy="4107520"/>
          </a:xfrm>
        </p:grpSpPr>
        <p:graphicFrame>
          <p:nvGraphicFramePr>
            <p:cNvPr id="23" name="Gráfico 2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63364032"/>
                </p:ext>
              </p:extLst>
            </p:nvPr>
          </p:nvGraphicFramePr>
          <p:xfrm>
            <a:off x="5431963" y="1889878"/>
            <a:ext cx="5251187" cy="41075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6" name="CaixaDeTexto 5"/>
            <p:cNvSpPr txBox="1"/>
            <p:nvPr/>
          </p:nvSpPr>
          <p:spPr>
            <a:xfrm>
              <a:off x="6993705" y="2815547"/>
              <a:ext cx="2151194" cy="2080314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1256676"/>
                </a:avLst>
              </a:prstTxWarp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PROGRAMAS TEMÁTICOS</a:t>
              </a:r>
            </a:p>
          </p:txBody>
        </p:sp>
        <p:sp>
          <p:nvSpPr>
            <p:cNvPr id="9" name="CaixaDeTexto 8"/>
            <p:cNvSpPr txBox="1"/>
            <p:nvPr/>
          </p:nvSpPr>
          <p:spPr>
            <a:xfrm rot="18849512">
              <a:off x="7082034" y="3058808"/>
              <a:ext cx="2750191" cy="2408663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BIODIVERSIDADE E ECOSSISTEMAS</a:t>
              </a:r>
              <a:endParaRPr lang="pt-BR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0" name="CaixaDeTexto 9"/>
            <p:cNvSpPr txBox="1"/>
            <p:nvPr/>
          </p:nvSpPr>
          <p:spPr>
            <a:xfrm rot="2796382">
              <a:off x="6290361" y="3340762"/>
              <a:ext cx="2764196" cy="2162371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CIÊNCIA DO CLIMA</a:t>
              </a:r>
            </a:p>
          </p:txBody>
        </p:sp>
        <p:sp>
          <p:nvSpPr>
            <p:cNvPr id="11" name="CaixaDeTexto 10"/>
            <p:cNvSpPr txBox="1"/>
            <p:nvPr/>
          </p:nvSpPr>
          <p:spPr>
            <a:xfrm rot="18011845">
              <a:off x="6342604" y="2591887"/>
              <a:ext cx="2764196" cy="2162371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CIÊNCIAS HUMANAS </a:t>
              </a:r>
            </a:p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  SOCIAIS</a:t>
              </a: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6687203" y="2193736"/>
              <a:ext cx="2764196" cy="2162371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CIÊNCIAS DO MAR</a:t>
              </a:r>
            </a:p>
          </p:txBody>
        </p:sp>
        <p:sp>
          <p:nvSpPr>
            <p:cNvPr id="14" name="CaixaDeTexto 13"/>
            <p:cNvSpPr txBox="1"/>
            <p:nvPr/>
          </p:nvSpPr>
          <p:spPr>
            <a:xfrm rot="3742981">
              <a:off x="7007010" y="2622751"/>
              <a:ext cx="2764196" cy="2162371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CIÊNCIAS  DA SAÚDE, </a:t>
              </a:r>
            </a:p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BIOTECNOLÓGICAS </a:t>
              </a:r>
            </a:p>
            <a:p>
              <a:pPr algn="ctr"/>
              <a:r>
                <a:rPr lang="pt-B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 AGRÁRIAS</a:t>
              </a: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7014891" y="2955321"/>
              <a:ext cx="2151900" cy="2081700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CLIMA E SUSTENTABILIDADE</a:t>
              </a:r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7487143" y="3407614"/>
              <a:ext cx="1119217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3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SEPPE</a:t>
              </a:r>
              <a:endParaRPr lang="pt-BR" sz="3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Retângulo 14"/>
            <p:cNvSpPr/>
            <p:nvPr/>
          </p:nvSpPr>
          <p:spPr>
            <a:xfrm>
              <a:off x="7224865" y="3851519"/>
              <a:ext cx="165088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900" b="1" cap="small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Secretaria de Políticas e </a:t>
              </a:r>
            </a:p>
            <a:p>
              <a:pPr algn="ctr"/>
              <a:r>
                <a:rPr lang="pt-BR" sz="900" b="1" cap="small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Programas Estratégicos</a:t>
              </a:r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7715155" y="4123369"/>
              <a:ext cx="684803" cy="415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MCTI</a:t>
              </a:r>
              <a:endParaRPr lang="pt-BR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20" name="Imagem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988" y="6253430"/>
            <a:ext cx="2244012" cy="58344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42757CBA-D4BA-EBEE-414A-CBF0320FC5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4551" y="5581679"/>
            <a:ext cx="1729509" cy="67175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C528ABF-7A85-0F72-98B2-DD82AD5554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6762" y="5444630"/>
            <a:ext cx="1542460" cy="94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95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5865" y="2777914"/>
            <a:ext cx="2465597" cy="1479359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1168638" y="306852"/>
            <a:ext cx="73293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solidFill>
                  <a:schemeClr val="bg2">
                    <a:lumMod val="50000"/>
                  </a:scheme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Iniciativas de Destaque </a:t>
            </a:r>
          </a:p>
          <a:p>
            <a:r>
              <a:rPr lang="pt-BR" sz="2100" b="1" dirty="0">
                <a:solidFill>
                  <a:schemeClr val="bg2">
                    <a:lumMod val="50000"/>
                  </a:scheme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4545" y="1587497"/>
            <a:ext cx="4321091" cy="4332462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643" y="3316073"/>
            <a:ext cx="2410049" cy="678384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2846" y="2214594"/>
            <a:ext cx="1652185" cy="832399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6991" y="4382871"/>
            <a:ext cx="2991672" cy="122613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2846" y="1045516"/>
            <a:ext cx="3676207" cy="99373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25359" y="82152"/>
            <a:ext cx="2864104" cy="74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25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Agrupar 54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56" name="Retângulo 55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7" name="Retângulo 56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8" name="Retângulo 57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59" name="Agrupar 58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61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60" name="Triângulo Retângulo 59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80" name="Retângulo 179"/>
          <p:cNvSpPr/>
          <p:nvPr/>
        </p:nvSpPr>
        <p:spPr>
          <a:xfrm>
            <a:off x="114299" y="0"/>
            <a:ext cx="98774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Ciclo de Planejamento de CT&amp;I</a:t>
            </a:r>
            <a:endParaRPr lang="pt-BR" sz="4800" b="1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3" name="Retângulo de cantos arredondados 29"/>
          <p:cNvSpPr/>
          <p:nvPr/>
        </p:nvSpPr>
        <p:spPr>
          <a:xfrm>
            <a:off x="491244" y="1697319"/>
            <a:ext cx="2314576" cy="1561207"/>
          </a:xfrm>
          <a:prstGeom prst="roundRect">
            <a:avLst/>
          </a:prstGeom>
          <a:solidFill>
            <a:schemeClr val="accent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Política Nacional de CT&amp;I</a:t>
            </a:r>
          </a:p>
        </p:txBody>
      </p:sp>
      <p:sp>
        <p:nvSpPr>
          <p:cNvPr id="64" name="Retângulo de cantos arredondados 30"/>
          <p:cNvSpPr/>
          <p:nvPr/>
        </p:nvSpPr>
        <p:spPr>
          <a:xfrm>
            <a:off x="4815594" y="1697319"/>
            <a:ext cx="2314576" cy="1561207"/>
          </a:xfrm>
          <a:prstGeom prst="roundRect">
            <a:avLst/>
          </a:pr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Estratégia Nacional de CT&amp;I</a:t>
            </a:r>
          </a:p>
        </p:txBody>
      </p:sp>
      <p:sp>
        <p:nvSpPr>
          <p:cNvPr id="65" name="Retângulo de cantos arredondados 31"/>
          <p:cNvSpPr/>
          <p:nvPr/>
        </p:nvSpPr>
        <p:spPr>
          <a:xfrm>
            <a:off x="9139944" y="1697318"/>
            <a:ext cx="2314576" cy="1561207"/>
          </a:xfrm>
          <a:prstGeom prst="roundRect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Planos Setoriais de CT&amp;I</a:t>
            </a:r>
          </a:p>
        </p:txBody>
      </p:sp>
      <p:sp>
        <p:nvSpPr>
          <p:cNvPr id="66" name="Seta para a direita listrada 32"/>
          <p:cNvSpPr/>
          <p:nvPr/>
        </p:nvSpPr>
        <p:spPr>
          <a:xfrm>
            <a:off x="3167769" y="2029182"/>
            <a:ext cx="1019175" cy="847724"/>
          </a:xfrm>
          <a:prstGeom prst="stripedRightArrow">
            <a:avLst/>
          </a:prstGeom>
          <a:solidFill>
            <a:schemeClr val="tx1">
              <a:lumMod val="75000"/>
              <a:lumOff val="2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Seta para a direita listrada 33"/>
          <p:cNvSpPr/>
          <p:nvPr/>
        </p:nvSpPr>
        <p:spPr>
          <a:xfrm>
            <a:off x="7774476" y="2054059"/>
            <a:ext cx="1019175" cy="847724"/>
          </a:xfrm>
          <a:prstGeom prst="stripedRightArrow">
            <a:avLst/>
          </a:prstGeom>
          <a:solidFill>
            <a:schemeClr val="tx1">
              <a:lumMod val="75000"/>
              <a:lumOff val="2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CaixaDeTexto 67"/>
          <p:cNvSpPr txBox="1"/>
          <p:nvPr/>
        </p:nvSpPr>
        <p:spPr>
          <a:xfrm>
            <a:off x="114299" y="3669245"/>
            <a:ext cx="30684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Documento que apresenta os principais </a:t>
            </a:r>
            <a:r>
              <a:rPr lang="pt-BR" b="1" i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desafios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e </a:t>
            </a:r>
            <a:r>
              <a:rPr lang="pt-BR" b="1" i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diretrizes</a:t>
            </a:r>
            <a:r>
              <a:rPr lang="pt-BR" i="1" dirty="0">
                <a:solidFill>
                  <a:srgbClr val="0070C0"/>
                </a:solidFill>
                <a:latin typeface="Century Gothic" panose="020B0502020202020204" pitchFamily="34" charset="0"/>
              </a:rPr>
              <a:t> 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que norteiam as atividades de CT&amp;I voltadas para o desenvolvimento econômico e social do País.</a:t>
            </a:r>
          </a:p>
        </p:txBody>
      </p:sp>
      <p:sp>
        <p:nvSpPr>
          <p:cNvPr id="69" name="CaixaDeTexto 68"/>
          <p:cNvSpPr txBox="1"/>
          <p:nvPr/>
        </p:nvSpPr>
        <p:spPr>
          <a:xfrm>
            <a:off x="4319610" y="3776966"/>
            <a:ext cx="33065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Documento que aponta as </a:t>
            </a:r>
            <a:r>
              <a:rPr lang="pt-BR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áreas estratégicas 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para o País, alinhadas com os </a:t>
            </a:r>
            <a:r>
              <a:rPr lang="pt-BR" b="1" i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desafios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e </a:t>
            </a:r>
            <a:r>
              <a:rPr lang="pt-BR" b="1" i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diretrizes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da Política Nacional de CT&amp;I.</a:t>
            </a:r>
          </a:p>
        </p:txBody>
      </p:sp>
      <p:sp>
        <p:nvSpPr>
          <p:cNvPr id="70" name="CaixaDeTexto 69"/>
          <p:cNvSpPr txBox="1"/>
          <p:nvPr/>
        </p:nvSpPr>
        <p:spPr>
          <a:xfrm>
            <a:off x="8362961" y="3613397"/>
            <a:ext cx="3596616" cy="2553891"/>
          </a:xfrm>
          <a:prstGeom prst="roundRect">
            <a:avLst/>
          </a:prstGeom>
          <a:solidFill>
            <a:schemeClr val="bg1">
              <a:alpha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Documentos que detalham as </a:t>
            </a:r>
            <a:r>
              <a:rPr lang="pt-BR" b="1" i="1" dirty="0">
                <a:solidFill>
                  <a:srgbClr val="FFC000"/>
                </a:solidFill>
                <a:latin typeface="Century Gothic" panose="020B0502020202020204" pitchFamily="34" charset="0"/>
              </a:rPr>
              <a:t>ações 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e</a:t>
            </a:r>
            <a:r>
              <a:rPr lang="pt-BR" b="1" i="1" dirty="0">
                <a:solidFill>
                  <a:srgbClr val="FFC000"/>
                </a:solidFill>
                <a:latin typeface="Century Gothic" panose="020B0502020202020204" pitchFamily="34" charset="0"/>
              </a:rPr>
              <a:t> metas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a serem desenvolvidas nas </a:t>
            </a:r>
            <a:r>
              <a:rPr lang="pt-BR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áreas estratégicas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apontadas na Estratégia Nacional de CT&amp;I e alinhados com os </a:t>
            </a:r>
            <a:r>
              <a:rPr lang="pt-BR" b="1" i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desafios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e </a:t>
            </a:r>
            <a:r>
              <a:rPr lang="pt-BR" b="1" i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diretrizes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da Política Nacional de CT&amp;I.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610" y="6053237"/>
            <a:ext cx="3317320" cy="86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175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52" y="2420637"/>
            <a:ext cx="42203" cy="409967"/>
          </a:xfrm>
          <a:prstGeom prst="rect">
            <a:avLst/>
          </a:prstGeom>
        </p:spPr>
      </p:pic>
      <p:pic>
        <p:nvPicPr>
          <p:cNvPr id="10" name="Imagem 6"/>
          <p:cNvPicPr/>
          <p:nvPr/>
        </p:nvPicPr>
        <p:blipFill>
          <a:blip r:embed="rId4"/>
          <a:stretch/>
        </p:blipFill>
        <p:spPr>
          <a:xfrm>
            <a:off x="2409022" y="2830604"/>
            <a:ext cx="3201477" cy="3574487"/>
          </a:xfrm>
          <a:prstGeom prst="rect">
            <a:avLst/>
          </a:prstGeom>
          <a:ln>
            <a:noFill/>
          </a:ln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2952" y="2461272"/>
            <a:ext cx="3859235" cy="4126846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08" y="6131806"/>
            <a:ext cx="2817091" cy="732444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53F3003-0B88-415B-95EF-719F1EED02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1702" y="-275141"/>
            <a:ext cx="4522631" cy="246238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C18A7A1-CD94-A77F-ED84-D1FF076DEC01}"/>
              </a:ext>
            </a:extLst>
          </p:cNvPr>
          <p:cNvSpPr txBox="1"/>
          <p:nvPr/>
        </p:nvSpPr>
        <p:spPr>
          <a:xfrm>
            <a:off x="1431055" y="2461272"/>
            <a:ext cx="1306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Atualização </a:t>
            </a:r>
          </a:p>
        </p:txBody>
      </p:sp>
    </p:spTree>
    <p:extLst>
      <p:ext uri="{BB962C8B-B14F-4D97-AF65-F5344CB8AC3E}">
        <p14:creationId xmlns:p14="http://schemas.microsoft.com/office/powerpoint/2010/main" val="258404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568" y="1277781"/>
            <a:ext cx="42203" cy="409967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769920" y="471670"/>
            <a:ext cx="582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pt-BR" b="1" dirty="0">
                <a:solidFill>
                  <a:srgbClr val="E7E6E6">
                    <a:lumMod val="50000"/>
                  </a:srgbClr>
                </a:solidFill>
                <a:ea typeface="Verdana" panose="020B0604030504040204" pitchFamily="34" charset="0"/>
              </a:rPr>
              <a:t>Plano de Ação em CT&amp;I para Saúde</a:t>
            </a:r>
          </a:p>
        </p:txBody>
      </p:sp>
      <p:pic>
        <p:nvPicPr>
          <p:cNvPr id="70" name="Imagem 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20000">
            <a:off x="1120670" y="1908960"/>
            <a:ext cx="2298621" cy="2562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2" name="CaixaDeTexto 71"/>
          <p:cNvSpPr txBox="1"/>
          <p:nvPr/>
        </p:nvSpPr>
        <p:spPr>
          <a:xfrm>
            <a:off x="4131711" y="1761477"/>
            <a:ext cx="7727780" cy="3459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just" defTabSz="685800">
              <a:spcAft>
                <a:spcPts val="450"/>
              </a:spcAft>
              <a:buFont typeface="+mj-lt"/>
              <a:buAutoNum type="arabicPeriod"/>
              <a:defRPr/>
            </a:pP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Ensaios pré-clínicos, incluindo métodos alternativos à experimentação animal</a:t>
            </a:r>
          </a:p>
          <a:p>
            <a:pPr marL="257175" indent="-257175" algn="just" defTabSz="685800">
              <a:spcAft>
                <a:spcPts val="450"/>
              </a:spcAft>
              <a:buFont typeface="+mj-lt"/>
              <a:buAutoNum type="arabicPeriod"/>
              <a:defRPr/>
            </a:pP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Prevenção, controle, diagnóstico e tratamento de doenças transmissíveis emergentes e </a:t>
            </a:r>
            <a:r>
              <a:rPr lang="pt-BR" b="1" dirty="0" err="1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reemergentes</a:t>
            </a:r>
            <a:endParaRPr lang="pt-BR" b="1" dirty="0">
              <a:solidFill>
                <a:prstClr val="black">
                  <a:lumMod val="65000"/>
                  <a:lumOff val="35000"/>
                </a:prstClr>
              </a:solidFill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257175" indent="-257175" algn="just" defTabSz="685800">
              <a:spcAft>
                <a:spcPts val="450"/>
              </a:spcAft>
              <a:buFont typeface="+mj-lt"/>
              <a:buAutoNum type="arabicPeriod"/>
              <a:defRPr/>
            </a:pP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Diagnóstico e tratamento de doenças crônicas não transmissíveis</a:t>
            </a:r>
          </a:p>
          <a:p>
            <a:pPr marL="257175" indent="-257175" algn="just" defTabSz="685800">
              <a:spcAft>
                <a:spcPts val="450"/>
              </a:spcAft>
              <a:buFont typeface="+mj-lt"/>
              <a:buAutoNum type="arabicPeriod"/>
              <a:defRPr/>
            </a:pP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Fronteiras do conhecimento, particularmente em medicina personalizada e medicina regenerativa, incluindo células-tronco e terapia celular</a:t>
            </a:r>
          </a:p>
          <a:p>
            <a:pPr marL="257175" indent="-257175" algn="just" defTabSz="685800">
              <a:spcAft>
                <a:spcPts val="450"/>
              </a:spcAft>
              <a:buFont typeface="+mj-lt"/>
              <a:buAutoNum type="arabicPeriod"/>
              <a:defRPr/>
            </a:pP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Linha Temática 5 - Insumos para a saúde (fármacos, </a:t>
            </a:r>
            <a:r>
              <a:rPr lang="pt-BR" b="1" dirty="0" err="1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biofármacos</a:t>
            </a: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lang="pt-BR" b="1" dirty="0" err="1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imunobiológicos</a:t>
            </a: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, kits diagnósticos, </a:t>
            </a:r>
            <a:r>
              <a:rPr lang="pt-BR" b="1" dirty="0" err="1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biomateriais</a:t>
            </a: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, equipamentos e dispositivos), visando assegurar o domínio tecnológico para produção</a:t>
            </a:r>
          </a:p>
          <a:p>
            <a:pPr marL="257175" indent="-257175" algn="just" defTabSz="685800">
              <a:spcAft>
                <a:spcPts val="450"/>
              </a:spcAft>
              <a:buFont typeface="+mj-lt"/>
              <a:buAutoNum type="arabicPeriod"/>
              <a:defRPr/>
            </a:pP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Pesquisa clínica</a:t>
            </a:r>
          </a:p>
        </p:txBody>
      </p:sp>
      <p:sp>
        <p:nvSpPr>
          <p:cNvPr id="73" name="CaixaDeTexto 72"/>
          <p:cNvSpPr txBox="1"/>
          <p:nvPr/>
        </p:nvSpPr>
        <p:spPr>
          <a:xfrm>
            <a:off x="4052771" y="1318416"/>
            <a:ext cx="5725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Linhas Temáticas: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5137" y="6024817"/>
            <a:ext cx="281659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82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Imagem 254"/>
          <p:cNvPicPr>
            <a:picLocks noChangeAspect="1"/>
          </p:cNvPicPr>
          <p:nvPr/>
        </p:nvPicPr>
        <p:blipFill rotWithShape="1">
          <a:blip r:embed="rId2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  <p:pic>
        <p:nvPicPr>
          <p:cNvPr id="256" name="Imagem 25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888" y="124760"/>
            <a:ext cx="2005762" cy="701762"/>
          </a:xfrm>
          <a:prstGeom prst="rect">
            <a:avLst/>
          </a:prstGeom>
        </p:spPr>
      </p:pic>
      <p:sp>
        <p:nvSpPr>
          <p:cNvPr id="9" name="Espaço Reservado para Conteúdo 3"/>
          <p:cNvSpPr txBox="1">
            <a:spLocks/>
          </p:cNvSpPr>
          <p:nvPr/>
        </p:nvSpPr>
        <p:spPr bwMode="auto">
          <a:xfrm>
            <a:off x="285078" y="1064561"/>
            <a:ext cx="10855556" cy="561657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Criação em 1969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(Decreto-lei nº 719), FINEP como Secretaria Executiva desde 1971; </a:t>
            </a:r>
          </a:p>
          <a:p>
            <a:pPr lvl="1">
              <a:defRPr/>
            </a:pPr>
            <a:endParaRPr lang="pt-BR" sz="18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Década de 1970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mais </a:t>
            </a: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importante instrumento de financiamento 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formação de recursos humanos,  fortalecimento e consolidação da infraestrutura de pesquisa e da pós-graduação nas universidades brasileiras;</a:t>
            </a:r>
          </a:p>
          <a:p>
            <a:pPr lvl="1">
              <a:defRPr/>
            </a:pPr>
            <a:endParaRPr lang="pt-BR" sz="18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1986 a 1999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queda acentuada dos recursos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pela ausência de fonte assegurada e por dificuldades fiscais, restrição ao crédito e constantes cortes orçamentários.</a:t>
            </a:r>
          </a:p>
          <a:p>
            <a:pPr lvl="1">
              <a:defRPr/>
            </a:pPr>
            <a:endParaRPr lang="pt-BR" sz="18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partir de 1998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criação dos Fundos Setoriais 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respectiva alocação no FNDCT, permitindo fluxo contínuo e crescente de recursos financeiros para o sistema de C,T&amp;I</a:t>
            </a:r>
          </a:p>
          <a:p>
            <a:pPr lvl="1">
              <a:defRPr/>
            </a:pPr>
            <a:endParaRPr lang="pt-BR" sz="18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2007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R</a:t>
            </a: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egulamentação do FNDCT 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(Lei nº 11540/2007)</a:t>
            </a:r>
          </a:p>
          <a:p>
            <a:pPr marL="457200" lvl="1" indent="0">
              <a:buNone/>
              <a:defRPr/>
            </a:pPr>
            <a:endParaRPr lang="pt-BR" sz="18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defRPr/>
            </a:pP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2021</a:t>
            </a:r>
            <a:r>
              <a:rPr lang="pt-B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pt-B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Lei Complementar n° 177/2021 - Fundo Especial Contábil e Financeiro, protege contra bloqueios de recursos</a:t>
            </a:r>
            <a:endParaRPr lang="pt-BR" sz="10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559397" y="152476"/>
            <a:ext cx="44213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Histórico FNDCT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B38A245-040A-71B2-1D31-0677EF3039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5137" y="6024817"/>
            <a:ext cx="281659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6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Imagem 254"/>
          <p:cNvPicPr>
            <a:picLocks noChangeAspect="1"/>
          </p:cNvPicPr>
          <p:nvPr/>
        </p:nvPicPr>
        <p:blipFill rotWithShape="1">
          <a:blip r:embed="rId2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  <p:grpSp>
        <p:nvGrpSpPr>
          <p:cNvPr id="2" name="Agrupar 1"/>
          <p:cNvGrpSpPr/>
          <p:nvPr/>
        </p:nvGrpSpPr>
        <p:grpSpPr>
          <a:xfrm>
            <a:off x="1090440" y="1236016"/>
            <a:ext cx="10502502" cy="5217051"/>
            <a:chOff x="992785" y="980650"/>
            <a:chExt cx="10502502" cy="5217051"/>
          </a:xfrm>
        </p:grpSpPr>
        <p:pic>
          <p:nvPicPr>
            <p:cNvPr id="256" name="Imagem 25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3250" y="1041142"/>
              <a:ext cx="2581748" cy="903284"/>
            </a:xfrm>
            <a:prstGeom prst="rect">
              <a:avLst/>
            </a:prstGeom>
          </p:spPr>
        </p:pic>
        <p:sp>
          <p:nvSpPr>
            <p:cNvPr id="14" name="Seta para baixo 4"/>
            <p:cNvSpPr/>
            <p:nvPr/>
          </p:nvSpPr>
          <p:spPr bwMode="auto">
            <a:xfrm rot="4803631">
              <a:off x="3663268" y="1430707"/>
              <a:ext cx="1439863" cy="539750"/>
            </a:xfrm>
            <a:prstGeom prst="downArrow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Seta para baixo 13"/>
            <p:cNvSpPr/>
            <p:nvPr/>
          </p:nvSpPr>
          <p:spPr bwMode="auto">
            <a:xfrm rot="16782343">
              <a:off x="6728995" y="1433882"/>
              <a:ext cx="1439863" cy="539750"/>
            </a:xfrm>
            <a:prstGeom prst="downArrow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Seta para baixo 14"/>
            <p:cNvSpPr/>
            <p:nvPr/>
          </p:nvSpPr>
          <p:spPr bwMode="auto">
            <a:xfrm>
              <a:off x="5280709" y="2123650"/>
              <a:ext cx="1439862" cy="539750"/>
            </a:xfrm>
            <a:prstGeom prst="downArrow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 bwMode="auto">
            <a:xfrm>
              <a:off x="992785" y="2302214"/>
              <a:ext cx="3082112" cy="3895487"/>
            </a:xfrm>
            <a:prstGeom prst="roundRect">
              <a:avLst>
                <a:gd name="adj" fmla="val 6874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Mais</a:t>
              </a:r>
              <a:r>
                <a:rPr lang="pt-BR" sz="1200" dirty="0">
                  <a:solidFill>
                    <a:srgbClr val="00206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importante instrumento de financiamento</a:t>
              </a:r>
              <a:r>
                <a:rPr lang="pt-BR" sz="1200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para implantação e consolidação institucional da pesquisa e da pós-graduação nas instituições de pesquisa brasileiras e de expansão do sistema de ciência e tecnologia nacional.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Apoia todo o espectro de atividades de </a:t>
              </a: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pesquisa científica e de desenvolvimento tecnológico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em todas as</a:t>
              </a:r>
              <a:r>
                <a:rPr lang="pt-BR" sz="1200" dirty="0">
                  <a:solidFill>
                    <a:srgbClr val="00206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áreas e setores estratégicos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; a formação de recursos humanos e o fortalecimento e consolidação da infraestrutura de ciência e tecnologia nacional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Modalidade</a:t>
              </a:r>
              <a:r>
                <a:rPr lang="pt-BR" sz="1200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:</a:t>
              </a:r>
              <a:r>
                <a:rPr lang="pt-BR" sz="1200" dirty="0">
                  <a:solidFill>
                    <a:srgbClr val="00206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Aplicação de recursos públicos não reembolsáveis em </a:t>
              </a:r>
              <a:r>
                <a:rPr lang="pt-B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ICTs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públicas e privadas sem fins lucrativos.</a:t>
              </a:r>
            </a:p>
          </p:txBody>
        </p:sp>
        <p:sp>
          <p:nvSpPr>
            <p:cNvPr id="18" name="CaixaDeTexto 17"/>
            <p:cNvSpPr txBox="1"/>
            <p:nvPr/>
          </p:nvSpPr>
          <p:spPr bwMode="auto">
            <a:xfrm>
              <a:off x="4265523" y="4247636"/>
              <a:ext cx="3431418" cy="1950065"/>
            </a:xfrm>
            <a:prstGeom prst="roundRect">
              <a:avLst>
                <a:gd name="adj" fmla="val 6667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 </a:t>
              </a: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subvenção econômica à inovação</a:t>
              </a:r>
              <a:r>
                <a:rPr lang="pt-BR" sz="1200" b="1" dirty="0">
                  <a:solidFill>
                    <a:srgbClr val="00206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é um dos principais instrumentos da política de fomento do governo, largamente utilizado em países desenvolvidos para estimular e promover a inovação nas</a:t>
              </a:r>
              <a:r>
                <a:rPr lang="pt-BR" sz="1200" dirty="0">
                  <a:solidFill>
                    <a:srgbClr val="00206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empresas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8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Modalidade</a:t>
              </a:r>
              <a:r>
                <a:rPr lang="pt-BR" sz="1200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:</a:t>
              </a:r>
              <a:r>
                <a:rPr lang="pt-BR" sz="1200" dirty="0">
                  <a:solidFill>
                    <a:srgbClr val="00206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aplicação de recursos públicos não reembolsáveis diretamente em empresas, para compartilhar os custos e os riscos inerentes às atividades de inovação</a:t>
              </a:r>
            </a:p>
          </p:txBody>
        </p:sp>
        <p:sp>
          <p:nvSpPr>
            <p:cNvPr id="19" name="CaixaDeTexto 18"/>
            <p:cNvSpPr txBox="1"/>
            <p:nvPr/>
          </p:nvSpPr>
          <p:spPr bwMode="auto">
            <a:xfrm>
              <a:off x="7781021" y="2302214"/>
              <a:ext cx="3701937" cy="3895487"/>
            </a:xfrm>
            <a:prstGeom prst="roundRect">
              <a:avLst>
                <a:gd name="adj" fmla="val 5636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Equalização de juros:</a:t>
              </a:r>
              <a:r>
                <a:rPr lang="pt-BR" sz="1200" b="1" dirty="0">
                  <a:solidFill>
                    <a:schemeClr val="accent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Financiamento reembolsável, onde parte da Taxa de Juros de Longo Prazo/TJLP é quitada pelo FNDCT e outra parte pela empresa beneficiada, para fomentar a inovação com juros similares aos praticados no exterior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8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Capital de risco:</a:t>
              </a:r>
              <a:r>
                <a:rPr lang="pt-BR" sz="1200" dirty="0">
                  <a:solidFill>
                    <a:srgbClr val="C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Aporte de capital para investimento em projetos de inovação de empresas de qualquer setor e incentiva/estimula fundos de capital de risco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8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Garantia de liquidez:</a:t>
              </a:r>
              <a:r>
                <a:rPr lang="pt-BR" sz="1200" b="1" dirty="0">
                  <a:solidFill>
                    <a:srgbClr val="C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Mecanismo de operacionalização da reserva técnica destinada à liquidez dos investimentos privados em empresas de base tecnológica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8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rgbClr val="304DB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Participação no capital:</a:t>
              </a:r>
              <a:r>
                <a:rPr lang="pt-BR" sz="1200" b="1" dirty="0">
                  <a:solidFill>
                    <a:srgbClr val="C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Participação minoritária no capital de microempresas e de empresas de pequeno porte de base tecnológica</a:t>
              </a:r>
            </a:p>
          </p:txBody>
        </p:sp>
        <p:sp>
          <p:nvSpPr>
            <p:cNvPr id="20" name="CaixaDeTexto 20"/>
            <p:cNvSpPr>
              <a:spLocks noChangeArrowheads="1"/>
            </p:cNvSpPr>
            <p:nvPr/>
          </p:nvSpPr>
          <p:spPr bwMode="auto">
            <a:xfrm>
              <a:off x="4265523" y="2847005"/>
              <a:ext cx="3431418" cy="131780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</a:pPr>
              <a:r>
                <a:rPr lang="pt-BR" altLang="pt-B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Subvenção Econômica para a Inovação</a:t>
              </a:r>
            </a:p>
          </p:txBody>
        </p:sp>
        <p:sp>
          <p:nvSpPr>
            <p:cNvPr id="21" name="CaixaDeTexto 21"/>
            <p:cNvSpPr>
              <a:spLocks noChangeArrowheads="1"/>
            </p:cNvSpPr>
            <p:nvPr/>
          </p:nvSpPr>
          <p:spPr bwMode="auto">
            <a:xfrm>
              <a:off x="992785" y="1332252"/>
              <a:ext cx="3082112" cy="91598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</a:pPr>
              <a:r>
                <a:rPr lang="pt-BR" altLang="pt-B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Fomento à P,D&amp;I</a:t>
              </a:r>
            </a:p>
          </p:txBody>
        </p:sp>
        <p:sp>
          <p:nvSpPr>
            <p:cNvPr id="23" name="CaixaDeTexto 22"/>
            <p:cNvSpPr>
              <a:spLocks noChangeArrowheads="1"/>
            </p:cNvSpPr>
            <p:nvPr/>
          </p:nvSpPr>
          <p:spPr bwMode="auto">
            <a:xfrm>
              <a:off x="7793351" y="1332251"/>
              <a:ext cx="3701936" cy="91598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</a:pPr>
              <a:r>
                <a:rPr lang="pt-BR" altLang="pt-B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Instrumentos de Crédito</a:t>
              </a:r>
            </a:p>
          </p:txBody>
        </p:sp>
      </p:grpSp>
      <p:sp>
        <p:nvSpPr>
          <p:cNvPr id="24" name="Retângulo 23"/>
          <p:cNvSpPr/>
          <p:nvPr/>
        </p:nvSpPr>
        <p:spPr>
          <a:xfrm>
            <a:off x="559396" y="152476"/>
            <a:ext cx="62588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Linhas de apoio do FNDCT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6B90BD5-4A28-D8F8-6DC7-ECDDD0160C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9887" y="152476"/>
            <a:ext cx="281659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5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4"/>
          <p:cNvPicPr preferRelativeResize="0"/>
          <p:nvPr/>
        </p:nvPicPr>
        <p:blipFill rotWithShape="1">
          <a:blip r:embed="rId3">
            <a:alphaModFix/>
          </a:blip>
          <a:srcRect r="43541" b="526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48834" y="1"/>
            <a:ext cx="2043165" cy="714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4" descr="https://lh5.googleusercontent.com/QbXSPAVZmipfznTLin0EMzPlaxeyrdIo1nEU2dry5YsAJQoK9N--rqrDGGjQhrKzdnU5sabeeCNmOX1QKWyh1QlRSWCqO2ujXucibQA4cJabkMkxt0MQO7y5YSoPQXrekdEKUO5BvLsaH_VF1ZPumw=s20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96204" y="6156100"/>
            <a:ext cx="3195796" cy="7018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22;g1e2dfc2369f_0_120"/>
          <p:cNvSpPr/>
          <p:nvPr/>
        </p:nvSpPr>
        <p:spPr>
          <a:xfrm>
            <a:off x="763580" y="168995"/>
            <a:ext cx="9143991" cy="754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t-BR" sz="2800" b="1" dirty="0">
                <a:solidFill>
                  <a:srgbClr val="213E8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Evolução do orçamento 2020-2024</a:t>
            </a:r>
          </a:p>
          <a:p>
            <a:pPr lvl="0"/>
            <a:r>
              <a:rPr lang="pt-BR" sz="2000" dirty="0">
                <a:solidFill>
                  <a:srgbClr val="213E8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(em R$ milhões, deflacionados pelo IPCA)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Calibri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560974F5-1069-4920-9ED8-0EB3FCD2ECD1}"/>
              </a:ext>
            </a:extLst>
          </p:cNvPr>
          <p:cNvGraphicFramePr>
            <a:graphicFrameLocks/>
          </p:cNvGraphicFramePr>
          <p:nvPr/>
        </p:nvGraphicFramePr>
        <p:xfrm>
          <a:off x="559398" y="1075401"/>
          <a:ext cx="11594969" cy="4929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02209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20270</TotalTime>
  <Words>1623</Words>
  <Application>Microsoft Office PowerPoint</Application>
  <PresentationFormat>Widescreen</PresentationFormat>
  <Paragraphs>178</Paragraphs>
  <Slides>19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31" baseType="lpstr">
      <vt:lpstr>Arial</vt:lpstr>
      <vt:lpstr>Arial Unicode MS</vt:lpstr>
      <vt:lpstr>Avenir Next</vt:lpstr>
      <vt:lpstr>Avenir Next Demi Bold</vt:lpstr>
      <vt:lpstr>Calibri</vt:lpstr>
      <vt:lpstr>Calibri Light</vt:lpstr>
      <vt:lpstr>Century Gothic</vt:lpstr>
      <vt:lpstr>Open Sans</vt:lpstr>
      <vt:lpstr>Verdana</vt:lpstr>
      <vt:lpstr>Walbaum Display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Fabio Larotonda</dc:creator>
  <cp:lastModifiedBy>Leandro Bortolozo Pedron</cp:lastModifiedBy>
  <cp:revision>214</cp:revision>
  <cp:lastPrinted>2021-01-29T13:33:47Z</cp:lastPrinted>
  <dcterms:created xsi:type="dcterms:W3CDTF">2020-09-22T14:13:05Z</dcterms:created>
  <dcterms:modified xsi:type="dcterms:W3CDTF">2025-03-25T20:17:18Z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2025-02-19T13:27:03Z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bea6516b-68f0-4b48-8d01-bd769a13f065</vt:lpwstr>
  </property>
  <property fmtid="{D5CDD505-2E9C-101B-9397-08002B2CF9AE}" pid="7" name="MSIP_Label_defa4170-0d19-0005-0004-bc88714345d2_ActionId">
    <vt:lpwstr>aac69ea2-7a34-4272-94be-eea5ac979581</vt:lpwstr>
  </property>
  <property fmtid="{D5CDD505-2E9C-101B-9397-08002B2CF9AE}" pid="8" name="MSIP_Label_defa4170-0d19-0005-0004-bc88714345d2_ContentBits">
    <vt:lpwstr>0</vt:lpwstr>
  </property>
</Properties>
</file>