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338" r:id="rId2"/>
    <p:sldId id="259" r:id="rId3"/>
    <p:sldId id="260" r:id="rId4"/>
    <p:sldId id="261" r:id="rId5"/>
    <p:sldId id="262" r:id="rId6"/>
    <p:sldId id="263" r:id="rId7"/>
    <p:sldId id="264" r:id="rId8"/>
    <p:sldId id="387" r:id="rId9"/>
    <p:sldId id="392" r:id="rId10"/>
    <p:sldId id="397" r:id="rId11"/>
    <p:sldId id="398" r:id="rId12"/>
    <p:sldId id="389" r:id="rId13"/>
    <p:sldId id="390" r:id="rId14"/>
    <p:sldId id="393" r:id="rId15"/>
    <p:sldId id="396" r:id="rId16"/>
    <p:sldId id="394" r:id="rId17"/>
    <p:sldId id="399" r:id="rId18"/>
    <p:sldId id="395" r:id="rId19"/>
    <p:sldId id="400" r:id="rId20"/>
    <p:sldId id="382" r:id="rId21"/>
    <p:sldId id="383" r:id="rId22"/>
    <p:sldId id="384" r:id="rId23"/>
    <p:sldId id="385" r:id="rId24"/>
    <p:sldId id="386" r:id="rId25"/>
    <p:sldId id="301" r:id="rId26"/>
    <p:sldId id="302" r:id="rId27"/>
    <p:sldId id="303" r:id="rId28"/>
    <p:sldId id="401" r:id="rId29"/>
    <p:sldId id="402" r:id="rId30"/>
    <p:sldId id="403" r:id="rId31"/>
    <p:sldId id="404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14" r:id="rId40"/>
    <p:sldId id="413" r:id="rId41"/>
    <p:sldId id="332" r:id="rId42"/>
    <p:sldId id="33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1" r:id="rId66"/>
    <p:sldId id="363" r:id="rId67"/>
    <p:sldId id="365" r:id="rId68"/>
    <p:sldId id="367" r:id="rId69"/>
    <p:sldId id="368" r:id="rId70"/>
    <p:sldId id="369" r:id="rId71"/>
    <p:sldId id="370" r:id="rId72"/>
    <p:sldId id="371" r:id="rId73"/>
    <p:sldId id="373" r:id="rId74"/>
    <p:sldId id="374" r:id="rId75"/>
    <p:sldId id="375" r:id="rId76"/>
    <p:sldId id="376" r:id="rId77"/>
    <p:sldId id="377" r:id="rId78"/>
    <p:sldId id="378" r:id="rId79"/>
    <p:sldId id="381" r:id="rId80"/>
    <p:sldId id="334" r:id="rId81"/>
    <p:sldId id="335" r:id="rId82"/>
    <p:sldId id="336" r:id="rId83"/>
    <p:sldId id="337" r:id="rId84"/>
  </p:sldIdLst>
  <p:sldSz cx="9144000" cy="6858000" type="screen4x3"/>
  <p:notesSz cx="6819900" cy="9931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31" autoAdjust="0"/>
    <p:restoredTop sz="95314" autoAdjust="0"/>
  </p:normalViewPr>
  <p:slideViewPr>
    <p:cSldViewPr>
      <p:cViewPr varScale="1">
        <p:scale>
          <a:sx n="115" d="100"/>
          <a:sy n="115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60FB3-84E6-4B8F-8B63-A5EAFAAC8E7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7817E6-A250-44CC-B503-841C10025C84}">
      <dgm:prSet phldrT="[Texto]"/>
      <dgm:spPr/>
      <dgm:t>
        <a:bodyPr/>
        <a:lstStyle/>
        <a:p>
          <a:r>
            <a:rPr lang="pt-BR" dirty="0" smtClean="0"/>
            <a:t>Redução das Desigualdades</a:t>
          </a:r>
          <a:endParaRPr lang="pt-BR" dirty="0"/>
        </a:p>
      </dgm:t>
    </dgm:pt>
    <dgm:pt modelId="{9BE88A4F-5B5E-470D-B75F-FD65CBD3828C}" type="parTrans" cxnId="{2DE19BCB-B7DC-4A24-9C5C-743AA4FD3177}">
      <dgm:prSet/>
      <dgm:spPr/>
      <dgm:t>
        <a:bodyPr/>
        <a:lstStyle/>
        <a:p>
          <a:endParaRPr lang="pt-BR"/>
        </a:p>
      </dgm:t>
    </dgm:pt>
    <dgm:pt modelId="{F1B209C6-81E8-49CC-BBD1-BB7E6766CD6C}" type="sibTrans" cxnId="{2DE19BCB-B7DC-4A24-9C5C-743AA4FD3177}">
      <dgm:prSet/>
      <dgm:spPr/>
      <dgm:t>
        <a:bodyPr/>
        <a:lstStyle/>
        <a:p>
          <a:endParaRPr lang="pt-BR"/>
        </a:p>
      </dgm:t>
    </dgm:pt>
    <dgm:pt modelId="{4FEA540C-0BE2-41B2-8FD7-2DC939C1E4C8}">
      <dgm:prSet phldrT="[Texto]"/>
      <dgm:spPr/>
      <dgm:t>
        <a:bodyPr/>
        <a:lstStyle/>
        <a:p>
          <a:r>
            <a:rPr lang="pt-BR" dirty="0" smtClean="0"/>
            <a:t>Segurança Hídrica</a:t>
          </a:r>
          <a:endParaRPr lang="pt-BR" dirty="0"/>
        </a:p>
      </dgm:t>
    </dgm:pt>
    <dgm:pt modelId="{1F273496-5C14-4742-8119-476910115AEF}" type="parTrans" cxnId="{C7C11B34-82A8-46A1-BF22-F3902D31F2BD}">
      <dgm:prSet/>
      <dgm:spPr/>
      <dgm:t>
        <a:bodyPr/>
        <a:lstStyle/>
        <a:p>
          <a:endParaRPr lang="pt-BR"/>
        </a:p>
      </dgm:t>
    </dgm:pt>
    <dgm:pt modelId="{60EF8F58-5C11-4208-9EAC-4D9C95093F2C}" type="sibTrans" cxnId="{C7C11B34-82A8-46A1-BF22-F3902D31F2BD}">
      <dgm:prSet/>
      <dgm:spPr/>
      <dgm:t>
        <a:bodyPr/>
        <a:lstStyle/>
        <a:p>
          <a:endParaRPr lang="pt-BR"/>
        </a:p>
      </dgm:t>
    </dgm:pt>
    <dgm:pt modelId="{F0279E15-9638-4CE0-8078-8DE58F16F96B}">
      <dgm:prSet phldrT="[Texto]"/>
      <dgm:spPr/>
      <dgm:t>
        <a:bodyPr/>
        <a:lstStyle/>
        <a:p>
          <a:r>
            <a:rPr lang="pt-BR" dirty="0" smtClean="0"/>
            <a:t>Proteção Civil</a:t>
          </a:r>
          <a:endParaRPr lang="pt-BR" dirty="0"/>
        </a:p>
      </dgm:t>
    </dgm:pt>
    <dgm:pt modelId="{F30C14C0-410F-440B-96E2-75DE16CF3897}" type="parTrans" cxnId="{8335755C-6622-412D-BF29-1E98532125E2}">
      <dgm:prSet/>
      <dgm:spPr/>
      <dgm:t>
        <a:bodyPr/>
        <a:lstStyle/>
        <a:p>
          <a:endParaRPr lang="pt-BR"/>
        </a:p>
      </dgm:t>
    </dgm:pt>
    <dgm:pt modelId="{05A880DB-347D-446C-A25F-4B5FF20FFFE6}" type="sibTrans" cxnId="{8335755C-6622-412D-BF29-1E98532125E2}">
      <dgm:prSet/>
      <dgm:spPr/>
      <dgm:t>
        <a:bodyPr/>
        <a:lstStyle/>
        <a:p>
          <a:endParaRPr lang="pt-BR"/>
        </a:p>
      </dgm:t>
    </dgm:pt>
    <dgm:pt modelId="{10186A70-C327-4E99-9189-F327344A0A37}">
      <dgm:prSet phldrT="[Texto]"/>
      <dgm:spPr/>
      <dgm:t>
        <a:bodyPr/>
        <a:lstStyle/>
        <a:p>
          <a:r>
            <a:rPr lang="pt-BR" dirty="0" smtClean="0"/>
            <a:t>Irrigação</a:t>
          </a:r>
          <a:endParaRPr lang="pt-BR" dirty="0"/>
        </a:p>
      </dgm:t>
    </dgm:pt>
    <dgm:pt modelId="{03D453E6-3F0D-4017-8BED-A93DEE50D63A}" type="parTrans" cxnId="{04EBF572-392B-4896-A82F-B696A1DFBBD3}">
      <dgm:prSet/>
      <dgm:spPr/>
      <dgm:t>
        <a:bodyPr/>
        <a:lstStyle/>
        <a:p>
          <a:endParaRPr lang="pt-BR"/>
        </a:p>
      </dgm:t>
    </dgm:pt>
    <dgm:pt modelId="{CA9A3E16-CEC1-4DA8-B66D-74A3B6AD2389}" type="sibTrans" cxnId="{04EBF572-392B-4896-A82F-B696A1DFBBD3}">
      <dgm:prSet/>
      <dgm:spPr/>
      <dgm:t>
        <a:bodyPr/>
        <a:lstStyle/>
        <a:p>
          <a:endParaRPr lang="pt-BR"/>
        </a:p>
      </dgm:t>
    </dgm:pt>
    <dgm:pt modelId="{48715953-DBEC-4990-A716-BD4FDC79D3AC}" type="pres">
      <dgm:prSet presAssocID="{B3460FB3-84E6-4B8F-8B63-A5EAFAAC8E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12ECB57-6F8D-4014-AC41-986B1BB51529}" type="pres">
      <dgm:prSet presAssocID="{B3460FB3-84E6-4B8F-8B63-A5EAFAAC8E76}" presName="cycle" presStyleCnt="0"/>
      <dgm:spPr/>
    </dgm:pt>
    <dgm:pt modelId="{40D4A107-3736-4120-BFF2-9E5F8E961C2F}" type="pres">
      <dgm:prSet presAssocID="{987817E6-A250-44CC-B503-841C10025C84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F9D972-FF57-43A6-997F-9C450D0EE1F6}" type="pres">
      <dgm:prSet presAssocID="{F1B209C6-81E8-49CC-BBD1-BB7E6766CD6C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1D430C66-C864-4623-84BF-6A080A0B8707}" type="pres">
      <dgm:prSet presAssocID="{4FEA540C-0BE2-41B2-8FD7-2DC939C1E4C8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20320E-9996-412E-9BBB-21B16EA801A0}" type="pres">
      <dgm:prSet presAssocID="{F0279E15-9638-4CE0-8078-8DE58F16F96B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0EFD42-696A-46C4-AAD6-A79E66D7C2CA}" type="pres">
      <dgm:prSet presAssocID="{10186A70-C327-4E99-9189-F327344A0A37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4EBF572-392B-4896-A82F-B696A1DFBBD3}" srcId="{B3460FB3-84E6-4B8F-8B63-A5EAFAAC8E76}" destId="{10186A70-C327-4E99-9189-F327344A0A37}" srcOrd="3" destOrd="0" parTransId="{03D453E6-3F0D-4017-8BED-A93DEE50D63A}" sibTransId="{CA9A3E16-CEC1-4DA8-B66D-74A3B6AD2389}"/>
    <dgm:cxn modelId="{8335755C-6622-412D-BF29-1E98532125E2}" srcId="{B3460FB3-84E6-4B8F-8B63-A5EAFAAC8E76}" destId="{F0279E15-9638-4CE0-8078-8DE58F16F96B}" srcOrd="2" destOrd="0" parTransId="{F30C14C0-410F-440B-96E2-75DE16CF3897}" sibTransId="{05A880DB-347D-446C-A25F-4B5FF20FFFE6}"/>
    <dgm:cxn modelId="{2D0B572D-7756-47C4-B5B3-83824F329FBD}" type="presOf" srcId="{987817E6-A250-44CC-B503-841C10025C84}" destId="{40D4A107-3736-4120-BFF2-9E5F8E961C2F}" srcOrd="0" destOrd="0" presId="urn:microsoft.com/office/officeart/2005/8/layout/cycle3"/>
    <dgm:cxn modelId="{4EAA73E0-7444-42DA-90D4-236CF1EE5544}" type="presOf" srcId="{F0279E15-9638-4CE0-8078-8DE58F16F96B}" destId="{3B20320E-9996-412E-9BBB-21B16EA801A0}" srcOrd="0" destOrd="0" presId="urn:microsoft.com/office/officeart/2005/8/layout/cycle3"/>
    <dgm:cxn modelId="{2DE19BCB-B7DC-4A24-9C5C-743AA4FD3177}" srcId="{B3460FB3-84E6-4B8F-8B63-A5EAFAAC8E76}" destId="{987817E6-A250-44CC-B503-841C10025C84}" srcOrd="0" destOrd="0" parTransId="{9BE88A4F-5B5E-470D-B75F-FD65CBD3828C}" sibTransId="{F1B209C6-81E8-49CC-BBD1-BB7E6766CD6C}"/>
    <dgm:cxn modelId="{AEEB3ED8-17BC-497D-91C9-9D8E758EDA6F}" type="presOf" srcId="{10186A70-C327-4E99-9189-F327344A0A37}" destId="{180EFD42-696A-46C4-AAD6-A79E66D7C2CA}" srcOrd="0" destOrd="0" presId="urn:microsoft.com/office/officeart/2005/8/layout/cycle3"/>
    <dgm:cxn modelId="{97DF0519-11D6-4F33-ABFE-FE1AC5BA69EC}" type="presOf" srcId="{4FEA540C-0BE2-41B2-8FD7-2DC939C1E4C8}" destId="{1D430C66-C864-4623-84BF-6A080A0B8707}" srcOrd="0" destOrd="0" presId="urn:microsoft.com/office/officeart/2005/8/layout/cycle3"/>
    <dgm:cxn modelId="{ECBB29F9-9348-4918-A16E-2FE54BB928C0}" type="presOf" srcId="{F1B209C6-81E8-49CC-BBD1-BB7E6766CD6C}" destId="{74F9D972-FF57-43A6-997F-9C450D0EE1F6}" srcOrd="0" destOrd="0" presId="urn:microsoft.com/office/officeart/2005/8/layout/cycle3"/>
    <dgm:cxn modelId="{7D481AE2-A15C-4AF8-90DB-0C5A2BB8EB8F}" type="presOf" srcId="{B3460FB3-84E6-4B8F-8B63-A5EAFAAC8E76}" destId="{48715953-DBEC-4990-A716-BD4FDC79D3AC}" srcOrd="0" destOrd="0" presId="urn:microsoft.com/office/officeart/2005/8/layout/cycle3"/>
    <dgm:cxn modelId="{C7C11B34-82A8-46A1-BF22-F3902D31F2BD}" srcId="{B3460FB3-84E6-4B8F-8B63-A5EAFAAC8E76}" destId="{4FEA540C-0BE2-41B2-8FD7-2DC939C1E4C8}" srcOrd="1" destOrd="0" parTransId="{1F273496-5C14-4742-8119-476910115AEF}" sibTransId="{60EF8F58-5C11-4208-9EAC-4D9C95093F2C}"/>
    <dgm:cxn modelId="{FAB15BCC-D83E-488E-AA7A-ADD8612BF430}" type="presParOf" srcId="{48715953-DBEC-4990-A716-BD4FDC79D3AC}" destId="{D12ECB57-6F8D-4014-AC41-986B1BB51529}" srcOrd="0" destOrd="0" presId="urn:microsoft.com/office/officeart/2005/8/layout/cycle3"/>
    <dgm:cxn modelId="{46F3D2AD-F636-426A-A393-39F88D284808}" type="presParOf" srcId="{D12ECB57-6F8D-4014-AC41-986B1BB51529}" destId="{40D4A107-3736-4120-BFF2-9E5F8E961C2F}" srcOrd="0" destOrd="0" presId="urn:microsoft.com/office/officeart/2005/8/layout/cycle3"/>
    <dgm:cxn modelId="{CD32F840-FC49-43CE-AD98-1634F7C45D4A}" type="presParOf" srcId="{D12ECB57-6F8D-4014-AC41-986B1BB51529}" destId="{74F9D972-FF57-43A6-997F-9C450D0EE1F6}" srcOrd="1" destOrd="0" presId="urn:microsoft.com/office/officeart/2005/8/layout/cycle3"/>
    <dgm:cxn modelId="{02543921-D56B-4913-9896-4C3D81BC9A3B}" type="presParOf" srcId="{D12ECB57-6F8D-4014-AC41-986B1BB51529}" destId="{1D430C66-C864-4623-84BF-6A080A0B8707}" srcOrd="2" destOrd="0" presId="urn:microsoft.com/office/officeart/2005/8/layout/cycle3"/>
    <dgm:cxn modelId="{B428ED8B-9045-41E4-978B-BEF48D6C49C2}" type="presParOf" srcId="{D12ECB57-6F8D-4014-AC41-986B1BB51529}" destId="{3B20320E-9996-412E-9BBB-21B16EA801A0}" srcOrd="3" destOrd="0" presId="urn:microsoft.com/office/officeart/2005/8/layout/cycle3"/>
    <dgm:cxn modelId="{4A120656-98C4-4D89-8F60-3266ED19DEF3}" type="presParOf" srcId="{D12ECB57-6F8D-4014-AC41-986B1BB51529}" destId="{180EFD42-696A-46C4-AAD6-A79E66D7C2CA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5EEC35-0787-4408-A9E9-DEE23C3EAF7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DEC0F75-2346-478D-817F-8EC195AF6FAA}">
      <dgm:prSet phldrT="[Texto]" custT="1"/>
      <dgm:spPr/>
      <dgm:t>
        <a:bodyPr/>
        <a:lstStyle/>
        <a:p>
          <a:r>
            <a:rPr lang="pt-BR" sz="2600" dirty="0" smtClean="0"/>
            <a:t>SIH</a:t>
          </a:r>
          <a:endParaRPr lang="pt-BR" sz="2600" dirty="0"/>
        </a:p>
      </dgm:t>
    </dgm:pt>
    <dgm:pt modelId="{1C4FA205-98FA-4D1C-AD3E-088AC84C14AA}" type="parTrans" cxnId="{DCBA1533-357E-4862-AF77-4E3B96FC27CA}">
      <dgm:prSet/>
      <dgm:spPr/>
      <dgm:t>
        <a:bodyPr/>
        <a:lstStyle/>
        <a:p>
          <a:endParaRPr lang="pt-BR"/>
        </a:p>
      </dgm:t>
    </dgm:pt>
    <dgm:pt modelId="{8CCBAB7E-72F1-4613-A590-C4B27DB70442}" type="sibTrans" cxnId="{DCBA1533-357E-4862-AF77-4E3B96FC27CA}">
      <dgm:prSet/>
      <dgm:spPr/>
      <dgm:t>
        <a:bodyPr/>
        <a:lstStyle/>
        <a:p>
          <a:endParaRPr lang="pt-BR"/>
        </a:p>
      </dgm:t>
    </dgm:pt>
    <dgm:pt modelId="{A0E73B0D-0247-479A-A07C-84F4AEB9253B}">
      <dgm:prSet phldrT="[Texto]" custT="1"/>
      <dgm:spPr/>
      <dgm:t>
        <a:bodyPr/>
        <a:lstStyle/>
        <a:p>
          <a:r>
            <a:rPr lang="pt-BR" sz="1600" dirty="0" smtClean="0"/>
            <a:t>Obras de abastecimento hídrico</a:t>
          </a:r>
          <a:endParaRPr lang="pt-BR" sz="1600" dirty="0"/>
        </a:p>
      </dgm:t>
    </dgm:pt>
    <dgm:pt modelId="{F8E1513B-CA3F-472F-B295-41D0C57F81A9}" type="parTrans" cxnId="{122884FF-31DF-4042-B2F6-6D678E340943}">
      <dgm:prSet/>
      <dgm:spPr/>
      <dgm:t>
        <a:bodyPr/>
        <a:lstStyle/>
        <a:p>
          <a:endParaRPr lang="pt-BR"/>
        </a:p>
      </dgm:t>
    </dgm:pt>
    <dgm:pt modelId="{030731A0-D3C5-457C-BB85-E378206245EB}" type="sibTrans" cxnId="{122884FF-31DF-4042-B2F6-6D678E340943}">
      <dgm:prSet/>
      <dgm:spPr/>
      <dgm:t>
        <a:bodyPr/>
        <a:lstStyle/>
        <a:p>
          <a:endParaRPr lang="pt-BR"/>
        </a:p>
      </dgm:t>
    </dgm:pt>
    <dgm:pt modelId="{47F07542-1EED-47FA-9749-83A1F62A8A66}">
      <dgm:prSet phldrT="[Texto]" custT="1"/>
      <dgm:spPr/>
      <dgm:t>
        <a:bodyPr/>
        <a:lstStyle/>
        <a:p>
          <a:r>
            <a:rPr lang="pt-BR" sz="2600" dirty="0" smtClean="0"/>
            <a:t>SDR</a:t>
          </a:r>
          <a:endParaRPr lang="pt-BR" sz="2600" dirty="0"/>
        </a:p>
      </dgm:t>
    </dgm:pt>
    <dgm:pt modelId="{38BF3631-9979-4D64-9683-54998E83A6A5}" type="parTrans" cxnId="{0F22A5C9-3ADA-4F66-BDA3-D2B7A672C6BF}">
      <dgm:prSet/>
      <dgm:spPr/>
      <dgm:t>
        <a:bodyPr/>
        <a:lstStyle/>
        <a:p>
          <a:endParaRPr lang="pt-BR"/>
        </a:p>
      </dgm:t>
    </dgm:pt>
    <dgm:pt modelId="{63675EAD-05CB-4B8F-9C50-8CCA1AFF06FE}" type="sibTrans" cxnId="{0F22A5C9-3ADA-4F66-BDA3-D2B7A672C6BF}">
      <dgm:prSet/>
      <dgm:spPr/>
      <dgm:t>
        <a:bodyPr/>
        <a:lstStyle/>
        <a:p>
          <a:endParaRPr lang="pt-BR"/>
        </a:p>
      </dgm:t>
    </dgm:pt>
    <dgm:pt modelId="{474BE0FB-E5E4-43AA-94B5-BD1F75E96D60}">
      <dgm:prSet phldrT="[Texto]" custT="1"/>
      <dgm:spPr/>
      <dgm:t>
        <a:bodyPr/>
        <a:lstStyle/>
        <a:p>
          <a:r>
            <a:rPr lang="pt-BR" sz="2600" dirty="0" smtClean="0"/>
            <a:t>SFRI</a:t>
          </a:r>
          <a:endParaRPr lang="pt-BR" sz="2600" dirty="0"/>
        </a:p>
      </dgm:t>
    </dgm:pt>
    <dgm:pt modelId="{2FF4E9F8-1C15-47CC-B763-47E8A4D97354}" type="parTrans" cxnId="{6DDC80D1-A1F5-42E4-A364-5D046BFB48B0}">
      <dgm:prSet/>
      <dgm:spPr/>
      <dgm:t>
        <a:bodyPr/>
        <a:lstStyle/>
        <a:p>
          <a:endParaRPr lang="pt-BR"/>
        </a:p>
      </dgm:t>
    </dgm:pt>
    <dgm:pt modelId="{7FCB6F13-76B6-4E31-AA68-79F790E49DFE}" type="sibTrans" cxnId="{6DDC80D1-A1F5-42E4-A364-5D046BFB48B0}">
      <dgm:prSet/>
      <dgm:spPr/>
      <dgm:t>
        <a:bodyPr/>
        <a:lstStyle/>
        <a:p>
          <a:endParaRPr lang="pt-BR"/>
        </a:p>
      </dgm:t>
    </dgm:pt>
    <dgm:pt modelId="{E176AE3F-DA48-46D6-98A2-9903184A16BF}">
      <dgm:prSet phldrT="[Texto]" custT="1"/>
      <dgm:spPr/>
      <dgm:t>
        <a:bodyPr/>
        <a:lstStyle/>
        <a:p>
          <a:r>
            <a:rPr lang="pt-BR" sz="1600" b="0" dirty="0" smtClean="0"/>
            <a:t>Fundos  Constitucionais  de  Financiamento</a:t>
          </a:r>
          <a:endParaRPr lang="pt-BR" sz="1600" b="0" dirty="0"/>
        </a:p>
      </dgm:t>
    </dgm:pt>
    <dgm:pt modelId="{5222B46B-5F2B-4852-8E85-F868EF1837DA}" type="parTrans" cxnId="{35FC5829-C811-4010-B102-9B9DDABC9D73}">
      <dgm:prSet/>
      <dgm:spPr/>
      <dgm:t>
        <a:bodyPr/>
        <a:lstStyle/>
        <a:p>
          <a:endParaRPr lang="pt-BR"/>
        </a:p>
      </dgm:t>
    </dgm:pt>
    <dgm:pt modelId="{84DD6F25-5089-4FD6-998F-04E9C93100B2}" type="sibTrans" cxnId="{35FC5829-C811-4010-B102-9B9DDABC9D73}">
      <dgm:prSet/>
      <dgm:spPr/>
      <dgm:t>
        <a:bodyPr/>
        <a:lstStyle/>
        <a:p>
          <a:endParaRPr lang="pt-BR"/>
        </a:p>
      </dgm:t>
    </dgm:pt>
    <dgm:pt modelId="{D6B430B0-2CF2-4541-86B8-A893E67BD3E1}">
      <dgm:prSet phldrT="[Texto]" custT="1"/>
      <dgm:spPr/>
      <dgm:t>
        <a:bodyPr/>
        <a:lstStyle/>
        <a:p>
          <a:r>
            <a:rPr lang="pt-BR" sz="2600" dirty="0" smtClean="0"/>
            <a:t>SENIR</a:t>
          </a:r>
          <a:endParaRPr lang="pt-BR" sz="2600" dirty="0"/>
        </a:p>
      </dgm:t>
    </dgm:pt>
    <dgm:pt modelId="{09EC7E49-F703-4560-8C8F-69F6FE63AD7D}" type="sibTrans" cxnId="{7A373592-5CB7-4621-B244-1BEF8C76EDCB}">
      <dgm:prSet/>
      <dgm:spPr/>
      <dgm:t>
        <a:bodyPr/>
        <a:lstStyle/>
        <a:p>
          <a:endParaRPr lang="pt-BR"/>
        </a:p>
      </dgm:t>
    </dgm:pt>
    <dgm:pt modelId="{6A355341-ED90-42AC-ABA3-11EA1417EDD5}" type="parTrans" cxnId="{7A373592-5CB7-4621-B244-1BEF8C76EDCB}">
      <dgm:prSet/>
      <dgm:spPr/>
      <dgm:t>
        <a:bodyPr/>
        <a:lstStyle/>
        <a:p>
          <a:endParaRPr lang="pt-BR"/>
        </a:p>
      </dgm:t>
    </dgm:pt>
    <dgm:pt modelId="{3068A699-026F-43FD-8CB3-21B9A366149B}">
      <dgm:prSet phldrT="[Texto]" custT="1"/>
      <dgm:spPr/>
      <dgm:t>
        <a:bodyPr/>
        <a:lstStyle/>
        <a:p>
          <a:r>
            <a:rPr lang="pt-BR" sz="1550" b="0" dirty="0" smtClean="0"/>
            <a:t>Fundos  de  Desenvolvimento  Regional</a:t>
          </a:r>
          <a:endParaRPr lang="pt-BR" sz="1550" b="1" dirty="0" smtClean="0"/>
        </a:p>
      </dgm:t>
    </dgm:pt>
    <dgm:pt modelId="{C07DB4D1-5815-41A1-BCE0-04E93C1ACEBF}" type="sibTrans" cxnId="{365B1F92-4352-4A8F-9A6F-A4F60ABA2DB7}">
      <dgm:prSet/>
      <dgm:spPr/>
      <dgm:t>
        <a:bodyPr/>
        <a:lstStyle/>
        <a:p>
          <a:endParaRPr lang="pt-BR"/>
        </a:p>
      </dgm:t>
    </dgm:pt>
    <dgm:pt modelId="{CF84A705-E091-440A-A9CC-D71181874E8F}" type="parTrans" cxnId="{365B1F92-4352-4A8F-9A6F-A4F60ABA2DB7}">
      <dgm:prSet/>
      <dgm:spPr/>
      <dgm:t>
        <a:bodyPr/>
        <a:lstStyle/>
        <a:p>
          <a:endParaRPr lang="pt-BR"/>
        </a:p>
      </dgm:t>
    </dgm:pt>
    <dgm:pt modelId="{2102E18A-B323-45AE-AB40-D61FD693C9A1}">
      <dgm:prSet phldrT="[Texto]" custT="1"/>
      <dgm:spPr/>
      <dgm:t>
        <a:bodyPr/>
        <a:lstStyle/>
        <a:p>
          <a:r>
            <a:rPr lang="pt-BR" sz="2600" dirty="0" smtClean="0"/>
            <a:t>SEDEC</a:t>
          </a:r>
          <a:endParaRPr lang="pt-BR" sz="2600" dirty="0"/>
        </a:p>
      </dgm:t>
    </dgm:pt>
    <dgm:pt modelId="{5CE9B6E3-2B85-41A3-83AB-E6B18D4127CA}" type="parTrans" cxnId="{1DEB2CC9-9095-447C-95E7-A22C14AC1AAF}">
      <dgm:prSet/>
      <dgm:spPr/>
      <dgm:t>
        <a:bodyPr/>
        <a:lstStyle/>
        <a:p>
          <a:endParaRPr lang="pt-BR"/>
        </a:p>
      </dgm:t>
    </dgm:pt>
    <dgm:pt modelId="{6AEA7AF1-E6A5-47FF-8BD4-B9B9168AD839}" type="sibTrans" cxnId="{1DEB2CC9-9095-447C-95E7-A22C14AC1AAF}">
      <dgm:prSet/>
      <dgm:spPr/>
      <dgm:t>
        <a:bodyPr/>
        <a:lstStyle/>
        <a:p>
          <a:endParaRPr lang="pt-BR"/>
        </a:p>
      </dgm:t>
    </dgm:pt>
    <dgm:pt modelId="{B7E5C902-E136-4C0A-952A-0126AD42ED73}">
      <dgm:prSet phldrT="[Texto]" custT="1"/>
      <dgm:spPr/>
      <dgm:t>
        <a:bodyPr/>
        <a:lstStyle/>
        <a:p>
          <a:r>
            <a:rPr lang="pt-BR" sz="1600" dirty="0" smtClean="0"/>
            <a:t>Projetos Públicos de Irrigação</a:t>
          </a:r>
          <a:endParaRPr lang="pt-BR" sz="1600" dirty="0"/>
        </a:p>
      </dgm:t>
    </dgm:pt>
    <dgm:pt modelId="{5B163766-B8F1-42F1-BBFD-013FACB6A54D}" type="parTrans" cxnId="{697F8801-A07D-43EB-9506-EF6AC660C2AD}">
      <dgm:prSet/>
      <dgm:spPr/>
      <dgm:t>
        <a:bodyPr/>
        <a:lstStyle/>
        <a:p>
          <a:endParaRPr lang="pt-BR"/>
        </a:p>
      </dgm:t>
    </dgm:pt>
    <dgm:pt modelId="{62E33F26-E6F8-40F5-8383-E398E9E705B0}" type="sibTrans" cxnId="{697F8801-A07D-43EB-9506-EF6AC660C2AD}">
      <dgm:prSet/>
      <dgm:spPr/>
      <dgm:t>
        <a:bodyPr/>
        <a:lstStyle/>
        <a:p>
          <a:endParaRPr lang="pt-BR"/>
        </a:p>
      </dgm:t>
    </dgm:pt>
    <dgm:pt modelId="{FA1B5960-304E-40D9-9813-F255654103E1}">
      <dgm:prSet custT="1"/>
      <dgm:spPr/>
      <dgm:t>
        <a:bodyPr/>
        <a:lstStyle/>
        <a:p>
          <a:r>
            <a:rPr lang="pt-BR" sz="1600" dirty="0" smtClean="0"/>
            <a:t>Obras de macrodrenagem</a:t>
          </a:r>
          <a:endParaRPr lang="pt-BR" sz="1600" dirty="0"/>
        </a:p>
      </dgm:t>
    </dgm:pt>
    <dgm:pt modelId="{A77E6D2E-EC96-4187-8DCF-48865A3F4575}" type="parTrans" cxnId="{9D680046-F200-4540-A401-75F4A05C949E}">
      <dgm:prSet/>
      <dgm:spPr/>
      <dgm:t>
        <a:bodyPr/>
        <a:lstStyle/>
        <a:p>
          <a:endParaRPr lang="pt-BR"/>
        </a:p>
      </dgm:t>
    </dgm:pt>
    <dgm:pt modelId="{42421BBD-25D7-40AF-94F9-FC2D61A116AF}" type="sibTrans" cxnId="{9D680046-F200-4540-A401-75F4A05C949E}">
      <dgm:prSet/>
      <dgm:spPr/>
      <dgm:t>
        <a:bodyPr/>
        <a:lstStyle/>
        <a:p>
          <a:endParaRPr lang="pt-BR"/>
        </a:p>
      </dgm:t>
    </dgm:pt>
    <dgm:pt modelId="{22297925-2833-4022-82CD-F838DEE1F33C}">
      <dgm:prSet custT="1"/>
      <dgm:spPr/>
      <dgm:t>
        <a:bodyPr/>
        <a:lstStyle/>
        <a:p>
          <a:r>
            <a:rPr lang="pt-BR" sz="1550" dirty="0" smtClean="0"/>
            <a:t>Planos de Desenvolvimento Regional</a:t>
          </a:r>
        </a:p>
      </dgm:t>
    </dgm:pt>
    <dgm:pt modelId="{3050BD55-FDEF-40CD-A17F-439AAC3D8976}" type="parTrans" cxnId="{C0CBF398-7BA8-4BA5-A364-637C29D74974}">
      <dgm:prSet/>
      <dgm:spPr/>
      <dgm:t>
        <a:bodyPr/>
        <a:lstStyle/>
        <a:p>
          <a:endParaRPr lang="pt-BR"/>
        </a:p>
      </dgm:t>
    </dgm:pt>
    <dgm:pt modelId="{089EE199-BD59-401A-9575-F268D5A3A254}" type="sibTrans" cxnId="{C0CBF398-7BA8-4BA5-A364-637C29D74974}">
      <dgm:prSet/>
      <dgm:spPr/>
      <dgm:t>
        <a:bodyPr/>
        <a:lstStyle/>
        <a:p>
          <a:endParaRPr lang="pt-BR"/>
        </a:p>
      </dgm:t>
    </dgm:pt>
    <dgm:pt modelId="{538B5D4F-AAD5-49AD-B19D-627FEF91711E}">
      <dgm:prSet custT="1"/>
      <dgm:spPr/>
      <dgm:t>
        <a:bodyPr/>
        <a:lstStyle/>
        <a:p>
          <a:r>
            <a:rPr lang="pt-BR" sz="1600" dirty="0" smtClean="0"/>
            <a:t>Programa Água para Todos</a:t>
          </a:r>
        </a:p>
      </dgm:t>
    </dgm:pt>
    <dgm:pt modelId="{15E9A889-2301-4892-84C4-C4FB2C010064}" type="parTrans" cxnId="{FDD7A35E-D005-4A0E-A88C-7AC103758833}">
      <dgm:prSet/>
      <dgm:spPr/>
      <dgm:t>
        <a:bodyPr/>
        <a:lstStyle/>
        <a:p>
          <a:endParaRPr lang="pt-BR"/>
        </a:p>
      </dgm:t>
    </dgm:pt>
    <dgm:pt modelId="{9460AAA1-4415-489B-9F36-EE5828D7D706}" type="sibTrans" cxnId="{FDD7A35E-D005-4A0E-A88C-7AC103758833}">
      <dgm:prSet/>
      <dgm:spPr/>
      <dgm:t>
        <a:bodyPr/>
        <a:lstStyle/>
        <a:p>
          <a:endParaRPr lang="pt-BR"/>
        </a:p>
      </dgm:t>
    </dgm:pt>
    <dgm:pt modelId="{8AB615C5-CEC7-494E-AF5A-552DAEDD2EFC}">
      <dgm:prSet custT="1"/>
      <dgm:spPr/>
      <dgm:t>
        <a:bodyPr/>
        <a:lstStyle/>
        <a:p>
          <a:r>
            <a:rPr lang="pt-BR" sz="1600" dirty="0" smtClean="0"/>
            <a:t>Rotas de Integração Nacional</a:t>
          </a:r>
          <a:endParaRPr lang="pt-BR" sz="1600" dirty="0"/>
        </a:p>
      </dgm:t>
    </dgm:pt>
    <dgm:pt modelId="{3E44AE57-3FBA-45F1-ABAC-06AF79D3A846}" type="parTrans" cxnId="{94277047-31D0-4BD8-B913-C17FB5C9E247}">
      <dgm:prSet/>
      <dgm:spPr/>
      <dgm:t>
        <a:bodyPr/>
        <a:lstStyle/>
        <a:p>
          <a:endParaRPr lang="pt-BR"/>
        </a:p>
      </dgm:t>
    </dgm:pt>
    <dgm:pt modelId="{5352B680-5E6B-4D83-AB86-B1B4D8B75556}" type="sibTrans" cxnId="{94277047-31D0-4BD8-B913-C17FB5C9E247}">
      <dgm:prSet/>
      <dgm:spPr/>
      <dgm:t>
        <a:bodyPr/>
        <a:lstStyle/>
        <a:p>
          <a:endParaRPr lang="pt-BR"/>
        </a:p>
      </dgm:t>
    </dgm:pt>
    <dgm:pt modelId="{C9CC63AA-6F05-4A76-B1F9-B1A08079F88A}">
      <dgm:prSet custT="1"/>
      <dgm:spPr/>
      <dgm:t>
        <a:bodyPr/>
        <a:lstStyle/>
        <a:p>
          <a:r>
            <a:rPr lang="pt-BR" sz="1600" dirty="0" smtClean="0">
              <a:latin typeface="+mj-lt"/>
            </a:rPr>
            <a:t>Prevenção e mapeamento de desastres</a:t>
          </a:r>
        </a:p>
      </dgm:t>
    </dgm:pt>
    <dgm:pt modelId="{21EEA3C8-2EDA-4E06-B2D7-503F953239E4}" type="parTrans" cxnId="{E00A8AF6-83D7-48E1-92B5-F06588803C40}">
      <dgm:prSet/>
      <dgm:spPr/>
      <dgm:t>
        <a:bodyPr/>
        <a:lstStyle/>
        <a:p>
          <a:endParaRPr lang="pt-BR"/>
        </a:p>
      </dgm:t>
    </dgm:pt>
    <dgm:pt modelId="{06E1D8D2-3011-463D-9205-7877030DA396}" type="sibTrans" cxnId="{E00A8AF6-83D7-48E1-92B5-F06588803C40}">
      <dgm:prSet/>
      <dgm:spPr/>
      <dgm:t>
        <a:bodyPr/>
        <a:lstStyle/>
        <a:p>
          <a:endParaRPr lang="pt-BR"/>
        </a:p>
      </dgm:t>
    </dgm:pt>
    <dgm:pt modelId="{C7D99766-296A-44E2-8875-2ED86D142D6D}">
      <dgm:prSet custT="1"/>
      <dgm:spPr/>
      <dgm:t>
        <a:bodyPr/>
        <a:lstStyle/>
        <a:p>
          <a:r>
            <a:rPr lang="pt-BR" sz="1600" dirty="0" smtClean="0">
              <a:latin typeface="+mj-lt"/>
            </a:rPr>
            <a:t>Ações de Resposta</a:t>
          </a:r>
        </a:p>
      </dgm:t>
    </dgm:pt>
    <dgm:pt modelId="{A2B087C9-B4A1-4E5E-B48C-AA0C4761450E}" type="parTrans" cxnId="{DCF14034-251E-4B0E-9274-9CA92496EEEC}">
      <dgm:prSet/>
      <dgm:spPr/>
      <dgm:t>
        <a:bodyPr/>
        <a:lstStyle/>
        <a:p>
          <a:endParaRPr lang="pt-BR"/>
        </a:p>
      </dgm:t>
    </dgm:pt>
    <dgm:pt modelId="{CFF46F3E-B387-4BB2-B089-AB6F11A67EFD}" type="sibTrans" cxnId="{DCF14034-251E-4B0E-9274-9CA92496EEEC}">
      <dgm:prSet/>
      <dgm:spPr/>
      <dgm:t>
        <a:bodyPr/>
        <a:lstStyle/>
        <a:p>
          <a:endParaRPr lang="pt-BR"/>
        </a:p>
      </dgm:t>
    </dgm:pt>
    <dgm:pt modelId="{B5DCAB05-D73D-4FA3-87C2-B18452DD1199}">
      <dgm:prSet custT="1"/>
      <dgm:spPr/>
      <dgm:t>
        <a:bodyPr/>
        <a:lstStyle/>
        <a:p>
          <a:r>
            <a:rPr lang="pt-BR" sz="1600" dirty="0" smtClean="0">
              <a:latin typeface="+mj-lt"/>
            </a:rPr>
            <a:t>Ações de  Reconstrução</a:t>
          </a:r>
        </a:p>
      </dgm:t>
    </dgm:pt>
    <dgm:pt modelId="{58AEF18D-20FF-4784-A982-075E187C9F4F}" type="parTrans" cxnId="{DB4905E7-4BCE-4234-873E-F9FBF7F7079F}">
      <dgm:prSet/>
      <dgm:spPr/>
      <dgm:t>
        <a:bodyPr/>
        <a:lstStyle/>
        <a:p>
          <a:endParaRPr lang="pt-BR"/>
        </a:p>
      </dgm:t>
    </dgm:pt>
    <dgm:pt modelId="{4F1F5877-4B5B-4905-9AE3-A815149C4188}" type="sibTrans" cxnId="{DB4905E7-4BCE-4234-873E-F9FBF7F7079F}">
      <dgm:prSet/>
      <dgm:spPr/>
      <dgm:t>
        <a:bodyPr/>
        <a:lstStyle/>
        <a:p>
          <a:endParaRPr lang="pt-BR"/>
        </a:p>
      </dgm:t>
    </dgm:pt>
    <dgm:pt modelId="{0B9A85B2-FE2F-4642-A169-8B2984378E23}">
      <dgm:prSet phldrT="[Texto]" custT="1"/>
      <dgm:spPr/>
      <dgm:t>
        <a:bodyPr/>
        <a:lstStyle/>
        <a:p>
          <a:r>
            <a:rPr lang="pt-BR" sz="1600" b="0" dirty="0" smtClean="0"/>
            <a:t>Incentivos Fiscais</a:t>
          </a:r>
          <a:endParaRPr lang="pt-BR" sz="1600" b="0" dirty="0"/>
        </a:p>
      </dgm:t>
    </dgm:pt>
    <dgm:pt modelId="{DEC773DB-5965-4E54-9283-5B7E599FF720}" type="parTrans" cxnId="{DB0B9DC9-DD5A-4211-8907-76FBADAE9936}">
      <dgm:prSet/>
      <dgm:spPr/>
      <dgm:t>
        <a:bodyPr/>
        <a:lstStyle/>
        <a:p>
          <a:endParaRPr lang="pt-BR"/>
        </a:p>
      </dgm:t>
    </dgm:pt>
    <dgm:pt modelId="{0C7F1AD1-BDC4-4632-817D-ACF272D3DEF3}" type="sibTrans" cxnId="{DB0B9DC9-DD5A-4211-8907-76FBADAE9936}">
      <dgm:prSet/>
      <dgm:spPr/>
      <dgm:t>
        <a:bodyPr/>
        <a:lstStyle/>
        <a:p>
          <a:endParaRPr lang="pt-BR"/>
        </a:p>
      </dgm:t>
    </dgm:pt>
    <dgm:pt modelId="{B9B047C0-1715-46CC-931A-C846BC84AECF}" type="pres">
      <dgm:prSet presAssocID="{AD5EEC35-0787-4408-A9E9-DEE23C3EAF7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9C8747D-9952-4A9B-8DED-FD07B82F0365}" type="pres">
      <dgm:prSet presAssocID="{ADEC0F75-2346-478D-817F-8EC195AF6FAA}" presName="compNode" presStyleCnt="0"/>
      <dgm:spPr/>
    </dgm:pt>
    <dgm:pt modelId="{7978B347-2978-4F5D-A6AB-DA21B961C596}" type="pres">
      <dgm:prSet presAssocID="{ADEC0F75-2346-478D-817F-8EC195AF6FAA}" presName="aNode" presStyleLbl="bgShp" presStyleIdx="0" presStyleCnt="5" custScaleX="110000"/>
      <dgm:spPr/>
      <dgm:t>
        <a:bodyPr/>
        <a:lstStyle/>
        <a:p>
          <a:endParaRPr lang="pt-BR"/>
        </a:p>
      </dgm:t>
    </dgm:pt>
    <dgm:pt modelId="{EEB3897F-349D-49C0-82A8-ED4329F1AE5A}" type="pres">
      <dgm:prSet presAssocID="{ADEC0F75-2346-478D-817F-8EC195AF6FAA}" presName="textNode" presStyleLbl="bgShp" presStyleIdx="0" presStyleCnt="5"/>
      <dgm:spPr/>
      <dgm:t>
        <a:bodyPr/>
        <a:lstStyle/>
        <a:p>
          <a:endParaRPr lang="pt-BR"/>
        </a:p>
      </dgm:t>
    </dgm:pt>
    <dgm:pt modelId="{E158B73F-05EC-48EE-8619-6042C3A86D1B}" type="pres">
      <dgm:prSet presAssocID="{ADEC0F75-2346-478D-817F-8EC195AF6FAA}" presName="compChildNode" presStyleCnt="0"/>
      <dgm:spPr/>
    </dgm:pt>
    <dgm:pt modelId="{9BF9E9D0-EE66-4C51-A380-5320D745EE34}" type="pres">
      <dgm:prSet presAssocID="{ADEC0F75-2346-478D-817F-8EC195AF6FAA}" presName="theInnerList" presStyleCnt="0"/>
      <dgm:spPr/>
    </dgm:pt>
    <dgm:pt modelId="{5F94063E-AEA4-4A35-A45E-1416E1554206}" type="pres">
      <dgm:prSet presAssocID="{A0E73B0D-0247-479A-A07C-84F4AEB9253B}" presName="childNode" presStyleLbl="node1" presStyleIdx="0" presStyleCnt="12" custScaleX="126421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E3E768-33B9-49D2-B894-54DF431035F4}" type="pres">
      <dgm:prSet presAssocID="{A0E73B0D-0247-479A-A07C-84F4AEB9253B}" presName="aSpace2" presStyleCnt="0"/>
      <dgm:spPr/>
    </dgm:pt>
    <dgm:pt modelId="{4DF27269-218F-409B-B45B-0A117B578EF6}" type="pres">
      <dgm:prSet presAssocID="{FA1B5960-304E-40D9-9813-F255654103E1}" presName="childNode" presStyleLbl="node1" presStyleIdx="1" presStyleCnt="12" custScaleX="126421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D1C235-F666-4B07-AA19-34B740622177}" type="pres">
      <dgm:prSet presAssocID="{ADEC0F75-2346-478D-817F-8EC195AF6FAA}" presName="aSpace" presStyleCnt="0"/>
      <dgm:spPr/>
    </dgm:pt>
    <dgm:pt modelId="{EFEEC5EE-3AE7-45BF-ACDF-3A4CF2EE6267}" type="pres">
      <dgm:prSet presAssocID="{47F07542-1EED-47FA-9749-83A1F62A8A66}" presName="compNode" presStyleCnt="0"/>
      <dgm:spPr/>
    </dgm:pt>
    <dgm:pt modelId="{A0667FF6-910F-40F7-ACFA-A121E40C2C86}" type="pres">
      <dgm:prSet presAssocID="{47F07542-1EED-47FA-9749-83A1F62A8A66}" presName="aNode" presStyleLbl="bgShp" presStyleIdx="1" presStyleCnt="5" custScaleX="110000"/>
      <dgm:spPr/>
      <dgm:t>
        <a:bodyPr/>
        <a:lstStyle/>
        <a:p>
          <a:endParaRPr lang="pt-BR"/>
        </a:p>
      </dgm:t>
    </dgm:pt>
    <dgm:pt modelId="{68488485-7492-41B5-94AC-EEBBB15460E5}" type="pres">
      <dgm:prSet presAssocID="{47F07542-1EED-47FA-9749-83A1F62A8A66}" presName="textNode" presStyleLbl="bgShp" presStyleIdx="1" presStyleCnt="5"/>
      <dgm:spPr/>
      <dgm:t>
        <a:bodyPr/>
        <a:lstStyle/>
        <a:p>
          <a:endParaRPr lang="pt-BR"/>
        </a:p>
      </dgm:t>
    </dgm:pt>
    <dgm:pt modelId="{D681737F-FF37-4B4E-A7E2-77F250743AAB}" type="pres">
      <dgm:prSet presAssocID="{47F07542-1EED-47FA-9749-83A1F62A8A66}" presName="compChildNode" presStyleCnt="0"/>
      <dgm:spPr/>
    </dgm:pt>
    <dgm:pt modelId="{91D986B6-1D85-4A6D-85EB-2B7123CE0D1B}" type="pres">
      <dgm:prSet presAssocID="{47F07542-1EED-47FA-9749-83A1F62A8A66}" presName="theInnerList" presStyleCnt="0"/>
      <dgm:spPr/>
    </dgm:pt>
    <dgm:pt modelId="{3E6D5B42-5448-4B37-B886-C9D049AEFF23}" type="pres">
      <dgm:prSet presAssocID="{22297925-2833-4022-82CD-F838DEE1F33C}" presName="childNode" presStyleLbl="node1" presStyleIdx="2" presStyleCnt="12" custScaleX="12316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B3B77F-F12D-4867-B756-BA60B9DE4E64}" type="pres">
      <dgm:prSet presAssocID="{22297925-2833-4022-82CD-F838DEE1F33C}" presName="aSpace2" presStyleCnt="0"/>
      <dgm:spPr/>
    </dgm:pt>
    <dgm:pt modelId="{B707447B-E8CD-4ADA-9789-051ECE88EE80}" type="pres">
      <dgm:prSet presAssocID="{538B5D4F-AAD5-49AD-B19D-627FEF91711E}" presName="childNode" presStyleLbl="node1" presStyleIdx="3" presStyleCnt="12" custScaleX="12482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DB69E2-CDFA-45CC-B519-9E22A8A5A637}" type="pres">
      <dgm:prSet presAssocID="{538B5D4F-AAD5-49AD-B19D-627FEF91711E}" presName="aSpace2" presStyleCnt="0"/>
      <dgm:spPr/>
    </dgm:pt>
    <dgm:pt modelId="{3CBF4681-773C-44BD-B25A-5D06B8E77FC7}" type="pres">
      <dgm:prSet presAssocID="{8AB615C5-CEC7-494E-AF5A-552DAEDD2EFC}" presName="childNode" presStyleLbl="node1" presStyleIdx="4" presStyleCnt="12" custScaleX="12482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927F13-AE84-4D46-91B3-6B3614656912}" type="pres">
      <dgm:prSet presAssocID="{47F07542-1EED-47FA-9749-83A1F62A8A66}" presName="aSpace" presStyleCnt="0"/>
      <dgm:spPr/>
    </dgm:pt>
    <dgm:pt modelId="{40BC1360-32E5-4077-BE4D-AF678E60E173}" type="pres">
      <dgm:prSet presAssocID="{474BE0FB-E5E4-43AA-94B5-BD1F75E96D60}" presName="compNode" presStyleCnt="0"/>
      <dgm:spPr/>
    </dgm:pt>
    <dgm:pt modelId="{39F33E88-8642-47BC-A822-A33FAE686D1F}" type="pres">
      <dgm:prSet presAssocID="{474BE0FB-E5E4-43AA-94B5-BD1F75E96D60}" presName="aNode" presStyleLbl="bgShp" presStyleIdx="2" presStyleCnt="5" custScaleX="110000"/>
      <dgm:spPr/>
      <dgm:t>
        <a:bodyPr/>
        <a:lstStyle/>
        <a:p>
          <a:endParaRPr lang="pt-BR"/>
        </a:p>
      </dgm:t>
    </dgm:pt>
    <dgm:pt modelId="{3DBA0F07-79C8-44F3-BEC0-620801183544}" type="pres">
      <dgm:prSet presAssocID="{474BE0FB-E5E4-43AA-94B5-BD1F75E96D60}" presName="textNode" presStyleLbl="bgShp" presStyleIdx="2" presStyleCnt="5"/>
      <dgm:spPr/>
      <dgm:t>
        <a:bodyPr/>
        <a:lstStyle/>
        <a:p>
          <a:endParaRPr lang="pt-BR"/>
        </a:p>
      </dgm:t>
    </dgm:pt>
    <dgm:pt modelId="{11595BED-D488-42E0-AAEB-14F098588606}" type="pres">
      <dgm:prSet presAssocID="{474BE0FB-E5E4-43AA-94B5-BD1F75E96D60}" presName="compChildNode" presStyleCnt="0"/>
      <dgm:spPr/>
    </dgm:pt>
    <dgm:pt modelId="{365074C2-3878-421C-91A8-EC529660D5EE}" type="pres">
      <dgm:prSet presAssocID="{474BE0FB-E5E4-43AA-94B5-BD1F75E96D60}" presName="theInnerList" presStyleCnt="0"/>
      <dgm:spPr/>
    </dgm:pt>
    <dgm:pt modelId="{283A82FA-9AA9-4F7D-B79C-6FA544BF1648}" type="pres">
      <dgm:prSet presAssocID="{3068A699-026F-43FD-8CB3-21B9A366149B}" presName="childNode" presStyleLbl="node1" presStyleIdx="5" presStyleCnt="12" custScaleX="124827" custScaleY="389395" custLinFactNeighborY="73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0843B1-6E16-4342-B94A-0BFF561C35AC}" type="pres">
      <dgm:prSet presAssocID="{3068A699-026F-43FD-8CB3-21B9A366149B}" presName="aSpace2" presStyleCnt="0"/>
      <dgm:spPr/>
    </dgm:pt>
    <dgm:pt modelId="{E2B3DECB-36A9-4F9C-8859-EBA2A9F8E83F}" type="pres">
      <dgm:prSet presAssocID="{E176AE3F-DA48-46D6-98A2-9903184A16BF}" presName="childNode" presStyleLbl="node1" presStyleIdx="6" presStyleCnt="12" custScaleX="124827" custScaleY="474297" custLinFactNeighborY="73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6DEEE4C-5BF5-4837-955D-AC1ABD406FF4}" type="pres">
      <dgm:prSet presAssocID="{E176AE3F-DA48-46D6-98A2-9903184A16BF}" presName="aSpace2" presStyleCnt="0"/>
      <dgm:spPr/>
    </dgm:pt>
    <dgm:pt modelId="{98E7625F-484D-451E-A513-992CB062276F}" type="pres">
      <dgm:prSet presAssocID="{0B9A85B2-FE2F-4642-A169-8B2984378E23}" presName="childNode" presStyleLbl="node1" presStyleIdx="7" presStyleCnt="12" custScaleX="124555" custScaleY="511976" custLinFactNeighborY="73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026BD3-0E20-4E91-8568-479CC5E7B331}" type="pres">
      <dgm:prSet presAssocID="{474BE0FB-E5E4-43AA-94B5-BD1F75E96D60}" presName="aSpace" presStyleCnt="0"/>
      <dgm:spPr/>
    </dgm:pt>
    <dgm:pt modelId="{2A36589E-65C4-4076-A5B9-B8ACEB16F4B4}" type="pres">
      <dgm:prSet presAssocID="{D6B430B0-2CF2-4541-86B8-A893E67BD3E1}" presName="compNode" presStyleCnt="0"/>
      <dgm:spPr/>
    </dgm:pt>
    <dgm:pt modelId="{A5EE9A26-432E-4BF0-9897-3B08D97FFB7D}" type="pres">
      <dgm:prSet presAssocID="{D6B430B0-2CF2-4541-86B8-A893E67BD3E1}" presName="aNode" presStyleLbl="bgShp" presStyleIdx="3" presStyleCnt="5" custScaleX="110000"/>
      <dgm:spPr/>
      <dgm:t>
        <a:bodyPr/>
        <a:lstStyle/>
        <a:p>
          <a:endParaRPr lang="pt-BR"/>
        </a:p>
      </dgm:t>
    </dgm:pt>
    <dgm:pt modelId="{03DAAAC0-D9D3-413F-BD16-FDDB85A9A76D}" type="pres">
      <dgm:prSet presAssocID="{D6B430B0-2CF2-4541-86B8-A893E67BD3E1}" presName="textNode" presStyleLbl="bgShp" presStyleIdx="3" presStyleCnt="5"/>
      <dgm:spPr/>
      <dgm:t>
        <a:bodyPr/>
        <a:lstStyle/>
        <a:p>
          <a:endParaRPr lang="pt-BR"/>
        </a:p>
      </dgm:t>
    </dgm:pt>
    <dgm:pt modelId="{3C27A23C-BF76-4E08-A274-4B4034B6F034}" type="pres">
      <dgm:prSet presAssocID="{D6B430B0-2CF2-4541-86B8-A893E67BD3E1}" presName="compChildNode" presStyleCnt="0"/>
      <dgm:spPr/>
    </dgm:pt>
    <dgm:pt modelId="{6FA78ECB-58A2-410B-927A-2BCD3B27E962}" type="pres">
      <dgm:prSet presAssocID="{D6B430B0-2CF2-4541-86B8-A893E67BD3E1}" presName="theInnerList" presStyleCnt="0"/>
      <dgm:spPr/>
    </dgm:pt>
    <dgm:pt modelId="{81352AF0-F1DE-4FF6-ACCE-195A7EC61381}" type="pres">
      <dgm:prSet presAssocID="{B7E5C902-E136-4C0A-952A-0126AD42ED73}" presName="childNode" presStyleLbl="node1" presStyleIdx="8" presStyleCnt="12" custScaleX="12482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D19D0C-B0FE-4B51-B3E0-15C3D3E704E3}" type="pres">
      <dgm:prSet presAssocID="{D6B430B0-2CF2-4541-86B8-A893E67BD3E1}" presName="aSpace" presStyleCnt="0"/>
      <dgm:spPr/>
    </dgm:pt>
    <dgm:pt modelId="{93F01EFB-0C0E-4D26-974A-2797B90BA6EC}" type="pres">
      <dgm:prSet presAssocID="{2102E18A-B323-45AE-AB40-D61FD693C9A1}" presName="compNode" presStyleCnt="0"/>
      <dgm:spPr/>
    </dgm:pt>
    <dgm:pt modelId="{0A231E36-3E3A-4E7C-BC27-EE2219DF2FF8}" type="pres">
      <dgm:prSet presAssocID="{2102E18A-B323-45AE-AB40-D61FD693C9A1}" presName="aNode" presStyleLbl="bgShp" presStyleIdx="4" presStyleCnt="5" custScaleX="110000"/>
      <dgm:spPr/>
      <dgm:t>
        <a:bodyPr/>
        <a:lstStyle/>
        <a:p>
          <a:endParaRPr lang="pt-BR"/>
        </a:p>
      </dgm:t>
    </dgm:pt>
    <dgm:pt modelId="{AA441BE2-B997-40CE-AE65-18BEFA52D6D0}" type="pres">
      <dgm:prSet presAssocID="{2102E18A-B323-45AE-AB40-D61FD693C9A1}" presName="textNode" presStyleLbl="bgShp" presStyleIdx="4" presStyleCnt="5"/>
      <dgm:spPr/>
      <dgm:t>
        <a:bodyPr/>
        <a:lstStyle/>
        <a:p>
          <a:endParaRPr lang="pt-BR"/>
        </a:p>
      </dgm:t>
    </dgm:pt>
    <dgm:pt modelId="{784F4FE7-225F-4A36-9120-4F62A51006B4}" type="pres">
      <dgm:prSet presAssocID="{2102E18A-B323-45AE-AB40-D61FD693C9A1}" presName="compChildNode" presStyleCnt="0"/>
      <dgm:spPr/>
    </dgm:pt>
    <dgm:pt modelId="{5D67EA87-221B-44C0-9ED4-EB299C6D859F}" type="pres">
      <dgm:prSet presAssocID="{2102E18A-B323-45AE-AB40-D61FD693C9A1}" presName="theInnerList" presStyleCnt="0"/>
      <dgm:spPr/>
    </dgm:pt>
    <dgm:pt modelId="{684E5798-32EA-4032-BEA3-EDFF6831F775}" type="pres">
      <dgm:prSet presAssocID="{C9CC63AA-6F05-4A76-B1F9-B1A08079F88A}" presName="childNode" presStyleLbl="node1" presStyleIdx="9" presStyleCnt="12" custScaleX="12482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4A8D0C-FAC4-4221-AB61-28233452AA1B}" type="pres">
      <dgm:prSet presAssocID="{C9CC63AA-6F05-4A76-B1F9-B1A08079F88A}" presName="aSpace2" presStyleCnt="0"/>
      <dgm:spPr/>
    </dgm:pt>
    <dgm:pt modelId="{03DD925E-A60C-44FC-8BA2-431462849344}" type="pres">
      <dgm:prSet presAssocID="{C7D99766-296A-44E2-8875-2ED86D142D6D}" presName="childNode" presStyleLbl="node1" presStyleIdx="10" presStyleCnt="12" custScaleX="12482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2220D5B-60DA-4534-8DF7-4215B1D122E5}" type="pres">
      <dgm:prSet presAssocID="{C7D99766-296A-44E2-8875-2ED86D142D6D}" presName="aSpace2" presStyleCnt="0"/>
      <dgm:spPr/>
    </dgm:pt>
    <dgm:pt modelId="{9B444B29-8A54-4525-9442-AC85D04D2DE8}" type="pres">
      <dgm:prSet presAssocID="{B5DCAB05-D73D-4FA3-87C2-B18452DD1199}" presName="childNode" presStyleLbl="node1" presStyleIdx="11" presStyleCnt="12" custScaleX="12482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683CAA-365F-4206-8387-E8C937E5D878}" type="presOf" srcId="{B7E5C902-E136-4C0A-952A-0126AD42ED73}" destId="{81352AF0-F1DE-4FF6-ACCE-195A7EC61381}" srcOrd="0" destOrd="0" presId="urn:microsoft.com/office/officeart/2005/8/layout/lProcess2"/>
    <dgm:cxn modelId="{122884FF-31DF-4042-B2F6-6D678E340943}" srcId="{ADEC0F75-2346-478D-817F-8EC195AF6FAA}" destId="{A0E73B0D-0247-479A-A07C-84F4AEB9253B}" srcOrd="0" destOrd="0" parTransId="{F8E1513B-CA3F-472F-B295-41D0C57F81A9}" sibTransId="{030731A0-D3C5-457C-BB85-E378206245EB}"/>
    <dgm:cxn modelId="{D6AABDF1-1D2B-49A1-BD44-33CA49B0CF67}" type="presOf" srcId="{C9CC63AA-6F05-4A76-B1F9-B1A08079F88A}" destId="{684E5798-32EA-4032-BEA3-EDFF6831F775}" srcOrd="0" destOrd="0" presId="urn:microsoft.com/office/officeart/2005/8/layout/lProcess2"/>
    <dgm:cxn modelId="{7A373592-5CB7-4621-B244-1BEF8C76EDCB}" srcId="{AD5EEC35-0787-4408-A9E9-DEE23C3EAF7E}" destId="{D6B430B0-2CF2-4541-86B8-A893E67BD3E1}" srcOrd="3" destOrd="0" parTransId="{6A355341-ED90-42AC-ABA3-11EA1417EDD5}" sibTransId="{09EC7E49-F703-4560-8C8F-69F6FE63AD7D}"/>
    <dgm:cxn modelId="{AB8A00BB-F1B5-454E-B2BD-32849C87C63E}" type="presOf" srcId="{D6B430B0-2CF2-4541-86B8-A893E67BD3E1}" destId="{A5EE9A26-432E-4BF0-9897-3B08D97FFB7D}" srcOrd="0" destOrd="0" presId="urn:microsoft.com/office/officeart/2005/8/layout/lProcess2"/>
    <dgm:cxn modelId="{4383DF97-909F-4468-964E-8F5151AFBE7E}" type="presOf" srcId="{2102E18A-B323-45AE-AB40-D61FD693C9A1}" destId="{0A231E36-3E3A-4E7C-BC27-EE2219DF2FF8}" srcOrd="0" destOrd="0" presId="urn:microsoft.com/office/officeart/2005/8/layout/lProcess2"/>
    <dgm:cxn modelId="{35FC5829-C811-4010-B102-9B9DDABC9D73}" srcId="{474BE0FB-E5E4-43AA-94B5-BD1F75E96D60}" destId="{E176AE3F-DA48-46D6-98A2-9903184A16BF}" srcOrd="1" destOrd="0" parTransId="{5222B46B-5F2B-4852-8E85-F868EF1837DA}" sibTransId="{84DD6F25-5089-4FD6-998F-04E9C93100B2}"/>
    <dgm:cxn modelId="{DCF14034-251E-4B0E-9274-9CA92496EEEC}" srcId="{2102E18A-B323-45AE-AB40-D61FD693C9A1}" destId="{C7D99766-296A-44E2-8875-2ED86D142D6D}" srcOrd="1" destOrd="0" parTransId="{A2B087C9-B4A1-4E5E-B48C-AA0C4761450E}" sibTransId="{CFF46F3E-B387-4BB2-B089-AB6F11A67EFD}"/>
    <dgm:cxn modelId="{1DEB2CC9-9095-447C-95E7-A22C14AC1AAF}" srcId="{AD5EEC35-0787-4408-A9E9-DEE23C3EAF7E}" destId="{2102E18A-B323-45AE-AB40-D61FD693C9A1}" srcOrd="4" destOrd="0" parTransId="{5CE9B6E3-2B85-41A3-83AB-E6B18D4127CA}" sibTransId="{6AEA7AF1-E6A5-47FF-8BD4-B9B9168AD839}"/>
    <dgm:cxn modelId="{F525DBAA-79F6-4DC8-8147-C818F92FA362}" type="presOf" srcId="{3068A699-026F-43FD-8CB3-21B9A366149B}" destId="{283A82FA-9AA9-4F7D-B79C-6FA544BF1648}" srcOrd="0" destOrd="0" presId="urn:microsoft.com/office/officeart/2005/8/layout/lProcess2"/>
    <dgm:cxn modelId="{697F8801-A07D-43EB-9506-EF6AC660C2AD}" srcId="{D6B430B0-2CF2-4541-86B8-A893E67BD3E1}" destId="{B7E5C902-E136-4C0A-952A-0126AD42ED73}" srcOrd="0" destOrd="0" parTransId="{5B163766-B8F1-42F1-BBFD-013FACB6A54D}" sibTransId="{62E33F26-E6F8-40F5-8383-E398E9E705B0}"/>
    <dgm:cxn modelId="{4F525D33-EDAF-4B16-A2FA-16D02F16304B}" type="presOf" srcId="{0B9A85B2-FE2F-4642-A169-8B2984378E23}" destId="{98E7625F-484D-451E-A513-992CB062276F}" srcOrd="0" destOrd="0" presId="urn:microsoft.com/office/officeart/2005/8/layout/lProcess2"/>
    <dgm:cxn modelId="{0F22A5C9-3ADA-4F66-BDA3-D2B7A672C6BF}" srcId="{AD5EEC35-0787-4408-A9E9-DEE23C3EAF7E}" destId="{47F07542-1EED-47FA-9749-83A1F62A8A66}" srcOrd="1" destOrd="0" parTransId="{38BF3631-9979-4D64-9683-54998E83A6A5}" sibTransId="{63675EAD-05CB-4B8F-9C50-8CCA1AFF06FE}"/>
    <dgm:cxn modelId="{DA2D084E-472A-4199-AA92-0BFFAD8B5739}" type="presOf" srcId="{474BE0FB-E5E4-43AA-94B5-BD1F75E96D60}" destId="{39F33E88-8642-47BC-A822-A33FAE686D1F}" srcOrd="0" destOrd="0" presId="urn:microsoft.com/office/officeart/2005/8/layout/lProcess2"/>
    <dgm:cxn modelId="{FDD7A35E-D005-4A0E-A88C-7AC103758833}" srcId="{47F07542-1EED-47FA-9749-83A1F62A8A66}" destId="{538B5D4F-AAD5-49AD-B19D-627FEF91711E}" srcOrd="1" destOrd="0" parTransId="{15E9A889-2301-4892-84C4-C4FB2C010064}" sibTransId="{9460AAA1-4415-489B-9F36-EE5828D7D706}"/>
    <dgm:cxn modelId="{2C2EF983-73D2-4251-8900-AE2E95CA3924}" type="presOf" srcId="{8AB615C5-CEC7-494E-AF5A-552DAEDD2EFC}" destId="{3CBF4681-773C-44BD-B25A-5D06B8E77FC7}" srcOrd="0" destOrd="0" presId="urn:microsoft.com/office/officeart/2005/8/layout/lProcess2"/>
    <dgm:cxn modelId="{8C8BA10A-E9A4-4640-A72E-03D116DD86C9}" type="presOf" srcId="{ADEC0F75-2346-478D-817F-8EC195AF6FAA}" destId="{EEB3897F-349D-49C0-82A8-ED4329F1AE5A}" srcOrd="1" destOrd="0" presId="urn:microsoft.com/office/officeart/2005/8/layout/lProcess2"/>
    <dgm:cxn modelId="{C0CBF398-7BA8-4BA5-A364-637C29D74974}" srcId="{47F07542-1EED-47FA-9749-83A1F62A8A66}" destId="{22297925-2833-4022-82CD-F838DEE1F33C}" srcOrd="0" destOrd="0" parTransId="{3050BD55-FDEF-40CD-A17F-439AAC3D8976}" sibTransId="{089EE199-BD59-401A-9575-F268D5A3A254}"/>
    <dgm:cxn modelId="{953AFE88-56E8-4614-8644-3FB196BD77C4}" type="presOf" srcId="{2102E18A-B323-45AE-AB40-D61FD693C9A1}" destId="{AA441BE2-B997-40CE-AE65-18BEFA52D6D0}" srcOrd="1" destOrd="0" presId="urn:microsoft.com/office/officeart/2005/8/layout/lProcess2"/>
    <dgm:cxn modelId="{94277047-31D0-4BD8-B913-C17FB5C9E247}" srcId="{47F07542-1EED-47FA-9749-83A1F62A8A66}" destId="{8AB615C5-CEC7-494E-AF5A-552DAEDD2EFC}" srcOrd="2" destOrd="0" parTransId="{3E44AE57-3FBA-45F1-ABAC-06AF79D3A846}" sibTransId="{5352B680-5E6B-4D83-AB86-B1B4D8B75556}"/>
    <dgm:cxn modelId="{23D84212-B70C-4AEE-BB83-E2A85B7918B0}" type="presOf" srcId="{22297925-2833-4022-82CD-F838DEE1F33C}" destId="{3E6D5B42-5448-4B37-B886-C9D049AEFF23}" srcOrd="0" destOrd="0" presId="urn:microsoft.com/office/officeart/2005/8/layout/lProcess2"/>
    <dgm:cxn modelId="{E00A8AF6-83D7-48E1-92B5-F06588803C40}" srcId="{2102E18A-B323-45AE-AB40-D61FD693C9A1}" destId="{C9CC63AA-6F05-4A76-B1F9-B1A08079F88A}" srcOrd="0" destOrd="0" parTransId="{21EEA3C8-2EDA-4E06-B2D7-503F953239E4}" sibTransId="{06E1D8D2-3011-463D-9205-7877030DA396}"/>
    <dgm:cxn modelId="{B953A5F4-15CD-4094-9016-62AB1A928615}" type="presOf" srcId="{47F07542-1EED-47FA-9749-83A1F62A8A66}" destId="{68488485-7492-41B5-94AC-EEBBB15460E5}" srcOrd="1" destOrd="0" presId="urn:microsoft.com/office/officeart/2005/8/layout/lProcess2"/>
    <dgm:cxn modelId="{269A23F3-D016-4623-A495-F6A04828FAB9}" type="presOf" srcId="{47F07542-1EED-47FA-9749-83A1F62A8A66}" destId="{A0667FF6-910F-40F7-ACFA-A121E40C2C86}" srcOrd="0" destOrd="0" presId="urn:microsoft.com/office/officeart/2005/8/layout/lProcess2"/>
    <dgm:cxn modelId="{57F5FE67-2CBC-4AB6-ADD8-D0126FDD0834}" type="presOf" srcId="{A0E73B0D-0247-479A-A07C-84F4AEB9253B}" destId="{5F94063E-AEA4-4A35-A45E-1416E1554206}" srcOrd="0" destOrd="0" presId="urn:microsoft.com/office/officeart/2005/8/layout/lProcess2"/>
    <dgm:cxn modelId="{1D2A493C-A1E7-42B4-ADD0-0F2F30B5B926}" type="presOf" srcId="{474BE0FB-E5E4-43AA-94B5-BD1F75E96D60}" destId="{3DBA0F07-79C8-44F3-BEC0-620801183544}" srcOrd="1" destOrd="0" presId="urn:microsoft.com/office/officeart/2005/8/layout/lProcess2"/>
    <dgm:cxn modelId="{DCBA1533-357E-4862-AF77-4E3B96FC27CA}" srcId="{AD5EEC35-0787-4408-A9E9-DEE23C3EAF7E}" destId="{ADEC0F75-2346-478D-817F-8EC195AF6FAA}" srcOrd="0" destOrd="0" parTransId="{1C4FA205-98FA-4D1C-AD3E-088AC84C14AA}" sibTransId="{8CCBAB7E-72F1-4613-A590-C4B27DB70442}"/>
    <dgm:cxn modelId="{2DF33296-B1BC-49C0-9EEE-B73B5678E1BC}" type="presOf" srcId="{538B5D4F-AAD5-49AD-B19D-627FEF91711E}" destId="{B707447B-E8CD-4ADA-9789-051ECE88EE80}" srcOrd="0" destOrd="0" presId="urn:microsoft.com/office/officeart/2005/8/layout/lProcess2"/>
    <dgm:cxn modelId="{DB4905E7-4BCE-4234-873E-F9FBF7F7079F}" srcId="{2102E18A-B323-45AE-AB40-D61FD693C9A1}" destId="{B5DCAB05-D73D-4FA3-87C2-B18452DD1199}" srcOrd="2" destOrd="0" parTransId="{58AEF18D-20FF-4784-A982-075E187C9F4F}" sibTransId="{4F1F5877-4B5B-4905-9AE3-A815149C4188}"/>
    <dgm:cxn modelId="{8609E233-649C-4758-BF4F-DEF057AFF16A}" type="presOf" srcId="{FA1B5960-304E-40D9-9813-F255654103E1}" destId="{4DF27269-218F-409B-B45B-0A117B578EF6}" srcOrd="0" destOrd="0" presId="urn:microsoft.com/office/officeart/2005/8/layout/lProcess2"/>
    <dgm:cxn modelId="{1D10EDD7-56A0-4255-B343-4938CCE730FF}" type="presOf" srcId="{C7D99766-296A-44E2-8875-2ED86D142D6D}" destId="{03DD925E-A60C-44FC-8BA2-431462849344}" srcOrd="0" destOrd="0" presId="urn:microsoft.com/office/officeart/2005/8/layout/lProcess2"/>
    <dgm:cxn modelId="{9D680046-F200-4540-A401-75F4A05C949E}" srcId="{ADEC0F75-2346-478D-817F-8EC195AF6FAA}" destId="{FA1B5960-304E-40D9-9813-F255654103E1}" srcOrd="1" destOrd="0" parTransId="{A77E6D2E-EC96-4187-8DCF-48865A3F4575}" sibTransId="{42421BBD-25D7-40AF-94F9-FC2D61A116AF}"/>
    <dgm:cxn modelId="{7D783D76-22DE-42DB-A999-6D1A2BE96967}" type="presOf" srcId="{E176AE3F-DA48-46D6-98A2-9903184A16BF}" destId="{E2B3DECB-36A9-4F9C-8859-EBA2A9F8E83F}" srcOrd="0" destOrd="0" presId="urn:microsoft.com/office/officeart/2005/8/layout/lProcess2"/>
    <dgm:cxn modelId="{5A4A9CA9-DCC9-4F77-BBD6-B75D2CC4A821}" type="presOf" srcId="{ADEC0F75-2346-478D-817F-8EC195AF6FAA}" destId="{7978B347-2978-4F5D-A6AB-DA21B961C596}" srcOrd="0" destOrd="0" presId="urn:microsoft.com/office/officeart/2005/8/layout/lProcess2"/>
    <dgm:cxn modelId="{0B06BBDB-4B73-4A29-8CEC-2E83833F9CD8}" type="presOf" srcId="{AD5EEC35-0787-4408-A9E9-DEE23C3EAF7E}" destId="{B9B047C0-1715-46CC-931A-C846BC84AECF}" srcOrd="0" destOrd="0" presId="urn:microsoft.com/office/officeart/2005/8/layout/lProcess2"/>
    <dgm:cxn modelId="{DB0B9DC9-DD5A-4211-8907-76FBADAE9936}" srcId="{474BE0FB-E5E4-43AA-94B5-BD1F75E96D60}" destId="{0B9A85B2-FE2F-4642-A169-8B2984378E23}" srcOrd="2" destOrd="0" parTransId="{DEC773DB-5965-4E54-9283-5B7E599FF720}" sibTransId="{0C7F1AD1-BDC4-4632-817D-ACF272D3DEF3}"/>
    <dgm:cxn modelId="{6DDC80D1-A1F5-42E4-A364-5D046BFB48B0}" srcId="{AD5EEC35-0787-4408-A9E9-DEE23C3EAF7E}" destId="{474BE0FB-E5E4-43AA-94B5-BD1F75E96D60}" srcOrd="2" destOrd="0" parTransId="{2FF4E9F8-1C15-47CC-B763-47E8A4D97354}" sibTransId="{7FCB6F13-76B6-4E31-AA68-79F790E49DFE}"/>
    <dgm:cxn modelId="{210AA2CF-5CFD-4B68-9D09-8C2716196CB0}" type="presOf" srcId="{B5DCAB05-D73D-4FA3-87C2-B18452DD1199}" destId="{9B444B29-8A54-4525-9442-AC85D04D2DE8}" srcOrd="0" destOrd="0" presId="urn:microsoft.com/office/officeart/2005/8/layout/lProcess2"/>
    <dgm:cxn modelId="{365B1F92-4352-4A8F-9A6F-A4F60ABA2DB7}" srcId="{474BE0FB-E5E4-43AA-94B5-BD1F75E96D60}" destId="{3068A699-026F-43FD-8CB3-21B9A366149B}" srcOrd="0" destOrd="0" parTransId="{CF84A705-E091-440A-A9CC-D71181874E8F}" sibTransId="{C07DB4D1-5815-41A1-BCE0-04E93C1ACEBF}"/>
    <dgm:cxn modelId="{987E6541-0CCF-4D65-A85B-3010BE0F3ECF}" type="presOf" srcId="{D6B430B0-2CF2-4541-86B8-A893E67BD3E1}" destId="{03DAAAC0-D9D3-413F-BD16-FDDB85A9A76D}" srcOrd="1" destOrd="0" presId="urn:microsoft.com/office/officeart/2005/8/layout/lProcess2"/>
    <dgm:cxn modelId="{F8148742-2ADA-45D2-A4C9-DD4EE466B575}" type="presParOf" srcId="{B9B047C0-1715-46CC-931A-C846BC84AECF}" destId="{E9C8747D-9952-4A9B-8DED-FD07B82F0365}" srcOrd="0" destOrd="0" presId="urn:microsoft.com/office/officeart/2005/8/layout/lProcess2"/>
    <dgm:cxn modelId="{B4B2224C-0CA1-44F6-9DF4-4BE2FDE6E997}" type="presParOf" srcId="{E9C8747D-9952-4A9B-8DED-FD07B82F0365}" destId="{7978B347-2978-4F5D-A6AB-DA21B961C596}" srcOrd="0" destOrd="0" presId="urn:microsoft.com/office/officeart/2005/8/layout/lProcess2"/>
    <dgm:cxn modelId="{48ECEC8C-F7CF-4CCD-878B-AFDE183D81D7}" type="presParOf" srcId="{E9C8747D-9952-4A9B-8DED-FD07B82F0365}" destId="{EEB3897F-349D-49C0-82A8-ED4329F1AE5A}" srcOrd="1" destOrd="0" presId="urn:microsoft.com/office/officeart/2005/8/layout/lProcess2"/>
    <dgm:cxn modelId="{420EB324-3027-4EC3-953A-108E8B611125}" type="presParOf" srcId="{E9C8747D-9952-4A9B-8DED-FD07B82F0365}" destId="{E158B73F-05EC-48EE-8619-6042C3A86D1B}" srcOrd="2" destOrd="0" presId="urn:microsoft.com/office/officeart/2005/8/layout/lProcess2"/>
    <dgm:cxn modelId="{A7B1B4A5-A28E-4868-88AA-3C3A39BC9248}" type="presParOf" srcId="{E158B73F-05EC-48EE-8619-6042C3A86D1B}" destId="{9BF9E9D0-EE66-4C51-A380-5320D745EE34}" srcOrd="0" destOrd="0" presId="urn:microsoft.com/office/officeart/2005/8/layout/lProcess2"/>
    <dgm:cxn modelId="{4FDC2926-A8BD-4FB2-AB73-0B3F4023C5BF}" type="presParOf" srcId="{9BF9E9D0-EE66-4C51-A380-5320D745EE34}" destId="{5F94063E-AEA4-4A35-A45E-1416E1554206}" srcOrd="0" destOrd="0" presId="urn:microsoft.com/office/officeart/2005/8/layout/lProcess2"/>
    <dgm:cxn modelId="{E38642DB-CE4C-452D-9607-333C465EA5A1}" type="presParOf" srcId="{9BF9E9D0-EE66-4C51-A380-5320D745EE34}" destId="{E1E3E768-33B9-49D2-B894-54DF431035F4}" srcOrd="1" destOrd="0" presId="urn:microsoft.com/office/officeart/2005/8/layout/lProcess2"/>
    <dgm:cxn modelId="{0995438A-7F79-41A0-BD13-0562744DC059}" type="presParOf" srcId="{9BF9E9D0-EE66-4C51-A380-5320D745EE34}" destId="{4DF27269-218F-409B-B45B-0A117B578EF6}" srcOrd="2" destOrd="0" presId="urn:microsoft.com/office/officeart/2005/8/layout/lProcess2"/>
    <dgm:cxn modelId="{7CA4AE6B-88D3-4627-905B-8363BDA190DB}" type="presParOf" srcId="{B9B047C0-1715-46CC-931A-C846BC84AECF}" destId="{8FD1C235-F666-4B07-AA19-34B740622177}" srcOrd="1" destOrd="0" presId="urn:microsoft.com/office/officeart/2005/8/layout/lProcess2"/>
    <dgm:cxn modelId="{CB89B919-C383-4EF1-844D-1A2766A3B7CF}" type="presParOf" srcId="{B9B047C0-1715-46CC-931A-C846BC84AECF}" destId="{EFEEC5EE-3AE7-45BF-ACDF-3A4CF2EE6267}" srcOrd="2" destOrd="0" presId="urn:microsoft.com/office/officeart/2005/8/layout/lProcess2"/>
    <dgm:cxn modelId="{38413B82-EBCE-4EE1-94B0-03254BE8FE4B}" type="presParOf" srcId="{EFEEC5EE-3AE7-45BF-ACDF-3A4CF2EE6267}" destId="{A0667FF6-910F-40F7-ACFA-A121E40C2C86}" srcOrd="0" destOrd="0" presId="urn:microsoft.com/office/officeart/2005/8/layout/lProcess2"/>
    <dgm:cxn modelId="{1554A5C4-6D25-460B-8B46-94FF32AC5845}" type="presParOf" srcId="{EFEEC5EE-3AE7-45BF-ACDF-3A4CF2EE6267}" destId="{68488485-7492-41B5-94AC-EEBBB15460E5}" srcOrd="1" destOrd="0" presId="urn:microsoft.com/office/officeart/2005/8/layout/lProcess2"/>
    <dgm:cxn modelId="{761E4367-827D-4580-A843-BB69A0265453}" type="presParOf" srcId="{EFEEC5EE-3AE7-45BF-ACDF-3A4CF2EE6267}" destId="{D681737F-FF37-4B4E-A7E2-77F250743AAB}" srcOrd="2" destOrd="0" presId="urn:microsoft.com/office/officeart/2005/8/layout/lProcess2"/>
    <dgm:cxn modelId="{32842A7F-E4B5-4081-A008-C3223D579887}" type="presParOf" srcId="{D681737F-FF37-4B4E-A7E2-77F250743AAB}" destId="{91D986B6-1D85-4A6D-85EB-2B7123CE0D1B}" srcOrd="0" destOrd="0" presId="urn:microsoft.com/office/officeart/2005/8/layout/lProcess2"/>
    <dgm:cxn modelId="{5AED7060-A055-4822-BEF1-42916FD56E0A}" type="presParOf" srcId="{91D986B6-1D85-4A6D-85EB-2B7123CE0D1B}" destId="{3E6D5B42-5448-4B37-B886-C9D049AEFF23}" srcOrd="0" destOrd="0" presId="urn:microsoft.com/office/officeart/2005/8/layout/lProcess2"/>
    <dgm:cxn modelId="{9FBB2E44-6900-4D96-A8E8-01BE94D6FF76}" type="presParOf" srcId="{91D986B6-1D85-4A6D-85EB-2B7123CE0D1B}" destId="{58B3B77F-F12D-4867-B756-BA60B9DE4E64}" srcOrd="1" destOrd="0" presId="urn:microsoft.com/office/officeart/2005/8/layout/lProcess2"/>
    <dgm:cxn modelId="{52117BBC-08ED-41E0-BFE9-FBADD25A7016}" type="presParOf" srcId="{91D986B6-1D85-4A6D-85EB-2B7123CE0D1B}" destId="{B707447B-E8CD-4ADA-9789-051ECE88EE80}" srcOrd="2" destOrd="0" presId="urn:microsoft.com/office/officeart/2005/8/layout/lProcess2"/>
    <dgm:cxn modelId="{4265B774-79C5-44CD-B5D0-07E76CD0D957}" type="presParOf" srcId="{91D986B6-1D85-4A6D-85EB-2B7123CE0D1B}" destId="{CCDB69E2-CDFA-45CC-B519-9E22A8A5A637}" srcOrd="3" destOrd="0" presId="urn:microsoft.com/office/officeart/2005/8/layout/lProcess2"/>
    <dgm:cxn modelId="{A96B66A0-04FC-417F-9274-F7FB495B811F}" type="presParOf" srcId="{91D986B6-1D85-4A6D-85EB-2B7123CE0D1B}" destId="{3CBF4681-773C-44BD-B25A-5D06B8E77FC7}" srcOrd="4" destOrd="0" presId="urn:microsoft.com/office/officeart/2005/8/layout/lProcess2"/>
    <dgm:cxn modelId="{E9C3A65B-B28D-4468-AE86-3CB9E86672AB}" type="presParOf" srcId="{B9B047C0-1715-46CC-931A-C846BC84AECF}" destId="{5A927F13-AE84-4D46-91B3-6B3614656912}" srcOrd="3" destOrd="0" presId="urn:microsoft.com/office/officeart/2005/8/layout/lProcess2"/>
    <dgm:cxn modelId="{AB6A5ECA-2DF4-444F-8C6D-F9BEC7084275}" type="presParOf" srcId="{B9B047C0-1715-46CC-931A-C846BC84AECF}" destId="{40BC1360-32E5-4077-BE4D-AF678E60E173}" srcOrd="4" destOrd="0" presId="urn:microsoft.com/office/officeart/2005/8/layout/lProcess2"/>
    <dgm:cxn modelId="{A68EA4B5-3F6C-4704-A3DA-FB7A21942158}" type="presParOf" srcId="{40BC1360-32E5-4077-BE4D-AF678E60E173}" destId="{39F33E88-8642-47BC-A822-A33FAE686D1F}" srcOrd="0" destOrd="0" presId="urn:microsoft.com/office/officeart/2005/8/layout/lProcess2"/>
    <dgm:cxn modelId="{0520CB2A-0A12-4BFC-B9A0-D7362BFB4A31}" type="presParOf" srcId="{40BC1360-32E5-4077-BE4D-AF678E60E173}" destId="{3DBA0F07-79C8-44F3-BEC0-620801183544}" srcOrd="1" destOrd="0" presId="urn:microsoft.com/office/officeart/2005/8/layout/lProcess2"/>
    <dgm:cxn modelId="{DE370AEA-9E3F-4B88-B349-E1144AF977A1}" type="presParOf" srcId="{40BC1360-32E5-4077-BE4D-AF678E60E173}" destId="{11595BED-D488-42E0-AAEB-14F098588606}" srcOrd="2" destOrd="0" presId="urn:microsoft.com/office/officeart/2005/8/layout/lProcess2"/>
    <dgm:cxn modelId="{0C309DFB-60F1-444A-953F-7C87756DB4D4}" type="presParOf" srcId="{11595BED-D488-42E0-AAEB-14F098588606}" destId="{365074C2-3878-421C-91A8-EC529660D5EE}" srcOrd="0" destOrd="0" presId="urn:microsoft.com/office/officeart/2005/8/layout/lProcess2"/>
    <dgm:cxn modelId="{FEBAFC8C-6122-41D2-BBB8-C922814CA927}" type="presParOf" srcId="{365074C2-3878-421C-91A8-EC529660D5EE}" destId="{283A82FA-9AA9-4F7D-B79C-6FA544BF1648}" srcOrd="0" destOrd="0" presId="urn:microsoft.com/office/officeart/2005/8/layout/lProcess2"/>
    <dgm:cxn modelId="{85756E4B-D287-459A-9384-362DCCE83A35}" type="presParOf" srcId="{365074C2-3878-421C-91A8-EC529660D5EE}" destId="{280843B1-6E16-4342-B94A-0BFF561C35AC}" srcOrd="1" destOrd="0" presId="urn:microsoft.com/office/officeart/2005/8/layout/lProcess2"/>
    <dgm:cxn modelId="{4E6C6D2D-9BAD-44F3-9297-FA0BCC584755}" type="presParOf" srcId="{365074C2-3878-421C-91A8-EC529660D5EE}" destId="{E2B3DECB-36A9-4F9C-8859-EBA2A9F8E83F}" srcOrd="2" destOrd="0" presId="urn:microsoft.com/office/officeart/2005/8/layout/lProcess2"/>
    <dgm:cxn modelId="{8E85277A-8484-4420-8377-CDA290E165A7}" type="presParOf" srcId="{365074C2-3878-421C-91A8-EC529660D5EE}" destId="{06DEEE4C-5BF5-4837-955D-AC1ABD406FF4}" srcOrd="3" destOrd="0" presId="urn:microsoft.com/office/officeart/2005/8/layout/lProcess2"/>
    <dgm:cxn modelId="{EA33C826-29C4-454D-903F-D82761DA6C63}" type="presParOf" srcId="{365074C2-3878-421C-91A8-EC529660D5EE}" destId="{98E7625F-484D-451E-A513-992CB062276F}" srcOrd="4" destOrd="0" presId="urn:microsoft.com/office/officeart/2005/8/layout/lProcess2"/>
    <dgm:cxn modelId="{D4A85549-FC9A-4517-9055-05F2D0D89346}" type="presParOf" srcId="{B9B047C0-1715-46CC-931A-C846BC84AECF}" destId="{B6026BD3-0E20-4E91-8568-479CC5E7B331}" srcOrd="5" destOrd="0" presId="urn:microsoft.com/office/officeart/2005/8/layout/lProcess2"/>
    <dgm:cxn modelId="{44333D67-C1F4-4D0D-AC52-B2DCAAD3FFC0}" type="presParOf" srcId="{B9B047C0-1715-46CC-931A-C846BC84AECF}" destId="{2A36589E-65C4-4076-A5B9-B8ACEB16F4B4}" srcOrd="6" destOrd="0" presId="urn:microsoft.com/office/officeart/2005/8/layout/lProcess2"/>
    <dgm:cxn modelId="{047968CC-4828-44BF-B94A-22B038014115}" type="presParOf" srcId="{2A36589E-65C4-4076-A5B9-B8ACEB16F4B4}" destId="{A5EE9A26-432E-4BF0-9897-3B08D97FFB7D}" srcOrd="0" destOrd="0" presId="urn:microsoft.com/office/officeart/2005/8/layout/lProcess2"/>
    <dgm:cxn modelId="{9667E367-F087-40E5-9CDE-1D9576D40130}" type="presParOf" srcId="{2A36589E-65C4-4076-A5B9-B8ACEB16F4B4}" destId="{03DAAAC0-D9D3-413F-BD16-FDDB85A9A76D}" srcOrd="1" destOrd="0" presId="urn:microsoft.com/office/officeart/2005/8/layout/lProcess2"/>
    <dgm:cxn modelId="{7A7BF1B8-FDB5-4FF2-92F4-F6A1FC1EE71D}" type="presParOf" srcId="{2A36589E-65C4-4076-A5B9-B8ACEB16F4B4}" destId="{3C27A23C-BF76-4E08-A274-4B4034B6F034}" srcOrd="2" destOrd="0" presId="urn:microsoft.com/office/officeart/2005/8/layout/lProcess2"/>
    <dgm:cxn modelId="{85A7E533-D33E-4A11-BCB8-92778C5DC64F}" type="presParOf" srcId="{3C27A23C-BF76-4E08-A274-4B4034B6F034}" destId="{6FA78ECB-58A2-410B-927A-2BCD3B27E962}" srcOrd="0" destOrd="0" presId="urn:microsoft.com/office/officeart/2005/8/layout/lProcess2"/>
    <dgm:cxn modelId="{96D19B8D-9046-4727-97C2-4A205A9EAF6D}" type="presParOf" srcId="{6FA78ECB-58A2-410B-927A-2BCD3B27E962}" destId="{81352AF0-F1DE-4FF6-ACCE-195A7EC61381}" srcOrd="0" destOrd="0" presId="urn:microsoft.com/office/officeart/2005/8/layout/lProcess2"/>
    <dgm:cxn modelId="{20F8767A-1B4E-4321-8B6F-895CC6C0BC21}" type="presParOf" srcId="{B9B047C0-1715-46CC-931A-C846BC84AECF}" destId="{0BD19D0C-B0FE-4B51-B3E0-15C3D3E704E3}" srcOrd="7" destOrd="0" presId="urn:microsoft.com/office/officeart/2005/8/layout/lProcess2"/>
    <dgm:cxn modelId="{06575EDF-7616-402F-BD30-EED3640FAB00}" type="presParOf" srcId="{B9B047C0-1715-46CC-931A-C846BC84AECF}" destId="{93F01EFB-0C0E-4D26-974A-2797B90BA6EC}" srcOrd="8" destOrd="0" presId="urn:microsoft.com/office/officeart/2005/8/layout/lProcess2"/>
    <dgm:cxn modelId="{EB5DF582-A34E-4CE6-8BC9-0CC5368FF017}" type="presParOf" srcId="{93F01EFB-0C0E-4D26-974A-2797B90BA6EC}" destId="{0A231E36-3E3A-4E7C-BC27-EE2219DF2FF8}" srcOrd="0" destOrd="0" presId="urn:microsoft.com/office/officeart/2005/8/layout/lProcess2"/>
    <dgm:cxn modelId="{4438522D-2E3E-4679-A626-82EED912597B}" type="presParOf" srcId="{93F01EFB-0C0E-4D26-974A-2797B90BA6EC}" destId="{AA441BE2-B997-40CE-AE65-18BEFA52D6D0}" srcOrd="1" destOrd="0" presId="urn:microsoft.com/office/officeart/2005/8/layout/lProcess2"/>
    <dgm:cxn modelId="{A612032A-ECFA-415F-BBBA-46683E44AC90}" type="presParOf" srcId="{93F01EFB-0C0E-4D26-974A-2797B90BA6EC}" destId="{784F4FE7-225F-4A36-9120-4F62A51006B4}" srcOrd="2" destOrd="0" presId="urn:microsoft.com/office/officeart/2005/8/layout/lProcess2"/>
    <dgm:cxn modelId="{82A61CB7-4B82-437B-BBE2-6DDA3422F838}" type="presParOf" srcId="{784F4FE7-225F-4A36-9120-4F62A51006B4}" destId="{5D67EA87-221B-44C0-9ED4-EB299C6D859F}" srcOrd="0" destOrd="0" presId="urn:microsoft.com/office/officeart/2005/8/layout/lProcess2"/>
    <dgm:cxn modelId="{9E3FAF02-7DB3-485F-AA36-B681C6F68101}" type="presParOf" srcId="{5D67EA87-221B-44C0-9ED4-EB299C6D859F}" destId="{684E5798-32EA-4032-BEA3-EDFF6831F775}" srcOrd="0" destOrd="0" presId="urn:microsoft.com/office/officeart/2005/8/layout/lProcess2"/>
    <dgm:cxn modelId="{6B91285A-DAB7-4F44-891D-0F2546D06DA4}" type="presParOf" srcId="{5D67EA87-221B-44C0-9ED4-EB299C6D859F}" destId="{E94A8D0C-FAC4-4221-AB61-28233452AA1B}" srcOrd="1" destOrd="0" presId="urn:microsoft.com/office/officeart/2005/8/layout/lProcess2"/>
    <dgm:cxn modelId="{ED706A5A-F041-4BD8-805C-65179099C4BF}" type="presParOf" srcId="{5D67EA87-221B-44C0-9ED4-EB299C6D859F}" destId="{03DD925E-A60C-44FC-8BA2-431462849344}" srcOrd="2" destOrd="0" presId="urn:microsoft.com/office/officeart/2005/8/layout/lProcess2"/>
    <dgm:cxn modelId="{BD10DC16-5B58-4A33-B840-3B1F612FDDA3}" type="presParOf" srcId="{5D67EA87-221B-44C0-9ED4-EB299C6D859F}" destId="{52220D5B-60DA-4534-8DF7-4215B1D122E5}" srcOrd="3" destOrd="0" presId="urn:microsoft.com/office/officeart/2005/8/layout/lProcess2"/>
    <dgm:cxn modelId="{F373DABA-3047-428E-A95E-4FAB78731559}" type="presParOf" srcId="{5D67EA87-221B-44C0-9ED4-EB299C6D859F}" destId="{9B444B29-8A54-4525-9442-AC85D04D2DE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5EEC35-0787-4408-A9E9-DEE23C3EAF7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DEC0F75-2346-478D-817F-8EC195AF6FAA}">
      <dgm:prSet phldrT="[Texto]" custT="1"/>
      <dgm:spPr/>
      <dgm:t>
        <a:bodyPr/>
        <a:lstStyle/>
        <a:p>
          <a:r>
            <a:rPr lang="pt-BR" sz="2600" dirty="0" smtClean="0"/>
            <a:t>CODEVASF</a:t>
          </a:r>
          <a:endParaRPr lang="pt-BR" sz="2600" dirty="0"/>
        </a:p>
      </dgm:t>
    </dgm:pt>
    <dgm:pt modelId="{1C4FA205-98FA-4D1C-AD3E-088AC84C14AA}" type="parTrans" cxnId="{DCBA1533-357E-4862-AF77-4E3B96FC27CA}">
      <dgm:prSet/>
      <dgm:spPr/>
      <dgm:t>
        <a:bodyPr/>
        <a:lstStyle/>
        <a:p>
          <a:endParaRPr lang="pt-BR"/>
        </a:p>
      </dgm:t>
    </dgm:pt>
    <dgm:pt modelId="{8CCBAB7E-72F1-4613-A590-C4B27DB70442}" type="sibTrans" cxnId="{DCBA1533-357E-4862-AF77-4E3B96FC27CA}">
      <dgm:prSet/>
      <dgm:spPr/>
      <dgm:t>
        <a:bodyPr/>
        <a:lstStyle/>
        <a:p>
          <a:endParaRPr lang="pt-BR"/>
        </a:p>
      </dgm:t>
    </dgm:pt>
    <dgm:pt modelId="{A0E73B0D-0247-479A-A07C-84F4AEB9253B}">
      <dgm:prSet phldrT="[Texto]" custT="1"/>
      <dgm:spPr/>
      <dgm:t>
        <a:bodyPr/>
        <a:lstStyle/>
        <a:p>
          <a:r>
            <a:rPr lang="pt-BR" sz="1600" dirty="0" smtClean="0"/>
            <a:t>Obras de abastecimento hídrico</a:t>
          </a:r>
          <a:endParaRPr lang="pt-BR" sz="1600" dirty="0"/>
        </a:p>
      </dgm:t>
    </dgm:pt>
    <dgm:pt modelId="{F8E1513B-CA3F-472F-B295-41D0C57F81A9}" type="parTrans" cxnId="{122884FF-31DF-4042-B2F6-6D678E340943}">
      <dgm:prSet/>
      <dgm:spPr/>
      <dgm:t>
        <a:bodyPr/>
        <a:lstStyle/>
        <a:p>
          <a:endParaRPr lang="pt-BR"/>
        </a:p>
      </dgm:t>
    </dgm:pt>
    <dgm:pt modelId="{030731A0-D3C5-457C-BB85-E378206245EB}" type="sibTrans" cxnId="{122884FF-31DF-4042-B2F6-6D678E340943}">
      <dgm:prSet/>
      <dgm:spPr/>
      <dgm:t>
        <a:bodyPr/>
        <a:lstStyle/>
        <a:p>
          <a:endParaRPr lang="pt-BR"/>
        </a:p>
      </dgm:t>
    </dgm:pt>
    <dgm:pt modelId="{47F07542-1EED-47FA-9749-83A1F62A8A66}">
      <dgm:prSet phldrT="[Texto]" custT="1"/>
      <dgm:spPr/>
      <dgm:t>
        <a:bodyPr/>
        <a:lstStyle/>
        <a:p>
          <a:r>
            <a:rPr lang="pt-BR" sz="2600" dirty="0" smtClean="0"/>
            <a:t>DNOCS</a:t>
          </a:r>
          <a:endParaRPr lang="pt-BR" sz="2600" dirty="0"/>
        </a:p>
      </dgm:t>
    </dgm:pt>
    <dgm:pt modelId="{38BF3631-9979-4D64-9683-54998E83A6A5}" type="parTrans" cxnId="{0F22A5C9-3ADA-4F66-BDA3-D2B7A672C6BF}">
      <dgm:prSet/>
      <dgm:spPr/>
      <dgm:t>
        <a:bodyPr/>
        <a:lstStyle/>
        <a:p>
          <a:endParaRPr lang="pt-BR"/>
        </a:p>
      </dgm:t>
    </dgm:pt>
    <dgm:pt modelId="{63675EAD-05CB-4B8F-9C50-8CCA1AFF06FE}" type="sibTrans" cxnId="{0F22A5C9-3ADA-4F66-BDA3-D2B7A672C6BF}">
      <dgm:prSet/>
      <dgm:spPr/>
      <dgm:t>
        <a:bodyPr/>
        <a:lstStyle/>
        <a:p>
          <a:endParaRPr lang="pt-BR"/>
        </a:p>
      </dgm:t>
    </dgm:pt>
    <dgm:pt modelId="{474BE0FB-E5E4-43AA-94B5-BD1F75E96D60}">
      <dgm:prSet phldrT="[Texto]" custT="1"/>
      <dgm:spPr/>
      <dgm:t>
        <a:bodyPr/>
        <a:lstStyle/>
        <a:p>
          <a:r>
            <a:rPr lang="pt-BR" sz="2600" dirty="0" smtClean="0"/>
            <a:t>SUDAM</a:t>
          </a:r>
          <a:endParaRPr lang="pt-BR" sz="2600" dirty="0"/>
        </a:p>
      </dgm:t>
    </dgm:pt>
    <dgm:pt modelId="{2FF4E9F8-1C15-47CC-B763-47E8A4D97354}" type="parTrans" cxnId="{6DDC80D1-A1F5-42E4-A364-5D046BFB48B0}">
      <dgm:prSet/>
      <dgm:spPr/>
      <dgm:t>
        <a:bodyPr/>
        <a:lstStyle/>
        <a:p>
          <a:endParaRPr lang="pt-BR"/>
        </a:p>
      </dgm:t>
    </dgm:pt>
    <dgm:pt modelId="{7FCB6F13-76B6-4E31-AA68-79F790E49DFE}" type="sibTrans" cxnId="{6DDC80D1-A1F5-42E4-A364-5D046BFB48B0}">
      <dgm:prSet/>
      <dgm:spPr/>
      <dgm:t>
        <a:bodyPr/>
        <a:lstStyle/>
        <a:p>
          <a:endParaRPr lang="pt-BR"/>
        </a:p>
      </dgm:t>
    </dgm:pt>
    <dgm:pt modelId="{E176AE3F-DA48-46D6-98A2-9903184A16BF}">
      <dgm:prSet phldrT="[Texto]" custT="1"/>
      <dgm:spPr/>
      <dgm:t>
        <a:bodyPr/>
        <a:lstStyle/>
        <a:p>
          <a:r>
            <a:rPr lang="pt-BR" sz="1500" b="0" baseline="0" dirty="0" smtClean="0"/>
            <a:t>Transformação Produtiva</a:t>
          </a:r>
          <a:endParaRPr lang="pt-BR" sz="1500" b="0" baseline="0" dirty="0"/>
        </a:p>
      </dgm:t>
    </dgm:pt>
    <dgm:pt modelId="{5222B46B-5F2B-4852-8E85-F868EF1837DA}" type="parTrans" cxnId="{35FC5829-C811-4010-B102-9B9DDABC9D73}">
      <dgm:prSet/>
      <dgm:spPr/>
      <dgm:t>
        <a:bodyPr/>
        <a:lstStyle/>
        <a:p>
          <a:endParaRPr lang="pt-BR"/>
        </a:p>
      </dgm:t>
    </dgm:pt>
    <dgm:pt modelId="{84DD6F25-5089-4FD6-998F-04E9C93100B2}" type="sibTrans" cxnId="{35FC5829-C811-4010-B102-9B9DDABC9D73}">
      <dgm:prSet/>
      <dgm:spPr/>
      <dgm:t>
        <a:bodyPr/>
        <a:lstStyle/>
        <a:p>
          <a:endParaRPr lang="pt-BR"/>
        </a:p>
      </dgm:t>
    </dgm:pt>
    <dgm:pt modelId="{D6B430B0-2CF2-4541-86B8-A893E67BD3E1}">
      <dgm:prSet phldrT="[Texto]" custT="1"/>
      <dgm:spPr/>
      <dgm:t>
        <a:bodyPr/>
        <a:lstStyle/>
        <a:p>
          <a:r>
            <a:rPr lang="pt-BR" sz="2600" dirty="0" smtClean="0"/>
            <a:t>SUDENE</a:t>
          </a:r>
          <a:endParaRPr lang="pt-BR" sz="2600" dirty="0"/>
        </a:p>
      </dgm:t>
    </dgm:pt>
    <dgm:pt modelId="{09EC7E49-F703-4560-8C8F-69F6FE63AD7D}" type="sibTrans" cxnId="{7A373592-5CB7-4621-B244-1BEF8C76EDCB}">
      <dgm:prSet/>
      <dgm:spPr/>
      <dgm:t>
        <a:bodyPr/>
        <a:lstStyle/>
        <a:p>
          <a:endParaRPr lang="pt-BR"/>
        </a:p>
      </dgm:t>
    </dgm:pt>
    <dgm:pt modelId="{6A355341-ED90-42AC-ABA3-11EA1417EDD5}" type="parTrans" cxnId="{7A373592-5CB7-4621-B244-1BEF8C76EDCB}">
      <dgm:prSet/>
      <dgm:spPr/>
      <dgm:t>
        <a:bodyPr/>
        <a:lstStyle/>
        <a:p>
          <a:endParaRPr lang="pt-BR"/>
        </a:p>
      </dgm:t>
    </dgm:pt>
    <dgm:pt modelId="{3068A699-026F-43FD-8CB3-21B9A366149B}">
      <dgm:prSet phldrT="[Texto]" custT="1"/>
      <dgm:spPr/>
      <dgm:t>
        <a:bodyPr/>
        <a:lstStyle/>
        <a:p>
          <a:r>
            <a:rPr lang="pt-BR" sz="1500" b="0" baseline="0" dirty="0" smtClean="0"/>
            <a:t>Integração, Infraestrutura e Expansão Econômica</a:t>
          </a:r>
          <a:endParaRPr lang="pt-BR" sz="1500" b="1" baseline="0" dirty="0" smtClean="0"/>
        </a:p>
      </dgm:t>
    </dgm:pt>
    <dgm:pt modelId="{C07DB4D1-5815-41A1-BCE0-04E93C1ACEBF}" type="sibTrans" cxnId="{365B1F92-4352-4A8F-9A6F-A4F60ABA2DB7}">
      <dgm:prSet/>
      <dgm:spPr/>
      <dgm:t>
        <a:bodyPr/>
        <a:lstStyle/>
        <a:p>
          <a:endParaRPr lang="pt-BR"/>
        </a:p>
      </dgm:t>
    </dgm:pt>
    <dgm:pt modelId="{CF84A705-E091-440A-A9CC-D71181874E8F}" type="parTrans" cxnId="{365B1F92-4352-4A8F-9A6F-A4F60ABA2DB7}">
      <dgm:prSet/>
      <dgm:spPr/>
      <dgm:t>
        <a:bodyPr/>
        <a:lstStyle/>
        <a:p>
          <a:endParaRPr lang="pt-BR"/>
        </a:p>
      </dgm:t>
    </dgm:pt>
    <dgm:pt modelId="{2102E18A-B323-45AE-AB40-D61FD693C9A1}">
      <dgm:prSet phldrT="[Texto]" custT="1"/>
      <dgm:spPr/>
      <dgm:t>
        <a:bodyPr/>
        <a:lstStyle/>
        <a:p>
          <a:r>
            <a:rPr lang="pt-BR" sz="2600" dirty="0" smtClean="0"/>
            <a:t>SUDECO</a:t>
          </a:r>
          <a:endParaRPr lang="pt-BR" sz="2600" dirty="0"/>
        </a:p>
      </dgm:t>
    </dgm:pt>
    <dgm:pt modelId="{5CE9B6E3-2B85-41A3-83AB-E6B18D4127CA}" type="parTrans" cxnId="{1DEB2CC9-9095-447C-95E7-A22C14AC1AAF}">
      <dgm:prSet/>
      <dgm:spPr/>
      <dgm:t>
        <a:bodyPr/>
        <a:lstStyle/>
        <a:p>
          <a:endParaRPr lang="pt-BR"/>
        </a:p>
      </dgm:t>
    </dgm:pt>
    <dgm:pt modelId="{6AEA7AF1-E6A5-47FF-8BD4-B9B9168AD839}" type="sibTrans" cxnId="{1DEB2CC9-9095-447C-95E7-A22C14AC1AAF}">
      <dgm:prSet/>
      <dgm:spPr/>
      <dgm:t>
        <a:bodyPr/>
        <a:lstStyle/>
        <a:p>
          <a:endParaRPr lang="pt-BR"/>
        </a:p>
      </dgm:t>
    </dgm:pt>
    <dgm:pt modelId="{B7E5C902-E136-4C0A-952A-0126AD42ED73}">
      <dgm:prSet phldrT="[Texto]" custT="1"/>
      <dgm:spPr/>
      <dgm:t>
        <a:bodyPr/>
        <a:lstStyle/>
        <a:p>
          <a:r>
            <a:rPr lang="pt-BR" sz="1500" b="0" baseline="0" dirty="0" smtClean="0"/>
            <a:t>Integração, Infraestrutura e Expansão Econômica</a:t>
          </a:r>
          <a:endParaRPr lang="pt-BR" sz="1500" baseline="0" dirty="0"/>
        </a:p>
      </dgm:t>
    </dgm:pt>
    <dgm:pt modelId="{5B163766-B8F1-42F1-BBFD-013FACB6A54D}" type="parTrans" cxnId="{697F8801-A07D-43EB-9506-EF6AC660C2AD}">
      <dgm:prSet/>
      <dgm:spPr/>
      <dgm:t>
        <a:bodyPr/>
        <a:lstStyle/>
        <a:p>
          <a:endParaRPr lang="pt-BR"/>
        </a:p>
      </dgm:t>
    </dgm:pt>
    <dgm:pt modelId="{62E33F26-E6F8-40F5-8383-E398E9E705B0}" type="sibTrans" cxnId="{697F8801-A07D-43EB-9506-EF6AC660C2AD}">
      <dgm:prSet/>
      <dgm:spPr/>
      <dgm:t>
        <a:bodyPr/>
        <a:lstStyle/>
        <a:p>
          <a:endParaRPr lang="pt-BR"/>
        </a:p>
      </dgm:t>
    </dgm:pt>
    <dgm:pt modelId="{FA1B5960-304E-40D9-9813-F255654103E1}">
      <dgm:prSet custT="1"/>
      <dgm:spPr/>
      <dgm:t>
        <a:bodyPr/>
        <a:lstStyle/>
        <a:p>
          <a:r>
            <a:rPr lang="pt-BR" sz="1600" dirty="0" smtClean="0"/>
            <a:t>Agricultura Irrigada</a:t>
          </a:r>
          <a:endParaRPr lang="pt-BR" sz="1600" dirty="0"/>
        </a:p>
      </dgm:t>
    </dgm:pt>
    <dgm:pt modelId="{A77E6D2E-EC96-4187-8DCF-48865A3F4575}" type="parTrans" cxnId="{9D680046-F200-4540-A401-75F4A05C949E}">
      <dgm:prSet/>
      <dgm:spPr/>
      <dgm:t>
        <a:bodyPr/>
        <a:lstStyle/>
        <a:p>
          <a:endParaRPr lang="pt-BR"/>
        </a:p>
      </dgm:t>
    </dgm:pt>
    <dgm:pt modelId="{42421BBD-25D7-40AF-94F9-FC2D61A116AF}" type="sibTrans" cxnId="{9D680046-F200-4540-A401-75F4A05C949E}">
      <dgm:prSet/>
      <dgm:spPr/>
      <dgm:t>
        <a:bodyPr/>
        <a:lstStyle/>
        <a:p>
          <a:endParaRPr lang="pt-BR"/>
        </a:p>
      </dgm:t>
    </dgm:pt>
    <dgm:pt modelId="{22297925-2833-4022-82CD-F838DEE1F33C}">
      <dgm:prSet custT="1"/>
      <dgm:spPr/>
      <dgm:t>
        <a:bodyPr/>
        <a:lstStyle/>
        <a:p>
          <a:r>
            <a:rPr lang="pt-BR" sz="1600" dirty="0" smtClean="0"/>
            <a:t>Obras de abastecimento hídrico</a:t>
          </a:r>
        </a:p>
      </dgm:t>
    </dgm:pt>
    <dgm:pt modelId="{3050BD55-FDEF-40CD-A17F-439AAC3D8976}" type="parTrans" cxnId="{C0CBF398-7BA8-4BA5-A364-637C29D74974}">
      <dgm:prSet/>
      <dgm:spPr/>
      <dgm:t>
        <a:bodyPr/>
        <a:lstStyle/>
        <a:p>
          <a:endParaRPr lang="pt-BR"/>
        </a:p>
      </dgm:t>
    </dgm:pt>
    <dgm:pt modelId="{089EE199-BD59-401A-9575-F268D5A3A254}" type="sibTrans" cxnId="{C0CBF398-7BA8-4BA5-A364-637C29D74974}">
      <dgm:prSet/>
      <dgm:spPr/>
      <dgm:t>
        <a:bodyPr/>
        <a:lstStyle/>
        <a:p>
          <a:endParaRPr lang="pt-BR"/>
        </a:p>
      </dgm:t>
    </dgm:pt>
    <dgm:pt modelId="{538B5D4F-AAD5-49AD-B19D-627FEF91711E}">
      <dgm:prSet custT="1"/>
      <dgm:spPr/>
      <dgm:t>
        <a:bodyPr/>
        <a:lstStyle/>
        <a:p>
          <a:r>
            <a:rPr lang="pt-BR" sz="1600" dirty="0" smtClean="0"/>
            <a:t>Ações de Pesca e Aquicultura</a:t>
          </a:r>
        </a:p>
      </dgm:t>
    </dgm:pt>
    <dgm:pt modelId="{15E9A889-2301-4892-84C4-C4FB2C010064}" type="parTrans" cxnId="{FDD7A35E-D005-4A0E-A88C-7AC103758833}">
      <dgm:prSet/>
      <dgm:spPr/>
      <dgm:t>
        <a:bodyPr/>
        <a:lstStyle/>
        <a:p>
          <a:endParaRPr lang="pt-BR"/>
        </a:p>
      </dgm:t>
    </dgm:pt>
    <dgm:pt modelId="{9460AAA1-4415-489B-9F36-EE5828D7D706}" type="sibTrans" cxnId="{FDD7A35E-D005-4A0E-A88C-7AC103758833}">
      <dgm:prSet/>
      <dgm:spPr/>
      <dgm:t>
        <a:bodyPr/>
        <a:lstStyle/>
        <a:p>
          <a:endParaRPr lang="pt-BR"/>
        </a:p>
      </dgm:t>
    </dgm:pt>
    <dgm:pt modelId="{C9CC63AA-6F05-4A76-B1F9-B1A08079F88A}">
      <dgm:prSet custT="1"/>
      <dgm:spPr/>
      <dgm:t>
        <a:bodyPr/>
        <a:lstStyle/>
        <a:p>
          <a:r>
            <a:rPr lang="pt-BR" sz="1400" b="0" baseline="0" dirty="0" smtClean="0"/>
            <a:t>Integração, Infraestrutura e Expansão Econômica</a:t>
          </a:r>
          <a:endParaRPr lang="pt-BR" sz="1400" baseline="0" dirty="0" smtClean="0">
            <a:latin typeface="+mj-lt"/>
          </a:endParaRPr>
        </a:p>
      </dgm:t>
    </dgm:pt>
    <dgm:pt modelId="{21EEA3C8-2EDA-4E06-B2D7-503F953239E4}" type="parTrans" cxnId="{E00A8AF6-83D7-48E1-92B5-F06588803C40}">
      <dgm:prSet/>
      <dgm:spPr/>
      <dgm:t>
        <a:bodyPr/>
        <a:lstStyle/>
        <a:p>
          <a:endParaRPr lang="pt-BR"/>
        </a:p>
      </dgm:t>
    </dgm:pt>
    <dgm:pt modelId="{06E1D8D2-3011-463D-9205-7877030DA396}" type="sibTrans" cxnId="{E00A8AF6-83D7-48E1-92B5-F06588803C40}">
      <dgm:prSet/>
      <dgm:spPr/>
      <dgm:t>
        <a:bodyPr/>
        <a:lstStyle/>
        <a:p>
          <a:endParaRPr lang="pt-BR"/>
        </a:p>
      </dgm:t>
    </dgm:pt>
    <dgm:pt modelId="{0B9A85B2-FE2F-4642-A169-8B2984378E23}">
      <dgm:prSet phldrT="[Texto]" custT="1"/>
      <dgm:spPr/>
      <dgm:t>
        <a:bodyPr/>
        <a:lstStyle/>
        <a:p>
          <a:r>
            <a:rPr lang="pt-BR" sz="1500" b="0" baseline="0" dirty="0" smtClean="0"/>
            <a:t>Atração de Investimentos e Fortalecimento de </a:t>
          </a:r>
          <a:r>
            <a:rPr lang="pt-BR" sz="1500" b="0" baseline="0" dirty="0" err="1" smtClean="0"/>
            <a:t>APLs</a:t>
          </a:r>
          <a:endParaRPr lang="pt-BR" sz="1500" b="0" baseline="0" dirty="0"/>
        </a:p>
      </dgm:t>
    </dgm:pt>
    <dgm:pt modelId="{DEC773DB-5965-4E54-9283-5B7E599FF720}" type="parTrans" cxnId="{DB0B9DC9-DD5A-4211-8907-76FBADAE9936}">
      <dgm:prSet/>
      <dgm:spPr/>
      <dgm:t>
        <a:bodyPr/>
        <a:lstStyle/>
        <a:p>
          <a:endParaRPr lang="pt-BR"/>
        </a:p>
      </dgm:t>
    </dgm:pt>
    <dgm:pt modelId="{0C7F1AD1-BDC4-4632-817D-ACF272D3DEF3}" type="sibTrans" cxnId="{DB0B9DC9-DD5A-4211-8907-76FBADAE9936}">
      <dgm:prSet/>
      <dgm:spPr/>
      <dgm:t>
        <a:bodyPr/>
        <a:lstStyle/>
        <a:p>
          <a:endParaRPr lang="pt-BR"/>
        </a:p>
      </dgm:t>
    </dgm:pt>
    <dgm:pt modelId="{A51B2A21-0001-4F67-9E21-C2A30EDC2C5D}">
      <dgm:prSet custT="1"/>
      <dgm:spPr/>
      <dgm:t>
        <a:bodyPr/>
        <a:lstStyle/>
        <a:p>
          <a:r>
            <a:rPr lang="pt-BR" sz="1600" dirty="0" smtClean="0"/>
            <a:t>Revitalização</a:t>
          </a:r>
          <a:endParaRPr lang="pt-BR" sz="1600" dirty="0"/>
        </a:p>
      </dgm:t>
    </dgm:pt>
    <dgm:pt modelId="{876AA9DA-EA61-4CB3-AF36-432A6CF73D0A}" type="parTrans" cxnId="{5CBDEDFF-E614-418D-99D5-3BE9E8F27A0D}">
      <dgm:prSet/>
      <dgm:spPr/>
      <dgm:t>
        <a:bodyPr/>
        <a:lstStyle/>
        <a:p>
          <a:endParaRPr lang="pt-BR"/>
        </a:p>
      </dgm:t>
    </dgm:pt>
    <dgm:pt modelId="{419629B7-E061-4500-B0BA-964469319281}" type="sibTrans" cxnId="{5CBDEDFF-E614-418D-99D5-3BE9E8F27A0D}">
      <dgm:prSet/>
      <dgm:spPr/>
      <dgm:t>
        <a:bodyPr/>
        <a:lstStyle/>
        <a:p>
          <a:endParaRPr lang="pt-BR"/>
        </a:p>
      </dgm:t>
    </dgm:pt>
    <dgm:pt modelId="{12AEDE6D-E568-4CB3-B9C6-14B0E5B0B63F}">
      <dgm:prSet custT="1"/>
      <dgm:spPr/>
      <dgm:t>
        <a:bodyPr/>
        <a:lstStyle/>
        <a:p>
          <a:r>
            <a:rPr lang="pt-BR" sz="1600" dirty="0" smtClean="0"/>
            <a:t>Inclusão Produtiva</a:t>
          </a:r>
          <a:endParaRPr lang="pt-BR" sz="1600" dirty="0"/>
        </a:p>
      </dgm:t>
    </dgm:pt>
    <dgm:pt modelId="{01F66C3B-78DB-413E-BA22-7C2DA40E0925}" type="parTrans" cxnId="{A54B88D3-37AC-4698-AB13-D633D0C810C4}">
      <dgm:prSet/>
      <dgm:spPr/>
      <dgm:t>
        <a:bodyPr/>
        <a:lstStyle/>
        <a:p>
          <a:endParaRPr lang="pt-BR"/>
        </a:p>
      </dgm:t>
    </dgm:pt>
    <dgm:pt modelId="{0B50A86F-B218-4AD4-A425-C2565B1066C2}" type="sibTrans" cxnId="{A54B88D3-37AC-4698-AB13-D633D0C810C4}">
      <dgm:prSet/>
      <dgm:spPr/>
      <dgm:t>
        <a:bodyPr/>
        <a:lstStyle/>
        <a:p>
          <a:endParaRPr lang="pt-BR"/>
        </a:p>
      </dgm:t>
    </dgm:pt>
    <dgm:pt modelId="{C35A4674-BC89-4790-862E-6FA607FACD96}">
      <dgm:prSet custT="1"/>
      <dgm:spPr/>
      <dgm:t>
        <a:bodyPr/>
        <a:lstStyle/>
        <a:p>
          <a:r>
            <a:rPr lang="pt-BR" sz="1600" dirty="0" smtClean="0"/>
            <a:t>Água para Todos</a:t>
          </a:r>
          <a:endParaRPr lang="pt-BR" sz="1600" dirty="0"/>
        </a:p>
      </dgm:t>
    </dgm:pt>
    <dgm:pt modelId="{B87DF9FB-F85B-4B3B-B905-5D50BA631469}" type="parTrans" cxnId="{40B242CA-B97A-48ED-9739-A2484863AFC0}">
      <dgm:prSet/>
      <dgm:spPr/>
      <dgm:t>
        <a:bodyPr/>
        <a:lstStyle/>
        <a:p>
          <a:endParaRPr lang="pt-BR"/>
        </a:p>
      </dgm:t>
    </dgm:pt>
    <dgm:pt modelId="{7F9EB1FC-A17E-4F77-AE97-B016A511C7F9}" type="sibTrans" cxnId="{40B242CA-B97A-48ED-9739-A2484863AFC0}">
      <dgm:prSet/>
      <dgm:spPr/>
      <dgm:t>
        <a:bodyPr/>
        <a:lstStyle/>
        <a:p>
          <a:endParaRPr lang="pt-BR"/>
        </a:p>
      </dgm:t>
    </dgm:pt>
    <dgm:pt modelId="{F362D70A-56CA-4AEB-B27F-4CDDE7D95B20}">
      <dgm:prSet custT="1"/>
      <dgm:spPr/>
      <dgm:t>
        <a:bodyPr/>
        <a:lstStyle/>
        <a:p>
          <a:r>
            <a:rPr lang="pt-BR" sz="1600" dirty="0" smtClean="0"/>
            <a:t>Operação do PISF</a:t>
          </a:r>
          <a:endParaRPr lang="pt-BR" sz="1600" dirty="0"/>
        </a:p>
      </dgm:t>
    </dgm:pt>
    <dgm:pt modelId="{5B0C8C51-1CB7-4B7A-847D-1E7C79247E43}" type="parTrans" cxnId="{CD5A67C6-548F-4BC8-8EA0-26EECFEB0EE0}">
      <dgm:prSet/>
      <dgm:spPr/>
      <dgm:t>
        <a:bodyPr/>
        <a:lstStyle/>
        <a:p>
          <a:endParaRPr lang="pt-BR"/>
        </a:p>
      </dgm:t>
    </dgm:pt>
    <dgm:pt modelId="{CB3B9169-9E0F-4A27-8BF8-B4EDF06C9400}" type="sibTrans" cxnId="{CD5A67C6-548F-4BC8-8EA0-26EECFEB0EE0}">
      <dgm:prSet/>
      <dgm:spPr/>
      <dgm:t>
        <a:bodyPr/>
        <a:lstStyle/>
        <a:p>
          <a:endParaRPr lang="pt-BR"/>
        </a:p>
      </dgm:t>
    </dgm:pt>
    <dgm:pt modelId="{11680954-0687-43C9-832A-C073AB99E730}">
      <dgm:prSet phldrT="[Texto]" custT="1"/>
      <dgm:spPr/>
      <dgm:t>
        <a:bodyPr/>
        <a:lstStyle/>
        <a:p>
          <a:r>
            <a:rPr lang="pt-BR" sz="1500" b="0" baseline="0" dirty="0" smtClean="0"/>
            <a:t>Redução das desigualdades </a:t>
          </a:r>
          <a:r>
            <a:rPr lang="pt-BR" sz="1500" b="0" baseline="0" dirty="0" err="1" smtClean="0"/>
            <a:t>intra</a:t>
          </a:r>
          <a:r>
            <a:rPr lang="pt-BR" sz="1500" b="0" baseline="0" dirty="0" smtClean="0"/>
            <a:t> e inter-regionais</a:t>
          </a:r>
          <a:endParaRPr lang="pt-BR" sz="1500" b="0" baseline="0" dirty="0"/>
        </a:p>
      </dgm:t>
    </dgm:pt>
    <dgm:pt modelId="{137A01B4-C578-4A9B-84A5-D385B1480F5E}" type="parTrans" cxnId="{E8F1EC70-7A07-468E-82F8-391699FD0AC3}">
      <dgm:prSet/>
      <dgm:spPr/>
      <dgm:t>
        <a:bodyPr/>
        <a:lstStyle/>
        <a:p>
          <a:endParaRPr lang="pt-BR"/>
        </a:p>
      </dgm:t>
    </dgm:pt>
    <dgm:pt modelId="{4F62159B-F8C1-4CF4-9531-25919C215601}" type="sibTrans" cxnId="{E8F1EC70-7A07-468E-82F8-391699FD0AC3}">
      <dgm:prSet/>
      <dgm:spPr/>
      <dgm:t>
        <a:bodyPr/>
        <a:lstStyle/>
        <a:p>
          <a:endParaRPr lang="pt-BR"/>
        </a:p>
      </dgm:t>
    </dgm:pt>
    <dgm:pt modelId="{C577CF94-C08B-4B75-9D61-F04A4415D42C}">
      <dgm:prSet phldrT="[Texto]" custT="1"/>
      <dgm:spPr/>
      <dgm:t>
        <a:bodyPr/>
        <a:lstStyle/>
        <a:p>
          <a:r>
            <a:rPr lang="pt-BR" sz="1500" baseline="0" dirty="0" smtClean="0"/>
            <a:t>Transformação Produtiva</a:t>
          </a:r>
          <a:endParaRPr lang="pt-BR" sz="1500" baseline="0" dirty="0"/>
        </a:p>
      </dgm:t>
    </dgm:pt>
    <dgm:pt modelId="{34C93997-8D12-42CF-8C4F-9B2244E4E88F}" type="parTrans" cxnId="{56FA339A-FC4E-4892-A2CE-EA3D154541D2}">
      <dgm:prSet/>
      <dgm:spPr/>
      <dgm:t>
        <a:bodyPr/>
        <a:lstStyle/>
        <a:p>
          <a:endParaRPr lang="pt-BR"/>
        </a:p>
      </dgm:t>
    </dgm:pt>
    <dgm:pt modelId="{35A181AA-DB14-4CB2-B58E-AB9F5B639756}" type="sibTrans" cxnId="{56FA339A-FC4E-4892-A2CE-EA3D154541D2}">
      <dgm:prSet/>
      <dgm:spPr/>
      <dgm:t>
        <a:bodyPr/>
        <a:lstStyle/>
        <a:p>
          <a:endParaRPr lang="pt-BR"/>
        </a:p>
      </dgm:t>
    </dgm:pt>
    <dgm:pt modelId="{4B17157B-2177-45F5-90EF-207D243BA97E}">
      <dgm:prSet phldrT="[Texto]" custT="1"/>
      <dgm:spPr/>
      <dgm:t>
        <a:bodyPr/>
        <a:lstStyle/>
        <a:p>
          <a:r>
            <a:rPr lang="pt-BR" sz="1500" b="0" baseline="0" dirty="0" smtClean="0"/>
            <a:t>Atração de Investimentos e Fortalecimento de </a:t>
          </a:r>
          <a:r>
            <a:rPr lang="pt-BR" sz="1500" b="0" baseline="0" dirty="0" err="1" smtClean="0"/>
            <a:t>APLs</a:t>
          </a:r>
          <a:endParaRPr lang="pt-BR" sz="1500" baseline="0" dirty="0"/>
        </a:p>
      </dgm:t>
    </dgm:pt>
    <dgm:pt modelId="{C10B4288-6271-42BB-9A07-ACE8216B2426}" type="parTrans" cxnId="{9CBC17C7-CB4B-4AEC-BB2A-A3F532AF4829}">
      <dgm:prSet/>
      <dgm:spPr/>
      <dgm:t>
        <a:bodyPr/>
        <a:lstStyle/>
        <a:p>
          <a:endParaRPr lang="pt-BR"/>
        </a:p>
      </dgm:t>
    </dgm:pt>
    <dgm:pt modelId="{263FA6A5-0EE0-48AA-8EAD-30764D82B2A2}" type="sibTrans" cxnId="{9CBC17C7-CB4B-4AEC-BB2A-A3F532AF4829}">
      <dgm:prSet/>
      <dgm:spPr/>
      <dgm:t>
        <a:bodyPr/>
        <a:lstStyle/>
        <a:p>
          <a:endParaRPr lang="pt-BR"/>
        </a:p>
      </dgm:t>
    </dgm:pt>
    <dgm:pt modelId="{051495D6-0AF0-4700-B9C3-32C78DD8B9C8}">
      <dgm:prSet phldrT="[Texto]" custT="1"/>
      <dgm:spPr/>
      <dgm:t>
        <a:bodyPr/>
        <a:lstStyle/>
        <a:p>
          <a:r>
            <a:rPr lang="pt-BR" sz="1500" b="0" baseline="0" dirty="0" smtClean="0"/>
            <a:t>Redução das desigualdades </a:t>
          </a:r>
          <a:r>
            <a:rPr lang="pt-BR" sz="1500" b="0" baseline="0" dirty="0" err="1" smtClean="0"/>
            <a:t>intra</a:t>
          </a:r>
          <a:r>
            <a:rPr lang="pt-BR" sz="1500" b="0" baseline="0" dirty="0" smtClean="0"/>
            <a:t> e inter-regionais</a:t>
          </a:r>
          <a:endParaRPr lang="pt-BR" sz="1500" baseline="0" dirty="0"/>
        </a:p>
      </dgm:t>
    </dgm:pt>
    <dgm:pt modelId="{E65E6355-6D93-4FE8-83D8-07A805D43315}" type="parTrans" cxnId="{26A1091D-B905-4E56-A2CF-FE4560454879}">
      <dgm:prSet/>
      <dgm:spPr/>
      <dgm:t>
        <a:bodyPr/>
        <a:lstStyle/>
        <a:p>
          <a:endParaRPr lang="pt-BR"/>
        </a:p>
      </dgm:t>
    </dgm:pt>
    <dgm:pt modelId="{22C0E86E-12B7-4778-8D7E-C8DCA1249C31}" type="sibTrans" cxnId="{26A1091D-B905-4E56-A2CF-FE4560454879}">
      <dgm:prSet/>
      <dgm:spPr/>
      <dgm:t>
        <a:bodyPr/>
        <a:lstStyle/>
        <a:p>
          <a:endParaRPr lang="pt-BR"/>
        </a:p>
      </dgm:t>
    </dgm:pt>
    <dgm:pt modelId="{F2B1F2BB-8002-4088-A14F-86C003E230C0}">
      <dgm:prSet custT="1"/>
      <dgm:spPr/>
      <dgm:t>
        <a:bodyPr/>
        <a:lstStyle/>
        <a:p>
          <a:r>
            <a:rPr lang="pt-BR" sz="1400" baseline="0" dirty="0" smtClean="0"/>
            <a:t>Transformação Produtiva</a:t>
          </a:r>
          <a:endParaRPr lang="pt-BR" sz="1400" baseline="0" dirty="0" smtClean="0">
            <a:latin typeface="+mj-lt"/>
          </a:endParaRPr>
        </a:p>
      </dgm:t>
    </dgm:pt>
    <dgm:pt modelId="{F13E8077-A23A-45E2-A1E8-56632A9B07D0}" type="parTrans" cxnId="{D86B4BC5-CB6F-456C-A2F0-FE9060A8DDFF}">
      <dgm:prSet/>
      <dgm:spPr/>
      <dgm:t>
        <a:bodyPr/>
        <a:lstStyle/>
        <a:p>
          <a:endParaRPr lang="pt-BR"/>
        </a:p>
      </dgm:t>
    </dgm:pt>
    <dgm:pt modelId="{009BD13F-A5AB-4A3E-AE63-DE4AB8A52EE7}" type="sibTrans" cxnId="{D86B4BC5-CB6F-456C-A2F0-FE9060A8DDFF}">
      <dgm:prSet/>
      <dgm:spPr/>
      <dgm:t>
        <a:bodyPr/>
        <a:lstStyle/>
        <a:p>
          <a:endParaRPr lang="pt-BR"/>
        </a:p>
      </dgm:t>
    </dgm:pt>
    <dgm:pt modelId="{51A521AA-8C4D-4CFE-9F39-EA15DDB2228D}">
      <dgm:prSet custT="1"/>
      <dgm:spPr/>
      <dgm:t>
        <a:bodyPr/>
        <a:lstStyle/>
        <a:p>
          <a:r>
            <a:rPr lang="pt-BR" sz="1400" b="0" baseline="0" dirty="0" smtClean="0"/>
            <a:t>Atração de Investimentos e Fortalecimento de </a:t>
          </a:r>
          <a:r>
            <a:rPr lang="pt-BR" sz="1400" b="0" baseline="0" dirty="0" err="1" smtClean="0"/>
            <a:t>APLs</a:t>
          </a:r>
          <a:endParaRPr lang="pt-BR" sz="1400" baseline="0" dirty="0" smtClean="0">
            <a:latin typeface="+mj-lt"/>
          </a:endParaRPr>
        </a:p>
      </dgm:t>
    </dgm:pt>
    <dgm:pt modelId="{52BB041C-5234-4B15-A1F2-BB8D2F75D844}" type="parTrans" cxnId="{6186F914-4B11-4792-B5CF-7B55BCC0F70B}">
      <dgm:prSet/>
      <dgm:spPr/>
      <dgm:t>
        <a:bodyPr/>
        <a:lstStyle/>
        <a:p>
          <a:endParaRPr lang="pt-BR"/>
        </a:p>
      </dgm:t>
    </dgm:pt>
    <dgm:pt modelId="{30AE10A8-D827-4B82-8820-056C39488D0E}" type="sibTrans" cxnId="{6186F914-4B11-4792-B5CF-7B55BCC0F70B}">
      <dgm:prSet/>
      <dgm:spPr/>
      <dgm:t>
        <a:bodyPr/>
        <a:lstStyle/>
        <a:p>
          <a:endParaRPr lang="pt-BR"/>
        </a:p>
      </dgm:t>
    </dgm:pt>
    <dgm:pt modelId="{087AF971-FE2C-4853-AD63-00269D4AF4BC}">
      <dgm:prSet custT="1"/>
      <dgm:spPr/>
      <dgm:t>
        <a:bodyPr/>
        <a:lstStyle/>
        <a:p>
          <a:r>
            <a:rPr lang="pt-BR" sz="1400" b="0" baseline="0" dirty="0" smtClean="0"/>
            <a:t>Redução das desigualdades </a:t>
          </a:r>
          <a:r>
            <a:rPr lang="pt-BR" sz="1400" b="0" baseline="0" dirty="0" err="1" smtClean="0"/>
            <a:t>intra</a:t>
          </a:r>
          <a:r>
            <a:rPr lang="pt-BR" sz="1400" b="0" baseline="0" dirty="0" smtClean="0"/>
            <a:t> e inter-regionais</a:t>
          </a:r>
        </a:p>
      </dgm:t>
    </dgm:pt>
    <dgm:pt modelId="{7B9A5D3C-9122-46F6-A94A-AE7A74C92F2C}" type="parTrans" cxnId="{39285396-4936-4B7E-B203-F14543616570}">
      <dgm:prSet/>
      <dgm:spPr/>
      <dgm:t>
        <a:bodyPr/>
        <a:lstStyle/>
        <a:p>
          <a:endParaRPr lang="pt-BR"/>
        </a:p>
      </dgm:t>
    </dgm:pt>
    <dgm:pt modelId="{2ABB9171-43E7-433F-8D16-6ADE17F0BDCE}" type="sibTrans" cxnId="{39285396-4936-4B7E-B203-F14543616570}">
      <dgm:prSet/>
      <dgm:spPr/>
      <dgm:t>
        <a:bodyPr/>
        <a:lstStyle/>
        <a:p>
          <a:endParaRPr lang="pt-BR"/>
        </a:p>
      </dgm:t>
    </dgm:pt>
    <dgm:pt modelId="{19C4ED12-5098-48C2-98F6-3F88AA13ADC5}">
      <dgm:prSet custT="1"/>
      <dgm:spPr/>
      <dgm:t>
        <a:bodyPr/>
        <a:lstStyle/>
        <a:p>
          <a:r>
            <a:rPr lang="pt-BR" sz="1400" b="0" baseline="0" dirty="0" smtClean="0"/>
            <a:t>Agricultura Irrigada</a:t>
          </a:r>
        </a:p>
      </dgm:t>
    </dgm:pt>
    <dgm:pt modelId="{2772CCB8-2677-42C8-A201-48C82A4055E1}" type="parTrans" cxnId="{0483F118-3DE5-44F8-9B61-109CEA73FFF4}">
      <dgm:prSet/>
      <dgm:spPr/>
      <dgm:t>
        <a:bodyPr/>
        <a:lstStyle/>
        <a:p>
          <a:endParaRPr lang="pt-BR"/>
        </a:p>
      </dgm:t>
    </dgm:pt>
    <dgm:pt modelId="{4255016E-57A3-41BD-973F-3B758496CB86}" type="sibTrans" cxnId="{0483F118-3DE5-44F8-9B61-109CEA73FFF4}">
      <dgm:prSet/>
      <dgm:spPr/>
      <dgm:t>
        <a:bodyPr/>
        <a:lstStyle/>
        <a:p>
          <a:endParaRPr lang="pt-BR"/>
        </a:p>
      </dgm:t>
    </dgm:pt>
    <dgm:pt modelId="{B9B047C0-1715-46CC-931A-C846BC84AECF}" type="pres">
      <dgm:prSet presAssocID="{AD5EEC35-0787-4408-A9E9-DEE23C3EAF7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9C8747D-9952-4A9B-8DED-FD07B82F0365}" type="pres">
      <dgm:prSet presAssocID="{ADEC0F75-2346-478D-817F-8EC195AF6FAA}" presName="compNode" presStyleCnt="0"/>
      <dgm:spPr/>
    </dgm:pt>
    <dgm:pt modelId="{7978B347-2978-4F5D-A6AB-DA21B961C596}" type="pres">
      <dgm:prSet presAssocID="{ADEC0F75-2346-478D-817F-8EC195AF6FAA}" presName="aNode" presStyleLbl="bgShp" presStyleIdx="0" presStyleCnt="5" custScaleX="110000"/>
      <dgm:spPr/>
      <dgm:t>
        <a:bodyPr/>
        <a:lstStyle/>
        <a:p>
          <a:endParaRPr lang="pt-BR"/>
        </a:p>
      </dgm:t>
    </dgm:pt>
    <dgm:pt modelId="{EEB3897F-349D-49C0-82A8-ED4329F1AE5A}" type="pres">
      <dgm:prSet presAssocID="{ADEC0F75-2346-478D-817F-8EC195AF6FAA}" presName="textNode" presStyleLbl="bgShp" presStyleIdx="0" presStyleCnt="5"/>
      <dgm:spPr/>
      <dgm:t>
        <a:bodyPr/>
        <a:lstStyle/>
        <a:p>
          <a:endParaRPr lang="pt-BR"/>
        </a:p>
      </dgm:t>
    </dgm:pt>
    <dgm:pt modelId="{E158B73F-05EC-48EE-8619-6042C3A86D1B}" type="pres">
      <dgm:prSet presAssocID="{ADEC0F75-2346-478D-817F-8EC195AF6FAA}" presName="compChildNode" presStyleCnt="0"/>
      <dgm:spPr/>
    </dgm:pt>
    <dgm:pt modelId="{9BF9E9D0-EE66-4C51-A380-5320D745EE34}" type="pres">
      <dgm:prSet presAssocID="{ADEC0F75-2346-478D-817F-8EC195AF6FAA}" presName="theInnerList" presStyleCnt="0"/>
      <dgm:spPr/>
    </dgm:pt>
    <dgm:pt modelId="{5F94063E-AEA4-4A35-A45E-1416E1554206}" type="pres">
      <dgm:prSet presAssocID="{A0E73B0D-0247-479A-A07C-84F4AEB9253B}" presName="childNode" presStyleLbl="node1" presStyleIdx="0" presStyleCnt="21" custScaleX="126421" custScaleY="151796" custLinFactNeighborY="-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E3E768-33B9-49D2-B894-54DF431035F4}" type="pres">
      <dgm:prSet presAssocID="{A0E73B0D-0247-479A-A07C-84F4AEB9253B}" presName="aSpace2" presStyleCnt="0"/>
      <dgm:spPr/>
    </dgm:pt>
    <dgm:pt modelId="{4DF27269-218F-409B-B45B-0A117B578EF6}" type="pres">
      <dgm:prSet presAssocID="{FA1B5960-304E-40D9-9813-F255654103E1}" presName="childNode" presStyleLbl="node1" presStyleIdx="1" presStyleCnt="21" custScaleX="126421" custScaleY="113871" custLinFactNeighborY="-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2C31E1-F9FB-4579-88EA-F0A6BA8A8406}" type="pres">
      <dgm:prSet presAssocID="{FA1B5960-304E-40D9-9813-F255654103E1}" presName="aSpace2" presStyleCnt="0"/>
      <dgm:spPr/>
    </dgm:pt>
    <dgm:pt modelId="{B0495E94-F3A3-4461-B437-F2D6314E83C9}" type="pres">
      <dgm:prSet presAssocID="{A51B2A21-0001-4F67-9E21-C2A30EDC2C5D}" presName="childNode" presStyleLbl="node1" presStyleIdx="2" presStyleCnt="21" custScaleX="126016" custLinFactNeighborX="0" custLinFactNeighborY="-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A69240-AC4A-4CE8-AA9C-361B58EBB8C1}" type="pres">
      <dgm:prSet presAssocID="{A51B2A21-0001-4F67-9E21-C2A30EDC2C5D}" presName="aSpace2" presStyleCnt="0"/>
      <dgm:spPr/>
    </dgm:pt>
    <dgm:pt modelId="{10FC8102-BB1A-42D3-A25C-14B50312113A}" type="pres">
      <dgm:prSet presAssocID="{12AEDE6D-E568-4CB3-B9C6-14B0E5B0B63F}" presName="childNode" presStyleLbl="node1" presStyleIdx="3" presStyleCnt="21" custScaleX="126016" custLinFactNeighborX="0" custLinFactNeighborY="-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7FBA99-0FB0-496C-8B26-065F71570452}" type="pres">
      <dgm:prSet presAssocID="{12AEDE6D-E568-4CB3-B9C6-14B0E5B0B63F}" presName="aSpace2" presStyleCnt="0"/>
      <dgm:spPr/>
    </dgm:pt>
    <dgm:pt modelId="{08A1242B-4FD8-496A-88EB-CA000A3B54DC}" type="pres">
      <dgm:prSet presAssocID="{C35A4674-BC89-4790-862E-6FA607FACD96}" presName="childNode" presStyleLbl="node1" presStyleIdx="4" presStyleCnt="21" custScaleX="126016" custLinFactNeighborX="0" custLinFactNeighborY="-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628C9E-B57B-4265-B403-AA7C38163ACC}" type="pres">
      <dgm:prSet presAssocID="{C35A4674-BC89-4790-862E-6FA607FACD96}" presName="aSpace2" presStyleCnt="0"/>
      <dgm:spPr/>
    </dgm:pt>
    <dgm:pt modelId="{2E6F8E3C-3388-4A38-851F-70269856B07D}" type="pres">
      <dgm:prSet presAssocID="{F362D70A-56CA-4AEB-B27F-4CDDE7D95B20}" presName="childNode" presStyleLbl="node1" presStyleIdx="5" presStyleCnt="21" custScaleX="126016" custLinFactNeighborX="0" custLinFactNeighborY="-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D1C235-F666-4B07-AA19-34B740622177}" type="pres">
      <dgm:prSet presAssocID="{ADEC0F75-2346-478D-817F-8EC195AF6FAA}" presName="aSpace" presStyleCnt="0"/>
      <dgm:spPr/>
    </dgm:pt>
    <dgm:pt modelId="{EFEEC5EE-3AE7-45BF-ACDF-3A4CF2EE6267}" type="pres">
      <dgm:prSet presAssocID="{47F07542-1EED-47FA-9749-83A1F62A8A66}" presName="compNode" presStyleCnt="0"/>
      <dgm:spPr/>
    </dgm:pt>
    <dgm:pt modelId="{A0667FF6-910F-40F7-ACFA-A121E40C2C86}" type="pres">
      <dgm:prSet presAssocID="{47F07542-1EED-47FA-9749-83A1F62A8A66}" presName="aNode" presStyleLbl="bgShp" presStyleIdx="1" presStyleCnt="5" custScaleX="110000"/>
      <dgm:spPr/>
      <dgm:t>
        <a:bodyPr/>
        <a:lstStyle/>
        <a:p>
          <a:endParaRPr lang="pt-BR"/>
        </a:p>
      </dgm:t>
    </dgm:pt>
    <dgm:pt modelId="{68488485-7492-41B5-94AC-EEBBB15460E5}" type="pres">
      <dgm:prSet presAssocID="{47F07542-1EED-47FA-9749-83A1F62A8A66}" presName="textNode" presStyleLbl="bgShp" presStyleIdx="1" presStyleCnt="5"/>
      <dgm:spPr/>
      <dgm:t>
        <a:bodyPr/>
        <a:lstStyle/>
        <a:p>
          <a:endParaRPr lang="pt-BR"/>
        </a:p>
      </dgm:t>
    </dgm:pt>
    <dgm:pt modelId="{D681737F-FF37-4B4E-A7E2-77F250743AAB}" type="pres">
      <dgm:prSet presAssocID="{47F07542-1EED-47FA-9749-83A1F62A8A66}" presName="compChildNode" presStyleCnt="0"/>
      <dgm:spPr/>
    </dgm:pt>
    <dgm:pt modelId="{91D986B6-1D85-4A6D-85EB-2B7123CE0D1B}" type="pres">
      <dgm:prSet presAssocID="{47F07542-1EED-47FA-9749-83A1F62A8A66}" presName="theInnerList" presStyleCnt="0"/>
      <dgm:spPr/>
    </dgm:pt>
    <dgm:pt modelId="{3E6D5B42-5448-4B37-B886-C9D049AEFF23}" type="pres">
      <dgm:prSet presAssocID="{22297925-2833-4022-82CD-F838DEE1F33C}" presName="childNode" presStyleLbl="node1" presStyleIdx="6" presStyleCnt="21" custScaleX="12316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B3B77F-F12D-4867-B756-BA60B9DE4E64}" type="pres">
      <dgm:prSet presAssocID="{22297925-2833-4022-82CD-F838DEE1F33C}" presName="aSpace2" presStyleCnt="0"/>
      <dgm:spPr/>
    </dgm:pt>
    <dgm:pt modelId="{B707447B-E8CD-4ADA-9789-051ECE88EE80}" type="pres">
      <dgm:prSet presAssocID="{538B5D4F-AAD5-49AD-B19D-627FEF91711E}" presName="childNode" presStyleLbl="node1" presStyleIdx="7" presStyleCnt="21" custScaleX="124827" custScaleY="20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927F13-AE84-4D46-91B3-6B3614656912}" type="pres">
      <dgm:prSet presAssocID="{47F07542-1EED-47FA-9749-83A1F62A8A66}" presName="aSpace" presStyleCnt="0"/>
      <dgm:spPr/>
    </dgm:pt>
    <dgm:pt modelId="{40BC1360-32E5-4077-BE4D-AF678E60E173}" type="pres">
      <dgm:prSet presAssocID="{474BE0FB-E5E4-43AA-94B5-BD1F75E96D60}" presName="compNode" presStyleCnt="0"/>
      <dgm:spPr/>
    </dgm:pt>
    <dgm:pt modelId="{39F33E88-8642-47BC-A822-A33FAE686D1F}" type="pres">
      <dgm:prSet presAssocID="{474BE0FB-E5E4-43AA-94B5-BD1F75E96D60}" presName="aNode" presStyleLbl="bgShp" presStyleIdx="2" presStyleCnt="5" custScaleX="110000"/>
      <dgm:spPr/>
      <dgm:t>
        <a:bodyPr/>
        <a:lstStyle/>
        <a:p>
          <a:endParaRPr lang="pt-BR"/>
        </a:p>
      </dgm:t>
    </dgm:pt>
    <dgm:pt modelId="{3DBA0F07-79C8-44F3-BEC0-620801183544}" type="pres">
      <dgm:prSet presAssocID="{474BE0FB-E5E4-43AA-94B5-BD1F75E96D60}" presName="textNode" presStyleLbl="bgShp" presStyleIdx="2" presStyleCnt="5"/>
      <dgm:spPr/>
      <dgm:t>
        <a:bodyPr/>
        <a:lstStyle/>
        <a:p>
          <a:endParaRPr lang="pt-BR"/>
        </a:p>
      </dgm:t>
    </dgm:pt>
    <dgm:pt modelId="{11595BED-D488-42E0-AAEB-14F098588606}" type="pres">
      <dgm:prSet presAssocID="{474BE0FB-E5E4-43AA-94B5-BD1F75E96D60}" presName="compChildNode" presStyleCnt="0"/>
      <dgm:spPr/>
    </dgm:pt>
    <dgm:pt modelId="{365074C2-3878-421C-91A8-EC529660D5EE}" type="pres">
      <dgm:prSet presAssocID="{474BE0FB-E5E4-43AA-94B5-BD1F75E96D60}" presName="theInnerList" presStyleCnt="0"/>
      <dgm:spPr/>
    </dgm:pt>
    <dgm:pt modelId="{283A82FA-9AA9-4F7D-B79C-6FA544BF1648}" type="pres">
      <dgm:prSet presAssocID="{3068A699-026F-43FD-8CB3-21B9A366149B}" presName="childNode" presStyleLbl="node1" presStyleIdx="8" presStyleCnt="21" custScaleX="124827" custScaleY="612403" custLinFactNeighborY="73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0843B1-6E16-4342-B94A-0BFF561C35AC}" type="pres">
      <dgm:prSet presAssocID="{3068A699-026F-43FD-8CB3-21B9A366149B}" presName="aSpace2" presStyleCnt="0"/>
      <dgm:spPr/>
    </dgm:pt>
    <dgm:pt modelId="{E2B3DECB-36A9-4F9C-8859-EBA2A9F8E83F}" type="pres">
      <dgm:prSet presAssocID="{E176AE3F-DA48-46D6-98A2-9903184A16BF}" presName="childNode" presStyleLbl="node1" presStyleIdx="9" presStyleCnt="21" custScaleX="124827" custScaleY="315212" custLinFactNeighborY="73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6DEEE4C-5BF5-4837-955D-AC1ABD406FF4}" type="pres">
      <dgm:prSet presAssocID="{E176AE3F-DA48-46D6-98A2-9903184A16BF}" presName="aSpace2" presStyleCnt="0"/>
      <dgm:spPr/>
    </dgm:pt>
    <dgm:pt modelId="{98E7625F-484D-451E-A513-992CB062276F}" type="pres">
      <dgm:prSet presAssocID="{0B9A85B2-FE2F-4642-A169-8B2984378E23}" presName="childNode" presStyleLbl="node1" presStyleIdx="10" presStyleCnt="21" custScaleX="124555" custScaleY="556169" custLinFactNeighborY="73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311899-D6FB-43B5-959E-808FD08D4CDB}" type="pres">
      <dgm:prSet presAssocID="{0B9A85B2-FE2F-4642-A169-8B2984378E23}" presName="aSpace2" presStyleCnt="0"/>
      <dgm:spPr/>
    </dgm:pt>
    <dgm:pt modelId="{AFF8D2F5-C36A-4608-9432-2E15248FE19D}" type="pres">
      <dgm:prSet presAssocID="{11680954-0687-43C9-832A-C073AB99E730}" presName="childNode" presStyleLbl="node1" presStyleIdx="11" presStyleCnt="21" custScaleX="123305" custScaleY="81403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026BD3-0E20-4E91-8568-479CC5E7B331}" type="pres">
      <dgm:prSet presAssocID="{474BE0FB-E5E4-43AA-94B5-BD1F75E96D60}" presName="aSpace" presStyleCnt="0"/>
      <dgm:spPr/>
    </dgm:pt>
    <dgm:pt modelId="{2A36589E-65C4-4076-A5B9-B8ACEB16F4B4}" type="pres">
      <dgm:prSet presAssocID="{D6B430B0-2CF2-4541-86B8-A893E67BD3E1}" presName="compNode" presStyleCnt="0"/>
      <dgm:spPr/>
    </dgm:pt>
    <dgm:pt modelId="{A5EE9A26-432E-4BF0-9897-3B08D97FFB7D}" type="pres">
      <dgm:prSet presAssocID="{D6B430B0-2CF2-4541-86B8-A893E67BD3E1}" presName="aNode" presStyleLbl="bgShp" presStyleIdx="3" presStyleCnt="5" custScaleX="110000"/>
      <dgm:spPr/>
      <dgm:t>
        <a:bodyPr/>
        <a:lstStyle/>
        <a:p>
          <a:endParaRPr lang="pt-BR"/>
        </a:p>
      </dgm:t>
    </dgm:pt>
    <dgm:pt modelId="{03DAAAC0-D9D3-413F-BD16-FDDB85A9A76D}" type="pres">
      <dgm:prSet presAssocID="{D6B430B0-2CF2-4541-86B8-A893E67BD3E1}" presName="textNode" presStyleLbl="bgShp" presStyleIdx="3" presStyleCnt="5"/>
      <dgm:spPr/>
      <dgm:t>
        <a:bodyPr/>
        <a:lstStyle/>
        <a:p>
          <a:endParaRPr lang="pt-BR"/>
        </a:p>
      </dgm:t>
    </dgm:pt>
    <dgm:pt modelId="{3C27A23C-BF76-4E08-A274-4B4034B6F034}" type="pres">
      <dgm:prSet presAssocID="{D6B430B0-2CF2-4541-86B8-A893E67BD3E1}" presName="compChildNode" presStyleCnt="0"/>
      <dgm:spPr/>
    </dgm:pt>
    <dgm:pt modelId="{6FA78ECB-58A2-410B-927A-2BCD3B27E962}" type="pres">
      <dgm:prSet presAssocID="{D6B430B0-2CF2-4541-86B8-A893E67BD3E1}" presName="theInnerList" presStyleCnt="0"/>
      <dgm:spPr/>
    </dgm:pt>
    <dgm:pt modelId="{81352AF0-F1DE-4FF6-ACCE-195A7EC61381}" type="pres">
      <dgm:prSet presAssocID="{B7E5C902-E136-4C0A-952A-0126AD42ED73}" presName="childNode" presStyleLbl="node1" presStyleIdx="12" presStyleCnt="21" custScaleX="124827" custScaleY="455653" custLinFactNeighborY="91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601D4F-F557-4C0D-91B2-8E55D64FD333}" type="pres">
      <dgm:prSet presAssocID="{B7E5C902-E136-4C0A-952A-0126AD42ED73}" presName="aSpace2" presStyleCnt="0"/>
      <dgm:spPr/>
    </dgm:pt>
    <dgm:pt modelId="{1AFAD81F-E0A2-4758-B38D-9CF7383E2BE4}" type="pres">
      <dgm:prSet presAssocID="{C577CF94-C08B-4B75-9D61-F04A4415D42C}" presName="childNode" presStyleLbl="node1" presStyleIdx="13" presStyleCnt="21" custScaleX="127683" custScaleY="24013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B42E6CD-61E3-4CAB-8D3D-195BEAC4F04C}" type="pres">
      <dgm:prSet presAssocID="{C577CF94-C08B-4B75-9D61-F04A4415D42C}" presName="aSpace2" presStyleCnt="0"/>
      <dgm:spPr/>
    </dgm:pt>
    <dgm:pt modelId="{BC3319D7-0359-4421-A523-D4DDFA9C1F60}" type="pres">
      <dgm:prSet presAssocID="{4B17157B-2177-45F5-90EF-207D243BA97E}" presName="childNode" presStyleLbl="node1" presStyleIdx="14" presStyleCnt="21" custScaleX="127683" custScaleY="42110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E307DA9-6B03-4846-842A-36F203824119}" type="pres">
      <dgm:prSet presAssocID="{4B17157B-2177-45F5-90EF-207D243BA97E}" presName="aSpace2" presStyleCnt="0"/>
      <dgm:spPr/>
    </dgm:pt>
    <dgm:pt modelId="{B090AABE-A7DD-49DD-91AD-70E865C994DC}" type="pres">
      <dgm:prSet presAssocID="{051495D6-0AF0-4700-B9C3-32C78DD8B9C8}" presName="childNode" presStyleLbl="node1" presStyleIdx="15" presStyleCnt="21" custScaleX="127683" custScaleY="6550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D19D0C-B0FE-4B51-B3E0-15C3D3E704E3}" type="pres">
      <dgm:prSet presAssocID="{D6B430B0-2CF2-4541-86B8-A893E67BD3E1}" presName="aSpace" presStyleCnt="0"/>
      <dgm:spPr/>
    </dgm:pt>
    <dgm:pt modelId="{93F01EFB-0C0E-4D26-974A-2797B90BA6EC}" type="pres">
      <dgm:prSet presAssocID="{2102E18A-B323-45AE-AB40-D61FD693C9A1}" presName="compNode" presStyleCnt="0"/>
      <dgm:spPr/>
    </dgm:pt>
    <dgm:pt modelId="{0A231E36-3E3A-4E7C-BC27-EE2219DF2FF8}" type="pres">
      <dgm:prSet presAssocID="{2102E18A-B323-45AE-AB40-D61FD693C9A1}" presName="aNode" presStyleLbl="bgShp" presStyleIdx="4" presStyleCnt="5" custScaleX="110000"/>
      <dgm:spPr/>
      <dgm:t>
        <a:bodyPr/>
        <a:lstStyle/>
        <a:p>
          <a:endParaRPr lang="pt-BR"/>
        </a:p>
      </dgm:t>
    </dgm:pt>
    <dgm:pt modelId="{AA441BE2-B997-40CE-AE65-18BEFA52D6D0}" type="pres">
      <dgm:prSet presAssocID="{2102E18A-B323-45AE-AB40-D61FD693C9A1}" presName="textNode" presStyleLbl="bgShp" presStyleIdx="4" presStyleCnt="5"/>
      <dgm:spPr/>
      <dgm:t>
        <a:bodyPr/>
        <a:lstStyle/>
        <a:p>
          <a:endParaRPr lang="pt-BR"/>
        </a:p>
      </dgm:t>
    </dgm:pt>
    <dgm:pt modelId="{784F4FE7-225F-4A36-9120-4F62A51006B4}" type="pres">
      <dgm:prSet presAssocID="{2102E18A-B323-45AE-AB40-D61FD693C9A1}" presName="compChildNode" presStyleCnt="0"/>
      <dgm:spPr/>
    </dgm:pt>
    <dgm:pt modelId="{5D67EA87-221B-44C0-9ED4-EB299C6D859F}" type="pres">
      <dgm:prSet presAssocID="{2102E18A-B323-45AE-AB40-D61FD693C9A1}" presName="theInnerList" presStyleCnt="0"/>
      <dgm:spPr/>
    </dgm:pt>
    <dgm:pt modelId="{684E5798-32EA-4032-BEA3-EDFF6831F775}" type="pres">
      <dgm:prSet presAssocID="{C9CC63AA-6F05-4A76-B1F9-B1A08079F88A}" presName="childNode" presStyleLbl="node1" presStyleIdx="16" presStyleCnt="21" custScaleX="124827" custScaleY="52945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94A8D0C-FAC4-4221-AB61-28233452AA1B}" type="pres">
      <dgm:prSet presAssocID="{C9CC63AA-6F05-4A76-B1F9-B1A08079F88A}" presName="aSpace2" presStyleCnt="0"/>
      <dgm:spPr/>
    </dgm:pt>
    <dgm:pt modelId="{A7EB9880-C9A1-442A-9716-48BF5DE03E01}" type="pres">
      <dgm:prSet presAssocID="{F2B1F2BB-8002-4088-A14F-86C003E230C0}" presName="childNode" presStyleLbl="node1" presStyleIdx="17" presStyleCnt="21" custScaleX="120594" custScaleY="29937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22FF9F-BEC9-4B45-A420-6359491175B1}" type="pres">
      <dgm:prSet presAssocID="{F2B1F2BB-8002-4088-A14F-86C003E230C0}" presName="aSpace2" presStyleCnt="0"/>
      <dgm:spPr/>
    </dgm:pt>
    <dgm:pt modelId="{DB96B34E-BE2E-422A-AFAD-EE3787853BDE}" type="pres">
      <dgm:prSet presAssocID="{51A521AA-8C4D-4CFE-9F39-EA15DDB2228D}" presName="childNode" presStyleLbl="node1" presStyleIdx="18" presStyleCnt="21" custScaleX="120594" custScaleY="45648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CAB4E5-903D-414C-8397-85C2F1CA5999}" type="pres">
      <dgm:prSet presAssocID="{51A521AA-8C4D-4CFE-9F39-EA15DDB2228D}" presName="aSpace2" presStyleCnt="0"/>
      <dgm:spPr/>
    </dgm:pt>
    <dgm:pt modelId="{DC1F8237-C1F8-4D85-83E2-813B5D771453}" type="pres">
      <dgm:prSet presAssocID="{087AF971-FE2C-4853-AD63-00269D4AF4BC}" presName="childNode" presStyleLbl="node1" presStyleIdx="19" presStyleCnt="21" custScaleX="120594" custScaleY="54539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207F57-1D1F-4426-ABF5-99BABB15FC0A}" type="pres">
      <dgm:prSet presAssocID="{087AF971-FE2C-4853-AD63-00269D4AF4BC}" presName="aSpace2" presStyleCnt="0"/>
      <dgm:spPr/>
    </dgm:pt>
    <dgm:pt modelId="{934E7B5D-AC7C-4F00-B960-0D456F7E52EB}" type="pres">
      <dgm:prSet presAssocID="{19C4ED12-5098-48C2-98F6-3F88AA13ADC5}" presName="childNode" presStyleLbl="node1" presStyleIdx="20" presStyleCnt="21" custScaleY="25937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9BE9804-83D5-4950-874D-F3A0572C57C1}" type="presOf" srcId="{A0E73B0D-0247-479A-A07C-84F4AEB9253B}" destId="{5F94063E-AEA4-4A35-A45E-1416E1554206}" srcOrd="0" destOrd="0" presId="urn:microsoft.com/office/officeart/2005/8/layout/lProcess2"/>
    <dgm:cxn modelId="{122884FF-31DF-4042-B2F6-6D678E340943}" srcId="{ADEC0F75-2346-478D-817F-8EC195AF6FAA}" destId="{A0E73B0D-0247-479A-A07C-84F4AEB9253B}" srcOrd="0" destOrd="0" parTransId="{F8E1513B-CA3F-472F-B295-41D0C57F81A9}" sibTransId="{030731A0-D3C5-457C-BB85-E378206245EB}"/>
    <dgm:cxn modelId="{0483F118-3DE5-44F8-9B61-109CEA73FFF4}" srcId="{2102E18A-B323-45AE-AB40-D61FD693C9A1}" destId="{19C4ED12-5098-48C2-98F6-3F88AA13ADC5}" srcOrd="4" destOrd="0" parTransId="{2772CCB8-2677-42C8-A201-48C82A4055E1}" sibTransId="{4255016E-57A3-41BD-973F-3B758496CB86}"/>
    <dgm:cxn modelId="{EAED9590-A161-4677-A9CB-D40DD8B7F942}" type="presOf" srcId="{C35A4674-BC89-4790-862E-6FA607FACD96}" destId="{08A1242B-4FD8-496A-88EB-CA000A3B54DC}" srcOrd="0" destOrd="0" presId="urn:microsoft.com/office/officeart/2005/8/layout/lProcess2"/>
    <dgm:cxn modelId="{A5355C98-3BA4-47C9-B086-466B63FD560C}" type="presOf" srcId="{ADEC0F75-2346-478D-817F-8EC195AF6FAA}" destId="{7978B347-2978-4F5D-A6AB-DA21B961C596}" srcOrd="0" destOrd="0" presId="urn:microsoft.com/office/officeart/2005/8/layout/lProcess2"/>
    <dgm:cxn modelId="{DD180631-D511-4C58-A5F0-B2F081FA70B0}" type="presOf" srcId="{C577CF94-C08B-4B75-9D61-F04A4415D42C}" destId="{1AFAD81F-E0A2-4758-B38D-9CF7383E2BE4}" srcOrd="0" destOrd="0" presId="urn:microsoft.com/office/officeart/2005/8/layout/lProcess2"/>
    <dgm:cxn modelId="{C75D237F-87E4-40F8-8563-06BF882A0B08}" type="presOf" srcId="{051495D6-0AF0-4700-B9C3-32C78DD8B9C8}" destId="{B090AABE-A7DD-49DD-91AD-70E865C994DC}" srcOrd="0" destOrd="0" presId="urn:microsoft.com/office/officeart/2005/8/layout/lProcess2"/>
    <dgm:cxn modelId="{F78F1DF3-AC80-4B01-A579-43E7177BC731}" type="presOf" srcId="{47F07542-1EED-47FA-9749-83A1F62A8A66}" destId="{A0667FF6-910F-40F7-ACFA-A121E40C2C86}" srcOrd="0" destOrd="0" presId="urn:microsoft.com/office/officeart/2005/8/layout/lProcess2"/>
    <dgm:cxn modelId="{9D680046-F200-4540-A401-75F4A05C949E}" srcId="{ADEC0F75-2346-478D-817F-8EC195AF6FAA}" destId="{FA1B5960-304E-40D9-9813-F255654103E1}" srcOrd="1" destOrd="0" parTransId="{A77E6D2E-EC96-4187-8DCF-48865A3F4575}" sibTransId="{42421BBD-25D7-40AF-94F9-FC2D61A116AF}"/>
    <dgm:cxn modelId="{7A373592-5CB7-4621-B244-1BEF8C76EDCB}" srcId="{AD5EEC35-0787-4408-A9E9-DEE23C3EAF7E}" destId="{D6B430B0-2CF2-4541-86B8-A893E67BD3E1}" srcOrd="3" destOrd="0" parTransId="{6A355341-ED90-42AC-ABA3-11EA1417EDD5}" sibTransId="{09EC7E49-F703-4560-8C8F-69F6FE63AD7D}"/>
    <dgm:cxn modelId="{DB0B9DC9-DD5A-4211-8907-76FBADAE9936}" srcId="{474BE0FB-E5E4-43AA-94B5-BD1F75E96D60}" destId="{0B9A85B2-FE2F-4642-A169-8B2984378E23}" srcOrd="2" destOrd="0" parTransId="{DEC773DB-5965-4E54-9283-5B7E599FF720}" sibTransId="{0C7F1AD1-BDC4-4632-817D-ACF272D3DEF3}"/>
    <dgm:cxn modelId="{9EE69F84-0358-4886-9271-1B5304D0331E}" type="presOf" srcId="{F362D70A-56CA-4AEB-B27F-4CDDE7D95B20}" destId="{2E6F8E3C-3388-4A38-851F-70269856B07D}" srcOrd="0" destOrd="0" presId="urn:microsoft.com/office/officeart/2005/8/layout/lProcess2"/>
    <dgm:cxn modelId="{CD5A67C6-548F-4BC8-8EA0-26EECFEB0EE0}" srcId="{ADEC0F75-2346-478D-817F-8EC195AF6FAA}" destId="{F362D70A-56CA-4AEB-B27F-4CDDE7D95B20}" srcOrd="5" destOrd="0" parTransId="{5B0C8C51-1CB7-4B7A-847D-1E7C79247E43}" sibTransId="{CB3B9169-9E0F-4A27-8BF8-B4EDF06C9400}"/>
    <dgm:cxn modelId="{B0C429CC-D40F-4B23-ABAE-72F297901DAF}" type="presOf" srcId="{087AF971-FE2C-4853-AD63-00269D4AF4BC}" destId="{DC1F8237-C1F8-4D85-83E2-813B5D771453}" srcOrd="0" destOrd="0" presId="urn:microsoft.com/office/officeart/2005/8/layout/lProcess2"/>
    <dgm:cxn modelId="{E00A8AF6-83D7-48E1-92B5-F06588803C40}" srcId="{2102E18A-B323-45AE-AB40-D61FD693C9A1}" destId="{C9CC63AA-6F05-4A76-B1F9-B1A08079F88A}" srcOrd="0" destOrd="0" parTransId="{21EEA3C8-2EDA-4E06-B2D7-503F953239E4}" sibTransId="{06E1D8D2-3011-463D-9205-7877030DA396}"/>
    <dgm:cxn modelId="{D86B4BC5-CB6F-456C-A2F0-FE9060A8DDFF}" srcId="{2102E18A-B323-45AE-AB40-D61FD693C9A1}" destId="{F2B1F2BB-8002-4088-A14F-86C003E230C0}" srcOrd="1" destOrd="0" parTransId="{F13E8077-A23A-45E2-A1E8-56632A9B07D0}" sibTransId="{009BD13F-A5AB-4A3E-AE63-DE4AB8A52EE7}"/>
    <dgm:cxn modelId="{76484818-7066-49F4-8131-829F07F6ED9A}" type="presOf" srcId="{FA1B5960-304E-40D9-9813-F255654103E1}" destId="{4DF27269-218F-409B-B45B-0A117B578EF6}" srcOrd="0" destOrd="0" presId="urn:microsoft.com/office/officeart/2005/8/layout/lProcess2"/>
    <dgm:cxn modelId="{697F8801-A07D-43EB-9506-EF6AC660C2AD}" srcId="{D6B430B0-2CF2-4541-86B8-A893E67BD3E1}" destId="{B7E5C902-E136-4C0A-952A-0126AD42ED73}" srcOrd="0" destOrd="0" parTransId="{5B163766-B8F1-42F1-BBFD-013FACB6A54D}" sibTransId="{62E33F26-E6F8-40F5-8383-E398E9E705B0}"/>
    <dgm:cxn modelId="{DCBA1533-357E-4862-AF77-4E3B96FC27CA}" srcId="{AD5EEC35-0787-4408-A9E9-DEE23C3EAF7E}" destId="{ADEC0F75-2346-478D-817F-8EC195AF6FAA}" srcOrd="0" destOrd="0" parTransId="{1C4FA205-98FA-4D1C-AD3E-088AC84C14AA}" sibTransId="{8CCBAB7E-72F1-4613-A590-C4B27DB70442}"/>
    <dgm:cxn modelId="{1DEB2CC9-9095-447C-95E7-A22C14AC1AAF}" srcId="{AD5EEC35-0787-4408-A9E9-DEE23C3EAF7E}" destId="{2102E18A-B323-45AE-AB40-D61FD693C9A1}" srcOrd="4" destOrd="0" parTransId="{5CE9B6E3-2B85-41A3-83AB-E6B18D4127CA}" sibTransId="{6AEA7AF1-E6A5-47FF-8BD4-B9B9168AD839}"/>
    <dgm:cxn modelId="{0F22A5C9-3ADA-4F66-BDA3-D2B7A672C6BF}" srcId="{AD5EEC35-0787-4408-A9E9-DEE23C3EAF7E}" destId="{47F07542-1EED-47FA-9749-83A1F62A8A66}" srcOrd="1" destOrd="0" parTransId="{38BF3631-9979-4D64-9683-54998E83A6A5}" sibTransId="{63675EAD-05CB-4B8F-9C50-8CCA1AFF06FE}"/>
    <dgm:cxn modelId="{B8843D31-B918-4908-A40A-1CF7C6D4F460}" type="presOf" srcId="{3068A699-026F-43FD-8CB3-21B9A366149B}" destId="{283A82FA-9AA9-4F7D-B79C-6FA544BF1648}" srcOrd="0" destOrd="0" presId="urn:microsoft.com/office/officeart/2005/8/layout/lProcess2"/>
    <dgm:cxn modelId="{56FA339A-FC4E-4892-A2CE-EA3D154541D2}" srcId="{D6B430B0-2CF2-4541-86B8-A893E67BD3E1}" destId="{C577CF94-C08B-4B75-9D61-F04A4415D42C}" srcOrd="1" destOrd="0" parTransId="{34C93997-8D12-42CF-8C4F-9B2244E4E88F}" sibTransId="{35A181AA-DB14-4CB2-B58E-AB9F5B639756}"/>
    <dgm:cxn modelId="{FC45F39F-2AA4-4BD6-BC0D-0DA1652D2E60}" type="presOf" srcId="{4B17157B-2177-45F5-90EF-207D243BA97E}" destId="{BC3319D7-0359-4421-A523-D4DDFA9C1F60}" srcOrd="0" destOrd="0" presId="urn:microsoft.com/office/officeart/2005/8/layout/lProcess2"/>
    <dgm:cxn modelId="{A54B88D3-37AC-4698-AB13-D633D0C810C4}" srcId="{ADEC0F75-2346-478D-817F-8EC195AF6FAA}" destId="{12AEDE6D-E568-4CB3-B9C6-14B0E5B0B63F}" srcOrd="3" destOrd="0" parTransId="{01F66C3B-78DB-413E-BA22-7C2DA40E0925}" sibTransId="{0B50A86F-B218-4AD4-A425-C2565B1066C2}"/>
    <dgm:cxn modelId="{26A1091D-B905-4E56-A2CF-FE4560454879}" srcId="{D6B430B0-2CF2-4541-86B8-A893E67BD3E1}" destId="{051495D6-0AF0-4700-B9C3-32C78DD8B9C8}" srcOrd="3" destOrd="0" parTransId="{E65E6355-6D93-4FE8-83D8-07A805D43315}" sibTransId="{22C0E86E-12B7-4778-8D7E-C8DCA1249C31}"/>
    <dgm:cxn modelId="{92D75543-B63A-488F-B223-949022C0CAC4}" type="presOf" srcId="{E176AE3F-DA48-46D6-98A2-9903184A16BF}" destId="{E2B3DECB-36A9-4F9C-8859-EBA2A9F8E83F}" srcOrd="0" destOrd="0" presId="urn:microsoft.com/office/officeart/2005/8/layout/lProcess2"/>
    <dgm:cxn modelId="{724523FF-9FC7-46E3-B031-48A0ABC96669}" type="presOf" srcId="{51A521AA-8C4D-4CFE-9F39-EA15DDB2228D}" destId="{DB96B34E-BE2E-422A-AFAD-EE3787853BDE}" srcOrd="0" destOrd="0" presId="urn:microsoft.com/office/officeart/2005/8/layout/lProcess2"/>
    <dgm:cxn modelId="{F95BB05D-E80D-49F5-8118-D84B1F6613A7}" type="presOf" srcId="{B7E5C902-E136-4C0A-952A-0126AD42ED73}" destId="{81352AF0-F1DE-4FF6-ACCE-195A7EC61381}" srcOrd="0" destOrd="0" presId="urn:microsoft.com/office/officeart/2005/8/layout/lProcess2"/>
    <dgm:cxn modelId="{35FC5829-C811-4010-B102-9B9DDABC9D73}" srcId="{474BE0FB-E5E4-43AA-94B5-BD1F75E96D60}" destId="{E176AE3F-DA48-46D6-98A2-9903184A16BF}" srcOrd="1" destOrd="0" parTransId="{5222B46B-5F2B-4852-8E85-F868EF1837DA}" sibTransId="{84DD6F25-5089-4FD6-998F-04E9C93100B2}"/>
    <dgm:cxn modelId="{39285396-4936-4B7E-B203-F14543616570}" srcId="{2102E18A-B323-45AE-AB40-D61FD693C9A1}" destId="{087AF971-FE2C-4853-AD63-00269D4AF4BC}" srcOrd="3" destOrd="0" parTransId="{7B9A5D3C-9122-46F6-A94A-AE7A74C92F2C}" sibTransId="{2ABB9171-43E7-433F-8D16-6ADE17F0BDCE}"/>
    <dgm:cxn modelId="{BEE4B798-ACDF-4C52-8A4F-F3116D25FD9E}" type="presOf" srcId="{2102E18A-B323-45AE-AB40-D61FD693C9A1}" destId="{AA441BE2-B997-40CE-AE65-18BEFA52D6D0}" srcOrd="1" destOrd="0" presId="urn:microsoft.com/office/officeart/2005/8/layout/lProcess2"/>
    <dgm:cxn modelId="{40B242CA-B97A-48ED-9739-A2484863AFC0}" srcId="{ADEC0F75-2346-478D-817F-8EC195AF6FAA}" destId="{C35A4674-BC89-4790-862E-6FA607FACD96}" srcOrd="4" destOrd="0" parTransId="{B87DF9FB-F85B-4B3B-B905-5D50BA631469}" sibTransId="{7F9EB1FC-A17E-4F77-AE97-B016A511C7F9}"/>
    <dgm:cxn modelId="{FE783C9D-9E43-4085-ABE8-0A2C99E648C1}" type="presOf" srcId="{12AEDE6D-E568-4CB3-B9C6-14B0E5B0B63F}" destId="{10FC8102-BB1A-42D3-A25C-14B50312113A}" srcOrd="0" destOrd="0" presId="urn:microsoft.com/office/officeart/2005/8/layout/lProcess2"/>
    <dgm:cxn modelId="{36D14DBD-DD8A-4AD9-911C-24091AB37047}" type="presOf" srcId="{11680954-0687-43C9-832A-C073AB99E730}" destId="{AFF8D2F5-C36A-4608-9432-2E15248FE19D}" srcOrd="0" destOrd="0" presId="urn:microsoft.com/office/officeart/2005/8/layout/lProcess2"/>
    <dgm:cxn modelId="{FDD7A35E-D005-4A0E-A88C-7AC103758833}" srcId="{47F07542-1EED-47FA-9749-83A1F62A8A66}" destId="{538B5D4F-AAD5-49AD-B19D-627FEF91711E}" srcOrd="1" destOrd="0" parTransId="{15E9A889-2301-4892-84C4-C4FB2C010064}" sibTransId="{9460AAA1-4415-489B-9F36-EE5828D7D706}"/>
    <dgm:cxn modelId="{6A32C396-97FC-4F03-838A-8C960140A649}" type="presOf" srcId="{19C4ED12-5098-48C2-98F6-3F88AA13ADC5}" destId="{934E7B5D-AC7C-4F00-B960-0D456F7E52EB}" srcOrd="0" destOrd="0" presId="urn:microsoft.com/office/officeart/2005/8/layout/lProcess2"/>
    <dgm:cxn modelId="{E8F1EC70-7A07-468E-82F8-391699FD0AC3}" srcId="{474BE0FB-E5E4-43AA-94B5-BD1F75E96D60}" destId="{11680954-0687-43C9-832A-C073AB99E730}" srcOrd="3" destOrd="0" parTransId="{137A01B4-C578-4A9B-84A5-D385B1480F5E}" sibTransId="{4F62159B-F8C1-4CF4-9531-25919C215601}"/>
    <dgm:cxn modelId="{C0CBF398-7BA8-4BA5-A364-637C29D74974}" srcId="{47F07542-1EED-47FA-9749-83A1F62A8A66}" destId="{22297925-2833-4022-82CD-F838DEE1F33C}" srcOrd="0" destOrd="0" parTransId="{3050BD55-FDEF-40CD-A17F-439AAC3D8976}" sibTransId="{089EE199-BD59-401A-9575-F268D5A3A254}"/>
    <dgm:cxn modelId="{C5D90CE4-B991-42CF-B699-ED1D267158CD}" type="presOf" srcId="{2102E18A-B323-45AE-AB40-D61FD693C9A1}" destId="{0A231E36-3E3A-4E7C-BC27-EE2219DF2FF8}" srcOrd="0" destOrd="0" presId="urn:microsoft.com/office/officeart/2005/8/layout/lProcess2"/>
    <dgm:cxn modelId="{1FFFAA9B-67CC-4DEE-8464-03FF0A940A70}" type="presOf" srcId="{474BE0FB-E5E4-43AA-94B5-BD1F75E96D60}" destId="{3DBA0F07-79C8-44F3-BEC0-620801183544}" srcOrd="1" destOrd="0" presId="urn:microsoft.com/office/officeart/2005/8/layout/lProcess2"/>
    <dgm:cxn modelId="{7500BFB5-3258-4965-883B-DDD953D2EEEF}" type="presOf" srcId="{538B5D4F-AAD5-49AD-B19D-627FEF91711E}" destId="{B707447B-E8CD-4ADA-9789-051ECE88EE80}" srcOrd="0" destOrd="0" presId="urn:microsoft.com/office/officeart/2005/8/layout/lProcess2"/>
    <dgm:cxn modelId="{9CBC17C7-CB4B-4AEC-BB2A-A3F532AF4829}" srcId="{D6B430B0-2CF2-4541-86B8-A893E67BD3E1}" destId="{4B17157B-2177-45F5-90EF-207D243BA97E}" srcOrd="2" destOrd="0" parTransId="{C10B4288-6271-42BB-9A07-ACE8216B2426}" sibTransId="{263FA6A5-0EE0-48AA-8EAD-30764D82B2A2}"/>
    <dgm:cxn modelId="{8C84BE20-F9F3-4376-B370-996B5762811F}" type="presOf" srcId="{0B9A85B2-FE2F-4642-A169-8B2984378E23}" destId="{98E7625F-484D-451E-A513-992CB062276F}" srcOrd="0" destOrd="0" presId="urn:microsoft.com/office/officeart/2005/8/layout/lProcess2"/>
    <dgm:cxn modelId="{00F2D1C3-AD6F-4ECA-A6EF-17E1779CF4EB}" type="presOf" srcId="{AD5EEC35-0787-4408-A9E9-DEE23C3EAF7E}" destId="{B9B047C0-1715-46CC-931A-C846BC84AECF}" srcOrd="0" destOrd="0" presId="urn:microsoft.com/office/officeart/2005/8/layout/lProcess2"/>
    <dgm:cxn modelId="{365B1F92-4352-4A8F-9A6F-A4F60ABA2DB7}" srcId="{474BE0FB-E5E4-43AA-94B5-BD1F75E96D60}" destId="{3068A699-026F-43FD-8CB3-21B9A366149B}" srcOrd="0" destOrd="0" parTransId="{CF84A705-E091-440A-A9CC-D71181874E8F}" sibTransId="{C07DB4D1-5815-41A1-BCE0-04E93C1ACEBF}"/>
    <dgm:cxn modelId="{8BDDD7A5-901E-4E42-AA1B-F90E56152D37}" type="presOf" srcId="{474BE0FB-E5E4-43AA-94B5-BD1F75E96D60}" destId="{39F33E88-8642-47BC-A822-A33FAE686D1F}" srcOrd="0" destOrd="0" presId="urn:microsoft.com/office/officeart/2005/8/layout/lProcess2"/>
    <dgm:cxn modelId="{375B3CD8-3C7B-40E1-956E-DF33831AE366}" type="presOf" srcId="{47F07542-1EED-47FA-9749-83A1F62A8A66}" destId="{68488485-7492-41B5-94AC-EEBBB15460E5}" srcOrd="1" destOrd="0" presId="urn:microsoft.com/office/officeart/2005/8/layout/lProcess2"/>
    <dgm:cxn modelId="{503BA2B0-6D7E-49AA-B827-6B4F07E6A7C2}" type="presOf" srcId="{D6B430B0-2CF2-4541-86B8-A893E67BD3E1}" destId="{03DAAAC0-D9D3-413F-BD16-FDDB85A9A76D}" srcOrd="1" destOrd="0" presId="urn:microsoft.com/office/officeart/2005/8/layout/lProcess2"/>
    <dgm:cxn modelId="{5AA43C79-9901-4764-A399-8978CE96F1F3}" type="presOf" srcId="{A51B2A21-0001-4F67-9E21-C2A30EDC2C5D}" destId="{B0495E94-F3A3-4461-B437-F2D6314E83C9}" srcOrd="0" destOrd="0" presId="urn:microsoft.com/office/officeart/2005/8/layout/lProcess2"/>
    <dgm:cxn modelId="{6DDC80D1-A1F5-42E4-A364-5D046BFB48B0}" srcId="{AD5EEC35-0787-4408-A9E9-DEE23C3EAF7E}" destId="{474BE0FB-E5E4-43AA-94B5-BD1F75E96D60}" srcOrd="2" destOrd="0" parTransId="{2FF4E9F8-1C15-47CC-B763-47E8A4D97354}" sibTransId="{7FCB6F13-76B6-4E31-AA68-79F790E49DFE}"/>
    <dgm:cxn modelId="{C2A1A2CC-56E6-416D-9A90-2CF0F11986E3}" type="presOf" srcId="{D6B430B0-2CF2-4541-86B8-A893E67BD3E1}" destId="{A5EE9A26-432E-4BF0-9897-3B08D97FFB7D}" srcOrd="0" destOrd="0" presId="urn:microsoft.com/office/officeart/2005/8/layout/lProcess2"/>
    <dgm:cxn modelId="{5CBDEDFF-E614-418D-99D5-3BE9E8F27A0D}" srcId="{ADEC0F75-2346-478D-817F-8EC195AF6FAA}" destId="{A51B2A21-0001-4F67-9E21-C2A30EDC2C5D}" srcOrd="2" destOrd="0" parTransId="{876AA9DA-EA61-4CB3-AF36-432A6CF73D0A}" sibTransId="{419629B7-E061-4500-B0BA-964469319281}"/>
    <dgm:cxn modelId="{6186F914-4B11-4792-B5CF-7B55BCC0F70B}" srcId="{2102E18A-B323-45AE-AB40-D61FD693C9A1}" destId="{51A521AA-8C4D-4CFE-9F39-EA15DDB2228D}" srcOrd="2" destOrd="0" parTransId="{52BB041C-5234-4B15-A1F2-BB8D2F75D844}" sibTransId="{30AE10A8-D827-4B82-8820-056C39488D0E}"/>
    <dgm:cxn modelId="{2ACD26D4-FB34-4ADD-B60D-BC76229D65C5}" type="presOf" srcId="{F2B1F2BB-8002-4088-A14F-86C003E230C0}" destId="{A7EB9880-C9A1-442A-9716-48BF5DE03E01}" srcOrd="0" destOrd="0" presId="urn:microsoft.com/office/officeart/2005/8/layout/lProcess2"/>
    <dgm:cxn modelId="{EF64D5AC-48A2-4332-9EBA-9EF411D00512}" type="presOf" srcId="{22297925-2833-4022-82CD-F838DEE1F33C}" destId="{3E6D5B42-5448-4B37-B886-C9D049AEFF23}" srcOrd="0" destOrd="0" presId="urn:microsoft.com/office/officeart/2005/8/layout/lProcess2"/>
    <dgm:cxn modelId="{CFEFD159-8E75-43DD-9F83-6806D5907C8D}" type="presOf" srcId="{ADEC0F75-2346-478D-817F-8EC195AF6FAA}" destId="{EEB3897F-349D-49C0-82A8-ED4329F1AE5A}" srcOrd="1" destOrd="0" presId="urn:microsoft.com/office/officeart/2005/8/layout/lProcess2"/>
    <dgm:cxn modelId="{3988573C-730A-4D2A-A287-AFA1D07A32C7}" type="presOf" srcId="{C9CC63AA-6F05-4A76-B1F9-B1A08079F88A}" destId="{684E5798-32EA-4032-BEA3-EDFF6831F775}" srcOrd="0" destOrd="0" presId="urn:microsoft.com/office/officeart/2005/8/layout/lProcess2"/>
    <dgm:cxn modelId="{316942E6-B141-4A89-89A4-9515EEA7C087}" type="presParOf" srcId="{B9B047C0-1715-46CC-931A-C846BC84AECF}" destId="{E9C8747D-9952-4A9B-8DED-FD07B82F0365}" srcOrd="0" destOrd="0" presId="urn:microsoft.com/office/officeart/2005/8/layout/lProcess2"/>
    <dgm:cxn modelId="{97A9E25B-449C-4144-A377-84FB4D95CB91}" type="presParOf" srcId="{E9C8747D-9952-4A9B-8DED-FD07B82F0365}" destId="{7978B347-2978-4F5D-A6AB-DA21B961C596}" srcOrd="0" destOrd="0" presId="urn:microsoft.com/office/officeart/2005/8/layout/lProcess2"/>
    <dgm:cxn modelId="{EE1FD386-7F2B-4980-850B-32632E2D7071}" type="presParOf" srcId="{E9C8747D-9952-4A9B-8DED-FD07B82F0365}" destId="{EEB3897F-349D-49C0-82A8-ED4329F1AE5A}" srcOrd="1" destOrd="0" presId="urn:microsoft.com/office/officeart/2005/8/layout/lProcess2"/>
    <dgm:cxn modelId="{67EF6679-79EC-4FE9-838A-678E1A565A42}" type="presParOf" srcId="{E9C8747D-9952-4A9B-8DED-FD07B82F0365}" destId="{E158B73F-05EC-48EE-8619-6042C3A86D1B}" srcOrd="2" destOrd="0" presId="urn:microsoft.com/office/officeart/2005/8/layout/lProcess2"/>
    <dgm:cxn modelId="{483DC85B-7DFA-4842-A10F-D068E64CCFC6}" type="presParOf" srcId="{E158B73F-05EC-48EE-8619-6042C3A86D1B}" destId="{9BF9E9D0-EE66-4C51-A380-5320D745EE34}" srcOrd="0" destOrd="0" presId="urn:microsoft.com/office/officeart/2005/8/layout/lProcess2"/>
    <dgm:cxn modelId="{6A86668B-33F4-45A3-B9D2-439376B5C916}" type="presParOf" srcId="{9BF9E9D0-EE66-4C51-A380-5320D745EE34}" destId="{5F94063E-AEA4-4A35-A45E-1416E1554206}" srcOrd="0" destOrd="0" presId="urn:microsoft.com/office/officeart/2005/8/layout/lProcess2"/>
    <dgm:cxn modelId="{398DC33F-962C-4444-8FF3-6A79B678E1DF}" type="presParOf" srcId="{9BF9E9D0-EE66-4C51-A380-5320D745EE34}" destId="{E1E3E768-33B9-49D2-B894-54DF431035F4}" srcOrd="1" destOrd="0" presId="urn:microsoft.com/office/officeart/2005/8/layout/lProcess2"/>
    <dgm:cxn modelId="{54B89DEB-F9D3-4F86-B6DF-C4D0DFD5C0E1}" type="presParOf" srcId="{9BF9E9D0-EE66-4C51-A380-5320D745EE34}" destId="{4DF27269-218F-409B-B45B-0A117B578EF6}" srcOrd="2" destOrd="0" presId="urn:microsoft.com/office/officeart/2005/8/layout/lProcess2"/>
    <dgm:cxn modelId="{C9C55A34-C31C-4F11-A383-9CE5E63DB744}" type="presParOf" srcId="{9BF9E9D0-EE66-4C51-A380-5320D745EE34}" destId="{C12C31E1-F9FB-4579-88EA-F0A6BA8A8406}" srcOrd="3" destOrd="0" presId="urn:microsoft.com/office/officeart/2005/8/layout/lProcess2"/>
    <dgm:cxn modelId="{699B7AB7-52C7-478A-9F71-5B8412D190CE}" type="presParOf" srcId="{9BF9E9D0-EE66-4C51-A380-5320D745EE34}" destId="{B0495E94-F3A3-4461-B437-F2D6314E83C9}" srcOrd="4" destOrd="0" presId="urn:microsoft.com/office/officeart/2005/8/layout/lProcess2"/>
    <dgm:cxn modelId="{4D95EF4B-4C92-4E06-8717-316806B58F1F}" type="presParOf" srcId="{9BF9E9D0-EE66-4C51-A380-5320D745EE34}" destId="{5AA69240-AC4A-4CE8-AA9C-361B58EBB8C1}" srcOrd="5" destOrd="0" presId="urn:microsoft.com/office/officeart/2005/8/layout/lProcess2"/>
    <dgm:cxn modelId="{C2597E16-6EA8-4F75-A499-6A3568F63378}" type="presParOf" srcId="{9BF9E9D0-EE66-4C51-A380-5320D745EE34}" destId="{10FC8102-BB1A-42D3-A25C-14B50312113A}" srcOrd="6" destOrd="0" presId="urn:microsoft.com/office/officeart/2005/8/layout/lProcess2"/>
    <dgm:cxn modelId="{76596DD2-9B86-4F99-A647-0747068AF187}" type="presParOf" srcId="{9BF9E9D0-EE66-4C51-A380-5320D745EE34}" destId="{F97FBA99-0FB0-496C-8B26-065F71570452}" srcOrd="7" destOrd="0" presId="urn:microsoft.com/office/officeart/2005/8/layout/lProcess2"/>
    <dgm:cxn modelId="{211E29FF-15BF-437B-AD72-71FF6B3BE581}" type="presParOf" srcId="{9BF9E9D0-EE66-4C51-A380-5320D745EE34}" destId="{08A1242B-4FD8-496A-88EB-CA000A3B54DC}" srcOrd="8" destOrd="0" presId="urn:microsoft.com/office/officeart/2005/8/layout/lProcess2"/>
    <dgm:cxn modelId="{E4F45F35-127B-4AD5-9BB9-34166BBF8686}" type="presParOf" srcId="{9BF9E9D0-EE66-4C51-A380-5320D745EE34}" destId="{62628C9E-B57B-4265-B403-AA7C38163ACC}" srcOrd="9" destOrd="0" presId="urn:microsoft.com/office/officeart/2005/8/layout/lProcess2"/>
    <dgm:cxn modelId="{80952F35-B1D9-4C0C-8FAE-04305E8A5C1F}" type="presParOf" srcId="{9BF9E9D0-EE66-4C51-A380-5320D745EE34}" destId="{2E6F8E3C-3388-4A38-851F-70269856B07D}" srcOrd="10" destOrd="0" presId="urn:microsoft.com/office/officeart/2005/8/layout/lProcess2"/>
    <dgm:cxn modelId="{E508EC51-577E-427D-BEB5-3AB646C07D0C}" type="presParOf" srcId="{B9B047C0-1715-46CC-931A-C846BC84AECF}" destId="{8FD1C235-F666-4B07-AA19-34B740622177}" srcOrd="1" destOrd="0" presId="urn:microsoft.com/office/officeart/2005/8/layout/lProcess2"/>
    <dgm:cxn modelId="{9BCD6198-A05A-457F-BEB3-EADAF1747489}" type="presParOf" srcId="{B9B047C0-1715-46CC-931A-C846BC84AECF}" destId="{EFEEC5EE-3AE7-45BF-ACDF-3A4CF2EE6267}" srcOrd="2" destOrd="0" presId="urn:microsoft.com/office/officeart/2005/8/layout/lProcess2"/>
    <dgm:cxn modelId="{19BBEA5B-342B-4191-A9B4-AAD9D03AD11C}" type="presParOf" srcId="{EFEEC5EE-3AE7-45BF-ACDF-3A4CF2EE6267}" destId="{A0667FF6-910F-40F7-ACFA-A121E40C2C86}" srcOrd="0" destOrd="0" presId="urn:microsoft.com/office/officeart/2005/8/layout/lProcess2"/>
    <dgm:cxn modelId="{2C3EF8BE-1CB5-4939-B56C-420C265B8BFC}" type="presParOf" srcId="{EFEEC5EE-3AE7-45BF-ACDF-3A4CF2EE6267}" destId="{68488485-7492-41B5-94AC-EEBBB15460E5}" srcOrd="1" destOrd="0" presId="urn:microsoft.com/office/officeart/2005/8/layout/lProcess2"/>
    <dgm:cxn modelId="{9BF9685C-4764-44AA-9BE2-105B87105885}" type="presParOf" srcId="{EFEEC5EE-3AE7-45BF-ACDF-3A4CF2EE6267}" destId="{D681737F-FF37-4B4E-A7E2-77F250743AAB}" srcOrd="2" destOrd="0" presId="urn:microsoft.com/office/officeart/2005/8/layout/lProcess2"/>
    <dgm:cxn modelId="{B43DBE8F-CA40-48B1-A0E0-6D6BFC1B28BD}" type="presParOf" srcId="{D681737F-FF37-4B4E-A7E2-77F250743AAB}" destId="{91D986B6-1D85-4A6D-85EB-2B7123CE0D1B}" srcOrd="0" destOrd="0" presId="urn:microsoft.com/office/officeart/2005/8/layout/lProcess2"/>
    <dgm:cxn modelId="{EBB14CB3-F379-4CC5-A563-D1F8A878A21B}" type="presParOf" srcId="{91D986B6-1D85-4A6D-85EB-2B7123CE0D1B}" destId="{3E6D5B42-5448-4B37-B886-C9D049AEFF23}" srcOrd="0" destOrd="0" presId="urn:microsoft.com/office/officeart/2005/8/layout/lProcess2"/>
    <dgm:cxn modelId="{95E2C664-4FB1-41DB-B5D9-07E7D5F11789}" type="presParOf" srcId="{91D986B6-1D85-4A6D-85EB-2B7123CE0D1B}" destId="{58B3B77F-F12D-4867-B756-BA60B9DE4E64}" srcOrd="1" destOrd="0" presId="urn:microsoft.com/office/officeart/2005/8/layout/lProcess2"/>
    <dgm:cxn modelId="{9BFFB275-F64C-47B5-B2FA-794FD690D043}" type="presParOf" srcId="{91D986B6-1D85-4A6D-85EB-2B7123CE0D1B}" destId="{B707447B-E8CD-4ADA-9789-051ECE88EE80}" srcOrd="2" destOrd="0" presId="urn:microsoft.com/office/officeart/2005/8/layout/lProcess2"/>
    <dgm:cxn modelId="{2FDA9ECF-7DC4-4D97-98BB-CDC9FBB3FCB2}" type="presParOf" srcId="{B9B047C0-1715-46CC-931A-C846BC84AECF}" destId="{5A927F13-AE84-4D46-91B3-6B3614656912}" srcOrd="3" destOrd="0" presId="urn:microsoft.com/office/officeart/2005/8/layout/lProcess2"/>
    <dgm:cxn modelId="{676822A3-9DA1-499E-B5D4-950D6D3F57C8}" type="presParOf" srcId="{B9B047C0-1715-46CC-931A-C846BC84AECF}" destId="{40BC1360-32E5-4077-BE4D-AF678E60E173}" srcOrd="4" destOrd="0" presId="urn:microsoft.com/office/officeart/2005/8/layout/lProcess2"/>
    <dgm:cxn modelId="{1269B76C-EDBE-4232-942F-F69B28F0278A}" type="presParOf" srcId="{40BC1360-32E5-4077-BE4D-AF678E60E173}" destId="{39F33E88-8642-47BC-A822-A33FAE686D1F}" srcOrd="0" destOrd="0" presId="urn:microsoft.com/office/officeart/2005/8/layout/lProcess2"/>
    <dgm:cxn modelId="{AE9A5105-90C2-47FC-B4BE-539A9F499BD3}" type="presParOf" srcId="{40BC1360-32E5-4077-BE4D-AF678E60E173}" destId="{3DBA0F07-79C8-44F3-BEC0-620801183544}" srcOrd="1" destOrd="0" presId="urn:microsoft.com/office/officeart/2005/8/layout/lProcess2"/>
    <dgm:cxn modelId="{D147FA3F-458C-4E9F-9202-1A5E7528798B}" type="presParOf" srcId="{40BC1360-32E5-4077-BE4D-AF678E60E173}" destId="{11595BED-D488-42E0-AAEB-14F098588606}" srcOrd="2" destOrd="0" presId="urn:microsoft.com/office/officeart/2005/8/layout/lProcess2"/>
    <dgm:cxn modelId="{57335DC4-556D-4FE0-B853-FD3D60A2CAA7}" type="presParOf" srcId="{11595BED-D488-42E0-AAEB-14F098588606}" destId="{365074C2-3878-421C-91A8-EC529660D5EE}" srcOrd="0" destOrd="0" presId="urn:microsoft.com/office/officeart/2005/8/layout/lProcess2"/>
    <dgm:cxn modelId="{D003E05F-195E-4C31-9A53-5C6E06AD0E3A}" type="presParOf" srcId="{365074C2-3878-421C-91A8-EC529660D5EE}" destId="{283A82FA-9AA9-4F7D-B79C-6FA544BF1648}" srcOrd="0" destOrd="0" presId="urn:microsoft.com/office/officeart/2005/8/layout/lProcess2"/>
    <dgm:cxn modelId="{4CB4C12B-98FA-4FEB-A36F-76CAFF6B9EA2}" type="presParOf" srcId="{365074C2-3878-421C-91A8-EC529660D5EE}" destId="{280843B1-6E16-4342-B94A-0BFF561C35AC}" srcOrd="1" destOrd="0" presId="urn:microsoft.com/office/officeart/2005/8/layout/lProcess2"/>
    <dgm:cxn modelId="{B6ACE693-8963-4D1F-A3D8-BB9CD4CFD7F9}" type="presParOf" srcId="{365074C2-3878-421C-91A8-EC529660D5EE}" destId="{E2B3DECB-36A9-4F9C-8859-EBA2A9F8E83F}" srcOrd="2" destOrd="0" presId="urn:microsoft.com/office/officeart/2005/8/layout/lProcess2"/>
    <dgm:cxn modelId="{AEEB8B32-583B-4B15-AF1C-3B611F580D11}" type="presParOf" srcId="{365074C2-3878-421C-91A8-EC529660D5EE}" destId="{06DEEE4C-5BF5-4837-955D-AC1ABD406FF4}" srcOrd="3" destOrd="0" presId="urn:microsoft.com/office/officeart/2005/8/layout/lProcess2"/>
    <dgm:cxn modelId="{24B95F85-0B53-4E41-92AD-3CE6F105E470}" type="presParOf" srcId="{365074C2-3878-421C-91A8-EC529660D5EE}" destId="{98E7625F-484D-451E-A513-992CB062276F}" srcOrd="4" destOrd="0" presId="urn:microsoft.com/office/officeart/2005/8/layout/lProcess2"/>
    <dgm:cxn modelId="{B62C1EE7-761E-464C-9E34-47582AD09235}" type="presParOf" srcId="{365074C2-3878-421C-91A8-EC529660D5EE}" destId="{A2311899-D6FB-43B5-959E-808FD08D4CDB}" srcOrd="5" destOrd="0" presId="urn:microsoft.com/office/officeart/2005/8/layout/lProcess2"/>
    <dgm:cxn modelId="{C9494A93-15A7-42DC-AF1B-5B113C0C2466}" type="presParOf" srcId="{365074C2-3878-421C-91A8-EC529660D5EE}" destId="{AFF8D2F5-C36A-4608-9432-2E15248FE19D}" srcOrd="6" destOrd="0" presId="urn:microsoft.com/office/officeart/2005/8/layout/lProcess2"/>
    <dgm:cxn modelId="{FE3A3411-4362-4BB6-8F8E-D7BE76A6E9F9}" type="presParOf" srcId="{B9B047C0-1715-46CC-931A-C846BC84AECF}" destId="{B6026BD3-0E20-4E91-8568-479CC5E7B331}" srcOrd="5" destOrd="0" presId="urn:microsoft.com/office/officeart/2005/8/layout/lProcess2"/>
    <dgm:cxn modelId="{152936DB-F814-4B4B-84BA-FD361D736705}" type="presParOf" srcId="{B9B047C0-1715-46CC-931A-C846BC84AECF}" destId="{2A36589E-65C4-4076-A5B9-B8ACEB16F4B4}" srcOrd="6" destOrd="0" presId="urn:microsoft.com/office/officeart/2005/8/layout/lProcess2"/>
    <dgm:cxn modelId="{DEC7CC51-8CC7-4053-9025-90E4E5D87358}" type="presParOf" srcId="{2A36589E-65C4-4076-A5B9-B8ACEB16F4B4}" destId="{A5EE9A26-432E-4BF0-9897-3B08D97FFB7D}" srcOrd="0" destOrd="0" presId="urn:microsoft.com/office/officeart/2005/8/layout/lProcess2"/>
    <dgm:cxn modelId="{66BA2294-4D8C-4768-8EFB-A26044ED36E9}" type="presParOf" srcId="{2A36589E-65C4-4076-A5B9-B8ACEB16F4B4}" destId="{03DAAAC0-D9D3-413F-BD16-FDDB85A9A76D}" srcOrd="1" destOrd="0" presId="urn:microsoft.com/office/officeart/2005/8/layout/lProcess2"/>
    <dgm:cxn modelId="{5CA729C9-7EEF-4BEB-9909-DF01BFD1B029}" type="presParOf" srcId="{2A36589E-65C4-4076-A5B9-B8ACEB16F4B4}" destId="{3C27A23C-BF76-4E08-A274-4B4034B6F034}" srcOrd="2" destOrd="0" presId="urn:microsoft.com/office/officeart/2005/8/layout/lProcess2"/>
    <dgm:cxn modelId="{797354F2-C525-402B-8E1F-AD542055D8F0}" type="presParOf" srcId="{3C27A23C-BF76-4E08-A274-4B4034B6F034}" destId="{6FA78ECB-58A2-410B-927A-2BCD3B27E962}" srcOrd="0" destOrd="0" presId="urn:microsoft.com/office/officeart/2005/8/layout/lProcess2"/>
    <dgm:cxn modelId="{FC70D595-97C5-4987-BEEC-40BBC60380A4}" type="presParOf" srcId="{6FA78ECB-58A2-410B-927A-2BCD3B27E962}" destId="{81352AF0-F1DE-4FF6-ACCE-195A7EC61381}" srcOrd="0" destOrd="0" presId="urn:microsoft.com/office/officeart/2005/8/layout/lProcess2"/>
    <dgm:cxn modelId="{9BF229A3-8712-4585-BCFE-DEDCEF2193B6}" type="presParOf" srcId="{6FA78ECB-58A2-410B-927A-2BCD3B27E962}" destId="{BB601D4F-F557-4C0D-91B2-8E55D64FD333}" srcOrd="1" destOrd="0" presId="urn:microsoft.com/office/officeart/2005/8/layout/lProcess2"/>
    <dgm:cxn modelId="{E2B2BB32-4FF6-403F-AA60-79FAA8079F9E}" type="presParOf" srcId="{6FA78ECB-58A2-410B-927A-2BCD3B27E962}" destId="{1AFAD81F-E0A2-4758-B38D-9CF7383E2BE4}" srcOrd="2" destOrd="0" presId="urn:microsoft.com/office/officeart/2005/8/layout/lProcess2"/>
    <dgm:cxn modelId="{42294C3C-2A14-4605-BADD-6DFCC30A4BA1}" type="presParOf" srcId="{6FA78ECB-58A2-410B-927A-2BCD3B27E962}" destId="{7B42E6CD-61E3-4CAB-8D3D-195BEAC4F04C}" srcOrd="3" destOrd="0" presId="urn:microsoft.com/office/officeart/2005/8/layout/lProcess2"/>
    <dgm:cxn modelId="{7B7ECF7C-096B-4807-9669-091741BCED69}" type="presParOf" srcId="{6FA78ECB-58A2-410B-927A-2BCD3B27E962}" destId="{BC3319D7-0359-4421-A523-D4DDFA9C1F60}" srcOrd="4" destOrd="0" presId="urn:microsoft.com/office/officeart/2005/8/layout/lProcess2"/>
    <dgm:cxn modelId="{CBAD2058-EB72-4D5C-9728-D273C92FB8F2}" type="presParOf" srcId="{6FA78ECB-58A2-410B-927A-2BCD3B27E962}" destId="{FE307DA9-6B03-4846-842A-36F203824119}" srcOrd="5" destOrd="0" presId="urn:microsoft.com/office/officeart/2005/8/layout/lProcess2"/>
    <dgm:cxn modelId="{9A2DF176-4707-4AA4-A292-93AE665873B2}" type="presParOf" srcId="{6FA78ECB-58A2-410B-927A-2BCD3B27E962}" destId="{B090AABE-A7DD-49DD-91AD-70E865C994DC}" srcOrd="6" destOrd="0" presId="urn:microsoft.com/office/officeart/2005/8/layout/lProcess2"/>
    <dgm:cxn modelId="{27BF0EA1-19DF-422B-A61C-82DBA2C60653}" type="presParOf" srcId="{B9B047C0-1715-46CC-931A-C846BC84AECF}" destId="{0BD19D0C-B0FE-4B51-B3E0-15C3D3E704E3}" srcOrd="7" destOrd="0" presId="urn:microsoft.com/office/officeart/2005/8/layout/lProcess2"/>
    <dgm:cxn modelId="{DA84C7E0-C410-43C8-873C-F4DA1CFE25A7}" type="presParOf" srcId="{B9B047C0-1715-46CC-931A-C846BC84AECF}" destId="{93F01EFB-0C0E-4D26-974A-2797B90BA6EC}" srcOrd="8" destOrd="0" presId="urn:microsoft.com/office/officeart/2005/8/layout/lProcess2"/>
    <dgm:cxn modelId="{EEAADAAE-B67E-4137-AE7D-5EF59DAAEAF4}" type="presParOf" srcId="{93F01EFB-0C0E-4D26-974A-2797B90BA6EC}" destId="{0A231E36-3E3A-4E7C-BC27-EE2219DF2FF8}" srcOrd="0" destOrd="0" presId="urn:microsoft.com/office/officeart/2005/8/layout/lProcess2"/>
    <dgm:cxn modelId="{91F86D67-E75A-4EBE-9A71-2BF921245590}" type="presParOf" srcId="{93F01EFB-0C0E-4D26-974A-2797B90BA6EC}" destId="{AA441BE2-B997-40CE-AE65-18BEFA52D6D0}" srcOrd="1" destOrd="0" presId="urn:microsoft.com/office/officeart/2005/8/layout/lProcess2"/>
    <dgm:cxn modelId="{BA5108D2-B453-45E8-AD6D-DE59CE4AE185}" type="presParOf" srcId="{93F01EFB-0C0E-4D26-974A-2797B90BA6EC}" destId="{784F4FE7-225F-4A36-9120-4F62A51006B4}" srcOrd="2" destOrd="0" presId="urn:microsoft.com/office/officeart/2005/8/layout/lProcess2"/>
    <dgm:cxn modelId="{F47FA50E-7C71-4DD8-9DF1-B18974EDFE99}" type="presParOf" srcId="{784F4FE7-225F-4A36-9120-4F62A51006B4}" destId="{5D67EA87-221B-44C0-9ED4-EB299C6D859F}" srcOrd="0" destOrd="0" presId="urn:microsoft.com/office/officeart/2005/8/layout/lProcess2"/>
    <dgm:cxn modelId="{E6B5BC9C-9352-4E06-8EDF-8EDA323B8CEB}" type="presParOf" srcId="{5D67EA87-221B-44C0-9ED4-EB299C6D859F}" destId="{684E5798-32EA-4032-BEA3-EDFF6831F775}" srcOrd="0" destOrd="0" presId="urn:microsoft.com/office/officeart/2005/8/layout/lProcess2"/>
    <dgm:cxn modelId="{24DF3DDD-114E-4826-8A56-762C142963A1}" type="presParOf" srcId="{5D67EA87-221B-44C0-9ED4-EB299C6D859F}" destId="{E94A8D0C-FAC4-4221-AB61-28233452AA1B}" srcOrd="1" destOrd="0" presId="urn:microsoft.com/office/officeart/2005/8/layout/lProcess2"/>
    <dgm:cxn modelId="{DC818AAF-467C-480C-AEFA-D9ECF89FA184}" type="presParOf" srcId="{5D67EA87-221B-44C0-9ED4-EB299C6D859F}" destId="{A7EB9880-C9A1-442A-9716-48BF5DE03E01}" srcOrd="2" destOrd="0" presId="urn:microsoft.com/office/officeart/2005/8/layout/lProcess2"/>
    <dgm:cxn modelId="{C2DD06CC-0693-4679-9FA6-47E52F0D2B0D}" type="presParOf" srcId="{5D67EA87-221B-44C0-9ED4-EB299C6D859F}" destId="{BE22FF9F-BEC9-4B45-A420-6359491175B1}" srcOrd="3" destOrd="0" presId="urn:microsoft.com/office/officeart/2005/8/layout/lProcess2"/>
    <dgm:cxn modelId="{5A2F805A-FE95-442A-ACFD-0D6310E1CC0A}" type="presParOf" srcId="{5D67EA87-221B-44C0-9ED4-EB299C6D859F}" destId="{DB96B34E-BE2E-422A-AFAD-EE3787853BDE}" srcOrd="4" destOrd="0" presId="urn:microsoft.com/office/officeart/2005/8/layout/lProcess2"/>
    <dgm:cxn modelId="{B19CCF8B-DACB-4408-B1FF-E7503B00545F}" type="presParOf" srcId="{5D67EA87-221B-44C0-9ED4-EB299C6D859F}" destId="{27CAB4E5-903D-414C-8397-85C2F1CA5999}" srcOrd="5" destOrd="0" presId="urn:microsoft.com/office/officeart/2005/8/layout/lProcess2"/>
    <dgm:cxn modelId="{2DA44CCD-067B-45AD-BAEC-4C2182C5ED67}" type="presParOf" srcId="{5D67EA87-221B-44C0-9ED4-EB299C6D859F}" destId="{DC1F8237-C1F8-4D85-83E2-813B5D771453}" srcOrd="6" destOrd="0" presId="urn:microsoft.com/office/officeart/2005/8/layout/lProcess2"/>
    <dgm:cxn modelId="{6B49FEED-F357-4D6C-8363-BE0D7DBA2BB9}" type="presParOf" srcId="{5D67EA87-221B-44C0-9ED4-EB299C6D859F}" destId="{B6207F57-1D1F-4426-ABF5-99BABB15FC0A}" srcOrd="7" destOrd="0" presId="urn:microsoft.com/office/officeart/2005/8/layout/lProcess2"/>
    <dgm:cxn modelId="{7656BBCF-7A0A-4771-B418-3E006512EE1B}" type="presParOf" srcId="{5D67EA87-221B-44C0-9ED4-EB299C6D859F}" destId="{934E7B5D-AC7C-4F00-B960-0D456F7E52EB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9D972-FF57-43A6-997F-9C450D0EE1F6}">
      <dsp:nvSpPr>
        <dsp:cNvPr id="0" name=""/>
        <dsp:cNvSpPr/>
      </dsp:nvSpPr>
      <dsp:spPr>
        <a:xfrm>
          <a:off x="1089304" y="-75543"/>
          <a:ext cx="3917390" cy="3917390"/>
        </a:xfrm>
        <a:prstGeom prst="circularArrow">
          <a:avLst>
            <a:gd name="adj1" fmla="val 4668"/>
            <a:gd name="adj2" fmla="val 272909"/>
            <a:gd name="adj3" fmla="val 12997352"/>
            <a:gd name="adj4" fmla="val 17918726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4A107-3736-4120-BFF2-9E5F8E961C2F}">
      <dsp:nvSpPr>
        <dsp:cNvPr id="0" name=""/>
        <dsp:cNvSpPr/>
      </dsp:nvSpPr>
      <dsp:spPr>
        <a:xfrm>
          <a:off x="1799332" y="1062"/>
          <a:ext cx="2497335" cy="12486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Redução das Desigualdades</a:t>
          </a:r>
          <a:endParaRPr lang="pt-BR" sz="2800" kern="1200" dirty="0"/>
        </a:p>
      </dsp:txBody>
      <dsp:txXfrm>
        <a:off x="1860287" y="62017"/>
        <a:ext cx="2375425" cy="1126757"/>
      </dsp:txXfrm>
    </dsp:sp>
    <dsp:sp modelId="{1D430C66-C864-4623-84BF-6A080A0B8707}">
      <dsp:nvSpPr>
        <dsp:cNvPr id="0" name=""/>
        <dsp:cNvSpPr/>
      </dsp:nvSpPr>
      <dsp:spPr>
        <a:xfrm>
          <a:off x="3205935" y="1407666"/>
          <a:ext cx="2497335" cy="12486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Segurança Hídrica</a:t>
          </a:r>
          <a:endParaRPr lang="pt-BR" sz="2800" kern="1200" dirty="0"/>
        </a:p>
      </dsp:txBody>
      <dsp:txXfrm>
        <a:off x="3266890" y="1468621"/>
        <a:ext cx="2375425" cy="1126757"/>
      </dsp:txXfrm>
    </dsp:sp>
    <dsp:sp modelId="{3B20320E-9996-412E-9BBB-21B16EA801A0}">
      <dsp:nvSpPr>
        <dsp:cNvPr id="0" name=""/>
        <dsp:cNvSpPr/>
      </dsp:nvSpPr>
      <dsp:spPr>
        <a:xfrm>
          <a:off x="1799332" y="2814269"/>
          <a:ext cx="2497335" cy="12486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Proteção Civil</a:t>
          </a:r>
          <a:endParaRPr lang="pt-BR" sz="2800" kern="1200" dirty="0"/>
        </a:p>
      </dsp:txBody>
      <dsp:txXfrm>
        <a:off x="1860287" y="2875224"/>
        <a:ext cx="2375425" cy="1126757"/>
      </dsp:txXfrm>
    </dsp:sp>
    <dsp:sp modelId="{180EFD42-696A-46C4-AAD6-A79E66D7C2CA}">
      <dsp:nvSpPr>
        <dsp:cNvPr id="0" name=""/>
        <dsp:cNvSpPr/>
      </dsp:nvSpPr>
      <dsp:spPr>
        <a:xfrm>
          <a:off x="392728" y="1407666"/>
          <a:ext cx="2497335" cy="12486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Irrigação</a:t>
          </a:r>
          <a:endParaRPr lang="pt-BR" sz="2800" kern="1200" dirty="0"/>
        </a:p>
      </dsp:txBody>
      <dsp:txXfrm>
        <a:off x="453683" y="1468621"/>
        <a:ext cx="2375425" cy="1126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8B347-2978-4F5D-A6AB-DA21B961C596}">
      <dsp:nvSpPr>
        <dsp:cNvPr id="0" name=""/>
        <dsp:cNvSpPr/>
      </dsp:nvSpPr>
      <dsp:spPr>
        <a:xfrm>
          <a:off x="1334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SIH</a:t>
          </a:r>
          <a:endParaRPr lang="pt-BR" sz="2600" kern="1200" dirty="0"/>
        </a:p>
      </dsp:txBody>
      <dsp:txXfrm>
        <a:off x="1334" y="0"/>
        <a:ext cx="1726968" cy="1641782"/>
      </dsp:txXfrm>
    </dsp:sp>
    <dsp:sp modelId="{5F94063E-AEA4-4A35-A45E-1416E1554206}">
      <dsp:nvSpPr>
        <dsp:cNvPr id="0" name=""/>
        <dsp:cNvSpPr/>
      </dsp:nvSpPr>
      <dsp:spPr>
        <a:xfrm>
          <a:off x="70909" y="1641916"/>
          <a:ext cx="1587819" cy="1771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Obras de abastecimento hídrico</a:t>
          </a:r>
          <a:endParaRPr lang="pt-BR" sz="1600" kern="1200" dirty="0"/>
        </a:p>
      </dsp:txBody>
      <dsp:txXfrm>
        <a:off x="117415" y="1688422"/>
        <a:ext cx="1494807" cy="1678637"/>
      </dsp:txXfrm>
    </dsp:sp>
    <dsp:sp modelId="{4DF27269-218F-409B-B45B-0A117B578EF6}">
      <dsp:nvSpPr>
        <dsp:cNvPr id="0" name=""/>
        <dsp:cNvSpPr/>
      </dsp:nvSpPr>
      <dsp:spPr>
        <a:xfrm>
          <a:off x="70909" y="3427194"/>
          <a:ext cx="1587819" cy="1771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Obras de macrodrenagem</a:t>
          </a:r>
          <a:endParaRPr lang="pt-BR" sz="1600" kern="1200" dirty="0"/>
        </a:p>
      </dsp:txBody>
      <dsp:txXfrm>
        <a:off x="117415" y="3473700"/>
        <a:ext cx="1494807" cy="1678637"/>
      </dsp:txXfrm>
    </dsp:sp>
    <dsp:sp modelId="{A0667FF6-910F-40F7-ACFA-A121E40C2C86}">
      <dsp:nvSpPr>
        <dsp:cNvPr id="0" name=""/>
        <dsp:cNvSpPr/>
      </dsp:nvSpPr>
      <dsp:spPr>
        <a:xfrm>
          <a:off x="1846050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SDR</a:t>
          </a:r>
          <a:endParaRPr lang="pt-BR" sz="2600" kern="1200" dirty="0"/>
        </a:p>
      </dsp:txBody>
      <dsp:txXfrm>
        <a:off x="1846050" y="0"/>
        <a:ext cx="1726968" cy="1641782"/>
      </dsp:txXfrm>
    </dsp:sp>
    <dsp:sp modelId="{3E6D5B42-5448-4B37-B886-C9D049AEFF23}">
      <dsp:nvSpPr>
        <dsp:cNvPr id="0" name=""/>
        <dsp:cNvSpPr/>
      </dsp:nvSpPr>
      <dsp:spPr>
        <a:xfrm>
          <a:off x="1936060" y="1642918"/>
          <a:ext cx="1546949" cy="117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50" kern="1200" dirty="0" smtClean="0"/>
            <a:t>Planos de Desenvolvimento Regional</a:t>
          </a:r>
        </a:p>
      </dsp:txBody>
      <dsp:txXfrm>
        <a:off x="1970590" y="1677448"/>
        <a:ext cx="1477889" cy="1109868"/>
      </dsp:txXfrm>
    </dsp:sp>
    <dsp:sp modelId="{B707447B-E8CD-4ADA-9789-051ECE88EE80}">
      <dsp:nvSpPr>
        <dsp:cNvPr id="0" name=""/>
        <dsp:cNvSpPr/>
      </dsp:nvSpPr>
      <dsp:spPr>
        <a:xfrm>
          <a:off x="1925635" y="2830915"/>
          <a:ext cx="1567798" cy="117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Programa Água para Todos</a:t>
          </a:r>
        </a:p>
      </dsp:txBody>
      <dsp:txXfrm>
        <a:off x="1960165" y="2865445"/>
        <a:ext cx="1498738" cy="1109868"/>
      </dsp:txXfrm>
    </dsp:sp>
    <dsp:sp modelId="{3CBF4681-773C-44BD-B25A-5D06B8E77FC7}">
      <dsp:nvSpPr>
        <dsp:cNvPr id="0" name=""/>
        <dsp:cNvSpPr/>
      </dsp:nvSpPr>
      <dsp:spPr>
        <a:xfrm>
          <a:off x="1925635" y="4018913"/>
          <a:ext cx="1567798" cy="117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Rotas de Integração Nacional</a:t>
          </a:r>
          <a:endParaRPr lang="pt-BR" sz="1600" kern="1200" dirty="0"/>
        </a:p>
      </dsp:txBody>
      <dsp:txXfrm>
        <a:off x="1960165" y="4053443"/>
        <a:ext cx="1498738" cy="1109868"/>
      </dsp:txXfrm>
    </dsp:sp>
    <dsp:sp modelId="{39F33E88-8642-47BC-A822-A33FAE686D1F}">
      <dsp:nvSpPr>
        <dsp:cNvPr id="0" name=""/>
        <dsp:cNvSpPr/>
      </dsp:nvSpPr>
      <dsp:spPr>
        <a:xfrm>
          <a:off x="3690767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SFRI</a:t>
          </a:r>
          <a:endParaRPr lang="pt-BR" sz="2600" kern="1200" dirty="0"/>
        </a:p>
      </dsp:txBody>
      <dsp:txXfrm>
        <a:off x="3690767" y="0"/>
        <a:ext cx="1726968" cy="1641782"/>
      </dsp:txXfrm>
    </dsp:sp>
    <dsp:sp modelId="{283A82FA-9AA9-4F7D-B79C-6FA544BF1648}">
      <dsp:nvSpPr>
        <dsp:cNvPr id="0" name=""/>
        <dsp:cNvSpPr/>
      </dsp:nvSpPr>
      <dsp:spPr>
        <a:xfrm>
          <a:off x="3770352" y="1646060"/>
          <a:ext cx="1567798" cy="9840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50" b="0" kern="1200" dirty="0" smtClean="0"/>
            <a:t>Fundos  de  Desenvolvimento  Regional</a:t>
          </a:r>
          <a:endParaRPr lang="pt-BR" sz="1550" b="1" kern="1200" dirty="0" smtClean="0"/>
        </a:p>
      </dsp:txBody>
      <dsp:txXfrm>
        <a:off x="3799175" y="1674883"/>
        <a:ext cx="1510152" cy="926435"/>
      </dsp:txXfrm>
    </dsp:sp>
    <dsp:sp modelId="{E2B3DECB-36A9-4F9C-8859-EBA2A9F8E83F}">
      <dsp:nvSpPr>
        <dsp:cNvPr id="0" name=""/>
        <dsp:cNvSpPr/>
      </dsp:nvSpPr>
      <dsp:spPr>
        <a:xfrm>
          <a:off x="3770352" y="2669021"/>
          <a:ext cx="1567798" cy="11986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0" kern="1200" dirty="0" smtClean="0"/>
            <a:t>Fundos  Constitucionais  de  Financiamento</a:t>
          </a:r>
          <a:endParaRPr lang="pt-BR" sz="1600" b="0" kern="1200" dirty="0"/>
        </a:p>
      </dsp:txBody>
      <dsp:txXfrm>
        <a:off x="3805459" y="2704128"/>
        <a:ext cx="1497584" cy="1128432"/>
      </dsp:txXfrm>
    </dsp:sp>
    <dsp:sp modelId="{98E7625F-484D-451E-A513-992CB062276F}">
      <dsp:nvSpPr>
        <dsp:cNvPr id="0" name=""/>
        <dsp:cNvSpPr/>
      </dsp:nvSpPr>
      <dsp:spPr>
        <a:xfrm>
          <a:off x="3772060" y="3906548"/>
          <a:ext cx="1564382" cy="1293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0" kern="1200" dirty="0" smtClean="0"/>
            <a:t>Incentivos Fiscais</a:t>
          </a:r>
          <a:endParaRPr lang="pt-BR" sz="1600" b="0" kern="1200" dirty="0"/>
        </a:p>
      </dsp:txBody>
      <dsp:txXfrm>
        <a:off x="3809956" y="3944444"/>
        <a:ext cx="1488590" cy="1218077"/>
      </dsp:txXfrm>
    </dsp:sp>
    <dsp:sp modelId="{A5EE9A26-432E-4BF0-9897-3B08D97FFB7D}">
      <dsp:nvSpPr>
        <dsp:cNvPr id="0" name=""/>
        <dsp:cNvSpPr/>
      </dsp:nvSpPr>
      <dsp:spPr>
        <a:xfrm>
          <a:off x="5535484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SENIR</a:t>
          </a:r>
          <a:endParaRPr lang="pt-BR" sz="2600" kern="1200" dirty="0"/>
        </a:p>
      </dsp:txBody>
      <dsp:txXfrm>
        <a:off x="5535484" y="0"/>
        <a:ext cx="1726968" cy="1641782"/>
      </dsp:txXfrm>
    </dsp:sp>
    <dsp:sp modelId="{81352AF0-F1DE-4FF6-ACCE-195A7EC61381}">
      <dsp:nvSpPr>
        <dsp:cNvPr id="0" name=""/>
        <dsp:cNvSpPr/>
      </dsp:nvSpPr>
      <dsp:spPr>
        <a:xfrm>
          <a:off x="5615069" y="1642216"/>
          <a:ext cx="1567798" cy="355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Projetos Públicos de Irrigação</a:t>
          </a:r>
          <a:endParaRPr lang="pt-BR" sz="1600" kern="1200" dirty="0"/>
        </a:p>
      </dsp:txBody>
      <dsp:txXfrm>
        <a:off x="5660988" y="1688135"/>
        <a:ext cx="1475960" cy="3464488"/>
      </dsp:txXfrm>
    </dsp:sp>
    <dsp:sp modelId="{0A231E36-3E3A-4E7C-BC27-EE2219DF2FF8}">
      <dsp:nvSpPr>
        <dsp:cNvPr id="0" name=""/>
        <dsp:cNvSpPr/>
      </dsp:nvSpPr>
      <dsp:spPr>
        <a:xfrm>
          <a:off x="7380200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SEDEC</a:t>
          </a:r>
          <a:endParaRPr lang="pt-BR" sz="2600" kern="1200" dirty="0"/>
        </a:p>
      </dsp:txBody>
      <dsp:txXfrm>
        <a:off x="7380200" y="0"/>
        <a:ext cx="1726968" cy="1641782"/>
      </dsp:txXfrm>
    </dsp:sp>
    <dsp:sp modelId="{684E5798-32EA-4032-BEA3-EDFF6831F775}">
      <dsp:nvSpPr>
        <dsp:cNvPr id="0" name=""/>
        <dsp:cNvSpPr/>
      </dsp:nvSpPr>
      <dsp:spPr>
        <a:xfrm>
          <a:off x="7459785" y="1642918"/>
          <a:ext cx="1567798" cy="117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latin typeface="+mj-lt"/>
            </a:rPr>
            <a:t>Prevenção e mapeamento de desastres</a:t>
          </a:r>
        </a:p>
      </dsp:txBody>
      <dsp:txXfrm>
        <a:off x="7494315" y="1677448"/>
        <a:ext cx="1498738" cy="1109868"/>
      </dsp:txXfrm>
    </dsp:sp>
    <dsp:sp modelId="{03DD925E-A60C-44FC-8BA2-431462849344}">
      <dsp:nvSpPr>
        <dsp:cNvPr id="0" name=""/>
        <dsp:cNvSpPr/>
      </dsp:nvSpPr>
      <dsp:spPr>
        <a:xfrm>
          <a:off x="7459785" y="2830915"/>
          <a:ext cx="1567798" cy="117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latin typeface="+mj-lt"/>
            </a:rPr>
            <a:t>Ações de Resposta</a:t>
          </a:r>
        </a:p>
      </dsp:txBody>
      <dsp:txXfrm>
        <a:off x="7494315" y="2865445"/>
        <a:ext cx="1498738" cy="1109868"/>
      </dsp:txXfrm>
    </dsp:sp>
    <dsp:sp modelId="{9B444B29-8A54-4525-9442-AC85D04D2DE8}">
      <dsp:nvSpPr>
        <dsp:cNvPr id="0" name=""/>
        <dsp:cNvSpPr/>
      </dsp:nvSpPr>
      <dsp:spPr>
        <a:xfrm>
          <a:off x="7459785" y="4018913"/>
          <a:ext cx="1567798" cy="117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latin typeface="+mj-lt"/>
            </a:rPr>
            <a:t>Ações de  Reconstrução</a:t>
          </a:r>
        </a:p>
      </dsp:txBody>
      <dsp:txXfrm>
        <a:off x="7494315" y="4053443"/>
        <a:ext cx="1498738" cy="1109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8B347-2978-4F5D-A6AB-DA21B961C596}">
      <dsp:nvSpPr>
        <dsp:cNvPr id="0" name=""/>
        <dsp:cNvSpPr/>
      </dsp:nvSpPr>
      <dsp:spPr>
        <a:xfrm>
          <a:off x="1334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CODEVASF</a:t>
          </a:r>
          <a:endParaRPr lang="pt-BR" sz="2600" kern="1200" dirty="0"/>
        </a:p>
      </dsp:txBody>
      <dsp:txXfrm>
        <a:off x="1334" y="0"/>
        <a:ext cx="1726968" cy="1641782"/>
      </dsp:txXfrm>
    </dsp:sp>
    <dsp:sp modelId="{5F94063E-AEA4-4A35-A45E-1416E1554206}">
      <dsp:nvSpPr>
        <dsp:cNvPr id="0" name=""/>
        <dsp:cNvSpPr/>
      </dsp:nvSpPr>
      <dsp:spPr>
        <a:xfrm>
          <a:off x="70909" y="1643661"/>
          <a:ext cx="1587819" cy="726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Obras de abastecimento hídrico</a:t>
          </a:r>
          <a:endParaRPr lang="pt-BR" sz="1600" kern="1200" dirty="0"/>
        </a:p>
      </dsp:txBody>
      <dsp:txXfrm>
        <a:off x="92184" y="1664936"/>
        <a:ext cx="1545269" cy="683822"/>
      </dsp:txXfrm>
    </dsp:sp>
    <dsp:sp modelId="{4DF27269-218F-409B-B45B-0A117B578EF6}">
      <dsp:nvSpPr>
        <dsp:cNvPr id="0" name=""/>
        <dsp:cNvSpPr/>
      </dsp:nvSpPr>
      <dsp:spPr>
        <a:xfrm>
          <a:off x="70909" y="2443652"/>
          <a:ext cx="1587819" cy="544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Agricultura Irrigada</a:t>
          </a:r>
          <a:endParaRPr lang="pt-BR" sz="1600" kern="1200" dirty="0"/>
        </a:p>
      </dsp:txBody>
      <dsp:txXfrm>
        <a:off x="86868" y="2459611"/>
        <a:ext cx="1555901" cy="512976"/>
      </dsp:txXfrm>
    </dsp:sp>
    <dsp:sp modelId="{B0495E94-F3A3-4461-B437-F2D6314E83C9}">
      <dsp:nvSpPr>
        <dsp:cNvPr id="0" name=""/>
        <dsp:cNvSpPr/>
      </dsp:nvSpPr>
      <dsp:spPr>
        <a:xfrm>
          <a:off x="73452" y="3062165"/>
          <a:ext cx="1582732" cy="478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Revitalização</a:t>
          </a:r>
          <a:endParaRPr lang="pt-BR" sz="1600" kern="1200" dirty="0"/>
        </a:p>
      </dsp:txBody>
      <dsp:txXfrm>
        <a:off x="87467" y="3076180"/>
        <a:ext cx="1554702" cy="450489"/>
      </dsp:txXfrm>
    </dsp:sp>
    <dsp:sp modelId="{10FC8102-BB1A-42D3-A25C-14B50312113A}">
      <dsp:nvSpPr>
        <dsp:cNvPr id="0" name=""/>
        <dsp:cNvSpPr/>
      </dsp:nvSpPr>
      <dsp:spPr>
        <a:xfrm>
          <a:off x="73452" y="3614303"/>
          <a:ext cx="1582732" cy="478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Inclusão Produtiva</a:t>
          </a:r>
          <a:endParaRPr lang="pt-BR" sz="1600" kern="1200" dirty="0"/>
        </a:p>
      </dsp:txBody>
      <dsp:txXfrm>
        <a:off x="87467" y="3628318"/>
        <a:ext cx="1554702" cy="450489"/>
      </dsp:txXfrm>
    </dsp:sp>
    <dsp:sp modelId="{08A1242B-4FD8-496A-88EB-CA000A3B54DC}">
      <dsp:nvSpPr>
        <dsp:cNvPr id="0" name=""/>
        <dsp:cNvSpPr/>
      </dsp:nvSpPr>
      <dsp:spPr>
        <a:xfrm>
          <a:off x="73452" y="4166440"/>
          <a:ext cx="1582732" cy="478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Água para Todos</a:t>
          </a:r>
          <a:endParaRPr lang="pt-BR" sz="1600" kern="1200" dirty="0"/>
        </a:p>
      </dsp:txBody>
      <dsp:txXfrm>
        <a:off x="87467" y="4180455"/>
        <a:ext cx="1554702" cy="450489"/>
      </dsp:txXfrm>
    </dsp:sp>
    <dsp:sp modelId="{2E6F8E3C-3388-4A38-851F-70269856B07D}">
      <dsp:nvSpPr>
        <dsp:cNvPr id="0" name=""/>
        <dsp:cNvSpPr/>
      </dsp:nvSpPr>
      <dsp:spPr>
        <a:xfrm>
          <a:off x="73452" y="4718578"/>
          <a:ext cx="1582732" cy="478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Operação do PISF</a:t>
          </a:r>
          <a:endParaRPr lang="pt-BR" sz="1600" kern="1200" dirty="0"/>
        </a:p>
      </dsp:txBody>
      <dsp:txXfrm>
        <a:off x="87467" y="4732593"/>
        <a:ext cx="1554702" cy="450489"/>
      </dsp:txXfrm>
    </dsp:sp>
    <dsp:sp modelId="{A0667FF6-910F-40F7-ACFA-A121E40C2C86}">
      <dsp:nvSpPr>
        <dsp:cNvPr id="0" name=""/>
        <dsp:cNvSpPr/>
      </dsp:nvSpPr>
      <dsp:spPr>
        <a:xfrm>
          <a:off x="1846050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DNOCS</a:t>
          </a:r>
          <a:endParaRPr lang="pt-BR" sz="2600" kern="1200" dirty="0"/>
        </a:p>
      </dsp:txBody>
      <dsp:txXfrm>
        <a:off x="1846050" y="0"/>
        <a:ext cx="1726968" cy="1641782"/>
      </dsp:txXfrm>
    </dsp:sp>
    <dsp:sp modelId="{3E6D5B42-5448-4B37-B886-C9D049AEFF23}">
      <dsp:nvSpPr>
        <dsp:cNvPr id="0" name=""/>
        <dsp:cNvSpPr/>
      </dsp:nvSpPr>
      <dsp:spPr>
        <a:xfrm>
          <a:off x="1936060" y="1641916"/>
          <a:ext cx="1546949" cy="1771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Obras de abastecimento hídrico</a:t>
          </a:r>
        </a:p>
      </dsp:txBody>
      <dsp:txXfrm>
        <a:off x="1981369" y="1687225"/>
        <a:ext cx="1456331" cy="1681031"/>
      </dsp:txXfrm>
    </dsp:sp>
    <dsp:sp modelId="{B707447B-E8CD-4ADA-9789-051ECE88EE80}">
      <dsp:nvSpPr>
        <dsp:cNvPr id="0" name=""/>
        <dsp:cNvSpPr/>
      </dsp:nvSpPr>
      <dsp:spPr>
        <a:xfrm>
          <a:off x="1925635" y="3427194"/>
          <a:ext cx="1567798" cy="1771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Ações de Pesca e Aquicultura</a:t>
          </a:r>
        </a:p>
      </dsp:txBody>
      <dsp:txXfrm>
        <a:off x="1971554" y="3473113"/>
        <a:ext cx="1475960" cy="1679811"/>
      </dsp:txXfrm>
    </dsp:sp>
    <dsp:sp modelId="{39F33E88-8642-47BC-A822-A33FAE686D1F}">
      <dsp:nvSpPr>
        <dsp:cNvPr id="0" name=""/>
        <dsp:cNvSpPr/>
      </dsp:nvSpPr>
      <dsp:spPr>
        <a:xfrm>
          <a:off x="3690767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SUDAM</a:t>
          </a:r>
          <a:endParaRPr lang="pt-BR" sz="2600" kern="1200" dirty="0"/>
        </a:p>
      </dsp:txBody>
      <dsp:txXfrm>
        <a:off x="3690767" y="0"/>
        <a:ext cx="1726968" cy="1641782"/>
      </dsp:txXfrm>
    </dsp:sp>
    <dsp:sp modelId="{283A82FA-9AA9-4F7D-B79C-6FA544BF1648}">
      <dsp:nvSpPr>
        <dsp:cNvPr id="0" name=""/>
        <dsp:cNvSpPr/>
      </dsp:nvSpPr>
      <dsp:spPr>
        <a:xfrm>
          <a:off x="3770352" y="1646004"/>
          <a:ext cx="1567798" cy="928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baseline="0" dirty="0" smtClean="0"/>
            <a:t>Integração, Infraestrutura e Expansão Econômica</a:t>
          </a:r>
          <a:endParaRPr lang="pt-BR" sz="1500" b="1" kern="1200" baseline="0" dirty="0" smtClean="0"/>
        </a:p>
      </dsp:txBody>
      <dsp:txXfrm>
        <a:off x="3797534" y="1673186"/>
        <a:ext cx="1513434" cy="873705"/>
      </dsp:txXfrm>
    </dsp:sp>
    <dsp:sp modelId="{E2B3DECB-36A9-4F9C-8859-EBA2A9F8E83F}">
      <dsp:nvSpPr>
        <dsp:cNvPr id="0" name=""/>
        <dsp:cNvSpPr/>
      </dsp:nvSpPr>
      <dsp:spPr>
        <a:xfrm>
          <a:off x="3770352" y="2597389"/>
          <a:ext cx="1567798" cy="4776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baseline="0" dirty="0" smtClean="0"/>
            <a:t>Transformação Produtiva</a:t>
          </a:r>
          <a:endParaRPr lang="pt-BR" sz="1500" b="0" kern="1200" baseline="0" dirty="0"/>
        </a:p>
      </dsp:txBody>
      <dsp:txXfrm>
        <a:off x="3784343" y="2611380"/>
        <a:ext cx="1539816" cy="449707"/>
      </dsp:txXfrm>
    </dsp:sp>
    <dsp:sp modelId="{98E7625F-484D-451E-A513-992CB062276F}">
      <dsp:nvSpPr>
        <dsp:cNvPr id="0" name=""/>
        <dsp:cNvSpPr/>
      </dsp:nvSpPr>
      <dsp:spPr>
        <a:xfrm>
          <a:off x="3772060" y="3098393"/>
          <a:ext cx="1564382" cy="842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baseline="0" dirty="0" smtClean="0"/>
            <a:t>Atração de Investimentos e Fortalecimento de </a:t>
          </a:r>
          <a:r>
            <a:rPr lang="pt-BR" sz="1500" b="0" kern="1200" baseline="0" dirty="0" err="1" smtClean="0"/>
            <a:t>APLs</a:t>
          </a:r>
          <a:endParaRPr lang="pt-BR" sz="1500" b="0" kern="1200" baseline="0" dirty="0"/>
        </a:p>
      </dsp:txBody>
      <dsp:txXfrm>
        <a:off x="3796746" y="3123079"/>
        <a:ext cx="1515010" cy="793477"/>
      </dsp:txXfrm>
    </dsp:sp>
    <dsp:sp modelId="{AFF8D2F5-C36A-4608-9432-2E15248FE19D}">
      <dsp:nvSpPr>
        <dsp:cNvPr id="0" name=""/>
        <dsp:cNvSpPr/>
      </dsp:nvSpPr>
      <dsp:spPr>
        <a:xfrm>
          <a:off x="3779910" y="3962843"/>
          <a:ext cx="1548682" cy="123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baseline="0" dirty="0" smtClean="0"/>
            <a:t>Redução das desigualdades </a:t>
          </a:r>
          <a:r>
            <a:rPr lang="pt-BR" sz="1500" b="0" kern="1200" baseline="0" dirty="0" err="1" smtClean="0"/>
            <a:t>intra</a:t>
          </a:r>
          <a:r>
            <a:rPr lang="pt-BR" sz="1500" b="0" kern="1200" baseline="0" dirty="0" smtClean="0"/>
            <a:t> e inter-regionais</a:t>
          </a:r>
          <a:endParaRPr lang="pt-BR" sz="1500" b="0" kern="1200" baseline="0" dirty="0"/>
        </a:p>
      </dsp:txBody>
      <dsp:txXfrm>
        <a:off x="3816042" y="3998975"/>
        <a:ext cx="1476418" cy="1161362"/>
      </dsp:txXfrm>
    </dsp:sp>
    <dsp:sp modelId="{A5EE9A26-432E-4BF0-9897-3B08D97FFB7D}">
      <dsp:nvSpPr>
        <dsp:cNvPr id="0" name=""/>
        <dsp:cNvSpPr/>
      </dsp:nvSpPr>
      <dsp:spPr>
        <a:xfrm>
          <a:off x="5535484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SUDENE</a:t>
          </a:r>
          <a:endParaRPr lang="pt-BR" sz="2600" kern="1200" dirty="0"/>
        </a:p>
      </dsp:txBody>
      <dsp:txXfrm>
        <a:off x="5535484" y="0"/>
        <a:ext cx="1726968" cy="1641782"/>
      </dsp:txXfrm>
    </dsp:sp>
    <dsp:sp modelId="{81352AF0-F1DE-4FF6-ACCE-195A7EC61381}">
      <dsp:nvSpPr>
        <dsp:cNvPr id="0" name=""/>
        <dsp:cNvSpPr/>
      </dsp:nvSpPr>
      <dsp:spPr>
        <a:xfrm>
          <a:off x="5615069" y="1644876"/>
          <a:ext cx="1567798" cy="891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baseline="0" dirty="0" smtClean="0"/>
            <a:t>Integração, Infraestrutura e Expansão Econômica</a:t>
          </a:r>
          <a:endParaRPr lang="pt-BR" sz="1500" kern="1200" baseline="0" dirty="0"/>
        </a:p>
      </dsp:txBody>
      <dsp:txXfrm>
        <a:off x="5641176" y="1670983"/>
        <a:ext cx="1515584" cy="839132"/>
      </dsp:txXfrm>
    </dsp:sp>
    <dsp:sp modelId="{1AFAD81F-E0A2-4758-B38D-9CF7383E2BE4}">
      <dsp:nvSpPr>
        <dsp:cNvPr id="0" name=""/>
        <dsp:cNvSpPr/>
      </dsp:nvSpPr>
      <dsp:spPr>
        <a:xfrm>
          <a:off x="5597133" y="2563559"/>
          <a:ext cx="1603669" cy="469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baseline="0" dirty="0" smtClean="0"/>
            <a:t>Transformação Produtiva</a:t>
          </a:r>
          <a:endParaRPr lang="pt-BR" sz="1500" kern="1200" baseline="0" dirty="0"/>
        </a:p>
      </dsp:txBody>
      <dsp:txXfrm>
        <a:off x="5610892" y="2577318"/>
        <a:ext cx="1576151" cy="442233"/>
      </dsp:txXfrm>
    </dsp:sp>
    <dsp:sp modelId="{BC3319D7-0359-4421-A523-D4DDFA9C1F60}">
      <dsp:nvSpPr>
        <dsp:cNvPr id="0" name=""/>
        <dsp:cNvSpPr/>
      </dsp:nvSpPr>
      <dsp:spPr>
        <a:xfrm>
          <a:off x="5597133" y="3063405"/>
          <a:ext cx="1603669" cy="823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baseline="0" dirty="0" smtClean="0"/>
            <a:t>Atração de Investimentos e Fortalecimento de </a:t>
          </a:r>
          <a:r>
            <a:rPr lang="pt-BR" sz="1500" b="0" kern="1200" baseline="0" dirty="0" err="1" smtClean="0"/>
            <a:t>APLs</a:t>
          </a:r>
          <a:endParaRPr lang="pt-BR" sz="1500" kern="1200" baseline="0" dirty="0"/>
        </a:p>
      </dsp:txBody>
      <dsp:txXfrm>
        <a:off x="5621260" y="3087532"/>
        <a:ext cx="1555415" cy="775508"/>
      </dsp:txXfrm>
    </dsp:sp>
    <dsp:sp modelId="{B090AABE-A7DD-49DD-91AD-70E865C994DC}">
      <dsp:nvSpPr>
        <dsp:cNvPr id="0" name=""/>
        <dsp:cNvSpPr/>
      </dsp:nvSpPr>
      <dsp:spPr>
        <a:xfrm>
          <a:off x="5597133" y="3917263"/>
          <a:ext cx="1603669" cy="1281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0" kern="1200" baseline="0" dirty="0" smtClean="0"/>
            <a:t>Redução das desigualdades </a:t>
          </a:r>
          <a:r>
            <a:rPr lang="pt-BR" sz="1500" b="0" kern="1200" baseline="0" dirty="0" err="1" smtClean="0"/>
            <a:t>intra</a:t>
          </a:r>
          <a:r>
            <a:rPr lang="pt-BR" sz="1500" b="0" kern="1200" baseline="0" dirty="0" smtClean="0"/>
            <a:t> e inter-regionais</a:t>
          </a:r>
          <a:endParaRPr lang="pt-BR" sz="1500" kern="1200" baseline="0" dirty="0"/>
        </a:p>
      </dsp:txBody>
      <dsp:txXfrm>
        <a:off x="5634663" y="3954793"/>
        <a:ext cx="1528609" cy="1206319"/>
      </dsp:txXfrm>
    </dsp:sp>
    <dsp:sp modelId="{0A231E36-3E3A-4E7C-BC27-EE2219DF2FF8}">
      <dsp:nvSpPr>
        <dsp:cNvPr id="0" name=""/>
        <dsp:cNvSpPr/>
      </dsp:nvSpPr>
      <dsp:spPr>
        <a:xfrm>
          <a:off x="7380200" y="0"/>
          <a:ext cx="1726968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SUDECO</a:t>
          </a:r>
          <a:endParaRPr lang="pt-BR" sz="2600" kern="1200" dirty="0"/>
        </a:p>
      </dsp:txBody>
      <dsp:txXfrm>
        <a:off x="7380200" y="0"/>
        <a:ext cx="1726968" cy="1641782"/>
      </dsp:txXfrm>
    </dsp:sp>
    <dsp:sp modelId="{684E5798-32EA-4032-BEA3-EDFF6831F775}">
      <dsp:nvSpPr>
        <dsp:cNvPr id="0" name=""/>
        <dsp:cNvSpPr/>
      </dsp:nvSpPr>
      <dsp:spPr>
        <a:xfrm>
          <a:off x="7459785" y="1642892"/>
          <a:ext cx="1567798" cy="874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baseline="0" dirty="0" smtClean="0"/>
            <a:t>Integração, Infraestrutura e Expansão Econômica</a:t>
          </a:r>
          <a:endParaRPr lang="pt-BR" sz="1400" kern="1200" baseline="0" dirty="0" smtClean="0">
            <a:latin typeface="+mj-lt"/>
          </a:endParaRPr>
        </a:p>
      </dsp:txBody>
      <dsp:txXfrm>
        <a:off x="7485406" y="1668513"/>
        <a:ext cx="1516556" cy="823535"/>
      </dsp:txXfrm>
    </dsp:sp>
    <dsp:sp modelId="{A7EB9880-C9A1-442A-9716-48BF5DE03E01}">
      <dsp:nvSpPr>
        <dsp:cNvPr id="0" name=""/>
        <dsp:cNvSpPr/>
      </dsp:nvSpPr>
      <dsp:spPr>
        <a:xfrm>
          <a:off x="7486368" y="2543088"/>
          <a:ext cx="1514633" cy="4946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baseline="0" dirty="0" smtClean="0"/>
            <a:t>Transformação Produtiva</a:t>
          </a:r>
          <a:endParaRPr lang="pt-BR" sz="1400" kern="1200" baseline="0" dirty="0" smtClean="0">
            <a:latin typeface="+mj-lt"/>
          </a:endParaRPr>
        </a:p>
      </dsp:txBody>
      <dsp:txXfrm>
        <a:off x="7500855" y="2557575"/>
        <a:ext cx="1485659" cy="465656"/>
      </dsp:txXfrm>
    </dsp:sp>
    <dsp:sp modelId="{DB96B34E-BE2E-422A-AFAD-EE3787853BDE}">
      <dsp:nvSpPr>
        <dsp:cNvPr id="0" name=""/>
        <dsp:cNvSpPr/>
      </dsp:nvSpPr>
      <dsp:spPr>
        <a:xfrm>
          <a:off x="7486368" y="3063138"/>
          <a:ext cx="1514633" cy="754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baseline="0" dirty="0" smtClean="0"/>
            <a:t>Atração de Investimentos e Fortalecimento de </a:t>
          </a:r>
          <a:r>
            <a:rPr lang="pt-BR" sz="1400" b="0" kern="1200" baseline="0" dirty="0" err="1" smtClean="0"/>
            <a:t>APLs</a:t>
          </a:r>
          <a:endParaRPr lang="pt-BR" sz="1400" kern="1200" baseline="0" dirty="0" smtClean="0">
            <a:latin typeface="+mj-lt"/>
          </a:endParaRPr>
        </a:p>
      </dsp:txBody>
      <dsp:txXfrm>
        <a:off x="7508459" y="3085229"/>
        <a:ext cx="1470451" cy="710044"/>
      </dsp:txXfrm>
    </dsp:sp>
    <dsp:sp modelId="{DC1F8237-C1F8-4D85-83E2-813B5D771453}">
      <dsp:nvSpPr>
        <dsp:cNvPr id="0" name=""/>
        <dsp:cNvSpPr/>
      </dsp:nvSpPr>
      <dsp:spPr>
        <a:xfrm>
          <a:off x="7486368" y="3842783"/>
          <a:ext cx="1514633" cy="9011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baseline="0" dirty="0" smtClean="0"/>
            <a:t>Redução das desigualdades </a:t>
          </a:r>
          <a:r>
            <a:rPr lang="pt-BR" sz="1400" b="0" kern="1200" baseline="0" dirty="0" err="1" smtClean="0"/>
            <a:t>intra</a:t>
          </a:r>
          <a:r>
            <a:rPr lang="pt-BR" sz="1400" b="0" kern="1200" baseline="0" dirty="0" smtClean="0"/>
            <a:t> e inter-regionais</a:t>
          </a:r>
        </a:p>
      </dsp:txBody>
      <dsp:txXfrm>
        <a:off x="7512761" y="3869176"/>
        <a:ext cx="1461847" cy="848330"/>
      </dsp:txXfrm>
    </dsp:sp>
    <dsp:sp modelId="{934E7B5D-AC7C-4F00-B960-0D456F7E52EB}">
      <dsp:nvSpPr>
        <dsp:cNvPr id="0" name=""/>
        <dsp:cNvSpPr/>
      </dsp:nvSpPr>
      <dsp:spPr>
        <a:xfrm>
          <a:off x="7615696" y="4769319"/>
          <a:ext cx="1255977" cy="4285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baseline="0" dirty="0" smtClean="0"/>
            <a:t>Agricultura Irrigada</a:t>
          </a:r>
        </a:p>
      </dsp:txBody>
      <dsp:txXfrm>
        <a:off x="7628248" y="4781871"/>
        <a:ext cx="1230873" cy="403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6AA39-8456-439A-8455-706A139807EA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990" y="4717415"/>
            <a:ext cx="545592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9D0AF-287D-4A24-8B13-E399C8ACA8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2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3239" indent="-2858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447" indent="-2286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825" indent="-2286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8205" indent="-2286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5584" indent="-2286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2962" indent="-2286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0341" indent="-2286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7721" indent="-2286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4EF460-1AC7-4DC4-99CE-851973054B32}" type="slidenum">
              <a:rPr lang="pt-BR" altLang="pt-BR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pt-BR" altLang="pt-B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74638" indent="-274638" algn="just">
              <a:buFont typeface="Wingdings" pitchFamily="2" charset="2"/>
              <a:buChar char="Ø"/>
            </a:pPr>
            <a:endParaRPr lang="pt-BR" altLang="pt-BR" smtClean="0">
              <a:latin typeface="Arial" charset="0"/>
              <a:cs typeface="Arial" charset="0"/>
            </a:endParaRPr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A04BA0-FFC9-44E8-ACFB-BD691F151E3A}" type="slidenum">
              <a:rPr lang="pt-BR" altLang="pt-BR">
                <a:solidFill>
                  <a:prstClr val="black"/>
                </a:solidFill>
              </a:rPr>
              <a:pPr eaLnBrk="1" hangingPunct="1"/>
              <a:t>2</a:t>
            </a:fld>
            <a:endParaRPr lang="pt-BR" alt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BC688-07DC-4421-BB3A-FCE56F99E292}" type="slidenum">
              <a:rPr lang="pt-BR" smtClean="0">
                <a:solidFill>
                  <a:prstClr val="black"/>
                </a:solidFill>
              </a:rPr>
              <a:pPr/>
              <a:t>59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56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8688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48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8688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17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28688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00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3239" indent="-2858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447" indent="-2286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825" indent="-2286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8205" indent="-22869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5584" indent="-2286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2962" indent="-2286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0341" indent="-2286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7721" indent="-2286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4EF460-1AC7-4DC4-99CE-851973054B32}" type="slidenum">
              <a:rPr lang="pt-BR" altLang="pt-BR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pt-BR" altLang="pt-B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23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integração entre as regiões hidrográficas, seus rios e as diversas infraestruturas, permite a </a:t>
            </a:r>
            <a:r>
              <a:rPr lang="pt-BR" b="1" dirty="0"/>
              <a:t>distribuição espacial da disponibilidade de água e a sua garantia temporal,</a:t>
            </a:r>
            <a:br>
              <a:rPr lang="pt-BR" b="1" dirty="0"/>
            </a:br>
            <a:r>
              <a:rPr lang="pt-BR" dirty="0"/>
              <a:t>uma vez que proporciona o abastecimento a partir de fontes perenes.</a:t>
            </a:r>
          </a:p>
          <a:p>
            <a:endParaRPr lang="pt-BR" dirty="0"/>
          </a:p>
          <a:p>
            <a:r>
              <a:rPr lang="pt-BR" sz="1400" dirty="0"/>
              <a:t>O </a:t>
            </a:r>
            <a:r>
              <a:rPr lang="pt-BR" sz="1400" b="1" dirty="0"/>
              <a:t>Projeto de Integração do Rio São Francisco – PISF </a:t>
            </a:r>
            <a:r>
              <a:rPr lang="pt-BR" sz="1400" dirty="0"/>
              <a:t>tem papel fundamental nessa estratégia de interligação.</a:t>
            </a:r>
            <a:endParaRPr lang="pt-BR" dirty="0"/>
          </a:p>
          <a:p>
            <a:pPr algn="l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DA1ED-CBD2-459F-98DE-6E80B292775A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41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36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43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063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7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9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463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329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86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94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891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99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15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92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6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47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2BA81-C055-4DC8-85AE-45A9F70FDA90}" type="datetimeFigureOut">
              <a:rPr lang="pt-BR" smtClean="0"/>
              <a:t>20/05/2015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C283A-A435-4317-AA5D-B25B7C66FA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6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16" name="Retângulo 6"/>
          <p:cNvSpPr/>
          <p:nvPr/>
        </p:nvSpPr>
        <p:spPr>
          <a:xfrm>
            <a:off x="0" y="4076700"/>
            <a:ext cx="9144000" cy="22320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21" name="Título 1"/>
          <p:cNvSpPr>
            <a:spLocks/>
          </p:cNvSpPr>
          <p:nvPr/>
        </p:nvSpPr>
        <p:spPr bwMode="auto">
          <a:xfrm>
            <a:off x="0" y="2708920"/>
            <a:ext cx="9144000" cy="136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600" b="1" spc="-50" dirty="0" smtClean="0">
                <a:solidFill>
                  <a:srgbClr val="328424"/>
                </a:solidFill>
              </a:rPr>
              <a:t>AUDIÊNCIA PÚBLICA - SENADO FEDERAL</a:t>
            </a:r>
          </a:p>
          <a:p>
            <a:pPr algn="ctr">
              <a:defRPr/>
            </a:pPr>
            <a:r>
              <a:rPr lang="pt-BR" sz="1400" b="1" spc="-50" dirty="0" smtClean="0">
                <a:solidFill>
                  <a:srgbClr val="328424"/>
                </a:solidFill>
              </a:rPr>
              <a:t>Comissão de Desenvolvimento Regional e Turismo - CDR</a:t>
            </a:r>
          </a:p>
          <a:p>
            <a:pPr algn="ctr">
              <a:defRPr/>
            </a:pPr>
            <a:r>
              <a:rPr lang="pt-BR" sz="1400" b="1" spc="-50" dirty="0" smtClean="0">
                <a:solidFill>
                  <a:srgbClr val="328424"/>
                </a:solidFill>
              </a:rPr>
              <a:t>Comissão de Meio Ambiente, Defesa do Consumidor e Fiscalização e Controle - CMA</a:t>
            </a:r>
          </a:p>
          <a:p>
            <a:pPr algn="ctr">
              <a:defRPr/>
            </a:pPr>
            <a:r>
              <a:rPr lang="pt-BR" sz="1400" b="1" spc="-50" dirty="0" smtClean="0">
                <a:solidFill>
                  <a:srgbClr val="328424"/>
                </a:solidFill>
              </a:rPr>
              <a:t>Comissão Externa para acompanhar os Programas de Transposição e Revitalização do Rio São Francisco - CTERIOSFR</a:t>
            </a:r>
            <a:endParaRPr lang="pt-BR" sz="1400" b="1" spc="-30" dirty="0">
              <a:solidFill>
                <a:srgbClr val="328424"/>
              </a:solidFill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0" y="4977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CaixaDeTexto 9"/>
          <p:cNvSpPr txBox="1">
            <a:spLocks noChangeArrowheads="1"/>
          </p:cNvSpPr>
          <p:nvPr/>
        </p:nvSpPr>
        <p:spPr bwMode="auto">
          <a:xfrm>
            <a:off x="0" y="6381750"/>
            <a:ext cx="925252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Brasília, </a:t>
            </a: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20 de maio </a:t>
            </a: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de </a:t>
            </a: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2015</a:t>
            </a:r>
            <a:endParaRPr lang="pt-BR" altLang="pt-BR" sz="1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0" y="1196752"/>
            <a:ext cx="9144000" cy="151288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9" name="Título 1"/>
          <p:cNvSpPr>
            <a:spLocks/>
          </p:cNvSpPr>
          <p:nvPr/>
        </p:nvSpPr>
        <p:spPr bwMode="auto">
          <a:xfrm>
            <a:off x="7937" y="188814"/>
            <a:ext cx="9144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rgbClr val="328424"/>
                </a:solidFill>
                <a:latin typeface="Arial" charset="0"/>
              </a:rPr>
              <a:t>Ministério da Integração Nacional</a:t>
            </a:r>
            <a:endParaRPr lang="pt-BR" sz="3000" b="1" spc="-30" dirty="0">
              <a:solidFill>
                <a:srgbClr val="328424"/>
              </a:solidFill>
              <a:latin typeface="Arial" charset="0"/>
            </a:endParaRPr>
          </a:p>
        </p:txBody>
      </p:sp>
      <p:sp>
        <p:nvSpPr>
          <p:cNvPr id="11" name="Retângulo 9"/>
          <p:cNvSpPr>
            <a:spLocks noChangeArrowheads="1"/>
          </p:cNvSpPr>
          <p:nvPr/>
        </p:nvSpPr>
        <p:spPr bwMode="auto">
          <a:xfrm>
            <a:off x="4981575" y="4645000"/>
            <a:ext cx="3948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alibri" pitchFamily="34" charset="0"/>
              </a:rPr>
              <a:t>Gilberto Magalhães </a:t>
            </a:r>
            <a:r>
              <a:rPr lang="pt-BR" b="1" dirty="0" err="1" smtClean="0">
                <a:solidFill>
                  <a:schemeClr val="bg1"/>
                </a:solidFill>
                <a:latin typeface="Calibri" pitchFamily="34" charset="0"/>
              </a:rPr>
              <a:t>Occhi</a:t>
            </a:r>
            <a:endParaRPr lang="pt-BR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Ministro de Estado da Integração Nacional</a:t>
            </a:r>
          </a:p>
        </p:txBody>
      </p:sp>
    </p:spTree>
    <p:extLst>
      <p:ext uri="{BB962C8B-B14F-4D97-AF65-F5344CB8AC3E}">
        <p14:creationId xmlns:p14="http://schemas.microsoft.com/office/powerpoint/2010/main" val="16179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6"/>
            <a:ext cx="9073008" cy="697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Adutora do Algodão/BA</a:t>
            </a:r>
            <a:endParaRPr lang="pt-BR" sz="2400" b="1" dirty="0" smtClean="0">
              <a:latin typeface="Calibri"/>
            </a:endParaRPr>
          </a:p>
          <a:p>
            <a:r>
              <a:rPr lang="pt-BR" sz="2000" b="1" dirty="0" smtClean="0">
                <a:latin typeface="Calibri"/>
              </a:rPr>
              <a:t>R$ 147 milhões - 90%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1027" name="Picture 3" descr="D:\Users\guilherme.orair\Desktop\Bahia Algoda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564"/>
          <a:stretch/>
        </p:blipFill>
        <p:spPr bwMode="auto">
          <a:xfrm>
            <a:off x="126132" y="1473751"/>
            <a:ext cx="8910364" cy="46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259632" y="2348880"/>
            <a:ext cx="595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BAHIA</a:t>
            </a:r>
            <a:endParaRPr lang="pt-BR" sz="1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339752" y="5589240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MINAS GERAIS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2457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611188" y="177291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1370013" y="331279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5496" y="332655"/>
            <a:ext cx="9073008" cy="716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Cinturão das Águas do Ceará – </a:t>
            </a:r>
            <a:r>
              <a:rPr lang="pt-BR" sz="2400" b="1" dirty="0" smtClean="0">
                <a:latin typeface="Calibri"/>
              </a:rPr>
              <a:t>trecho I</a:t>
            </a:r>
          </a:p>
          <a:p>
            <a:r>
              <a:rPr lang="pt-BR" sz="2000" b="1" dirty="0" smtClean="0">
                <a:latin typeface="Calibri"/>
              </a:rPr>
              <a:t>R$ 1,1 bilhão - 20%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13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0768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58" t="31175" r="71192" b="64469"/>
          <a:stretch/>
        </p:blipFill>
        <p:spPr bwMode="auto">
          <a:xfrm>
            <a:off x="6043385" y="3739822"/>
            <a:ext cx="458233" cy="16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6261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88" y="1326271"/>
            <a:ext cx="9028386" cy="53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5496" y="334208"/>
            <a:ext cx="9073008" cy="708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Vertente Litorânea / PB – </a:t>
            </a:r>
            <a:r>
              <a:rPr lang="pt-BR" sz="2400" b="1" dirty="0" smtClean="0">
                <a:latin typeface="Calibri"/>
              </a:rPr>
              <a:t>Trechos I e II</a:t>
            </a:r>
          </a:p>
          <a:p>
            <a:r>
              <a:rPr lang="pt-BR" sz="2000" b="1" dirty="0" smtClean="0">
                <a:latin typeface="Calibri"/>
              </a:rPr>
              <a:t>R$ 875 milhões - 38%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4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88" t="15680" r="51586" b="80408"/>
          <a:stretch/>
        </p:blipFill>
        <p:spPr bwMode="auto">
          <a:xfrm>
            <a:off x="6358890" y="2495527"/>
            <a:ext cx="476086" cy="11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3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384895" y="7053488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Forma livre 9"/>
          <p:cNvSpPr/>
          <p:nvPr/>
        </p:nvSpPr>
        <p:spPr bwMode="auto">
          <a:xfrm>
            <a:off x="2107332" y="10619013"/>
            <a:ext cx="1465263" cy="360362"/>
          </a:xfrm>
          <a:custGeom>
            <a:avLst/>
            <a:gdLst>
              <a:gd name="connsiteX0" fmla="*/ 1465942 w 1465942"/>
              <a:gd name="connsiteY0" fmla="*/ 101600 h 359954"/>
              <a:gd name="connsiteX1" fmla="*/ 1419497 w 1465942"/>
              <a:gd name="connsiteY1" fmla="*/ 58057 h 359954"/>
              <a:gd name="connsiteX2" fmla="*/ 1402080 w 1465942"/>
              <a:gd name="connsiteY2" fmla="*/ 87086 h 359954"/>
              <a:gd name="connsiteX3" fmla="*/ 1346925 w 1465942"/>
              <a:gd name="connsiteY3" fmla="*/ 0 h 359954"/>
              <a:gd name="connsiteX4" fmla="*/ 1285965 w 1465942"/>
              <a:gd name="connsiteY4" fmla="*/ 37737 h 359954"/>
              <a:gd name="connsiteX5" fmla="*/ 1187268 w 1465942"/>
              <a:gd name="connsiteY5" fmla="*/ 101600 h 359954"/>
              <a:gd name="connsiteX6" fmla="*/ 1024708 w 1465942"/>
              <a:gd name="connsiteY6" fmla="*/ 238034 h 359954"/>
              <a:gd name="connsiteX7" fmla="*/ 902788 w 1465942"/>
              <a:gd name="connsiteY7" fmla="*/ 345440 h 359954"/>
              <a:gd name="connsiteX8" fmla="*/ 757645 w 1465942"/>
              <a:gd name="connsiteY8" fmla="*/ 354149 h 359954"/>
              <a:gd name="connsiteX9" fmla="*/ 600891 w 1465942"/>
              <a:gd name="connsiteY9" fmla="*/ 359954 h 359954"/>
              <a:gd name="connsiteX10" fmla="*/ 545737 w 1465942"/>
              <a:gd name="connsiteY10" fmla="*/ 357051 h 359954"/>
              <a:gd name="connsiteX11" fmla="*/ 574765 w 1465942"/>
              <a:gd name="connsiteY11" fmla="*/ 293189 h 359954"/>
              <a:gd name="connsiteX12" fmla="*/ 531222 w 1465942"/>
              <a:gd name="connsiteY12" fmla="*/ 264160 h 359954"/>
              <a:gd name="connsiteX13" fmla="*/ 444137 w 1465942"/>
              <a:gd name="connsiteY13" fmla="*/ 235131 h 359954"/>
              <a:gd name="connsiteX14" fmla="*/ 229325 w 1465942"/>
              <a:gd name="connsiteY14" fmla="*/ 156754 h 359954"/>
              <a:gd name="connsiteX15" fmla="*/ 81280 w 1465942"/>
              <a:gd name="connsiteY15" fmla="*/ 60960 h 359954"/>
              <a:gd name="connsiteX16" fmla="*/ 0 w 1465942"/>
              <a:gd name="connsiteY16" fmla="*/ 5806 h 35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5942" h="359954">
                <a:moveTo>
                  <a:pt x="1465942" y="101600"/>
                </a:moveTo>
                <a:lnTo>
                  <a:pt x="1419497" y="58057"/>
                </a:lnTo>
                <a:lnTo>
                  <a:pt x="1402080" y="87086"/>
                </a:lnTo>
                <a:lnTo>
                  <a:pt x="1346925" y="0"/>
                </a:lnTo>
                <a:lnTo>
                  <a:pt x="1285965" y="37737"/>
                </a:lnTo>
                <a:lnTo>
                  <a:pt x="1187268" y="101600"/>
                </a:lnTo>
                <a:lnTo>
                  <a:pt x="1024708" y="238034"/>
                </a:lnTo>
                <a:lnTo>
                  <a:pt x="902788" y="345440"/>
                </a:lnTo>
                <a:lnTo>
                  <a:pt x="757645" y="354149"/>
                </a:lnTo>
                <a:lnTo>
                  <a:pt x="600891" y="359954"/>
                </a:lnTo>
                <a:lnTo>
                  <a:pt x="545737" y="357051"/>
                </a:lnTo>
                <a:lnTo>
                  <a:pt x="574765" y="293189"/>
                </a:lnTo>
                <a:lnTo>
                  <a:pt x="531222" y="264160"/>
                </a:lnTo>
                <a:lnTo>
                  <a:pt x="444137" y="235131"/>
                </a:lnTo>
                <a:lnTo>
                  <a:pt x="229325" y="156754"/>
                </a:lnTo>
                <a:lnTo>
                  <a:pt x="81280" y="60960"/>
                </a:lnTo>
                <a:lnTo>
                  <a:pt x="0" y="5806"/>
                </a:ln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7203207" y="10884125"/>
            <a:ext cx="13906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1200" b="1" dirty="0">
                <a:solidFill>
                  <a:srgbClr val="00B050"/>
                </a:solidFill>
                <a:latin typeface="+mj-lt"/>
              </a:rPr>
              <a:t>Etapa 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1200" b="1" dirty="0">
                <a:solidFill>
                  <a:srgbClr val="002060"/>
                </a:solidFill>
                <a:latin typeface="+mj-lt"/>
              </a:rPr>
              <a:t>1ª fase - Etapa II</a:t>
            </a:r>
          </a:p>
        </p:txBody>
      </p:sp>
      <p:sp>
        <p:nvSpPr>
          <p:cNvPr id="38927" name="Line 35"/>
          <p:cNvSpPr>
            <a:spLocks noChangeShapeType="1"/>
          </p:cNvSpPr>
          <p:nvPr/>
        </p:nvSpPr>
        <p:spPr bwMode="auto">
          <a:xfrm>
            <a:off x="6865654" y="11264935"/>
            <a:ext cx="337500" cy="0"/>
          </a:xfrm>
          <a:prstGeom prst="line">
            <a:avLst/>
          </a:prstGeom>
          <a:noFill/>
          <a:ln w="29464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pt-BR">
              <a:latin typeface="+mj-lt"/>
            </a:endParaRPr>
          </a:p>
        </p:txBody>
      </p:sp>
      <p:sp>
        <p:nvSpPr>
          <p:cNvPr id="38928" name="Line 36"/>
          <p:cNvSpPr>
            <a:spLocks noChangeShapeType="1"/>
          </p:cNvSpPr>
          <p:nvPr/>
        </p:nvSpPr>
        <p:spPr bwMode="auto">
          <a:xfrm>
            <a:off x="6865654" y="11036337"/>
            <a:ext cx="337500" cy="0"/>
          </a:xfrm>
          <a:prstGeom prst="line">
            <a:avLst/>
          </a:prstGeom>
          <a:noFill/>
          <a:ln w="29464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2438" tIns="52438" rIns="52438" bIns="52438" anchor="ctr"/>
          <a:lstStyle/>
          <a:p>
            <a:endParaRPr lang="pt-BR">
              <a:latin typeface="+mj-lt"/>
            </a:endParaRPr>
          </a:p>
        </p:txBody>
      </p:sp>
      <p:sp>
        <p:nvSpPr>
          <p:cNvPr id="38929" name="Text Box 5"/>
          <p:cNvSpPr txBox="1">
            <a:spLocks noChangeArrowheads="1"/>
          </p:cNvSpPr>
          <p:nvPr/>
        </p:nvSpPr>
        <p:spPr bwMode="auto">
          <a:xfrm>
            <a:off x="6755902" y="10517392"/>
            <a:ext cx="901845" cy="31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+mj-lt"/>
                <a:ea typeface="MS PGothic" pitchFamily="34" charset="-128"/>
                <a:cs typeface="Arial" pitchFamily="34" charset="0"/>
              </a:rPr>
              <a:t>Legenda</a:t>
            </a: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35496" y="334977"/>
            <a:ext cx="9073008" cy="686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/>
              <a:t>Adutora do Agreste / PE </a:t>
            </a:r>
            <a:r>
              <a:rPr lang="pt-BR" sz="2400" b="1" dirty="0" smtClean="0"/>
              <a:t>– 1ª etapa</a:t>
            </a:r>
            <a:endParaRPr lang="pt-BR" sz="2800" b="1" dirty="0" smtClean="0"/>
          </a:p>
          <a:p>
            <a:pPr>
              <a:tabLst>
                <a:tab pos="3771900" algn="l"/>
              </a:tabLst>
            </a:pPr>
            <a:r>
              <a:rPr lang="pt-BR" sz="2000" b="1" dirty="0" smtClean="0"/>
              <a:t>R</a:t>
            </a:r>
            <a:r>
              <a:rPr lang="pt-BR" sz="2000" b="1" dirty="0">
                <a:latin typeface="Calibri"/>
              </a:rPr>
              <a:t>$ </a:t>
            </a:r>
            <a:r>
              <a:rPr lang="pt-BR" sz="2000" b="1" dirty="0" smtClean="0">
                <a:latin typeface="Calibri"/>
              </a:rPr>
              <a:t>1,3 </a:t>
            </a:r>
            <a:r>
              <a:rPr lang="pt-BR" sz="2000" b="1" dirty="0">
                <a:latin typeface="Calibri"/>
              </a:rPr>
              <a:t>bilhão </a:t>
            </a:r>
            <a:r>
              <a:rPr lang="pt-BR" sz="2000" b="1" dirty="0" smtClean="0">
                <a:latin typeface="Calibri"/>
              </a:rPr>
              <a:t>- 61% </a:t>
            </a:r>
            <a:r>
              <a:rPr lang="pt-BR" sz="2000" b="1" dirty="0">
                <a:latin typeface="Calibri"/>
              </a:rPr>
              <a:t>de execução</a:t>
            </a:r>
          </a:p>
        </p:txBody>
      </p:sp>
      <p:pic>
        <p:nvPicPr>
          <p:cNvPr id="20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26271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69" t="56183" r="78538" b="39461"/>
          <a:stretch/>
        </p:blipFill>
        <p:spPr bwMode="auto">
          <a:xfrm>
            <a:off x="1472846" y="2507574"/>
            <a:ext cx="1298953" cy="16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1862050" y="2518273"/>
            <a:ext cx="274320" cy="258178"/>
          </a:xfrm>
          <a:custGeom>
            <a:avLst/>
            <a:gdLst>
              <a:gd name="connsiteX0" fmla="*/ 274320 w 274320"/>
              <a:gd name="connsiteY0" fmla="*/ 258178 h 258178"/>
              <a:gd name="connsiteX1" fmla="*/ 232757 w 274320"/>
              <a:gd name="connsiteY1" fmla="*/ 233240 h 258178"/>
              <a:gd name="connsiteX2" fmla="*/ 199506 w 274320"/>
              <a:gd name="connsiteY2" fmla="*/ 191676 h 258178"/>
              <a:gd name="connsiteX3" fmla="*/ 166255 w 274320"/>
              <a:gd name="connsiteY3" fmla="*/ 158425 h 258178"/>
              <a:gd name="connsiteX4" fmla="*/ 133004 w 274320"/>
              <a:gd name="connsiteY4" fmla="*/ 125174 h 258178"/>
              <a:gd name="connsiteX5" fmla="*/ 108066 w 274320"/>
              <a:gd name="connsiteY5" fmla="*/ 100236 h 258178"/>
              <a:gd name="connsiteX6" fmla="*/ 74815 w 274320"/>
              <a:gd name="connsiteY6" fmla="*/ 50360 h 258178"/>
              <a:gd name="connsiteX7" fmla="*/ 41564 w 274320"/>
              <a:gd name="connsiteY7" fmla="*/ 8796 h 258178"/>
              <a:gd name="connsiteX8" fmla="*/ 16626 w 274320"/>
              <a:gd name="connsiteY8" fmla="*/ 483 h 258178"/>
              <a:gd name="connsiteX9" fmla="*/ 0 w 274320"/>
              <a:gd name="connsiteY9" fmla="*/ 483 h 25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20" h="258178">
                <a:moveTo>
                  <a:pt x="274320" y="258178"/>
                </a:moveTo>
                <a:cubicBezTo>
                  <a:pt x="260466" y="249865"/>
                  <a:pt x="244833" y="243974"/>
                  <a:pt x="232757" y="233240"/>
                </a:cubicBezTo>
                <a:cubicBezTo>
                  <a:pt x="219496" y="221452"/>
                  <a:pt x="211294" y="204937"/>
                  <a:pt x="199506" y="191676"/>
                </a:cubicBezTo>
                <a:cubicBezTo>
                  <a:pt x="189092" y="179961"/>
                  <a:pt x="177339" y="169509"/>
                  <a:pt x="166255" y="158425"/>
                </a:cubicBezTo>
                <a:lnTo>
                  <a:pt x="133004" y="125174"/>
                </a:lnTo>
                <a:lnTo>
                  <a:pt x="108066" y="100236"/>
                </a:lnTo>
                <a:cubicBezTo>
                  <a:pt x="93457" y="56411"/>
                  <a:pt x="109408" y="91871"/>
                  <a:pt x="74815" y="50360"/>
                </a:cubicBezTo>
                <a:cubicBezTo>
                  <a:pt x="63491" y="36771"/>
                  <a:pt x="57684" y="18468"/>
                  <a:pt x="41564" y="8796"/>
                </a:cubicBezTo>
                <a:cubicBezTo>
                  <a:pt x="34050" y="4288"/>
                  <a:pt x="25218" y="2201"/>
                  <a:pt x="16626" y="483"/>
                </a:cubicBezTo>
                <a:cubicBezTo>
                  <a:pt x="11192" y="-604"/>
                  <a:pt x="5542" y="483"/>
                  <a:pt x="0" y="483"/>
                </a:cubicBezTo>
              </a:path>
            </a:pathLst>
          </a:cu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310937" y="2427316"/>
            <a:ext cx="357447" cy="315884"/>
          </a:xfrm>
          <a:custGeom>
            <a:avLst/>
            <a:gdLst>
              <a:gd name="connsiteX0" fmla="*/ 0 w 357447"/>
              <a:gd name="connsiteY0" fmla="*/ 315884 h 315884"/>
              <a:gd name="connsiteX1" fmla="*/ 133003 w 357447"/>
              <a:gd name="connsiteY1" fmla="*/ 282633 h 315884"/>
              <a:gd name="connsiteX2" fmla="*/ 191193 w 357447"/>
              <a:gd name="connsiteY2" fmla="*/ 257695 h 315884"/>
              <a:gd name="connsiteX3" fmla="*/ 224443 w 357447"/>
              <a:gd name="connsiteY3" fmla="*/ 232757 h 315884"/>
              <a:gd name="connsiteX4" fmla="*/ 249382 w 357447"/>
              <a:gd name="connsiteY4" fmla="*/ 224444 h 315884"/>
              <a:gd name="connsiteX5" fmla="*/ 274320 w 357447"/>
              <a:gd name="connsiteY5" fmla="*/ 174568 h 315884"/>
              <a:gd name="connsiteX6" fmla="*/ 299258 w 357447"/>
              <a:gd name="connsiteY6" fmla="*/ 91440 h 315884"/>
              <a:gd name="connsiteX7" fmla="*/ 315883 w 357447"/>
              <a:gd name="connsiteY7" fmla="*/ 41564 h 315884"/>
              <a:gd name="connsiteX8" fmla="*/ 357447 w 357447"/>
              <a:gd name="connsiteY8" fmla="*/ 0 h 3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447" h="315884">
                <a:moveTo>
                  <a:pt x="0" y="315884"/>
                </a:moveTo>
                <a:cubicBezTo>
                  <a:pt x="44334" y="304800"/>
                  <a:pt x="92129" y="303070"/>
                  <a:pt x="133003" y="282633"/>
                </a:cubicBezTo>
                <a:cubicBezTo>
                  <a:pt x="174092" y="262089"/>
                  <a:pt x="154498" y="269927"/>
                  <a:pt x="191193" y="257695"/>
                </a:cubicBezTo>
                <a:cubicBezTo>
                  <a:pt x="202276" y="249382"/>
                  <a:pt x="212414" y="239631"/>
                  <a:pt x="224443" y="232757"/>
                </a:cubicBezTo>
                <a:cubicBezTo>
                  <a:pt x="232051" y="228409"/>
                  <a:pt x="242539" y="229918"/>
                  <a:pt x="249382" y="224444"/>
                </a:cubicBezTo>
                <a:cubicBezTo>
                  <a:pt x="264030" y="212725"/>
                  <a:pt x="268844" y="190995"/>
                  <a:pt x="274320" y="174568"/>
                </a:cubicBezTo>
                <a:cubicBezTo>
                  <a:pt x="289366" y="84297"/>
                  <a:pt x="271643" y="160478"/>
                  <a:pt x="299258" y="91440"/>
                </a:cubicBezTo>
                <a:cubicBezTo>
                  <a:pt x="305766" y="75169"/>
                  <a:pt x="303491" y="53956"/>
                  <a:pt x="315883" y="41564"/>
                </a:cubicBezTo>
                <a:lnTo>
                  <a:pt x="357447" y="0"/>
                </a:lnTo>
              </a:path>
            </a:pathLst>
          </a:cu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82291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5"/>
            <a:ext cx="9073008" cy="705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Adutora do Pajeú / PE e PB</a:t>
            </a:r>
          </a:p>
          <a:p>
            <a:r>
              <a:rPr lang="pt-BR" sz="2000" b="1" dirty="0" smtClean="0">
                <a:latin typeface="Calibri"/>
              </a:rPr>
              <a:t>R$ 362 milhões – 63%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33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26271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01" t="48249" r="50840" b="48173"/>
          <a:stretch/>
        </p:blipFill>
        <p:spPr bwMode="auto">
          <a:xfrm>
            <a:off x="6084168" y="3501008"/>
            <a:ext cx="324197" cy="19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01" t="48249" r="50840" b="48173"/>
          <a:stretch/>
        </p:blipFill>
        <p:spPr bwMode="auto">
          <a:xfrm>
            <a:off x="6361896" y="3501008"/>
            <a:ext cx="324197" cy="1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01" t="48249" r="50840" b="48173"/>
          <a:stretch/>
        </p:blipFill>
        <p:spPr bwMode="auto">
          <a:xfrm>
            <a:off x="6523994" y="3501008"/>
            <a:ext cx="324197" cy="19119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rma livre 2"/>
          <p:cNvSpPr/>
          <p:nvPr/>
        </p:nvSpPr>
        <p:spPr>
          <a:xfrm>
            <a:off x="6450676" y="3474720"/>
            <a:ext cx="216131" cy="257695"/>
          </a:xfrm>
          <a:custGeom>
            <a:avLst/>
            <a:gdLst>
              <a:gd name="connsiteX0" fmla="*/ 216131 w 216131"/>
              <a:gd name="connsiteY0" fmla="*/ 257695 h 257695"/>
              <a:gd name="connsiteX1" fmla="*/ 174568 w 216131"/>
              <a:gd name="connsiteY1" fmla="*/ 232756 h 257695"/>
              <a:gd name="connsiteX2" fmla="*/ 157942 w 216131"/>
              <a:gd name="connsiteY2" fmla="*/ 207818 h 257695"/>
              <a:gd name="connsiteX3" fmla="*/ 133004 w 216131"/>
              <a:gd name="connsiteY3" fmla="*/ 174567 h 257695"/>
              <a:gd name="connsiteX4" fmla="*/ 116379 w 216131"/>
              <a:gd name="connsiteY4" fmla="*/ 149629 h 257695"/>
              <a:gd name="connsiteX5" fmla="*/ 99753 w 216131"/>
              <a:gd name="connsiteY5" fmla="*/ 133004 h 257695"/>
              <a:gd name="connsiteX6" fmla="*/ 74815 w 216131"/>
              <a:gd name="connsiteY6" fmla="*/ 99753 h 257695"/>
              <a:gd name="connsiteX7" fmla="*/ 66502 w 216131"/>
              <a:gd name="connsiteY7" fmla="*/ 74815 h 257695"/>
              <a:gd name="connsiteX8" fmla="*/ 16626 w 216131"/>
              <a:gd name="connsiteY8" fmla="*/ 16625 h 257695"/>
              <a:gd name="connsiteX9" fmla="*/ 0 w 216131"/>
              <a:gd name="connsiteY9" fmla="*/ 0 h 25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131" h="257695">
                <a:moveTo>
                  <a:pt x="216131" y="257695"/>
                </a:moveTo>
                <a:cubicBezTo>
                  <a:pt x="202277" y="249382"/>
                  <a:pt x="186835" y="243271"/>
                  <a:pt x="174568" y="232756"/>
                </a:cubicBezTo>
                <a:cubicBezTo>
                  <a:pt x="166983" y="226254"/>
                  <a:pt x="163749" y="215948"/>
                  <a:pt x="157942" y="207818"/>
                </a:cubicBezTo>
                <a:cubicBezTo>
                  <a:pt x="149889" y="196544"/>
                  <a:pt x="141057" y="185841"/>
                  <a:pt x="133004" y="174567"/>
                </a:cubicBezTo>
                <a:cubicBezTo>
                  <a:pt x="127197" y="166437"/>
                  <a:pt x="122620" y="157430"/>
                  <a:pt x="116379" y="149629"/>
                </a:cubicBezTo>
                <a:cubicBezTo>
                  <a:pt x="111483" y="143509"/>
                  <a:pt x="104770" y="139025"/>
                  <a:pt x="99753" y="133004"/>
                </a:cubicBezTo>
                <a:cubicBezTo>
                  <a:pt x="90883" y="122361"/>
                  <a:pt x="83128" y="110837"/>
                  <a:pt x="74815" y="99753"/>
                </a:cubicBezTo>
                <a:cubicBezTo>
                  <a:pt x="72044" y="91440"/>
                  <a:pt x="70421" y="82652"/>
                  <a:pt x="66502" y="74815"/>
                </a:cubicBezTo>
                <a:cubicBezTo>
                  <a:pt x="53841" y="49492"/>
                  <a:pt x="37082" y="37081"/>
                  <a:pt x="16626" y="16625"/>
                </a:cubicBezTo>
                <a:lnTo>
                  <a:pt x="0" y="0"/>
                </a:ln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01" t="48249" r="50840" b="48173"/>
          <a:stretch/>
        </p:blipFill>
        <p:spPr bwMode="auto">
          <a:xfrm>
            <a:off x="6619591" y="3501008"/>
            <a:ext cx="688713" cy="19815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a livre 3"/>
          <p:cNvSpPr/>
          <p:nvPr/>
        </p:nvSpPr>
        <p:spPr>
          <a:xfrm>
            <a:off x="6849687" y="3441469"/>
            <a:ext cx="415637" cy="324218"/>
          </a:xfrm>
          <a:custGeom>
            <a:avLst/>
            <a:gdLst>
              <a:gd name="connsiteX0" fmla="*/ 415637 w 415637"/>
              <a:gd name="connsiteY0" fmla="*/ 0 h 324218"/>
              <a:gd name="connsiteX1" fmla="*/ 374073 w 415637"/>
              <a:gd name="connsiteY1" fmla="*/ 24938 h 324218"/>
              <a:gd name="connsiteX2" fmla="*/ 357448 w 415637"/>
              <a:gd name="connsiteY2" fmla="*/ 41564 h 324218"/>
              <a:gd name="connsiteX3" fmla="*/ 307571 w 415637"/>
              <a:gd name="connsiteY3" fmla="*/ 66502 h 324218"/>
              <a:gd name="connsiteX4" fmla="*/ 290946 w 415637"/>
              <a:gd name="connsiteY4" fmla="*/ 91440 h 324218"/>
              <a:gd name="connsiteX5" fmla="*/ 266008 w 415637"/>
              <a:gd name="connsiteY5" fmla="*/ 108066 h 324218"/>
              <a:gd name="connsiteX6" fmla="*/ 249382 w 415637"/>
              <a:gd name="connsiteY6" fmla="*/ 124691 h 324218"/>
              <a:gd name="connsiteX7" fmla="*/ 241069 w 415637"/>
              <a:gd name="connsiteY7" fmla="*/ 149629 h 324218"/>
              <a:gd name="connsiteX8" fmla="*/ 199506 w 415637"/>
              <a:gd name="connsiteY8" fmla="*/ 182880 h 324218"/>
              <a:gd name="connsiteX9" fmla="*/ 191193 w 415637"/>
              <a:gd name="connsiteY9" fmla="*/ 207818 h 324218"/>
              <a:gd name="connsiteX10" fmla="*/ 157942 w 415637"/>
              <a:gd name="connsiteY10" fmla="*/ 241069 h 324218"/>
              <a:gd name="connsiteX11" fmla="*/ 141317 w 415637"/>
              <a:gd name="connsiteY11" fmla="*/ 257695 h 324218"/>
              <a:gd name="connsiteX12" fmla="*/ 116378 w 415637"/>
              <a:gd name="connsiteY12" fmla="*/ 266007 h 324218"/>
              <a:gd name="connsiteX13" fmla="*/ 99753 w 415637"/>
              <a:gd name="connsiteY13" fmla="*/ 282633 h 324218"/>
              <a:gd name="connsiteX14" fmla="*/ 49877 w 415637"/>
              <a:gd name="connsiteY14" fmla="*/ 299258 h 324218"/>
              <a:gd name="connsiteX15" fmla="*/ 33251 w 415637"/>
              <a:gd name="connsiteY15" fmla="*/ 315884 h 324218"/>
              <a:gd name="connsiteX16" fmla="*/ 0 w 415637"/>
              <a:gd name="connsiteY16" fmla="*/ 324196 h 3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5637" h="324218">
                <a:moveTo>
                  <a:pt x="415637" y="0"/>
                </a:moveTo>
                <a:cubicBezTo>
                  <a:pt x="401782" y="8313"/>
                  <a:pt x="387221" y="15547"/>
                  <a:pt x="374073" y="24938"/>
                </a:cubicBezTo>
                <a:cubicBezTo>
                  <a:pt x="367696" y="29493"/>
                  <a:pt x="363568" y="36668"/>
                  <a:pt x="357448" y="41564"/>
                </a:cubicBezTo>
                <a:cubicBezTo>
                  <a:pt x="334429" y="59979"/>
                  <a:pt x="333908" y="57723"/>
                  <a:pt x="307571" y="66502"/>
                </a:cubicBezTo>
                <a:cubicBezTo>
                  <a:pt x="302029" y="74815"/>
                  <a:pt x="298010" y="84376"/>
                  <a:pt x="290946" y="91440"/>
                </a:cubicBezTo>
                <a:cubicBezTo>
                  <a:pt x="283882" y="98505"/>
                  <a:pt x="273809" y="101825"/>
                  <a:pt x="266008" y="108066"/>
                </a:cubicBezTo>
                <a:cubicBezTo>
                  <a:pt x="259888" y="112962"/>
                  <a:pt x="254924" y="119149"/>
                  <a:pt x="249382" y="124691"/>
                </a:cubicBezTo>
                <a:cubicBezTo>
                  <a:pt x="246611" y="133004"/>
                  <a:pt x="245577" y="142115"/>
                  <a:pt x="241069" y="149629"/>
                </a:cubicBezTo>
                <a:cubicBezTo>
                  <a:pt x="233171" y="162792"/>
                  <a:pt x="210835" y="175327"/>
                  <a:pt x="199506" y="182880"/>
                </a:cubicBezTo>
                <a:cubicBezTo>
                  <a:pt x="196735" y="191193"/>
                  <a:pt x="196286" y="200688"/>
                  <a:pt x="191193" y="207818"/>
                </a:cubicBezTo>
                <a:cubicBezTo>
                  <a:pt x="182082" y="220573"/>
                  <a:pt x="169026" y="229985"/>
                  <a:pt x="157942" y="241069"/>
                </a:cubicBezTo>
                <a:cubicBezTo>
                  <a:pt x="152400" y="246611"/>
                  <a:pt x="148752" y="255217"/>
                  <a:pt x="141317" y="257695"/>
                </a:cubicBezTo>
                <a:lnTo>
                  <a:pt x="116378" y="266007"/>
                </a:lnTo>
                <a:cubicBezTo>
                  <a:pt x="110836" y="271549"/>
                  <a:pt x="106763" y="279128"/>
                  <a:pt x="99753" y="282633"/>
                </a:cubicBezTo>
                <a:cubicBezTo>
                  <a:pt x="84079" y="290470"/>
                  <a:pt x="49877" y="299258"/>
                  <a:pt x="49877" y="299258"/>
                </a:cubicBezTo>
                <a:cubicBezTo>
                  <a:pt x="44335" y="304800"/>
                  <a:pt x="39972" y="311852"/>
                  <a:pt x="33251" y="315884"/>
                </a:cubicBezTo>
                <a:cubicBezTo>
                  <a:pt x="17937" y="325072"/>
                  <a:pt x="13200" y="324196"/>
                  <a:pt x="0" y="324196"/>
                </a:cubicBezTo>
              </a:path>
            </a:pathLst>
          </a:cu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8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5"/>
            <a:ext cx="9073008" cy="652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Sistema Piaus e Bocaina / PI</a:t>
            </a:r>
          </a:p>
          <a:p>
            <a:r>
              <a:rPr lang="pt-BR" sz="2000" b="1" dirty="0" smtClean="0">
                <a:latin typeface="Calibri"/>
              </a:rPr>
              <a:t>R$ 128 milhões – 73%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4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96752"/>
            <a:ext cx="8784976" cy="556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7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5"/>
            <a:ext cx="9073008" cy="652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Barragem Oiticica / RN</a:t>
            </a:r>
          </a:p>
          <a:p>
            <a:r>
              <a:rPr lang="pt-BR" sz="2000" b="1" dirty="0" smtClean="0">
                <a:latin typeface="Calibri"/>
              </a:rPr>
              <a:t>R$ 292 milhões – 28%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7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8760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1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5"/>
            <a:ext cx="9073008" cy="652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Barragem Arroio </a:t>
            </a:r>
            <a:r>
              <a:rPr lang="pt-BR" sz="2800" b="1" dirty="0" err="1" smtClean="0">
                <a:latin typeface="Calibri"/>
              </a:rPr>
              <a:t>Taquarembó</a:t>
            </a:r>
            <a:r>
              <a:rPr lang="pt-BR" sz="2800" b="1" dirty="0" smtClean="0">
                <a:latin typeface="Calibri"/>
              </a:rPr>
              <a:t> / RS</a:t>
            </a:r>
          </a:p>
          <a:p>
            <a:r>
              <a:rPr lang="pt-BR" sz="2000" b="1" dirty="0" smtClean="0">
                <a:latin typeface="Calibri"/>
              </a:rPr>
              <a:t>R$ 140 milhões – 41%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2050" name="Picture 2" descr="D:\Users\guilherme.orair\Desktop\Barragem Taquaremb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308" t="22826" r="25823" b="26791"/>
          <a:stretch/>
        </p:blipFill>
        <p:spPr bwMode="auto">
          <a:xfrm>
            <a:off x="35496" y="1035239"/>
            <a:ext cx="9073008" cy="584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9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Y:\DPE-PSF\Guilherme\Mapa Projetos REGIAO SUL OBRAS Guilher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r="16011" b="15851"/>
          <a:stretch/>
        </p:blipFill>
        <p:spPr bwMode="auto">
          <a:xfrm>
            <a:off x="25857" y="908720"/>
            <a:ext cx="9082647" cy="60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379371" y="1196752"/>
            <a:ext cx="688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/>
              <a:t>PARANÁ</a:t>
            </a:r>
            <a:endParaRPr lang="pt-BR" sz="105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827584" y="6419613"/>
            <a:ext cx="13468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/>
              <a:t>RIO GRANDE DO SUL</a:t>
            </a:r>
            <a:endParaRPr lang="pt-BR" sz="1050" b="1" dirty="0"/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35496" y="332655"/>
            <a:ext cx="9073008" cy="652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Barragens  Oeste e Sul / SC</a:t>
            </a:r>
          </a:p>
          <a:p>
            <a:r>
              <a:rPr lang="pt-BR" sz="2000" b="1" dirty="0" smtClean="0">
                <a:latin typeface="Calibri"/>
              </a:rPr>
              <a:t>R$ 60 milhões – 58% de execução</a:t>
            </a:r>
            <a:endParaRPr lang="pt-BR" sz="20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58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5"/>
            <a:ext cx="9073008" cy="652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Sistema Tomar do Geru / SE</a:t>
            </a:r>
          </a:p>
          <a:p>
            <a:r>
              <a:rPr lang="pt-BR" sz="2000" b="1" dirty="0" smtClean="0">
                <a:latin typeface="Calibri"/>
              </a:rPr>
              <a:t>R$ 69 milhões – 60%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3074" name="Picture 2" descr="D:\Users\guilherme.orair\Desktop\Mapa Tomar do Ger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052736"/>
            <a:ext cx="8496944" cy="57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87355" y="4869160"/>
            <a:ext cx="732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BAHIA</a:t>
            </a:r>
            <a:endParaRPr lang="pt-BR" sz="16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452320" y="1268760"/>
            <a:ext cx="10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ALAGOAS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6551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47927053"/>
              </p:ext>
            </p:extLst>
          </p:nvPr>
        </p:nvGraphicFramePr>
        <p:xfrm>
          <a:off x="1475656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EIXOS ESTRATÉGICOS DE ATUAÇÃO DO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MINISTÉRIO DA INTEGRAÇÃO NACIONAL</a:t>
            </a:r>
            <a:endParaRPr lang="pt-BR" sz="2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43166"/>
            <a:ext cx="4572000" cy="6514834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Secretaria de Desenvolvimento Regional - SDR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1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0" y="332656"/>
            <a:ext cx="9108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Programa Água para Todos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Cisternas (2012 a 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492223"/>
              </p:ext>
            </p:extLst>
          </p:nvPr>
        </p:nvGraphicFramePr>
        <p:xfrm>
          <a:off x="1331640" y="3226436"/>
          <a:ext cx="2376264" cy="3442924"/>
        </p:xfrm>
        <a:graphic>
          <a:graphicData uri="http://schemas.openxmlformats.org/drawingml/2006/table">
            <a:tbl>
              <a:tblPr/>
              <a:tblGrid>
                <a:gridCol w="720080"/>
                <a:gridCol w="1656184"/>
              </a:tblGrid>
              <a:tr h="27335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EXECUÇÃO MI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(Unid.)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7335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2012-2014</a:t>
                      </a:r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21.538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105.522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59.253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46.851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46.084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13.825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4.213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4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307.511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683441"/>
              </p:ext>
            </p:extLst>
          </p:nvPr>
        </p:nvGraphicFramePr>
        <p:xfrm>
          <a:off x="251520" y="1222137"/>
          <a:ext cx="4536503" cy="1774815"/>
        </p:xfrm>
        <a:graphic>
          <a:graphicData uri="http://schemas.openxmlformats.org/drawingml/2006/table">
            <a:tbl>
              <a:tblPr/>
              <a:tblGrid>
                <a:gridCol w="1605224"/>
                <a:gridCol w="977093"/>
                <a:gridCol w="1116678"/>
                <a:gridCol w="837508"/>
              </a:tblGrid>
              <a:tr h="533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ÓRGÃO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META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EXECUÇÃO </a:t>
                      </a:r>
                      <a:r>
                        <a:rPr lang="pt-BR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(Unid.)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EXECUÇÃO </a:t>
                      </a:r>
                      <a:r>
                        <a:rPr lang="pt-BR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66602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MI</a:t>
                      </a:r>
                      <a:endParaRPr lang="it-IT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307.511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102%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Outros </a:t>
                      </a:r>
                      <a:endParaRPr lang="pt-BR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MDS, Funasa e FBB)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474.336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103</a:t>
                      </a:r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856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781.847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104%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76139"/>
            <a:ext cx="3854205" cy="52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8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7544" y="1426906"/>
            <a:ext cx="2664296" cy="101784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pt-BR" altLang="pt-BR" sz="1600" dirty="0" smtClean="0">
                <a:solidFill>
                  <a:prstClr val="black"/>
                </a:solidFill>
              </a:rPr>
              <a:t>Mais de </a:t>
            </a:r>
          </a:p>
          <a:p>
            <a:pPr marL="0" indent="0" algn="ctr" eaLnBrk="1" hangingPunct="1">
              <a:spcBef>
                <a:spcPts val="0"/>
              </a:spcBef>
              <a:buFont typeface="Arial" charset="0"/>
              <a:buNone/>
            </a:pPr>
            <a:r>
              <a:rPr lang="pt-BR" altLang="pt-BR" sz="2200" b="1" dirty="0" smtClean="0">
                <a:solidFill>
                  <a:prstClr val="black"/>
                </a:solidFill>
              </a:rPr>
              <a:t>68 mil famílias beneficiadas</a:t>
            </a:r>
            <a:endParaRPr lang="pt-BR" altLang="pt-BR" sz="1600" dirty="0">
              <a:solidFill>
                <a:prstClr val="black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332656"/>
            <a:ext cx="9108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Programa Água para Todos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Sistemas Simplificados de Abastecimento de Água (2012 a 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64927"/>
              </p:ext>
            </p:extLst>
          </p:nvPr>
        </p:nvGraphicFramePr>
        <p:xfrm>
          <a:off x="1547664" y="2780928"/>
          <a:ext cx="2232248" cy="3821179"/>
        </p:xfrm>
        <a:graphic>
          <a:graphicData uri="http://schemas.openxmlformats.org/drawingml/2006/table">
            <a:tbl>
              <a:tblPr/>
              <a:tblGrid>
                <a:gridCol w="720080"/>
                <a:gridCol w="1512168"/>
              </a:tblGrid>
              <a:tr h="27335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EXECUÇÃO MI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(Unid.)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7335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2012-2014</a:t>
                      </a:r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951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RN</a:t>
                      </a:r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33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4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1.713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9554"/>
            <a:ext cx="3854205" cy="524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7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69888"/>
            <a:ext cx="4572000" cy="648811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Secretaria Nacional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de Proteção 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Defesa Civil - SEDEC 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Defesa Civil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Resultados (2011-2014)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26805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27" y="5776802"/>
            <a:ext cx="605057" cy="74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750692"/>
              </p:ext>
            </p:extLst>
          </p:nvPr>
        </p:nvGraphicFramePr>
        <p:xfrm>
          <a:off x="486381" y="1862321"/>
          <a:ext cx="8190075" cy="2070735"/>
        </p:xfrm>
        <a:graphic>
          <a:graphicData uri="http://schemas.openxmlformats.org/drawingml/2006/table">
            <a:tbl>
              <a:tblPr firstRow="1" firstCol="1" bandRow="1"/>
              <a:tblGrid>
                <a:gridCol w="1855111"/>
                <a:gridCol w="919563"/>
                <a:gridCol w="1166929"/>
                <a:gridCol w="1296358"/>
                <a:gridCol w="1200366"/>
                <a:gridCol w="763869"/>
                <a:gridCol w="987879"/>
              </a:tblGrid>
              <a:tr h="200025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QUADRO RESUMO POR REGIÃO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0025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2011-2014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00025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(R$ milhões)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0005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NORTE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NORDESTE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CENTRO-OESTE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SUDESTE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PREVENÇÃO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505,4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RESPOSTA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2.427,70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3.318,7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RECUPERAÇÃO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1.179,9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2.849,40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434,8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5.004,0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39552" y="4581128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+mj-lt"/>
              </a:rPr>
              <a:t>Ações:</a:t>
            </a:r>
          </a:p>
          <a:p>
            <a:pPr marL="355600" lvl="1" indent="-355600">
              <a:buFont typeface="Arial" charset="0"/>
              <a:buChar char="•"/>
            </a:pPr>
            <a:r>
              <a:rPr lang="pt-BR" sz="1400" dirty="0" smtClean="0">
                <a:latin typeface="+mj-lt"/>
              </a:rPr>
              <a:t>Carro-pipa</a:t>
            </a:r>
          </a:p>
          <a:p>
            <a:pPr marL="355600" lvl="1" indent="-355600">
              <a:buFont typeface="Arial" charset="0"/>
              <a:buChar char="•"/>
            </a:pPr>
            <a:r>
              <a:rPr lang="pt-BR" sz="1400" dirty="0" smtClean="0">
                <a:latin typeface="+mj-lt"/>
              </a:rPr>
              <a:t>Assistência Humanitária</a:t>
            </a:r>
          </a:p>
          <a:p>
            <a:pPr marL="355600" lvl="1" indent="-355600">
              <a:buFont typeface="Arial" charset="0"/>
              <a:buChar char="•"/>
            </a:pPr>
            <a:r>
              <a:rPr lang="pt-BR" sz="1400" dirty="0" smtClean="0">
                <a:latin typeface="+mj-lt"/>
              </a:rPr>
              <a:t>Seca</a:t>
            </a:r>
          </a:p>
          <a:p>
            <a:pPr marL="355600" lvl="1" indent="-355600">
              <a:buFont typeface="Arial" charset="0"/>
              <a:buChar char="•"/>
            </a:pPr>
            <a:r>
              <a:rPr lang="pt-BR" sz="1400" dirty="0" smtClean="0">
                <a:latin typeface="+mj-lt"/>
              </a:rPr>
              <a:t>Enchentes</a:t>
            </a:r>
          </a:p>
          <a:p>
            <a:pPr marL="355600" lvl="1" indent="-355600">
              <a:buFont typeface="Arial" charset="0"/>
              <a:buChar char="•"/>
            </a:pPr>
            <a:r>
              <a:rPr lang="pt-BR" sz="1400" dirty="0" smtClean="0">
                <a:latin typeface="+mj-lt"/>
              </a:rPr>
              <a:t>Deslizamentos</a:t>
            </a:r>
          </a:p>
          <a:p>
            <a:pPr marL="355600" lvl="1" indent="-355600">
              <a:buFont typeface="Arial" charset="0"/>
              <a:buChar char="•"/>
            </a:pPr>
            <a:r>
              <a:rPr lang="pt-BR" sz="1400" dirty="0" smtClean="0">
                <a:latin typeface="+mj-lt"/>
              </a:rPr>
              <a:t>Incêndios</a:t>
            </a:r>
          </a:p>
          <a:p>
            <a:pPr marL="355600" lvl="1" indent="-355600">
              <a:buFont typeface="Arial" charset="0"/>
              <a:buChar char="•"/>
            </a:pPr>
            <a:r>
              <a:rPr lang="pt-BR" sz="1400" dirty="0" smtClean="0">
                <a:latin typeface="+mj-lt"/>
              </a:rPr>
              <a:t>Tornados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55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Secretaria Nacional de Irrigação - SENIR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1556792"/>
            <a:ext cx="88569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dirty="0">
                <a:cs typeface="Times New Roman" panose="02020603050405020304" pitchFamily="18" charset="0"/>
              </a:rPr>
              <a:t>Regulamentação da Política Nacional de Irrigação –  </a:t>
            </a:r>
            <a:r>
              <a:rPr lang="pt-BR" b="1" dirty="0">
                <a:cs typeface="Times New Roman" panose="02020603050405020304" pitchFamily="18" charset="0"/>
              </a:rPr>
              <a:t>Minuta de Decreto em fase de conclusão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dirty="0" smtClean="0">
                <a:cs typeface="Times New Roman" panose="02020603050405020304" pitchFamily="18" charset="0"/>
              </a:rPr>
              <a:t>Conclusão de </a:t>
            </a:r>
            <a:r>
              <a:rPr lang="pt-BR" b="1" dirty="0" smtClean="0">
                <a:cs typeface="Times New Roman" panose="02020603050405020304" pitchFamily="18" charset="0"/>
              </a:rPr>
              <a:t>2 Planos </a:t>
            </a:r>
            <a:r>
              <a:rPr lang="pt-BR" b="1" dirty="0">
                <a:cs typeface="Times New Roman" panose="02020603050405020304" pitchFamily="18" charset="0"/>
              </a:rPr>
              <a:t>Diretores </a:t>
            </a:r>
            <a:r>
              <a:rPr lang="pt-BR" b="1" dirty="0" smtClean="0">
                <a:cs typeface="Times New Roman" panose="02020603050405020304" pitchFamily="18" charset="0"/>
              </a:rPr>
              <a:t>Estaduais (MG e RS)</a:t>
            </a:r>
            <a:endParaRPr lang="pt-BR" dirty="0"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  <a:tabLst>
                <a:tab pos="6273800" algn="l"/>
              </a:tabLst>
            </a:pPr>
            <a:r>
              <a:rPr lang="pt-BR" dirty="0" smtClean="0">
                <a:cs typeface="Times New Roman" panose="02020603050405020304" pitchFamily="18" charset="0"/>
              </a:rPr>
              <a:t>Elaboração de</a:t>
            </a:r>
            <a:r>
              <a:rPr lang="pt-BR" b="1" dirty="0" smtClean="0">
                <a:cs typeface="Times New Roman" panose="02020603050405020304" pitchFamily="18" charset="0"/>
              </a:rPr>
              <a:t> 10 Planos Diretores Estaduais</a:t>
            </a:r>
            <a:r>
              <a:rPr lang="pt-BR" dirty="0" smtClean="0">
                <a:cs typeface="Times New Roman" panose="02020603050405020304" pitchFamily="18" charset="0"/>
              </a:rPr>
              <a:t> (</a:t>
            </a:r>
            <a:r>
              <a:rPr lang="pt-BR" b="1" dirty="0" smtClean="0">
                <a:cs typeface="Times New Roman" panose="02020603050405020304" pitchFamily="18" charset="0"/>
              </a:rPr>
              <a:t>DF, GO, MT, PR, BA, PE, CE, TO, MA, PI) </a:t>
            </a:r>
            <a:endParaRPr lang="pt-BR" dirty="0"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dirty="0">
                <a:cs typeface="Times New Roman" panose="02020603050405020304" pitchFamily="18" charset="0"/>
              </a:rPr>
              <a:t>Conclusão da 1ª fase do </a:t>
            </a:r>
            <a:r>
              <a:rPr lang="pt-BR" b="1" dirty="0">
                <a:cs typeface="Times New Roman" panose="02020603050405020304" pitchFamily="18" charset="0"/>
              </a:rPr>
              <a:t>Sistema de Informações</a:t>
            </a:r>
            <a:r>
              <a:rPr lang="pt-BR" dirty="0">
                <a:cs typeface="Times New Roman" panose="02020603050405020304" pitchFamily="18" charset="0"/>
              </a:rPr>
              <a:t> sobre Projetos Públicos de Irrigação – SINIR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dirty="0">
                <a:cs typeface="Times New Roman" panose="02020603050405020304" pitchFamily="18" charset="0"/>
              </a:rPr>
              <a:t>Enquadramento de projetos privados de irrigação ao Regime Especial de Incentivo ao Desenvolvimento da Infraestrutura – </a:t>
            </a:r>
            <a:r>
              <a:rPr lang="pt-BR" b="1" dirty="0">
                <a:cs typeface="Times New Roman" panose="02020603050405020304" pitchFamily="18" charset="0"/>
              </a:rPr>
              <a:t>REIDI</a:t>
            </a:r>
            <a:endParaRPr lang="pt-BR" dirty="0"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dirty="0">
                <a:cs typeface="Times New Roman" panose="02020603050405020304" pitchFamily="18" charset="0"/>
              </a:rPr>
              <a:t>Estruturação de </a:t>
            </a:r>
            <a:r>
              <a:rPr lang="pt-BR" b="1" dirty="0">
                <a:cs typeface="Times New Roman" panose="02020603050405020304" pitchFamily="18" charset="0"/>
              </a:rPr>
              <a:t>Critérios para Transferência de Gestão </a:t>
            </a:r>
            <a:r>
              <a:rPr lang="pt-BR" dirty="0">
                <a:cs typeface="Times New Roman" panose="02020603050405020304" pitchFamily="18" charset="0"/>
              </a:rPr>
              <a:t>visando à emancipação efetiva dos </a:t>
            </a:r>
            <a:r>
              <a:rPr lang="pt-BR" dirty="0" smtClean="0">
                <a:cs typeface="Times New Roman" panose="02020603050405020304" pitchFamily="18" charset="0"/>
              </a:rPr>
              <a:t>perímetros</a:t>
            </a:r>
          </a:p>
          <a:p>
            <a:endParaRPr lang="pt-BR" dirty="0" smtClean="0"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IRRIGAÇÃO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Resultados (2011 - 2014)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7504" y="4653136"/>
            <a:ext cx="8856984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dirty="0">
                <a:cs typeface="Times New Roman" panose="02020603050405020304" pitchFamily="18" charset="0"/>
              </a:rPr>
              <a:t>Projeto de Irrigação Mandacaru (BA) </a:t>
            </a:r>
            <a:r>
              <a:rPr lang="pt-BR" dirty="0">
                <a:cs typeface="Times New Roman" panose="02020603050405020304" pitchFamily="18" charset="0"/>
              </a:rPr>
              <a:t>- Ampliação da </a:t>
            </a:r>
            <a:r>
              <a:rPr lang="pt-BR" b="1" dirty="0">
                <a:cs typeface="Times New Roman" panose="02020603050405020304" pitchFamily="18" charset="0"/>
              </a:rPr>
              <a:t>Eficiência de uso da Água na </a:t>
            </a:r>
            <a:r>
              <a:rPr lang="pt-BR" b="1" dirty="0" smtClean="0">
                <a:cs typeface="Times New Roman" panose="02020603050405020304" pitchFamily="18" charset="0"/>
              </a:rPr>
              <a:t>Irrigação</a:t>
            </a:r>
          </a:p>
          <a:p>
            <a:pPr lvl="1"/>
            <a:r>
              <a:rPr lang="pt-BR" dirty="0" smtClean="0">
                <a:cs typeface="Times New Roman" panose="02020603050405020304" pitchFamily="18" charset="0"/>
              </a:rPr>
              <a:t>Tecnologia</a:t>
            </a:r>
            <a:r>
              <a:rPr lang="pt-BR" dirty="0">
                <a:cs typeface="Times New Roman" panose="02020603050405020304" pitchFamily="18" charset="0"/>
              </a:rPr>
              <a:t>: Gotejamento e </a:t>
            </a:r>
            <a:r>
              <a:rPr lang="pt-BR" dirty="0" err="1">
                <a:cs typeface="Times New Roman" panose="02020603050405020304" pitchFamily="18" charset="0"/>
              </a:rPr>
              <a:t>microaspersão</a:t>
            </a:r>
            <a:r>
              <a:rPr lang="pt-BR" dirty="0">
                <a:cs typeface="Times New Roman" panose="02020603050405020304" pitchFamily="18" charset="0"/>
              </a:rPr>
              <a:t>:</a:t>
            </a:r>
          </a:p>
          <a:p>
            <a:pPr marL="1250950" lvl="5" indent="-441325">
              <a:buFont typeface="Arial" panose="020B0604020202020204" pitchFamily="34" charset="0"/>
              <a:buChar char="•"/>
            </a:pPr>
            <a:r>
              <a:rPr lang="pt-BR" b="1" dirty="0">
                <a:cs typeface="Times New Roman" panose="02020603050405020304" pitchFamily="18" charset="0"/>
              </a:rPr>
              <a:t>30% a menos de energia</a:t>
            </a:r>
          </a:p>
          <a:p>
            <a:pPr marL="1250950" lvl="5" indent="-441325">
              <a:buFont typeface="Arial" panose="020B0604020202020204" pitchFamily="34" charset="0"/>
              <a:buChar char="•"/>
            </a:pPr>
            <a:r>
              <a:rPr lang="pt-BR" b="1" dirty="0">
                <a:cs typeface="Times New Roman" panose="02020603050405020304" pitchFamily="18" charset="0"/>
              </a:rPr>
              <a:t>50% a menos de água</a:t>
            </a:r>
          </a:p>
          <a:p>
            <a:pPr marL="1250950" lvl="5" indent="-441325">
              <a:buFont typeface="Arial" panose="020B0604020202020204" pitchFamily="34" charset="0"/>
              <a:buChar char="•"/>
            </a:pPr>
            <a:r>
              <a:rPr lang="pt-BR" b="1" dirty="0">
                <a:cs typeface="Times New Roman" panose="02020603050405020304" pitchFamily="18" charset="0"/>
              </a:rPr>
              <a:t>60% de aumento da produção </a:t>
            </a:r>
          </a:p>
        </p:txBody>
      </p:sp>
    </p:spTree>
    <p:extLst>
      <p:ext uri="{BB962C8B-B14F-4D97-AF65-F5344CB8AC3E}">
        <p14:creationId xmlns:p14="http://schemas.microsoft.com/office/powerpoint/2010/main" val="4463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351226"/>
              </p:ext>
            </p:extLst>
          </p:nvPr>
        </p:nvGraphicFramePr>
        <p:xfrm>
          <a:off x="1763687" y="1665631"/>
          <a:ext cx="5688633" cy="2775299"/>
        </p:xfrm>
        <a:graphic>
          <a:graphicData uri="http://schemas.openxmlformats.org/drawingml/2006/table">
            <a:tbl>
              <a:tblPr firstRow="1" firstCol="1" bandRow="1"/>
              <a:tblGrid>
                <a:gridCol w="1625324"/>
                <a:gridCol w="993253"/>
                <a:gridCol w="1444732"/>
                <a:gridCol w="1625324"/>
              </a:tblGrid>
              <a:tr h="718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Região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Número de obras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</a:rPr>
                        <a:t>Área Irrigada</a:t>
                      </a:r>
                      <a:r>
                        <a:rPr lang="pt-BR" sz="1600" baseline="0" dirty="0" smtClean="0">
                          <a:effectLst/>
                        </a:rPr>
                        <a:t> (ha)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Valor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(R$ milhões)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245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Norte</a:t>
                      </a: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6.208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213,6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Nordeste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207.897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3.414,8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Centro – Oeste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8.093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413,7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Sudeste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5.286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155,0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Sul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10.650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217,0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pt-BR" sz="2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55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238.134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4.414,1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IRRIGAÇÃO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Resultados (2011 - 2014)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017006"/>
            <a:ext cx="648072" cy="79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66" y="4581128"/>
            <a:ext cx="2490025" cy="223224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6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Secretaria de Fundos Regionais e Incentivos Fiscais - SFRI 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FUNDOS REGIONAIS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Resultados (2011 - 2014)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3" name="Imagem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6" y="1849505"/>
            <a:ext cx="4112814" cy="438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4427984" y="1700808"/>
            <a:ext cx="44644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2000" dirty="0" smtClean="0"/>
              <a:t>Financiamento em infraestrutura, serviços públicos e em empreendimentos produtivos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435481"/>
              </p:ext>
            </p:extLst>
          </p:nvPr>
        </p:nvGraphicFramePr>
        <p:xfrm>
          <a:off x="4427984" y="3284984"/>
          <a:ext cx="4464497" cy="2232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5033"/>
                <a:gridCol w="2419464"/>
              </a:tblGrid>
              <a:tr h="72008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Fundos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Disponibilizado 2011-2014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(R$ bilhões)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67" marR="6856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61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FDNE/FNE</a:t>
                      </a:r>
                      <a:endParaRPr lang="pt-BR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R$ 55,8</a:t>
                      </a:r>
                      <a:endParaRPr lang="pt-BR" sz="16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FDA/FNO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R$ 25,7</a:t>
                      </a:r>
                      <a:endParaRPr lang="pt-BR" sz="16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FDCO/FCO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R$ 21,6</a:t>
                      </a:r>
                      <a:endParaRPr lang="pt-BR" sz="16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</a:tr>
              <a:tr h="43036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pt-BR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R$ 103,1</a:t>
                      </a:r>
                      <a:endParaRPr lang="pt-BR" sz="2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1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ORGANOGRAMA</a:t>
            </a:r>
            <a:endParaRPr lang="pt-BR" sz="2600" b="1" dirty="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5572" y="2048272"/>
            <a:ext cx="738664" cy="15121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dirty="0" smtClean="0"/>
              <a:t>Administração</a:t>
            </a:r>
          </a:p>
          <a:p>
            <a:pPr algn="ctr"/>
            <a:r>
              <a:rPr lang="pt-BR" dirty="0" smtClean="0"/>
              <a:t>Direta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64934" y="3949737"/>
            <a:ext cx="738664" cy="15121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dirty="0" smtClean="0"/>
              <a:t>Entidades vinculadas</a:t>
            </a:r>
            <a:endParaRPr lang="pt-BR" dirty="0"/>
          </a:p>
        </p:txBody>
      </p:sp>
      <p:sp>
        <p:nvSpPr>
          <p:cNvPr id="9" name="Chave esquerda 8"/>
          <p:cNvSpPr/>
          <p:nvPr/>
        </p:nvSpPr>
        <p:spPr>
          <a:xfrm>
            <a:off x="857878" y="4149080"/>
            <a:ext cx="210668" cy="1113483"/>
          </a:xfrm>
          <a:prstGeom prst="leftBrace">
            <a:avLst>
              <a:gd name="adj1" fmla="val 7323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410833" y="6343353"/>
            <a:ext cx="1733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smtClean="0"/>
              <a:t>Fonte: Decreto nº 8.161/2013</a:t>
            </a:r>
            <a:endParaRPr lang="pt-BR" sz="10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" y="1595438"/>
            <a:ext cx="78390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" y="5962382"/>
            <a:ext cx="2821981" cy="35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have esquerda 10"/>
          <p:cNvSpPr/>
          <p:nvPr/>
        </p:nvSpPr>
        <p:spPr>
          <a:xfrm>
            <a:off x="857878" y="1595438"/>
            <a:ext cx="210668" cy="2553642"/>
          </a:xfrm>
          <a:prstGeom prst="leftBrace">
            <a:avLst>
              <a:gd name="adj1" fmla="val 7323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528255" y="4500574"/>
            <a:ext cx="1293809" cy="68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CODEVASF</a:t>
            </a:r>
            <a:endParaRPr lang="pt-BR" sz="1400" b="1" dirty="0">
              <a:solidFill>
                <a:schemeClr val="tx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984962" y="4500573"/>
            <a:ext cx="1293809" cy="68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DNOCS</a:t>
            </a:r>
            <a:endParaRPr lang="pt-BR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452696" y="4500571"/>
            <a:ext cx="1293809" cy="68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SUDAM</a:t>
            </a:r>
            <a:endParaRPr lang="pt-BR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012161" y="4483916"/>
            <a:ext cx="1152127" cy="68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SUDECO</a:t>
            </a:r>
            <a:endParaRPr lang="pt-BR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478712" y="4434018"/>
            <a:ext cx="1152127" cy="74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SUDENE</a:t>
            </a:r>
            <a:endParaRPr lang="pt-BR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INCENTIVOS FISCAIS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Resultados </a:t>
            </a:r>
            <a:r>
              <a:rPr lang="pt-BR" sz="2600" b="1" dirty="0">
                <a:solidFill>
                  <a:prstClr val="black"/>
                </a:solidFill>
              </a:rPr>
              <a:t>(2011-2014)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674608"/>
              </p:ext>
            </p:extLst>
          </p:nvPr>
        </p:nvGraphicFramePr>
        <p:xfrm>
          <a:off x="1691680" y="1988840"/>
          <a:ext cx="5616624" cy="2476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/>
                <a:gridCol w="1872208"/>
                <a:gridCol w="1872208"/>
              </a:tblGrid>
              <a:tr h="57606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Incentivos Fiscais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Disponibilizado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67" marR="6856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Alavancagem (*)</a:t>
                      </a:r>
                    </a:p>
                  </a:txBody>
                  <a:tcPr marL="68567" marR="6856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0405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2011-2014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(R$ bilhões)</a:t>
                      </a:r>
                    </a:p>
                  </a:txBody>
                  <a:tcPr marL="68567" marR="6856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97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Norte</a:t>
                      </a:r>
                      <a:endParaRPr lang="pt-BR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16,5</a:t>
                      </a:r>
                      <a:endParaRPr lang="pt-BR" sz="16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latin typeface="+mj-lt"/>
                        </a:rPr>
                        <a:t>120</a:t>
                      </a:r>
                      <a:endParaRPr lang="pt-BR" sz="1600" b="0" dirty="0">
                        <a:latin typeface="+mj-lt"/>
                      </a:endParaRPr>
                    </a:p>
                  </a:txBody>
                  <a:tcPr marL="68567" marR="68567" marT="0" marB="0" anchor="ctr"/>
                </a:tc>
              </a:tr>
              <a:tr h="41257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Nordeste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pt-BR" sz="16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 smtClean="0">
                          <a:latin typeface="+mj-lt"/>
                        </a:rPr>
                        <a:t>92</a:t>
                      </a:r>
                      <a:endParaRPr lang="pt-BR" sz="1600" b="0" dirty="0">
                        <a:latin typeface="+mj-lt"/>
                      </a:endParaRPr>
                    </a:p>
                  </a:txBody>
                  <a:tcPr marL="68567" marR="68567" marT="0" marB="0" anchor="ctr"/>
                </a:tc>
              </a:tr>
              <a:tr h="52925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pt-BR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633" marR="68633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31,5</a:t>
                      </a:r>
                      <a:endParaRPr lang="pt-BR" sz="2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/>
                        <a:t>212</a:t>
                      </a:r>
                      <a:endParaRPr lang="pt-BR" sz="2400" b="1" dirty="0"/>
                    </a:p>
                  </a:txBody>
                  <a:tcPr marL="68567" marR="68567" marT="0" marB="0" anchor="ctr"/>
                </a:tc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1691680" y="4477590"/>
            <a:ext cx="561662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 smtClean="0">
                <a:solidFill>
                  <a:schemeClr val="tx1"/>
                </a:solidFill>
              </a:rPr>
              <a:t>(*) Refere-se aos anos de 2013 e 2014.  Até 2012, as empresas não eram demandadas a informar os valores dos investimentos projetados (alavancagem) em seus pleitos.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91680" y="5013176"/>
            <a:ext cx="561662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 smtClean="0">
                <a:solidFill>
                  <a:schemeClr val="tx1"/>
                </a:solidFill>
              </a:rPr>
              <a:t>A região Centro-Oeste não conta com incentivos fiscais.</a:t>
            </a:r>
            <a:endParaRPr lang="pt-B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FUNDOS REGIONAIS E INCENTIVOS FISCAIS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Exemplos de Iniciativas</a:t>
            </a: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34" y="1499856"/>
            <a:ext cx="3942024" cy="228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CaixaDeTexto 5"/>
          <p:cNvSpPr txBox="1"/>
          <p:nvPr/>
        </p:nvSpPr>
        <p:spPr>
          <a:xfrm>
            <a:off x="190534" y="4031541"/>
            <a:ext cx="42228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t-BR" b="1" dirty="0" smtClean="0"/>
              <a:t>Empresa: </a:t>
            </a:r>
            <a:r>
              <a:rPr lang="pt-BR" dirty="0" smtClean="0"/>
              <a:t>FIAT Chrysler Automóveis Brasil Ltda. (Goiana/PE)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t-BR" sz="2200" b="1" dirty="0" smtClean="0"/>
              <a:t>Posto de Trabalho</a:t>
            </a:r>
            <a:r>
              <a:rPr lang="pt-BR" sz="2200" dirty="0" smtClean="0"/>
              <a:t>: </a:t>
            </a:r>
            <a:r>
              <a:rPr lang="pt-BR" sz="2200" b="1" dirty="0" smtClean="0"/>
              <a:t>16.800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t-BR" sz="2200" b="1" dirty="0" smtClean="0">
                <a:solidFill>
                  <a:schemeClr val="tx1"/>
                </a:solidFill>
              </a:rPr>
              <a:t>Valor Projeto: R$ 10,3 bilhões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t-BR" sz="2200" b="1" dirty="0" smtClean="0"/>
              <a:t>Valor Financiado:</a:t>
            </a:r>
            <a:r>
              <a:rPr lang="pt-BR" sz="2200" dirty="0" smtClean="0"/>
              <a:t> R$ 3,26 bi</a:t>
            </a:r>
            <a:r>
              <a:rPr lang="pt-BR" sz="2200" b="1" dirty="0" smtClean="0"/>
              <a:t>  </a:t>
            </a:r>
            <a:endParaRPr lang="pt-BR" sz="2200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4768304" y="4005064"/>
            <a:ext cx="4341662" cy="1867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t-BR" b="1" dirty="0" smtClean="0"/>
              <a:t>Empresa: </a:t>
            </a:r>
            <a:r>
              <a:rPr lang="pt-BR" dirty="0" err="1" smtClean="0"/>
              <a:t>Eletrogoes</a:t>
            </a:r>
            <a:r>
              <a:rPr lang="pt-BR" dirty="0" smtClean="0"/>
              <a:t> S.A. (Pimenta Bueno/RO)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t-BR" sz="2200" b="1" dirty="0" smtClean="0"/>
              <a:t>Posto de Trabalho: 2.000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t-BR" sz="2200" b="1" dirty="0" smtClean="0"/>
              <a:t>Valor Projeto: R$ 287,12 milhões</a:t>
            </a:r>
          </a:p>
          <a:p>
            <a:pPr marL="273050" indent="-2730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t-BR" sz="2200" b="1" dirty="0" smtClean="0"/>
              <a:t>Valor Financiado: </a:t>
            </a:r>
            <a:r>
              <a:rPr lang="pt-BR" sz="2200" dirty="0" smtClean="0"/>
              <a:t>R$ 171,96 mi</a:t>
            </a:r>
          </a:p>
        </p:txBody>
      </p:sp>
      <p:pic>
        <p:nvPicPr>
          <p:cNvPr id="8" name="Picture 9" descr="Can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499856"/>
            <a:ext cx="3528392" cy="2413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2429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SUDAM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405367"/>
              </p:ext>
            </p:extLst>
          </p:nvPr>
        </p:nvGraphicFramePr>
        <p:xfrm>
          <a:off x="2195736" y="1628800"/>
          <a:ext cx="4464497" cy="144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5033"/>
                <a:gridCol w="2419464"/>
              </a:tblGrid>
              <a:tr h="934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Fundos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Disponibilizado </a:t>
                      </a:r>
                      <a:r>
                        <a:rPr lang="pt-BR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2011-2014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(R$ bilhões)</a:t>
                      </a:r>
                      <a:endParaRPr lang="pt-BR" sz="16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057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FDA/FNO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633" marR="68633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R$ 25,7</a:t>
                      </a:r>
                      <a:endParaRPr lang="pt-BR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958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Superintendência de Desenvolvimento da Amazônia – Sudam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FUNDOS REGIONAIS - Resultados (2011-2014)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00834"/>
              </p:ext>
            </p:extLst>
          </p:nvPr>
        </p:nvGraphicFramePr>
        <p:xfrm>
          <a:off x="467544" y="3609746"/>
          <a:ext cx="8424936" cy="276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4392488"/>
              </a:tblGrid>
              <a:tr h="504056"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pt-BR" altLang="pt-BR" sz="18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Fundo de Desenvolvimento da Amazônia (FDA)</a:t>
                      </a:r>
                    </a:p>
                  </a:txBody>
                  <a:tcPr marL="91444" marR="91444" marT="45755" marB="45755"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8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Incentivos fiscais</a:t>
                      </a:r>
                      <a:endParaRPr lang="pt-BR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44" marR="91444" marT="45755" marB="45755" anchor="ctr"/>
                </a:tc>
              </a:tr>
              <a:tr h="504056">
                <a:tc>
                  <a:txBody>
                    <a:bodyPr/>
                    <a:lstStyle/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Projetos aprovados: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17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Recursos aportados: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R$ 3,9 bi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Alavancagem agregada: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R$ 17 bi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Empregos gerados: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70 mil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pt-BR" altLang="pt-BR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UFs</a:t>
                      </a: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atendidas: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7 </a:t>
                      </a:r>
                      <a:endParaRPr lang="pt-BR" altLang="pt-B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91444" marR="91444" marT="45755" marB="45755" anchor="ctr"/>
                </a:tc>
                <a:tc>
                  <a:txBody>
                    <a:bodyPr/>
                    <a:lstStyle/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Quantidade de projetos aprovados: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1.762</a:t>
                      </a:r>
                    </a:p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Valor total da renúncia: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R$ 16,5 bi</a:t>
                      </a:r>
                    </a:p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Atração de investimentos fixos: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R$ 120 bi </a:t>
                      </a:r>
                    </a:p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Empregos gerados/mantidos: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100 mil</a:t>
                      </a:r>
                    </a:p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UFs</a:t>
                      </a: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atendidas: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9 </a:t>
                      </a:r>
                    </a:p>
                  </a:txBody>
                  <a:tcPr marL="91444" marR="91444" marT="45755" marB="4575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Superintendência de Desenvolvimento da Amazônia – </a:t>
            </a:r>
            <a:r>
              <a:rPr lang="pt-BR" sz="2600" b="1" dirty="0" smtClean="0">
                <a:solidFill>
                  <a:prstClr val="black"/>
                </a:solidFill>
              </a:rPr>
              <a:t>Sudam</a:t>
            </a: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2664296" cy="199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7544" y="5924914"/>
            <a:ext cx="3736756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+mj-lt"/>
                <a:cs typeface="Arial" charset="0"/>
              </a:rPr>
              <a:t>Empresa</a:t>
            </a:r>
            <a:r>
              <a:rPr lang="pt-BR" altLang="pt-BR" sz="1400" dirty="0">
                <a:latin typeface="+mj-lt"/>
                <a:cs typeface="Arial" charset="0"/>
              </a:rPr>
              <a:t>: </a:t>
            </a:r>
            <a:r>
              <a:rPr lang="pt-BR" altLang="pt-BR" sz="1400" dirty="0" err="1">
                <a:latin typeface="+mj-lt"/>
                <a:cs typeface="Arial" charset="0"/>
              </a:rPr>
              <a:t>Alubar</a:t>
            </a:r>
            <a:r>
              <a:rPr lang="pt-BR" altLang="pt-BR" sz="1400" dirty="0">
                <a:latin typeface="+mj-lt"/>
                <a:cs typeface="Arial" charset="0"/>
              </a:rPr>
              <a:t> Metais e Cabos S/A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+mj-lt"/>
                <a:cs typeface="Arial" charset="0"/>
              </a:rPr>
              <a:t>Projeto:  </a:t>
            </a:r>
            <a:r>
              <a:rPr lang="pt-BR" altLang="pt-BR" sz="1400" dirty="0">
                <a:latin typeface="+mj-lt"/>
                <a:cs typeface="Arial" charset="0"/>
              </a:rPr>
              <a:t>Ampliação de fabricação de vergalhões e </a:t>
            </a:r>
            <a:r>
              <a:rPr lang="pt-BR" altLang="pt-BR" sz="1400" dirty="0" smtClean="0">
                <a:latin typeface="+mj-lt"/>
                <a:cs typeface="Arial" charset="0"/>
              </a:rPr>
              <a:t>cabos de alta tensão - Barcarena/PA</a:t>
            </a:r>
            <a:endParaRPr lang="pt-BR" altLang="pt-BR" sz="1400" dirty="0">
              <a:latin typeface="+mj-lt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+mj-lt"/>
                <a:cs typeface="Arial" charset="0"/>
              </a:rPr>
              <a:t>FDA: R$ 31,4 milhões</a:t>
            </a:r>
          </a:p>
        </p:txBody>
      </p:sp>
      <p:pic>
        <p:nvPicPr>
          <p:cNvPr id="8" name="Picture 3" descr="Brazservi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380" y="3861047"/>
            <a:ext cx="3134020" cy="204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12892" y="5901867"/>
            <a:ext cx="39020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+mj-lt"/>
                <a:cs typeface="Arial" charset="0"/>
              </a:rPr>
              <a:t>Empresa: </a:t>
            </a:r>
            <a:r>
              <a:rPr lang="pt-BR" altLang="pt-BR" sz="1400" dirty="0" err="1">
                <a:latin typeface="+mj-lt"/>
                <a:cs typeface="Arial" charset="0"/>
              </a:rPr>
              <a:t>Brazservice</a:t>
            </a:r>
            <a:r>
              <a:rPr lang="pt-BR" altLang="pt-BR" sz="1400" dirty="0">
                <a:latin typeface="+mj-lt"/>
                <a:cs typeface="Arial" charset="0"/>
              </a:rPr>
              <a:t> </a:t>
            </a:r>
            <a:r>
              <a:rPr lang="pt-BR" altLang="pt-BR" sz="1400" dirty="0" err="1">
                <a:latin typeface="+mj-lt"/>
                <a:cs typeface="Arial" charset="0"/>
              </a:rPr>
              <a:t>Wet</a:t>
            </a:r>
            <a:r>
              <a:rPr lang="pt-BR" altLang="pt-BR" sz="1400" dirty="0">
                <a:latin typeface="+mj-lt"/>
                <a:cs typeface="Arial" charset="0"/>
              </a:rPr>
              <a:t> </a:t>
            </a:r>
            <a:r>
              <a:rPr lang="pt-BR" altLang="pt-BR" sz="1400" dirty="0" err="1">
                <a:latin typeface="+mj-lt"/>
                <a:cs typeface="Arial" charset="0"/>
              </a:rPr>
              <a:t>Leather</a:t>
            </a:r>
            <a:r>
              <a:rPr lang="pt-BR" altLang="pt-BR" sz="1400" dirty="0">
                <a:latin typeface="+mj-lt"/>
                <a:cs typeface="Arial" charset="0"/>
              </a:rPr>
              <a:t> S/A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+mj-lt"/>
                <a:cs typeface="Arial" charset="0"/>
              </a:rPr>
              <a:t>Projeto:  </a:t>
            </a:r>
            <a:r>
              <a:rPr lang="pt-BR" altLang="pt-BR" sz="1400" dirty="0">
                <a:latin typeface="+mj-lt"/>
                <a:cs typeface="Arial" charset="0"/>
              </a:rPr>
              <a:t>Implantação de um </a:t>
            </a:r>
            <a:r>
              <a:rPr lang="pt-BR" altLang="pt-BR" sz="1400" dirty="0" smtClean="0">
                <a:latin typeface="+mj-lt"/>
                <a:cs typeface="Arial" charset="0"/>
              </a:rPr>
              <a:t>Curtume - Pedra </a:t>
            </a:r>
            <a:r>
              <a:rPr lang="pt-BR" altLang="pt-BR" sz="1400" dirty="0">
                <a:latin typeface="+mj-lt"/>
                <a:cs typeface="Arial" charset="0"/>
              </a:rPr>
              <a:t>Preta - MT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+mj-lt"/>
                <a:cs typeface="Arial" charset="0"/>
              </a:rPr>
              <a:t>FDA: R$ 17,4 milhões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782" y="908720"/>
            <a:ext cx="3183146" cy="201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908720"/>
            <a:ext cx="3168352" cy="201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703944" y="2903924"/>
            <a:ext cx="37147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+mj-lt"/>
                <a:cs typeface="Arial" charset="0"/>
              </a:rPr>
              <a:t>Empresa</a:t>
            </a:r>
            <a:r>
              <a:rPr lang="pt-BR" altLang="pt-BR" sz="1400" dirty="0">
                <a:latin typeface="+mj-lt"/>
                <a:cs typeface="Arial" charset="0"/>
              </a:rPr>
              <a:t>: </a:t>
            </a:r>
            <a:r>
              <a:rPr lang="pt-BR" altLang="pt-BR" sz="1400" dirty="0" smtClean="0">
                <a:latin typeface="+mj-lt"/>
                <a:cs typeface="Arial" charset="0"/>
              </a:rPr>
              <a:t>Porto Franco Energética </a:t>
            </a:r>
            <a:r>
              <a:rPr lang="pt-BR" altLang="pt-BR" sz="1400" dirty="0">
                <a:latin typeface="+mj-lt"/>
                <a:cs typeface="Arial" charset="0"/>
              </a:rPr>
              <a:t>S</a:t>
            </a:r>
            <a:r>
              <a:rPr lang="pt-BR" altLang="pt-BR" sz="1400" dirty="0" smtClean="0">
                <a:latin typeface="+mj-lt"/>
                <a:cs typeface="Arial" charset="0"/>
              </a:rPr>
              <a:t>/A</a:t>
            </a:r>
            <a:endParaRPr lang="pt-BR" altLang="pt-BR" sz="1400" dirty="0">
              <a:latin typeface="+mj-lt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+mj-lt"/>
                <a:cs typeface="Arial" charset="0"/>
              </a:rPr>
              <a:t>Projeto:  </a:t>
            </a:r>
            <a:r>
              <a:rPr lang="pt-BR" altLang="pt-BR" sz="1400" dirty="0" smtClean="0">
                <a:latin typeface="+mj-lt"/>
                <a:cs typeface="Arial" charset="0"/>
              </a:rPr>
              <a:t>Implantação de PCH – </a:t>
            </a:r>
            <a:r>
              <a:rPr lang="pt-BR" altLang="pt-BR" sz="1400" dirty="0" err="1" smtClean="0">
                <a:latin typeface="+mj-lt"/>
                <a:cs typeface="Arial" charset="0"/>
              </a:rPr>
              <a:t>Dianopólis</a:t>
            </a:r>
            <a:r>
              <a:rPr lang="pt-BR" altLang="pt-BR" sz="1400" dirty="0" smtClean="0">
                <a:latin typeface="+mj-lt"/>
                <a:cs typeface="Arial" charset="0"/>
              </a:rPr>
              <a:t>/TO</a:t>
            </a:r>
            <a:endParaRPr lang="pt-BR" altLang="pt-BR" sz="1400" dirty="0">
              <a:latin typeface="+mj-lt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+mj-lt"/>
                <a:cs typeface="Arial" charset="0"/>
              </a:rPr>
              <a:t>FDA: R$ </a:t>
            </a:r>
            <a:r>
              <a:rPr lang="pt-BR" altLang="pt-BR" sz="1800" b="1" dirty="0" smtClean="0">
                <a:latin typeface="+mj-lt"/>
                <a:cs typeface="Arial" charset="0"/>
              </a:rPr>
              <a:t>76,5 milhões</a:t>
            </a:r>
            <a:endParaRPr lang="pt-BR" altLang="pt-BR" sz="1800" b="1" dirty="0">
              <a:latin typeface="+mj-lt"/>
              <a:cs typeface="Arial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7544" y="2890068"/>
            <a:ext cx="359274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+mj-lt"/>
                <a:cs typeface="Arial" charset="0"/>
              </a:rPr>
              <a:t>Empresa</a:t>
            </a:r>
            <a:r>
              <a:rPr lang="pt-BR" altLang="pt-BR" sz="1400" dirty="0">
                <a:latin typeface="+mj-lt"/>
                <a:cs typeface="Arial" charset="0"/>
              </a:rPr>
              <a:t>: </a:t>
            </a:r>
            <a:r>
              <a:rPr lang="pt-BR" altLang="pt-BR" sz="1400" dirty="0" smtClean="0">
                <a:latin typeface="+mj-lt"/>
                <a:cs typeface="Arial" charset="0"/>
              </a:rPr>
              <a:t>Manaus Transmissora de Energia S/A</a:t>
            </a:r>
            <a:endParaRPr lang="pt-BR" altLang="pt-BR" sz="1400" dirty="0">
              <a:latin typeface="+mj-lt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+mj-lt"/>
                <a:cs typeface="Arial" charset="0"/>
              </a:rPr>
              <a:t>Projeto:  </a:t>
            </a:r>
            <a:r>
              <a:rPr lang="pt-BR" altLang="pt-BR" sz="1400" dirty="0" smtClean="0">
                <a:latin typeface="+mj-lt"/>
                <a:cs typeface="Arial" charset="0"/>
              </a:rPr>
              <a:t>Implantação de linha de transmissão – Oriximiná/PA a Manaus/AM</a:t>
            </a:r>
            <a:endParaRPr lang="pt-BR" altLang="pt-BR" sz="1400" dirty="0">
              <a:latin typeface="+mj-lt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+mj-lt"/>
                <a:cs typeface="Arial" charset="0"/>
              </a:rPr>
              <a:t>FDA: R$ 31,4 milhões</a:t>
            </a:r>
          </a:p>
        </p:txBody>
      </p:sp>
    </p:spTree>
    <p:extLst>
      <p:ext uri="{BB962C8B-B14F-4D97-AF65-F5344CB8AC3E}">
        <p14:creationId xmlns:p14="http://schemas.microsoft.com/office/powerpoint/2010/main" val="35782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38358"/>
            <a:ext cx="4572000" cy="651964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SUDENE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Superintendência de Desenvolvimento </a:t>
            </a:r>
            <a:r>
              <a:rPr lang="pt-BR" sz="2600" b="1" dirty="0" smtClean="0">
                <a:solidFill>
                  <a:prstClr val="black"/>
                </a:solidFill>
              </a:rPr>
              <a:t>do Nordeste – Sudene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prstClr val="black"/>
                </a:solidFill>
              </a:rPr>
              <a:t>FUNDOS REGIONAIS </a:t>
            </a:r>
            <a:r>
              <a:rPr lang="pt-BR" sz="2800" b="1" dirty="0">
                <a:solidFill>
                  <a:prstClr val="black"/>
                </a:solidFill>
              </a:rPr>
              <a:t>- Resultados </a:t>
            </a:r>
            <a:r>
              <a:rPr lang="pt-BR" sz="2800" b="1" dirty="0" smtClean="0">
                <a:solidFill>
                  <a:prstClr val="black"/>
                </a:solidFill>
              </a:rPr>
              <a:t>(2011-2014)</a:t>
            </a:r>
            <a:endParaRPr lang="pt-BR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280575"/>
              </p:ext>
            </p:extLst>
          </p:nvPr>
        </p:nvGraphicFramePr>
        <p:xfrm>
          <a:off x="2339751" y="1771376"/>
          <a:ext cx="4464497" cy="144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5033"/>
                <a:gridCol w="2419464"/>
              </a:tblGrid>
              <a:tr h="934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Fundos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Disponibilizado </a:t>
                      </a:r>
                      <a:r>
                        <a:rPr lang="pt-BR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2011-2014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(R$ bilhões)</a:t>
                      </a:r>
                      <a:endParaRPr lang="pt-BR" sz="16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05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FDNE/FNE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R$ 55,8</a:t>
                      </a:r>
                      <a:endParaRPr lang="pt-BR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595642"/>
              </p:ext>
            </p:extLst>
          </p:nvPr>
        </p:nvGraphicFramePr>
        <p:xfrm>
          <a:off x="467544" y="3501008"/>
          <a:ext cx="8424936" cy="276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320480"/>
              </a:tblGrid>
              <a:tr h="504056"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pt-BR" altLang="pt-BR" sz="18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Fundo do Desenvolvimento do</a:t>
                      </a:r>
                      <a:r>
                        <a:rPr lang="pt-BR" altLang="pt-BR" sz="1800" b="1" u="sng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 Nordeste (F</a:t>
                      </a:r>
                      <a:r>
                        <a:rPr lang="pt-BR" altLang="pt-BR" sz="18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DNE)</a:t>
                      </a:r>
                    </a:p>
                  </a:txBody>
                  <a:tcPr marL="91444" marR="91444" marT="45755" marB="45755"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8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Incentivos fiscais</a:t>
                      </a:r>
                      <a:endParaRPr lang="pt-BR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44" marR="91444" marT="45755" marB="45755" anchor="ctr"/>
                </a:tc>
              </a:tr>
              <a:tr h="504056">
                <a:tc>
                  <a:txBody>
                    <a:bodyPr/>
                    <a:lstStyle/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Projetos aprovados: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28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Recursos aportados: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R$ 6,6 bi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Alavancagem agregada: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R$ 25,7 bi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Empregos gerados: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80 mil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pt-BR" altLang="pt-BR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UFs</a:t>
                      </a: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atendidas: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6</a:t>
                      </a:r>
                      <a:endParaRPr lang="pt-BR" altLang="pt-B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91444" marR="91444" marT="45755" marB="45755" anchor="ctr"/>
                </a:tc>
                <a:tc>
                  <a:txBody>
                    <a:bodyPr/>
                    <a:lstStyle/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Quantidade de projetos aprovados: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1.345</a:t>
                      </a:r>
                    </a:p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Valor total da renúncia: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R$ 15 bi</a:t>
                      </a:r>
                    </a:p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Atração de investimentos fixos: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R$ 92 bi </a:t>
                      </a:r>
                    </a:p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Empregos gerados/mantidos: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142 mil</a:t>
                      </a:r>
                    </a:p>
                    <a:p>
                      <a:pPr marL="0" lvl="1" algn="just" eaLnBrk="1" hangingPunct="1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UFs</a:t>
                      </a: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atendidas: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11</a:t>
                      </a:r>
                    </a:p>
                  </a:txBody>
                  <a:tcPr marL="91444" marR="91444" marT="45755" marB="4575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86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8767" y="348625"/>
            <a:ext cx="87100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Superintendência de Desenvolvimento </a:t>
            </a:r>
            <a:r>
              <a:rPr lang="pt-BR" sz="2600" b="1" dirty="0" smtClean="0">
                <a:solidFill>
                  <a:prstClr val="black"/>
                </a:solidFill>
              </a:rPr>
              <a:t>do Nordeste </a:t>
            </a:r>
            <a:r>
              <a:rPr lang="pt-BR" sz="2600" b="1" dirty="0">
                <a:solidFill>
                  <a:prstClr val="black"/>
                </a:solidFill>
              </a:rPr>
              <a:t>– </a:t>
            </a:r>
            <a:r>
              <a:rPr lang="pt-BR" sz="2600" b="1" dirty="0" smtClean="0">
                <a:solidFill>
                  <a:prstClr val="black"/>
                </a:solidFill>
              </a:rPr>
              <a:t>Sudene</a:t>
            </a: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065142"/>
            <a:ext cx="3168351" cy="180843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60040" y="28134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b="1" dirty="0"/>
              <a:t>Empresa: </a:t>
            </a:r>
            <a:r>
              <a:rPr lang="pt-BR" sz="1400" dirty="0"/>
              <a:t>Foz do Atlântico </a:t>
            </a:r>
            <a:r>
              <a:rPr lang="pt-BR" sz="1400" dirty="0" smtClean="0"/>
              <a:t>S/A - Recife </a:t>
            </a:r>
            <a:r>
              <a:rPr lang="pt-BR" sz="1400" dirty="0"/>
              <a:t>e região metropolitana/PE</a:t>
            </a:r>
          </a:p>
          <a:p>
            <a:r>
              <a:rPr lang="pt-BR" sz="1400" b="1" dirty="0" smtClean="0"/>
              <a:t>Postos </a:t>
            </a:r>
            <a:r>
              <a:rPr lang="pt-BR" sz="1400" b="1" dirty="0"/>
              <a:t>de Trabalho: 5.200</a:t>
            </a:r>
          </a:p>
          <a:p>
            <a:r>
              <a:rPr lang="pt-BR" sz="1400" b="1" dirty="0"/>
              <a:t>Valor Projeto: </a:t>
            </a:r>
            <a:r>
              <a:rPr lang="pt-BR" b="1" dirty="0"/>
              <a:t>R$ </a:t>
            </a:r>
            <a:r>
              <a:rPr lang="pt-BR" b="1" dirty="0" smtClean="0"/>
              <a:t>924 </a:t>
            </a:r>
            <a:r>
              <a:rPr lang="pt-BR" b="1" dirty="0"/>
              <a:t>milhões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4932040" y="2835513"/>
            <a:ext cx="38519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Empresa: </a:t>
            </a:r>
            <a:r>
              <a:rPr lang="pt-BR" sz="1400" dirty="0" err="1" smtClean="0"/>
              <a:t>Transnordestina</a:t>
            </a:r>
            <a:r>
              <a:rPr lang="pt-BR" sz="1400" dirty="0" smtClean="0"/>
              <a:t> Logística S/A</a:t>
            </a:r>
            <a:endParaRPr lang="pt-BR" sz="1400" dirty="0"/>
          </a:p>
          <a:p>
            <a:r>
              <a:rPr lang="pt-BR" sz="1400" b="1" dirty="0" smtClean="0"/>
              <a:t>Municípios</a:t>
            </a:r>
            <a:r>
              <a:rPr lang="pt-BR" sz="1400" dirty="0" smtClean="0"/>
              <a:t>: inclui municípios de PE, PI e CE</a:t>
            </a:r>
            <a:endParaRPr lang="pt-BR" sz="1400" dirty="0"/>
          </a:p>
          <a:p>
            <a:r>
              <a:rPr lang="pt-BR" sz="1400" b="1" dirty="0" smtClean="0"/>
              <a:t>Postos </a:t>
            </a:r>
            <a:r>
              <a:rPr lang="pt-BR" sz="1400" b="1" dirty="0"/>
              <a:t>de Trabalho: 11.000</a:t>
            </a:r>
          </a:p>
          <a:p>
            <a:r>
              <a:rPr lang="pt-BR" sz="1400" b="1" dirty="0"/>
              <a:t>Valor Projeto: </a:t>
            </a:r>
            <a:r>
              <a:rPr lang="pt-BR" b="1" dirty="0"/>
              <a:t>R$ 7,5 bilhões</a:t>
            </a:r>
          </a:p>
          <a:p>
            <a:r>
              <a:rPr lang="pt-BR" sz="1400" b="1" dirty="0"/>
              <a:t>Valor Financiado: </a:t>
            </a:r>
            <a:r>
              <a:rPr lang="pt-BR" sz="1400" dirty="0" smtClean="0"/>
              <a:t>R$ 3,8 bilhões</a:t>
            </a:r>
            <a:endParaRPr lang="pt-BR" sz="1400" dirty="0"/>
          </a:p>
        </p:txBody>
      </p:sp>
      <p:sp>
        <p:nvSpPr>
          <p:cNvPr id="9" name="Retângulo 8"/>
          <p:cNvSpPr/>
          <p:nvPr/>
        </p:nvSpPr>
        <p:spPr>
          <a:xfrm>
            <a:off x="2478389" y="5859269"/>
            <a:ext cx="49019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Empresa: </a:t>
            </a:r>
            <a:r>
              <a:rPr lang="pt-BR" sz="1400" dirty="0" smtClean="0"/>
              <a:t>Companhia de Cimento da Paraíba – CCP - Pitimbu/PB</a:t>
            </a:r>
            <a:endParaRPr lang="pt-BR" sz="1400" dirty="0"/>
          </a:p>
          <a:p>
            <a:r>
              <a:rPr lang="pt-BR" sz="1400" b="1" dirty="0" smtClean="0"/>
              <a:t>Postos </a:t>
            </a:r>
            <a:r>
              <a:rPr lang="pt-BR" sz="1400" b="1" dirty="0"/>
              <a:t>de Trabalho: 1.200</a:t>
            </a:r>
          </a:p>
          <a:p>
            <a:r>
              <a:rPr lang="pt-BR" sz="1400" b="1" dirty="0"/>
              <a:t>Valor Projeto: </a:t>
            </a:r>
            <a:r>
              <a:rPr lang="pt-BR" b="1" dirty="0"/>
              <a:t>R$ </a:t>
            </a:r>
            <a:r>
              <a:rPr lang="pt-BR" b="1" dirty="0" smtClean="0"/>
              <a:t>701 </a:t>
            </a:r>
            <a:r>
              <a:rPr lang="pt-BR" b="1" dirty="0"/>
              <a:t>milhões</a:t>
            </a:r>
          </a:p>
          <a:p>
            <a:r>
              <a:rPr lang="pt-BR" sz="1400" b="1" dirty="0"/>
              <a:t>Valor Financiado:</a:t>
            </a:r>
            <a:r>
              <a:rPr lang="pt-BR" sz="1400" dirty="0"/>
              <a:t> R$ </a:t>
            </a:r>
            <a:r>
              <a:rPr lang="pt-BR" sz="1400" dirty="0" smtClean="0"/>
              <a:t>303 milhões</a:t>
            </a:r>
            <a:endParaRPr lang="pt-BR" sz="1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065142"/>
            <a:ext cx="3189336" cy="180695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163" y="4059069"/>
            <a:ext cx="3207973" cy="18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69888"/>
            <a:ext cx="4572000" cy="648811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SUDECO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552795"/>
              </p:ext>
            </p:extLst>
          </p:nvPr>
        </p:nvGraphicFramePr>
        <p:xfrm>
          <a:off x="2339751" y="1772816"/>
          <a:ext cx="4464497" cy="144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5033"/>
                <a:gridCol w="2419464"/>
              </a:tblGrid>
              <a:tr h="934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Fundos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633" marR="68633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Disponibilizado </a:t>
                      </a:r>
                      <a:r>
                        <a:rPr lang="pt-BR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2011-2014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(R$ bilhões)</a:t>
                      </a:r>
                      <a:endParaRPr lang="pt-BR" sz="16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057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FDCO/FCO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633" marR="68633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R$ 21,6</a:t>
                      </a:r>
                      <a:endParaRPr lang="pt-BR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Superintendência do Desenvolvimento do </a:t>
            </a:r>
            <a:r>
              <a:rPr lang="pt-BR" sz="2600" b="1" dirty="0" smtClean="0">
                <a:solidFill>
                  <a:prstClr val="black"/>
                </a:solidFill>
              </a:rPr>
              <a:t>Centro-Oeste - </a:t>
            </a:r>
            <a:r>
              <a:rPr lang="pt-BR" sz="2600" b="1" dirty="0" err="1" smtClean="0">
                <a:solidFill>
                  <a:prstClr val="black"/>
                </a:solidFill>
              </a:rPr>
              <a:t>Sudeco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FUNDOS REGIONAIS - Resultados </a:t>
            </a:r>
            <a:r>
              <a:rPr lang="pt-BR" sz="2600" b="1" dirty="0">
                <a:solidFill>
                  <a:prstClr val="black"/>
                </a:solidFill>
              </a:rPr>
              <a:t>(2011-2014)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92080" y="3933056"/>
            <a:ext cx="3603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b="1" dirty="0" smtClean="0"/>
              <a:t>A Região Centro-Oeste não conta com incentivos fiscais</a:t>
            </a:r>
          </a:p>
          <a:p>
            <a:pPr marL="342900" indent="-342900">
              <a:buAutoNum type="arabicPeriod"/>
            </a:pPr>
            <a:endParaRPr lang="pt-BR" b="1" dirty="0" smtClean="0"/>
          </a:p>
          <a:p>
            <a:pPr marL="342900" indent="-342900">
              <a:buAutoNum type="arabicPeriod"/>
            </a:pPr>
            <a:r>
              <a:rPr lang="pt-BR" b="1" dirty="0"/>
              <a:t>O</a:t>
            </a:r>
            <a:r>
              <a:rPr lang="pt-BR" b="1" dirty="0" smtClean="0"/>
              <a:t> FDCO foi operacionalizado a partir de 2013</a:t>
            </a:r>
            <a:endParaRPr lang="pt-BR" b="1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030532"/>
              </p:ext>
            </p:extLst>
          </p:nvPr>
        </p:nvGraphicFramePr>
        <p:xfrm>
          <a:off x="899592" y="3427178"/>
          <a:ext cx="4248472" cy="276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504056"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pt-BR" altLang="pt-BR" sz="18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Fundo de Desenvolvimento do</a:t>
                      </a:r>
                      <a:r>
                        <a:rPr lang="pt-BR" altLang="pt-BR" sz="1800" b="1" u="sng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 Centro-Oeste</a:t>
                      </a:r>
                      <a:r>
                        <a:rPr lang="pt-BR" altLang="pt-BR" sz="18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Arial" charset="0"/>
                        </a:rPr>
                        <a:t> (FDCO)</a:t>
                      </a:r>
                    </a:p>
                  </a:txBody>
                  <a:tcPr marL="91444" marR="91444" marT="45755" marB="45755" anchor="ctr"/>
                </a:tc>
              </a:tr>
              <a:tr h="504056">
                <a:tc>
                  <a:txBody>
                    <a:bodyPr/>
                    <a:lstStyle/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Projetos aprovados: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2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Recursos aportados: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R$ 532,7 milhões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Alavancagem</a:t>
                      </a:r>
                      <a:r>
                        <a:rPr lang="pt-BR" altLang="pt-BR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agregada</a:t>
                      </a: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R$ </a:t>
                      </a:r>
                      <a:r>
                        <a:rPr lang="pt-BR" altLang="pt-BR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903</a:t>
                      </a:r>
                      <a:r>
                        <a:rPr lang="pt-BR" altLang="pt-BR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milhões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Empregos gerados: 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3,58 mil</a:t>
                      </a:r>
                    </a:p>
                    <a:p>
                      <a:pPr marL="0" lvl="1"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Wingdings" pitchFamily="2" charset="2"/>
                        <a:buChar char="ü"/>
                      </a:pP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pt-BR" altLang="pt-BR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UFs</a:t>
                      </a:r>
                      <a:r>
                        <a:rPr lang="pt-BR" altLang="pt-B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 atendidas: </a:t>
                      </a:r>
                      <a:r>
                        <a:rPr lang="pt-BR" altLang="pt-B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charset="0"/>
                        </a:rPr>
                        <a:t>2 </a:t>
                      </a:r>
                      <a:endParaRPr lang="pt-BR" altLang="pt-B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91444" marR="91444" marT="45755" marB="4575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0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46984527"/>
              </p:ext>
            </p:extLst>
          </p:nvPr>
        </p:nvGraphicFramePr>
        <p:xfrm>
          <a:off x="35496" y="1052736"/>
          <a:ext cx="910850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0" y="407393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ADMINISTRAÇÃO DIRETA: ATUAÇÃO</a:t>
            </a:r>
            <a:endParaRPr lang="pt-BR" sz="2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Superintendência do Desenvolvimento do Centro-Oeste - </a:t>
            </a:r>
            <a:r>
              <a:rPr lang="pt-BR" sz="2600" b="1" dirty="0" err="1" smtClean="0">
                <a:solidFill>
                  <a:prstClr val="black"/>
                </a:solidFill>
              </a:rPr>
              <a:t>Sudeco</a:t>
            </a: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24929"/>
            <a:ext cx="4222800" cy="2444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776" y="1417645"/>
            <a:ext cx="4222800" cy="2451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4165996"/>
            <a:ext cx="46386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165996"/>
            <a:ext cx="4670425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1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DNOCS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Departamento Nacional de Obras Contra a Seca - DNOCS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Resultados (2011-2014)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36733"/>
              </p:ext>
            </p:extLst>
          </p:nvPr>
        </p:nvGraphicFramePr>
        <p:xfrm>
          <a:off x="179512" y="1643856"/>
          <a:ext cx="8856984" cy="4089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2208"/>
                <a:gridCol w="6984776"/>
              </a:tblGrid>
              <a:tr h="216024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/>
                        <a:t>Piscicultura</a:t>
                      </a:r>
                      <a:endParaRPr lang="pt-B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None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500" dirty="0" smtClean="0"/>
                        <a:t>Produção e distribuição de cerca de </a:t>
                      </a:r>
                      <a:r>
                        <a:rPr lang="pt-BR" altLang="pt-BR" sz="1500" b="1" dirty="0" smtClean="0"/>
                        <a:t>30 milhões de alevinos/ano</a:t>
                      </a:r>
                    </a:p>
                    <a:p>
                      <a:pPr marL="0" indent="0" algn="just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None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500" dirty="0" smtClean="0"/>
                        <a:t>12 Estações de Piscicultura e 2 Centros de Pesquisa em Aquicultura mantidos</a:t>
                      </a:r>
                      <a:endParaRPr lang="pt-BR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600" b="1" dirty="0" smtClean="0"/>
                        <a:t>Perímetros Públicos de Irrigação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None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500" kern="1200" dirty="0" smtClean="0"/>
                        <a:t>Em fase de conclusão: </a:t>
                      </a:r>
                      <a:r>
                        <a:rPr lang="pt-BR" altLang="pt-BR" sz="1500" b="1" kern="1200" dirty="0" smtClean="0"/>
                        <a:t>7.245 ha</a:t>
                      </a:r>
                      <a:r>
                        <a:rPr lang="pt-BR" altLang="pt-BR" sz="1500" kern="1200" dirty="0" smtClean="0"/>
                        <a:t>., beneficiando cerca de </a:t>
                      </a:r>
                      <a:r>
                        <a:rPr lang="pt-BR" altLang="pt-BR" sz="1500" b="1" kern="1200" dirty="0" smtClean="0"/>
                        <a:t>17.300 pessoas</a:t>
                      </a:r>
                    </a:p>
                    <a:p>
                      <a:pPr marL="0" lvl="1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None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500" kern="1200" dirty="0" smtClean="0"/>
                        <a:t>Em andamento: </a:t>
                      </a:r>
                      <a:r>
                        <a:rPr lang="pt-BR" altLang="pt-BR" sz="1500" b="1" kern="1200" dirty="0" smtClean="0"/>
                        <a:t>25.842 ha</a:t>
                      </a:r>
                      <a:r>
                        <a:rPr lang="pt-BR" altLang="pt-BR" sz="1500" kern="1200" dirty="0" smtClean="0"/>
                        <a:t>., beneficiando cerca de </a:t>
                      </a:r>
                      <a:r>
                        <a:rPr lang="pt-BR" altLang="pt-BR" sz="1500" b="1" kern="1200" dirty="0" smtClean="0"/>
                        <a:t>153.500 pessoas</a:t>
                      </a:r>
                      <a:endParaRPr lang="pt-BR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1" dirty="0" smtClean="0"/>
                        <a:t>Barragens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500" dirty="0" smtClean="0"/>
                        <a:t>Ampliada a capacidade de acumulação em 840 milhões de m³ no Estado do Ceará </a:t>
                      </a:r>
                    </a:p>
                    <a:p>
                      <a:pPr marL="1076477" lvl="1" indent="-349964" algn="just"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Char char="Ø"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500" dirty="0" smtClean="0"/>
                        <a:t>Barragem Figueiredo: 520 milhões m³ </a:t>
                      </a:r>
                    </a:p>
                    <a:p>
                      <a:pPr marL="1076477" lvl="1" indent="-349964" algn="just"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Char char="Ø"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500" dirty="0" smtClean="0"/>
                        <a:t>Barragem Taquara: 320 milhões m³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1" dirty="0" smtClean="0"/>
                        <a:t>Açudes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500" b="0" dirty="0" smtClean="0"/>
                        <a:t>5 Açudes </a:t>
                      </a:r>
                      <a:r>
                        <a:rPr lang="pt-BR" altLang="pt-BR" sz="1500" dirty="0" smtClean="0"/>
                        <a:t>que irão ampliar a capacidade de acumulação em 1.656,73 milhões m³,  beneficiando uma população estimada em </a:t>
                      </a:r>
                      <a:r>
                        <a:rPr lang="pt-BR" altLang="pt-BR" sz="1500" b="1" dirty="0" smtClean="0"/>
                        <a:t>253.000 habitantes </a:t>
                      </a:r>
                      <a:r>
                        <a:rPr lang="pt-BR" altLang="pt-BR" sz="1500" dirty="0" smtClean="0"/>
                        <a:t>nos seguintes Estados: CE, PE, PI e</a:t>
                      </a:r>
                      <a:r>
                        <a:rPr lang="pt-BR" altLang="pt-BR" sz="1500" baseline="0" dirty="0" smtClean="0"/>
                        <a:t> RN</a:t>
                      </a:r>
                      <a:endParaRPr lang="pt-BR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1" dirty="0" smtClean="0"/>
                        <a:t>Adutoras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500" dirty="0" smtClean="0"/>
                        <a:t>2 sistemas adutores, totalizando </a:t>
                      </a:r>
                      <a:r>
                        <a:rPr lang="pt-BR" altLang="pt-BR" sz="1500" b="1" dirty="0" smtClean="0"/>
                        <a:t>918 km </a:t>
                      </a:r>
                      <a:r>
                        <a:rPr lang="pt-BR" altLang="pt-BR" sz="1500" dirty="0" smtClean="0"/>
                        <a:t>e atendendo a cerca de </a:t>
                      </a:r>
                      <a:r>
                        <a:rPr lang="pt-BR" altLang="pt-BR" sz="1500" b="1" dirty="0" smtClean="0"/>
                        <a:t>901.500 pessoas </a:t>
                      </a:r>
                      <a:r>
                        <a:rPr lang="pt-BR" altLang="pt-BR" sz="1500" dirty="0" smtClean="0"/>
                        <a:t>no Estado do Pernambuco</a:t>
                      </a:r>
                      <a:endParaRPr lang="pt-BR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600" b="1" dirty="0" smtClean="0"/>
                        <a:t>Poços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500" b="1" dirty="0" smtClean="0"/>
                        <a:t>1.233</a:t>
                      </a:r>
                      <a:r>
                        <a:rPr lang="pt-BR" altLang="pt-BR" sz="1500" dirty="0" smtClean="0"/>
                        <a:t> poços em operação em 9 Estados (AL, BA, CE, MG, PB, PE, PI, RN e SE)</a:t>
                      </a:r>
                      <a:endParaRPr lang="pt-BR" sz="15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7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69888"/>
            <a:ext cx="4572000" cy="648811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CODEVASF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4073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Companhia </a:t>
            </a:r>
            <a:r>
              <a:rPr lang="pt-BR" sz="2600" b="1" dirty="0">
                <a:solidFill>
                  <a:prstClr val="black"/>
                </a:solidFill>
              </a:rPr>
              <a:t>de Desenvolvimento dos Vales do São Francisco </a:t>
            </a:r>
            <a:endParaRPr lang="pt-BR" sz="2600" b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e </a:t>
            </a:r>
            <a:r>
              <a:rPr lang="pt-BR" sz="2600" b="1" dirty="0">
                <a:solidFill>
                  <a:prstClr val="black"/>
                </a:solidFill>
              </a:rPr>
              <a:t>do Parnaíba </a:t>
            </a:r>
            <a:r>
              <a:rPr lang="pt-BR" sz="2600" b="1" dirty="0" smtClean="0">
                <a:solidFill>
                  <a:prstClr val="black"/>
                </a:solidFill>
              </a:rPr>
              <a:t>– </a:t>
            </a:r>
            <a:r>
              <a:rPr lang="pt-BR" sz="2600" b="1" dirty="0" err="1" smtClean="0">
                <a:solidFill>
                  <a:prstClr val="black"/>
                </a:solidFill>
              </a:rPr>
              <a:t>Codevasf</a:t>
            </a:r>
            <a:r>
              <a:rPr lang="pt-BR" sz="2600" b="1" dirty="0" smtClean="0">
                <a:solidFill>
                  <a:prstClr val="black"/>
                </a:solidFill>
              </a:rPr>
              <a:t>: Resultados (2011-2014)</a:t>
            </a:r>
            <a:endParaRPr lang="pt-BR" sz="2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40372"/>
              </p:ext>
            </p:extLst>
          </p:nvPr>
        </p:nvGraphicFramePr>
        <p:xfrm>
          <a:off x="179512" y="1628800"/>
          <a:ext cx="8856984" cy="3154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20280"/>
                <a:gridCol w="6336704"/>
              </a:tblGrid>
              <a:tr h="216024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/>
                        <a:t>Programa</a:t>
                      </a:r>
                      <a:r>
                        <a:rPr lang="pt-BR" sz="1800" b="1" kern="1200" baseline="0" dirty="0" smtClean="0"/>
                        <a:t> Água para Todos</a:t>
                      </a:r>
                      <a:endParaRPr lang="pt-BR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None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sz="1600" dirty="0" smtClean="0"/>
                        <a:t>Instalação de </a:t>
                      </a:r>
                      <a:r>
                        <a:rPr lang="pt-BR" sz="1600" b="1" dirty="0" smtClean="0"/>
                        <a:t>185 mil cisternas </a:t>
                      </a:r>
                      <a:r>
                        <a:rPr lang="pt-BR" sz="1600" dirty="0" smtClean="0"/>
                        <a:t>do Brasil Sem Miséria em curto espaço de tempo com desenvolvimento de nova tecnologia (cisterna de polietileno)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800" b="1" dirty="0" smtClean="0"/>
                        <a:t>Perímetros Públicos de Irrigação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None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600" kern="1200" dirty="0" smtClean="0"/>
                        <a:t>Agricultura Irrigada nos </a:t>
                      </a:r>
                      <a:r>
                        <a:rPr lang="pt-BR" altLang="pt-BR" sz="1600" kern="1200" dirty="0" err="1" smtClean="0"/>
                        <a:t>Pólos</a:t>
                      </a:r>
                      <a:r>
                        <a:rPr lang="pt-BR" altLang="pt-BR" sz="1600" kern="1200" dirty="0" smtClean="0"/>
                        <a:t> Petrolina-Juazeiro, Janaúba, Formoso e Jaíba</a:t>
                      </a:r>
                    </a:p>
                    <a:p>
                      <a:pPr marL="0" lvl="1" indent="0" algn="just" defTabSz="914400" rtl="0" eaLnBrk="1" latinLnBrk="0" hangingPunct="1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buFont typeface="Wingdings" panose="05000000000000000000" pitchFamily="2" charset="2"/>
                        <a:buNone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600" kern="1200" dirty="0" smtClean="0"/>
                        <a:t>Implantação de novas tecnologias de irrigação proporcionando economia de água e ampliação da produtividade e da renda de produtores familiares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1800" b="1" dirty="0" smtClean="0"/>
                        <a:t>Oferta de Água</a:t>
                      </a:r>
                      <a:endParaRPr lang="pt-B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spcBef>
                          <a:spcPts val="600"/>
                        </a:spcBef>
                        <a:spcAft>
                          <a:spcPct val="0"/>
                        </a:spcAft>
                        <a:buSzPct val="45000"/>
                        <a:tabLst>
                          <a:tab pos="1330726" algn="l"/>
                          <a:tab pos="1630284" algn="l"/>
                          <a:tab pos="2037855" algn="l"/>
                          <a:tab pos="2445426" algn="l"/>
                          <a:tab pos="2852997" algn="l"/>
                          <a:tab pos="3260568" algn="l"/>
                          <a:tab pos="3668139" algn="l"/>
                          <a:tab pos="4075709" algn="l"/>
                          <a:tab pos="4483281" algn="l"/>
                          <a:tab pos="4890851" algn="l"/>
                          <a:tab pos="5298423" algn="l"/>
                          <a:tab pos="5705993" algn="l"/>
                          <a:tab pos="6113565" algn="l"/>
                          <a:tab pos="6521135" algn="l"/>
                          <a:tab pos="6928706" algn="l"/>
                          <a:tab pos="7336277" algn="l"/>
                          <a:tab pos="7743848" algn="l"/>
                        </a:tabLst>
                      </a:pPr>
                      <a:r>
                        <a:rPr lang="pt-BR" altLang="pt-BR" sz="1600" dirty="0" smtClean="0"/>
                        <a:t>Implantação da </a:t>
                      </a:r>
                      <a:r>
                        <a:rPr lang="pt-BR" altLang="pt-BR" sz="1600" b="1" dirty="0" smtClean="0"/>
                        <a:t>1ª etapa da Adutora do Algodão</a:t>
                      </a:r>
                      <a:r>
                        <a:rPr lang="pt-BR" altLang="pt-BR" sz="1600" dirty="0" smtClean="0"/>
                        <a:t>, beneficiando cerca de </a:t>
                      </a:r>
                      <a:r>
                        <a:rPr lang="pt-BR" altLang="pt-BR" sz="1600" b="1" dirty="0" smtClean="0"/>
                        <a:t>100 mil habitantes </a:t>
                      </a:r>
                      <a:r>
                        <a:rPr lang="pt-BR" altLang="pt-BR" sz="1600" dirty="0" smtClean="0"/>
                        <a:t>no estado da Bahia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/>
                        <a:t>Revitalização</a:t>
                      </a:r>
                      <a:r>
                        <a:rPr lang="pt-BR" sz="1800" b="1" baseline="0" dirty="0" smtClean="0"/>
                        <a:t> da Bacia do Rio São Francisco</a:t>
                      </a:r>
                      <a:endParaRPr lang="pt-B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pt-BR" sz="1600" dirty="0" smtClean="0"/>
                        <a:t>A </a:t>
                      </a:r>
                      <a:r>
                        <a:rPr lang="pt-BR" sz="1600" dirty="0" err="1" smtClean="0"/>
                        <a:t>Codevasf</a:t>
                      </a:r>
                      <a:r>
                        <a:rPr lang="pt-BR" sz="1600" dirty="0" smtClean="0"/>
                        <a:t> é a principal executora do Programa de Revitalização da Bacia do Rio São Francisco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4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60648"/>
            <a:ext cx="91085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Revitalização das Bacias do São Francisco e do Parnaíba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INVESTIMENTO TOTAL: R$ 2,8 bilhões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6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679735"/>
              </p:ext>
            </p:extLst>
          </p:nvPr>
        </p:nvGraphicFramePr>
        <p:xfrm>
          <a:off x="1691680" y="3996144"/>
          <a:ext cx="6096000" cy="21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dirty="0" smtClean="0"/>
                        <a:t>Processos erosivos</a:t>
                      </a:r>
                      <a:endParaRPr lang="pt-BR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dirty="0" smtClean="0"/>
                        <a:t>Ligações </a:t>
                      </a:r>
                      <a:r>
                        <a:rPr lang="pt-BR" sz="1800" b="1" u="none" dirty="0" err="1" smtClean="0"/>
                        <a:t>intradomiciliares</a:t>
                      </a:r>
                      <a:endParaRPr lang="pt-BR" b="1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dirty="0" smtClean="0"/>
                        <a:t>58 intervenções </a:t>
                      </a:r>
                    </a:p>
                    <a:p>
                      <a:pPr marL="285750" lvl="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AL, BA, CE, MA, MG, PE, PI e SE</a:t>
                      </a:r>
                    </a:p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dirty="0" smtClean="0"/>
                        <a:t>Investimento: R$ 400,6 mi</a:t>
                      </a:r>
                    </a:p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u="none" dirty="0" smtClean="0"/>
                        <a:t>Estágios das intervenções: </a:t>
                      </a:r>
                      <a:endParaRPr lang="pt-BR" sz="1400" dirty="0" smtClean="0"/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Ação preparatória: 13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Em execução: 30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Paralisadas: 4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Concluídas: 11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dirty="0" smtClean="0"/>
                        <a:t>179.958 ligações</a:t>
                      </a:r>
                    </a:p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dirty="0" smtClean="0"/>
                        <a:t>AL, BA, MA, MG, PE, PI e SE</a:t>
                      </a:r>
                    </a:p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dirty="0" smtClean="0"/>
                        <a:t>Investimento: R$ 211,6 mi</a:t>
                      </a:r>
                    </a:p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u="none" dirty="0" smtClean="0"/>
                        <a:t>Estágios das intervenções: </a:t>
                      </a:r>
                      <a:endParaRPr lang="pt-BR" sz="1400" dirty="0" smtClean="0"/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Ação preparatória: 159.191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Em execução: 19.360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Concluídas: 1.407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411812"/>
              </p:ext>
            </p:extLst>
          </p:nvPr>
        </p:nvGraphicFramePr>
        <p:xfrm>
          <a:off x="1691680" y="1475864"/>
          <a:ext cx="609600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dirty="0" smtClean="0"/>
                        <a:t>Esgotamento Sanitário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pt-BR" sz="1800" b="1" u="none" dirty="0" smtClean="0"/>
                        <a:t>Resíduos Sólidos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dirty="0" smtClean="0"/>
                        <a:t>169 obras e 4 projetos</a:t>
                      </a:r>
                    </a:p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dirty="0" smtClean="0"/>
                        <a:t>AL, BA, MA, MG, PE, PI e SE</a:t>
                      </a:r>
                    </a:p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dirty="0" smtClean="0"/>
                        <a:t>Investimento: R$ 2,1 bi</a:t>
                      </a:r>
                    </a:p>
                    <a:p>
                      <a:pPr marL="285750" lvl="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u="none" dirty="0" smtClean="0"/>
                        <a:t>Estágios das intervenções: </a:t>
                      </a:r>
                      <a:endParaRPr lang="pt-BR" sz="1400" dirty="0" smtClean="0"/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Ação preparatória: 13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Em execução : 58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Paralisados: 40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 smtClean="0"/>
                        <a:t>Concluídos: 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u="none" dirty="0" smtClean="0"/>
                        <a:t>8 obras e 8 projetos</a:t>
                      </a:r>
                      <a:endParaRPr lang="pt-BR" sz="1400" u="sng" dirty="0" smtClean="0"/>
                    </a:p>
                    <a:p>
                      <a:pPr marL="18000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u="none" dirty="0" smtClean="0"/>
                        <a:t>AL, BA, MG, PE</a:t>
                      </a:r>
                      <a:endParaRPr lang="pt-BR" sz="1400" u="sng" dirty="0" smtClean="0"/>
                    </a:p>
                    <a:p>
                      <a:pPr marL="18000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u="none" dirty="0" smtClean="0"/>
                        <a:t>Investimento: R$ 83,0 mi</a:t>
                      </a:r>
                      <a:endParaRPr lang="pt-BR" sz="1400" u="sng" dirty="0" smtClean="0"/>
                    </a:p>
                    <a:p>
                      <a:pPr marL="180000" lvl="1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1400" u="none" dirty="0" smtClean="0"/>
                        <a:t>Estágios das intervenções: </a:t>
                      </a:r>
                    </a:p>
                    <a:p>
                      <a:pPr marL="936000" lvl="2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u="none" dirty="0" smtClean="0"/>
                        <a:t>Ação preparatória: 3</a:t>
                      </a:r>
                    </a:p>
                    <a:p>
                      <a:pPr marL="936000" lvl="2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u="none" dirty="0" smtClean="0"/>
                        <a:t>Em execução: 1</a:t>
                      </a:r>
                    </a:p>
                    <a:p>
                      <a:pPr marL="936000" lvl="2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400" u="none" dirty="0" smtClean="0"/>
                        <a:t>Concluídas: 4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6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08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Revitalização: Processos Erosivos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600" b="1" dirty="0">
              <a:solidFill>
                <a:prstClr val="black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49544" y="1052736"/>
            <a:ext cx="467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pt-BR" altLang="pt-BR" dirty="0"/>
              <a:t>Recuperação de Áreas Degradadas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pt-BR" altLang="pt-BR" dirty="0"/>
              <a:t>Recuperação de Leitos de Cursos d’Água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pt-BR" altLang="pt-BR" dirty="0"/>
              <a:t>Estabilização de </a:t>
            </a:r>
            <a:r>
              <a:rPr lang="pt-BR" altLang="pt-BR" dirty="0" smtClean="0"/>
              <a:t>Margens</a:t>
            </a:r>
            <a:endParaRPr lang="pt-BR" alt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529208" y="2270735"/>
            <a:ext cx="82296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sz="1800" b="1" dirty="0" smtClean="0"/>
              <a:t>Limpeza do rio </a:t>
            </a:r>
            <a:r>
              <a:rPr lang="pt-BR" sz="1800" b="1" dirty="0" err="1" smtClean="0"/>
              <a:t>Gorutuba</a:t>
            </a:r>
            <a:r>
              <a:rPr lang="pt-BR" sz="1800" b="1" dirty="0" smtClean="0"/>
              <a:t> (Janaúba/MG)</a:t>
            </a:r>
            <a:endParaRPr lang="pt-BR" sz="1800" b="1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7200" y="2063750"/>
            <a:ext cx="3686175" cy="2651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endParaRPr lang="pt-BR" sz="2600" dirty="0">
              <a:latin typeface="+mn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62923" y="5701813"/>
            <a:ext cx="37386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1200" b="1" dirty="0" smtClean="0">
                <a:latin typeface="+mj-lt"/>
              </a:rPr>
              <a:t>DEPOIS</a:t>
            </a:r>
            <a:endParaRPr lang="pt-BR" altLang="pt-BR" sz="1200" dirty="0"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1012" y="5711651"/>
            <a:ext cx="3697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1200" b="1" dirty="0" smtClean="0">
                <a:latin typeface="+mj-lt"/>
              </a:rPr>
              <a:t>ANTES</a:t>
            </a:r>
            <a:endParaRPr lang="pt-BR" altLang="pt-BR" sz="1200" dirty="0">
              <a:latin typeface="+mj-lt"/>
            </a:endParaRPr>
          </a:p>
        </p:txBody>
      </p:sp>
      <p:pic>
        <p:nvPicPr>
          <p:cNvPr id="9" name="Picture 2" descr="P20900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012" y="2869619"/>
            <a:ext cx="3697287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ço Reservado para Conteúdo 3" descr="P10100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3757612" cy="281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have esquerda 10"/>
          <p:cNvSpPr/>
          <p:nvPr/>
        </p:nvSpPr>
        <p:spPr>
          <a:xfrm>
            <a:off x="394096" y="1052736"/>
            <a:ext cx="217464" cy="9144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08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Revitalização: Processos </a:t>
            </a:r>
            <a:r>
              <a:rPr lang="pt-BR" sz="2600" b="1" dirty="0" smtClean="0">
                <a:solidFill>
                  <a:prstClr val="black"/>
                </a:solidFill>
              </a:rPr>
              <a:t>Erosivos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600" b="1" dirty="0">
              <a:solidFill>
                <a:prstClr val="black"/>
              </a:solidFill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7200" y="1743999"/>
            <a:ext cx="3686175" cy="2651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endParaRPr lang="pt-BR" sz="2600" dirty="0">
              <a:latin typeface="+mn-lt"/>
            </a:endParaRPr>
          </a:p>
        </p:txBody>
      </p:sp>
      <p:pic>
        <p:nvPicPr>
          <p:cNvPr id="12" name="Imagem 4" descr="DSC010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821027"/>
            <a:ext cx="3809662" cy="2344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107504" y="853669"/>
            <a:ext cx="8856984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indent="-274320" algn="ctr">
              <a:spcBef>
                <a:spcPct val="0"/>
              </a:spcBef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pt-BR" b="1" dirty="0">
                <a:latin typeface="+mj-lt"/>
                <a:ea typeface="+mj-ea"/>
                <a:cs typeface="+mj-cs"/>
              </a:rPr>
              <a:t>Contenção de erosão na margem do rio São Francisco</a:t>
            </a:r>
          </a:p>
        </p:txBody>
      </p:sp>
      <p:pic>
        <p:nvPicPr>
          <p:cNvPr id="14" name="Picture 7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314" y="1412776"/>
            <a:ext cx="35718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821027"/>
            <a:ext cx="3718508" cy="2344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08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Revitalização: Ligações </a:t>
            </a:r>
            <a:r>
              <a:rPr lang="pt-BR" sz="2600" b="1" dirty="0" err="1" smtClean="0">
                <a:solidFill>
                  <a:prstClr val="black"/>
                </a:solidFill>
              </a:rPr>
              <a:t>Intradomiciliares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3" name="Picture 15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9" y="980728"/>
            <a:ext cx="3943319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4" name="Picture 15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041" y="3212976"/>
            <a:ext cx="4034407" cy="3177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179061" y="3933056"/>
            <a:ext cx="28083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t-BR" altLang="pt-BR" sz="1600" b="1" i="0" dirty="0">
                <a:solidFill>
                  <a:prstClr val="black"/>
                </a:solidFill>
                <a:latin typeface="+mj-lt"/>
                <a:cs typeface="+mn-cs"/>
              </a:rPr>
              <a:t>Município de </a:t>
            </a:r>
            <a:r>
              <a:rPr lang="pt-BR" altLang="pt-BR" sz="1600" b="1" i="0" dirty="0" err="1">
                <a:solidFill>
                  <a:prstClr val="black"/>
                </a:solidFill>
                <a:latin typeface="+mj-lt"/>
                <a:cs typeface="+mn-cs"/>
              </a:rPr>
              <a:t>Catuti</a:t>
            </a:r>
            <a:r>
              <a:rPr lang="pt-BR" altLang="pt-BR" sz="1600" b="1" i="0" dirty="0">
                <a:solidFill>
                  <a:prstClr val="black"/>
                </a:solidFill>
                <a:latin typeface="+mj-lt"/>
                <a:cs typeface="+mn-cs"/>
              </a:rPr>
              <a:t>/MG</a:t>
            </a:r>
          </a:p>
        </p:txBody>
      </p:sp>
    </p:spTree>
    <p:extLst>
      <p:ext uri="{BB962C8B-B14F-4D97-AF65-F5344CB8AC3E}">
        <p14:creationId xmlns:p14="http://schemas.microsoft.com/office/powerpoint/2010/main" val="244882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407393"/>
            <a:ext cx="9108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Revitalização: Resíduos </a:t>
            </a:r>
            <a:r>
              <a:rPr lang="pt-BR" sz="2600" b="1" dirty="0" smtClean="0">
                <a:solidFill>
                  <a:prstClr val="black"/>
                </a:solidFill>
              </a:rPr>
              <a:t>Sólidos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3" name="Image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853669"/>
            <a:ext cx="5869657" cy="33019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6"/>
          <p:cNvSpPr>
            <a:spLocks noChangeArrowheads="1"/>
          </p:cNvSpPr>
          <p:nvPr/>
        </p:nvSpPr>
        <p:spPr bwMode="auto">
          <a:xfrm>
            <a:off x="1547664" y="4107318"/>
            <a:ext cx="3429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1600" b="1" dirty="0">
                <a:latin typeface="+mj-lt"/>
              </a:rPr>
              <a:t>Sistema de Curvelo - MG</a:t>
            </a: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299945"/>
            <a:ext cx="2430463" cy="4319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6"/>
          <p:cNvSpPr>
            <a:spLocks noChangeArrowheads="1"/>
          </p:cNvSpPr>
          <p:nvPr/>
        </p:nvSpPr>
        <p:spPr bwMode="auto">
          <a:xfrm>
            <a:off x="6372199" y="5624975"/>
            <a:ext cx="24304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1400" dirty="0">
                <a:latin typeface="+mj-lt"/>
              </a:rPr>
              <a:t>Detalhe das linhas de drenagem de chorume e gás</a:t>
            </a:r>
          </a:p>
          <a:p>
            <a:pPr eaLnBrk="1" hangingPunct="1"/>
            <a:r>
              <a:rPr lang="pt-BR" altLang="pt-BR" sz="1400" dirty="0">
                <a:latin typeface="+mj-lt"/>
              </a:rPr>
              <a:t>Sistema de Curvelo - MG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63" y="4439599"/>
            <a:ext cx="3662543" cy="20605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6"/>
          <p:cNvSpPr>
            <a:spLocks noChangeArrowheads="1"/>
          </p:cNvSpPr>
          <p:nvPr/>
        </p:nvSpPr>
        <p:spPr bwMode="auto">
          <a:xfrm>
            <a:off x="4472406" y="4869706"/>
            <a:ext cx="123024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1400" dirty="0">
                <a:latin typeface="+mj-lt"/>
              </a:rPr>
              <a:t>Galpão de apoio à operação e manutenção</a:t>
            </a:r>
          </a:p>
          <a:p>
            <a:pPr eaLnBrk="1" hangingPunct="1"/>
            <a:r>
              <a:rPr lang="pt-BR" altLang="pt-BR" sz="1400" dirty="0">
                <a:latin typeface="+mj-lt"/>
              </a:rPr>
              <a:t>Sistema de Curvelo - MG</a:t>
            </a:r>
          </a:p>
        </p:txBody>
      </p:sp>
    </p:spTree>
    <p:extLst>
      <p:ext uri="{BB962C8B-B14F-4D97-AF65-F5344CB8AC3E}">
        <p14:creationId xmlns:p14="http://schemas.microsoft.com/office/powerpoint/2010/main" val="28598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407393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 smtClean="0">
                <a:solidFill>
                  <a:prstClr val="black"/>
                </a:solidFill>
              </a:rPr>
              <a:t>ENTIDADES VINCULADAS: ATUAÇÃO</a:t>
            </a:r>
            <a:endParaRPr lang="pt-BR" sz="2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36199005"/>
              </p:ext>
            </p:extLst>
          </p:nvPr>
        </p:nvGraphicFramePr>
        <p:xfrm>
          <a:off x="35496" y="1052736"/>
          <a:ext cx="910850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66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407393"/>
            <a:ext cx="9108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600" b="1" dirty="0">
                <a:solidFill>
                  <a:prstClr val="black"/>
                </a:solidFill>
              </a:rPr>
              <a:t>Revitalização: Esgotamento </a:t>
            </a:r>
            <a:r>
              <a:rPr lang="pt-BR" sz="2600" b="1" dirty="0" smtClean="0">
                <a:solidFill>
                  <a:prstClr val="black"/>
                </a:solidFill>
              </a:rPr>
              <a:t>Sanitário</a:t>
            </a:r>
            <a:endParaRPr lang="pt-BR" sz="2600" b="1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BR" sz="2600" b="1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94" y="1057954"/>
            <a:ext cx="3616913" cy="2287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019943" y="332073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i="0" dirty="0" smtClean="0">
                <a:solidFill>
                  <a:prstClr val="black"/>
                </a:solidFill>
                <a:latin typeface="Calibri"/>
                <a:cs typeface="+mn-cs"/>
              </a:rPr>
              <a:t>SES Murici dos Portelas/PI</a:t>
            </a:r>
            <a:endParaRPr lang="pt-BR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Picture 3" descr="D:\Users\matheus.fornara\AppData\Local\Microsoft\Windows\Temporary Internet Files\Content.Outlook\GLB0DE0D\SES Oeiras_Aplicação de Manta - ET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252" y="1124744"/>
            <a:ext cx="3947336" cy="222037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339788" y="33451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i="0" dirty="0" smtClean="0">
                <a:solidFill>
                  <a:prstClr val="black"/>
                </a:solidFill>
                <a:latin typeface="Calibri"/>
                <a:cs typeface="+mn-cs"/>
              </a:rPr>
              <a:t>SES  Oeiras/PI</a:t>
            </a:r>
            <a:endParaRPr lang="pt-BR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824" y="3698121"/>
            <a:ext cx="3290742" cy="2457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1019943" y="61560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i="0" dirty="0" smtClean="0">
                <a:solidFill>
                  <a:prstClr val="black"/>
                </a:solidFill>
                <a:latin typeface="Calibri"/>
                <a:cs typeface="+mn-cs"/>
              </a:rPr>
              <a:t>SES Lagoa da Prata /MG</a:t>
            </a:r>
            <a:endParaRPr lang="pt-BR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Picture 6" descr="D:\Users\matheus.fornara\AppData\Local\Microsoft\Windows\Temporary Internet Files\Content.Outlook\GLB0DE0D\DSCF9043 (2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274" y="3716384"/>
            <a:ext cx="3949380" cy="244892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502378" y="61491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i="0" dirty="0" smtClean="0">
                <a:solidFill>
                  <a:prstClr val="black"/>
                </a:solidFill>
                <a:latin typeface="Calibri"/>
                <a:cs typeface="+mn-cs"/>
              </a:rPr>
              <a:t>SES  Tasso Fragoso/PI</a:t>
            </a:r>
            <a:endParaRPr lang="pt-BR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5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prstClr val="white"/>
                </a:solidFill>
                <a:latin typeface="Arial" charset="0"/>
              </a:rPr>
              <a:t>Projeto de Integração do rio São Francisco</a:t>
            </a:r>
            <a:endParaRPr lang="pt-BR" sz="3000" b="1" spc="-30" dirty="0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4652963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/>
          </p:cNvSpPr>
          <p:nvPr/>
        </p:nvSpPr>
        <p:spPr bwMode="auto">
          <a:xfrm>
            <a:off x="0" y="4653136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t-BR" sz="3000" b="1" spc="-30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 smtClean="0"/>
              <a:t>Projeto de Integração do rio São Francisco</a:t>
            </a:r>
            <a:br>
              <a:rPr lang="pt-BR" sz="3200" b="1" dirty="0" smtClean="0"/>
            </a:br>
            <a:r>
              <a:rPr lang="pt-BR" sz="2400" b="1" dirty="0" smtClean="0"/>
              <a:t>Avanço físico e financeiro</a:t>
            </a:r>
            <a:endParaRPr lang="pt-BR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813" y="4725144"/>
            <a:ext cx="5290491" cy="216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92" y="1555750"/>
            <a:ext cx="4214301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000" y="1468800"/>
            <a:ext cx="494711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27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57200" y="273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 smtClean="0"/>
              <a:t>Projeto de Integração do rio São Francisco</a:t>
            </a:r>
          </a:p>
          <a:p>
            <a:pPr fontAlgn="base">
              <a:spcAft>
                <a:spcPct val="0"/>
              </a:spcAft>
            </a:pPr>
            <a:r>
              <a:rPr lang="pt-BR" sz="2400" b="1" dirty="0" smtClean="0"/>
              <a:t>Mobilização</a:t>
            </a:r>
            <a:endParaRPr lang="pt-BR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612" y="1331820"/>
            <a:ext cx="7658414" cy="363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727" y="5088997"/>
            <a:ext cx="5226546" cy="179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8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5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prstClr val="white"/>
                </a:solidFill>
                <a:latin typeface="Arial" charset="0"/>
              </a:rPr>
              <a:t>Projeto de Integração do rio São Francisco</a:t>
            </a:r>
            <a:endParaRPr lang="pt-BR" sz="3000" b="1" spc="-30" dirty="0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4652963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/>
          </p:cNvSpPr>
          <p:nvPr/>
        </p:nvSpPr>
        <p:spPr bwMode="auto">
          <a:xfrm>
            <a:off x="0" y="4653136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prstClr val="white"/>
                </a:solidFill>
                <a:latin typeface="Arial" charset="0"/>
              </a:rPr>
              <a:t>Ações Ambientais</a:t>
            </a:r>
            <a:endParaRPr lang="pt-BR" sz="3000" b="1" spc="-30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pt-BR" sz="3200" b="1" dirty="0" smtClean="0"/>
              <a:t>Ações Ambientais</a:t>
            </a:r>
            <a:br>
              <a:rPr lang="pt-BR" sz="3200" b="1" dirty="0" smtClean="0"/>
            </a:br>
            <a:r>
              <a:rPr lang="pt-BR" sz="2400" b="1" dirty="0" smtClean="0"/>
              <a:t>Área de Atuação dos Programas Ambientais</a:t>
            </a:r>
            <a:endParaRPr lang="pt-BR" sz="24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773084" y="1398125"/>
            <a:ext cx="7399316" cy="5271235"/>
            <a:chOff x="701076" y="1259459"/>
            <a:chExt cx="7759356" cy="5577374"/>
          </a:xfrm>
        </p:grpSpPr>
        <p:pic>
          <p:nvPicPr>
            <p:cNvPr id="5" name="Picture 9" descr="D:\Users\cicero.meneses\Desktop\APRE\Areas Influencia Eixos Principais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4796" y="1259459"/>
              <a:ext cx="7215636" cy="5577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701076" y="1285049"/>
              <a:ext cx="1199267" cy="555178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2450203" y="4523143"/>
              <a:ext cx="4341441" cy="2292054"/>
              <a:chOff x="2093119" y="4141747"/>
              <a:chExt cx="5130006" cy="2690853"/>
            </a:xfrm>
          </p:grpSpPr>
          <p:sp>
            <p:nvSpPr>
              <p:cNvPr id="13" name="Forma livre 12"/>
              <p:cNvSpPr/>
              <p:nvPr/>
            </p:nvSpPr>
            <p:spPr>
              <a:xfrm>
                <a:off x="2093119" y="4178287"/>
                <a:ext cx="2817019" cy="1636726"/>
              </a:xfrm>
              <a:custGeom>
                <a:avLst/>
                <a:gdLst>
                  <a:gd name="connsiteX0" fmla="*/ 0 w 2955131"/>
                  <a:gd name="connsiteY0" fmla="*/ 1636726 h 1636726"/>
                  <a:gd name="connsiteX1" fmla="*/ 171450 w 2955131"/>
                  <a:gd name="connsiteY1" fmla="*/ 1384313 h 1636726"/>
                  <a:gd name="connsiteX2" fmla="*/ 392906 w 2955131"/>
                  <a:gd name="connsiteY2" fmla="*/ 1353357 h 1636726"/>
                  <a:gd name="connsiteX3" fmla="*/ 497681 w 2955131"/>
                  <a:gd name="connsiteY3" fmla="*/ 1231913 h 1636726"/>
                  <a:gd name="connsiteX4" fmla="*/ 559594 w 2955131"/>
                  <a:gd name="connsiteY4" fmla="*/ 1170001 h 1636726"/>
                  <a:gd name="connsiteX5" fmla="*/ 609600 w 2955131"/>
                  <a:gd name="connsiteY5" fmla="*/ 1177144 h 1636726"/>
                  <a:gd name="connsiteX6" fmla="*/ 635794 w 2955131"/>
                  <a:gd name="connsiteY6" fmla="*/ 1112851 h 1636726"/>
                  <a:gd name="connsiteX7" fmla="*/ 681037 w 2955131"/>
                  <a:gd name="connsiteY7" fmla="*/ 1117613 h 1636726"/>
                  <a:gd name="connsiteX8" fmla="*/ 728662 w 2955131"/>
                  <a:gd name="connsiteY8" fmla="*/ 1008076 h 1636726"/>
                  <a:gd name="connsiteX9" fmla="*/ 873919 w 2955131"/>
                  <a:gd name="connsiteY9" fmla="*/ 881869 h 1636726"/>
                  <a:gd name="connsiteX10" fmla="*/ 888206 w 2955131"/>
                  <a:gd name="connsiteY10" fmla="*/ 784238 h 1636726"/>
                  <a:gd name="connsiteX11" fmla="*/ 945356 w 2955131"/>
                  <a:gd name="connsiteY11" fmla="*/ 629457 h 1636726"/>
                  <a:gd name="connsiteX12" fmla="*/ 938212 w 2955131"/>
                  <a:gd name="connsiteY12" fmla="*/ 527063 h 1636726"/>
                  <a:gd name="connsiteX13" fmla="*/ 881062 w 2955131"/>
                  <a:gd name="connsiteY13" fmla="*/ 484201 h 1636726"/>
                  <a:gd name="connsiteX14" fmla="*/ 833437 w 2955131"/>
                  <a:gd name="connsiteY14" fmla="*/ 453244 h 1636726"/>
                  <a:gd name="connsiteX15" fmla="*/ 850106 w 2955131"/>
                  <a:gd name="connsiteY15" fmla="*/ 379426 h 1636726"/>
                  <a:gd name="connsiteX16" fmla="*/ 888206 w 2955131"/>
                  <a:gd name="connsiteY16" fmla="*/ 322276 h 1636726"/>
                  <a:gd name="connsiteX17" fmla="*/ 881062 w 2955131"/>
                  <a:gd name="connsiteY17" fmla="*/ 262744 h 1636726"/>
                  <a:gd name="connsiteX18" fmla="*/ 821531 w 2955131"/>
                  <a:gd name="connsiteY18" fmla="*/ 174638 h 1636726"/>
                  <a:gd name="connsiteX19" fmla="*/ 833437 w 2955131"/>
                  <a:gd name="connsiteY19" fmla="*/ 112726 h 1636726"/>
                  <a:gd name="connsiteX20" fmla="*/ 864394 w 2955131"/>
                  <a:gd name="connsiteY20" fmla="*/ 91294 h 1636726"/>
                  <a:gd name="connsiteX21" fmla="*/ 835819 w 2955131"/>
                  <a:gd name="connsiteY21" fmla="*/ 38907 h 1636726"/>
                  <a:gd name="connsiteX22" fmla="*/ 900112 w 2955131"/>
                  <a:gd name="connsiteY22" fmla="*/ 19857 h 1636726"/>
                  <a:gd name="connsiteX23" fmla="*/ 923925 w 2955131"/>
                  <a:gd name="connsiteY23" fmla="*/ 69863 h 1636726"/>
                  <a:gd name="connsiteX24" fmla="*/ 985837 w 2955131"/>
                  <a:gd name="connsiteY24" fmla="*/ 93676 h 1636726"/>
                  <a:gd name="connsiteX25" fmla="*/ 1109662 w 2955131"/>
                  <a:gd name="connsiteY25" fmla="*/ 77007 h 1636726"/>
                  <a:gd name="connsiteX26" fmla="*/ 1157287 w 2955131"/>
                  <a:gd name="connsiteY26" fmla="*/ 74626 h 1636726"/>
                  <a:gd name="connsiteX27" fmla="*/ 1357312 w 2955131"/>
                  <a:gd name="connsiteY27" fmla="*/ 53194 h 1636726"/>
                  <a:gd name="connsiteX28" fmla="*/ 1443037 w 2955131"/>
                  <a:gd name="connsiteY28" fmla="*/ 74626 h 1636726"/>
                  <a:gd name="connsiteX29" fmla="*/ 1531144 w 2955131"/>
                  <a:gd name="connsiteY29" fmla="*/ 60338 h 1636726"/>
                  <a:gd name="connsiteX30" fmla="*/ 1662112 w 2955131"/>
                  <a:gd name="connsiteY30" fmla="*/ 10332 h 1636726"/>
                  <a:gd name="connsiteX31" fmla="*/ 1781175 w 2955131"/>
                  <a:gd name="connsiteY31" fmla="*/ 12713 h 1636726"/>
                  <a:gd name="connsiteX32" fmla="*/ 1893094 w 2955131"/>
                  <a:gd name="connsiteY32" fmla="*/ 807 h 1636726"/>
                  <a:gd name="connsiteX33" fmla="*/ 1947862 w 2955131"/>
                  <a:gd name="connsiteY33" fmla="*/ 38907 h 1636726"/>
                  <a:gd name="connsiteX34" fmla="*/ 2038350 w 2955131"/>
                  <a:gd name="connsiteY34" fmla="*/ 115107 h 1636726"/>
                  <a:gd name="connsiteX35" fmla="*/ 2078831 w 2955131"/>
                  <a:gd name="connsiteY35" fmla="*/ 146063 h 1636726"/>
                  <a:gd name="connsiteX36" fmla="*/ 2185987 w 2955131"/>
                  <a:gd name="connsiteY36" fmla="*/ 186544 h 1636726"/>
                  <a:gd name="connsiteX37" fmla="*/ 2240756 w 2955131"/>
                  <a:gd name="connsiteY37" fmla="*/ 262744 h 1636726"/>
                  <a:gd name="connsiteX38" fmla="*/ 2262187 w 2955131"/>
                  <a:gd name="connsiteY38" fmla="*/ 293701 h 1636726"/>
                  <a:gd name="connsiteX39" fmla="*/ 2221706 w 2955131"/>
                  <a:gd name="connsiteY39" fmla="*/ 367519 h 1636726"/>
                  <a:gd name="connsiteX40" fmla="*/ 2281237 w 2955131"/>
                  <a:gd name="connsiteY40" fmla="*/ 386569 h 1636726"/>
                  <a:gd name="connsiteX41" fmla="*/ 2347912 w 2955131"/>
                  <a:gd name="connsiteY41" fmla="*/ 393713 h 1636726"/>
                  <a:gd name="connsiteX42" fmla="*/ 2414587 w 2955131"/>
                  <a:gd name="connsiteY42" fmla="*/ 422288 h 1636726"/>
                  <a:gd name="connsiteX43" fmla="*/ 2452687 w 2955131"/>
                  <a:gd name="connsiteY43" fmla="*/ 555638 h 1636726"/>
                  <a:gd name="connsiteX44" fmla="*/ 2524125 w 2955131"/>
                  <a:gd name="connsiteY44" fmla="*/ 510394 h 1636726"/>
                  <a:gd name="connsiteX45" fmla="*/ 2555081 w 2955131"/>
                  <a:gd name="connsiteY45" fmla="*/ 558019 h 1636726"/>
                  <a:gd name="connsiteX46" fmla="*/ 2600325 w 2955131"/>
                  <a:gd name="connsiteY46" fmla="*/ 493726 h 1636726"/>
                  <a:gd name="connsiteX47" fmla="*/ 2593181 w 2955131"/>
                  <a:gd name="connsiteY47" fmla="*/ 438957 h 1636726"/>
                  <a:gd name="connsiteX48" fmla="*/ 2655094 w 2955131"/>
                  <a:gd name="connsiteY48" fmla="*/ 448482 h 1636726"/>
                  <a:gd name="connsiteX49" fmla="*/ 2674144 w 2955131"/>
                  <a:gd name="connsiteY49" fmla="*/ 405619 h 1636726"/>
                  <a:gd name="connsiteX50" fmla="*/ 2714625 w 2955131"/>
                  <a:gd name="connsiteY50" fmla="*/ 400857 h 1636726"/>
                  <a:gd name="connsiteX51" fmla="*/ 2731294 w 2955131"/>
                  <a:gd name="connsiteY51" fmla="*/ 362757 h 1636726"/>
                  <a:gd name="connsiteX52" fmla="*/ 2817019 w 2955131"/>
                  <a:gd name="connsiteY52" fmla="*/ 334182 h 1636726"/>
                  <a:gd name="connsiteX53" fmla="*/ 2955131 w 2955131"/>
                  <a:gd name="connsiteY53" fmla="*/ 736613 h 1636726"/>
                  <a:gd name="connsiteX0" fmla="*/ 0 w 2990850"/>
                  <a:gd name="connsiteY0" fmla="*/ 1636726 h 1636726"/>
                  <a:gd name="connsiteX1" fmla="*/ 171450 w 2990850"/>
                  <a:gd name="connsiteY1" fmla="*/ 1384313 h 1636726"/>
                  <a:gd name="connsiteX2" fmla="*/ 392906 w 2990850"/>
                  <a:gd name="connsiteY2" fmla="*/ 1353357 h 1636726"/>
                  <a:gd name="connsiteX3" fmla="*/ 497681 w 2990850"/>
                  <a:gd name="connsiteY3" fmla="*/ 1231913 h 1636726"/>
                  <a:gd name="connsiteX4" fmla="*/ 559594 w 2990850"/>
                  <a:gd name="connsiteY4" fmla="*/ 1170001 h 1636726"/>
                  <a:gd name="connsiteX5" fmla="*/ 609600 w 2990850"/>
                  <a:gd name="connsiteY5" fmla="*/ 1177144 h 1636726"/>
                  <a:gd name="connsiteX6" fmla="*/ 635794 w 2990850"/>
                  <a:gd name="connsiteY6" fmla="*/ 1112851 h 1636726"/>
                  <a:gd name="connsiteX7" fmla="*/ 681037 w 2990850"/>
                  <a:gd name="connsiteY7" fmla="*/ 1117613 h 1636726"/>
                  <a:gd name="connsiteX8" fmla="*/ 728662 w 2990850"/>
                  <a:gd name="connsiteY8" fmla="*/ 1008076 h 1636726"/>
                  <a:gd name="connsiteX9" fmla="*/ 873919 w 2990850"/>
                  <a:gd name="connsiteY9" fmla="*/ 881869 h 1636726"/>
                  <a:gd name="connsiteX10" fmla="*/ 888206 w 2990850"/>
                  <a:gd name="connsiteY10" fmla="*/ 784238 h 1636726"/>
                  <a:gd name="connsiteX11" fmla="*/ 945356 w 2990850"/>
                  <a:gd name="connsiteY11" fmla="*/ 629457 h 1636726"/>
                  <a:gd name="connsiteX12" fmla="*/ 938212 w 2990850"/>
                  <a:gd name="connsiteY12" fmla="*/ 527063 h 1636726"/>
                  <a:gd name="connsiteX13" fmla="*/ 881062 w 2990850"/>
                  <a:gd name="connsiteY13" fmla="*/ 484201 h 1636726"/>
                  <a:gd name="connsiteX14" fmla="*/ 833437 w 2990850"/>
                  <a:gd name="connsiteY14" fmla="*/ 453244 h 1636726"/>
                  <a:gd name="connsiteX15" fmla="*/ 850106 w 2990850"/>
                  <a:gd name="connsiteY15" fmla="*/ 379426 h 1636726"/>
                  <a:gd name="connsiteX16" fmla="*/ 888206 w 2990850"/>
                  <a:gd name="connsiteY16" fmla="*/ 322276 h 1636726"/>
                  <a:gd name="connsiteX17" fmla="*/ 881062 w 2990850"/>
                  <a:gd name="connsiteY17" fmla="*/ 262744 h 1636726"/>
                  <a:gd name="connsiteX18" fmla="*/ 821531 w 2990850"/>
                  <a:gd name="connsiteY18" fmla="*/ 174638 h 1636726"/>
                  <a:gd name="connsiteX19" fmla="*/ 833437 w 2990850"/>
                  <a:gd name="connsiteY19" fmla="*/ 112726 h 1636726"/>
                  <a:gd name="connsiteX20" fmla="*/ 864394 w 2990850"/>
                  <a:gd name="connsiteY20" fmla="*/ 91294 h 1636726"/>
                  <a:gd name="connsiteX21" fmla="*/ 835819 w 2990850"/>
                  <a:gd name="connsiteY21" fmla="*/ 38907 h 1636726"/>
                  <a:gd name="connsiteX22" fmla="*/ 900112 w 2990850"/>
                  <a:gd name="connsiteY22" fmla="*/ 19857 h 1636726"/>
                  <a:gd name="connsiteX23" fmla="*/ 923925 w 2990850"/>
                  <a:gd name="connsiteY23" fmla="*/ 69863 h 1636726"/>
                  <a:gd name="connsiteX24" fmla="*/ 985837 w 2990850"/>
                  <a:gd name="connsiteY24" fmla="*/ 93676 h 1636726"/>
                  <a:gd name="connsiteX25" fmla="*/ 1109662 w 2990850"/>
                  <a:gd name="connsiteY25" fmla="*/ 77007 h 1636726"/>
                  <a:gd name="connsiteX26" fmla="*/ 1157287 w 2990850"/>
                  <a:gd name="connsiteY26" fmla="*/ 74626 h 1636726"/>
                  <a:gd name="connsiteX27" fmla="*/ 1357312 w 2990850"/>
                  <a:gd name="connsiteY27" fmla="*/ 53194 h 1636726"/>
                  <a:gd name="connsiteX28" fmla="*/ 1443037 w 2990850"/>
                  <a:gd name="connsiteY28" fmla="*/ 74626 h 1636726"/>
                  <a:gd name="connsiteX29" fmla="*/ 1531144 w 2990850"/>
                  <a:gd name="connsiteY29" fmla="*/ 60338 h 1636726"/>
                  <a:gd name="connsiteX30" fmla="*/ 1662112 w 2990850"/>
                  <a:gd name="connsiteY30" fmla="*/ 10332 h 1636726"/>
                  <a:gd name="connsiteX31" fmla="*/ 1781175 w 2990850"/>
                  <a:gd name="connsiteY31" fmla="*/ 12713 h 1636726"/>
                  <a:gd name="connsiteX32" fmla="*/ 1893094 w 2990850"/>
                  <a:gd name="connsiteY32" fmla="*/ 807 h 1636726"/>
                  <a:gd name="connsiteX33" fmla="*/ 1947862 w 2990850"/>
                  <a:gd name="connsiteY33" fmla="*/ 38907 h 1636726"/>
                  <a:gd name="connsiteX34" fmla="*/ 2038350 w 2990850"/>
                  <a:gd name="connsiteY34" fmla="*/ 115107 h 1636726"/>
                  <a:gd name="connsiteX35" fmla="*/ 2078831 w 2990850"/>
                  <a:gd name="connsiteY35" fmla="*/ 146063 h 1636726"/>
                  <a:gd name="connsiteX36" fmla="*/ 2185987 w 2990850"/>
                  <a:gd name="connsiteY36" fmla="*/ 186544 h 1636726"/>
                  <a:gd name="connsiteX37" fmla="*/ 2240756 w 2990850"/>
                  <a:gd name="connsiteY37" fmla="*/ 262744 h 1636726"/>
                  <a:gd name="connsiteX38" fmla="*/ 2262187 w 2990850"/>
                  <a:gd name="connsiteY38" fmla="*/ 293701 h 1636726"/>
                  <a:gd name="connsiteX39" fmla="*/ 2221706 w 2990850"/>
                  <a:gd name="connsiteY39" fmla="*/ 367519 h 1636726"/>
                  <a:gd name="connsiteX40" fmla="*/ 2281237 w 2990850"/>
                  <a:gd name="connsiteY40" fmla="*/ 386569 h 1636726"/>
                  <a:gd name="connsiteX41" fmla="*/ 2347912 w 2990850"/>
                  <a:gd name="connsiteY41" fmla="*/ 393713 h 1636726"/>
                  <a:gd name="connsiteX42" fmla="*/ 2414587 w 2990850"/>
                  <a:gd name="connsiteY42" fmla="*/ 422288 h 1636726"/>
                  <a:gd name="connsiteX43" fmla="*/ 2452687 w 2990850"/>
                  <a:gd name="connsiteY43" fmla="*/ 555638 h 1636726"/>
                  <a:gd name="connsiteX44" fmla="*/ 2524125 w 2990850"/>
                  <a:gd name="connsiteY44" fmla="*/ 510394 h 1636726"/>
                  <a:gd name="connsiteX45" fmla="*/ 2555081 w 2990850"/>
                  <a:gd name="connsiteY45" fmla="*/ 558019 h 1636726"/>
                  <a:gd name="connsiteX46" fmla="*/ 2600325 w 2990850"/>
                  <a:gd name="connsiteY46" fmla="*/ 493726 h 1636726"/>
                  <a:gd name="connsiteX47" fmla="*/ 2593181 w 2990850"/>
                  <a:gd name="connsiteY47" fmla="*/ 438957 h 1636726"/>
                  <a:gd name="connsiteX48" fmla="*/ 2655094 w 2990850"/>
                  <a:gd name="connsiteY48" fmla="*/ 448482 h 1636726"/>
                  <a:gd name="connsiteX49" fmla="*/ 2674144 w 2990850"/>
                  <a:gd name="connsiteY49" fmla="*/ 405619 h 1636726"/>
                  <a:gd name="connsiteX50" fmla="*/ 2714625 w 2990850"/>
                  <a:gd name="connsiteY50" fmla="*/ 400857 h 1636726"/>
                  <a:gd name="connsiteX51" fmla="*/ 2731294 w 2990850"/>
                  <a:gd name="connsiteY51" fmla="*/ 362757 h 1636726"/>
                  <a:gd name="connsiteX52" fmla="*/ 2817019 w 2990850"/>
                  <a:gd name="connsiteY52" fmla="*/ 334182 h 1636726"/>
                  <a:gd name="connsiteX53" fmla="*/ 2990850 w 2990850"/>
                  <a:gd name="connsiteY53" fmla="*/ 319895 h 1636726"/>
                  <a:gd name="connsiteX0" fmla="*/ 0 w 2817019"/>
                  <a:gd name="connsiteY0" fmla="*/ 1636726 h 1636726"/>
                  <a:gd name="connsiteX1" fmla="*/ 171450 w 2817019"/>
                  <a:gd name="connsiteY1" fmla="*/ 1384313 h 1636726"/>
                  <a:gd name="connsiteX2" fmla="*/ 392906 w 2817019"/>
                  <a:gd name="connsiteY2" fmla="*/ 1353357 h 1636726"/>
                  <a:gd name="connsiteX3" fmla="*/ 497681 w 2817019"/>
                  <a:gd name="connsiteY3" fmla="*/ 1231913 h 1636726"/>
                  <a:gd name="connsiteX4" fmla="*/ 559594 w 2817019"/>
                  <a:gd name="connsiteY4" fmla="*/ 1170001 h 1636726"/>
                  <a:gd name="connsiteX5" fmla="*/ 609600 w 2817019"/>
                  <a:gd name="connsiteY5" fmla="*/ 1177144 h 1636726"/>
                  <a:gd name="connsiteX6" fmla="*/ 635794 w 2817019"/>
                  <a:gd name="connsiteY6" fmla="*/ 1112851 h 1636726"/>
                  <a:gd name="connsiteX7" fmla="*/ 681037 w 2817019"/>
                  <a:gd name="connsiteY7" fmla="*/ 1117613 h 1636726"/>
                  <a:gd name="connsiteX8" fmla="*/ 728662 w 2817019"/>
                  <a:gd name="connsiteY8" fmla="*/ 1008076 h 1636726"/>
                  <a:gd name="connsiteX9" fmla="*/ 873919 w 2817019"/>
                  <a:gd name="connsiteY9" fmla="*/ 881869 h 1636726"/>
                  <a:gd name="connsiteX10" fmla="*/ 888206 w 2817019"/>
                  <a:gd name="connsiteY10" fmla="*/ 784238 h 1636726"/>
                  <a:gd name="connsiteX11" fmla="*/ 945356 w 2817019"/>
                  <a:gd name="connsiteY11" fmla="*/ 629457 h 1636726"/>
                  <a:gd name="connsiteX12" fmla="*/ 938212 w 2817019"/>
                  <a:gd name="connsiteY12" fmla="*/ 527063 h 1636726"/>
                  <a:gd name="connsiteX13" fmla="*/ 881062 w 2817019"/>
                  <a:gd name="connsiteY13" fmla="*/ 484201 h 1636726"/>
                  <a:gd name="connsiteX14" fmla="*/ 833437 w 2817019"/>
                  <a:gd name="connsiteY14" fmla="*/ 453244 h 1636726"/>
                  <a:gd name="connsiteX15" fmla="*/ 850106 w 2817019"/>
                  <a:gd name="connsiteY15" fmla="*/ 379426 h 1636726"/>
                  <a:gd name="connsiteX16" fmla="*/ 888206 w 2817019"/>
                  <a:gd name="connsiteY16" fmla="*/ 322276 h 1636726"/>
                  <a:gd name="connsiteX17" fmla="*/ 881062 w 2817019"/>
                  <a:gd name="connsiteY17" fmla="*/ 262744 h 1636726"/>
                  <a:gd name="connsiteX18" fmla="*/ 821531 w 2817019"/>
                  <a:gd name="connsiteY18" fmla="*/ 174638 h 1636726"/>
                  <a:gd name="connsiteX19" fmla="*/ 833437 w 2817019"/>
                  <a:gd name="connsiteY19" fmla="*/ 112726 h 1636726"/>
                  <a:gd name="connsiteX20" fmla="*/ 864394 w 2817019"/>
                  <a:gd name="connsiteY20" fmla="*/ 91294 h 1636726"/>
                  <a:gd name="connsiteX21" fmla="*/ 835819 w 2817019"/>
                  <a:gd name="connsiteY21" fmla="*/ 38907 h 1636726"/>
                  <a:gd name="connsiteX22" fmla="*/ 900112 w 2817019"/>
                  <a:gd name="connsiteY22" fmla="*/ 19857 h 1636726"/>
                  <a:gd name="connsiteX23" fmla="*/ 923925 w 2817019"/>
                  <a:gd name="connsiteY23" fmla="*/ 69863 h 1636726"/>
                  <a:gd name="connsiteX24" fmla="*/ 985837 w 2817019"/>
                  <a:gd name="connsiteY24" fmla="*/ 93676 h 1636726"/>
                  <a:gd name="connsiteX25" fmla="*/ 1109662 w 2817019"/>
                  <a:gd name="connsiteY25" fmla="*/ 77007 h 1636726"/>
                  <a:gd name="connsiteX26" fmla="*/ 1157287 w 2817019"/>
                  <a:gd name="connsiteY26" fmla="*/ 74626 h 1636726"/>
                  <a:gd name="connsiteX27" fmla="*/ 1357312 w 2817019"/>
                  <a:gd name="connsiteY27" fmla="*/ 53194 h 1636726"/>
                  <a:gd name="connsiteX28" fmla="*/ 1443037 w 2817019"/>
                  <a:gd name="connsiteY28" fmla="*/ 74626 h 1636726"/>
                  <a:gd name="connsiteX29" fmla="*/ 1531144 w 2817019"/>
                  <a:gd name="connsiteY29" fmla="*/ 60338 h 1636726"/>
                  <a:gd name="connsiteX30" fmla="*/ 1662112 w 2817019"/>
                  <a:gd name="connsiteY30" fmla="*/ 10332 h 1636726"/>
                  <a:gd name="connsiteX31" fmla="*/ 1781175 w 2817019"/>
                  <a:gd name="connsiteY31" fmla="*/ 12713 h 1636726"/>
                  <a:gd name="connsiteX32" fmla="*/ 1893094 w 2817019"/>
                  <a:gd name="connsiteY32" fmla="*/ 807 h 1636726"/>
                  <a:gd name="connsiteX33" fmla="*/ 1947862 w 2817019"/>
                  <a:gd name="connsiteY33" fmla="*/ 38907 h 1636726"/>
                  <a:gd name="connsiteX34" fmla="*/ 2038350 w 2817019"/>
                  <a:gd name="connsiteY34" fmla="*/ 115107 h 1636726"/>
                  <a:gd name="connsiteX35" fmla="*/ 2078831 w 2817019"/>
                  <a:gd name="connsiteY35" fmla="*/ 146063 h 1636726"/>
                  <a:gd name="connsiteX36" fmla="*/ 2185987 w 2817019"/>
                  <a:gd name="connsiteY36" fmla="*/ 186544 h 1636726"/>
                  <a:gd name="connsiteX37" fmla="*/ 2240756 w 2817019"/>
                  <a:gd name="connsiteY37" fmla="*/ 262744 h 1636726"/>
                  <a:gd name="connsiteX38" fmla="*/ 2262187 w 2817019"/>
                  <a:gd name="connsiteY38" fmla="*/ 293701 h 1636726"/>
                  <a:gd name="connsiteX39" fmla="*/ 2221706 w 2817019"/>
                  <a:gd name="connsiteY39" fmla="*/ 367519 h 1636726"/>
                  <a:gd name="connsiteX40" fmla="*/ 2281237 w 2817019"/>
                  <a:gd name="connsiteY40" fmla="*/ 386569 h 1636726"/>
                  <a:gd name="connsiteX41" fmla="*/ 2347912 w 2817019"/>
                  <a:gd name="connsiteY41" fmla="*/ 393713 h 1636726"/>
                  <a:gd name="connsiteX42" fmla="*/ 2414587 w 2817019"/>
                  <a:gd name="connsiteY42" fmla="*/ 422288 h 1636726"/>
                  <a:gd name="connsiteX43" fmla="*/ 2452687 w 2817019"/>
                  <a:gd name="connsiteY43" fmla="*/ 555638 h 1636726"/>
                  <a:gd name="connsiteX44" fmla="*/ 2524125 w 2817019"/>
                  <a:gd name="connsiteY44" fmla="*/ 510394 h 1636726"/>
                  <a:gd name="connsiteX45" fmla="*/ 2555081 w 2817019"/>
                  <a:gd name="connsiteY45" fmla="*/ 558019 h 1636726"/>
                  <a:gd name="connsiteX46" fmla="*/ 2600325 w 2817019"/>
                  <a:gd name="connsiteY46" fmla="*/ 493726 h 1636726"/>
                  <a:gd name="connsiteX47" fmla="*/ 2593181 w 2817019"/>
                  <a:gd name="connsiteY47" fmla="*/ 438957 h 1636726"/>
                  <a:gd name="connsiteX48" fmla="*/ 2655094 w 2817019"/>
                  <a:gd name="connsiteY48" fmla="*/ 448482 h 1636726"/>
                  <a:gd name="connsiteX49" fmla="*/ 2674144 w 2817019"/>
                  <a:gd name="connsiteY49" fmla="*/ 405619 h 1636726"/>
                  <a:gd name="connsiteX50" fmla="*/ 2714625 w 2817019"/>
                  <a:gd name="connsiteY50" fmla="*/ 400857 h 1636726"/>
                  <a:gd name="connsiteX51" fmla="*/ 2731294 w 2817019"/>
                  <a:gd name="connsiteY51" fmla="*/ 362757 h 1636726"/>
                  <a:gd name="connsiteX52" fmla="*/ 2817019 w 2817019"/>
                  <a:gd name="connsiteY52" fmla="*/ 334182 h 163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817019" h="1636726">
                    <a:moveTo>
                      <a:pt x="0" y="1636726"/>
                    </a:moveTo>
                    <a:cubicBezTo>
                      <a:pt x="52983" y="1534133"/>
                      <a:pt x="105966" y="1431541"/>
                      <a:pt x="171450" y="1384313"/>
                    </a:cubicBezTo>
                    <a:cubicBezTo>
                      <a:pt x="236934" y="1337085"/>
                      <a:pt x="338534" y="1378757"/>
                      <a:pt x="392906" y="1353357"/>
                    </a:cubicBezTo>
                    <a:cubicBezTo>
                      <a:pt x="447278" y="1327957"/>
                      <a:pt x="469900" y="1262472"/>
                      <a:pt x="497681" y="1231913"/>
                    </a:cubicBezTo>
                    <a:cubicBezTo>
                      <a:pt x="525462" y="1201354"/>
                      <a:pt x="540941" y="1179129"/>
                      <a:pt x="559594" y="1170001"/>
                    </a:cubicBezTo>
                    <a:cubicBezTo>
                      <a:pt x="578247" y="1160873"/>
                      <a:pt x="596900" y="1186669"/>
                      <a:pt x="609600" y="1177144"/>
                    </a:cubicBezTo>
                    <a:cubicBezTo>
                      <a:pt x="622300" y="1167619"/>
                      <a:pt x="623888" y="1122773"/>
                      <a:pt x="635794" y="1112851"/>
                    </a:cubicBezTo>
                    <a:cubicBezTo>
                      <a:pt x="647700" y="1102929"/>
                      <a:pt x="665559" y="1135075"/>
                      <a:pt x="681037" y="1117613"/>
                    </a:cubicBezTo>
                    <a:cubicBezTo>
                      <a:pt x="696515" y="1100150"/>
                      <a:pt x="696515" y="1047367"/>
                      <a:pt x="728662" y="1008076"/>
                    </a:cubicBezTo>
                    <a:cubicBezTo>
                      <a:pt x="760809" y="968785"/>
                      <a:pt x="847328" y="919175"/>
                      <a:pt x="873919" y="881869"/>
                    </a:cubicBezTo>
                    <a:cubicBezTo>
                      <a:pt x="900510" y="844563"/>
                      <a:pt x="876300" y="826307"/>
                      <a:pt x="888206" y="784238"/>
                    </a:cubicBezTo>
                    <a:cubicBezTo>
                      <a:pt x="900112" y="742169"/>
                      <a:pt x="937022" y="672319"/>
                      <a:pt x="945356" y="629457"/>
                    </a:cubicBezTo>
                    <a:cubicBezTo>
                      <a:pt x="953690" y="586595"/>
                      <a:pt x="948928" y="551272"/>
                      <a:pt x="938212" y="527063"/>
                    </a:cubicBezTo>
                    <a:cubicBezTo>
                      <a:pt x="927496" y="502854"/>
                      <a:pt x="898525" y="496504"/>
                      <a:pt x="881062" y="484201"/>
                    </a:cubicBezTo>
                    <a:cubicBezTo>
                      <a:pt x="863599" y="471898"/>
                      <a:pt x="838596" y="470706"/>
                      <a:pt x="833437" y="453244"/>
                    </a:cubicBezTo>
                    <a:cubicBezTo>
                      <a:pt x="828278" y="435781"/>
                      <a:pt x="840978" y="401254"/>
                      <a:pt x="850106" y="379426"/>
                    </a:cubicBezTo>
                    <a:cubicBezTo>
                      <a:pt x="859234" y="357598"/>
                      <a:pt x="883047" y="341723"/>
                      <a:pt x="888206" y="322276"/>
                    </a:cubicBezTo>
                    <a:cubicBezTo>
                      <a:pt x="893365" y="302829"/>
                      <a:pt x="892175" y="287350"/>
                      <a:pt x="881062" y="262744"/>
                    </a:cubicBezTo>
                    <a:cubicBezTo>
                      <a:pt x="869950" y="238138"/>
                      <a:pt x="829469" y="199641"/>
                      <a:pt x="821531" y="174638"/>
                    </a:cubicBezTo>
                    <a:cubicBezTo>
                      <a:pt x="813594" y="149635"/>
                      <a:pt x="826293" y="126617"/>
                      <a:pt x="833437" y="112726"/>
                    </a:cubicBezTo>
                    <a:cubicBezTo>
                      <a:pt x="840581" y="98835"/>
                      <a:pt x="863997" y="103597"/>
                      <a:pt x="864394" y="91294"/>
                    </a:cubicBezTo>
                    <a:cubicBezTo>
                      <a:pt x="864791" y="78991"/>
                      <a:pt x="829866" y="50813"/>
                      <a:pt x="835819" y="38907"/>
                    </a:cubicBezTo>
                    <a:cubicBezTo>
                      <a:pt x="841772" y="27001"/>
                      <a:pt x="885428" y="14698"/>
                      <a:pt x="900112" y="19857"/>
                    </a:cubicBezTo>
                    <a:cubicBezTo>
                      <a:pt x="914796" y="25016"/>
                      <a:pt x="909638" y="57560"/>
                      <a:pt x="923925" y="69863"/>
                    </a:cubicBezTo>
                    <a:cubicBezTo>
                      <a:pt x="938212" y="82166"/>
                      <a:pt x="954881" y="92485"/>
                      <a:pt x="985837" y="93676"/>
                    </a:cubicBezTo>
                    <a:cubicBezTo>
                      <a:pt x="1016793" y="94867"/>
                      <a:pt x="1081087" y="80182"/>
                      <a:pt x="1109662" y="77007"/>
                    </a:cubicBezTo>
                    <a:cubicBezTo>
                      <a:pt x="1138237" y="73832"/>
                      <a:pt x="1116012" y="78595"/>
                      <a:pt x="1157287" y="74626"/>
                    </a:cubicBezTo>
                    <a:cubicBezTo>
                      <a:pt x="1198562" y="70657"/>
                      <a:pt x="1309687" y="53194"/>
                      <a:pt x="1357312" y="53194"/>
                    </a:cubicBezTo>
                    <a:cubicBezTo>
                      <a:pt x="1404937" y="53194"/>
                      <a:pt x="1414065" y="73435"/>
                      <a:pt x="1443037" y="74626"/>
                    </a:cubicBezTo>
                    <a:cubicBezTo>
                      <a:pt x="1472009" y="75817"/>
                      <a:pt x="1494632" y="71054"/>
                      <a:pt x="1531144" y="60338"/>
                    </a:cubicBezTo>
                    <a:cubicBezTo>
                      <a:pt x="1567656" y="49622"/>
                      <a:pt x="1620440" y="18269"/>
                      <a:pt x="1662112" y="10332"/>
                    </a:cubicBezTo>
                    <a:cubicBezTo>
                      <a:pt x="1703784" y="2394"/>
                      <a:pt x="1742678" y="14301"/>
                      <a:pt x="1781175" y="12713"/>
                    </a:cubicBezTo>
                    <a:cubicBezTo>
                      <a:pt x="1819672" y="11125"/>
                      <a:pt x="1865313" y="-3559"/>
                      <a:pt x="1893094" y="807"/>
                    </a:cubicBezTo>
                    <a:cubicBezTo>
                      <a:pt x="1920875" y="5173"/>
                      <a:pt x="1923653" y="19857"/>
                      <a:pt x="1947862" y="38907"/>
                    </a:cubicBezTo>
                    <a:cubicBezTo>
                      <a:pt x="1972071" y="57957"/>
                      <a:pt x="2016522" y="97248"/>
                      <a:pt x="2038350" y="115107"/>
                    </a:cubicBezTo>
                    <a:cubicBezTo>
                      <a:pt x="2060178" y="132966"/>
                      <a:pt x="2054225" y="134157"/>
                      <a:pt x="2078831" y="146063"/>
                    </a:cubicBezTo>
                    <a:cubicBezTo>
                      <a:pt x="2103437" y="157969"/>
                      <a:pt x="2159000" y="167097"/>
                      <a:pt x="2185987" y="186544"/>
                    </a:cubicBezTo>
                    <a:cubicBezTo>
                      <a:pt x="2212974" y="205991"/>
                      <a:pt x="2228056" y="244885"/>
                      <a:pt x="2240756" y="262744"/>
                    </a:cubicBezTo>
                    <a:cubicBezTo>
                      <a:pt x="2253456" y="280603"/>
                      <a:pt x="2265362" y="276238"/>
                      <a:pt x="2262187" y="293701"/>
                    </a:cubicBezTo>
                    <a:cubicBezTo>
                      <a:pt x="2259012" y="311163"/>
                      <a:pt x="2218531" y="352041"/>
                      <a:pt x="2221706" y="367519"/>
                    </a:cubicBezTo>
                    <a:cubicBezTo>
                      <a:pt x="2224881" y="382997"/>
                      <a:pt x="2260203" y="382203"/>
                      <a:pt x="2281237" y="386569"/>
                    </a:cubicBezTo>
                    <a:cubicBezTo>
                      <a:pt x="2302271" y="390935"/>
                      <a:pt x="2325687" y="387760"/>
                      <a:pt x="2347912" y="393713"/>
                    </a:cubicBezTo>
                    <a:cubicBezTo>
                      <a:pt x="2370137" y="399666"/>
                      <a:pt x="2397124" y="395300"/>
                      <a:pt x="2414587" y="422288"/>
                    </a:cubicBezTo>
                    <a:cubicBezTo>
                      <a:pt x="2432050" y="449276"/>
                      <a:pt x="2434431" y="540954"/>
                      <a:pt x="2452687" y="555638"/>
                    </a:cubicBezTo>
                    <a:cubicBezTo>
                      <a:pt x="2470943" y="570322"/>
                      <a:pt x="2507059" y="509997"/>
                      <a:pt x="2524125" y="510394"/>
                    </a:cubicBezTo>
                    <a:cubicBezTo>
                      <a:pt x="2541191" y="510791"/>
                      <a:pt x="2542381" y="560797"/>
                      <a:pt x="2555081" y="558019"/>
                    </a:cubicBezTo>
                    <a:cubicBezTo>
                      <a:pt x="2567781" y="555241"/>
                      <a:pt x="2593975" y="513570"/>
                      <a:pt x="2600325" y="493726"/>
                    </a:cubicBezTo>
                    <a:cubicBezTo>
                      <a:pt x="2606675" y="473882"/>
                      <a:pt x="2584053" y="446498"/>
                      <a:pt x="2593181" y="438957"/>
                    </a:cubicBezTo>
                    <a:cubicBezTo>
                      <a:pt x="2602309" y="431416"/>
                      <a:pt x="2641600" y="454038"/>
                      <a:pt x="2655094" y="448482"/>
                    </a:cubicBezTo>
                    <a:cubicBezTo>
                      <a:pt x="2668588" y="442926"/>
                      <a:pt x="2664222" y="413557"/>
                      <a:pt x="2674144" y="405619"/>
                    </a:cubicBezTo>
                    <a:cubicBezTo>
                      <a:pt x="2684066" y="397681"/>
                      <a:pt x="2705100" y="408001"/>
                      <a:pt x="2714625" y="400857"/>
                    </a:cubicBezTo>
                    <a:cubicBezTo>
                      <a:pt x="2724150" y="393713"/>
                      <a:pt x="2714228" y="373869"/>
                      <a:pt x="2731294" y="362757"/>
                    </a:cubicBezTo>
                    <a:cubicBezTo>
                      <a:pt x="2748360" y="351645"/>
                      <a:pt x="2773760" y="341326"/>
                      <a:pt x="2817019" y="334182"/>
                    </a:cubicBezTo>
                  </a:path>
                </a:pathLst>
              </a:cu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4912519" y="4141747"/>
                <a:ext cx="1745456" cy="575665"/>
              </a:xfrm>
              <a:custGeom>
                <a:avLst/>
                <a:gdLst>
                  <a:gd name="connsiteX0" fmla="*/ 0 w 1745456"/>
                  <a:gd name="connsiteY0" fmla="*/ 370722 h 575665"/>
                  <a:gd name="connsiteX1" fmla="*/ 83344 w 1745456"/>
                  <a:gd name="connsiteY1" fmla="*/ 425491 h 575665"/>
                  <a:gd name="connsiteX2" fmla="*/ 123825 w 1745456"/>
                  <a:gd name="connsiteY2" fmla="*/ 420728 h 575665"/>
                  <a:gd name="connsiteX3" fmla="*/ 114300 w 1745456"/>
                  <a:gd name="connsiteY3" fmla="*/ 470734 h 575665"/>
                  <a:gd name="connsiteX4" fmla="*/ 157162 w 1745456"/>
                  <a:gd name="connsiteY4" fmla="*/ 489784 h 575665"/>
                  <a:gd name="connsiteX5" fmla="*/ 202406 w 1745456"/>
                  <a:gd name="connsiteY5" fmla="*/ 492166 h 575665"/>
                  <a:gd name="connsiteX6" fmla="*/ 269081 w 1745456"/>
                  <a:gd name="connsiteY6" fmla="*/ 451684 h 575665"/>
                  <a:gd name="connsiteX7" fmla="*/ 307181 w 1745456"/>
                  <a:gd name="connsiteY7" fmla="*/ 454066 h 575665"/>
                  <a:gd name="connsiteX8" fmla="*/ 366712 w 1745456"/>
                  <a:gd name="connsiteY8" fmla="*/ 420728 h 575665"/>
                  <a:gd name="connsiteX9" fmla="*/ 404812 w 1745456"/>
                  <a:gd name="connsiteY9" fmla="*/ 444541 h 575665"/>
                  <a:gd name="connsiteX10" fmla="*/ 416719 w 1745456"/>
                  <a:gd name="connsiteY10" fmla="*/ 458828 h 575665"/>
                  <a:gd name="connsiteX11" fmla="*/ 397669 w 1745456"/>
                  <a:gd name="connsiteY11" fmla="*/ 515978 h 575665"/>
                  <a:gd name="connsiteX12" fmla="*/ 457200 w 1745456"/>
                  <a:gd name="connsiteY12" fmla="*/ 575509 h 575665"/>
                  <a:gd name="connsiteX13" fmla="*/ 535781 w 1745456"/>
                  <a:gd name="connsiteY13" fmla="*/ 532647 h 575665"/>
                  <a:gd name="connsiteX14" fmla="*/ 564356 w 1745456"/>
                  <a:gd name="connsiteY14" fmla="*/ 511216 h 575665"/>
                  <a:gd name="connsiteX15" fmla="*/ 659606 w 1745456"/>
                  <a:gd name="connsiteY15" fmla="*/ 563603 h 575665"/>
                  <a:gd name="connsiteX16" fmla="*/ 654844 w 1745456"/>
                  <a:gd name="connsiteY16" fmla="*/ 496928 h 575665"/>
                  <a:gd name="connsiteX17" fmla="*/ 671512 w 1745456"/>
                  <a:gd name="connsiteY17" fmla="*/ 475497 h 575665"/>
                  <a:gd name="connsiteX18" fmla="*/ 714375 w 1745456"/>
                  <a:gd name="connsiteY18" fmla="*/ 489784 h 575665"/>
                  <a:gd name="connsiteX19" fmla="*/ 776287 w 1745456"/>
                  <a:gd name="connsiteY19" fmla="*/ 496928 h 575665"/>
                  <a:gd name="connsiteX20" fmla="*/ 828675 w 1745456"/>
                  <a:gd name="connsiteY20" fmla="*/ 411203 h 575665"/>
                  <a:gd name="connsiteX21" fmla="*/ 895350 w 1745456"/>
                  <a:gd name="connsiteY21" fmla="*/ 375484 h 575665"/>
                  <a:gd name="connsiteX22" fmla="*/ 933450 w 1745456"/>
                  <a:gd name="connsiteY22" fmla="*/ 363578 h 575665"/>
                  <a:gd name="connsiteX23" fmla="*/ 940594 w 1745456"/>
                  <a:gd name="connsiteY23" fmla="*/ 361197 h 575665"/>
                  <a:gd name="connsiteX24" fmla="*/ 971550 w 1745456"/>
                  <a:gd name="connsiteY24" fmla="*/ 396916 h 575665"/>
                  <a:gd name="connsiteX25" fmla="*/ 981075 w 1745456"/>
                  <a:gd name="connsiteY25" fmla="*/ 389772 h 575665"/>
                  <a:gd name="connsiteX26" fmla="*/ 985837 w 1745456"/>
                  <a:gd name="connsiteY26" fmla="*/ 332622 h 575665"/>
                  <a:gd name="connsiteX27" fmla="*/ 1040606 w 1745456"/>
                  <a:gd name="connsiteY27" fmla="*/ 273091 h 575665"/>
                  <a:gd name="connsiteX28" fmla="*/ 1104900 w 1745456"/>
                  <a:gd name="connsiteY28" fmla="*/ 246897 h 575665"/>
                  <a:gd name="connsiteX29" fmla="*/ 1185862 w 1745456"/>
                  <a:gd name="connsiteY29" fmla="*/ 201653 h 575665"/>
                  <a:gd name="connsiteX30" fmla="*/ 1243012 w 1745456"/>
                  <a:gd name="connsiteY30" fmla="*/ 108784 h 575665"/>
                  <a:gd name="connsiteX31" fmla="*/ 1259681 w 1745456"/>
                  <a:gd name="connsiteY31" fmla="*/ 94497 h 575665"/>
                  <a:gd name="connsiteX32" fmla="*/ 1312069 w 1745456"/>
                  <a:gd name="connsiteY32" fmla="*/ 99259 h 575665"/>
                  <a:gd name="connsiteX33" fmla="*/ 1359694 w 1745456"/>
                  <a:gd name="connsiteY33" fmla="*/ 80209 h 575665"/>
                  <a:gd name="connsiteX34" fmla="*/ 1395412 w 1745456"/>
                  <a:gd name="connsiteY34" fmla="*/ 15916 h 575665"/>
                  <a:gd name="connsiteX35" fmla="*/ 1471612 w 1745456"/>
                  <a:gd name="connsiteY35" fmla="*/ 1628 h 575665"/>
                  <a:gd name="connsiteX36" fmla="*/ 1554956 w 1745456"/>
                  <a:gd name="connsiteY36" fmla="*/ 44491 h 575665"/>
                  <a:gd name="connsiteX37" fmla="*/ 1574006 w 1745456"/>
                  <a:gd name="connsiteY37" fmla="*/ 75447 h 575665"/>
                  <a:gd name="connsiteX38" fmla="*/ 1666875 w 1745456"/>
                  <a:gd name="connsiteY38" fmla="*/ 101641 h 575665"/>
                  <a:gd name="connsiteX39" fmla="*/ 1700212 w 1745456"/>
                  <a:gd name="connsiteY39" fmla="*/ 130216 h 575665"/>
                  <a:gd name="connsiteX40" fmla="*/ 1716881 w 1745456"/>
                  <a:gd name="connsiteY40" fmla="*/ 170697 h 575665"/>
                  <a:gd name="connsiteX41" fmla="*/ 1745456 w 1745456"/>
                  <a:gd name="connsiteY41" fmla="*/ 208797 h 57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745456" h="575665">
                    <a:moveTo>
                      <a:pt x="0" y="370722"/>
                    </a:moveTo>
                    <a:cubicBezTo>
                      <a:pt x="31353" y="393939"/>
                      <a:pt x="62707" y="417157"/>
                      <a:pt x="83344" y="425491"/>
                    </a:cubicBezTo>
                    <a:cubicBezTo>
                      <a:pt x="103981" y="433825"/>
                      <a:pt x="118666" y="413187"/>
                      <a:pt x="123825" y="420728"/>
                    </a:cubicBezTo>
                    <a:cubicBezTo>
                      <a:pt x="128984" y="428269"/>
                      <a:pt x="108744" y="459225"/>
                      <a:pt x="114300" y="470734"/>
                    </a:cubicBezTo>
                    <a:cubicBezTo>
                      <a:pt x="119856" y="482243"/>
                      <a:pt x="142478" y="486212"/>
                      <a:pt x="157162" y="489784"/>
                    </a:cubicBezTo>
                    <a:cubicBezTo>
                      <a:pt x="171846" y="493356"/>
                      <a:pt x="183753" y="498516"/>
                      <a:pt x="202406" y="492166"/>
                    </a:cubicBezTo>
                    <a:cubicBezTo>
                      <a:pt x="221059" y="485816"/>
                      <a:pt x="251619" y="458034"/>
                      <a:pt x="269081" y="451684"/>
                    </a:cubicBezTo>
                    <a:cubicBezTo>
                      <a:pt x="286543" y="445334"/>
                      <a:pt x="290909" y="459225"/>
                      <a:pt x="307181" y="454066"/>
                    </a:cubicBezTo>
                    <a:cubicBezTo>
                      <a:pt x="323453" y="448907"/>
                      <a:pt x="350440" y="422316"/>
                      <a:pt x="366712" y="420728"/>
                    </a:cubicBezTo>
                    <a:cubicBezTo>
                      <a:pt x="382984" y="419141"/>
                      <a:pt x="396478" y="438191"/>
                      <a:pt x="404812" y="444541"/>
                    </a:cubicBezTo>
                    <a:cubicBezTo>
                      <a:pt x="413146" y="450891"/>
                      <a:pt x="417909" y="446922"/>
                      <a:pt x="416719" y="458828"/>
                    </a:cubicBezTo>
                    <a:cubicBezTo>
                      <a:pt x="415529" y="470734"/>
                      <a:pt x="390922" y="496531"/>
                      <a:pt x="397669" y="515978"/>
                    </a:cubicBezTo>
                    <a:cubicBezTo>
                      <a:pt x="404416" y="535425"/>
                      <a:pt x="434181" y="572731"/>
                      <a:pt x="457200" y="575509"/>
                    </a:cubicBezTo>
                    <a:cubicBezTo>
                      <a:pt x="480219" y="578287"/>
                      <a:pt x="517922" y="543362"/>
                      <a:pt x="535781" y="532647"/>
                    </a:cubicBezTo>
                    <a:cubicBezTo>
                      <a:pt x="553640" y="521932"/>
                      <a:pt x="543719" y="506057"/>
                      <a:pt x="564356" y="511216"/>
                    </a:cubicBezTo>
                    <a:cubicBezTo>
                      <a:pt x="584993" y="516375"/>
                      <a:pt x="644525" y="565984"/>
                      <a:pt x="659606" y="563603"/>
                    </a:cubicBezTo>
                    <a:cubicBezTo>
                      <a:pt x="674687" y="561222"/>
                      <a:pt x="652860" y="511612"/>
                      <a:pt x="654844" y="496928"/>
                    </a:cubicBezTo>
                    <a:cubicBezTo>
                      <a:pt x="656828" y="482244"/>
                      <a:pt x="661590" y="476688"/>
                      <a:pt x="671512" y="475497"/>
                    </a:cubicBezTo>
                    <a:cubicBezTo>
                      <a:pt x="681434" y="474306"/>
                      <a:pt x="696913" y="486212"/>
                      <a:pt x="714375" y="489784"/>
                    </a:cubicBezTo>
                    <a:cubicBezTo>
                      <a:pt x="731838" y="493356"/>
                      <a:pt x="757237" y="510025"/>
                      <a:pt x="776287" y="496928"/>
                    </a:cubicBezTo>
                    <a:cubicBezTo>
                      <a:pt x="795337" y="483831"/>
                      <a:pt x="808831" y="431444"/>
                      <a:pt x="828675" y="411203"/>
                    </a:cubicBezTo>
                    <a:cubicBezTo>
                      <a:pt x="848519" y="390962"/>
                      <a:pt x="877888" y="383421"/>
                      <a:pt x="895350" y="375484"/>
                    </a:cubicBezTo>
                    <a:cubicBezTo>
                      <a:pt x="912812" y="367547"/>
                      <a:pt x="925909" y="365959"/>
                      <a:pt x="933450" y="363578"/>
                    </a:cubicBezTo>
                    <a:cubicBezTo>
                      <a:pt x="940991" y="361197"/>
                      <a:pt x="934244" y="355641"/>
                      <a:pt x="940594" y="361197"/>
                    </a:cubicBezTo>
                    <a:cubicBezTo>
                      <a:pt x="946944" y="366753"/>
                      <a:pt x="964803" y="392154"/>
                      <a:pt x="971550" y="396916"/>
                    </a:cubicBezTo>
                    <a:cubicBezTo>
                      <a:pt x="978297" y="401678"/>
                      <a:pt x="978694" y="400488"/>
                      <a:pt x="981075" y="389772"/>
                    </a:cubicBezTo>
                    <a:cubicBezTo>
                      <a:pt x="983456" y="379056"/>
                      <a:pt x="975915" y="352069"/>
                      <a:pt x="985837" y="332622"/>
                    </a:cubicBezTo>
                    <a:cubicBezTo>
                      <a:pt x="995759" y="313175"/>
                      <a:pt x="1020762" y="287378"/>
                      <a:pt x="1040606" y="273091"/>
                    </a:cubicBezTo>
                    <a:cubicBezTo>
                      <a:pt x="1060450" y="258804"/>
                      <a:pt x="1080691" y="258803"/>
                      <a:pt x="1104900" y="246897"/>
                    </a:cubicBezTo>
                    <a:cubicBezTo>
                      <a:pt x="1129109" y="234991"/>
                      <a:pt x="1162843" y="224672"/>
                      <a:pt x="1185862" y="201653"/>
                    </a:cubicBezTo>
                    <a:cubicBezTo>
                      <a:pt x="1208881" y="178634"/>
                      <a:pt x="1230709" y="126643"/>
                      <a:pt x="1243012" y="108784"/>
                    </a:cubicBezTo>
                    <a:cubicBezTo>
                      <a:pt x="1255315" y="90925"/>
                      <a:pt x="1248172" y="96084"/>
                      <a:pt x="1259681" y="94497"/>
                    </a:cubicBezTo>
                    <a:cubicBezTo>
                      <a:pt x="1271190" y="92910"/>
                      <a:pt x="1295400" y="101640"/>
                      <a:pt x="1312069" y="99259"/>
                    </a:cubicBezTo>
                    <a:cubicBezTo>
                      <a:pt x="1328738" y="96878"/>
                      <a:pt x="1345804" y="94099"/>
                      <a:pt x="1359694" y="80209"/>
                    </a:cubicBezTo>
                    <a:cubicBezTo>
                      <a:pt x="1373584" y="66319"/>
                      <a:pt x="1376759" y="29013"/>
                      <a:pt x="1395412" y="15916"/>
                    </a:cubicBezTo>
                    <a:cubicBezTo>
                      <a:pt x="1414065" y="2819"/>
                      <a:pt x="1445022" y="-3134"/>
                      <a:pt x="1471612" y="1628"/>
                    </a:cubicBezTo>
                    <a:cubicBezTo>
                      <a:pt x="1498202" y="6390"/>
                      <a:pt x="1537890" y="32188"/>
                      <a:pt x="1554956" y="44491"/>
                    </a:cubicBezTo>
                    <a:cubicBezTo>
                      <a:pt x="1572022" y="56794"/>
                      <a:pt x="1555353" y="65922"/>
                      <a:pt x="1574006" y="75447"/>
                    </a:cubicBezTo>
                    <a:cubicBezTo>
                      <a:pt x="1592659" y="84972"/>
                      <a:pt x="1645841" y="92513"/>
                      <a:pt x="1666875" y="101641"/>
                    </a:cubicBezTo>
                    <a:cubicBezTo>
                      <a:pt x="1687909" y="110769"/>
                      <a:pt x="1691878" y="118707"/>
                      <a:pt x="1700212" y="130216"/>
                    </a:cubicBezTo>
                    <a:cubicBezTo>
                      <a:pt x="1708546" y="141725"/>
                      <a:pt x="1709340" y="157600"/>
                      <a:pt x="1716881" y="170697"/>
                    </a:cubicBezTo>
                    <a:cubicBezTo>
                      <a:pt x="1724422" y="183794"/>
                      <a:pt x="1742678" y="203241"/>
                      <a:pt x="1745456" y="208797"/>
                    </a:cubicBezTo>
                  </a:path>
                </a:pathLst>
              </a:cu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6287275" y="4355306"/>
                <a:ext cx="368319" cy="814388"/>
              </a:xfrm>
              <a:custGeom>
                <a:avLst/>
                <a:gdLst>
                  <a:gd name="connsiteX0" fmla="*/ 365938 w 368319"/>
                  <a:gd name="connsiteY0" fmla="*/ 0 h 814388"/>
                  <a:gd name="connsiteX1" fmla="*/ 275450 w 368319"/>
                  <a:gd name="connsiteY1" fmla="*/ 40482 h 814388"/>
                  <a:gd name="connsiteX2" fmla="*/ 225444 w 368319"/>
                  <a:gd name="connsiteY2" fmla="*/ 61913 h 814388"/>
                  <a:gd name="connsiteX3" fmla="*/ 201631 w 368319"/>
                  <a:gd name="connsiteY3" fmla="*/ 111919 h 814388"/>
                  <a:gd name="connsiteX4" fmla="*/ 170675 w 368319"/>
                  <a:gd name="connsiteY4" fmla="*/ 121444 h 814388"/>
                  <a:gd name="connsiteX5" fmla="*/ 156388 w 368319"/>
                  <a:gd name="connsiteY5" fmla="*/ 178594 h 814388"/>
                  <a:gd name="connsiteX6" fmla="*/ 184963 w 368319"/>
                  <a:gd name="connsiteY6" fmla="*/ 211932 h 814388"/>
                  <a:gd name="connsiteX7" fmla="*/ 208775 w 368319"/>
                  <a:gd name="connsiteY7" fmla="*/ 230982 h 814388"/>
                  <a:gd name="connsiteX8" fmla="*/ 201631 w 368319"/>
                  <a:gd name="connsiteY8" fmla="*/ 273844 h 814388"/>
                  <a:gd name="connsiteX9" fmla="*/ 187344 w 368319"/>
                  <a:gd name="connsiteY9" fmla="*/ 309563 h 814388"/>
                  <a:gd name="connsiteX10" fmla="*/ 130194 w 368319"/>
                  <a:gd name="connsiteY10" fmla="*/ 321469 h 814388"/>
                  <a:gd name="connsiteX11" fmla="*/ 106381 w 368319"/>
                  <a:gd name="connsiteY11" fmla="*/ 381000 h 814388"/>
                  <a:gd name="connsiteX12" fmla="*/ 70663 w 368319"/>
                  <a:gd name="connsiteY12" fmla="*/ 409575 h 814388"/>
                  <a:gd name="connsiteX13" fmla="*/ 46850 w 368319"/>
                  <a:gd name="connsiteY13" fmla="*/ 421482 h 814388"/>
                  <a:gd name="connsiteX14" fmla="*/ 1606 w 368319"/>
                  <a:gd name="connsiteY14" fmla="*/ 483394 h 814388"/>
                  <a:gd name="connsiteX15" fmla="*/ 15894 w 368319"/>
                  <a:gd name="connsiteY15" fmla="*/ 497682 h 814388"/>
                  <a:gd name="connsiteX16" fmla="*/ 70663 w 368319"/>
                  <a:gd name="connsiteY16" fmla="*/ 485775 h 814388"/>
                  <a:gd name="connsiteX17" fmla="*/ 115906 w 368319"/>
                  <a:gd name="connsiteY17" fmla="*/ 469107 h 814388"/>
                  <a:gd name="connsiteX18" fmla="*/ 146863 w 368319"/>
                  <a:gd name="connsiteY18" fmla="*/ 478632 h 814388"/>
                  <a:gd name="connsiteX19" fmla="*/ 173056 w 368319"/>
                  <a:gd name="connsiteY19" fmla="*/ 500063 h 814388"/>
                  <a:gd name="connsiteX20" fmla="*/ 194488 w 368319"/>
                  <a:gd name="connsiteY20" fmla="*/ 526257 h 814388"/>
                  <a:gd name="connsiteX21" fmla="*/ 199250 w 368319"/>
                  <a:gd name="connsiteY21" fmla="*/ 578644 h 814388"/>
                  <a:gd name="connsiteX22" fmla="*/ 194488 w 368319"/>
                  <a:gd name="connsiteY22" fmla="*/ 628650 h 814388"/>
                  <a:gd name="connsiteX23" fmla="*/ 189725 w 368319"/>
                  <a:gd name="connsiteY23" fmla="*/ 678657 h 814388"/>
                  <a:gd name="connsiteX24" fmla="*/ 232588 w 368319"/>
                  <a:gd name="connsiteY24" fmla="*/ 676275 h 814388"/>
                  <a:gd name="connsiteX25" fmla="*/ 201631 w 368319"/>
                  <a:gd name="connsiteY25" fmla="*/ 728663 h 814388"/>
                  <a:gd name="connsiteX26" fmla="*/ 239731 w 368319"/>
                  <a:gd name="connsiteY26" fmla="*/ 735807 h 814388"/>
                  <a:gd name="connsiteX27" fmla="*/ 270688 w 368319"/>
                  <a:gd name="connsiteY27" fmla="*/ 745332 h 814388"/>
                  <a:gd name="connsiteX28" fmla="*/ 289738 w 368319"/>
                  <a:gd name="connsiteY28" fmla="*/ 766763 h 814388"/>
                  <a:gd name="connsiteX29" fmla="*/ 315931 w 368319"/>
                  <a:gd name="connsiteY29" fmla="*/ 762000 h 814388"/>
                  <a:gd name="connsiteX30" fmla="*/ 318313 w 368319"/>
                  <a:gd name="connsiteY30" fmla="*/ 807244 h 814388"/>
                  <a:gd name="connsiteX31" fmla="*/ 368319 w 368319"/>
                  <a:gd name="connsiteY31" fmla="*/ 814388 h 81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8319" h="814388">
                    <a:moveTo>
                      <a:pt x="365938" y="0"/>
                    </a:moveTo>
                    <a:lnTo>
                      <a:pt x="275450" y="40482"/>
                    </a:lnTo>
                    <a:cubicBezTo>
                      <a:pt x="252034" y="50801"/>
                      <a:pt x="237747" y="50007"/>
                      <a:pt x="225444" y="61913"/>
                    </a:cubicBezTo>
                    <a:cubicBezTo>
                      <a:pt x="213141" y="73819"/>
                      <a:pt x="210759" y="101997"/>
                      <a:pt x="201631" y="111919"/>
                    </a:cubicBezTo>
                    <a:cubicBezTo>
                      <a:pt x="192503" y="121841"/>
                      <a:pt x="178215" y="110332"/>
                      <a:pt x="170675" y="121444"/>
                    </a:cubicBezTo>
                    <a:cubicBezTo>
                      <a:pt x="163135" y="132556"/>
                      <a:pt x="154007" y="163513"/>
                      <a:pt x="156388" y="178594"/>
                    </a:cubicBezTo>
                    <a:cubicBezTo>
                      <a:pt x="158769" y="193675"/>
                      <a:pt x="176232" y="203201"/>
                      <a:pt x="184963" y="211932"/>
                    </a:cubicBezTo>
                    <a:cubicBezTo>
                      <a:pt x="193694" y="220663"/>
                      <a:pt x="205997" y="220663"/>
                      <a:pt x="208775" y="230982"/>
                    </a:cubicBezTo>
                    <a:cubicBezTo>
                      <a:pt x="211553" y="241301"/>
                      <a:pt x="205203" y="260747"/>
                      <a:pt x="201631" y="273844"/>
                    </a:cubicBezTo>
                    <a:cubicBezTo>
                      <a:pt x="198059" y="286941"/>
                      <a:pt x="199250" y="301626"/>
                      <a:pt x="187344" y="309563"/>
                    </a:cubicBezTo>
                    <a:cubicBezTo>
                      <a:pt x="175438" y="317500"/>
                      <a:pt x="143688" y="309563"/>
                      <a:pt x="130194" y="321469"/>
                    </a:cubicBezTo>
                    <a:cubicBezTo>
                      <a:pt x="116700" y="333375"/>
                      <a:pt x="116303" y="366316"/>
                      <a:pt x="106381" y="381000"/>
                    </a:cubicBezTo>
                    <a:cubicBezTo>
                      <a:pt x="96459" y="395684"/>
                      <a:pt x="80585" y="402828"/>
                      <a:pt x="70663" y="409575"/>
                    </a:cubicBezTo>
                    <a:cubicBezTo>
                      <a:pt x="60741" y="416322"/>
                      <a:pt x="58359" y="409179"/>
                      <a:pt x="46850" y="421482"/>
                    </a:cubicBezTo>
                    <a:cubicBezTo>
                      <a:pt x="35341" y="433785"/>
                      <a:pt x="6765" y="470694"/>
                      <a:pt x="1606" y="483394"/>
                    </a:cubicBezTo>
                    <a:cubicBezTo>
                      <a:pt x="-3553" y="496094"/>
                      <a:pt x="4385" y="497285"/>
                      <a:pt x="15894" y="497682"/>
                    </a:cubicBezTo>
                    <a:cubicBezTo>
                      <a:pt x="27403" y="498079"/>
                      <a:pt x="53994" y="490538"/>
                      <a:pt x="70663" y="485775"/>
                    </a:cubicBezTo>
                    <a:cubicBezTo>
                      <a:pt x="87332" y="481013"/>
                      <a:pt x="103206" y="470297"/>
                      <a:pt x="115906" y="469107"/>
                    </a:cubicBezTo>
                    <a:cubicBezTo>
                      <a:pt x="128606" y="467917"/>
                      <a:pt x="137338" y="473473"/>
                      <a:pt x="146863" y="478632"/>
                    </a:cubicBezTo>
                    <a:cubicBezTo>
                      <a:pt x="156388" y="483791"/>
                      <a:pt x="165119" y="492126"/>
                      <a:pt x="173056" y="500063"/>
                    </a:cubicBezTo>
                    <a:cubicBezTo>
                      <a:pt x="180993" y="508000"/>
                      <a:pt x="190122" y="513160"/>
                      <a:pt x="194488" y="526257"/>
                    </a:cubicBezTo>
                    <a:cubicBezTo>
                      <a:pt x="198854" y="539354"/>
                      <a:pt x="199250" y="561579"/>
                      <a:pt x="199250" y="578644"/>
                    </a:cubicBezTo>
                    <a:cubicBezTo>
                      <a:pt x="199250" y="595709"/>
                      <a:pt x="194488" y="628650"/>
                      <a:pt x="194488" y="628650"/>
                    </a:cubicBezTo>
                    <a:cubicBezTo>
                      <a:pt x="192901" y="645319"/>
                      <a:pt x="183375" y="670720"/>
                      <a:pt x="189725" y="678657"/>
                    </a:cubicBezTo>
                    <a:cubicBezTo>
                      <a:pt x="196075" y="686594"/>
                      <a:pt x="230604" y="667941"/>
                      <a:pt x="232588" y="676275"/>
                    </a:cubicBezTo>
                    <a:cubicBezTo>
                      <a:pt x="234572" y="684609"/>
                      <a:pt x="200441" y="718741"/>
                      <a:pt x="201631" y="728663"/>
                    </a:cubicBezTo>
                    <a:cubicBezTo>
                      <a:pt x="202821" y="738585"/>
                      <a:pt x="228221" y="733029"/>
                      <a:pt x="239731" y="735807"/>
                    </a:cubicBezTo>
                    <a:cubicBezTo>
                      <a:pt x="251241" y="738585"/>
                      <a:pt x="262354" y="740173"/>
                      <a:pt x="270688" y="745332"/>
                    </a:cubicBezTo>
                    <a:cubicBezTo>
                      <a:pt x="279022" y="750491"/>
                      <a:pt x="282198" y="763985"/>
                      <a:pt x="289738" y="766763"/>
                    </a:cubicBezTo>
                    <a:cubicBezTo>
                      <a:pt x="297278" y="769541"/>
                      <a:pt x="311169" y="755253"/>
                      <a:pt x="315931" y="762000"/>
                    </a:cubicBezTo>
                    <a:cubicBezTo>
                      <a:pt x="320693" y="768747"/>
                      <a:pt x="309582" y="798513"/>
                      <a:pt x="318313" y="807244"/>
                    </a:cubicBezTo>
                    <a:cubicBezTo>
                      <a:pt x="327044" y="815975"/>
                      <a:pt x="358794" y="813991"/>
                      <a:pt x="368319" y="814388"/>
                    </a:cubicBezTo>
                  </a:path>
                </a:pathLst>
              </a:cu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6841090" y="5778500"/>
                <a:ext cx="382035" cy="1054100"/>
              </a:xfrm>
              <a:custGeom>
                <a:avLst/>
                <a:gdLst>
                  <a:gd name="connsiteX0" fmla="*/ 178835 w 382035"/>
                  <a:gd name="connsiteY0" fmla="*/ 0 h 1054100"/>
                  <a:gd name="connsiteX1" fmla="*/ 182010 w 382035"/>
                  <a:gd name="connsiteY1" fmla="*/ 130175 h 1054100"/>
                  <a:gd name="connsiteX2" fmla="*/ 150260 w 382035"/>
                  <a:gd name="connsiteY2" fmla="*/ 222250 h 1054100"/>
                  <a:gd name="connsiteX3" fmla="*/ 93110 w 382035"/>
                  <a:gd name="connsiteY3" fmla="*/ 365125 h 1054100"/>
                  <a:gd name="connsiteX4" fmla="*/ 1035 w 382035"/>
                  <a:gd name="connsiteY4" fmla="*/ 590550 h 1054100"/>
                  <a:gd name="connsiteX5" fmla="*/ 51835 w 382035"/>
                  <a:gd name="connsiteY5" fmla="*/ 692150 h 1054100"/>
                  <a:gd name="connsiteX6" fmla="*/ 175660 w 382035"/>
                  <a:gd name="connsiteY6" fmla="*/ 762000 h 1054100"/>
                  <a:gd name="connsiteX7" fmla="*/ 194710 w 382035"/>
                  <a:gd name="connsiteY7" fmla="*/ 876300 h 1054100"/>
                  <a:gd name="connsiteX8" fmla="*/ 286785 w 382035"/>
                  <a:gd name="connsiteY8" fmla="*/ 955675 h 1054100"/>
                  <a:gd name="connsiteX9" fmla="*/ 382035 w 382035"/>
                  <a:gd name="connsiteY9" fmla="*/ 1054100 h 10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035" h="1054100">
                    <a:moveTo>
                      <a:pt x="178835" y="0"/>
                    </a:moveTo>
                    <a:cubicBezTo>
                      <a:pt x="182803" y="46566"/>
                      <a:pt x="186772" y="93133"/>
                      <a:pt x="182010" y="130175"/>
                    </a:cubicBezTo>
                    <a:cubicBezTo>
                      <a:pt x="177248" y="167217"/>
                      <a:pt x="165077" y="183092"/>
                      <a:pt x="150260" y="222250"/>
                    </a:cubicBezTo>
                    <a:cubicBezTo>
                      <a:pt x="135443" y="261408"/>
                      <a:pt x="117981" y="303742"/>
                      <a:pt x="93110" y="365125"/>
                    </a:cubicBezTo>
                    <a:cubicBezTo>
                      <a:pt x="68239" y="426508"/>
                      <a:pt x="7914" y="536046"/>
                      <a:pt x="1035" y="590550"/>
                    </a:cubicBezTo>
                    <a:cubicBezTo>
                      <a:pt x="-5844" y="645054"/>
                      <a:pt x="22731" y="663575"/>
                      <a:pt x="51835" y="692150"/>
                    </a:cubicBezTo>
                    <a:cubicBezTo>
                      <a:pt x="80939" y="720725"/>
                      <a:pt x="151848" y="731308"/>
                      <a:pt x="175660" y="762000"/>
                    </a:cubicBezTo>
                    <a:cubicBezTo>
                      <a:pt x="199472" y="792692"/>
                      <a:pt x="176189" y="844021"/>
                      <a:pt x="194710" y="876300"/>
                    </a:cubicBezTo>
                    <a:cubicBezTo>
                      <a:pt x="213231" y="908579"/>
                      <a:pt x="255564" y="926042"/>
                      <a:pt x="286785" y="955675"/>
                    </a:cubicBezTo>
                    <a:cubicBezTo>
                      <a:pt x="318006" y="985308"/>
                      <a:pt x="356635" y="1037167"/>
                      <a:pt x="382035" y="1054100"/>
                    </a:cubicBezTo>
                  </a:path>
                </a:pathLst>
              </a:cu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Forma livre 9"/>
            <p:cNvSpPr/>
            <p:nvPr/>
          </p:nvSpPr>
          <p:spPr>
            <a:xfrm>
              <a:off x="6289184" y="5408884"/>
              <a:ext cx="322434" cy="519254"/>
            </a:xfrm>
            <a:custGeom>
              <a:avLst/>
              <a:gdLst>
                <a:gd name="connsiteX0" fmla="*/ 12700 w 381000"/>
                <a:gd name="connsiteY0" fmla="*/ 0 h 609600"/>
                <a:gd name="connsiteX1" fmla="*/ 0 w 381000"/>
                <a:gd name="connsiteY1" fmla="*/ 88900 h 609600"/>
                <a:gd name="connsiteX2" fmla="*/ 12700 w 381000"/>
                <a:gd name="connsiteY2" fmla="*/ 127000 h 609600"/>
                <a:gd name="connsiteX3" fmla="*/ 76200 w 381000"/>
                <a:gd name="connsiteY3" fmla="*/ 203200 h 609600"/>
                <a:gd name="connsiteX4" fmla="*/ 139700 w 381000"/>
                <a:gd name="connsiteY4" fmla="*/ 215900 h 609600"/>
                <a:gd name="connsiteX5" fmla="*/ 215900 w 381000"/>
                <a:gd name="connsiteY5" fmla="*/ 266700 h 609600"/>
                <a:gd name="connsiteX6" fmla="*/ 279400 w 381000"/>
                <a:gd name="connsiteY6" fmla="*/ 342900 h 609600"/>
                <a:gd name="connsiteX7" fmla="*/ 292100 w 381000"/>
                <a:gd name="connsiteY7" fmla="*/ 381000 h 609600"/>
                <a:gd name="connsiteX8" fmla="*/ 304800 w 381000"/>
                <a:gd name="connsiteY8" fmla="*/ 444500 h 609600"/>
                <a:gd name="connsiteX9" fmla="*/ 330200 w 381000"/>
                <a:gd name="connsiteY9" fmla="*/ 495300 h 609600"/>
                <a:gd name="connsiteX10" fmla="*/ 342900 w 381000"/>
                <a:gd name="connsiteY10" fmla="*/ 533400 h 609600"/>
                <a:gd name="connsiteX11" fmla="*/ 368300 w 381000"/>
                <a:gd name="connsiteY11" fmla="*/ 584200 h 609600"/>
                <a:gd name="connsiteX12" fmla="*/ 381000 w 381000"/>
                <a:gd name="connsiteY1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000" h="609600">
                  <a:moveTo>
                    <a:pt x="12700" y="0"/>
                  </a:moveTo>
                  <a:cubicBezTo>
                    <a:pt x="8467" y="29633"/>
                    <a:pt x="0" y="58966"/>
                    <a:pt x="0" y="88900"/>
                  </a:cubicBezTo>
                  <a:cubicBezTo>
                    <a:pt x="0" y="102287"/>
                    <a:pt x="7427" y="114695"/>
                    <a:pt x="12700" y="127000"/>
                  </a:cubicBezTo>
                  <a:cubicBezTo>
                    <a:pt x="29492" y="166182"/>
                    <a:pt x="34791" y="187671"/>
                    <a:pt x="76200" y="203200"/>
                  </a:cubicBezTo>
                  <a:cubicBezTo>
                    <a:pt x="96411" y="210779"/>
                    <a:pt x="118533" y="211667"/>
                    <a:pt x="139700" y="215900"/>
                  </a:cubicBezTo>
                  <a:cubicBezTo>
                    <a:pt x="165100" y="232833"/>
                    <a:pt x="198967" y="241300"/>
                    <a:pt x="215900" y="266700"/>
                  </a:cubicBezTo>
                  <a:cubicBezTo>
                    <a:pt x="251263" y="319744"/>
                    <a:pt x="230507" y="294007"/>
                    <a:pt x="279400" y="342900"/>
                  </a:cubicBezTo>
                  <a:cubicBezTo>
                    <a:pt x="283633" y="355600"/>
                    <a:pt x="288853" y="368013"/>
                    <a:pt x="292100" y="381000"/>
                  </a:cubicBezTo>
                  <a:cubicBezTo>
                    <a:pt x="297335" y="401941"/>
                    <a:pt x="297974" y="424022"/>
                    <a:pt x="304800" y="444500"/>
                  </a:cubicBezTo>
                  <a:cubicBezTo>
                    <a:pt x="310787" y="462461"/>
                    <a:pt x="322742" y="477899"/>
                    <a:pt x="330200" y="495300"/>
                  </a:cubicBezTo>
                  <a:cubicBezTo>
                    <a:pt x="335473" y="507605"/>
                    <a:pt x="337627" y="521095"/>
                    <a:pt x="342900" y="533400"/>
                  </a:cubicBezTo>
                  <a:cubicBezTo>
                    <a:pt x="350358" y="550801"/>
                    <a:pt x="359833" y="567267"/>
                    <a:pt x="368300" y="584200"/>
                  </a:cubicBezTo>
                  <a:lnTo>
                    <a:pt x="381000" y="609600"/>
                  </a:ln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708969" y="3738225"/>
              <a:ext cx="2134839" cy="2143605"/>
              <a:chOff x="708969" y="3130222"/>
              <a:chExt cx="2134839" cy="2143605"/>
            </a:xfrm>
          </p:grpSpPr>
          <p:pic>
            <p:nvPicPr>
              <p:cNvPr id="7" name="Picture 10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8969" y="3638369"/>
                <a:ext cx="338112" cy="16354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orma livre 10"/>
              <p:cNvSpPr/>
              <p:nvPr/>
            </p:nvSpPr>
            <p:spPr>
              <a:xfrm>
                <a:off x="743316" y="3234508"/>
                <a:ext cx="217103" cy="45768"/>
              </a:xfrm>
              <a:custGeom>
                <a:avLst/>
                <a:gdLst>
                  <a:gd name="connsiteX0" fmla="*/ 12700 w 381000"/>
                  <a:gd name="connsiteY0" fmla="*/ 0 h 609600"/>
                  <a:gd name="connsiteX1" fmla="*/ 0 w 381000"/>
                  <a:gd name="connsiteY1" fmla="*/ 88900 h 609600"/>
                  <a:gd name="connsiteX2" fmla="*/ 12700 w 381000"/>
                  <a:gd name="connsiteY2" fmla="*/ 127000 h 609600"/>
                  <a:gd name="connsiteX3" fmla="*/ 76200 w 381000"/>
                  <a:gd name="connsiteY3" fmla="*/ 203200 h 609600"/>
                  <a:gd name="connsiteX4" fmla="*/ 139700 w 381000"/>
                  <a:gd name="connsiteY4" fmla="*/ 215900 h 609600"/>
                  <a:gd name="connsiteX5" fmla="*/ 215900 w 381000"/>
                  <a:gd name="connsiteY5" fmla="*/ 266700 h 609600"/>
                  <a:gd name="connsiteX6" fmla="*/ 279400 w 381000"/>
                  <a:gd name="connsiteY6" fmla="*/ 342900 h 609600"/>
                  <a:gd name="connsiteX7" fmla="*/ 292100 w 381000"/>
                  <a:gd name="connsiteY7" fmla="*/ 381000 h 609600"/>
                  <a:gd name="connsiteX8" fmla="*/ 304800 w 381000"/>
                  <a:gd name="connsiteY8" fmla="*/ 444500 h 609600"/>
                  <a:gd name="connsiteX9" fmla="*/ 330200 w 381000"/>
                  <a:gd name="connsiteY9" fmla="*/ 495300 h 609600"/>
                  <a:gd name="connsiteX10" fmla="*/ 342900 w 381000"/>
                  <a:gd name="connsiteY10" fmla="*/ 533400 h 609600"/>
                  <a:gd name="connsiteX11" fmla="*/ 368300 w 381000"/>
                  <a:gd name="connsiteY11" fmla="*/ 584200 h 609600"/>
                  <a:gd name="connsiteX12" fmla="*/ 381000 w 381000"/>
                  <a:gd name="connsiteY12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1000" h="609600">
                    <a:moveTo>
                      <a:pt x="12700" y="0"/>
                    </a:moveTo>
                    <a:cubicBezTo>
                      <a:pt x="8467" y="29633"/>
                      <a:pt x="0" y="58966"/>
                      <a:pt x="0" y="88900"/>
                    </a:cubicBezTo>
                    <a:cubicBezTo>
                      <a:pt x="0" y="102287"/>
                      <a:pt x="7427" y="114695"/>
                      <a:pt x="12700" y="127000"/>
                    </a:cubicBezTo>
                    <a:cubicBezTo>
                      <a:pt x="29492" y="166182"/>
                      <a:pt x="34791" y="187671"/>
                      <a:pt x="76200" y="203200"/>
                    </a:cubicBezTo>
                    <a:cubicBezTo>
                      <a:pt x="96411" y="210779"/>
                      <a:pt x="118533" y="211667"/>
                      <a:pt x="139700" y="215900"/>
                    </a:cubicBezTo>
                    <a:cubicBezTo>
                      <a:pt x="165100" y="232833"/>
                      <a:pt x="198967" y="241300"/>
                      <a:pt x="215900" y="266700"/>
                    </a:cubicBezTo>
                    <a:cubicBezTo>
                      <a:pt x="251263" y="319744"/>
                      <a:pt x="230507" y="294007"/>
                      <a:pt x="279400" y="342900"/>
                    </a:cubicBezTo>
                    <a:cubicBezTo>
                      <a:pt x="283633" y="355600"/>
                      <a:pt x="288853" y="368013"/>
                      <a:pt x="292100" y="381000"/>
                    </a:cubicBezTo>
                    <a:cubicBezTo>
                      <a:pt x="297335" y="401941"/>
                      <a:pt x="297974" y="424022"/>
                      <a:pt x="304800" y="444500"/>
                    </a:cubicBezTo>
                    <a:cubicBezTo>
                      <a:pt x="310787" y="462461"/>
                      <a:pt x="322742" y="477899"/>
                      <a:pt x="330200" y="495300"/>
                    </a:cubicBezTo>
                    <a:cubicBezTo>
                      <a:pt x="335473" y="507605"/>
                      <a:pt x="337627" y="521095"/>
                      <a:pt x="342900" y="533400"/>
                    </a:cubicBezTo>
                    <a:cubicBezTo>
                      <a:pt x="350358" y="550801"/>
                      <a:pt x="359833" y="567267"/>
                      <a:pt x="368300" y="584200"/>
                    </a:cubicBezTo>
                    <a:lnTo>
                      <a:pt x="381000" y="609600"/>
                    </a:lnTo>
                  </a:path>
                </a:pathLst>
              </a:cu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952626" y="3130222"/>
                <a:ext cx="1891182" cy="2139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b="1" dirty="0" smtClean="0">
                    <a:solidFill>
                      <a:prstClr val="black"/>
                    </a:solidFill>
                  </a:rPr>
                  <a:t>Limite da Bacia São Francisco</a:t>
                </a:r>
              </a:p>
              <a:p>
                <a:endParaRPr lang="pt-BR" sz="1100" b="1" dirty="0" smtClean="0">
                  <a:solidFill>
                    <a:prstClr val="black"/>
                  </a:solidFill>
                </a:endParaRPr>
              </a:p>
              <a:p>
                <a:r>
                  <a:rPr lang="pt-BR" sz="1000" b="1" dirty="0" smtClean="0">
                    <a:solidFill>
                      <a:prstClr val="black"/>
                    </a:solidFill>
                  </a:rPr>
                  <a:t>Área Diretamente Afetada</a:t>
                </a:r>
              </a:p>
              <a:p>
                <a:r>
                  <a:rPr lang="pt-BR" sz="900" b="1" dirty="0" smtClean="0">
                    <a:solidFill>
                      <a:prstClr val="black"/>
                    </a:solidFill>
                  </a:rPr>
                  <a:t>17 Municípios (PE/PB/CE)</a:t>
                </a:r>
              </a:p>
              <a:p>
                <a:endParaRPr lang="pt-BR" sz="700" b="1" dirty="0" smtClean="0">
                  <a:solidFill>
                    <a:prstClr val="black"/>
                  </a:solidFill>
                </a:endParaRPr>
              </a:p>
              <a:p>
                <a:endParaRPr lang="pt-BR" sz="900" b="1" dirty="0">
                  <a:solidFill>
                    <a:prstClr val="black"/>
                  </a:solidFill>
                </a:endParaRPr>
              </a:p>
              <a:p>
                <a:r>
                  <a:rPr lang="pt-BR" sz="1000" b="1" dirty="0" smtClean="0">
                    <a:solidFill>
                      <a:prstClr val="black"/>
                    </a:solidFill>
                  </a:rPr>
                  <a:t>Área de Influência Direta</a:t>
                </a:r>
              </a:p>
              <a:p>
                <a:r>
                  <a:rPr lang="pt-BR" sz="900" b="1" dirty="0" smtClean="0">
                    <a:solidFill>
                      <a:prstClr val="black"/>
                    </a:solidFill>
                  </a:rPr>
                  <a:t>41 Municípios (PE/PB/CE/RN)</a:t>
                </a:r>
              </a:p>
              <a:p>
                <a:endParaRPr lang="pt-BR" sz="900" b="1" dirty="0" smtClean="0">
                  <a:solidFill>
                    <a:prstClr val="black"/>
                  </a:solidFill>
                </a:endParaRPr>
              </a:p>
              <a:p>
                <a:endParaRPr lang="pt-BR" sz="900" b="1" dirty="0">
                  <a:solidFill>
                    <a:prstClr val="black"/>
                  </a:solidFill>
                </a:endParaRPr>
              </a:p>
              <a:p>
                <a:r>
                  <a:rPr lang="pt-BR" sz="1000" b="1" dirty="0" smtClean="0">
                    <a:solidFill>
                      <a:prstClr val="black"/>
                    </a:solidFill>
                  </a:rPr>
                  <a:t>Área de Influência Indireta</a:t>
                </a:r>
              </a:p>
              <a:p>
                <a:r>
                  <a:rPr lang="pt-BR" sz="900" b="1" dirty="0" smtClean="0">
                    <a:solidFill>
                      <a:prstClr val="black"/>
                    </a:solidFill>
                  </a:rPr>
                  <a:t>332 Municípios (PE/PB/CE/RN/BA)</a:t>
                </a:r>
              </a:p>
              <a:p>
                <a:endParaRPr lang="pt-BR" sz="900" b="1" dirty="0" smtClean="0">
                  <a:solidFill>
                    <a:prstClr val="black"/>
                  </a:solidFill>
                </a:endParaRPr>
              </a:p>
              <a:p>
                <a:r>
                  <a:rPr lang="pt-BR" sz="1100" b="1" dirty="0" smtClean="0">
                    <a:solidFill>
                      <a:prstClr val="black"/>
                    </a:solidFill>
                  </a:rPr>
                  <a:t>Total: 390 Municípios</a:t>
                </a:r>
                <a:endParaRPr lang="pt-BR" sz="1100" b="1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37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15" descr="Ger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76" y="3326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pt-BR" sz="3200" b="1" dirty="0" smtClean="0">
                <a:solidFill>
                  <a:schemeClr val="bg1"/>
                </a:solidFill>
              </a:rPr>
              <a:t>Ações Ambientais</a:t>
            </a:r>
            <a:endParaRPr lang="pt-BR" sz="2400" b="1" dirty="0">
              <a:solidFill>
                <a:schemeClr val="bg1"/>
              </a:solidFill>
            </a:endParaRPr>
          </a:p>
        </p:txBody>
      </p:sp>
      <p:cxnSp>
        <p:nvCxnSpPr>
          <p:cNvPr id="21" name="AutoShape 61"/>
          <p:cNvCxnSpPr>
            <a:cxnSpLocks noChangeShapeType="1"/>
          </p:cNvCxnSpPr>
          <p:nvPr/>
        </p:nvCxnSpPr>
        <p:spPr bwMode="auto">
          <a:xfrm rot="5400000">
            <a:off x="2133831" y="354549"/>
            <a:ext cx="973918" cy="3700539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62"/>
          <p:cNvCxnSpPr>
            <a:cxnSpLocks noChangeShapeType="1"/>
          </p:cNvCxnSpPr>
          <p:nvPr/>
        </p:nvCxnSpPr>
        <p:spPr bwMode="auto">
          <a:xfrm rot="16200000" flipH="1">
            <a:off x="5834945" y="353973"/>
            <a:ext cx="981860" cy="370963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64"/>
          <p:cNvCxnSpPr>
            <a:cxnSpLocks noChangeShapeType="1"/>
          </p:cNvCxnSpPr>
          <p:nvPr/>
        </p:nvCxnSpPr>
        <p:spPr bwMode="auto">
          <a:xfrm rot="16200000" flipH="1">
            <a:off x="4903698" y="1285221"/>
            <a:ext cx="967565" cy="183284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66"/>
          <p:cNvCxnSpPr>
            <a:cxnSpLocks noChangeShapeType="1"/>
          </p:cNvCxnSpPr>
          <p:nvPr/>
        </p:nvCxnSpPr>
        <p:spPr bwMode="auto">
          <a:xfrm rot="5400000">
            <a:off x="3981761" y="2205656"/>
            <a:ext cx="977095" cy="1504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100"/>
          <p:cNvCxnSpPr>
            <a:cxnSpLocks noChangeShapeType="1"/>
          </p:cNvCxnSpPr>
          <p:nvPr/>
        </p:nvCxnSpPr>
        <p:spPr bwMode="auto">
          <a:xfrm rot="5400000">
            <a:off x="3006695" y="1221059"/>
            <a:ext cx="967565" cy="1961166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613553" y="1556792"/>
            <a:ext cx="5715000" cy="461964"/>
          </a:xfrm>
          <a:prstGeom prst="rect">
            <a:avLst/>
          </a:prstGeom>
          <a:solidFill>
            <a:srgbClr val="66CCFF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rgbClr val="FFFF00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black"/>
                </a:solidFill>
              </a:rPr>
              <a:t>PROJETO BÁSICO AMBIENTAL - PBA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673260" y="2579892"/>
            <a:ext cx="1771646" cy="600164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rgbClr val="FFFF0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</a:rPr>
              <a:t>Programas de  Liberação, Supervisão e</a:t>
            </a: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</a:rPr>
              <a:t> Controle de Obras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56216" y="2586836"/>
            <a:ext cx="1461938" cy="600164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rgbClr val="FFFF00">
                <a:alpha val="50000"/>
              </a:srgbClr>
            </a:outerShdw>
          </a:effec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t-BR" altLang="pt-BR" sz="1100" b="1" dirty="0" smtClean="0">
                <a:solidFill>
                  <a:prstClr val="black"/>
                </a:solidFill>
                <a:latin typeface="Calibri"/>
              </a:rPr>
              <a:t>Programas </a:t>
            </a:r>
            <a:r>
              <a:rPr lang="pt-BR" altLang="pt-BR" sz="1100" b="1" dirty="0">
                <a:solidFill>
                  <a:prstClr val="black"/>
                </a:solidFill>
                <a:latin typeface="Calibri"/>
              </a:rPr>
              <a:t>de Gestão, Conservação e Monitoramento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3618565" y="2589417"/>
            <a:ext cx="1576388" cy="600164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rgbClr val="FFFF00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</a:rPr>
              <a:t>  </a:t>
            </a:r>
            <a:r>
              <a:rPr lang="pt-BR" sz="1100" b="1" dirty="0" smtClean="0">
                <a:solidFill>
                  <a:prstClr val="black"/>
                </a:solidFill>
              </a:rPr>
              <a:t>Programas Compensatórios e</a:t>
            </a:r>
            <a:endParaRPr lang="pt-BR" sz="11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</a:rPr>
              <a:t> </a:t>
            </a:r>
            <a:r>
              <a:rPr lang="pt-BR" sz="1100" b="1" dirty="0" err="1" smtClean="0">
                <a:solidFill>
                  <a:prstClr val="black"/>
                </a:solidFill>
              </a:rPr>
              <a:t>Sócioambientais</a:t>
            </a:r>
            <a:endParaRPr lang="pt-BR" sz="1100" b="1" dirty="0">
              <a:solidFill>
                <a:prstClr val="black"/>
              </a:solidFill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5399741" y="2664531"/>
            <a:ext cx="1806575" cy="43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rgbClr val="FFFF00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100" b="1" dirty="0">
                <a:solidFill>
                  <a:prstClr val="black"/>
                </a:solidFill>
              </a:rPr>
              <a:t>Programas Estratégicos de apoio ao Desenvolvimento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7390465" y="2678817"/>
            <a:ext cx="1581150" cy="43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rgbClr val="FFFF00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1100" b="1" dirty="0" smtClean="0">
                <a:solidFill>
                  <a:prstClr val="black"/>
                </a:solidFill>
              </a:rPr>
              <a:t>Programas </a:t>
            </a:r>
            <a:r>
              <a:rPr lang="pt-BR" sz="1100" b="1" dirty="0">
                <a:solidFill>
                  <a:prstClr val="black"/>
                </a:solidFill>
              </a:rPr>
              <a:t>de Linhas de </a:t>
            </a:r>
            <a:r>
              <a:rPr lang="pt-BR" sz="1100" b="1" dirty="0" smtClean="0">
                <a:solidFill>
                  <a:prstClr val="black"/>
                </a:solidFill>
              </a:rPr>
              <a:t>Transmissão</a:t>
            </a:r>
            <a:endParaRPr lang="pt-BR" sz="1100" b="1" dirty="0">
              <a:solidFill>
                <a:prstClr val="black"/>
              </a:solidFill>
            </a:endParaRPr>
          </a:p>
        </p:txBody>
      </p:sp>
      <p:sp>
        <p:nvSpPr>
          <p:cNvPr id="33" name="Text Box 96"/>
          <p:cNvSpPr txBox="1">
            <a:spLocks noChangeArrowheads="1"/>
          </p:cNvSpPr>
          <p:nvPr/>
        </p:nvSpPr>
        <p:spPr bwMode="auto">
          <a:xfrm>
            <a:off x="7382149" y="3354822"/>
            <a:ext cx="1668289" cy="1277273"/>
          </a:xfrm>
          <a:prstGeom prst="rect">
            <a:avLst/>
          </a:prstGeom>
          <a:solidFill>
            <a:srgbClr val="A8F4F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100" b="1" dirty="0">
                <a:solidFill>
                  <a:prstClr val="black"/>
                </a:solidFill>
                <a:latin typeface="Calibri"/>
              </a:rPr>
              <a:t> Objetivos:</a:t>
            </a:r>
          </a:p>
          <a:p>
            <a:pPr eaLnBrk="1" hangingPunct="1"/>
            <a:r>
              <a:rPr lang="pt-BR" altLang="pt-BR" sz="1100" dirty="0" smtClean="0">
                <a:solidFill>
                  <a:prstClr val="black"/>
                </a:solidFill>
                <a:latin typeface="Calibri"/>
              </a:rPr>
              <a:t>Avaliar  e monitorar os programas relacionados a Linha de Transmissão</a:t>
            </a:r>
            <a:endParaRPr lang="pt-BR" altLang="pt-BR" sz="1100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pt-BR" altLang="pt-BR" sz="1100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pt-BR" altLang="pt-BR" sz="1100" b="1" dirty="0">
                <a:solidFill>
                  <a:prstClr val="black"/>
                </a:solidFill>
                <a:latin typeface="Calibri"/>
              </a:rPr>
              <a:t>Quant. de  </a:t>
            </a:r>
            <a:r>
              <a:rPr lang="pt-BR" altLang="pt-BR" sz="1100" b="1" dirty="0" smtClean="0">
                <a:solidFill>
                  <a:prstClr val="black"/>
                </a:solidFill>
                <a:latin typeface="Calibri"/>
              </a:rPr>
              <a:t>Programas: 2</a:t>
            </a:r>
            <a:endParaRPr lang="pt-BR" altLang="pt-BR" sz="1100" b="1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pt-BR" altLang="pt-BR" sz="1100" b="1" dirty="0" smtClean="0">
                <a:solidFill>
                  <a:prstClr val="black"/>
                </a:solidFill>
                <a:latin typeface="Calibri"/>
              </a:rPr>
              <a:t>Execução: 52,2%</a:t>
            </a:r>
            <a:endParaRPr lang="pt-BR" altLang="pt-BR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 Box 90"/>
          <p:cNvSpPr txBox="1">
            <a:spLocks noChangeArrowheads="1"/>
          </p:cNvSpPr>
          <p:nvPr/>
        </p:nvSpPr>
        <p:spPr bwMode="auto">
          <a:xfrm>
            <a:off x="5435343" y="3349837"/>
            <a:ext cx="1877617" cy="1615827"/>
          </a:xfrm>
          <a:prstGeom prst="rect">
            <a:avLst/>
          </a:prstGeom>
          <a:solidFill>
            <a:srgbClr val="A8F4F6"/>
          </a:solidFill>
          <a:ln w="25400">
            <a:solidFill>
              <a:srgbClr val="FFFF99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100" dirty="0">
                <a:solidFill>
                  <a:prstClr val="black"/>
                </a:solidFill>
                <a:latin typeface="Calibri"/>
              </a:rPr>
              <a:t> </a:t>
            </a:r>
            <a:r>
              <a:rPr lang="pt-BR" altLang="pt-BR" sz="1100" b="1" dirty="0">
                <a:solidFill>
                  <a:prstClr val="black"/>
                </a:solidFill>
                <a:latin typeface="Calibri"/>
              </a:rPr>
              <a:t>Objetivos:</a:t>
            </a:r>
          </a:p>
          <a:p>
            <a:pPr eaLnBrk="1" hangingPunct="1"/>
            <a:r>
              <a:rPr lang="pt-BR" altLang="pt-BR" sz="1100" dirty="0" smtClean="0">
                <a:solidFill>
                  <a:prstClr val="black"/>
                </a:solidFill>
                <a:latin typeface="Calibri"/>
              </a:rPr>
              <a:t>Monitorar e </a:t>
            </a:r>
            <a:r>
              <a:rPr lang="pt-BR" altLang="pt-BR" sz="1100" dirty="0">
                <a:solidFill>
                  <a:prstClr val="black"/>
                </a:solidFill>
                <a:latin typeface="Calibri"/>
              </a:rPr>
              <a:t>acompanhar os impactos ambientais </a:t>
            </a:r>
            <a:r>
              <a:rPr lang="pt-BR" altLang="pt-BR" sz="1100" dirty="0" smtClean="0">
                <a:solidFill>
                  <a:prstClr val="black"/>
                </a:solidFill>
                <a:latin typeface="Calibri"/>
              </a:rPr>
              <a:t>das condições </a:t>
            </a:r>
            <a:r>
              <a:rPr lang="pt-BR" altLang="pt-BR" sz="1100" dirty="0">
                <a:solidFill>
                  <a:prstClr val="black"/>
                </a:solidFill>
                <a:latin typeface="Calibri"/>
              </a:rPr>
              <a:t>de </a:t>
            </a:r>
            <a:r>
              <a:rPr lang="pt-BR" altLang="pt-BR" sz="1100" dirty="0" smtClean="0">
                <a:solidFill>
                  <a:prstClr val="black"/>
                </a:solidFill>
                <a:latin typeface="Calibri"/>
              </a:rPr>
              <a:t>desenvolvimento </a:t>
            </a:r>
            <a:r>
              <a:rPr lang="pt-BR" altLang="pt-BR" sz="1100" dirty="0">
                <a:solidFill>
                  <a:prstClr val="black"/>
                </a:solidFill>
                <a:latin typeface="Calibri"/>
              </a:rPr>
              <a:t>da região beneficiada.</a:t>
            </a:r>
          </a:p>
          <a:p>
            <a:pPr eaLnBrk="1" hangingPunct="1"/>
            <a:endParaRPr lang="pt-BR" altLang="pt-BR" sz="1100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pt-BR" altLang="pt-BR" sz="1100" b="1" dirty="0">
                <a:solidFill>
                  <a:prstClr val="black"/>
                </a:solidFill>
                <a:latin typeface="Calibri"/>
              </a:rPr>
              <a:t>Quant. de  Programas : </a:t>
            </a:r>
            <a:r>
              <a:rPr lang="pt-BR" altLang="pt-BR" sz="1100" b="1" dirty="0" smtClean="0">
                <a:solidFill>
                  <a:prstClr val="black"/>
                </a:solidFill>
                <a:latin typeface="Calibri"/>
              </a:rPr>
              <a:t>5</a:t>
            </a:r>
            <a:endParaRPr lang="pt-BR" altLang="pt-BR" sz="1100" b="1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pt-BR" altLang="pt-BR" sz="1100" b="1" dirty="0" smtClean="0">
                <a:solidFill>
                  <a:prstClr val="black"/>
                </a:solidFill>
                <a:latin typeface="Calibri"/>
              </a:rPr>
              <a:t>Execução: 73,8%</a:t>
            </a:r>
            <a:endParaRPr lang="pt-BR" altLang="pt-BR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 Box 84"/>
          <p:cNvSpPr txBox="1">
            <a:spLocks noChangeArrowheads="1"/>
          </p:cNvSpPr>
          <p:nvPr/>
        </p:nvSpPr>
        <p:spPr bwMode="auto">
          <a:xfrm>
            <a:off x="3630403" y="3440896"/>
            <a:ext cx="1722664" cy="1785104"/>
          </a:xfrm>
          <a:prstGeom prst="rect">
            <a:avLst/>
          </a:prstGeom>
          <a:solidFill>
            <a:srgbClr val="A8F4F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100" b="1" dirty="0">
                <a:solidFill>
                  <a:prstClr val="black"/>
                </a:solidFill>
                <a:latin typeface="Calibri"/>
              </a:rPr>
              <a:t>Objetivos:</a:t>
            </a:r>
          </a:p>
          <a:p>
            <a:pPr eaLnBrk="1" hangingPunct="1"/>
            <a:r>
              <a:rPr lang="pt-BR" altLang="pt-BR" sz="1100" dirty="0">
                <a:solidFill>
                  <a:prstClr val="black"/>
                </a:solidFill>
                <a:latin typeface="Calibri"/>
              </a:rPr>
              <a:t>R</a:t>
            </a:r>
            <a:r>
              <a:rPr lang="pt-BR" altLang="pt-BR" sz="1100" dirty="0" smtClean="0">
                <a:solidFill>
                  <a:prstClr val="black"/>
                </a:solidFill>
                <a:latin typeface="Calibri"/>
              </a:rPr>
              <a:t>ealizar </a:t>
            </a:r>
            <a:r>
              <a:rPr lang="pt-BR" altLang="pt-BR" sz="1100" dirty="0">
                <a:solidFill>
                  <a:prstClr val="black"/>
                </a:solidFill>
                <a:latin typeface="Calibri"/>
              </a:rPr>
              <a:t>medidas mitigadoras e compensatórias frente aos impactos sociais e ambientais do empreendimento.</a:t>
            </a:r>
          </a:p>
          <a:p>
            <a:pPr eaLnBrk="1" hangingPunct="1"/>
            <a:endParaRPr lang="pt-BR" altLang="pt-BR" sz="1100" dirty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pt-BR" altLang="pt-BR" sz="1100" b="1" dirty="0">
                <a:solidFill>
                  <a:prstClr val="black"/>
                </a:solidFill>
                <a:latin typeface="Calibri"/>
              </a:rPr>
              <a:t>Quant. de  Programas : 12</a:t>
            </a:r>
          </a:p>
          <a:p>
            <a:pPr eaLnBrk="1" hangingPunct="1"/>
            <a:r>
              <a:rPr lang="pt-BR" altLang="pt-BR" sz="1100" b="1" dirty="0" smtClean="0">
                <a:solidFill>
                  <a:prstClr val="black"/>
                </a:solidFill>
                <a:latin typeface="Calibri"/>
              </a:rPr>
              <a:t>Execução: 53,2%</a:t>
            </a:r>
            <a:endParaRPr lang="pt-BR" altLang="pt-BR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 Box 81"/>
          <p:cNvSpPr txBox="1">
            <a:spLocks noChangeArrowheads="1"/>
          </p:cNvSpPr>
          <p:nvPr/>
        </p:nvSpPr>
        <p:spPr bwMode="auto">
          <a:xfrm>
            <a:off x="1805760" y="3498838"/>
            <a:ext cx="1713409" cy="1446550"/>
          </a:xfrm>
          <a:prstGeom prst="rect">
            <a:avLst/>
          </a:prstGeom>
          <a:solidFill>
            <a:srgbClr val="A8F4F6"/>
          </a:solidFill>
          <a:ln w="25400">
            <a:solidFill>
              <a:srgbClr val="FFFF9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algn="l" eaLnBrk="1" hangingPunct="1">
              <a:defRPr sz="1100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pt-BR" altLang="pt-BR" b="1" dirty="0">
                <a:latin typeface="Calibri"/>
              </a:rPr>
              <a:t>Objetivos:</a:t>
            </a:r>
          </a:p>
          <a:p>
            <a:r>
              <a:rPr lang="pt-BR" altLang="pt-BR" dirty="0" smtClean="0">
                <a:latin typeface="Calibri"/>
              </a:rPr>
              <a:t>Garantir a qualidade ambiental  da obra, </a:t>
            </a:r>
            <a:r>
              <a:rPr lang="pt-BR" altLang="pt-BR" dirty="0">
                <a:latin typeface="Calibri"/>
              </a:rPr>
              <a:t>a liberação dos trechos de </a:t>
            </a:r>
            <a:r>
              <a:rPr lang="pt-BR" altLang="pt-BR" dirty="0" smtClean="0">
                <a:latin typeface="Calibri"/>
              </a:rPr>
              <a:t>obra.</a:t>
            </a:r>
          </a:p>
          <a:p>
            <a:endParaRPr lang="pt-BR" altLang="pt-BR" dirty="0">
              <a:latin typeface="Calibri"/>
            </a:endParaRPr>
          </a:p>
          <a:p>
            <a:r>
              <a:rPr lang="pt-BR" altLang="pt-BR" b="1" dirty="0">
                <a:latin typeface="Calibri"/>
              </a:rPr>
              <a:t>Quant. de  Programas </a:t>
            </a:r>
            <a:r>
              <a:rPr lang="pt-BR" altLang="pt-BR" b="1" dirty="0" smtClean="0">
                <a:latin typeface="Calibri"/>
              </a:rPr>
              <a:t>: 4</a:t>
            </a:r>
            <a:endParaRPr lang="pt-BR" altLang="pt-BR" b="1" dirty="0">
              <a:latin typeface="Calibri"/>
            </a:endParaRPr>
          </a:p>
          <a:p>
            <a:r>
              <a:rPr lang="pt-BR" altLang="pt-BR" b="1" dirty="0" smtClean="0">
                <a:latin typeface="Calibri"/>
              </a:rPr>
              <a:t>Execução </a:t>
            </a:r>
            <a:r>
              <a:rPr lang="pt-BR" altLang="pt-BR" b="1" dirty="0">
                <a:latin typeface="Calibri"/>
              </a:rPr>
              <a:t>Física</a:t>
            </a:r>
            <a:r>
              <a:rPr lang="pt-BR" altLang="pt-BR" dirty="0">
                <a:latin typeface="Calibri"/>
              </a:rPr>
              <a:t> </a:t>
            </a:r>
            <a:r>
              <a:rPr lang="pt-BR" altLang="pt-BR" b="1" dirty="0" smtClean="0">
                <a:latin typeface="Calibri"/>
              </a:rPr>
              <a:t>: 76,61</a:t>
            </a:r>
            <a:endParaRPr lang="pt-BR" altLang="pt-BR" b="1" dirty="0">
              <a:latin typeface="Calibri"/>
            </a:endParaRPr>
          </a:p>
        </p:txBody>
      </p:sp>
      <p:sp>
        <p:nvSpPr>
          <p:cNvPr id="37" name="Text Box 78"/>
          <p:cNvSpPr txBox="1">
            <a:spLocks noChangeArrowheads="1"/>
          </p:cNvSpPr>
          <p:nvPr/>
        </p:nvSpPr>
        <p:spPr bwMode="auto">
          <a:xfrm>
            <a:off x="35496" y="3451776"/>
            <a:ext cx="1656740" cy="1446550"/>
          </a:xfrm>
          <a:prstGeom prst="rect">
            <a:avLst/>
          </a:prstGeom>
          <a:solidFill>
            <a:srgbClr val="A8F4F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algn="l" eaLnBrk="1" hangingPunct="1">
              <a:defRPr sz="1100" b="1">
                <a:solidFill>
                  <a:prstClr val="black"/>
                </a:solidFill>
                <a:latin typeface="Calibri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pt-BR" dirty="0">
                <a:latin typeface="Calibri"/>
              </a:rPr>
              <a:t>Objetivos:  </a:t>
            </a:r>
          </a:p>
          <a:p>
            <a:r>
              <a:rPr lang="pt-BR" b="0" dirty="0">
                <a:latin typeface="Calibri"/>
              </a:rPr>
              <a:t>Gestão e acompanhamento dos </a:t>
            </a:r>
            <a:r>
              <a:rPr lang="pt-BR" b="0" dirty="0" smtClean="0">
                <a:latin typeface="Calibri"/>
              </a:rPr>
              <a:t>programas e mediação de conflitos socioambientais.</a:t>
            </a:r>
          </a:p>
          <a:p>
            <a:r>
              <a:rPr lang="pt-BR" dirty="0" smtClean="0">
                <a:latin typeface="Calibri"/>
              </a:rPr>
              <a:t> </a:t>
            </a:r>
          </a:p>
          <a:p>
            <a:r>
              <a:rPr lang="pt-BR" altLang="pt-BR" dirty="0" smtClean="0">
                <a:latin typeface="Calibri"/>
              </a:rPr>
              <a:t>Quant. de </a:t>
            </a:r>
            <a:r>
              <a:rPr lang="pt-BR" altLang="pt-BR" dirty="0">
                <a:latin typeface="Calibri"/>
              </a:rPr>
              <a:t> </a:t>
            </a:r>
            <a:r>
              <a:rPr lang="pt-BR" altLang="pt-BR" dirty="0" smtClean="0">
                <a:latin typeface="Calibri"/>
              </a:rPr>
              <a:t>Programas: 15</a:t>
            </a:r>
            <a:endParaRPr lang="pt-BR" altLang="pt-BR" dirty="0">
              <a:latin typeface="Calibri"/>
            </a:endParaRPr>
          </a:p>
          <a:p>
            <a:r>
              <a:rPr lang="pt-BR" altLang="pt-BR" dirty="0" smtClean="0">
                <a:latin typeface="Calibri"/>
              </a:rPr>
              <a:t>Execução: 80,0%</a:t>
            </a:r>
            <a:endParaRPr lang="pt-BR" altLang="pt-BR" dirty="0">
              <a:latin typeface="Calibri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2285808" y="5816308"/>
            <a:ext cx="5060739" cy="923330"/>
          </a:xfrm>
          <a:prstGeom prst="rect">
            <a:avLst/>
          </a:prstGeom>
          <a:solidFill>
            <a:srgbClr val="66CCFF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rgbClr val="FFFF0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lang="pt-BR" altLang="pt-BR" dirty="0" smtClean="0">
                <a:solidFill>
                  <a:prstClr val="black"/>
                </a:solidFill>
              </a:rPr>
              <a:t>Quant. Programas Ambientais: 38</a:t>
            </a:r>
            <a:endParaRPr lang="pt-BR" altLang="pt-BR" dirty="0">
              <a:solidFill>
                <a:prstClr val="black"/>
              </a:solidFill>
            </a:endParaRPr>
          </a:p>
          <a:p>
            <a:r>
              <a:rPr lang="pt-BR" altLang="pt-BR" dirty="0">
                <a:solidFill>
                  <a:prstClr val="black"/>
                </a:solidFill>
              </a:rPr>
              <a:t>Investimento Previsto : </a:t>
            </a:r>
            <a:r>
              <a:rPr lang="pt-BR" altLang="pt-BR" dirty="0" smtClean="0">
                <a:solidFill>
                  <a:prstClr val="black"/>
                </a:solidFill>
              </a:rPr>
              <a:t>R$ 968,6 milhões</a:t>
            </a:r>
            <a:endParaRPr lang="pt-BR" altLang="pt-BR" dirty="0">
              <a:solidFill>
                <a:prstClr val="black"/>
              </a:solidFill>
            </a:endParaRPr>
          </a:p>
          <a:p>
            <a:r>
              <a:rPr lang="pt-BR" altLang="pt-BR" dirty="0" smtClean="0">
                <a:solidFill>
                  <a:prstClr val="black"/>
                </a:solidFill>
              </a:rPr>
              <a:t>Execução: 72,1% </a:t>
            </a:r>
            <a:endParaRPr lang="pt-BR" alt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pt-BR" sz="3200" b="1" dirty="0">
                <a:solidFill>
                  <a:srgbClr val="04617B"/>
                </a:solidFill>
              </a:rPr>
              <a:t>Ações Ambientais</a:t>
            </a:r>
            <a:br>
              <a:rPr lang="pt-BR" sz="3200" b="1" dirty="0">
                <a:solidFill>
                  <a:srgbClr val="04617B"/>
                </a:solidFill>
              </a:rPr>
            </a:br>
            <a:r>
              <a:rPr lang="pt-BR" sz="2400" b="1" dirty="0">
                <a:solidFill>
                  <a:srgbClr val="04617B"/>
                </a:solidFill>
              </a:rPr>
              <a:t>Programa de Reassentamento de </a:t>
            </a:r>
            <a:r>
              <a:rPr lang="pt-BR" sz="2400" b="1" dirty="0" smtClean="0">
                <a:solidFill>
                  <a:srgbClr val="04617B"/>
                </a:solidFill>
              </a:rPr>
              <a:t>Populações</a:t>
            </a:r>
            <a:endParaRPr lang="pt-BR" sz="1800" b="1" dirty="0">
              <a:solidFill>
                <a:srgbClr val="04617B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452269" cy="558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\\est34723\Users\jacqueline.rocha\Documents\SIH 2015\FOTOS 2015\FOTOS WILSON_APRESENTAÇÃO\VPR URI\DJI0103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509120"/>
            <a:ext cx="3626038" cy="23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/>
          <p:cNvSpPr txBox="1"/>
          <p:nvPr/>
        </p:nvSpPr>
        <p:spPr bwMode="auto">
          <a:xfrm>
            <a:off x="683569" y="3801367"/>
            <a:ext cx="7848872" cy="707753"/>
          </a:xfrm>
          <a:prstGeom prst="rect">
            <a:avLst/>
          </a:prstGeom>
          <a:ln/>
        </p:spPr>
        <p:style>
          <a:lnRef idx="0">
            <a:schemeClr val="accent4"/>
          </a:lnRef>
          <a:fillRef idx="1003">
            <a:schemeClr val="lt2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prstClr val="black"/>
                </a:solidFill>
              </a:rPr>
              <a:t>18 VILAS PRODUTIVAS RURAIS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prstClr val="black"/>
                </a:solidFill>
              </a:rPr>
              <a:t>845 FAMÍLIAS </a:t>
            </a:r>
            <a:r>
              <a:rPr lang="pt-BR" sz="2000" b="1" dirty="0">
                <a:solidFill>
                  <a:prstClr val="black"/>
                </a:solidFill>
              </a:rPr>
              <a:t>BENEFICIADAS</a:t>
            </a:r>
          </a:p>
        </p:txBody>
      </p:sp>
    </p:spTree>
    <p:extLst>
      <p:ext uri="{BB962C8B-B14F-4D97-AF65-F5344CB8AC3E}">
        <p14:creationId xmlns:p14="http://schemas.microsoft.com/office/powerpoint/2010/main" val="14299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5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prstClr val="white"/>
                </a:solidFill>
                <a:latin typeface="Arial" charset="0"/>
              </a:rPr>
              <a:t>Projeto de Integração do rio São Francisco</a:t>
            </a:r>
            <a:endParaRPr lang="pt-BR" sz="3000" b="1" spc="-30" dirty="0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4652963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/>
          </p:cNvSpPr>
          <p:nvPr/>
        </p:nvSpPr>
        <p:spPr bwMode="auto">
          <a:xfrm>
            <a:off x="0" y="4653136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prstClr val="white"/>
                </a:solidFill>
                <a:latin typeface="Arial" charset="0"/>
              </a:rPr>
              <a:t>Eixo Norte</a:t>
            </a:r>
            <a:endParaRPr lang="pt-BR" sz="3000" b="1" spc="-30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r="1372"/>
          <a:stretch/>
        </p:blipFill>
        <p:spPr bwMode="auto">
          <a:xfrm>
            <a:off x="192176" y="3933056"/>
            <a:ext cx="8922382" cy="216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"/>
          <a:stretch/>
        </p:blipFill>
        <p:spPr bwMode="auto">
          <a:xfrm>
            <a:off x="6504" y="1416045"/>
            <a:ext cx="8863176" cy="224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Retângulo 87"/>
          <p:cNvSpPr/>
          <p:nvPr/>
        </p:nvSpPr>
        <p:spPr>
          <a:xfrm>
            <a:off x="577652" y="3109118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99,2%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89" name="Retângulo 88"/>
          <p:cNvSpPr/>
          <p:nvPr/>
        </p:nvSpPr>
        <p:spPr>
          <a:xfrm>
            <a:off x="1009700" y="3109118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99,0%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90" name="Retângulo 89"/>
          <p:cNvSpPr/>
          <p:nvPr/>
        </p:nvSpPr>
        <p:spPr>
          <a:xfrm>
            <a:off x="1346498" y="3108304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100%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91" name="Retângulo 90"/>
          <p:cNvSpPr/>
          <p:nvPr/>
        </p:nvSpPr>
        <p:spPr>
          <a:xfrm>
            <a:off x="1691680" y="3108303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100%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92" name="Retângulo 91"/>
          <p:cNvSpPr/>
          <p:nvPr/>
        </p:nvSpPr>
        <p:spPr>
          <a:xfrm>
            <a:off x="2365152" y="3108302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99,8%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93" name="Retângulo 92"/>
          <p:cNvSpPr/>
          <p:nvPr/>
        </p:nvSpPr>
        <p:spPr>
          <a:xfrm>
            <a:off x="2699792" y="3108302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99,8%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94" name="Retângulo 93"/>
          <p:cNvSpPr/>
          <p:nvPr/>
        </p:nvSpPr>
        <p:spPr>
          <a:xfrm>
            <a:off x="3075707" y="3108301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79,1%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04" name="Retângulo 103"/>
          <p:cNvSpPr/>
          <p:nvPr/>
        </p:nvSpPr>
        <p:spPr>
          <a:xfrm>
            <a:off x="3491880" y="3108300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87,7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05" name="Retângulo 104"/>
          <p:cNvSpPr/>
          <p:nvPr/>
        </p:nvSpPr>
        <p:spPr>
          <a:xfrm>
            <a:off x="3923928" y="3108299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100%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06" name="Retângulo 105"/>
          <p:cNvSpPr/>
          <p:nvPr/>
        </p:nvSpPr>
        <p:spPr>
          <a:xfrm>
            <a:off x="4427984" y="3108298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99,8%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07" name="Retângulo 106"/>
          <p:cNvSpPr/>
          <p:nvPr/>
        </p:nvSpPr>
        <p:spPr>
          <a:xfrm>
            <a:off x="4814582" y="2803271"/>
            <a:ext cx="49999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100,0%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08" name="Retângulo 107"/>
          <p:cNvSpPr/>
          <p:nvPr/>
        </p:nvSpPr>
        <p:spPr>
          <a:xfrm>
            <a:off x="5436096" y="3108297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89,1%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09" name="Retângulo 108"/>
          <p:cNvSpPr/>
          <p:nvPr/>
        </p:nvSpPr>
        <p:spPr>
          <a:xfrm>
            <a:off x="6028035" y="3109118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63,0%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0" name="Retângulo 109"/>
          <p:cNvSpPr/>
          <p:nvPr/>
        </p:nvSpPr>
        <p:spPr>
          <a:xfrm>
            <a:off x="7020272" y="3108296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50,6%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1" name="Retângulo 110"/>
          <p:cNvSpPr/>
          <p:nvPr/>
        </p:nvSpPr>
        <p:spPr>
          <a:xfrm>
            <a:off x="7448599" y="3108295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10,7%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2" name="Retângulo 111"/>
          <p:cNvSpPr/>
          <p:nvPr/>
        </p:nvSpPr>
        <p:spPr>
          <a:xfrm>
            <a:off x="7877174" y="3108294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98,6%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3" name="Retângulo 112"/>
          <p:cNvSpPr/>
          <p:nvPr/>
        </p:nvSpPr>
        <p:spPr>
          <a:xfrm>
            <a:off x="1302962" y="5565858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72,0%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4" name="Retângulo 113"/>
          <p:cNvSpPr/>
          <p:nvPr/>
        </p:nvSpPr>
        <p:spPr>
          <a:xfrm>
            <a:off x="1599800" y="5569033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67,6%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5" name="Retângulo 114"/>
          <p:cNvSpPr/>
          <p:nvPr/>
        </p:nvSpPr>
        <p:spPr>
          <a:xfrm>
            <a:off x="1840455" y="5317083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34,2%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6" name="Retângulo 115"/>
          <p:cNvSpPr/>
          <p:nvPr/>
        </p:nvSpPr>
        <p:spPr>
          <a:xfrm>
            <a:off x="2195633" y="5307558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7,0%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7" name="Retângulo 116"/>
          <p:cNvSpPr/>
          <p:nvPr/>
        </p:nvSpPr>
        <p:spPr>
          <a:xfrm>
            <a:off x="2538558" y="5566736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11,2%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8" name="Retângulo 117"/>
          <p:cNvSpPr/>
          <p:nvPr/>
        </p:nvSpPr>
        <p:spPr>
          <a:xfrm>
            <a:off x="2872849" y="5563397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57,9%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19" name="Retângulo 118"/>
          <p:cNvSpPr/>
          <p:nvPr/>
        </p:nvSpPr>
        <p:spPr>
          <a:xfrm>
            <a:off x="3229145" y="5563396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79,0%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20" name="Retângulo 119"/>
          <p:cNvSpPr/>
          <p:nvPr/>
        </p:nvSpPr>
        <p:spPr>
          <a:xfrm>
            <a:off x="3535210" y="5563395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99,1%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21" name="Retângulo 120"/>
          <p:cNvSpPr/>
          <p:nvPr/>
        </p:nvSpPr>
        <p:spPr>
          <a:xfrm>
            <a:off x="3967258" y="5563395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100%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22" name="Retângulo 121"/>
          <p:cNvSpPr/>
          <p:nvPr/>
        </p:nvSpPr>
        <p:spPr>
          <a:xfrm>
            <a:off x="4293142" y="5563394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83,8%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23" name="Retângulo 122"/>
          <p:cNvSpPr/>
          <p:nvPr/>
        </p:nvSpPr>
        <p:spPr>
          <a:xfrm>
            <a:off x="5076056" y="5563394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99,0%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24" name="Retângulo 123"/>
          <p:cNvSpPr/>
          <p:nvPr/>
        </p:nvSpPr>
        <p:spPr>
          <a:xfrm>
            <a:off x="5436096" y="5563394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93,5%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25" name="Retângulo 124"/>
          <p:cNvSpPr/>
          <p:nvPr/>
        </p:nvSpPr>
        <p:spPr>
          <a:xfrm>
            <a:off x="6217331" y="5105821"/>
            <a:ext cx="529354" cy="140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100,0%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26" name="Retângulo 125"/>
          <p:cNvSpPr/>
          <p:nvPr/>
        </p:nvSpPr>
        <p:spPr>
          <a:xfrm>
            <a:off x="6709912" y="5555332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94,5%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27" name="Retângulo 126"/>
          <p:cNvSpPr/>
          <p:nvPr/>
        </p:nvSpPr>
        <p:spPr>
          <a:xfrm>
            <a:off x="4759346" y="5571706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97,4%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31" name="Retângulo 130"/>
          <p:cNvSpPr/>
          <p:nvPr/>
        </p:nvSpPr>
        <p:spPr>
          <a:xfrm>
            <a:off x="791286" y="4705909"/>
            <a:ext cx="326132" cy="104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2" name="Retângulo 131"/>
          <p:cNvSpPr/>
          <p:nvPr/>
        </p:nvSpPr>
        <p:spPr>
          <a:xfrm>
            <a:off x="1461835" y="4757995"/>
            <a:ext cx="326132" cy="104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3" name="Retângulo 132"/>
          <p:cNvSpPr/>
          <p:nvPr/>
        </p:nvSpPr>
        <p:spPr>
          <a:xfrm>
            <a:off x="1675127" y="4828442"/>
            <a:ext cx="2194052" cy="95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4" name="Retângulo 133"/>
          <p:cNvSpPr/>
          <p:nvPr/>
        </p:nvSpPr>
        <p:spPr>
          <a:xfrm>
            <a:off x="4019367" y="4717524"/>
            <a:ext cx="577763" cy="86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5" name="Retângulo 134"/>
          <p:cNvSpPr/>
          <p:nvPr/>
        </p:nvSpPr>
        <p:spPr>
          <a:xfrm>
            <a:off x="4838126" y="4676173"/>
            <a:ext cx="326132" cy="104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6" name="Retângulo 135"/>
          <p:cNvSpPr/>
          <p:nvPr/>
        </p:nvSpPr>
        <p:spPr>
          <a:xfrm>
            <a:off x="5257542" y="4791243"/>
            <a:ext cx="635539" cy="104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7" name="Retângulo 136"/>
          <p:cNvSpPr/>
          <p:nvPr/>
        </p:nvSpPr>
        <p:spPr>
          <a:xfrm>
            <a:off x="6885296" y="4866542"/>
            <a:ext cx="326132" cy="104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8" name="Retângulo 137"/>
          <p:cNvSpPr/>
          <p:nvPr/>
        </p:nvSpPr>
        <p:spPr>
          <a:xfrm>
            <a:off x="6397115" y="4678746"/>
            <a:ext cx="326132" cy="104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3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3" r="125"/>
          <a:stretch/>
        </p:blipFill>
        <p:spPr bwMode="auto">
          <a:xfrm>
            <a:off x="126220" y="3939828"/>
            <a:ext cx="250599" cy="216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" r="95353"/>
          <a:stretch/>
        </p:blipFill>
        <p:spPr bwMode="auto">
          <a:xfrm>
            <a:off x="251520" y="3933056"/>
            <a:ext cx="539766" cy="216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Retângulo 141"/>
          <p:cNvSpPr/>
          <p:nvPr/>
        </p:nvSpPr>
        <p:spPr>
          <a:xfrm>
            <a:off x="65791" y="5551304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prstClr val="black"/>
                </a:solidFill>
              </a:rPr>
              <a:t>85,0%</a:t>
            </a:r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43" name="Retângulo 142"/>
          <p:cNvSpPr/>
          <p:nvPr/>
        </p:nvSpPr>
        <p:spPr>
          <a:xfrm>
            <a:off x="588368" y="3562313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144" name="Retângulo 143"/>
          <p:cNvSpPr/>
          <p:nvPr/>
        </p:nvSpPr>
        <p:spPr>
          <a:xfrm>
            <a:off x="1022320" y="3562313"/>
            <a:ext cx="432048" cy="9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00" b="1" dirty="0">
              <a:solidFill>
                <a:prstClr val="black"/>
              </a:solidFill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104044" y="3624270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Mendes Júnior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 bwMode="auto">
          <a:xfrm>
            <a:off x="6504" y="3712699"/>
            <a:ext cx="88631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ector reto 9"/>
          <p:cNvCxnSpPr/>
          <p:nvPr/>
        </p:nvCxnSpPr>
        <p:spPr bwMode="auto">
          <a:xfrm flipV="1">
            <a:off x="1359760" y="3201451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Retângulo 73"/>
          <p:cNvSpPr/>
          <p:nvPr/>
        </p:nvSpPr>
        <p:spPr>
          <a:xfrm>
            <a:off x="1337829" y="3624270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CASF – Carioca/S.A. Paulista/</a:t>
            </a:r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Serveng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75" name="Conector reto 74"/>
          <p:cNvCxnSpPr/>
          <p:nvPr/>
        </p:nvCxnSpPr>
        <p:spPr bwMode="auto">
          <a:xfrm flipV="1">
            <a:off x="3923928" y="3206213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Conector reto 75"/>
          <p:cNvCxnSpPr/>
          <p:nvPr/>
        </p:nvCxnSpPr>
        <p:spPr bwMode="auto">
          <a:xfrm flipV="1">
            <a:off x="5436096" y="3206213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Conector reto 76"/>
          <p:cNvCxnSpPr/>
          <p:nvPr/>
        </p:nvCxnSpPr>
        <p:spPr bwMode="auto">
          <a:xfrm flipV="1">
            <a:off x="3142878" y="3206213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Retângulo 77"/>
          <p:cNvSpPr/>
          <p:nvPr/>
        </p:nvSpPr>
        <p:spPr>
          <a:xfrm>
            <a:off x="3010390" y="3630714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Mendes Júnior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79" name="Retângulo 78"/>
          <p:cNvSpPr/>
          <p:nvPr/>
        </p:nvSpPr>
        <p:spPr>
          <a:xfrm>
            <a:off x="3799250" y="3624270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CASF – Carioca/S.A. Paulista/</a:t>
            </a:r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Serveng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81" name="Conector reto 80"/>
          <p:cNvCxnSpPr/>
          <p:nvPr/>
        </p:nvCxnSpPr>
        <p:spPr bwMode="auto">
          <a:xfrm flipV="1">
            <a:off x="8867403" y="3201451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Retângulo 81"/>
          <p:cNvSpPr/>
          <p:nvPr/>
        </p:nvSpPr>
        <p:spPr>
          <a:xfrm>
            <a:off x="6723247" y="3630714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Mendes Júnior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85" name="Texto explicativo retangular com cantos arredondados 84"/>
          <p:cNvSpPr/>
          <p:nvPr/>
        </p:nvSpPr>
        <p:spPr>
          <a:xfrm>
            <a:off x="5257543" y="3796995"/>
            <a:ext cx="1452370" cy="419760"/>
          </a:xfrm>
          <a:prstGeom prst="wedgeRoundRectCallout">
            <a:avLst>
              <a:gd name="adj1" fmla="val -45579"/>
              <a:gd name="adj2" fmla="val -154290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 smtClean="0">
                <a:solidFill>
                  <a:prstClr val="black"/>
                </a:solidFill>
              </a:rPr>
              <a:t>Execução </a:t>
            </a:r>
            <a:r>
              <a:rPr lang="pt-BR" sz="800" b="1" dirty="0">
                <a:solidFill>
                  <a:prstClr val="black"/>
                </a:solidFill>
              </a:rPr>
              <a:t>Física: </a:t>
            </a:r>
            <a:r>
              <a:rPr lang="pt-BR" sz="800" b="1" dirty="0" smtClean="0">
                <a:solidFill>
                  <a:prstClr val="black"/>
                </a:solidFill>
              </a:rPr>
              <a:t>77,3%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cxnSp>
        <p:nvCxnSpPr>
          <p:cNvPr id="86" name="Conector reto 85"/>
          <p:cNvCxnSpPr/>
          <p:nvPr/>
        </p:nvCxnSpPr>
        <p:spPr bwMode="auto">
          <a:xfrm>
            <a:off x="104044" y="6171679"/>
            <a:ext cx="8246280" cy="104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Conector reto 94"/>
          <p:cNvCxnSpPr/>
          <p:nvPr/>
        </p:nvCxnSpPr>
        <p:spPr bwMode="auto">
          <a:xfrm flipV="1">
            <a:off x="8350324" y="5924928"/>
            <a:ext cx="0" cy="259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Conector reto 95"/>
          <p:cNvCxnSpPr/>
          <p:nvPr/>
        </p:nvCxnSpPr>
        <p:spPr bwMode="auto">
          <a:xfrm flipV="1">
            <a:off x="2883760" y="5670871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Conector reto 96"/>
          <p:cNvCxnSpPr/>
          <p:nvPr/>
        </p:nvCxnSpPr>
        <p:spPr bwMode="auto">
          <a:xfrm flipV="1">
            <a:off x="94840" y="5655631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Retângulo 97"/>
          <p:cNvSpPr/>
          <p:nvPr/>
        </p:nvSpPr>
        <p:spPr>
          <a:xfrm>
            <a:off x="3229145" y="6076023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Queiroz Galvão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99" name="Retângulo 98"/>
          <p:cNvSpPr/>
          <p:nvPr/>
        </p:nvSpPr>
        <p:spPr>
          <a:xfrm>
            <a:off x="860628" y="6075735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Serveng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100" name="Conector reto 99"/>
          <p:cNvCxnSpPr/>
          <p:nvPr/>
        </p:nvCxnSpPr>
        <p:spPr bwMode="auto">
          <a:xfrm flipV="1">
            <a:off x="4644008" y="5670871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Conector reto 100"/>
          <p:cNvCxnSpPr/>
          <p:nvPr/>
        </p:nvCxnSpPr>
        <p:spPr bwMode="auto">
          <a:xfrm flipV="1">
            <a:off x="5169760" y="5678491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Conector reto 101"/>
          <p:cNvCxnSpPr/>
          <p:nvPr/>
        </p:nvCxnSpPr>
        <p:spPr bwMode="auto">
          <a:xfrm flipV="1">
            <a:off x="6209359" y="5670871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Conector reto 102"/>
          <p:cNvCxnSpPr/>
          <p:nvPr/>
        </p:nvCxnSpPr>
        <p:spPr bwMode="auto">
          <a:xfrm flipV="1">
            <a:off x="6773239" y="5670871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7" name="Retângulo 146"/>
          <p:cNvSpPr/>
          <p:nvPr/>
        </p:nvSpPr>
        <p:spPr>
          <a:xfrm>
            <a:off x="7043559" y="6076023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Queiroz Galvão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00" name="Retângulo 199"/>
          <p:cNvSpPr/>
          <p:nvPr/>
        </p:nvSpPr>
        <p:spPr>
          <a:xfrm>
            <a:off x="5194701" y="6075735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Queiroz Galvão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01" name="Texto explicativo retangular com cantos arredondados 200"/>
          <p:cNvSpPr/>
          <p:nvPr/>
        </p:nvSpPr>
        <p:spPr>
          <a:xfrm>
            <a:off x="6865253" y="6335473"/>
            <a:ext cx="1498560" cy="367144"/>
          </a:xfrm>
          <a:prstGeom prst="wedgeRoundRectCallout">
            <a:avLst>
              <a:gd name="adj1" fmla="val -70757"/>
              <a:gd name="adj2" fmla="val -171948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>
                <a:solidFill>
                  <a:prstClr val="black"/>
                </a:solidFill>
              </a:rPr>
              <a:t>Execução Física: </a:t>
            </a:r>
            <a:r>
              <a:rPr lang="pt-BR" sz="800" b="1" dirty="0" smtClean="0">
                <a:solidFill>
                  <a:prstClr val="black"/>
                </a:solidFill>
              </a:rPr>
              <a:t>83,6%</a:t>
            </a:r>
            <a:endParaRPr lang="pt-BR" sz="800" b="1" dirty="0">
              <a:solidFill>
                <a:prstClr val="black"/>
              </a:solidFill>
            </a:endParaRP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sp>
        <p:nvSpPr>
          <p:cNvPr id="202" name="Texto explicativo retangular com cantos arredondados 201"/>
          <p:cNvSpPr/>
          <p:nvPr/>
        </p:nvSpPr>
        <p:spPr>
          <a:xfrm>
            <a:off x="1562522" y="6256361"/>
            <a:ext cx="1384695" cy="446754"/>
          </a:xfrm>
          <a:prstGeom prst="wedgeRoundRectCallout">
            <a:avLst>
              <a:gd name="adj1" fmla="val 8670"/>
              <a:gd name="adj2" fmla="val -138123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>
                <a:solidFill>
                  <a:prstClr val="black"/>
                </a:solidFill>
              </a:rPr>
              <a:t>Execução Física: </a:t>
            </a:r>
            <a:r>
              <a:rPr lang="pt-BR" sz="800" b="1" dirty="0" smtClean="0">
                <a:solidFill>
                  <a:prstClr val="black"/>
                </a:solidFill>
              </a:rPr>
              <a:t>55,6%</a:t>
            </a:r>
            <a:endParaRPr lang="pt-BR" sz="800" b="1" dirty="0">
              <a:solidFill>
                <a:prstClr val="black"/>
              </a:solidFill>
            </a:endParaRP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sp>
        <p:nvSpPr>
          <p:cNvPr id="203" name="Retângulo 202"/>
          <p:cNvSpPr/>
          <p:nvPr/>
        </p:nvSpPr>
        <p:spPr>
          <a:xfrm>
            <a:off x="4494412" y="6161040"/>
            <a:ext cx="872446" cy="330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Construcap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/ </a:t>
            </a:r>
            <a:r>
              <a:rPr lang="pt-BR" sz="600" b="1" dirty="0">
                <a:solidFill>
                  <a:srgbClr val="4F81BD">
                    <a:lumMod val="50000"/>
                  </a:srgbClr>
                </a:solidFill>
              </a:rPr>
              <a:t>Ferreira 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Guedes/ </a:t>
            </a:r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Toniolo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 </a:t>
            </a:r>
            <a:r>
              <a:rPr lang="pt-BR" sz="600" b="1" dirty="0" err="1">
                <a:solidFill>
                  <a:srgbClr val="4F81BD">
                    <a:lumMod val="50000"/>
                  </a:srgbClr>
                </a:solidFill>
              </a:rPr>
              <a:t>Busnello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05" name="Retângulo 204"/>
          <p:cNvSpPr/>
          <p:nvPr/>
        </p:nvSpPr>
        <p:spPr>
          <a:xfrm>
            <a:off x="6084168" y="6164204"/>
            <a:ext cx="872446" cy="330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Construcap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/ </a:t>
            </a:r>
            <a:r>
              <a:rPr lang="pt-BR" sz="600" b="1" dirty="0">
                <a:solidFill>
                  <a:srgbClr val="4F81BD">
                    <a:lumMod val="50000"/>
                  </a:srgbClr>
                </a:solidFill>
              </a:rPr>
              <a:t>Ferreira 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Guedes/ </a:t>
            </a:r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Toniolo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 </a:t>
            </a:r>
            <a:r>
              <a:rPr lang="pt-BR" sz="600" b="1" dirty="0" err="1">
                <a:solidFill>
                  <a:srgbClr val="4F81BD">
                    <a:lumMod val="50000"/>
                  </a:srgbClr>
                </a:solidFill>
              </a:rPr>
              <a:t>Busnello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grpSp>
        <p:nvGrpSpPr>
          <p:cNvPr id="148" name="Grupo 147"/>
          <p:cNvGrpSpPr/>
          <p:nvPr/>
        </p:nvGrpSpPr>
        <p:grpSpPr>
          <a:xfrm>
            <a:off x="2440024" y="4395186"/>
            <a:ext cx="1182000" cy="528599"/>
            <a:chOff x="6012160" y="3649750"/>
            <a:chExt cx="1182000" cy="528599"/>
          </a:xfrm>
        </p:grpSpPr>
        <p:pic>
          <p:nvPicPr>
            <p:cNvPr id="149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95" t="13336" r="35130" b="74000"/>
            <a:stretch/>
          </p:blipFill>
          <p:spPr bwMode="auto">
            <a:xfrm>
              <a:off x="6012160" y="3853917"/>
              <a:ext cx="720080" cy="324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CaixaDeTexto 149"/>
            <p:cNvSpPr txBox="1"/>
            <p:nvPr/>
          </p:nvSpPr>
          <p:spPr>
            <a:xfrm>
              <a:off x="6559905" y="3649750"/>
              <a:ext cx="6342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solidFill>
                    <a:srgbClr val="0066CC"/>
                  </a:solidFill>
                </a:rPr>
                <a:t>Ramal do Piancó </a:t>
              </a:r>
              <a:endParaRPr lang="pt-BR" sz="600" dirty="0">
                <a:solidFill>
                  <a:srgbClr val="0066CC"/>
                </a:solidFill>
              </a:endParaRPr>
            </a:p>
          </p:txBody>
        </p:sp>
      </p:grpSp>
      <p:pic>
        <p:nvPicPr>
          <p:cNvPr id="16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0460" r="92648" b="79572"/>
          <a:stretch/>
        </p:blipFill>
        <p:spPr bwMode="auto">
          <a:xfrm>
            <a:off x="376819" y="4149080"/>
            <a:ext cx="651136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CaixaDeTexto 144"/>
          <p:cNvSpPr txBox="1"/>
          <p:nvPr/>
        </p:nvSpPr>
        <p:spPr>
          <a:xfrm>
            <a:off x="8090048" y="5696773"/>
            <a:ext cx="514400" cy="192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650" b="1" dirty="0" smtClean="0">
                <a:solidFill>
                  <a:srgbClr val="C0504D">
                    <a:lumMod val="60000"/>
                    <a:lumOff val="40000"/>
                  </a:srgbClr>
                </a:solidFill>
              </a:rPr>
              <a:t>260,4 km</a:t>
            </a:r>
            <a:endParaRPr lang="pt-BR" sz="650" b="1" dirty="0"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6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 smtClean="0"/>
              <a:t>Projeto de Integração do rio São Francisco</a:t>
            </a:r>
            <a:br>
              <a:rPr lang="pt-BR" sz="3200" b="1" dirty="0" smtClean="0"/>
            </a:br>
            <a:r>
              <a:rPr lang="pt-BR" sz="2400" b="1" dirty="0" smtClean="0"/>
              <a:t>Eixo Norte – Execução Física 76%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8476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Secretaria de Infraestrutura Hídrica - SIH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Estação de Bombeamento EBI-1 </a:t>
            </a:r>
          </a:p>
        </p:txBody>
      </p:sp>
      <p:sp>
        <p:nvSpPr>
          <p:cNvPr id="2" name="AutoShape 2" descr="http://pisf.mi.gov.br/c/image_gallery/view_image?image_id=415091&amp;p_l_id=813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AutoShape 4" descr="http://pisf.mi.gov.br/c/image_gallery/view_image?image_id=415091&amp;p_l_id=81354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3968"/>
          <a:stretch/>
        </p:blipFill>
        <p:spPr bwMode="auto">
          <a:xfrm>
            <a:off x="-133861" y="329388"/>
            <a:ext cx="9411782" cy="65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2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3"/>
          <p:cNvSpPr txBox="1">
            <a:spLocks/>
          </p:cNvSpPr>
          <p:nvPr/>
        </p:nvSpPr>
        <p:spPr>
          <a:xfrm>
            <a:off x="0" y="0"/>
            <a:ext cx="9144000" cy="3326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1800" b="1" dirty="0" smtClean="0">
                <a:solidFill>
                  <a:prstClr val="black"/>
                </a:solidFill>
              </a:rPr>
              <a:t>Seguimento de Canal entre a EBI-1 e Reservatório </a:t>
            </a:r>
            <a:r>
              <a:rPr lang="pt-BR" sz="1800" b="1" dirty="0" err="1" smtClean="0">
                <a:solidFill>
                  <a:prstClr val="black"/>
                </a:solidFill>
              </a:rPr>
              <a:t>Tucutu</a:t>
            </a:r>
            <a:endParaRPr lang="pt-BR" sz="18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r="1476"/>
          <a:stretch/>
        </p:blipFill>
        <p:spPr bwMode="auto">
          <a:xfrm>
            <a:off x="0" y="352652"/>
            <a:ext cx="9144000" cy="6505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7056276" y="5692605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8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3"/>
          <p:cNvSpPr txBox="1">
            <a:spLocks/>
          </p:cNvSpPr>
          <p:nvPr/>
        </p:nvSpPr>
        <p:spPr bwMode="auto">
          <a:xfrm>
            <a:off x="0" y="0"/>
            <a:ext cx="9144000" cy="34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b="1" dirty="0" smtClean="0">
                <a:solidFill>
                  <a:prstClr val="black"/>
                </a:solidFill>
              </a:rPr>
              <a:t>Aqueduto Mari</a:t>
            </a:r>
            <a:endParaRPr lang="pt-BR" sz="18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/>
          <a:stretch/>
        </p:blipFill>
        <p:spPr bwMode="auto">
          <a:xfrm>
            <a:off x="0" y="405002"/>
            <a:ext cx="9128820" cy="6452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7056276" y="5692605"/>
            <a:ext cx="1800200" cy="1008111"/>
            <a:chOff x="6588224" y="5373216"/>
            <a:chExt cx="1800200" cy="100811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ixaDeTexto 9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8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EBI-2 – Vista Geral</a:t>
            </a:r>
            <a:endParaRPr lang="pt-BR" b="1" dirty="0">
              <a:solidFill>
                <a:prstClr val="black"/>
              </a:solidFill>
              <a:ea typeface="Calibri"/>
              <a:cs typeface="Calibri"/>
            </a:endParaRPr>
          </a:p>
        </p:txBody>
      </p:sp>
      <p:sp>
        <p:nvSpPr>
          <p:cNvPr id="3" name="AutoShape 2" descr="http://pisf.mi.gov.br/c/image_gallery/view_image?image_id=422888&amp;p_l_id=813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 b="2776"/>
          <a:stretch/>
        </p:blipFill>
        <p:spPr bwMode="auto">
          <a:xfrm>
            <a:off x="-83119" y="341123"/>
            <a:ext cx="9284797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7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EBI-3 – Vista Geral</a:t>
            </a:r>
            <a:endParaRPr lang="pt-BR" b="1" dirty="0">
              <a:solidFill>
                <a:prstClr val="black"/>
              </a:solidFill>
              <a:ea typeface="Calibri"/>
              <a:cs typeface="Calibri"/>
            </a:endParaRPr>
          </a:p>
        </p:txBody>
      </p:sp>
      <p:pic>
        <p:nvPicPr>
          <p:cNvPr id="6146" name="Picture 2" descr="\\est34723\Users\jacqueline.rocha\Documents\SIH 2014\FOTOS_2014\FOTOS_OUTUBRO_2014\Drone_10 a 17-10-2014\FOTOS\EIXO NORTE_Forebay Montante EBI 3\DJI008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-540" r="368" b="9390"/>
          <a:stretch/>
        </p:blipFill>
        <p:spPr bwMode="auto">
          <a:xfrm>
            <a:off x="8467" y="342358"/>
            <a:ext cx="9130404" cy="672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9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3"/>
          <p:cNvSpPr txBox="1">
            <a:spLocks/>
          </p:cNvSpPr>
          <p:nvPr/>
        </p:nvSpPr>
        <p:spPr>
          <a:xfrm>
            <a:off x="0" y="0"/>
            <a:ext cx="9144000" cy="3326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1800" b="1" dirty="0" smtClean="0">
                <a:solidFill>
                  <a:prstClr val="black"/>
                </a:solidFill>
              </a:rPr>
              <a:t>Execução de Canal – Trabalho Noturno</a:t>
            </a:r>
            <a:endParaRPr lang="pt-BR" sz="1800" b="1" dirty="0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8"/>
          <a:stretch/>
        </p:blipFill>
        <p:spPr bwMode="auto">
          <a:xfrm>
            <a:off x="1" y="384650"/>
            <a:ext cx="9144000" cy="64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3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EST34723\Users\jacqueline.rocha\Documents\SIH 2014\FOTOS_OUTUBRO_2014\TRECHO 2\30-9 a 3-10-2014\LOTE 05\WBS-1113 Res. e  dique de porcos\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54"/>
          <a:stretch/>
        </p:blipFill>
        <p:spPr bwMode="auto">
          <a:xfrm>
            <a:off x="0" y="352652"/>
            <a:ext cx="9141024" cy="657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9141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Reservatório </a:t>
            </a:r>
            <a:r>
              <a:rPr lang="pt-BR" b="1" dirty="0" smtClean="0">
                <a:solidFill>
                  <a:prstClr val="black"/>
                </a:solidFill>
              </a:rPr>
              <a:t>Porcos</a:t>
            </a:r>
            <a:endParaRPr lang="pt-BR" b="1" dirty="0">
              <a:solidFill>
                <a:prstClr val="black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1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Users\wilson.junior\Documents\Camera\20150130_091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6"/>
            <a:ext cx="9141024" cy="68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1" y="0"/>
            <a:ext cx="9141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Túnel </a:t>
            </a:r>
            <a:r>
              <a:rPr lang="pt-BR" b="1" dirty="0" err="1">
                <a:solidFill>
                  <a:prstClr val="black"/>
                </a:solidFill>
              </a:rPr>
              <a:t>Cuncas</a:t>
            </a:r>
            <a:r>
              <a:rPr lang="pt-BR" b="1" dirty="0">
                <a:solidFill>
                  <a:prstClr val="black"/>
                </a:solidFill>
              </a:rPr>
              <a:t> I (15KM) – Escavações concluídas</a:t>
            </a:r>
            <a:endParaRPr lang="pt-BR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9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\\est34723\Users\jacqueline.rocha\Documents\SIH 2014\FOTOS_2013\FOTOS DEZEMBRO_2013\FOTOS - DEZ - 13_SELEÇÃO\META 3 NORTE\Cuncas I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1024" cy="68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Túnel </a:t>
            </a:r>
            <a:r>
              <a:rPr lang="pt-BR" b="1" dirty="0" err="1">
                <a:solidFill>
                  <a:prstClr val="black"/>
                </a:solidFill>
              </a:rPr>
              <a:t>Cuncas</a:t>
            </a:r>
            <a:r>
              <a:rPr lang="pt-BR" b="1" dirty="0">
                <a:solidFill>
                  <a:prstClr val="black"/>
                </a:solidFill>
              </a:rPr>
              <a:t> II (4KM)</a:t>
            </a:r>
            <a:endParaRPr lang="pt-BR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7056276" y="5692605"/>
            <a:ext cx="1800200" cy="1008111"/>
            <a:chOff x="6588224" y="5373216"/>
            <a:chExt cx="1800200" cy="100811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3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/>
          <p:nvPr/>
        </p:nvSpPr>
        <p:spPr>
          <a:xfrm>
            <a:off x="21020" y="348868"/>
            <a:ext cx="4572000" cy="64881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5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prstClr val="white"/>
                </a:solidFill>
                <a:latin typeface="Arial" charset="0"/>
              </a:rPr>
              <a:t>Projeto de Integração do rio São Francisco</a:t>
            </a:r>
            <a:endParaRPr lang="pt-BR" sz="3000" b="1" spc="-30" dirty="0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4652963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>
            <a:spLocks/>
          </p:cNvSpPr>
          <p:nvPr/>
        </p:nvSpPr>
        <p:spPr bwMode="auto">
          <a:xfrm>
            <a:off x="0" y="4653136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prstClr val="white"/>
                </a:solidFill>
                <a:latin typeface="Arial" charset="0"/>
              </a:rPr>
              <a:t>Eixo Leste</a:t>
            </a:r>
            <a:endParaRPr lang="pt-BR" sz="3000" b="1" spc="-30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6" t="1158" r="841" b="43247"/>
          <a:stretch/>
        </p:blipFill>
        <p:spPr bwMode="auto">
          <a:xfrm>
            <a:off x="983697" y="1099128"/>
            <a:ext cx="7188703" cy="575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46856" y="1770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 smtClean="0"/>
              <a:t>Mapa da Infraestrutura Hídrica do Nordeste</a:t>
            </a:r>
            <a:endParaRPr lang="pt-BR" sz="2400" b="1" dirty="0"/>
          </a:p>
        </p:txBody>
      </p:sp>
      <p:pic>
        <p:nvPicPr>
          <p:cNvPr id="6" name="Picture 2" descr="G:\Mapa Projetos Cristiane MP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5750502"/>
            <a:ext cx="1246732" cy="10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4363" y="6240539"/>
            <a:ext cx="79597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4922" y="6414223"/>
            <a:ext cx="79597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47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9"/>
          <a:stretch/>
        </p:blipFill>
        <p:spPr bwMode="auto">
          <a:xfrm>
            <a:off x="2" y="1438177"/>
            <a:ext cx="9144000" cy="259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0613"/>
            <a:ext cx="9144000" cy="256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upo 124"/>
          <p:cNvGrpSpPr/>
          <p:nvPr/>
        </p:nvGrpSpPr>
        <p:grpSpPr>
          <a:xfrm>
            <a:off x="9576" y="2976627"/>
            <a:ext cx="8954912" cy="3229158"/>
            <a:chOff x="9575" y="2918108"/>
            <a:chExt cx="8954912" cy="3229158"/>
          </a:xfrm>
        </p:grpSpPr>
        <p:sp>
          <p:nvSpPr>
            <p:cNvPr id="130" name="Retângulo 129"/>
            <p:cNvSpPr/>
            <p:nvPr/>
          </p:nvSpPr>
          <p:spPr>
            <a:xfrm>
              <a:off x="683568" y="3196193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96,4%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1" name="Retângulo 130"/>
            <p:cNvSpPr/>
            <p:nvPr/>
          </p:nvSpPr>
          <p:spPr>
            <a:xfrm>
              <a:off x="1637210" y="3180387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2" name="Retângulo 131"/>
            <p:cNvSpPr/>
            <p:nvPr/>
          </p:nvSpPr>
          <p:spPr>
            <a:xfrm>
              <a:off x="2027905" y="318983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72,7%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3" name="Retângulo 132"/>
            <p:cNvSpPr/>
            <p:nvPr/>
          </p:nvSpPr>
          <p:spPr>
            <a:xfrm>
              <a:off x="2627783" y="3185155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95,7%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4" name="Retângulo 133"/>
            <p:cNvSpPr/>
            <p:nvPr/>
          </p:nvSpPr>
          <p:spPr>
            <a:xfrm>
              <a:off x="3136603" y="3185154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92,9%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5" name="Retângulo 134"/>
            <p:cNvSpPr/>
            <p:nvPr/>
          </p:nvSpPr>
          <p:spPr>
            <a:xfrm>
              <a:off x="3851920" y="318039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48,8%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6" name="Retângulo 135"/>
            <p:cNvSpPr/>
            <p:nvPr/>
          </p:nvSpPr>
          <p:spPr>
            <a:xfrm>
              <a:off x="4355976" y="318039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46,5%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7" name="Retângulo 136"/>
            <p:cNvSpPr/>
            <p:nvPr/>
          </p:nvSpPr>
          <p:spPr>
            <a:xfrm>
              <a:off x="5148064" y="318039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8" name="Retângulo 137"/>
            <p:cNvSpPr/>
            <p:nvPr/>
          </p:nvSpPr>
          <p:spPr>
            <a:xfrm>
              <a:off x="5868144" y="318039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10,1%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9" name="Retângulo 138"/>
            <p:cNvSpPr/>
            <p:nvPr/>
          </p:nvSpPr>
          <p:spPr>
            <a:xfrm>
              <a:off x="6372199" y="3180388"/>
              <a:ext cx="474959" cy="92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0" name="Retângulo 139"/>
            <p:cNvSpPr/>
            <p:nvPr/>
          </p:nvSpPr>
          <p:spPr>
            <a:xfrm>
              <a:off x="7020272" y="318038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27,2%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1" name="Retângulo 140"/>
            <p:cNvSpPr/>
            <p:nvPr/>
          </p:nvSpPr>
          <p:spPr>
            <a:xfrm>
              <a:off x="7812360" y="318038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99,2%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2" name="Retângulo 141"/>
            <p:cNvSpPr/>
            <p:nvPr/>
          </p:nvSpPr>
          <p:spPr>
            <a:xfrm>
              <a:off x="8532439" y="291810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10,1%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3" name="Retângulo 142"/>
            <p:cNvSpPr/>
            <p:nvPr/>
          </p:nvSpPr>
          <p:spPr>
            <a:xfrm>
              <a:off x="9575" y="604359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12,6%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4" name="Retângulo 143"/>
            <p:cNvSpPr/>
            <p:nvPr/>
          </p:nvSpPr>
          <p:spPr>
            <a:xfrm>
              <a:off x="654671" y="604394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5" name="Retângulo 144"/>
            <p:cNvSpPr/>
            <p:nvPr/>
          </p:nvSpPr>
          <p:spPr>
            <a:xfrm>
              <a:off x="1202532" y="6039536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7" name="Retângulo 146"/>
            <p:cNvSpPr/>
            <p:nvPr/>
          </p:nvSpPr>
          <p:spPr>
            <a:xfrm>
              <a:off x="1907704" y="604464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92,1%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0" name="Retângulo 149"/>
            <p:cNvSpPr/>
            <p:nvPr/>
          </p:nvSpPr>
          <p:spPr>
            <a:xfrm>
              <a:off x="2627784" y="604464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31,3%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1" name="Retângulo 150"/>
            <p:cNvSpPr/>
            <p:nvPr/>
          </p:nvSpPr>
          <p:spPr>
            <a:xfrm>
              <a:off x="3203848" y="604464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50,0%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2" name="Retângulo 151"/>
            <p:cNvSpPr/>
            <p:nvPr/>
          </p:nvSpPr>
          <p:spPr>
            <a:xfrm>
              <a:off x="3707904" y="604464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27,5%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3" name="Retângulo 152"/>
            <p:cNvSpPr/>
            <p:nvPr/>
          </p:nvSpPr>
          <p:spPr>
            <a:xfrm>
              <a:off x="4427984" y="604464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48,2%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4" name="Retângulo 153"/>
            <p:cNvSpPr/>
            <p:nvPr/>
          </p:nvSpPr>
          <p:spPr>
            <a:xfrm>
              <a:off x="5220072" y="6039536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99,6%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5" name="Retângulo 154"/>
            <p:cNvSpPr/>
            <p:nvPr/>
          </p:nvSpPr>
          <p:spPr>
            <a:xfrm>
              <a:off x="5746224" y="604464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20,9%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6" name="Retângulo 155"/>
            <p:cNvSpPr/>
            <p:nvPr/>
          </p:nvSpPr>
          <p:spPr>
            <a:xfrm>
              <a:off x="7444699" y="6034777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57" name="Retângulo 156"/>
            <p:cNvSpPr/>
            <p:nvPr/>
          </p:nvSpPr>
          <p:spPr>
            <a:xfrm>
              <a:off x="8604448" y="3895757"/>
              <a:ext cx="266680" cy="788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58" name="Retângulo 157"/>
            <p:cNvSpPr/>
            <p:nvPr/>
          </p:nvSpPr>
          <p:spPr>
            <a:xfrm>
              <a:off x="1182438" y="3196376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67" name="Retângulo 66"/>
            <p:cNvSpPr/>
            <p:nvPr/>
          </p:nvSpPr>
          <p:spPr>
            <a:xfrm>
              <a:off x="6300193" y="6054933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24,7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27" name="Texto explicativo retangular com cantos arredondados 126"/>
          <p:cNvSpPr/>
          <p:nvPr/>
        </p:nvSpPr>
        <p:spPr>
          <a:xfrm>
            <a:off x="380629" y="2204864"/>
            <a:ext cx="1167035" cy="304000"/>
          </a:xfrm>
          <a:prstGeom prst="wedgeRoundRectCallout">
            <a:avLst>
              <a:gd name="adj1" fmla="val -42636"/>
              <a:gd name="adj2" fmla="val 239098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 smtClean="0">
                <a:solidFill>
                  <a:prstClr val="black"/>
                </a:solidFill>
              </a:rPr>
              <a:t>Execução </a:t>
            </a:r>
            <a:r>
              <a:rPr lang="pt-BR" sz="800" b="1" dirty="0">
                <a:solidFill>
                  <a:prstClr val="black"/>
                </a:solidFill>
              </a:rPr>
              <a:t>Física: </a:t>
            </a:r>
            <a:r>
              <a:rPr lang="pt-BR" sz="800" b="1" dirty="0" smtClean="0">
                <a:solidFill>
                  <a:prstClr val="black"/>
                </a:solidFill>
              </a:rPr>
              <a:t>93,3%</a:t>
            </a:r>
            <a:endParaRPr lang="pt-BR" sz="800" b="1" dirty="0">
              <a:solidFill>
                <a:prstClr val="black"/>
              </a:solidFill>
            </a:endParaRP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sp>
        <p:nvSpPr>
          <p:cNvPr id="128" name="Texto explicativo retangular com cantos arredondados 127"/>
          <p:cNvSpPr/>
          <p:nvPr/>
        </p:nvSpPr>
        <p:spPr>
          <a:xfrm>
            <a:off x="5519504" y="5517232"/>
            <a:ext cx="1284744" cy="360040"/>
          </a:xfrm>
          <a:prstGeom prst="wedgeRoundRectCallout">
            <a:avLst>
              <a:gd name="adj1" fmla="val 68661"/>
              <a:gd name="adj2" fmla="val 87157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 smtClean="0">
                <a:solidFill>
                  <a:prstClr val="black"/>
                </a:solidFill>
              </a:rPr>
              <a:t>Execução </a:t>
            </a:r>
            <a:r>
              <a:rPr lang="pt-BR" sz="800" b="1" dirty="0">
                <a:solidFill>
                  <a:prstClr val="black"/>
                </a:solidFill>
              </a:rPr>
              <a:t>Física: </a:t>
            </a:r>
            <a:r>
              <a:rPr lang="pt-BR" sz="800" b="1" dirty="0" smtClean="0">
                <a:solidFill>
                  <a:prstClr val="black"/>
                </a:solidFill>
              </a:rPr>
              <a:t>37,7%</a:t>
            </a:r>
            <a:endParaRPr lang="pt-BR" sz="800" b="1" dirty="0">
              <a:solidFill>
                <a:prstClr val="black"/>
              </a:solidFill>
            </a:endParaRP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cxnSp>
        <p:nvCxnSpPr>
          <p:cNvPr id="159" name="Conector reto 158"/>
          <p:cNvCxnSpPr/>
          <p:nvPr/>
        </p:nvCxnSpPr>
        <p:spPr bwMode="auto">
          <a:xfrm>
            <a:off x="48641" y="4141176"/>
            <a:ext cx="909535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Retângulo 159"/>
          <p:cNvSpPr/>
          <p:nvPr/>
        </p:nvSpPr>
        <p:spPr>
          <a:xfrm>
            <a:off x="2085304" y="4025524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</a:t>
            </a:r>
            <a:r>
              <a:rPr lang="pt-BR" sz="600" b="1" dirty="0" err="1" smtClean="0">
                <a:solidFill>
                  <a:srgbClr val="BBE0E3">
                    <a:lumMod val="50000"/>
                  </a:srgbClr>
                </a:solidFill>
              </a:rPr>
              <a:t>Somague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61" name="Conector reto 160"/>
          <p:cNvCxnSpPr/>
          <p:nvPr/>
        </p:nvCxnSpPr>
        <p:spPr bwMode="auto">
          <a:xfrm flipV="1">
            <a:off x="5796136" y="3491244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Retângulo 161"/>
          <p:cNvSpPr/>
          <p:nvPr/>
        </p:nvSpPr>
        <p:spPr>
          <a:xfrm>
            <a:off x="6916441" y="3914661"/>
            <a:ext cx="718542" cy="190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 </a:t>
            </a:r>
            <a:r>
              <a:rPr lang="pt-BR" sz="600" b="1" dirty="0" err="1" smtClean="0">
                <a:solidFill>
                  <a:srgbClr val="BBE0E3">
                    <a:lumMod val="50000"/>
                  </a:srgbClr>
                </a:solidFill>
              </a:rPr>
              <a:t>Somague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63" name="Conector reto 162"/>
          <p:cNvCxnSpPr/>
          <p:nvPr/>
        </p:nvCxnSpPr>
        <p:spPr bwMode="auto">
          <a:xfrm flipV="1">
            <a:off x="48641" y="3588418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Conector reto 163"/>
          <p:cNvCxnSpPr/>
          <p:nvPr/>
        </p:nvCxnSpPr>
        <p:spPr bwMode="auto">
          <a:xfrm flipV="1">
            <a:off x="6945486" y="3497594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Conector reto 164"/>
          <p:cNvCxnSpPr/>
          <p:nvPr/>
        </p:nvCxnSpPr>
        <p:spPr bwMode="auto">
          <a:xfrm flipV="1">
            <a:off x="7562428" y="3500005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6" name="Retângulo 165"/>
          <p:cNvSpPr/>
          <p:nvPr/>
        </p:nvSpPr>
        <p:spPr>
          <a:xfrm>
            <a:off x="5508104" y="4035684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67" name="Retângulo 166"/>
          <p:cNvSpPr/>
          <p:nvPr/>
        </p:nvSpPr>
        <p:spPr>
          <a:xfrm>
            <a:off x="7387704" y="4035684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68" name="Retângulo 167"/>
          <p:cNvSpPr/>
          <p:nvPr/>
        </p:nvSpPr>
        <p:spPr>
          <a:xfrm>
            <a:off x="2447193" y="6627549"/>
            <a:ext cx="718542" cy="190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 </a:t>
            </a:r>
            <a:r>
              <a:rPr lang="pt-BR" sz="600" b="1" dirty="0" err="1" smtClean="0">
                <a:solidFill>
                  <a:srgbClr val="BBE0E3">
                    <a:lumMod val="50000"/>
                  </a:srgbClr>
                </a:solidFill>
              </a:rPr>
              <a:t>Somague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69" name="Conector reto 168"/>
          <p:cNvCxnSpPr/>
          <p:nvPr/>
        </p:nvCxnSpPr>
        <p:spPr bwMode="auto">
          <a:xfrm flipV="1">
            <a:off x="2555776" y="6210482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Conector reto 169"/>
          <p:cNvCxnSpPr/>
          <p:nvPr/>
        </p:nvCxnSpPr>
        <p:spPr bwMode="auto">
          <a:xfrm flipV="1">
            <a:off x="3059832" y="6212893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Conector reto 170"/>
          <p:cNvCxnSpPr/>
          <p:nvPr/>
        </p:nvCxnSpPr>
        <p:spPr bwMode="auto">
          <a:xfrm flipV="1">
            <a:off x="9576" y="6835351"/>
            <a:ext cx="8966269" cy="36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Retângulo 171"/>
          <p:cNvSpPr/>
          <p:nvPr/>
        </p:nvSpPr>
        <p:spPr>
          <a:xfrm>
            <a:off x="3538465" y="6633517"/>
            <a:ext cx="718542" cy="190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 </a:t>
            </a:r>
            <a:r>
              <a:rPr lang="pt-BR" sz="600" b="1" dirty="0" err="1" smtClean="0">
                <a:solidFill>
                  <a:srgbClr val="BBE0E3">
                    <a:lumMod val="50000"/>
                  </a:srgbClr>
                </a:solidFill>
              </a:rPr>
              <a:t>Somague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73" name="Conector reto 172"/>
          <p:cNvCxnSpPr/>
          <p:nvPr/>
        </p:nvCxnSpPr>
        <p:spPr bwMode="auto">
          <a:xfrm flipV="1">
            <a:off x="3631707" y="6227108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Conector reto 173"/>
          <p:cNvCxnSpPr/>
          <p:nvPr/>
        </p:nvCxnSpPr>
        <p:spPr bwMode="auto">
          <a:xfrm flipV="1">
            <a:off x="4139952" y="6229519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75" name="Retângulo 174"/>
          <p:cNvSpPr/>
          <p:nvPr/>
        </p:nvSpPr>
        <p:spPr>
          <a:xfrm>
            <a:off x="365830" y="6752415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76" name="Retângulo 175"/>
          <p:cNvSpPr/>
          <p:nvPr/>
        </p:nvSpPr>
        <p:spPr>
          <a:xfrm>
            <a:off x="5324935" y="6746485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77" name="Conector reto 176"/>
          <p:cNvCxnSpPr/>
          <p:nvPr/>
        </p:nvCxnSpPr>
        <p:spPr bwMode="auto">
          <a:xfrm flipV="1">
            <a:off x="8961333" y="6212894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78" name="Retângulo 177"/>
          <p:cNvSpPr/>
          <p:nvPr/>
        </p:nvSpPr>
        <p:spPr>
          <a:xfrm>
            <a:off x="2987825" y="6614731"/>
            <a:ext cx="753282" cy="2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 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79" name="Texto explicativo retangular com cantos arredondados 178"/>
          <p:cNvSpPr/>
          <p:nvPr/>
        </p:nvSpPr>
        <p:spPr>
          <a:xfrm>
            <a:off x="7345588" y="2724289"/>
            <a:ext cx="1244676" cy="362490"/>
          </a:xfrm>
          <a:prstGeom prst="wedgeRoundRectCallout">
            <a:avLst>
              <a:gd name="adj1" fmla="val 53378"/>
              <a:gd name="adj2" fmla="val 87610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 smtClean="0">
                <a:solidFill>
                  <a:prstClr val="black"/>
                </a:solidFill>
              </a:rPr>
              <a:t>Execução </a:t>
            </a:r>
            <a:r>
              <a:rPr lang="pt-BR" sz="800" b="1" dirty="0">
                <a:solidFill>
                  <a:prstClr val="black"/>
                </a:solidFill>
              </a:rPr>
              <a:t>Física: </a:t>
            </a:r>
            <a:r>
              <a:rPr lang="pt-BR" sz="800" b="1" dirty="0" smtClean="0">
                <a:solidFill>
                  <a:prstClr val="black"/>
                </a:solidFill>
              </a:rPr>
              <a:t>76,4%</a:t>
            </a:r>
            <a:endParaRPr lang="pt-BR" sz="800" b="1" dirty="0">
              <a:solidFill>
                <a:prstClr val="black"/>
              </a:solidFill>
            </a:endParaRP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pic>
        <p:nvPicPr>
          <p:cNvPr id="12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66" y="1093510"/>
            <a:ext cx="9080059" cy="6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 smtClean="0"/>
              <a:t>Projeto de Integração do rio São Francisco</a:t>
            </a:r>
            <a:br>
              <a:rPr lang="pt-BR" sz="3200" b="1" dirty="0" smtClean="0"/>
            </a:br>
            <a:r>
              <a:rPr lang="pt-BR" sz="2400" b="1" dirty="0" smtClean="0"/>
              <a:t>Eixo Leste – Execução Física 72,4%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3635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cicero.meneses\Desktop\FOTOS JULHO_2014\Drone - 3L - Agosto 2014\DJI001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 bwMode="auto">
          <a:xfrm>
            <a:off x="0" y="1050629"/>
            <a:ext cx="9144000" cy="583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V</a:t>
            </a:r>
            <a:r>
              <a:rPr lang="pt-BR" dirty="0" smtClean="0"/>
              <a:t>ista </a:t>
            </a:r>
            <a:r>
              <a:rPr lang="pt-BR" dirty="0"/>
              <a:t>geral da captação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7056276" y="5692605"/>
            <a:ext cx="1800200" cy="1008111"/>
            <a:chOff x="6588224" y="5373216"/>
            <a:chExt cx="1800200" cy="100811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1319" b="1"/>
          <a:stretch/>
        </p:blipFill>
        <p:spPr>
          <a:xfrm>
            <a:off x="0" y="386970"/>
            <a:ext cx="9143200" cy="647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91432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EBV-1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7056276" y="5692605"/>
            <a:ext cx="1800200" cy="1008111"/>
            <a:chOff x="6588224" y="5373216"/>
            <a:chExt cx="1800200" cy="100811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8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670"/>
            <a:ext cx="9176742" cy="653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EBV-1 – Conjunto Moto Bomba</a:t>
            </a:r>
          </a:p>
        </p:txBody>
      </p:sp>
    </p:spTree>
    <p:extLst>
      <p:ext uri="{BB962C8B-B14F-4D97-AF65-F5344CB8AC3E}">
        <p14:creationId xmlns:p14="http://schemas.microsoft.com/office/powerpoint/2010/main" val="12434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3067" y="836712"/>
            <a:ext cx="9911611" cy="565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EBV-1 – Enchimento </a:t>
            </a:r>
            <a:r>
              <a:rPr lang="pt-BR" dirty="0" err="1"/>
              <a:t>Forebay</a:t>
            </a:r>
            <a:r>
              <a:rPr lang="pt-BR" dirty="0"/>
              <a:t> de Jusante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056276" y="5373216"/>
            <a:ext cx="1800200" cy="1008111"/>
            <a:chOff x="6588224" y="5373216"/>
            <a:chExt cx="1800200" cy="100811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ixaDeTexto 10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2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5588"/>
            <a:ext cx="9144000" cy="652461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 smtClean="0"/>
              <a:t>Aqueduto </a:t>
            </a:r>
            <a:r>
              <a:rPr lang="pt-BR" dirty="0"/>
              <a:t>da BR-316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056276" y="5692605"/>
            <a:ext cx="1800200" cy="1008111"/>
            <a:chOff x="6588224" y="5373216"/>
            <a:chExt cx="1800200" cy="100811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ixaDeTexto 10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97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2" y="1268760"/>
            <a:ext cx="9144002" cy="508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Enchimento do Reservatório Areias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056276" y="5301209"/>
            <a:ext cx="1800200" cy="1008111"/>
            <a:chOff x="6588224" y="5373216"/>
            <a:chExt cx="1800200" cy="100811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ixaDeTexto 10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3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est34723\Users\jacqueline.rocha\Documents\SIH 2015\FOTOS 2015\FEVEREIRO\TRECHO 5\16 a 20-2-2015\3ª Semana Rel.Fotos fev 2015\Fotos M3L e 1L e 2L\Fotos M1L e 2L\2620_46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b="9253"/>
          <a:stretch/>
        </p:blipFill>
        <p:spPr bwMode="auto">
          <a:xfrm>
            <a:off x="-219522" y="352652"/>
            <a:ext cx="9544050" cy="66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EBV - 2</a:t>
            </a:r>
          </a:p>
        </p:txBody>
      </p:sp>
    </p:spTree>
    <p:extLst>
      <p:ext uri="{BB962C8B-B14F-4D97-AF65-F5344CB8AC3E}">
        <p14:creationId xmlns:p14="http://schemas.microsoft.com/office/powerpoint/2010/main" val="3386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Fotografia Março  2014\Barragem Bagre\_DSC02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7736" y="340629"/>
            <a:ext cx="9800256" cy="650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Reservatório Bagres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056276" y="5692605"/>
            <a:ext cx="1800200" cy="1008111"/>
            <a:chOff x="6588224" y="5373216"/>
            <a:chExt cx="1800200" cy="100811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ixaDeTexto 10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8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est34723\Users\jacqueline.rocha\Documents\SIH 2015\FOTOS 2015\FOTOS WILSON_APRESENTAÇÃO\TUNEL GIANCARLO\IMG_4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" y="343930"/>
            <a:ext cx="9142372" cy="68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>
                <a:solidFill>
                  <a:prstClr val="black"/>
                </a:solidFill>
              </a:defRPr>
            </a:lvl1pPr>
          </a:lstStyle>
          <a:p>
            <a:r>
              <a:rPr lang="pt-BR" dirty="0"/>
              <a:t>Túnel Giancarlo - Emboque</a:t>
            </a:r>
          </a:p>
        </p:txBody>
      </p:sp>
    </p:spTree>
    <p:extLst>
      <p:ext uri="{BB962C8B-B14F-4D97-AF65-F5344CB8AC3E}">
        <p14:creationId xmlns:p14="http://schemas.microsoft.com/office/powerpoint/2010/main" val="11057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26774"/>
              </p:ext>
            </p:extLst>
          </p:nvPr>
        </p:nvGraphicFramePr>
        <p:xfrm>
          <a:off x="1475656" y="980728"/>
          <a:ext cx="6200712" cy="5398953"/>
        </p:xfrm>
        <a:graphic>
          <a:graphicData uri="http://schemas.openxmlformats.org/drawingml/2006/table">
            <a:tbl>
              <a:tblPr firstRow="1" firstCol="1" bandRow="1"/>
              <a:tblGrid>
                <a:gridCol w="3077083"/>
                <a:gridCol w="1494473"/>
                <a:gridCol w="1629156"/>
              </a:tblGrid>
              <a:tr h="718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Empreendimento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Valor 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Execução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3343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[AL] Canal do Sertão Alagoano</a:t>
                      </a: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R$ 2,2 bilhões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67%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[BA] Adutora do Algodão</a:t>
                      </a:r>
                      <a:endParaRPr lang="pt-BR" sz="16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R$ 147 milhões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90%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[CE]  Cinturão das Águas</a:t>
                      </a: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R$ 1,1 bilhão 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20%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[PB] Vertente Litorânea</a:t>
                      </a: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R$ 875 milhões 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38%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[PE] Adutora do Agreste</a:t>
                      </a: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R$ 1,3 bilhão 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61%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96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[PE e</a:t>
                      </a:r>
                      <a:r>
                        <a:rPr lang="pt-BR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PB] Adutora do Pajeú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R$ 362 milhões 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63%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5740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[PI] Sistema Piaus e Bocaina</a:t>
                      </a:r>
                      <a:endParaRPr lang="pt-BR" sz="1600" b="1" kern="12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R$ 128 milhões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73%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57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[RN] Barragem Oiticica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R$ 292 milhões 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28%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[RS] Barragem Arroio </a:t>
                      </a:r>
                      <a:r>
                        <a:rPr lang="pt-BR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Taquarembó</a:t>
                      </a:r>
                      <a:endParaRPr lang="pt-BR" sz="1600" b="1" kern="1200" dirty="0" smtClean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R$ 140 milhões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41%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[SC] Barragens Oeste e Sul</a:t>
                      </a: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R$ 60 milhões 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58%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[SE] Sistema Tomar do Geru</a:t>
                      </a:r>
                      <a:endParaRPr lang="pt-BR" sz="1600" b="1" kern="1200" dirty="0" smtClean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R$ 69 milhões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rPr>
                        <a:t>60%</a:t>
                      </a:r>
                      <a:endParaRPr lang="pt-BR" sz="1600" b="0" kern="1200" dirty="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>
          <a:xfrm>
            <a:off x="446856" y="1770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 smtClean="0"/>
              <a:t>Obras Estruturantes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2326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>
          <a:xfrm>
            <a:off x="0" y="348868"/>
            <a:ext cx="4572000" cy="6509132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ítulo 1"/>
          <p:cNvSpPr>
            <a:spLocks/>
          </p:cNvSpPr>
          <p:nvPr/>
        </p:nvSpPr>
        <p:spPr bwMode="auto">
          <a:xfrm>
            <a:off x="109118" y="3429174"/>
            <a:ext cx="4352749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spc="-3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Visão para o futuro</a:t>
            </a:r>
            <a:endParaRPr lang="pt-BR" sz="3000" b="1" spc="-3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 13"/>
          <p:cNvSpPr/>
          <p:nvPr/>
        </p:nvSpPr>
        <p:spPr>
          <a:xfrm>
            <a:off x="3135537" y="1426468"/>
            <a:ext cx="2857499" cy="1592986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>
                <a:latin typeface="+mn-lt"/>
              </a:rPr>
              <a:t>Fortalecer o desenvolvimento e a integração da faixa de fronteira</a:t>
            </a:r>
          </a:p>
        </p:txBody>
      </p:sp>
      <p:sp>
        <p:nvSpPr>
          <p:cNvPr id="15" name="Forma livre 14"/>
          <p:cNvSpPr/>
          <p:nvPr/>
        </p:nvSpPr>
        <p:spPr>
          <a:xfrm>
            <a:off x="4954862" y="5013176"/>
            <a:ext cx="2654976" cy="1714500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>
                <a:latin typeface="+mn-lt"/>
              </a:rPr>
              <a:t>Discutir a funcionalidade do FUNCAP (Fundo Nacional de Calamidades Públicas)</a:t>
            </a:r>
          </a:p>
        </p:txBody>
      </p:sp>
      <p:sp>
        <p:nvSpPr>
          <p:cNvPr id="16" name="Forma livre 15"/>
          <p:cNvSpPr/>
          <p:nvPr/>
        </p:nvSpPr>
        <p:spPr>
          <a:xfrm>
            <a:off x="1419212" y="5013176"/>
            <a:ext cx="2857499" cy="1714500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>
                <a:latin typeface="+mn-lt"/>
              </a:rPr>
              <a:t>Ampliar os termos de Cooperação Internacional para discussão de desastres naturais</a:t>
            </a:r>
          </a:p>
        </p:txBody>
      </p:sp>
      <p:sp>
        <p:nvSpPr>
          <p:cNvPr id="17" name="Forma livre 16"/>
          <p:cNvSpPr/>
          <p:nvPr/>
        </p:nvSpPr>
        <p:spPr>
          <a:xfrm>
            <a:off x="6230275" y="1412776"/>
            <a:ext cx="2857499" cy="1606678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/>
              <a:t>Estruturar alternativas de </a:t>
            </a:r>
            <a:r>
              <a:rPr lang="pt-BR" sz="1600" i="1" kern="1200" dirty="0" err="1" smtClean="0"/>
              <a:t>funding</a:t>
            </a:r>
            <a:r>
              <a:rPr lang="pt-BR" sz="1600" kern="1200" dirty="0" smtClean="0"/>
              <a:t> para fomento do desenvolvimento regional</a:t>
            </a:r>
            <a:endParaRPr lang="pt-BR" sz="1600" kern="1200" dirty="0"/>
          </a:p>
        </p:txBody>
      </p:sp>
      <p:sp>
        <p:nvSpPr>
          <p:cNvPr id="18" name="Forma livre 17"/>
          <p:cNvSpPr/>
          <p:nvPr/>
        </p:nvSpPr>
        <p:spPr>
          <a:xfrm>
            <a:off x="1403648" y="3298676"/>
            <a:ext cx="2857499" cy="1592986"/>
          </a:xfrm>
          <a:custGeom>
            <a:avLst/>
            <a:gdLst>
              <a:gd name="connsiteX0" fmla="*/ 0 w 2857499"/>
              <a:gd name="connsiteY0" fmla="*/ 0 h 1714500"/>
              <a:gd name="connsiteX1" fmla="*/ 2857499 w 2857499"/>
              <a:gd name="connsiteY1" fmla="*/ 0 h 1714500"/>
              <a:gd name="connsiteX2" fmla="*/ 2857499 w 2857499"/>
              <a:gd name="connsiteY2" fmla="*/ 1714500 h 1714500"/>
              <a:gd name="connsiteX3" fmla="*/ 0 w 2857499"/>
              <a:gd name="connsiteY3" fmla="*/ 1714500 h 1714500"/>
              <a:gd name="connsiteX4" fmla="*/ 0 w 2857499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499" h="1714500">
                <a:moveTo>
                  <a:pt x="0" y="0"/>
                </a:moveTo>
                <a:lnTo>
                  <a:pt x="2857499" y="0"/>
                </a:lnTo>
                <a:lnTo>
                  <a:pt x="2857499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/>
              <a:t>Criar Comitê de gestão integrada dos fundos regionais</a:t>
            </a:r>
            <a:endParaRPr lang="pt-BR" sz="1600" kern="12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4073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Visão para o Futuro</a:t>
            </a:r>
            <a:endParaRPr lang="pt-BR" sz="2800" b="1" dirty="0"/>
          </a:p>
        </p:txBody>
      </p:sp>
      <p:sp>
        <p:nvSpPr>
          <p:cNvPr id="19" name="Forma livre 18"/>
          <p:cNvSpPr/>
          <p:nvPr/>
        </p:nvSpPr>
        <p:spPr>
          <a:xfrm>
            <a:off x="4932040" y="3284984"/>
            <a:ext cx="2677797" cy="1606678"/>
          </a:xfrm>
          <a:custGeom>
            <a:avLst/>
            <a:gdLst>
              <a:gd name="connsiteX0" fmla="*/ 0 w 2677797"/>
              <a:gd name="connsiteY0" fmla="*/ 0 h 1606678"/>
              <a:gd name="connsiteX1" fmla="*/ 2677797 w 2677797"/>
              <a:gd name="connsiteY1" fmla="*/ 0 h 1606678"/>
              <a:gd name="connsiteX2" fmla="*/ 2677797 w 2677797"/>
              <a:gd name="connsiteY2" fmla="*/ 1606678 h 1606678"/>
              <a:gd name="connsiteX3" fmla="*/ 0 w 2677797"/>
              <a:gd name="connsiteY3" fmla="*/ 1606678 h 1606678"/>
              <a:gd name="connsiteX4" fmla="*/ 0 w 2677797"/>
              <a:gd name="connsiteY4" fmla="*/ 0 h 16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7797" h="1606678">
                <a:moveTo>
                  <a:pt x="0" y="0"/>
                </a:moveTo>
                <a:lnTo>
                  <a:pt x="2677797" y="0"/>
                </a:lnTo>
                <a:lnTo>
                  <a:pt x="2677797" y="1606678"/>
                </a:lnTo>
                <a:lnTo>
                  <a:pt x="0" y="1606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>
                <a:latin typeface="+mn-lt"/>
              </a:rPr>
              <a:t>Política de Apoio à Proteção e Defesa Civil</a:t>
            </a:r>
          </a:p>
        </p:txBody>
      </p:sp>
      <p:sp>
        <p:nvSpPr>
          <p:cNvPr id="20" name="Forma livre 19"/>
          <p:cNvSpPr/>
          <p:nvPr/>
        </p:nvSpPr>
        <p:spPr>
          <a:xfrm>
            <a:off x="179512" y="1412776"/>
            <a:ext cx="2677797" cy="1606678"/>
          </a:xfrm>
          <a:custGeom>
            <a:avLst/>
            <a:gdLst>
              <a:gd name="connsiteX0" fmla="*/ 0 w 2677797"/>
              <a:gd name="connsiteY0" fmla="*/ 0 h 1606678"/>
              <a:gd name="connsiteX1" fmla="*/ 2677797 w 2677797"/>
              <a:gd name="connsiteY1" fmla="*/ 0 h 1606678"/>
              <a:gd name="connsiteX2" fmla="*/ 2677797 w 2677797"/>
              <a:gd name="connsiteY2" fmla="*/ 1606678 h 1606678"/>
              <a:gd name="connsiteX3" fmla="*/ 0 w 2677797"/>
              <a:gd name="connsiteY3" fmla="*/ 1606678 h 1606678"/>
              <a:gd name="connsiteX4" fmla="*/ 0 w 2677797"/>
              <a:gd name="connsiteY4" fmla="*/ 0 h 16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7797" h="1606678">
                <a:moveTo>
                  <a:pt x="0" y="0"/>
                </a:moveTo>
                <a:lnTo>
                  <a:pt x="2677797" y="0"/>
                </a:lnTo>
                <a:lnTo>
                  <a:pt x="2677797" y="1606678"/>
                </a:lnTo>
                <a:lnTo>
                  <a:pt x="0" y="1606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>
                <a:latin typeface="+mn-lt"/>
              </a:rPr>
              <a:t>Reformular a Política Nacional de Desenvolvimento Regional</a:t>
            </a:r>
          </a:p>
        </p:txBody>
      </p:sp>
    </p:spTree>
    <p:extLst>
      <p:ext uri="{BB962C8B-B14F-4D97-AF65-F5344CB8AC3E}">
        <p14:creationId xmlns:p14="http://schemas.microsoft.com/office/powerpoint/2010/main" val="5937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 2"/>
          <p:cNvSpPr/>
          <p:nvPr/>
        </p:nvSpPr>
        <p:spPr>
          <a:xfrm>
            <a:off x="287524" y="1819684"/>
            <a:ext cx="2677797" cy="1606678"/>
          </a:xfrm>
          <a:custGeom>
            <a:avLst/>
            <a:gdLst>
              <a:gd name="connsiteX0" fmla="*/ 0 w 2677797"/>
              <a:gd name="connsiteY0" fmla="*/ 0 h 1606678"/>
              <a:gd name="connsiteX1" fmla="*/ 2677797 w 2677797"/>
              <a:gd name="connsiteY1" fmla="*/ 0 h 1606678"/>
              <a:gd name="connsiteX2" fmla="*/ 2677797 w 2677797"/>
              <a:gd name="connsiteY2" fmla="*/ 1606678 h 1606678"/>
              <a:gd name="connsiteX3" fmla="*/ 0 w 2677797"/>
              <a:gd name="connsiteY3" fmla="*/ 1606678 h 1606678"/>
              <a:gd name="connsiteX4" fmla="*/ 0 w 2677797"/>
              <a:gd name="connsiteY4" fmla="*/ 0 h 16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7797" h="1606678">
                <a:moveTo>
                  <a:pt x="0" y="0"/>
                </a:moveTo>
                <a:lnTo>
                  <a:pt x="2677797" y="0"/>
                </a:lnTo>
                <a:lnTo>
                  <a:pt x="2677797" y="1606678"/>
                </a:lnTo>
                <a:lnTo>
                  <a:pt x="0" y="1606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/>
              <a:t>Continuidade e conclusão do Plano Nacional de Infraestrutura Hídrica</a:t>
            </a:r>
            <a:endParaRPr lang="pt-BR" sz="1600" kern="1200" dirty="0"/>
          </a:p>
        </p:txBody>
      </p:sp>
      <p:sp>
        <p:nvSpPr>
          <p:cNvPr id="6" name="Forma livre 5"/>
          <p:cNvSpPr/>
          <p:nvPr/>
        </p:nvSpPr>
        <p:spPr>
          <a:xfrm>
            <a:off x="6178678" y="1819684"/>
            <a:ext cx="2677797" cy="1606678"/>
          </a:xfrm>
          <a:custGeom>
            <a:avLst/>
            <a:gdLst>
              <a:gd name="connsiteX0" fmla="*/ 0 w 2677797"/>
              <a:gd name="connsiteY0" fmla="*/ 0 h 1606678"/>
              <a:gd name="connsiteX1" fmla="*/ 2677797 w 2677797"/>
              <a:gd name="connsiteY1" fmla="*/ 0 h 1606678"/>
              <a:gd name="connsiteX2" fmla="*/ 2677797 w 2677797"/>
              <a:gd name="connsiteY2" fmla="*/ 1606678 h 1606678"/>
              <a:gd name="connsiteX3" fmla="*/ 0 w 2677797"/>
              <a:gd name="connsiteY3" fmla="*/ 1606678 h 1606678"/>
              <a:gd name="connsiteX4" fmla="*/ 0 w 2677797"/>
              <a:gd name="connsiteY4" fmla="*/ 0 h 16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7797" h="1606678">
                <a:moveTo>
                  <a:pt x="0" y="0"/>
                </a:moveTo>
                <a:lnTo>
                  <a:pt x="2677797" y="0"/>
                </a:lnTo>
                <a:lnTo>
                  <a:pt x="2677797" y="1606678"/>
                </a:lnTo>
                <a:lnTo>
                  <a:pt x="0" y="1606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/>
              <a:t>Mudar e melhorar a atuação dos Perímetros de Irrigação</a:t>
            </a:r>
            <a:endParaRPr lang="pt-BR" sz="1600" kern="1200" dirty="0"/>
          </a:p>
        </p:txBody>
      </p:sp>
      <p:sp>
        <p:nvSpPr>
          <p:cNvPr id="8" name="Forma livre 7"/>
          <p:cNvSpPr/>
          <p:nvPr/>
        </p:nvSpPr>
        <p:spPr>
          <a:xfrm>
            <a:off x="3233101" y="1849400"/>
            <a:ext cx="2677797" cy="1606678"/>
          </a:xfrm>
          <a:custGeom>
            <a:avLst/>
            <a:gdLst>
              <a:gd name="connsiteX0" fmla="*/ 0 w 2677797"/>
              <a:gd name="connsiteY0" fmla="*/ 0 h 1606678"/>
              <a:gd name="connsiteX1" fmla="*/ 2677797 w 2677797"/>
              <a:gd name="connsiteY1" fmla="*/ 0 h 1606678"/>
              <a:gd name="connsiteX2" fmla="*/ 2677797 w 2677797"/>
              <a:gd name="connsiteY2" fmla="*/ 1606678 h 1606678"/>
              <a:gd name="connsiteX3" fmla="*/ 0 w 2677797"/>
              <a:gd name="connsiteY3" fmla="*/ 1606678 h 1606678"/>
              <a:gd name="connsiteX4" fmla="*/ 0 w 2677797"/>
              <a:gd name="connsiteY4" fmla="*/ 0 h 16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7797" h="1606678">
                <a:moveTo>
                  <a:pt x="0" y="0"/>
                </a:moveTo>
                <a:lnTo>
                  <a:pt x="2677797" y="0"/>
                </a:lnTo>
                <a:lnTo>
                  <a:pt x="2677797" y="1606678"/>
                </a:lnTo>
                <a:lnTo>
                  <a:pt x="0" y="1606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>
                <a:latin typeface="+mn-lt"/>
              </a:rPr>
              <a:t>Estabelecer regras antecipadas para a Política de Irrigação</a:t>
            </a:r>
            <a:endParaRPr lang="pt-BR" sz="1600" kern="1200" dirty="0"/>
          </a:p>
        </p:txBody>
      </p:sp>
      <p:sp>
        <p:nvSpPr>
          <p:cNvPr id="9" name="Forma livre 8"/>
          <p:cNvSpPr/>
          <p:nvPr/>
        </p:nvSpPr>
        <p:spPr>
          <a:xfrm>
            <a:off x="3233101" y="3694142"/>
            <a:ext cx="2677797" cy="1606678"/>
          </a:xfrm>
          <a:custGeom>
            <a:avLst/>
            <a:gdLst>
              <a:gd name="connsiteX0" fmla="*/ 0 w 2677797"/>
              <a:gd name="connsiteY0" fmla="*/ 0 h 1606678"/>
              <a:gd name="connsiteX1" fmla="*/ 2677797 w 2677797"/>
              <a:gd name="connsiteY1" fmla="*/ 0 h 1606678"/>
              <a:gd name="connsiteX2" fmla="*/ 2677797 w 2677797"/>
              <a:gd name="connsiteY2" fmla="*/ 1606678 h 1606678"/>
              <a:gd name="connsiteX3" fmla="*/ 0 w 2677797"/>
              <a:gd name="connsiteY3" fmla="*/ 1606678 h 1606678"/>
              <a:gd name="connsiteX4" fmla="*/ 0 w 2677797"/>
              <a:gd name="connsiteY4" fmla="*/ 0 h 16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7797" h="1606678">
                <a:moveTo>
                  <a:pt x="0" y="0"/>
                </a:moveTo>
                <a:lnTo>
                  <a:pt x="2677797" y="0"/>
                </a:lnTo>
                <a:lnTo>
                  <a:pt x="2677797" y="1606678"/>
                </a:lnTo>
                <a:lnTo>
                  <a:pt x="0" y="1606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/>
              <a:t>Continuidade e conclusão do Plano Nacional de Reabilitação de Barragens</a:t>
            </a:r>
            <a:endParaRPr lang="pt-BR" sz="1600" kern="1200" dirty="0"/>
          </a:p>
        </p:txBody>
      </p:sp>
      <p:sp>
        <p:nvSpPr>
          <p:cNvPr id="10" name="Forma livre 9"/>
          <p:cNvSpPr/>
          <p:nvPr/>
        </p:nvSpPr>
        <p:spPr>
          <a:xfrm>
            <a:off x="6178678" y="3694142"/>
            <a:ext cx="2677797" cy="1606678"/>
          </a:xfrm>
          <a:custGeom>
            <a:avLst/>
            <a:gdLst>
              <a:gd name="connsiteX0" fmla="*/ 0 w 2677797"/>
              <a:gd name="connsiteY0" fmla="*/ 0 h 1606678"/>
              <a:gd name="connsiteX1" fmla="*/ 2677797 w 2677797"/>
              <a:gd name="connsiteY1" fmla="*/ 0 h 1606678"/>
              <a:gd name="connsiteX2" fmla="*/ 2677797 w 2677797"/>
              <a:gd name="connsiteY2" fmla="*/ 1606678 h 1606678"/>
              <a:gd name="connsiteX3" fmla="*/ 0 w 2677797"/>
              <a:gd name="connsiteY3" fmla="*/ 1606678 h 1606678"/>
              <a:gd name="connsiteX4" fmla="*/ 0 w 2677797"/>
              <a:gd name="connsiteY4" fmla="*/ 0 h 16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7797" h="1606678">
                <a:moveTo>
                  <a:pt x="0" y="0"/>
                </a:moveTo>
                <a:lnTo>
                  <a:pt x="2677797" y="0"/>
                </a:lnTo>
                <a:lnTo>
                  <a:pt x="2677797" y="1606678"/>
                </a:lnTo>
                <a:lnTo>
                  <a:pt x="0" y="1606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/>
              <a:t>Novo modelo de </a:t>
            </a:r>
            <a:r>
              <a:rPr lang="pt-BR" sz="1600" dirty="0" smtClean="0"/>
              <a:t>gestão </a:t>
            </a:r>
            <a:r>
              <a:rPr lang="pt-BR" sz="1600" kern="1200" dirty="0" smtClean="0"/>
              <a:t>para as obras concluídas </a:t>
            </a:r>
            <a:endParaRPr lang="pt-BR" sz="1600" kern="1200" dirty="0"/>
          </a:p>
        </p:txBody>
      </p:sp>
      <p:sp>
        <p:nvSpPr>
          <p:cNvPr id="11" name="Forma livre 10"/>
          <p:cNvSpPr/>
          <p:nvPr/>
        </p:nvSpPr>
        <p:spPr>
          <a:xfrm>
            <a:off x="287524" y="3694530"/>
            <a:ext cx="2677797" cy="1606678"/>
          </a:xfrm>
          <a:custGeom>
            <a:avLst/>
            <a:gdLst>
              <a:gd name="connsiteX0" fmla="*/ 0 w 2677797"/>
              <a:gd name="connsiteY0" fmla="*/ 0 h 1606678"/>
              <a:gd name="connsiteX1" fmla="*/ 2677797 w 2677797"/>
              <a:gd name="connsiteY1" fmla="*/ 0 h 1606678"/>
              <a:gd name="connsiteX2" fmla="*/ 2677797 w 2677797"/>
              <a:gd name="connsiteY2" fmla="*/ 1606678 h 1606678"/>
              <a:gd name="connsiteX3" fmla="*/ 0 w 2677797"/>
              <a:gd name="connsiteY3" fmla="*/ 1606678 h 1606678"/>
              <a:gd name="connsiteX4" fmla="*/ 0 w 2677797"/>
              <a:gd name="connsiteY4" fmla="*/ 0 h 16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7797" h="1606678">
                <a:moveTo>
                  <a:pt x="0" y="0"/>
                </a:moveTo>
                <a:lnTo>
                  <a:pt x="2677797" y="0"/>
                </a:lnTo>
                <a:lnTo>
                  <a:pt x="2677797" y="1606678"/>
                </a:lnTo>
                <a:lnTo>
                  <a:pt x="0" y="1606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kern="1200" dirty="0" smtClean="0">
                <a:latin typeface="+mn-lt"/>
              </a:rPr>
              <a:t>Elaboração do Plano Nacional de Convivência com a Seca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073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Visão para o Futuro</a:t>
            </a:r>
          </a:p>
        </p:txBody>
      </p:sp>
    </p:spTree>
    <p:extLst>
      <p:ext uri="{BB962C8B-B14F-4D97-AF65-F5344CB8AC3E}">
        <p14:creationId xmlns:p14="http://schemas.microsoft.com/office/powerpoint/2010/main" val="7338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16" name="Retângulo 6"/>
          <p:cNvSpPr/>
          <p:nvPr/>
        </p:nvSpPr>
        <p:spPr>
          <a:xfrm>
            <a:off x="0" y="4076700"/>
            <a:ext cx="9144000" cy="22320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21" name="Título 1"/>
          <p:cNvSpPr>
            <a:spLocks/>
          </p:cNvSpPr>
          <p:nvPr/>
        </p:nvSpPr>
        <p:spPr bwMode="auto">
          <a:xfrm>
            <a:off x="0" y="2925118"/>
            <a:ext cx="9144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600" b="1" spc="-50" dirty="0" smtClean="0">
                <a:solidFill>
                  <a:srgbClr val="328424"/>
                </a:solidFill>
              </a:rPr>
              <a:t>AUDIÊNCIA PÚBLICA - SENADO FEDERAL</a:t>
            </a:r>
          </a:p>
          <a:p>
            <a:pPr algn="ctr">
              <a:defRPr/>
            </a:pPr>
            <a:r>
              <a:rPr lang="pt-BR" sz="1400" b="1" spc="-50" dirty="0" smtClean="0">
                <a:solidFill>
                  <a:srgbClr val="328424"/>
                </a:solidFill>
              </a:rPr>
              <a:t>Comissão de Desenvolvimento Regional e Turismo - CDR</a:t>
            </a:r>
          </a:p>
          <a:p>
            <a:pPr algn="ctr">
              <a:defRPr/>
            </a:pPr>
            <a:r>
              <a:rPr lang="pt-BR" sz="1400" b="1" spc="-50" dirty="0" smtClean="0">
                <a:solidFill>
                  <a:srgbClr val="328424"/>
                </a:solidFill>
              </a:rPr>
              <a:t>Comissão de Meio Ambiente, Defesa do Consumidor e Fiscalização e Controle - CMA</a:t>
            </a:r>
          </a:p>
          <a:p>
            <a:pPr algn="ctr">
              <a:defRPr/>
            </a:pPr>
            <a:r>
              <a:rPr lang="pt-BR" sz="1400" b="1" spc="-50" dirty="0" smtClean="0">
                <a:solidFill>
                  <a:srgbClr val="328424"/>
                </a:solidFill>
              </a:rPr>
              <a:t>Comissão Externa para acompanhar os Programas de Transposição e Revitalização do Rio São Francisco - CTERIOSFR</a:t>
            </a:r>
          </a:p>
          <a:p>
            <a:pPr algn="ctr">
              <a:defRPr/>
            </a:pPr>
            <a:endParaRPr lang="pt-BR" sz="1400" b="1" spc="-30" dirty="0">
              <a:solidFill>
                <a:srgbClr val="328424"/>
              </a:solidFill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CaixaDeTexto 9"/>
          <p:cNvSpPr txBox="1">
            <a:spLocks noChangeArrowheads="1"/>
          </p:cNvSpPr>
          <p:nvPr/>
        </p:nvSpPr>
        <p:spPr bwMode="auto">
          <a:xfrm>
            <a:off x="0" y="6381750"/>
            <a:ext cx="925252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Brasília, </a:t>
            </a: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20 de maio </a:t>
            </a: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de </a:t>
            </a: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2015</a:t>
            </a:r>
            <a:endParaRPr lang="pt-BR" altLang="pt-BR" sz="1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0" y="1341438"/>
            <a:ext cx="9144000" cy="151288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9" name="Título 1"/>
          <p:cNvSpPr>
            <a:spLocks/>
          </p:cNvSpPr>
          <p:nvPr/>
        </p:nvSpPr>
        <p:spPr bwMode="auto">
          <a:xfrm>
            <a:off x="7937" y="188814"/>
            <a:ext cx="9144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rgbClr val="328424"/>
                </a:solidFill>
                <a:latin typeface="Arial" charset="0"/>
              </a:rPr>
              <a:t>Ministério da Integração Nacional</a:t>
            </a:r>
            <a:endParaRPr lang="pt-BR" sz="3000" b="1" spc="-30" dirty="0">
              <a:solidFill>
                <a:srgbClr val="328424"/>
              </a:solidFill>
              <a:latin typeface="Arial" charset="0"/>
            </a:endParaRPr>
          </a:p>
        </p:txBody>
      </p:sp>
      <p:sp>
        <p:nvSpPr>
          <p:cNvPr id="11" name="Retângulo 9"/>
          <p:cNvSpPr>
            <a:spLocks noChangeArrowheads="1"/>
          </p:cNvSpPr>
          <p:nvPr/>
        </p:nvSpPr>
        <p:spPr bwMode="auto">
          <a:xfrm>
            <a:off x="4981575" y="4320000"/>
            <a:ext cx="3948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alibri" pitchFamily="34" charset="0"/>
              </a:rPr>
              <a:t>Gilberto Magalhães </a:t>
            </a:r>
            <a:r>
              <a:rPr lang="pt-BR" b="1" dirty="0" err="1" smtClean="0">
                <a:solidFill>
                  <a:schemeClr val="bg1"/>
                </a:solidFill>
                <a:latin typeface="Calibri" pitchFamily="34" charset="0"/>
              </a:rPr>
              <a:t>Occhi</a:t>
            </a:r>
            <a:endParaRPr lang="pt-BR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Ministro de Estado da Integração Nacional</a:t>
            </a:r>
          </a:p>
        </p:txBody>
      </p:sp>
    </p:spTree>
    <p:extLst>
      <p:ext uri="{BB962C8B-B14F-4D97-AF65-F5344CB8AC3E}">
        <p14:creationId xmlns:p14="http://schemas.microsoft.com/office/powerpoint/2010/main" val="6781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6"/>
            <a:ext cx="9073008" cy="697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latin typeface="Calibri"/>
              </a:rPr>
              <a:t>Canal do Sertão Alagoano – </a:t>
            </a:r>
            <a:r>
              <a:rPr lang="pt-BR" sz="2400" b="1" dirty="0" smtClean="0">
                <a:latin typeface="Calibri"/>
              </a:rPr>
              <a:t>trechos I a IV</a:t>
            </a:r>
            <a:endParaRPr lang="pt-BR" sz="2800" b="1" dirty="0" smtClean="0">
              <a:latin typeface="Calibri"/>
            </a:endParaRPr>
          </a:p>
          <a:p>
            <a:r>
              <a:rPr lang="pt-BR" sz="2000" b="1" dirty="0" smtClean="0">
                <a:latin typeface="Calibri"/>
              </a:rPr>
              <a:t>R$ 2,2 bilhões - 67% de execução</a:t>
            </a:r>
            <a:endParaRPr lang="pt-BR" sz="2000" b="1" dirty="0">
              <a:latin typeface="Calibri"/>
            </a:endParaRPr>
          </a:p>
        </p:txBody>
      </p:sp>
      <p:pic>
        <p:nvPicPr>
          <p:cNvPr id="52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26271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2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3064</Words>
  <Application>Microsoft Office PowerPoint</Application>
  <PresentationFormat>Apresentação na tela (4:3)</PresentationFormat>
  <Paragraphs>758</Paragraphs>
  <Slides>83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8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Ações Ambientais Área de Atuação dos Programas Ambientais</vt:lpstr>
      <vt:lpstr>Ações Ambientais</vt:lpstr>
      <vt:lpstr>Ações Ambientais Programa de Reassentamento de Populações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Ministerio da Integracao Nacional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Erdmann da Silva F. Ritter</dc:creator>
  <cp:lastModifiedBy>Cícero Emanuel Vieira de Meneses</cp:lastModifiedBy>
  <cp:revision>38</cp:revision>
  <cp:lastPrinted>2015-05-19T21:15:40Z</cp:lastPrinted>
  <dcterms:created xsi:type="dcterms:W3CDTF">2015-01-21T20:27:26Z</dcterms:created>
  <dcterms:modified xsi:type="dcterms:W3CDTF">2015-05-20T11:33:42Z</dcterms:modified>
</cp:coreProperties>
</file>