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736" r:id="rId2"/>
    <p:sldId id="3642" r:id="rId3"/>
    <p:sldId id="3643" r:id="rId4"/>
    <p:sldId id="3645" r:id="rId5"/>
    <p:sldId id="3630" r:id="rId6"/>
    <p:sldId id="3641" r:id="rId7"/>
    <p:sldId id="3633" r:id="rId8"/>
    <p:sldId id="3634" r:id="rId9"/>
    <p:sldId id="3636" r:id="rId10"/>
    <p:sldId id="3640" r:id="rId11"/>
    <p:sldId id="3632" r:id="rId12"/>
    <p:sldId id="3639" r:id="rId13"/>
    <p:sldId id="3628" r:id="rId14"/>
    <p:sldId id="3631" r:id="rId15"/>
    <p:sldId id="3637" r:id="rId16"/>
    <p:sldId id="3638" r:id="rId17"/>
    <p:sldId id="3644" r:id="rId18"/>
  </p:sldIdLst>
  <p:sldSz cx="9906000" cy="6858000" type="A4"/>
  <p:notesSz cx="6858000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065">
          <p15:clr>
            <a:srgbClr val="A4A3A4"/>
          </p15:clr>
        </p15:guide>
        <p15:guide id="2" orient="horz" pos="2115">
          <p15:clr>
            <a:srgbClr val="A4A3A4"/>
          </p15:clr>
        </p15:guide>
        <p15:guide id="3" orient="horz" pos="4292">
          <p15:clr>
            <a:srgbClr val="A4A3A4"/>
          </p15:clr>
        </p15:guide>
        <p15:guide id="4" orient="horz" pos="346">
          <p15:clr>
            <a:srgbClr val="A4A3A4"/>
          </p15:clr>
        </p15:guide>
        <p15:guide id="5" orient="horz" pos="799">
          <p15:clr>
            <a:srgbClr val="A4A3A4"/>
          </p15:clr>
        </p15:guide>
        <p15:guide id="6" pos="3165">
          <p15:clr>
            <a:srgbClr val="A4A3A4"/>
          </p15:clr>
        </p15:guide>
        <p15:guide id="7" pos="308">
          <p15:clr>
            <a:srgbClr val="A4A3A4"/>
          </p15:clr>
        </p15:guide>
        <p15:guide id="8" pos="593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9FC6A"/>
    <a:srgbClr val="FF0000"/>
    <a:srgbClr val="669900"/>
    <a:srgbClr val="FF9900"/>
    <a:srgbClr val="FF00FF"/>
    <a:srgbClr val="000099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5411" autoAdjust="0"/>
  </p:normalViewPr>
  <p:slideViewPr>
    <p:cSldViewPr>
      <p:cViewPr varScale="1">
        <p:scale>
          <a:sx n="116" d="100"/>
          <a:sy n="116" d="100"/>
        </p:scale>
        <p:origin x="-1650" y="-114"/>
      </p:cViewPr>
      <p:guideLst>
        <p:guide orient="horz" pos="4065"/>
        <p:guide orient="horz" pos="2115"/>
        <p:guide orient="horz" pos="4292"/>
        <p:guide orient="horz" pos="346"/>
        <p:guide orient="horz" pos="799"/>
        <p:guide pos="3165"/>
        <p:guide pos="308"/>
        <p:guide pos="593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874" y="-72"/>
      </p:cViewPr>
      <p:guideLst>
        <p:guide orient="horz" pos="3127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3539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>
            <a:lvl1pPr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462" y="1"/>
            <a:ext cx="2973538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>
            <a:lvl1pPr algn="r"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7005"/>
            <a:ext cx="2973539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b" anchorCtr="0" compatLnSpc="1">
            <a:prstTxWarp prst="textNoShape">
              <a:avLst/>
            </a:prstTxWarp>
          </a:bodyPr>
          <a:lstStyle>
            <a:lvl1pPr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462" y="9437005"/>
            <a:ext cx="2973538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b" anchorCtr="0" compatLnSpc="1">
            <a:prstTxWarp prst="textNoShape">
              <a:avLst/>
            </a:prstTxWarp>
          </a:bodyPr>
          <a:lstStyle>
            <a:lvl1pPr algn="r"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802FF3A-80F3-471F-AEE7-7675B11C8F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783664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3539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>
            <a:lvl1pPr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62" y="1"/>
            <a:ext cx="2973538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>
            <a:lvl1pPr algn="r"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42950" y="741363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059" y="4714654"/>
            <a:ext cx="5023884" cy="4469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7005"/>
            <a:ext cx="2973539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b" anchorCtr="0" compatLnSpc="1">
            <a:prstTxWarp prst="textNoShape">
              <a:avLst/>
            </a:prstTxWarp>
          </a:bodyPr>
          <a:lstStyle>
            <a:lvl1pPr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62" y="9437005"/>
            <a:ext cx="2973538" cy="48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877" tIns="50442" rIns="100877" bIns="50442" numCol="1" anchor="b" anchorCtr="0" compatLnSpc="1">
            <a:prstTxWarp prst="textNoShape">
              <a:avLst/>
            </a:prstTxWarp>
          </a:bodyPr>
          <a:lstStyle>
            <a:lvl1pPr algn="r" defTabSz="1009866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E8E085C7-BC52-472C-BC2B-EF77680747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416426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528BEF-2802-4B80-AD03-9BCCB10E69FD}" type="slidenum">
              <a:rPr lang="pt-BR" smtClean="0"/>
              <a:pPr>
                <a:defRPr/>
              </a:pPr>
              <a:t>1</a:t>
            </a:fld>
            <a:endParaRPr lang="pt-BR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2950" y="739775"/>
            <a:ext cx="5383213" cy="372745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526" y="4714652"/>
            <a:ext cx="5026951" cy="4471376"/>
          </a:xfrm>
          <a:noFill/>
          <a:ln/>
        </p:spPr>
        <p:txBody>
          <a:bodyPr lIns="94131" tIns="47067" rIns="94131" bIns="47067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1081865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8808673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1848652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1848652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1848652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184865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027" y="4717732"/>
            <a:ext cx="5483946" cy="4463677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549345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953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imes New Roman" pitchFamily="18" charset="0"/>
              <a:cs typeface="+mn-cs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742950" y="990600"/>
            <a:ext cx="56134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imes New Roman" pitchFamily="18" charset="0"/>
              <a:cs typeface="+mn-cs"/>
            </a:endParaRP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3935413" y="4889500"/>
            <a:ext cx="52832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cs typeface="+mn-cs"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cs typeface="+mn-cs"/>
              </a:endParaRPr>
            </a:p>
          </p:txBody>
        </p:sp>
      </p:grp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062538" y="2927350"/>
            <a:ext cx="3962400" cy="18224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>
              <a:buFont typeface="Monotype Sort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1014413" y="1425575"/>
            <a:ext cx="84201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2889250" y="6553200"/>
            <a:ext cx="2063750" cy="304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29275" y="6553200"/>
            <a:ext cx="3552825" cy="3048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113" y="5962650"/>
            <a:ext cx="635000" cy="885825"/>
          </a:xfrm>
        </p:spPr>
        <p:txBody>
          <a:bodyPr anchorCtr="0"/>
          <a:lstStyle>
            <a:lvl1pPr algn="l">
              <a:defRPr sz="26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921E0EE-D7F6-4D2F-ADF7-273789A84A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EED14-0ACE-4118-AF84-06B505B0F2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FA849-7063-401D-8C63-18BD7E69EA3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F9EC9-924B-44E5-BAC2-34E8197DB73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9E875-A046-4065-96C0-D5E885905C2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2E139-764D-4647-B03A-FB7E0FA3F17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10FD7-B459-4B25-B448-A605FF1D8DF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D25F9-478D-4DBC-9FAD-386B3429EC3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3BD80-5AE4-47CD-AA35-F7B5B016C3F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09EF7-C561-4B33-B7BE-4B74BCD3E9E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AA70E-DA0A-4A54-B843-BDB4C1FBF1B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103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24AA5-7D7E-4855-AB50-98FCFA09898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051"/>
          <p:cNvGrpSpPr>
            <a:grpSpLocks/>
          </p:cNvGrpSpPr>
          <p:nvPr/>
        </p:nvGrpSpPr>
        <p:grpSpPr bwMode="auto">
          <a:xfrm>
            <a:off x="0" y="0"/>
            <a:ext cx="2286000" cy="6858000"/>
            <a:chOff x="0" y="0"/>
            <a:chExt cx="1440" cy="4320"/>
          </a:xfrm>
        </p:grpSpPr>
        <p:sp>
          <p:nvSpPr>
            <p:cNvPr id="11267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336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cs typeface="+mn-cs"/>
              </a:endParaRPr>
            </a:p>
          </p:txBody>
        </p:sp>
        <p:sp>
          <p:nvSpPr>
            <p:cNvPr id="11268" name="Rectangle 1028"/>
            <p:cNvSpPr>
              <a:spLocks noChangeArrowheads="1"/>
            </p:cNvSpPr>
            <p:nvPr/>
          </p:nvSpPr>
          <p:spPr bwMode="auto">
            <a:xfrm>
              <a:off x="336" y="0"/>
              <a:ext cx="1104" cy="48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>
                <a:cs typeface="+mn-cs"/>
              </a:endParaRPr>
            </a:p>
          </p:txBody>
        </p:sp>
      </p:grpSp>
      <p:sp>
        <p:nvSpPr>
          <p:cNvPr id="11269" name="AutoShape 1029"/>
          <p:cNvSpPr>
            <a:spLocks noChangeArrowheads="1"/>
          </p:cNvSpPr>
          <p:nvPr/>
        </p:nvSpPr>
        <p:spPr bwMode="auto">
          <a:xfrm>
            <a:off x="533400" y="457200"/>
            <a:ext cx="553085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imes New Roman" pitchFamily="18" charset="0"/>
              <a:cs typeface="+mn-cs"/>
            </a:endParaRPr>
          </a:p>
        </p:txBody>
      </p:sp>
      <p:sp>
        <p:nvSpPr>
          <p:cNvPr id="11273" name="Rectangle 10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81350" y="6529388"/>
            <a:ext cx="3136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4" name="Rectangle 10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93213" y="76200"/>
            <a:ext cx="6365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algn="ctr">
              <a:defRPr sz="1300" b="1" i="1">
                <a:latin typeface="+mn-lt"/>
                <a:cs typeface="+mn-cs"/>
              </a:defRPr>
            </a:lvl1pPr>
          </a:lstStyle>
          <a:p>
            <a:pPr>
              <a:defRPr/>
            </a:pPr>
            <a:fld id="{12D19FA6-442C-4790-928C-959E5112861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pic>
        <p:nvPicPr>
          <p:cNvPr id="2054" name="Picture 1048" descr="novobanner"/>
          <p:cNvPicPr>
            <a:picLocks noChangeAspect="1" noChangeArrowheads="1"/>
          </p:cNvPicPr>
          <p:nvPr/>
        </p:nvPicPr>
        <p:blipFill>
          <a:blip r:embed="rId14" cstate="print"/>
          <a:srcRect l="39983"/>
          <a:stretch>
            <a:fillRect/>
          </a:stretch>
        </p:blipFill>
        <p:spPr bwMode="auto">
          <a:xfrm>
            <a:off x="901700" y="0"/>
            <a:ext cx="90043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050" descr="novobanner"/>
          <p:cNvPicPr>
            <a:picLocks noChangeAspect="1" noChangeArrowheads="1"/>
          </p:cNvPicPr>
          <p:nvPr/>
        </p:nvPicPr>
        <p:blipFill>
          <a:blip r:embed="rId14" cstate="print"/>
          <a:srcRect l="1364" r="86360" b="5594"/>
          <a:stretch>
            <a:fillRect/>
          </a:stretch>
        </p:blipFill>
        <p:spPr bwMode="auto">
          <a:xfrm>
            <a:off x="914400" y="12700"/>
            <a:ext cx="685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3" name="Rectangle 1053"/>
          <p:cNvSpPr>
            <a:spLocks noChangeArrowheads="1"/>
          </p:cNvSpPr>
          <p:nvPr/>
        </p:nvSpPr>
        <p:spPr bwMode="auto">
          <a:xfrm>
            <a:off x="1506538" y="0"/>
            <a:ext cx="4167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pt-BR" sz="2000" b="1" dirty="0">
                <a:latin typeface="Arial Unicode MS" pitchFamily="34" charset="-128"/>
                <a:cs typeface="+mn-cs"/>
              </a:rPr>
              <a:t>Ministério da Fazenda</a:t>
            </a:r>
          </a:p>
        </p:txBody>
      </p:sp>
      <p:sp>
        <p:nvSpPr>
          <p:cNvPr id="11296" name="Rectangle 1056"/>
          <p:cNvSpPr>
            <a:spLocks noChangeArrowheads="1"/>
          </p:cNvSpPr>
          <p:nvPr/>
        </p:nvSpPr>
        <p:spPr bwMode="auto">
          <a:xfrm>
            <a:off x="0" y="6496050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>
            <a:spAutoFit/>
          </a:bodyPr>
          <a:lstStyle/>
          <a:p>
            <a:pPr algn="ctr">
              <a:defRPr/>
            </a:pPr>
            <a:fld id="{558E360E-8EE5-4FE7-A901-763FFBB54ABA}" type="slidenum">
              <a:rPr lang="pt-BR" sz="1600" b="1" i="1">
                <a:solidFill>
                  <a:schemeClr val="bg1"/>
                </a:solidFill>
                <a:latin typeface="Arial" charset="0"/>
                <a:cs typeface="+mn-cs"/>
              </a:rPr>
              <a:pPr algn="ctr">
                <a:defRPr/>
              </a:pPr>
              <a:t>‹nº›</a:t>
            </a:fld>
            <a:endParaRPr lang="pt-BR" sz="1600" b="1" i="1">
              <a:solidFill>
                <a:schemeClr val="bg1"/>
              </a:solidFill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  <p:sldLayoutId id="2147484041" r:id="rId12"/>
  </p:sldLayoutIdLst>
  <p:transition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/>
        <a:buChar char="ë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/>
        <a:buChar char="ç"/>
        <a:defRPr sz="22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88504" y="980728"/>
            <a:ext cx="9073654" cy="554461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>PRS 1/2013</a:t>
            </a: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4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40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4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>Audiência Pública</a:t>
            </a:r>
            <a:br>
              <a:rPr lang="pt-BR" sz="4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40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4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>Senado Federal</a:t>
            </a:r>
            <a:r>
              <a:rPr lang="pt-BR" sz="44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4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3600" dirty="0" smtClean="0">
                <a:solidFill>
                  <a:srgbClr val="003366"/>
                </a:solidFill>
                <a:latin typeface="Arial" charset="0"/>
              </a:rPr>
              <a:t>Comissão de </a:t>
            </a:r>
            <a:r>
              <a:rPr lang="pt-BR" sz="3600" dirty="0" smtClean="0">
                <a:solidFill>
                  <a:srgbClr val="003366"/>
                </a:solidFill>
                <a:latin typeface="Arial" charset="0"/>
              </a:rPr>
              <a:t>Desenvolvimento Regional e Turismo</a:t>
            </a:r>
            <a:br>
              <a:rPr lang="pt-BR" sz="36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30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3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3000" dirty="0" smtClean="0">
                <a:solidFill>
                  <a:srgbClr val="003366"/>
                </a:solidFill>
                <a:latin typeface="Arial" charset="0"/>
              </a:rPr>
              <a:t>Marcelo Ramos de Mello</a:t>
            </a:r>
            <a:br>
              <a:rPr lang="pt-BR" sz="3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Ministério da Fazenda – Secretaria Executiva</a:t>
            </a:r>
            <a:r>
              <a:rPr lang="pt-BR" sz="50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5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24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24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07 </a:t>
            </a: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de </a:t>
            </a: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outubro </a:t>
            </a:r>
            <a:r>
              <a:rPr lang="pt-BR" sz="2000" dirty="0" smtClean="0">
                <a:solidFill>
                  <a:srgbClr val="003366"/>
                </a:solidFill>
                <a:latin typeface="Arial" charset="0"/>
              </a:rPr>
              <a:t>de 2015</a:t>
            </a:r>
            <a:br>
              <a:rPr lang="pt-BR" sz="2000" dirty="0" smtClean="0">
                <a:solidFill>
                  <a:srgbClr val="003366"/>
                </a:solidFill>
                <a:latin typeface="Arial" charset="0"/>
              </a:rPr>
            </a:br>
            <a:r>
              <a:rPr lang="pt-BR" sz="2400" dirty="0" smtClean="0">
                <a:solidFill>
                  <a:srgbClr val="003366"/>
                </a:solidFill>
                <a:latin typeface="Arial" charset="0"/>
              </a:rPr>
              <a:t/>
            </a:r>
            <a:br>
              <a:rPr lang="pt-BR" sz="2400" dirty="0" smtClean="0">
                <a:solidFill>
                  <a:srgbClr val="003366"/>
                </a:solidFill>
                <a:latin typeface="Arial" charset="0"/>
              </a:rPr>
            </a:br>
            <a:endParaRPr lang="pt-BR" sz="2400" dirty="0" smtClean="0">
              <a:solidFill>
                <a:srgbClr val="003366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medidas já aprovadas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1124744"/>
            <a:ext cx="9066212" cy="54006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Resolução 13/2012 </a:t>
            </a:r>
            <a:r>
              <a:rPr kumimoji="0" lang="pt-BR" sz="25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do Senado Federal: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Fixou a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alíquota de 4% nas operações interestaduais com mercadorias importadas do exterior</a:t>
            </a:r>
            <a:endParaRPr kumimoji="0" lang="pt-BR" sz="23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Ambiente anterior: </a:t>
            </a:r>
            <a:r>
              <a:rPr kumimoji="0" lang="pt-BR" sz="23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no âmbito da “Guerra dos Portos”, os Estados concederam benefícios para atrair importações (“ganho” de receita) em detrimento de outros (perda de receita)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Ambiente</a:t>
            </a:r>
            <a:r>
              <a:rPr kumimoji="0" lang="pt-BR" sz="23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posterior: </a:t>
            </a:r>
            <a:r>
              <a:rPr kumimoji="0" lang="pt-BR" sz="23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restituição,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em parte, do </a:t>
            </a:r>
            <a:r>
              <a:rPr kumimoji="0" lang="pt-BR" sz="23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status </a:t>
            </a:r>
            <a:r>
              <a:rPr kumimoji="0" lang="pt-BR" sz="230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quo</a:t>
            </a:r>
            <a:r>
              <a:rPr kumimoji="0" lang="pt-BR" sz="23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das operações de importação em função do destino físico das mercadorias, “devolvendo” receitas a estes Estados.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Portanto, não há propriamente uma “perda”, mas uma redistribuição de receitas na importação.</a:t>
            </a:r>
            <a:endParaRPr lang="pt-BR" sz="2300" kern="0" dirty="0" smtClean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medidas já aprovadas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1124744"/>
            <a:ext cx="9066212" cy="5256584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Emenda Constitucional 87/2015 (vigor a partir de 2016):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400" b="1" kern="0" dirty="0" smtClean="0">
                <a:latin typeface="+mn-lt"/>
                <a:cs typeface="+mn-cs"/>
              </a:rPr>
              <a:t>Ambiente anterior</a:t>
            </a: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4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– aumento das operações “não presenciais” a não contribuinte (consumidor final) com concentração e </a:t>
            </a:r>
            <a:r>
              <a:rPr kumimoji="0" lang="pt-BR" sz="24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acr</a:t>
            </a:r>
            <a:r>
              <a:rPr lang="pt-BR" sz="2400" kern="0" dirty="0" err="1" smtClean="0">
                <a:latin typeface="+mn-lt"/>
                <a:cs typeface="+mn-cs"/>
              </a:rPr>
              <a:t>éscimo</a:t>
            </a:r>
            <a:r>
              <a:rPr lang="pt-BR" sz="2400" kern="0" dirty="0" smtClean="0">
                <a:latin typeface="+mn-lt"/>
                <a:cs typeface="+mn-cs"/>
              </a:rPr>
              <a:t> de receita nos Estados produtores (ou que possuem centro de distribuição) em detrimento do comércio local de Estados menores ou mais periféricos.</a:t>
            </a:r>
            <a:endParaRPr kumimoji="0" lang="pt-BR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Ambiente posterior </a:t>
            </a:r>
            <a:r>
              <a:rPr kumimoji="0" lang="pt-BR" sz="24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– gradualmente (transição em 4 anos) determina a repartição do ICMS com os Estados de destino</a:t>
            </a:r>
            <a:r>
              <a:rPr kumimoji="0" lang="pt-BR" sz="24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nestas operações. Também restitui, em parte, o </a:t>
            </a:r>
            <a:r>
              <a:rPr kumimoji="0" lang="pt-BR" sz="24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status </a:t>
            </a:r>
            <a:r>
              <a:rPr kumimoji="0" lang="pt-BR" sz="240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quo</a:t>
            </a:r>
            <a:r>
              <a:rPr kumimoji="0" lang="pt-BR" sz="240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4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em termos de receita.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400" kern="0" dirty="0" smtClean="0">
                <a:latin typeface="+mn-lt"/>
                <a:cs typeface="+mn-cs"/>
              </a:rPr>
              <a:t>Portanto, em parte, não há propriamente uma “perda” e sim uma redistribuição de receitas.</a:t>
            </a:r>
            <a:endParaRPr kumimoji="0" lang="pt-BR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39725" indent="-339725" algn="just" defTabSz="457200">
              <a:lnSpc>
                <a:spcPts val="3360"/>
              </a:lnSpc>
              <a:spcBef>
                <a:spcPts val="1200"/>
              </a:spcBef>
              <a:buClr>
                <a:srgbClr val="FF0000"/>
              </a:buClr>
              <a:buSzPct val="75000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>
              <a:latin typeface="+mn-lt"/>
              <a:cs typeface="+mn-cs"/>
            </a:endParaRPr>
          </a:p>
          <a:p>
            <a:pPr marL="339725" lvl="0" indent="-339725" defTabSz="457200">
              <a:lnSpc>
                <a:spcPts val="3360"/>
              </a:lnSpc>
              <a:spcBef>
                <a:spcPts val="1200"/>
              </a:spcBef>
              <a:buClr>
                <a:srgbClr val="FF0000"/>
              </a:buClr>
              <a:buSzPct val="75000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/>
              <a:t>	</a:t>
            </a:r>
          </a:p>
          <a:p>
            <a:pPr marL="339725" marR="0" lvl="0" indent="-339725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>
              <a:latin typeface="+mn-lt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estágio atual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836712"/>
            <a:ext cx="9066212" cy="576064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19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</a:t>
            </a:r>
            <a:r>
              <a:rPr kumimoji="0" lang="pt-BR" sz="19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1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Medida</a:t>
            </a:r>
            <a:r>
              <a:rPr kumimoji="0" lang="pt-BR" sz="19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Provisória nº 683/2015</a:t>
            </a:r>
            <a:r>
              <a:rPr kumimoji="0" lang="pt-BR" sz="19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é a primeira de outras três medidas que instituem a Reforma do ICMS. 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19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Previsão de dois </a:t>
            </a:r>
            <a:r>
              <a:rPr lang="pt-BR" sz="1900" kern="0" dirty="0" smtClean="0">
                <a:latin typeface="+mn-lt"/>
                <a:cs typeface="+mn-cs"/>
              </a:rPr>
              <a:t>fundos, com algumas condicionantes:</a:t>
            </a:r>
            <a:endParaRPr kumimoji="0" lang="pt-BR" sz="190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19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FDRI – Fundo de Desenvolvimento Regional e Infraestrutura </a:t>
            </a:r>
            <a:r>
              <a:rPr kumimoji="0" lang="pt-BR" sz="19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  <a:sym typeface="Wingdings" panose="05000000000000000000" pitchFamily="2" charset="2"/>
              </a:rPr>
              <a:t> para projetos de infraestrutura, redução das desigualdades socioeconômicas regionais e promoção de maior integração entre regiões do País (10 anos).</a:t>
            </a:r>
            <a:endParaRPr kumimoji="0" lang="pt-BR" sz="19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1900" b="1" kern="0" dirty="0" smtClean="0">
                <a:latin typeface="+mn-lt"/>
                <a:cs typeface="+mn-cs"/>
              </a:rPr>
              <a:t>FAC-ICMS – Fundo de Auxílio Financeiro para Convergência de Alíquotas do ICMS –</a:t>
            </a:r>
            <a:r>
              <a:rPr lang="pt-BR" sz="1900" kern="0" dirty="0" smtClean="0">
                <a:latin typeface="+mn-lt"/>
                <a:cs typeface="+mn-cs"/>
                <a:sym typeface="Wingdings" panose="05000000000000000000" pitchFamily="2" charset="2"/>
              </a:rPr>
              <a:t> para auxiliar financeiramente os Estados durante o período de redução das alíquotas nas operações interestaduais (8 anos).</a:t>
            </a:r>
            <a:endParaRPr kumimoji="0" lang="pt-BR" sz="19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457200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1900" kern="0" dirty="0" smtClean="0">
                <a:latin typeface="+mn-lt"/>
                <a:cs typeface="+mn-cs"/>
              </a:rPr>
              <a:t>Relator Senador Walter Pinheiro – a MP aguarda o parecer na comissão mista (131 emendas</a:t>
            </a:r>
            <a:r>
              <a:rPr lang="pt-BR" sz="1900" kern="0" dirty="0" smtClean="0">
                <a:latin typeface="+mn-lt"/>
                <a:cs typeface="+mn-cs"/>
              </a:rPr>
              <a:t>)</a:t>
            </a:r>
          </a:p>
          <a:p>
            <a:pPr marL="457200" indent="-457200" algn="just" defTabSz="457200">
              <a:lnSpc>
                <a:spcPts val="3360"/>
              </a:lnSpc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1900" kern="0" dirty="0" smtClean="0">
                <a:latin typeface="+mn-lt"/>
                <a:cs typeface="+mn-cs"/>
              </a:rPr>
              <a:t>Requerimento para audiência pública</a:t>
            </a:r>
            <a:endParaRPr lang="pt-BR" sz="1900" kern="0" dirty="0" smtClean="0">
              <a:latin typeface="+mn-lt"/>
              <a:cs typeface="+mn-cs"/>
            </a:endParaRPr>
          </a:p>
          <a:p>
            <a:pPr marL="457200" indent="-457200" algn="just" defTabSz="457200">
              <a:lnSpc>
                <a:spcPts val="3360"/>
              </a:lnSpc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1900" kern="0" dirty="0" smtClean="0">
                <a:latin typeface="+mn-lt"/>
                <a:cs typeface="+mn-cs"/>
              </a:rPr>
              <a:t>Prazo prorrogado até 10/11</a:t>
            </a:r>
          </a:p>
          <a:p>
            <a:pPr marL="339725" lvl="0" indent="-339725" defTabSz="457200">
              <a:lnSpc>
                <a:spcPts val="3360"/>
              </a:lnSpc>
              <a:spcBef>
                <a:spcPts val="1200"/>
              </a:spcBef>
              <a:buClr>
                <a:srgbClr val="FF0000"/>
              </a:buClr>
              <a:buSzPct val="75000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/>
          </a:p>
          <a:p>
            <a:pPr marL="339725" marR="0" lvl="0" indent="-339725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>
              <a:latin typeface="+mn-lt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1008112"/>
            <a:ext cx="9066212" cy="5517232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600" kern="0" dirty="0">
                <a:latin typeface="+mn-lt"/>
                <a:cs typeface="+mn-cs"/>
              </a:rPr>
              <a:t>A constituição desses fundos está vinculada à aprovação </a:t>
            </a:r>
            <a:r>
              <a:rPr lang="pt-BR" sz="2600" kern="0" dirty="0" smtClean="0">
                <a:latin typeface="+mn-lt"/>
                <a:cs typeface="+mn-cs"/>
              </a:rPr>
              <a:t>de outras três medidas </a:t>
            </a:r>
            <a:r>
              <a:rPr lang="pt-BR" sz="2600" kern="0" dirty="0">
                <a:latin typeface="+mn-lt"/>
                <a:cs typeface="+mn-cs"/>
              </a:rPr>
              <a:t>da reforma, </a:t>
            </a:r>
            <a:r>
              <a:rPr lang="pt-BR" sz="2600" kern="0" dirty="0" smtClean="0">
                <a:latin typeface="+mn-lt"/>
                <a:cs typeface="+mn-cs"/>
              </a:rPr>
              <a:t>quais sejam:</a:t>
            </a:r>
            <a:endParaRPr lang="pt-BR" sz="2600" kern="0" dirty="0"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  <a:sym typeface="Wingdings" panose="05000000000000000000" pitchFamily="2" charset="2"/>
              </a:rPr>
              <a:t>Resolução do Senado Federal (PRS 1/2013)</a:t>
            </a:r>
            <a:r>
              <a:rPr kumimoji="0" lang="pt-BR" sz="26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  <a:sym typeface="Wingdings" panose="05000000000000000000" pitchFamily="2" charset="2"/>
              </a:rPr>
              <a:t>  estabelecerá a forma como as alíquotas serão reduzidas a cada ano durante a transição. 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600" b="1" kern="0" baseline="0" dirty="0" smtClean="0">
                <a:latin typeface="+mn-lt"/>
                <a:cs typeface="+mn-cs"/>
                <a:sym typeface="Wingdings" panose="05000000000000000000" pitchFamily="2" charset="2"/>
              </a:rPr>
              <a:t>Convênio CONFAZ</a:t>
            </a:r>
            <a:r>
              <a:rPr lang="pt-BR" sz="2600" kern="0" baseline="0" dirty="0" smtClean="0">
                <a:latin typeface="+mn-lt"/>
                <a:cs typeface="+mn-cs"/>
                <a:sym typeface="Wingdings" panose="05000000000000000000" pitchFamily="2" charset="2"/>
              </a:rPr>
              <a:t> </a:t>
            </a:r>
            <a:r>
              <a:rPr lang="pt-BR" sz="2600" b="1" kern="0" baseline="0" dirty="0" smtClean="0">
                <a:latin typeface="+mn-lt"/>
                <a:cs typeface="+mn-cs"/>
                <a:sym typeface="Wingdings" panose="05000000000000000000" pitchFamily="2" charset="2"/>
              </a:rPr>
              <a:t></a:t>
            </a:r>
            <a:r>
              <a:rPr lang="pt-BR" sz="2600" kern="0" baseline="0" dirty="0" smtClean="0">
                <a:latin typeface="+mn-lt"/>
                <a:cs typeface="+mn-cs"/>
                <a:sym typeface="Wingdings" panose="05000000000000000000" pitchFamily="2" charset="2"/>
              </a:rPr>
              <a:t> disciplinará os efeitos dos incentivos</a:t>
            </a:r>
            <a:r>
              <a:rPr lang="pt-BR" sz="2600" kern="0" dirty="0" smtClean="0">
                <a:latin typeface="+mn-lt"/>
                <a:cs typeface="+mn-cs"/>
                <a:sym typeface="Wingdings" panose="05000000000000000000" pitchFamily="2" charset="2"/>
              </a:rPr>
              <a:t> ou</a:t>
            </a:r>
            <a:r>
              <a:rPr lang="pt-BR" sz="2600" kern="0" baseline="0" dirty="0" smtClean="0">
                <a:latin typeface="+mn-lt"/>
                <a:cs typeface="+mn-cs"/>
                <a:sym typeface="Wingdings" panose="05000000000000000000" pitchFamily="2" charset="2"/>
              </a:rPr>
              <a:t> benefícios</a:t>
            </a:r>
            <a:r>
              <a:rPr lang="pt-BR" sz="2600" kern="0" dirty="0" smtClean="0">
                <a:latin typeface="+mn-lt"/>
                <a:cs typeface="+mn-cs"/>
                <a:sym typeface="Wingdings" panose="05000000000000000000" pitchFamily="2" charset="2"/>
              </a:rPr>
              <a:t> fiscais ou financeiros cuja concessão não tenha sido submetida ao CONFAZ. O convênio de “intenções” é o Convênio 70/2014.</a:t>
            </a:r>
            <a:endParaRPr lang="pt-BR" sz="2600" kern="0" baseline="0" dirty="0" smtClean="0">
              <a:latin typeface="+mn-lt"/>
              <a:cs typeface="+mn-cs"/>
              <a:sym typeface="Wingdings" panose="05000000000000000000" pitchFamily="2" charset="2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600" b="1" kern="0" dirty="0" smtClean="0">
                <a:latin typeface="+mn-lt"/>
                <a:cs typeface="+mn-cs"/>
                <a:sym typeface="Wingdings" panose="05000000000000000000" pitchFamily="2" charset="2"/>
              </a:rPr>
              <a:t>Lei do Regime Especial da Regularização Cambial e Tributária (Repatriação) </a:t>
            </a:r>
            <a:r>
              <a:rPr lang="pt-BR" sz="2600" kern="0" dirty="0" smtClean="0">
                <a:latin typeface="+mn-lt"/>
                <a:cs typeface="+mn-cs"/>
                <a:sym typeface="Wingdings" panose="05000000000000000000" pitchFamily="2" charset="2"/>
              </a:rPr>
              <a:t> fornecerá os recursos necessários à constituição do FDRI e do FAC-ICMS.</a:t>
            </a:r>
            <a:endParaRPr lang="pt-BR" sz="2600" kern="0" baseline="0" dirty="0" smtClean="0">
              <a:latin typeface="+mn-lt"/>
              <a:cs typeface="+mn-cs"/>
              <a:sym typeface="Wingdings" panose="05000000000000000000" pitchFamily="2" charset="2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60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  <a:sym typeface="Wingdings" panose="05000000000000000000" pitchFamily="2" charset="2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6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600" kern="0" dirty="0">
              <a:latin typeface="+mn-lt"/>
              <a:cs typeface="+mn-cs"/>
            </a:endParaRPr>
          </a:p>
          <a:p>
            <a:pPr marL="339725" marR="0" lvl="0" indent="-339725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>
              <a:latin typeface="+mn-lt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6496" y="498475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estágio atual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057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836712"/>
            <a:ext cx="9066212" cy="5517232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E qual o trâmite das três medidas </a:t>
            </a:r>
            <a:r>
              <a:rPr lang="pt-BR" sz="2300" kern="0" dirty="0" smtClean="0">
                <a:latin typeface="+mn-lt"/>
                <a:cs typeface="+mn-cs"/>
              </a:rPr>
              <a:t>da </a:t>
            </a:r>
            <a:r>
              <a:rPr lang="pt-BR" sz="2300" kern="0" dirty="0" smtClean="0">
                <a:latin typeface="+mn-lt"/>
                <a:cs typeface="+mn-cs"/>
              </a:rPr>
              <a:t>reforma?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200" b="1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Resolução do Senado Federal</a:t>
            </a:r>
            <a:r>
              <a:rPr lang="pt-BR" sz="2200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  </a:t>
            </a:r>
            <a:r>
              <a:rPr lang="pt-BR" sz="2200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aprovado o parecer na CAE, tramitando na CDR </a:t>
            </a:r>
            <a:r>
              <a:rPr lang="pt-BR" sz="2200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(novo relatório) e</a:t>
            </a:r>
            <a:r>
              <a:rPr lang="pt-BR" sz="2200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, posteriormente, vai à CCJ e, então a discussão e votação em Plenário</a:t>
            </a:r>
            <a:r>
              <a:rPr lang="pt-BR" sz="2200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.</a:t>
            </a:r>
            <a:endParaRPr lang="pt-BR" sz="2200" kern="0" dirty="0" smtClean="0">
              <a:solidFill>
                <a:srgbClr val="003366"/>
              </a:solidFill>
              <a:latin typeface="Arial"/>
              <a:sym typeface="Wingdings" panose="05000000000000000000" pitchFamily="2" charset="2"/>
            </a:endParaRP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200" b="1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Convênio </a:t>
            </a:r>
            <a:r>
              <a:rPr lang="pt-BR" sz="2200" b="1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CONFAZ</a:t>
            </a:r>
            <a:r>
              <a:rPr lang="pt-BR" sz="2200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pt-BR" sz="2200" b="1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</a:t>
            </a:r>
            <a:r>
              <a:rPr lang="pt-BR" sz="2200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pt-BR" sz="2200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já existe um “Pré-Convênio” aprovado pela maioria dos Estados (apenas o PR tem divergência maior), aguardando a aprovação do PLP 54/2015, que reduz o quórum para este fim.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200" b="1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Lei </a:t>
            </a:r>
            <a:r>
              <a:rPr lang="pt-BR" sz="2200" b="1" kern="0" dirty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do Regime Especial da Regularização Cambial e Tributária </a:t>
            </a:r>
            <a:r>
              <a:rPr lang="pt-BR" sz="2200" b="1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 </a:t>
            </a:r>
            <a:r>
              <a:rPr lang="pt-BR" sz="2200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após entendimento entre Governo e alguns Parlamentares, </a:t>
            </a:r>
            <a:r>
              <a:rPr lang="pt-BR" sz="2200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foi elaborado </a:t>
            </a:r>
            <a:r>
              <a:rPr lang="pt-BR" sz="2200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um novo projeto de lei a partir do substitutivo apresentado pelo relator, Senador Delcídio (projeto original do Senador </a:t>
            </a:r>
            <a:r>
              <a:rPr lang="pt-BR" sz="2200" kern="0" dirty="0" err="1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Randolfe</a:t>
            </a:r>
            <a:r>
              <a:rPr lang="pt-BR" sz="2200" kern="0" dirty="0" smtClean="0">
                <a:solidFill>
                  <a:srgbClr val="003366"/>
                </a:solidFill>
                <a:latin typeface="Arial"/>
                <a:sym typeface="Wingdings" panose="05000000000000000000" pitchFamily="2" charset="2"/>
              </a:rPr>
              <a:t>). PL 2960/2015.</a:t>
            </a:r>
            <a:endParaRPr lang="pt-BR" sz="2200" kern="0" dirty="0" smtClean="0">
              <a:latin typeface="+mn-lt"/>
              <a:cs typeface="+mn-cs"/>
            </a:endParaRPr>
          </a:p>
          <a:p>
            <a:pPr lvl="1" algn="just" defTabSz="457200">
              <a:spcBef>
                <a:spcPts val="2000"/>
              </a:spcBef>
              <a:buClr>
                <a:srgbClr val="FF0000"/>
              </a:buClr>
              <a:buSzPct val="75000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60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  <a:sym typeface="Wingdings" panose="05000000000000000000" pitchFamily="2" charset="2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6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600" kern="0" dirty="0">
              <a:latin typeface="+mn-lt"/>
              <a:cs typeface="+mn-cs"/>
            </a:endParaRPr>
          </a:p>
          <a:p>
            <a:pPr marL="339725" marR="0" lvl="0" indent="-339725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>
              <a:latin typeface="+mn-lt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6496" y="476672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estágio atual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831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980728"/>
            <a:ext cx="9066212" cy="5373216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Transição com compensação das perdas de receita dos Estados</a:t>
            </a:r>
          </a:p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Redução da Guerra Fiscal pela redução gradual das alíquotas interestaduais (menor potencial de concessão de benefícios)</a:t>
            </a:r>
          </a:p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Novos benefícios só com aprovação do CONFAZ</a:t>
            </a:r>
          </a:p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Ambiente com Segurança jurídica</a:t>
            </a:r>
          </a:p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Atração de novos investimentos através do FDRI, em substituição à “Guerra Fiscal”</a:t>
            </a:r>
          </a:p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500" kern="0" dirty="0" smtClean="0">
                <a:latin typeface="+mn-lt"/>
                <a:cs typeface="+mn-cs"/>
              </a:rPr>
              <a:t>Simplificação do ICMS com a convergência para a alíquota de 4% na imensa maioria das operações interestaduais</a:t>
            </a:r>
          </a:p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6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600" kern="0" dirty="0">
              <a:latin typeface="+mn-lt"/>
              <a:cs typeface="+mn-cs"/>
            </a:endParaRPr>
          </a:p>
          <a:p>
            <a:pPr marL="339725" marR="0" lvl="0" indent="-339725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>
              <a:latin typeface="+mn-lt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6496" y="476672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estágio futuro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831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908720"/>
            <a:ext cx="9066212" cy="576064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Para os Estados, haverá uma recomposição gradual das receitas devido à menor concessão de benefícios fiscais ou de benefícios “mais homogêneos”, com reflexo para os Municípios</a:t>
            </a:r>
          </a:p>
          <a:p>
            <a:pPr marL="457200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Para as Empresas, a segurança jurídica e o tratamento mais uniforme entre os Estados, em relação à questão tributária, facilita a aferição dos custos de investimento e confere maior continuidade ao longo do tempo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Para o País, haverá efeitos diretos e indiretos, dentro de um processo de retomada de investimentos, aumentando a renda e empregos, aumentando a arrecadação, sem elevação de alíquotas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Para a população, haverá o retorno em serviços públicos mais qualificados, em especial nas áreas da saúde, educação e segurança</a:t>
            </a:r>
          </a:p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600" kern="0" dirty="0">
              <a:latin typeface="+mn-lt"/>
              <a:cs typeface="+mn-cs"/>
            </a:endParaRPr>
          </a:p>
          <a:p>
            <a:pPr marL="339725" marR="0" lvl="0" indent="-339725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pt-BR" sz="2500" kern="0" dirty="0" smtClean="0">
              <a:latin typeface="+mn-lt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6496" y="476672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estágio futuro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831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16497" y="2492896"/>
            <a:ext cx="9489503" cy="136815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44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Muito obrigado</a:t>
            </a:r>
          </a:p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44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pela atenção!</a:t>
            </a:r>
            <a:endParaRPr lang="en-GB" sz="44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1831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Guerra Fiscal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1340768"/>
            <a:ext cx="9066212" cy="504056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4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Conceitos envolvidos: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400" kern="0" dirty="0" smtClean="0">
                <a:latin typeface="+mn-lt"/>
                <a:cs typeface="+mn-cs"/>
              </a:rPr>
              <a:t>Redução de tributação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4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Motivação: atração de investimentos ou de receitas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400" kern="0" dirty="0" smtClean="0">
                <a:latin typeface="+mn-lt"/>
                <a:cs typeface="+mn-cs"/>
              </a:rPr>
              <a:t>Meio/Forma: concessão de benefícios fiscais, financeiros ou orçamentários, além de doação de terrenos, </a:t>
            </a:r>
            <a:r>
              <a:rPr lang="pt-BR" sz="2400" kern="0" dirty="0" err="1" smtClean="0">
                <a:latin typeface="+mn-lt"/>
                <a:cs typeface="+mn-cs"/>
              </a:rPr>
              <a:t>etc</a:t>
            </a:r>
            <a:r>
              <a:rPr lang="pt-BR" sz="2400" kern="0" dirty="0" smtClean="0">
                <a:latin typeface="+mn-lt"/>
                <a:cs typeface="+mn-cs"/>
              </a:rPr>
              <a:t> (logística)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4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Consequência: ganho de receitas por um ente em detrimento dos demais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400" kern="0" dirty="0" smtClean="0">
                <a:latin typeface="+mn-lt"/>
                <a:cs typeface="+mn-cs"/>
              </a:rPr>
              <a:t>Consequência: redução no nível geral de receitas</a:t>
            </a:r>
            <a:endParaRPr kumimoji="0" lang="pt-BR" sz="24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Guerra Fiscal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836712"/>
            <a:ext cx="9066212" cy="5544616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Guerra Fiscal entre Municípios: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PLP 366 – estabelece mínimo de 2% de tributação pelo ISS (evitar a tributação reduzida de 0,5% por exemplo):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Art. 8º-A. A alíquota mínima do Imposto Sobre Serviços de Qualquer Natureza é de 2%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§1º. O imposto não será objeto de concessão isenções, incentivos e benefícios fiscais ou financeiros ...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§2º. É nula a lei ou o ato que não respeite as disposições deste artigo com a alíquota mínima no caso de tomador ou intermediário em Município diverso do prestador do serviço.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§3º. A anulação gera direito de restituição do imposto pago para o prestador</a:t>
            </a: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Guerra Fiscal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1052736"/>
            <a:ext cx="9066212" cy="5328592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Guerra Fiscal entre Estados e Municípios:</a:t>
            </a:r>
          </a:p>
          <a:p>
            <a:pPr marL="1371600" lvl="2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PLP 366: tributação dos serviços de comunicação</a:t>
            </a:r>
          </a:p>
          <a:p>
            <a:pPr marL="1371600" lvl="2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“Guerra Fiscal” administrativa (fiscalização), legislativa e até judicial</a:t>
            </a:r>
            <a:endParaRPr kumimoji="0" lang="pt-BR" sz="23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1371600" lvl="2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Tributação pelo ICMS distribui a arrecadação entre todos os Municípios pela cota parte </a:t>
            </a:r>
            <a:r>
              <a:rPr lang="pt-BR" sz="2300" kern="0" dirty="0" smtClean="0">
                <a:latin typeface="+mn-lt"/>
                <a:cs typeface="+mn-cs"/>
              </a:rPr>
              <a:t>constitucional 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de 25% (6,25% para a alíquota de 25% da comunicação)</a:t>
            </a:r>
          </a:p>
          <a:p>
            <a:pPr marL="1371600" lvl="2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Tributação pelo ISS reduz a carga tributária para até 5%, mas pode concentrar a arrecadação, especialmente, em municípios maiores em detrimento dos menores</a:t>
            </a:r>
            <a:endParaRPr kumimoji="0" lang="pt-BR" sz="23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Guerra Fiscal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836712"/>
            <a:ext cx="9066212" cy="583264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1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Guerra Fiscal entre Estados e Municípios (PLP 366):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1950" kern="0" dirty="0" smtClean="0">
                <a:latin typeface="+mn-lt"/>
                <a:cs typeface="+mn-cs"/>
              </a:rPr>
              <a:t>1.09 – Disponibilização, sem cessão definitiva, de conteúdos de áudio, vídeo,  imagem e texto por meio da internet, respeitada a imunidade de livros, jornais e periódicos (exceto a distribuição de conteúdos pelas prestadoras de Serviço de Acesso Condicionado, de que trata a lei nº 12.485, de 12 de setembro de 2011, sujeita ao ICMS).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1950" kern="0" dirty="0" smtClean="0">
                <a:latin typeface="+mn-lt"/>
                <a:cs typeface="+mn-cs"/>
              </a:rPr>
              <a:t>11.02 - Vigilância, segurança ou monitoramento de bens, pessoas e semoventes, inclusive quando realizadas por meio de telefonia móvel, transmissão por satélites, rádios ou outros meios (exceto os serviços de telecomunicação prestados por empresa regulamentada pela Agência Nacional de Telecomunicações – Anatel, que ficam sujeitos ao ICMS).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1950" kern="0" dirty="0" smtClean="0">
                <a:latin typeface="+mn-lt"/>
                <a:cs typeface="+mn-cs"/>
              </a:rPr>
              <a:t>17.25 - Inserção de textos, desenhos e outros materiais de propaganda e publicidade, em qualquer meio (exceto em livros, jornais, periódicos e nas modalidades de serviços de radiodifusão sonora e de sons e imagens de recepção livre e gratuita). – </a:t>
            </a:r>
            <a:r>
              <a:rPr lang="pt-BR" sz="1950" kern="0" dirty="0" smtClean="0">
                <a:solidFill>
                  <a:srgbClr val="FF0000"/>
                </a:solidFill>
                <a:latin typeface="+mn-lt"/>
                <a:cs typeface="+mn-cs"/>
              </a:rPr>
              <a:t>Já foi objeto de veto presidencial no PLC 32/2012</a:t>
            </a:r>
            <a:endParaRPr kumimoji="0" lang="pt-BR" sz="1950" b="0" i="0" u="none" strike="noStrike" kern="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motivações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836712"/>
            <a:ext cx="9066212" cy="60212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Ambiente de Guerra Fiscal entre Estados (primeiro momento):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Inicialmente, serviu para atração de investimentos para regiões mais afastadas do centro geoeconômico do país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Concessão de incentivos através do ICMS, eventualmente, sem perda de receita direta por serem benefícios mais voltados a novos empreendimentos (ICMS “futuro”)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Resultado positivo no desenvolvimento regional e na descentralização da produção industrial no país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Reflexos positivos na redução das desigualdades regionais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Reflexos positivos na arrecadação dos Estados</a:t>
            </a: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motivações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836712"/>
            <a:ext cx="9066212" cy="60212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Ambiente de Guerra Fiscal entre Estados (segundo momento):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100" kern="0" dirty="0" smtClean="0">
                <a:latin typeface="+mn-lt"/>
                <a:cs typeface="+mn-cs"/>
              </a:rPr>
              <a:t>A concessão de incentivos fiscais passa a virar uma espécie de “leilão” entre Estados (quem concede mais benefícios)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1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As empresas já possuem previamente a intenção de se instalar em determinado Estado ou Região e se utilizam deste artifício para conseguir o máximo de benefícios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1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Há um esgotamento da utilização de benefícios do ICMS para a atração de novos investimentos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100" kern="0" dirty="0" smtClean="0">
                <a:latin typeface="+mn-lt"/>
                <a:cs typeface="+mn-cs"/>
              </a:rPr>
              <a:t>Benefícios são concedidos também para o comércio/atacado</a:t>
            </a:r>
            <a:endParaRPr kumimoji="0" lang="pt-BR" sz="210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100" kern="0" dirty="0" smtClean="0">
                <a:latin typeface="+mn-lt"/>
                <a:cs typeface="+mn-cs"/>
              </a:rPr>
              <a:t>Resultado passa a ser, de certa forma, danoso à economia nacional</a:t>
            </a:r>
          </a:p>
          <a:p>
            <a:pPr marL="914400" lvl="1" indent="-457200" algn="just" defTabSz="457200">
              <a:spcBef>
                <a:spcPts val="20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1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Reflexos positivos na redução das desigualdades regionais são mitigados</a:t>
            </a:r>
            <a:endParaRPr lang="pt-BR" sz="2100" kern="0" dirty="0" smtClean="0">
              <a:latin typeface="+mn-lt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motivações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836712"/>
            <a:ext cx="9066212" cy="602128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5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Ambiente de Guerra Fiscal entre Estados (</a:t>
            </a:r>
            <a:r>
              <a:rPr lang="pt-BR" sz="2300" kern="0" dirty="0" smtClean="0">
                <a:latin typeface="+mn-lt"/>
                <a:cs typeface="+mn-cs"/>
              </a:rPr>
              <a:t>terceiro</a:t>
            </a: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momento):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A concessão de incentivos fiscais feita à revelia do CONFAZ passa a sofrer Ações Diretas de Inconstitucionalidade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STF passa a declarar, individualmente, a </a:t>
            </a:r>
            <a:r>
              <a:rPr lang="pt-BR" sz="2300" kern="0" dirty="0" err="1" smtClean="0">
                <a:latin typeface="+mn-lt"/>
                <a:cs typeface="+mn-cs"/>
              </a:rPr>
              <a:t>inconstitucio-nalidade</a:t>
            </a:r>
            <a:r>
              <a:rPr lang="pt-BR" sz="2300" kern="0" dirty="0" smtClean="0">
                <a:latin typeface="+mn-lt"/>
                <a:cs typeface="+mn-cs"/>
              </a:rPr>
              <a:t> dos benefícios fiscais (sem modulação de efeitos, com exceção da decisão em relação ao Paraná)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As empresas passam a viver momentos de insegurança jurídica, pois, eventualmente, terão de recolher aos cofres públicos os valores “indevidamente” desonerados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3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Há um refreamento na atração de novos investimentos devido à insegurança jurídica em relação aos benefícios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300" kern="0" dirty="0" smtClean="0">
                <a:latin typeface="+mn-lt"/>
                <a:cs typeface="+mn-cs"/>
              </a:rPr>
              <a:t>Resultado passa a ser, extremamente, danoso à economia nacional</a:t>
            </a:r>
            <a:endParaRPr kumimoji="0" lang="pt-BR" sz="23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9725" marR="0" lvl="0" indent="-339725" algn="l" defTabSz="457200" rtl="0" eaLnBrk="1" fontAlgn="base" latinLnBrk="0" hangingPunct="1">
              <a:lnSpc>
                <a:spcPct val="75000"/>
              </a:lnSpc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itchFamily="2" charset="2"/>
              <a:buChar char="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kumimoji="0" lang="pt-BR" sz="25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16496" y="404664"/>
            <a:ext cx="9489503" cy="41024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 defTabSz="457200">
              <a:lnSpc>
                <a:spcPct val="90000"/>
              </a:lnSpc>
              <a:buClr>
                <a:srgbClr val="006600"/>
              </a:buClr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dirty="0" smtClean="0">
                <a:solidFill>
                  <a:srgbClr val="006600"/>
                </a:solidFill>
                <a:ea typeface="Arial Unicode MS" pitchFamily="34" charset="-128"/>
                <a:cs typeface="Arial Unicode MS" pitchFamily="34" charset="-128"/>
              </a:rPr>
              <a:t>Reforma do ICMS – motivações</a:t>
            </a:r>
            <a:endParaRPr lang="en-GB" sz="2800" dirty="0">
              <a:solidFill>
                <a:srgbClr val="0066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Rectangle 1"/>
          <p:cNvSpPr txBox="1">
            <a:spLocks noChangeArrowheads="1"/>
          </p:cNvSpPr>
          <p:nvPr/>
        </p:nvSpPr>
        <p:spPr bwMode="auto">
          <a:xfrm>
            <a:off x="628141" y="836712"/>
            <a:ext cx="9066212" cy="5832648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457200" marR="0" lvl="0" indent="-457200" algn="just" defTabSz="457200" rtl="0" eaLnBrk="1" fontAlgn="base" latinLnBrk="0" hangingPunct="1">
              <a:spcBef>
                <a:spcPts val="2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kumimoji="0" lang="pt-BR" sz="22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pt-BR" sz="21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Ambiente de Guerra Fiscal entre Estados (quarto momento):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100" kern="0" dirty="0" smtClean="0">
                <a:latin typeface="+mn-lt"/>
                <a:cs typeface="+mn-cs"/>
              </a:rPr>
              <a:t>STF está prestes a editar Súmula Vinculante declarando a inconstitucionalidade da concessão de incentivos fiscais feita à revelia do CONFAZ (com ou sem modulação de efeitos)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100" kern="0" dirty="0" smtClean="0">
                <a:latin typeface="+mn-lt"/>
                <a:cs typeface="+mn-cs"/>
              </a:rPr>
              <a:t>As empresas passam a pressionar para a obtenção de uma solução jurídica para o problema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100" kern="0" dirty="0" smtClean="0">
                <a:latin typeface="+mn-lt"/>
                <a:cs typeface="+mn-cs"/>
              </a:rPr>
              <a:t>Os Estados, por sua vez, também entendem como de fundamental importância a Reforma do ICMS, e editaram o Convênio 70/2014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100" kern="0" dirty="0" smtClean="0">
                <a:latin typeface="+mn-lt"/>
                <a:cs typeface="+mn-cs"/>
              </a:rPr>
              <a:t>A União, no seu papel de grande “administradora” da economia nacional, faz uma proposta sobre os fundos de compensação perdas e de desenvolvimento regional (MP 683/2015)</a:t>
            </a:r>
          </a:p>
          <a:p>
            <a:pPr marL="914400" lvl="1" indent="-457200" algn="just" defTabSz="457200">
              <a:spcBef>
                <a:spcPts val="1200"/>
              </a:spcBef>
              <a:buClr>
                <a:srgbClr val="FF0000"/>
              </a:buClr>
              <a:buSzPct val="75000"/>
              <a:buFont typeface="Wingdings" panose="05000000000000000000" pitchFamily="2" charset="2"/>
              <a:buChar char="Ø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pt-BR" sz="2100" kern="0" dirty="0" smtClean="0">
                <a:latin typeface="+mn-lt"/>
                <a:cs typeface="+mn-cs"/>
              </a:rPr>
              <a:t>No Congresso Nacional, tramitam o Projeto de Resolução com a redução das alíquotas (PRS 1/2013) e o Projeto de Lei Complementar reduzindo o quórum para a “convalidação de benefícios fiscais” (PLP 54/2015)</a:t>
            </a:r>
          </a:p>
        </p:txBody>
      </p:sp>
    </p:spTree>
    <p:extLst>
      <p:ext uri="{BB962C8B-B14F-4D97-AF65-F5344CB8AC3E}">
        <p14:creationId xmlns="" xmlns:p14="http://schemas.microsoft.com/office/powerpoint/2010/main" val="5258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as">
  <a:themeElements>
    <a:clrScheme name="Capsula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a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Capsula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a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a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a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2000\Templates\Estruturas de apresentação\Capsulas.pot</Template>
  <TotalTime>38804</TotalTime>
  <Words>1711</Words>
  <Application>Microsoft Office PowerPoint</Application>
  <PresentationFormat>Papel A4 (210 x 297 mm)</PresentationFormat>
  <Paragraphs>117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Capsulas</vt:lpstr>
      <vt:lpstr>PRS 1/2013  Audiência Pública  Senado Federal Comissão de Desenvolvimento Regional e Turismo  Marcelo Ramos de Mello Ministério da Fazenda – Secretaria Executiva  07 de outubro de 2015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MF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Administrador</dc:creator>
  <cp:lastModifiedBy>45659605087</cp:lastModifiedBy>
  <cp:revision>3970</cp:revision>
  <cp:lastPrinted>2015-05-19T21:51:54Z</cp:lastPrinted>
  <dcterms:created xsi:type="dcterms:W3CDTF">2004-07-05T18:50:00Z</dcterms:created>
  <dcterms:modified xsi:type="dcterms:W3CDTF">2015-10-06T23:57:17Z</dcterms:modified>
</cp:coreProperties>
</file>