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82" r:id="rId4"/>
    <p:sldId id="262" r:id="rId5"/>
    <p:sldId id="278" r:id="rId6"/>
    <p:sldId id="288" r:id="rId7"/>
    <p:sldId id="289" r:id="rId8"/>
    <p:sldId id="280" r:id="rId9"/>
    <p:sldId id="29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254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701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70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98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411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6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1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9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09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40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8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340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1ABD6-4324-4023-94D5-39DD3C07C68B}" type="datetimeFigureOut">
              <a:rPr lang="pt-BR" smtClean="0"/>
              <a:t>24/11/2022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B0023-E927-4137-AF03-CF56CF42F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07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Vista aérea de um rio em uma floresta exuberante">
            <a:extLst>
              <a:ext uri="{FF2B5EF4-FFF2-40B4-BE49-F238E27FC236}">
                <a16:creationId xmlns:a16="http://schemas.microsoft.com/office/drawing/2014/main" id="{B8D35CA1-3E9F-EB77-BDE5-76234DC7E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5" b="7865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9ED9294-BFAD-FBED-1EBA-70FCF2B01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397" y="785289"/>
            <a:ext cx="6618706" cy="2986234"/>
          </a:xfrm>
        </p:spPr>
        <p:txBody>
          <a:bodyPr anchor="b"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Créditos de Carbono e Pagamentos por serviços ambientais como instrumentos </a:t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>de combate ao desmatamento.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D4A973-DE21-076F-CE19-4921F2C59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4107" y="3841192"/>
            <a:ext cx="3170112" cy="473387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bg1">
                    <a:alpha val="60000"/>
                  </a:schemeClr>
                </a:solidFill>
              </a:rPr>
              <a:t>Angelo Santarlacci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4E510FA7-DD5D-70D5-3CBA-C9B6BB346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64"/>
          <a:stretch/>
        </p:blipFill>
        <p:spPr>
          <a:xfrm>
            <a:off x="10342981" y="327248"/>
            <a:ext cx="1518285" cy="144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1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CBE39-9240-6861-5442-9B4BE7FC9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1" y="813435"/>
            <a:ext cx="5688037" cy="2148841"/>
          </a:xfrm>
        </p:spPr>
        <p:txBody>
          <a:bodyPr anchor="t">
            <a:normAutofit/>
          </a:bodyPr>
          <a:lstStyle/>
          <a:p>
            <a:r>
              <a:rPr lang="pt-BR" b="1" dirty="0"/>
              <a:t>Política Nacional de Meio Ambiente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BD4561-3EEB-822A-C748-36ADBB550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1482" y="670559"/>
            <a:ext cx="6277317" cy="5445076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Política Nacional do Meio Ambiente (PNMA), Lei 6.938/81 representou um grande avanço, em termos jurídicos, para a conservação ambiental no Brasil.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t-BR" sz="2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PNMA apresentou inovações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jurídicas 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importantes ao trazer para a realidade brasileira </a:t>
            </a:r>
            <a:r>
              <a:rPr lang="pt-BR" sz="2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instrumentos de gestão ambiental</a:t>
            </a:r>
            <a:endParaRPr lang="pt-BR" sz="2000" b="1" u="sng" dirty="0"/>
          </a:p>
        </p:txBody>
      </p:sp>
      <p:pic>
        <p:nvPicPr>
          <p:cNvPr id="5" name="Imagem 4" descr="Vista panorâmica do lago com árvores em volta&#10;&#10;Descrição gerada automaticamente">
            <a:extLst>
              <a:ext uri="{FF2B5EF4-FFF2-40B4-BE49-F238E27FC236}">
                <a16:creationId xmlns:a16="http://schemas.microsoft.com/office/drawing/2014/main" id="{EA6452AE-4A83-CC4E-9F44-FFE35CFAA9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2" r="1" b="6273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35604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EA3E6-2991-479C-AB1D-11224758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1" y="-8899"/>
            <a:ext cx="6586491" cy="1286160"/>
          </a:xfrm>
        </p:spPr>
        <p:txBody>
          <a:bodyPr anchor="b">
            <a:normAutofit/>
          </a:bodyPr>
          <a:lstStyle/>
          <a:p>
            <a:pPr algn="just"/>
            <a:r>
              <a:rPr lang="pt-BR" b="1" dirty="0"/>
              <a:t>Instrumentos da PNMA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A56602-5462-4BE7-B291-E25B78500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29" y="1420838"/>
            <a:ext cx="6586491" cy="48029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</a:rPr>
              <a:t>Os instrumentos de política ambiental podem ser classificados em 04 (quatro) grandes tipos, a saber:</a:t>
            </a:r>
          </a:p>
          <a:p>
            <a:pPr algn="just"/>
            <a:endParaRPr lang="pt-BR" sz="1800" dirty="0">
              <a:solidFill>
                <a:srgbClr val="000000"/>
              </a:solidFill>
              <a:latin typeface="Adobe Garamond Pro"/>
            </a:endParaRPr>
          </a:p>
          <a:p>
            <a:pPr marL="8128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Arial" panose="020B0604020202020204" pitchFamily="34" charset="0"/>
              </a:rPr>
              <a:t>Instrumentos Regulatórios ou de Comando e Controle;</a:t>
            </a:r>
          </a:p>
          <a:p>
            <a:pPr marL="812800" lvl="2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" panose="020B0604020202020204" pitchFamily="34" charset="0"/>
              </a:rPr>
              <a:t>Instrumentos Econômicos;</a:t>
            </a:r>
          </a:p>
          <a:p>
            <a:pPr marL="812800" lvl="2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" panose="020B0604020202020204" pitchFamily="34" charset="0"/>
              </a:rPr>
              <a:t>Instrumentos de Comunicação e Educativos;</a:t>
            </a:r>
          </a:p>
          <a:p>
            <a:pPr marL="812800" lvl="2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Arial" panose="020B0604020202020204" pitchFamily="34" charset="0"/>
              </a:rPr>
              <a:t>Instrumentos de cooperação e acordos voluntários;</a:t>
            </a:r>
          </a:p>
          <a:p>
            <a:pPr marL="812800" lvl="2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pt-BR" dirty="0"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  <p:pic>
        <p:nvPicPr>
          <p:cNvPr id="5" name="Picture 4" descr="Uma imagem recortada de uma pessoa tocando uma planta">
            <a:extLst>
              <a:ext uri="{FF2B5EF4-FFF2-40B4-BE49-F238E27FC236}">
                <a16:creationId xmlns:a16="http://schemas.microsoft.com/office/drawing/2014/main" id="{79F3A3CB-8177-0AEC-BABE-6C99ABEE5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64" r="2891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5580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B15320-74CC-B533-3E87-F0228F048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84" y="-449531"/>
            <a:ext cx="5139519" cy="1997855"/>
          </a:xfrm>
        </p:spPr>
        <p:txBody>
          <a:bodyPr wrap="square" anchor="b">
            <a:normAutofit/>
          </a:bodyPr>
          <a:lstStyle/>
          <a:p>
            <a:r>
              <a:rPr lang="pt-BR" b="1" dirty="0"/>
              <a:t>Política de Comando e Controle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3AA3FC-A5DD-136C-1C04-C7BBD1782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800666"/>
            <a:ext cx="4977740" cy="4276578"/>
          </a:xfrm>
        </p:spPr>
        <p:txBody>
          <a:bodyPr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Política baseada em In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strumentos de Comando e Controle.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Há uma percepção de que os instrumentos de Comando e Controle não são efetivos.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Baixa efetividade no combate ao desmatamento.</a:t>
            </a:r>
            <a:endParaRPr lang="pt-BR" sz="2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Imagem 4" descr="Árvore com folhas verdes&#10;&#10;Descrição gerada automaticamente">
            <a:extLst>
              <a:ext uri="{FF2B5EF4-FFF2-40B4-BE49-F238E27FC236}">
                <a16:creationId xmlns:a16="http://schemas.microsoft.com/office/drawing/2014/main" id="{781F3985-FE41-35AB-287B-5D8318985F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r="15942" b="-1"/>
          <a:stretch/>
        </p:blipFill>
        <p:spPr>
          <a:xfrm>
            <a:off x="5690382" y="0"/>
            <a:ext cx="7641102" cy="6857990"/>
          </a:xfrm>
          <a:custGeom>
            <a:avLst/>
            <a:gdLst/>
            <a:ahLst/>
            <a:cxnLst/>
            <a:rect l="l" t="t" r="r" b="b"/>
            <a:pathLst>
              <a:path w="7641102" h="6858000">
                <a:moveTo>
                  <a:pt x="0" y="0"/>
                </a:moveTo>
                <a:lnTo>
                  <a:pt x="7641102" y="0"/>
                </a:lnTo>
                <a:lnTo>
                  <a:pt x="764110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709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2B1587-022D-0DCA-DE1F-9B87F3943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470" y="421396"/>
            <a:ext cx="5251316" cy="1807305"/>
          </a:xfrm>
        </p:spPr>
        <p:txBody>
          <a:bodyPr>
            <a:normAutofit/>
          </a:bodyPr>
          <a:lstStyle/>
          <a:p>
            <a:r>
              <a:rPr lang="pt-BR" b="1" dirty="0"/>
              <a:t>Combinação de Instrumentos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0E65BB-11D4-E56F-BBB6-F398B6252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2333297"/>
            <a:ext cx="5723635" cy="3843666"/>
          </a:xfrm>
        </p:spPr>
        <p:txBody>
          <a:bodyPr>
            <a:normAutofit/>
          </a:bodyPr>
          <a:lstStyle/>
          <a:p>
            <a:pPr marL="457200" indent="0" algn="just">
              <a:lnSpc>
                <a:spcPct val="125000"/>
              </a:lnSpc>
              <a:spcAft>
                <a:spcPts val="800"/>
              </a:spcAft>
              <a:buNone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combinação de instrumentos promove</a:t>
            </a: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resultados positivos por meio de ações adaptativas levando em consideração aspectos legais, econômicos e de comunicação/educação. </a:t>
            </a:r>
          </a:p>
          <a:p>
            <a:pPr marL="457200" indent="0" algn="just">
              <a:lnSpc>
                <a:spcPct val="125000"/>
              </a:lnSpc>
              <a:spcAft>
                <a:spcPts val="800"/>
              </a:spcAft>
              <a:buNone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Imagem 3" descr="Barco no meio do lago&#10;&#10;Descrição gerada automaticamente">
            <a:extLst>
              <a:ext uri="{FF2B5EF4-FFF2-40B4-BE49-F238E27FC236}">
                <a16:creationId xmlns:a16="http://schemas.microsoft.com/office/drawing/2014/main" id="{94DC1BFC-4DD5-B115-583A-47382C8CB7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0" r="26242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209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C841A5-97DA-AB79-6A89-A6CFE527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1024" y="-214794"/>
            <a:ext cx="6586491" cy="1286160"/>
          </a:xfrm>
        </p:spPr>
        <p:txBody>
          <a:bodyPr anchor="b">
            <a:normAutofit/>
          </a:bodyPr>
          <a:lstStyle/>
          <a:p>
            <a:r>
              <a:rPr lang="pt-BR" b="1" dirty="0"/>
              <a:t>Créditos de Carbono e PSA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16F76C-9081-9C84-D568-7BA368938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091" y="2355029"/>
            <a:ext cx="7114029" cy="4409034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Sim, desde que haja uma política pública adequada e desenhada para isso.</a:t>
            </a:r>
          </a:p>
          <a:p>
            <a:pPr marL="0" lvl="0" indent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Espera-se: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1800" dirty="0">
                <a:latin typeface="Arial" panose="020B0604020202020204" pitchFamily="34" charset="0"/>
                <a:cs typeface="Times New Roman" panose="02020603050405020304" pitchFamily="18" charset="0"/>
              </a:rPr>
              <a:t>Combate ao desmatamento;</a:t>
            </a:r>
          </a:p>
          <a:p>
            <a:pPr marL="342900" indent="-3429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1800" dirty="0">
                <a:latin typeface="Arial" panose="020B0604020202020204" pitchFamily="34" charset="0"/>
                <a:cs typeface="Times New Roman" panose="02020603050405020304" pitchFamily="18" charset="0"/>
              </a:rPr>
              <a:t>Desenvolvimento socioambiental de comunidades;</a:t>
            </a:r>
          </a:p>
          <a:p>
            <a:pPr marL="342900" indent="-34290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1800" dirty="0">
                <a:latin typeface="Arial" panose="020B0604020202020204" pitchFamily="34" charset="0"/>
                <a:cs typeface="Times New Roman" panose="02020603050405020304" pitchFamily="18" charset="0"/>
              </a:rPr>
              <a:t>Combate a pobreza.</a:t>
            </a:r>
          </a:p>
        </p:txBody>
      </p:sp>
      <p:pic>
        <p:nvPicPr>
          <p:cNvPr id="8" name="Imagem 7" descr="Lago com árvores em volta&#10;&#10;Descrição gerada automaticamente">
            <a:extLst>
              <a:ext uri="{FF2B5EF4-FFF2-40B4-BE49-F238E27FC236}">
                <a16:creationId xmlns:a16="http://schemas.microsoft.com/office/drawing/2014/main" id="{6C6C933D-B1CC-E5A2-3E38-9AD1A47B3A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2" r="34799" b="-1"/>
          <a:stretch/>
        </p:blipFill>
        <p:spPr>
          <a:xfrm>
            <a:off x="-42184" y="10"/>
            <a:ext cx="4635571" cy="6857990"/>
          </a:xfrm>
          <a:prstGeom prst="rect">
            <a:avLst/>
          </a:prstGeom>
          <a:effectLst/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B7EA27A-56C2-9589-1305-E809A4140C66}"/>
              </a:ext>
            </a:extLst>
          </p:cNvPr>
          <p:cNvSpPr txBox="1"/>
          <p:nvPr/>
        </p:nvSpPr>
        <p:spPr>
          <a:xfrm>
            <a:off x="4895091" y="1071366"/>
            <a:ext cx="6738889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Podem funcionar como um instrumento de política ambiental?</a:t>
            </a:r>
          </a:p>
          <a:p>
            <a:pPr algn="just">
              <a:lnSpc>
                <a:spcPct val="150000"/>
              </a:lnSpc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02551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632A9-AFA5-2F2B-EAC8-54C90CDEE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537" y="219483"/>
            <a:ext cx="10515600" cy="1325563"/>
          </a:xfrm>
        </p:spPr>
        <p:txBody>
          <a:bodyPr/>
          <a:lstStyle/>
          <a:p>
            <a:r>
              <a:rPr lang="pt-BR" dirty="0"/>
              <a:t>Quem paga pelo que?</a:t>
            </a:r>
          </a:p>
        </p:txBody>
      </p:sp>
      <p:pic>
        <p:nvPicPr>
          <p:cNvPr id="5" name="Espaço Reservado para Conteúdo 4" descr="Árvore com flores rosas&#10;&#10;Descrição gerada automaticamente com confiança média">
            <a:extLst>
              <a:ext uri="{FF2B5EF4-FFF2-40B4-BE49-F238E27FC236}">
                <a16:creationId xmlns:a16="http://schemas.microsoft.com/office/drawing/2014/main" id="{372A90FB-A965-2FCD-EF20-D15D954A8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87"/>
          <a:stretch/>
        </p:blipFill>
        <p:spPr>
          <a:xfrm>
            <a:off x="0" y="-12853"/>
            <a:ext cx="4859383" cy="6870853"/>
          </a:xfrm>
        </p:spPr>
      </p:pic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1C65A919-A535-AB2F-9CF3-C4F818825B39}"/>
              </a:ext>
            </a:extLst>
          </p:cNvPr>
          <p:cNvSpPr txBox="1">
            <a:spLocks/>
          </p:cNvSpPr>
          <p:nvPr/>
        </p:nvSpPr>
        <p:spPr>
          <a:xfrm>
            <a:off x="5083702" y="1832826"/>
            <a:ext cx="6489173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0" algn="just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Tanto o PSA quanto os crédito de carbono dependem de oferta e demanda.</a:t>
            </a:r>
          </a:p>
          <a:p>
            <a:pPr marL="457200" indent="0" algn="just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	- Demanda do mercado consumidor.</a:t>
            </a:r>
          </a:p>
          <a:p>
            <a:pPr marL="457200" indent="0" algn="just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	- Capacidade de oferta por parte do mercado.</a:t>
            </a:r>
          </a:p>
          <a:p>
            <a:pPr marL="457200" indent="0" algn="just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indent="0" algn="just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pt-BR" sz="2000" b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Mercado Regulado</a:t>
            </a: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		</a:t>
            </a:r>
            <a:r>
              <a:rPr lang="pt-BR" sz="2000" b="1" u="sng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Mercado Voluntário</a:t>
            </a:r>
          </a:p>
          <a:p>
            <a:pPr marL="457200" indent="0" algn="just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15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9264BFD-360D-430E-B593-7BC0D00FB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4538145-ACBA-40C0-AFBD-DE742723D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12191996" cy="6858000"/>
            <a:chOff x="1" y="0"/>
            <a:chExt cx="12191996" cy="6858000"/>
          </a:xfrm>
        </p:grpSpPr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7BAD3960-6DE9-4457-8083-F6FFBD58D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F5E368-26F9-408D-9C1D-D007FCE0C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5BD6DB6-99BA-4F4F-6806-0713DC152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00" y="479543"/>
            <a:ext cx="5411825" cy="920632"/>
          </a:xfrm>
        </p:spPr>
        <p:txBody>
          <a:bodyPr anchor="t">
            <a:normAutofit/>
          </a:bodyPr>
          <a:lstStyle/>
          <a:p>
            <a:pPr algn="just"/>
            <a:r>
              <a:rPr lang="pt-BR" b="1" dirty="0"/>
              <a:t>Qual o papel do Brasil?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83FD6A-70C8-BBBC-6095-816EDAA17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08" y="1223635"/>
            <a:ext cx="5512767" cy="535813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2000" b="1" dirty="0">
                <a:solidFill>
                  <a:schemeClr val="tx1">
                    <a:alpha val="6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Criar uma política pública específica sobre o tema.</a:t>
            </a:r>
          </a:p>
          <a:p>
            <a:pPr marL="0" indent="0">
              <a:buNone/>
            </a:pPr>
            <a:r>
              <a:rPr lang="pt-BR" sz="2000" b="1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Desafios:</a:t>
            </a:r>
          </a:p>
          <a:p>
            <a:pPr algn="just"/>
            <a:r>
              <a:rPr lang="pt-BR" sz="2000" dirty="0">
                <a:solidFill>
                  <a:schemeClr val="tx1">
                    <a:alpha val="6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Garantir equidade na distribuição dos recursos e na geração de renda;</a:t>
            </a:r>
          </a:p>
          <a:p>
            <a:pPr algn="just"/>
            <a:r>
              <a:rPr lang="pt-BR" sz="20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</a:rPr>
              <a:t>Facilitar acesso e informação além de fornecer subsídios para o mercado regulado;</a:t>
            </a:r>
          </a:p>
          <a:p>
            <a:pPr algn="just"/>
            <a:r>
              <a:rPr lang="pt-BR" sz="20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</a:rPr>
              <a:t>Incentivar e regular o mercado de carbono – seja o mercado voluntário quanto o mercado regulado;</a:t>
            </a:r>
          </a:p>
          <a:p>
            <a:pPr algn="just"/>
            <a:r>
              <a:rPr lang="pt-BR" sz="20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</a:rPr>
              <a:t>Desmistificar a cultura de receber pagamentos e benefícios tão somente por áreas florestadas – sem contrapartida;</a:t>
            </a:r>
          </a:p>
          <a:p>
            <a:pPr algn="just"/>
            <a:r>
              <a:rPr lang="pt-BR" sz="20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</a:rPr>
              <a:t>Propor instrumentos normativos de regularização ambiental em áreas rurais embargadas passíveis de utilização.</a:t>
            </a:r>
          </a:p>
          <a:p>
            <a:pPr algn="just"/>
            <a:r>
              <a:rPr lang="pt-BR" sz="20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</a:rPr>
              <a:t>Valorizar boas práticas agrícolas e a sustentabilidade do agronegócio brasileiro.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249C1C3-EBDE-4C27-BD12-A6AE40A4D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7375" y="0"/>
            <a:ext cx="6404625" cy="6373368"/>
          </a:xfrm>
          <a:custGeom>
            <a:avLst/>
            <a:gdLst>
              <a:gd name="connsiteX0" fmla="*/ 353272 w 6404625"/>
              <a:gd name="connsiteY0" fmla="*/ 0 h 6373368"/>
              <a:gd name="connsiteX1" fmla="*/ 6404625 w 6404625"/>
              <a:gd name="connsiteY1" fmla="*/ 0 h 6373368"/>
              <a:gd name="connsiteX2" fmla="*/ 6404625 w 6404625"/>
              <a:gd name="connsiteY2" fmla="*/ 6008204 h 6373368"/>
              <a:gd name="connsiteX3" fmla="*/ 6374459 w 6404625"/>
              <a:gd name="connsiteY3" fmla="*/ 6023890 h 6373368"/>
              <a:gd name="connsiteX4" fmla="*/ 6290584 w 6404625"/>
              <a:gd name="connsiteY4" fmla="*/ 6049055 h 6373368"/>
              <a:gd name="connsiteX5" fmla="*/ 6203913 w 6404625"/>
              <a:gd name="connsiteY5" fmla="*/ 6060237 h 6373368"/>
              <a:gd name="connsiteX6" fmla="*/ 6114448 w 6404625"/>
              <a:gd name="connsiteY6" fmla="*/ 6063033 h 6373368"/>
              <a:gd name="connsiteX7" fmla="*/ 6019391 w 6404625"/>
              <a:gd name="connsiteY7" fmla="*/ 6054644 h 6373368"/>
              <a:gd name="connsiteX8" fmla="*/ 5924332 w 6404625"/>
              <a:gd name="connsiteY8" fmla="*/ 6043462 h 6373368"/>
              <a:gd name="connsiteX9" fmla="*/ 5829275 w 6404625"/>
              <a:gd name="connsiteY9" fmla="*/ 6029482 h 6373368"/>
              <a:gd name="connsiteX10" fmla="*/ 5734216 w 6404625"/>
              <a:gd name="connsiteY10" fmla="*/ 6018300 h 6373368"/>
              <a:gd name="connsiteX11" fmla="*/ 5639159 w 6404625"/>
              <a:gd name="connsiteY11" fmla="*/ 6012708 h 6373368"/>
              <a:gd name="connsiteX12" fmla="*/ 5546898 w 6404625"/>
              <a:gd name="connsiteY12" fmla="*/ 6012708 h 6373368"/>
              <a:gd name="connsiteX13" fmla="*/ 5460227 w 6404625"/>
              <a:gd name="connsiteY13" fmla="*/ 6023890 h 6373368"/>
              <a:gd name="connsiteX14" fmla="*/ 5370760 w 6404625"/>
              <a:gd name="connsiteY14" fmla="*/ 6046258 h 6373368"/>
              <a:gd name="connsiteX15" fmla="*/ 5289681 w 6404625"/>
              <a:gd name="connsiteY15" fmla="*/ 6079807 h 6373368"/>
              <a:gd name="connsiteX16" fmla="*/ 5205808 w 6404625"/>
              <a:gd name="connsiteY16" fmla="*/ 6124541 h 6373368"/>
              <a:gd name="connsiteX17" fmla="*/ 5121933 w 6404625"/>
              <a:gd name="connsiteY17" fmla="*/ 6169276 h 6373368"/>
              <a:gd name="connsiteX18" fmla="*/ 5038061 w 6404625"/>
              <a:gd name="connsiteY18" fmla="*/ 6219598 h 6373368"/>
              <a:gd name="connsiteX19" fmla="*/ 4956981 w 6404625"/>
              <a:gd name="connsiteY19" fmla="*/ 6267129 h 6373368"/>
              <a:gd name="connsiteX20" fmla="*/ 4870311 w 6404625"/>
              <a:gd name="connsiteY20" fmla="*/ 6309065 h 6373368"/>
              <a:gd name="connsiteX21" fmla="*/ 4786435 w 6404625"/>
              <a:gd name="connsiteY21" fmla="*/ 6342614 h 6373368"/>
              <a:gd name="connsiteX22" fmla="*/ 4699765 w 6404625"/>
              <a:gd name="connsiteY22" fmla="*/ 6364982 h 6373368"/>
              <a:gd name="connsiteX23" fmla="*/ 4610299 w 6404625"/>
              <a:gd name="connsiteY23" fmla="*/ 6373368 h 6373368"/>
              <a:gd name="connsiteX24" fmla="*/ 4520833 w 6404625"/>
              <a:gd name="connsiteY24" fmla="*/ 6364982 h 6373368"/>
              <a:gd name="connsiteX25" fmla="*/ 4434163 w 6404625"/>
              <a:gd name="connsiteY25" fmla="*/ 6342614 h 6373368"/>
              <a:gd name="connsiteX26" fmla="*/ 4350289 w 6404625"/>
              <a:gd name="connsiteY26" fmla="*/ 6309065 h 6373368"/>
              <a:gd name="connsiteX27" fmla="*/ 4263617 w 6404625"/>
              <a:gd name="connsiteY27" fmla="*/ 6267129 h 6373368"/>
              <a:gd name="connsiteX28" fmla="*/ 4182539 w 6404625"/>
              <a:gd name="connsiteY28" fmla="*/ 6219598 h 6373368"/>
              <a:gd name="connsiteX29" fmla="*/ 4098666 w 6404625"/>
              <a:gd name="connsiteY29" fmla="*/ 6169276 h 6373368"/>
              <a:gd name="connsiteX30" fmla="*/ 4014791 w 6404625"/>
              <a:gd name="connsiteY30" fmla="*/ 6124541 h 6373368"/>
              <a:gd name="connsiteX31" fmla="*/ 3930916 w 6404625"/>
              <a:gd name="connsiteY31" fmla="*/ 6079807 h 6373368"/>
              <a:gd name="connsiteX32" fmla="*/ 3847041 w 6404625"/>
              <a:gd name="connsiteY32" fmla="*/ 6046258 h 6373368"/>
              <a:gd name="connsiteX33" fmla="*/ 3760372 w 6404625"/>
              <a:gd name="connsiteY33" fmla="*/ 6023890 h 6373368"/>
              <a:gd name="connsiteX34" fmla="*/ 3673701 w 6404625"/>
              <a:gd name="connsiteY34" fmla="*/ 6012708 h 6373368"/>
              <a:gd name="connsiteX35" fmla="*/ 3581438 w 6404625"/>
              <a:gd name="connsiteY35" fmla="*/ 6012708 h 6373368"/>
              <a:gd name="connsiteX36" fmla="*/ 3486381 w 6404625"/>
              <a:gd name="connsiteY36" fmla="*/ 6018300 h 6373368"/>
              <a:gd name="connsiteX37" fmla="*/ 3391322 w 6404625"/>
              <a:gd name="connsiteY37" fmla="*/ 6029482 h 6373368"/>
              <a:gd name="connsiteX38" fmla="*/ 3296265 w 6404625"/>
              <a:gd name="connsiteY38" fmla="*/ 6043462 h 6373368"/>
              <a:gd name="connsiteX39" fmla="*/ 3201210 w 6404625"/>
              <a:gd name="connsiteY39" fmla="*/ 6054644 h 6373368"/>
              <a:gd name="connsiteX40" fmla="*/ 3106151 w 6404625"/>
              <a:gd name="connsiteY40" fmla="*/ 6063033 h 6373368"/>
              <a:gd name="connsiteX41" fmla="*/ 3016684 w 6404625"/>
              <a:gd name="connsiteY41" fmla="*/ 6060237 h 6373368"/>
              <a:gd name="connsiteX42" fmla="*/ 2930015 w 6404625"/>
              <a:gd name="connsiteY42" fmla="*/ 6049055 h 6373368"/>
              <a:gd name="connsiteX43" fmla="*/ 2846140 w 6404625"/>
              <a:gd name="connsiteY43" fmla="*/ 6023890 h 6373368"/>
              <a:gd name="connsiteX44" fmla="*/ 2776243 w 6404625"/>
              <a:gd name="connsiteY44" fmla="*/ 5987546 h 6373368"/>
              <a:gd name="connsiteX45" fmla="*/ 2709145 w 6404625"/>
              <a:gd name="connsiteY45" fmla="*/ 5940017 h 6373368"/>
              <a:gd name="connsiteX46" fmla="*/ 2650432 w 6404625"/>
              <a:gd name="connsiteY46" fmla="*/ 5884101 h 6373368"/>
              <a:gd name="connsiteX47" fmla="*/ 2591719 w 6404625"/>
              <a:gd name="connsiteY47" fmla="*/ 5819798 h 6373368"/>
              <a:gd name="connsiteX48" fmla="*/ 2538599 w 6404625"/>
              <a:gd name="connsiteY48" fmla="*/ 5752697 h 6373368"/>
              <a:gd name="connsiteX49" fmla="*/ 2485480 w 6404625"/>
              <a:gd name="connsiteY49" fmla="*/ 5682802 h 6373368"/>
              <a:gd name="connsiteX50" fmla="*/ 2432360 w 6404625"/>
              <a:gd name="connsiteY50" fmla="*/ 5612908 h 6373368"/>
              <a:gd name="connsiteX51" fmla="*/ 2379237 w 6404625"/>
              <a:gd name="connsiteY51" fmla="*/ 5545809 h 6373368"/>
              <a:gd name="connsiteX52" fmla="*/ 2323320 w 6404625"/>
              <a:gd name="connsiteY52" fmla="*/ 5481502 h 6373368"/>
              <a:gd name="connsiteX53" fmla="*/ 2259018 w 6404625"/>
              <a:gd name="connsiteY53" fmla="*/ 5425586 h 6373368"/>
              <a:gd name="connsiteX54" fmla="*/ 2197511 w 6404625"/>
              <a:gd name="connsiteY54" fmla="*/ 5375263 h 6373368"/>
              <a:gd name="connsiteX55" fmla="*/ 2127614 w 6404625"/>
              <a:gd name="connsiteY55" fmla="*/ 5336121 h 6373368"/>
              <a:gd name="connsiteX56" fmla="*/ 2052128 w 6404625"/>
              <a:gd name="connsiteY56" fmla="*/ 5302573 h 6373368"/>
              <a:gd name="connsiteX57" fmla="*/ 1971049 w 6404625"/>
              <a:gd name="connsiteY57" fmla="*/ 5274612 h 6373368"/>
              <a:gd name="connsiteX58" fmla="*/ 1887176 w 6404625"/>
              <a:gd name="connsiteY58" fmla="*/ 5249450 h 6373368"/>
              <a:gd name="connsiteX59" fmla="*/ 1803301 w 6404625"/>
              <a:gd name="connsiteY59" fmla="*/ 5227084 h 6373368"/>
              <a:gd name="connsiteX60" fmla="*/ 1716630 w 6404625"/>
              <a:gd name="connsiteY60" fmla="*/ 5204720 h 6373368"/>
              <a:gd name="connsiteX61" fmla="*/ 1635551 w 6404625"/>
              <a:gd name="connsiteY61" fmla="*/ 5179557 h 6373368"/>
              <a:gd name="connsiteX62" fmla="*/ 1554473 w 6404625"/>
              <a:gd name="connsiteY62" fmla="*/ 5151597 h 6373368"/>
              <a:gd name="connsiteX63" fmla="*/ 1478988 w 6404625"/>
              <a:gd name="connsiteY63" fmla="*/ 5118049 h 6373368"/>
              <a:gd name="connsiteX64" fmla="*/ 1411887 w 6404625"/>
              <a:gd name="connsiteY64" fmla="*/ 5076112 h 6373368"/>
              <a:gd name="connsiteX65" fmla="*/ 1350380 w 6404625"/>
              <a:gd name="connsiteY65" fmla="*/ 5025785 h 6373368"/>
              <a:gd name="connsiteX66" fmla="*/ 1300053 w 6404625"/>
              <a:gd name="connsiteY66" fmla="*/ 4964279 h 6373368"/>
              <a:gd name="connsiteX67" fmla="*/ 1258117 w 6404625"/>
              <a:gd name="connsiteY67" fmla="*/ 4897178 h 6373368"/>
              <a:gd name="connsiteX68" fmla="*/ 1224567 w 6404625"/>
              <a:gd name="connsiteY68" fmla="*/ 4821691 h 6373368"/>
              <a:gd name="connsiteX69" fmla="*/ 1196609 w 6404625"/>
              <a:gd name="connsiteY69" fmla="*/ 4740614 h 6373368"/>
              <a:gd name="connsiteX70" fmla="*/ 1171447 w 6404625"/>
              <a:gd name="connsiteY70" fmla="*/ 4659533 h 6373368"/>
              <a:gd name="connsiteX71" fmla="*/ 1149080 w 6404625"/>
              <a:gd name="connsiteY71" fmla="*/ 4572865 h 6373368"/>
              <a:gd name="connsiteX72" fmla="*/ 1126714 w 6404625"/>
              <a:gd name="connsiteY72" fmla="*/ 4488990 h 6373368"/>
              <a:gd name="connsiteX73" fmla="*/ 1101552 w 6404625"/>
              <a:gd name="connsiteY73" fmla="*/ 4405115 h 6373368"/>
              <a:gd name="connsiteX74" fmla="*/ 1073593 w 6404625"/>
              <a:gd name="connsiteY74" fmla="*/ 4324036 h 6373368"/>
              <a:gd name="connsiteX75" fmla="*/ 1040045 w 6404625"/>
              <a:gd name="connsiteY75" fmla="*/ 4248549 h 6373368"/>
              <a:gd name="connsiteX76" fmla="*/ 1000902 w 6404625"/>
              <a:gd name="connsiteY76" fmla="*/ 4178654 h 6373368"/>
              <a:gd name="connsiteX77" fmla="*/ 950576 w 6404625"/>
              <a:gd name="connsiteY77" fmla="*/ 4117146 h 6373368"/>
              <a:gd name="connsiteX78" fmla="*/ 894659 w 6404625"/>
              <a:gd name="connsiteY78" fmla="*/ 4052841 h 6373368"/>
              <a:gd name="connsiteX79" fmla="*/ 830356 w 6404625"/>
              <a:gd name="connsiteY79" fmla="*/ 3996926 h 6373368"/>
              <a:gd name="connsiteX80" fmla="*/ 760460 w 6404625"/>
              <a:gd name="connsiteY80" fmla="*/ 3943806 h 6373368"/>
              <a:gd name="connsiteX81" fmla="*/ 690567 w 6404625"/>
              <a:gd name="connsiteY81" fmla="*/ 3890685 h 6373368"/>
              <a:gd name="connsiteX82" fmla="*/ 620671 w 6404625"/>
              <a:gd name="connsiteY82" fmla="*/ 3837564 h 6373368"/>
              <a:gd name="connsiteX83" fmla="*/ 553571 w 6404625"/>
              <a:gd name="connsiteY83" fmla="*/ 3784444 h 6373368"/>
              <a:gd name="connsiteX84" fmla="*/ 489269 w 6404625"/>
              <a:gd name="connsiteY84" fmla="*/ 3725731 h 6373368"/>
              <a:gd name="connsiteX85" fmla="*/ 433350 w 6404625"/>
              <a:gd name="connsiteY85" fmla="*/ 3667021 h 6373368"/>
              <a:gd name="connsiteX86" fmla="*/ 385824 w 6404625"/>
              <a:gd name="connsiteY86" fmla="*/ 3599922 h 6373368"/>
              <a:gd name="connsiteX87" fmla="*/ 349477 w 6404625"/>
              <a:gd name="connsiteY87" fmla="*/ 3530025 h 6373368"/>
              <a:gd name="connsiteX88" fmla="*/ 324315 w 6404625"/>
              <a:gd name="connsiteY88" fmla="*/ 3446150 h 6373368"/>
              <a:gd name="connsiteX89" fmla="*/ 313131 w 6404625"/>
              <a:gd name="connsiteY89" fmla="*/ 3359479 h 6373368"/>
              <a:gd name="connsiteX90" fmla="*/ 310335 w 6404625"/>
              <a:gd name="connsiteY90" fmla="*/ 3270014 h 6373368"/>
              <a:gd name="connsiteX91" fmla="*/ 318723 w 6404625"/>
              <a:gd name="connsiteY91" fmla="*/ 3174955 h 6373368"/>
              <a:gd name="connsiteX92" fmla="*/ 329907 w 6404625"/>
              <a:gd name="connsiteY92" fmla="*/ 3079898 h 6373368"/>
              <a:gd name="connsiteX93" fmla="*/ 343885 w 6404625"/>
              <a:gd name="connsiteY93" fmla="*/ 2984841 h 6373368"/>
              <a:gd name="connsiteX94" fmla="*/ 355069 w 6404625"/>
              <a:gd name="connsiteY94" fmla="*/ 2889784 h 6373368"/>
              <a:gd name="connsiteX95" fmla="*/ 360659 w 6404625"/>
              <a:gd name="connsiteY95" fmla="*/ 2794725 h 6373368"/>
              <a:gd name="connsiteX96" fmla="*/ 360659 w 6404625"/>
              <a:gd name="connsiteY96" fmla="*/ 2702464 h 6373368"/>
              <a:gd name="connsiteX97" fmla="*/ 349477 w 6404625"/>
              <a:gd name="connsiteY97" fmla="*/ 2615793 h 6373368"/>
              <a:gd name="connsiteX98" fmla="*/ 327111 w 6404625"/>
              <a:gd name="connsiteY98" fmla="*/ 2529122 h 6373368"/>
              <a:gd name="connsiteX99" fmla="*/ 293561 w 6404625"/>
              <a:gd name="connsiteY99" fmla="*/ 2448045 h 6373368"/>
              <a:gd name="connsiteX100" fmla="*/ 251625 w 6404625"/>
              <a:gd name="connsiteY100" fmla="*/ 2364170 h 6373368"/>
              <a:gd name="connsiteX101" fmla="*/ 204096 w 6404625"/>
              <a:gd name="connsiteY101" fmla="*/ 2280295 h 6373368"/>
              <a:gd name="connsiteX102" fmla="*/ 153769 w 6404625"/>
              <a:gd name="connsiteY102" fmla="*/ 2196423 h 6373368"/>
              <a:gd name="connsiteX103" fmla="*/ 106240 w 6404625"/>
              <a:gd name="connsiteY103" fmla="*/ 2115344 h 6373368"/>
              <a:gd name="connsiteX104" fmla="*/ 64305 w 6404625"/>
              <a:gd name="connsiteY104" fmla="*/ 2028673 h 6373368"/>
              <a:gd name="connsiteX105" fmla="*/ 30754 w 6404625"/>
              <a:gd name="connsiteY105" fmla="*/ 1944798 h 6373368"/>
              <a:gd name="connsiteX106" fmla="*/ 8387 w 6404625"/>
              <a:gd name="connsiteY106" fmla="*/ 1858129 h 6373368"/>
              <a:gd name="connsiteX107" fmla="*/ 0 w 6404625"/>
              <a:gd name="connsiteY107" fmla="*/ 1768662 h 6373368"/>
              <a:gd name="connsiteX108" fmla="*/ 8387 w 6404625"/>
              <a:gd name="connsiteY108" fmla="*/ 1679195 h 6373368"/>
              <a:gd name="connsiteX109" fmla="*/ 30754 w 6404625"/>
              <a:gd name="connsiteY109" fmla="*/ 1592526 h 6373368"/>
              <a:gd name="connsiteX110" fmla="*/ 64305 w 6404625"/>
              <a:gd name="connsiteY110" fmla="*/ 1508651 h 6373368"/>
              <a:gd name="connsiteX111" fmla="*/ 106240 w 6404625"/>
              <a:gd name="connsiteY111" fmla="*/ 1421980 h 6373368"/>
              <a:gd name="connsiteX112" fmla="*/ 153769 w 6404625"/>
              <a:gd name="connsiteY112" fmla="*/ 1340903 h 6373368"/>
              <a:gd name="connsiteX113" fmla="*/ 204096 w 6404625"/>
              <a:gd name="connsiteY113" fmla="*/ 1257028 h 6373368"/>
              <a:gd name="connsiteX114" fmla="*/ 251625 w 6404625"/>
              <a:gd name="connsiteY114" fmla="*/ 1173153 h 6373368"/>
              <a:gd name="connsiteX115" fmla="*/ 293561 w 6404625"/>
              <a:gd name="connsiteY115" fmla="*/ 1089278 h 6373368"/>
              <a:gd name="connsiteX116" fmla="*/ 327111 w 6404625"/>
              <a:gd name="connsiteY116" fmla="*/ 1008199 h 6373368"/>
              <a:gd name="connsiteX117" fmla="*/ 349477 w 6404625"/>
              <a:gd name="connsiteY117" fmla="*/ 921528 h 6373368"/>
              <a:gd name="connsiteX118" fmla="*/ 360659 w 6404625"/>
              <a:gd name="connsiteY118" fmla="*/ 834859 h 6373368"/>
              <a:gd name="connsiteX119" fmla="*/ 360659 w 6404625"/>
              <a:gd name="connsiteY119" fmla="*/ 742599 h 6373368"/>
              <a:gd name="connsiteX120" fmla="*/ 355069 w 6404625"/>
              <a:gd name="connsiteY120" fmla="*/ 647539 h 6373368"/>
              <a:gd name="connsiteX121" fmla="*/ 343885 w 6404625"/>
              <a:gd name="connsiteY121" fmla="*/ 552482 h 6373368"/>
              <a:gd name="connsiteX122" fmla="*/ 329907 w 6404625"/>
              <a:gd name="connsiteY122" fmla="*/ 457425 h 6373368"/>
              <a:gd name="connsiteX123" fmla="*/ 318723 w 6404625"/>
              <a:gd name="connsiteY123" fmla="*/ 362366 h 6373368"/>
              <a:gd name="connsiteX124" fmla="*/ 310335 w 6404625"/>
              <a:gd name="connsiteY124" fmla="*/ 267309 h 6373368"/>
              <a:gd name="connsiteX125" fmla="*/ 313131 w 6404625"/>
              <a:gd name="connsiteY125" fmla="*/ 177842 h 6373368"/>
              <a:gd name="connsiteX126" fmla="*/ 324315 w 6404625"/>
              <a:gd name="connsiteY126" fmla="*/ 91173 h 6373368"/>
              <a:gd name="connsiteX127" fmla="*/ 349477 w 6404625"/>
              <a:gd name="connsiteY127" fmla="*/ 7296 h 637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6404625" h="6373368">
                <a:moveTo>
                  <a:pt x="353272" y="0"/>
                </a:moveTo>
                <a:lnTo>
                  <a:pt x="6404625" y="0"/>
                </a:lnTo>
                <a:lnTo>
                  <a:pt x="6404625" y="6008204"/>
                </a:lnTo>
                <a:lnTo>
                  <a:pt x="6374459" y="6023890"/>
                </a:lnTo>
                <a:lnTo>
                  <a:pt x="6290584" y="6049055"/>
                </a:lnTo>
                <a:lnTo>
                  <a:pt x="6203913" y="6060237"/>
                </a:lnTo>
                <a:lnTo>
                  <a:pt x="6114448" y="6063033"/>
                </a:lnTo>
                <a:lnTo>
                  <a:pt x="6019391" y="6054644"/>
                </a:lnTo>
                <a:lnTo>
                  <a:pt x="5924332" y="6043462"/>
                </a:lnTo>
                <a:lnTo>
                  <a:pt x="5829275" y="6029482"/>
                </a:lnTo>
                <a:lnTo>
                  <a:pt x="5734216" y="6018300"/>
                </a:lnTo>
                <a:lnTo>
                  <a:pt x="5639159" y="6012708"/>
                </a:lnTo>
                <a:lnTo>
                  <a:pt x="5546898" y="6012708"/>
                </a:lnTo>
                <a:lnTo>
                  <a:pt x="5460227" y="6023890"/>
                </a:lnTo>
                <a:lnTo>
                  <a:pt x="5370760" y="6046258"/>
                </a:lnTo>
                <a:lnTo>
                  <a:pt x="5289681" y="6079807"/>
                </a:lnTo>
                <a:lnTo>
                  <a:pt x="5205808" y="6124541"/>
                </a:lnTo>
                <a:lnTo>
                  <a:pt x="5121933" y="6169276"/>
                </a:lnTo>
                <a:lnTo>
                  <a:pt x="5038061" y="6219598"/>
                </a:lnTo>
                <a:lnTo>
                  <a:pt x="4956981" y="6267129"/>
                </a:lnTo>
                <a:lnTo>
                  <a:pt x="4870311" y="6309065"/>
                </a:lnTo>
                <a:lnTo>
                  <a:pt x="4786435" y="6342614"/>
                </a:lnTo>
                <a:lnTo>
                  <a:pt x="4699765" y="6364982"/>
                </a:lnTo>
                <a:lnTo>
                  <a:pt x="4610299" y="6373368"/>
                </a:lnTo>
                <a:lnTo>
                  <a:pt x="4520833" y="6364982"/>
                </a:lnTo>
                <a:lnTo>
                  <a:pt x="4434163" y="6342614"/>
                </a:lnTo>
                <a:lnTo>
                  <a:pt x="4350289" y="6309065"/>
                </a:lnTo>
                <a:lnTo>
                  <a:pt x="4263617" y="6267129"/>
                </a:lnTo>
                <a:lnTo>
                  <a:pt x="4182539" y="6219598"/>
                </a:lnTo>
                <a:lnTo>
                  <a:pt x="4098666" y="6169276"/>
                </a:lnTo>
                <a:lnTo>
                  <a:pt x="4014791" y="6124541"/>
                </a:lnTo>
                <a:lnTo>
                  <a:pt x="3930916" y="6079807"/>
                </a:lnTo>
                <a:lnTo>
                  <a:pt x="3847041" y="6046258"/>
                </a:lnTo>
                <a:lnTo>
                  <a:pt x="3760372" y="6023890"/>
                </a:lnTo>
                <a:lnTo>
                  <a:pt x="3673701" y="6012708"/>
                </a:lnTo>
                <a:lnTo>
                  <a:pt x="3581438" y="6012708"/>
                </a:lnTo>
                <a:lnTo>
                  <a:pt x="3486381" y="6018300"/>
                </a:lnTo>
                <a:lnTo>
                  <a:pt x="3391322" y="6029482"/>
                </a:lnTo>
                <a:lnTo>
                  <a:pt x="3296265" y="6043462"/>
                </a:lnTo>
                <a:lnTo>
                  <a:pt x="3201210" y="6054644"/>
                </a:lnTo>
                <a:lnTo>
                  <a:pt x="3106151" y="6063033"/>
                </a:lnTo>
                <a:lnTo>
                  <a:pt x="3016684" y="6060237"/>
                </a:lnTo>
                <a:lnTo>
                  <a:pt x="2930015" y="6049055"/>
                </a:lnTo>
                <a:lnTo>
                  <a:pt x="2846140" y="6023890"/>
                </a:lnTo>
                <a:lnTo>
                  <a:pt x="2776243" y="5987546"/>
                </a:lnTo>
                <a:lnTo>
                  <a:pt x="2709145" y="5940017"/>
                </a:lnTo>
                <a:lnTo>
                  <a:pt x="2650432" y="5884101"/>
                </a:lnTo>
                <a:lnTo>
                  <a:pt x="2591719" y="5819798"/>
                </a:lnTo>
                <a:lnTo>
                  <a:pt x="2538599" y="5752697"/>
                </a:lnTo>
                <a:lnTo>
                  <a:pt x="2485480" y="5682802"/>
                </a:lnTo>
                <a:lnTo>
                  <a:pt x="2432360" y="5612908"/>
                </a:lnTo>
                <a:lnTo>
                  <a:pt x="2379237" y="5545809"/>
                </a:lnTo>
                <a:lnTo>
                  <a:pt x="2323320" y="5481502"/>
                </a:lnTo>
                <a:lnTo>
                  <a:pt x="2259018" y="5425586"/>
                </a:lnTo>
                <a:lnTo>
                  <a:pt x="2197511" y="5375263"/>
                </a:lnTo>
                <a:lnTo>
                  <a:pt x="2127614" y="5336121"/>
                </a:lnTo>
                <a:lnTo>
                  <a:pt x="2052128" y="5302573"/>
                </a:lnTo>
                <a:lnTo>
                  <a:pt x="1971049" y="5274612"/>
                </a:lnTo>
                <a:lnTo>
                  <a:pt x="1887176" y="5249450"/>
                </a:lnTo>
                <a:lnTo>
                  <a:pt x="1803301" y="5227084"/>
                </a:lnTo>
                <a:lnTo>
                  <a:pt x="1716630" y="5204720"/>
                </a:lnTo>
                <a:lnTo>
                  <a:pt x="1635551" y="5179557"/>
                </a:lnTo>
                <a:lnTo>
                  <a:pt x="1554473" y="5151597"/>
                </a:lnTo>
                <a:lnTo>
                  <a:pt x="1478988" y="5118049"/>
                </a:lnTo>
                <a:lnTo>
                  <a:pt x="1411887" y="5076112"/>
                </a:lnTo>
                <a:lnTo>
                  <a:pt x="1350380" y="5025785"/>
                </a:lnTo>
                <a:lnTo>
                  <a:pt x="1300053" y="4964279"/>
                </a:lnTo>
                <a:lnTo>
                  <a:pt x="1258117" y="4897178"/>
                </a:lnTo>
                <a:lnTo>
                  <a:pt x="1224567" y="4821691"/>
                </a:lnTo>
                <a:lnTo>
                  <a:pt x="1196609" y="4740614"/>
                </a:lnTo>
                <a:lnTo>
                  <a:pt x="1171447" y="4659533"/>
                </a:lnTo>
                <a:lnTo>
                  <a:pt x="1149080" y="4572865"/>
                </a:lnTo>
                <a:lnTo>
                  <a:pt x="1126714" y="4488990"/>
                </a:lnTo>
                <a:lnTo>
                  <a:pt x="1101552" y="4405115"/>
                </a:lnTo>
                <a:lnTo>
                  <a:pt x="1073593" y="4324036"/>
                </a:lnTo>
                <a:lnTo>
                  <a:pt x="1040045" y="4248549"/>
                </a:lnTo>
                <a:lnTo>
                  <a:pt x="1000902" y="4178654"/>
                </a:lnTo>
                <a:lnTo>
                  <a:pt x="950576" y="4117146"/>
                </a:lnTo>
                <a:lnTo>
                  <a:pt x="894659" y="4052841"/>
                </a:lnTo>
                <a:lnTo>
                  <a:pt x="830356" y="3996926"/>
                </a:lnTo>
                <a:lnTo>
                  <a:pt x="760460" y="3943806"/>
                </a:lnTo>
                <a:lnTo>
                  <a:pt x="690567" y="3890685"/>
                </a:lnTo>
                <a:lnTo>
                  <a:pt x="620671" y="3837564"/>
                </a:lnTo>
                <a:lnTo>
                  <a:pt x="553571" y="3784444"/>
                </a:lnTo>
                <a:lnTo>
                  <a:pt x="489269" y="3725731"/>
                </a:lnTo>
                <a:lnTo>
                  <a:pt x="433350" y="3667021"/>
                </a:lnTo>
                <a:lnTo>
                  <a:pt x="385824" y="3599922"/>
                </a:lnTo>
                <a:lnTo>
                  <a:pt x="349477" y="3530025"/>
                </a:lnTo>
                <a:lnTo>
                  <a:pt x="324315" y="3446150"/>
                </a:lnTo>
                <a:lnTo>
                  <a:pt x="313131" y="3359479"/>
                </a:lnTo>
                <a:lnTo>
                  <a:pt x="310335" y="3270014"/>
                </a:lnTo>
                <a:lnTo>
                  <a:pt x="318723" y="3174955"/>
                </a:lnTo>
                <a:lnTo>
                  <a:pt x="329907" y="3079898"/>
                </a:lnTo>
                <a:lnTo>
                  <a:pt x="343885" y="2984841"/>
                </a:lnTo>
                <a:lnTo>
                  <a:pt x="355069" y="2889784"/>
                </a:lnTo>
                <a:lnTo>
                  <a:pt x="360659" y="2794725"/>
                </a:lnTo>
                <a:lnTo>
                  <a:pt x="360659" y="2702464"/>
                </a:lnTo>
                <a:lnTo>
                  <a:pt x="349477" y="2615793"/>
                </a:lnTo>
                <a:lnTo>
                  <a:pt x="327111" y="2529122"/>
                </a:lnTo>
                <a:lnTo>
                  <a:pt x="293561" y="2448045"/>
                </a:lnTo>
                <a:lnTo>
                  <a:pt x="251625" y="2364170"/>
                </a:lnTo>
                <a:lnTo>
                  <a:pt x="204096" y="2280295"/>
                </a:lnTo>
                <a:lnTo>
                  <a:pt x="153769" y="2196423"/>
                </a:lnTo>
                <a:lnTo>
                  <a:pt x="106240" y="2115344"/>
                </a:lnTo>
                <a:lnTo>
                  <a:pt x="64305" y="2028673"/>
                </a:lnTo>
                <a:lnTo>
                  <a:pt x="30754" y="1944798"/>
                </a:lnTo>
                <a:lnTo>
                  <a:pt x="8387" y="1858129"/>
                </a:lnTo>
                <a:lnTo>
                  <a:pt x="0" y="1768662"/>
                </a:lnTo>
                <a:lnTo>
                  <a:pt x="8387" y="1679195"/>
                </a:lnTo>
                <a:lnTo>
                  <a:pt x="30754" y="1592526"/>
                </a:lnTo>
                <a:lnTo>
                  <a:pt x="64305" y="1508651"/>
                </a:lnTo>
                <a:lnTo>
                  <a:pt x="106240" y="1421980"/>
                </a:lnTo>
                <a:lnTo>
                  <a:pt x="153769" y="1340903"/>
                </a:lnTo>
                <a:lnTo>
                  <a:pt x="204096" y="1257028"/>
                </a:lnTo>
                <a:lnTo>
                  <a:pt x="251625" y="1173153"/>
                </a:lnTo>
                <a:lnTo>
                  <a:pt x="293561" y="1089278"/>
                </a:lnTo>
                <a:lnTo>
                  <a:pt x="327111" y="1008199"/>
                </a:lnTo>
                <a:lnTo>
                  <a:pt x="349477" y="921528"/>
                </a:lnTo>
                <a:lnTo>
                  <a:pt x="360659" y="834859"/>
                </a:lnTo>
                <a:lnTo>
                  <a:pt x="360659" y="742599"/>
                </a:lnTo>
                <a:lnTo>
                  <a:pt x="355069" y="647539"/>
                </a:lnTo>
                <a:lnTo>
                  <a:pt x="343885" y="552482"/>
                </a:lnTo>
                <a:lnTo>
                  <a:pt x="329907" y="457425"/>
                </a:lnTo>
                <a:lnTo>
                  <a:pt x="318723" y="362366"/>
                </a:lnTo>
                <a:lnTo>
                  <a:pt x="310335" y="267309"/>
                </a:lnTo>
                <a:lnTo>
                  <a:pt x="313131" y="177842"/>
                </a:lnTo>
                <a:lnTo>
                  <a:pt x="324315" y="91173"/>
                </a:lnTo>
                <a:lnTo>
                  <a:pt x="349477" y="72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ço Reservado para Conteúdo 6" descr="Mapa&#10;&#10;Descrição gerada automaticamente">
            <a:extLst>
              <a:ext uri="{FF2B5EF4-FFF2-40B4-BE49-F238E27FC236}">
                <a16:creationId xmlns:a16="http://schemas.microsoft.com/office/drawing/2014/main" id="{3F177320-83B9-3CDD-82C8-A5EBBDDEC8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4" r="16292" b="-1"/>
          <a:stretch/>
        </p:blipFill>
        <p:spPr>
          <a:xfrm>
            <a:off x="6003221" y="10"/>
            <a:ext cx="6188779" cy="6157770"/>
          </a:xfrm>
          <a:custGeom>
            <a:avLst/>
            <a:gdLst/>
            <a:ahLst/>
            <a:cxnLst/>
            <a:rect l="l" t="t" r="r" b="b"/>
            <a:pathLst>
              <a:path w="6188779" h="6157780">
                <a:moveTo>
                  <a:pt x="384150" y="0"/>
                </a:moveTo>
                <a:lnTo>
                  <a:pt x="6188779" y="0"/>
                </a:lnTo>
                <a:lnTo>
                  <a:pt x="6188779" y="5757340"/>
                </a:lnTo>
                <a:lnTo>
                  <a:pt x="6142640" y="5790022"/>
                </a:lnTo>
                <a:lnTo>
                  <a:pt x="6076017" y="5824665"/>
                </a:lnTo>
                <a:lnTo>
                  <a:pt x="5996070" y="5848651"/>
                </a:lnTo>
                <a:lnTo>
                  <a:pt x="5913457" y="5859310"/>
                </a:lnTo>
                <a:lnTo>
                  <a:pt x="5828180" y="5861974"/>
                </a:lnTo>
                <a:lnTo>
                  <a:pt x="5737573" y="5853979"/>
                </a:lnTo>
                <a:lnTo>
                  <a:pt x="5646965" y="5843320"/>
                </a:lnTo>
                <a:lnTo>
                  <a:pt x="5556358" y="5829995"/>
                </a:lnTo>
                <a:lnTo>
                  <a:pt x="5465751" y="5819336"/>
                </a:lnTo>
                <a:lnTo>
                  <a:pt x="5375143" y="5814006"/>
                </a:lnTo>
                <a:lnTo>
                  <a:pt x="5287201" y="5814006"/>
                </a:lnTo>
                <a:lnTo>
                  <a:pt x="5204589" y="5824665"/>
                </a:lnTo>
                <a:lnTo>
                  <a:pt x="5119310" y="5845985"/>
                </a:lnTo>
                <a:lnTo>
                  <a:pt x="5042027" y="5877963"/>
                </a:lnTo>
                <a:lnTo>
                  <a:pt x="4962081" y="5920603"/>
                </a:lnTo>
                <a:lnTo>
                  <a:pt x="4882133" y="5963242"/>
                </a:lnTo>
                <a:lnTo>
                  <a:pt x="4802186" y="6011210"/>
                </a:lnTo>
                <a:lnTo>
                  <a:pt x="4724903" y="6056514"/>
                </a:lnTo>
                <a:lnTo>
                  <a:pt x="4642291" y="6096487"/>
                </a:lnTo>
                <a:lnTo>
                  <a:pt x="4562343" y="6128466"/>
                </a:lnTo>
                <a:lnTo>
                  <a:pt x="4479729" y="6149785"/>
                </a:lnTo>
                <a:lnTo>
                  <a:pt x="4394453" y="6157780"/>
                </a:lnTo>
                <a:lnTo>
                  <a:pt x="4309175" y="6149785"/>
                </a:lnTo>
                <a:lnTo>
                  <a:pt x="4226563" y="6128466"/>
                </a:lnTo>
                <a:lnTo>
                  <a:pt x="4146616" y="6096487"/>
                </a:lnTo>
                <a:lnTo>
                  <a:pt x="4064003" y="6056514"/>
                </a:lnTo>
                <a:lnTo>
                  <a:pt x="3986719" y="6011210"/>
                </a:lnTo>
                <a:lnTo>
                  <a:pt x="3906773" y="5963242"/>
                </a:lnTo>
                <a:lnTo>
                  <a:pt x="3826826" y="5920603"/>
                </a:lnTo>
                <a:lnTo>
                  <a:pt x="3746877" y="5877963"/>
                </a:lnTo>
                <a:lnTo>
                  <a:pt x="3666929" y="5845985"/>
                </a:lnTo>
                <a:lnTo>
                  <a:pt x="3584318" y="5824665"/>
                </a:lnTo>
                <a:lnTo>
                  <a:pt x="3501705" y="5814006"/>
                </a:lnTo>
                <a:lnTo>
                  <a:pt x="3413762" y="5814006"/>
                </a:lnTo>
                <a:lnTo>
                  <a:pt x="3323155" y="5819336"/>
                </a:lnTo>
                <a:lnTo>
                  <a:pt x="3232547" y="5829995"/>
                </a:lnTo>
                <a:lnTo>
                  <a:pt x="3141940" y="5843320"/>
                </a:lnTo>
                <a:lnTo>
                  <a:pt x="3051334" y="5853979"/>
                </a:lnTo>
                <a:lnTo>
                  <a:pt x="2960727" y="5861974"/>
                </a:lnTo>
                <a:lnTo>
                  <a:pt x="2875448" y="5859310"/>
                </a:lnTo>
                <a:lnTo>
                  <a:pt x="2792837" y="5848651"/>
                </a:lnTo>
                <a:lnTo>
                  <a:pt x="2712889" y="5824665"/>
                </a:lnTo>
                <a:lnTo>
                  <a:pt x="2646265" y="5790022"/>
                </a:lnTo>
                <a:lnTo>
                  <a:pt x="2582308" y="5744719"/>
                </a:lnTo>
                <a:lnTo>
                  <a:pt x="2526343" y="5691420"/>
                </a:lnTo>
                <a:lnTo>
                  <a:pt x="2470381" y="5630127"/>
                </a:lnTo>
                <a:lnTo>
                  <a:pt x="2419747" y="5566168"/>
                </a:lnTo>
                <a:lnTo>
                  <a:pt x="2369114" y="5499546"/>
                </a:lnTo>
                <a:lnTo>
                  <a:pt x="2318480" y="5432923"/>
                </a:lnTo>
                <a:lnTo>
                  <a:pt x="2267846" y="5368966"/>
                </a:lnTo>
                <a:lnTo>
                  <a:pt x="2214548" y="5307671"/>
                </a:lnTo>
                <a:lnTo>
                  <a:pt x="2153255" y="5254373"/>
                </a:lnTo>
                <a:lnTo>
                  <a:pt x="2094628" y="5206405"/>
                </a:lnTo>
                <a:lnTo>
                  <a:pt x="2028005" y="5169096"/>
                </a:lnTo>
                <a:lnTo>
                  <a:pt x="1956051" y="5137117"/>
                </a:lnTo>
                <a:lnTo>
                  <a:pt x="1878768" y="5110467"/>
                </a:lnTo>
                <a:lnTo>
                  <a:pt x="1798822" y="5086483"/>
                </a:lnTo>
                <a:lnTo>
                  <a:pt x="1718873" y="5065163"/>
                </a:lnTo>
                <a:lnTo>
                  <a:pt x="1636260" y="5043845"/>
                </a:lnTo>
                <a:lnTo>
                  <a:pt x="1558978" y="5019861"/>
                </a:lnTo>
                <a:lnTo>
                  <a:pt x="1481696" y="4993211"/>
                </a:lnTo>
                <a:lnTo>
                  <a:pt x="1409744" y="4961233"/>
                </a:lnTo>
                <a:lnTo>
                  <a:pt x="1345785" y="4921259"/>
                </a:lnTo>
                <a:lnTo>
                  <a:pt x="1287158" y="4873289"/>
                </a:lnTo>
                <a:lnTo>
                  <a:pt x="1239188" y="4814663"/>
                </a:lnTo>
                <a:lnTo>
                  <a:pt x="1199215" y="4750703"/>
                </a:lnTo>
                <a:lnTo>
                  <a:pt x="1167237" y="4678752"/>
                </a:lnTo>
                <a:lnTo>
                  <a:pt x="1140586" y="4601469"/>
                </a:lnTo>
                <a:lnTo>
                  <a:pt x="1116602" y="4524185"/>
                </a:lnTo>
                <a:lnTo>
                  <a:pt x="1095283" y="4441574"/>
                </a:lnTo>
                <a:lnTo>
                  <a:pt x="1073962" y="4361626"/>
                </a:lnTo>
                <a:lnTo>
                  <a:pt x="1049979" y="4281677"/>
                </a:lnTo>
                <a:lnTo>
                  <a:pt x="1023330" y="4204395"/>
                </a:lnTo>
                <a:lnTo>
                  <a:pt x="991351" y="4132443"/>
                </a:lnTo>
                <a:lnTo>
                  <a:pt x="954043" y="4065820"/>
                </a:lnTo>
                <a:lnTo>
                  <a:pt x="906073" y="4007191"/>
                </a:lnTo>
                <a:lnTo>
                  <a:pt x="852774" y="3945898"/>
                </a:lnTo>
                <a:lnTo>
                  <a:pt x="791482" y="3892600"/>
                </a:lnTo>
                <a:lnTo>
                  <a:pt x="724858" y="3841967"/>
                </a:lnTo>
                <a:lnTo>
                  <a:pt x="658236" y="3791333"/>
                </a:lnTo>
                <a:lnTo>
                  <a:pt x="591613" y="3740699"/>
                </a:lnTo>
                <a:lnTo>
                  <a:pt x="527656" y="3690067"/>
                </a:lnTo>
                <a:lnTo>
                  <a:pt x="466362" y="3634102"/>
                </a:lnTo>
                <a:lnTo>
                  <a:pt x="413063" y="3578140"/>
                </a:lnTo>
                <a:lnTo>
                  <a:pt x="367761" y="3514183"/>
                </a:lnTo>
                <a:lnTo>
                  <a:pt x="333116" y="3447559"/>
                </a:lnTo>
                <a:lnTo>
                  <a:pt x="309132" y="3367611"/>
                </a:lnTo>
                <a:lnTo>
                  <a:pt x="298471" y="3284998"/>
                </a:lnTo>
                <a:lnTo>
                  <a:pt x="295806" y="3199721"/>
                </a:lnTo>
                <a:lnTo>
                  <a:pt x="303802" y="3109114"/>
                </a:lnTo>
                <a:lnTo>
                  <a:pt x="314462" y="3018506"/>
                </a:lnTo>
                <a:lnTo>
                  <a:pt x="327785" y="2927901"/>
                </a:lnTo>
                <a:lnTo>
                  <a:pt x="338446" y="2837293"/>
                </a:lnTo>
                <a:lnTo>
                  <a:pt x="343774" y="2746686"/>
                </a:lnTo>
                <a:lnTo>
                  <a:pt x="343774" y="2658743"/>
                </a:lnTo>
                <a:lnTo>
                  <a:pt x="333116" y="2576130"/>
                </a:lnTo>
                <a:lnTo>
                  <a:pt x="311796" y="2493517"/>
                </a:lnTo>
                <a:lnTo>
                  <a:pt x="279817" y="2416237"/>
                </a:lnTo>
                <a:lnTo>
                  <a:pt x="239844" y="2336288"/>
                </a:lnTo>
                <a:lnTo>
                  <a:pt x="194541" y="2256340"/>
                </a:lnTo>
                <a:lnTo>
                  <a:pt x="146571" y="2176393"/>
                </a:lnTo>
                <a:lnTo>
                  <a:pt x="101267" y="2099111"/>
                </a:lnTo>
                <a:lnTo>
                  <a:pt x="61293" y="2016498"/>
                </a:lnTo>
                <a:lnTo>
                  <a:pt x="29315" y="1936550"/>
                </a:lnTo>
                <a:lnTo>
                  <a:pt x="7995" y="1853939"/>
                </a:lnTo>
                <a:lnTo>
                  <a:pt x="0" y="1768660"/>
                </a:lnTo>
                <a:lnTo>
                  <a:pt x="7995" y="1683383"/>
                </a:lnTo>
                <a:lnTo>
                  <a:pt x="29315" y="1600771"/>
                </a:lnTo>
                <a:lnTo>
                  <a:pt x="61293" y="1520824"/>
                </a:lnTo>
                <a:lnTo>
                  <a:pt x="101267" y="1438211"/>
                </a:lnTo>
                <a:lnTo>
                  <a:pt x="146571" y="1360929"/>
                </a:lnTo>
                <a:lnTo>
                  <a:pt x="194541" y="1280980"/>
                </a:lnTo>
                <a:lnTo>
                  <a:pt x="239844" y="1201034"/>
                </a:lnTo>
                <a:lnTo>
                  <a:pt x="279817" y="1121085"/>
                </a:lnTo>
                <a:lnTo>
                  <a:pt x="311796" y="1043803"/>
                </a:lnTo>
                <a:lnTo>
                  <a:pt x="333116" y="961190"/>
                </a:lnTo>
                <a:lnTo>
                  <a:pt x="343774" y="878578"/>
                </a:lnTo>
                <a:lnTo>
                  <a:pt x="343774" y="790636"/>
                </a:lnTo>
                <a:lnTo>
                  <a:pt x="338446" y="700029"/>
                </a:lnTo>
                <a:lnTo>
                  <a:pt x="327785" y="609422"/>
                </a:lnTo>
                <a:lnTo>
                  <a:pt x="314462" y="518814"/>
                </a:lnTo>
                <a:lnTo>
                  <a:pt x="303802" y="428207"/>
                </a:lnTo>
                <a:lnTo>
                  <a:pt x="295806" y="337599"/>
                </a:lnTo>
                <a:lnTo>
                  <a:pt x="298471" y="252322"/>
                </a:lnTo>
                <a:lnTo>
                  <a:pt x="309132" y="169710"/>
                </a:lnTo>
                <a:lnTo>
                  <a:pt x="333116" y="89761"/>
                </a:lnTo>
                <a:lnTo>
                  <a:pt x="367761" y="23140"/>
                </a:lnTo>
                <a:close/>
              </a:path>
            </a:pathLst>
          </a:custGeom>
          <a:ln w="203200">
            <a:noFill/>
          </a:ln>
        </p:spPr>
      </p:pic>
    </p:spTree>
    <p:extLst>
      <p:ext uri="{BB962C8B-B14F-4D97-AF65-F5344CB8AC3E}">
        <p14:creationId xmlns:p14="http://schemas.microsoft.com/office/powerpoint/2010/main" val="391730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Vista aérea de um rio em uma floresta exuberante">
            <a:extLst>
              <a:ext uri="{FF2B5EF4-FFF2-40B4-BE49-F238E27FC236}">
                <a16:creationId xmlns:a16="http://schemas.microsoft.com/office/drawing/2014/main" id="{B8D35CA1-3E9F-EB77-BDE5-76234DC7E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5" b="7865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9ED9294-BFAD-FBED-1EBA-70FCF2B01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397" y="785289"/>
            <a:ext cx="6618706" cy="2986234"/>
          </a:xfrm>
        </p:spPr>
        <p:txBody>
          <a:bodyPr anchor="b"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Créditos de Carbono e Pagamentos por serviços ambientais como instrumentos </a:t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>de combate ao desmatamento.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D4A973-DE21-076F-CE19-4921F2C59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4107" y="3841192"/>
            <a:ext cx="3170112" cy="473387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bg1">
                    <a:alpha val="60000"/>
                  </a:schemeClr>
                </a:solidFill>
              </a:rPr>
              <a:t>Angelo Santarlacci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4E510FA7-DD5D-70D5-3CBA-C9B6BB346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64"/>
          <a:stretch/>
        </p:blipFill>
        <p:spPr>
          <a:xfrm>
            <a:off x="10342981" y="327248"/>
            <a:ext cx="1518285" cy="144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380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Adobe Garamond Pro</vt:lpstr>
      <vt:lpstr>Arial</vt:lpstr>
      <vt:lpstr>Calibri</vt:lpstr>
      <vt:lpstr>Calibri Light</vt:lpstr>
      <vt:lpstr>Office Theme</vt:lpstr>
      <vt:lpstr>Créditos de Carbono e Pagamentos por serviços ambientais como instrumentos  de combate ao desmatamento.</vt:lpstr>
      <vt:lpstr>Política Nacional de Meio Ambiente</vt:lpstr>
      <vt:lpstr>Instrumentos da PNMA</vt:lpstr>
      <vt:lpstr>Política de Comando e Controle</vt:lpstr>
      <vt:lpstr>Combinação de Instrumentos</vt:lpstr>
      <vt:lpstr>Créditos de Carbono e PSA</vt:lpstr>
      <vt:lpstr>Quem paga pelo que?</vt:lpstr>
      <vt:lpstr>Qual o papel do Brasil?</vt:lpstr>
      <vt:lpstr>Créditos de Carbono e Pagamentos por serviços ambientais como instrumentos  de combate ao desmatamento.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Mecanismos de desenvolvimento comunitário</dc:title>
  <dc:creator>Angelo Santarlacci</dc:creator>
  <cp:lastModifiedBy>Angelo Santarlacci</cp:lastModifiedBy>
  <cp:revision>15</cp:revision>
  <dcterms:created xsi:type="dcterms:W3CDTF">2022-11-22T00:59:52Z</dcterms:created>
  <dcterms:modified xsi:type="dcterms:W3CDTF">2022-11-24T15:41:35Z</dcterms:modified>
</cp:coreProperties>
</file>