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82" r:id="rId4"/>
    <p:sldId id="262" r:id="rId5"/>
    <p:sldId id="278" r:id="rId6"/>
    <p:sldId id="288" r:id="rId7"/>
    <p:sldId id="289" r:id="rId8"/>
    <p:sldId id="280" r:id="rId9"/>
    <p:sldId id="29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5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01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70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98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1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6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1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9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09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4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4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ABD6-4324-4023-94D5-39DD3C07C68B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B0023-E927-4137-AF03-CF56CF42FE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0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Vista aérea de um rio em uma floresta exuberante">
            <a:extLst>
              <a:ext uri="{FF2B5EF4-FFF2-40B4-BE49-F238E27FC236}">
                <a16:creationId xmlns:a16="http://schemas.microsoft.com/office/drawing/2014/main" id="{B8D35CA1-3E9F-EB77-BDE5-76234DC7E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ED9294-BFAD-FBED-1EBA-70FCF2B0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97" y="785289"/>
            <a:ext cx="6618706" cy="2986234"/>
          </a:xfrm>
        </p:spPr>
        <p:txBody>
          <a:bodyPr anchor="b"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Créditos de Carbono e Pagamentos por serviços ambientais como instrumentos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de combate ao desmatamento.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D4A973-DE21-076F-CE19-4921F2C59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107" y="3841192"/>
            <a:ext cx="3170112" cy="47338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alpha val="60000"/>
                  </a:schemeClr>
                </a:solidFill>
              </a:rPr>
              <a:t>Angelo Santarlacci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E510FA7-DD5D-70D5-3CBA-C9B6BB346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64"/>
          <a:stretch/>
        </p:blipFill>
        <p:spPr>
          <a:xfrm>
            <a:off x="10342981" y="327248"/>
            <a:ext cx="1518285" cy="14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CBE39-9240-6861-5442-9B4BE7FC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813435"/>
            <a:ext cx="5688037" cy="2148841"/>
          </a:xfrm>
        </p:spPr>
        <p:txBody>
          <a:bodyPr anchor="t">
            <a:normAutofit/>
          </a:bodyPr>
          <a:lstStyle/>
          <a:p>
            <a:r>
              <a:rPr lang="pt-BR" b="1" dirty="0"/>
              <a:t>Política Nacional de Meio Ambiente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BD4561-3EEB-822A-C748-36ADBB55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482" y="670559"/>
            <a:ext cx="6277317" cy="5445076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Política Nacional do Meio Ambiente (PNMA), Lei 6.938/81 representou um grande avanço, em termos jurídicos, para a conservação ambiental no Brasil.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PNMA apresentou inovações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jurídicas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importantes ao trazer para a realidade brasileira </a:t>
            </a:r>
            <a:r>
              <a:rPr lang="pt-B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instrumentos de gestão ambiental</a:t>
            </a:r>
            <a:endParaRPr lang="pt-BR" sz="2000" b="1" u="sng" dirty="0"/>
          </a:p>
        </p:txBody>
      </p:sp>
      <p:pic>
        <p:nvPicPr>
          <p:cNvPr id="5" name="Imagem 4" descr="Vista panorâmica do lago com árvores em volta&#10;&#10;Descrição gerada automaticamente">
            <a:extLst>
              <a:ext uri="{FF2B5EF4-FFF2-40B4-BE49-F238E27FC236}">
                <a16:creationId xmlns:a16="http://schemas.microsoft.com/office/drawing/2014/main" id="{EA6452AE-4A83-CC4E-9F44-FFE35CFAA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1" b="6273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560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A3E6-2991-479C-AB1D-11224758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-8899"/>
            <a:ext cx="6586491" cy="1286160"/>
          </a:xfrm>
        </p:spPr>
        <p:txBody>
          <a:bodyPr anchor="b">
            <a:normAutofit/>
          </a:bodyPr>
          <a:lstStyle/>
          <a:p>
            <a:pPr algn="just"/>
            <a:r>
              <a:rPr lang="pt-BR" b="1" dirty="0"/>
              <a:t>Instrumentos da PNMA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A56602-5462-4BE7-B291-E25B78500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29" y="1420838"/>
            <a:ext cx="6586491" cy="48029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</a:rPr>
              <a:t>Os instrumentos de política ambiental podem ser classificados em 04 (quatro) grandes tipos, a saber:</a:t>
            </a:r>
          </a:p>
          <a:p>
            <a:pPr algn="just"/>
            <a:endParaRPr lang="pt-BR" sz="1800" dirty="0">
              <a:solidFill>
                <a:srgbClr val="000000"/>
              </a:solidFill>
              <a:latin typeface="Adobe Garamond Pro"/>
            </a:endParaRPr>
          </a:p>
          <a:p>
            <a:pPr marL="812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</a:rPr>
              <a:t>Instrumentos Regulatórios ou de Comando e Controle;</a:t>
            </a:r>
          </a:p>
          <a:p>
            <a:pPr marL="812800" lvl="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</a:rPr>
              <a:t>Instrumentos Econômicos;</a:t>
            </a:r>
          </a:p>
          <a:p>
            <a:pPr marL="812800" lvl="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</a:rPr>
              <a:t>Instrumentos de Comunicação e Educativos;</a:t>
            </a:r>
          </a:p>
          <a:p>
            <a:pPr marL="812800" lvl="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</a:rPr>
              <a:t>Instrumentos de cooperação e acordos voluntários;</a:t>
            </a:r>
          </a:p>
          <a:p>
            <a:pPr marL="812800" lvl="2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4" descr="Uma imagem recortada de uma pessoa tocando uma planta">
            <a:extLst>
              <a:ext uri="{FF2B5EF4-FFF2-40B4-BE49-F238E27FC236}">
                <a16:creationId xmlns:a16="http://schemas.microsoft.com/office/drawing/2014/main" id="{79F3A3CB-8177-0AEC-BABE-6C99ABEE5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4" r="2891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580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5320-74CC-B533-3E87-F0228F04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84" y="-449531"/>
            <a:ext cx="5139519" cy="1997855"/>
          </a:xfrm>
        </p:spPr>
        <p:txBody>
          <a:bodyPr wrap="square" anchor="b">
            <a:normAutofit/>
          </a:bodyPr>
          <a:lstStyle/>
          <a:p>
            <a:r>
              <a:rPr lang="pt-BR" b="1" dirty="0"/>
              <a:t>Política de Comando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3AA3FC-A5DD-136C-1C04-C7BBD178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00666"/>
            <a:ext cx="4977740" cy="4276578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Política baseada em In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strumentos de Comando e Controle.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Há uma percepção de que os instrumentos de Comando e Controle não são efetivos.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Baixa efetividade no combate ao desmatamento.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m 4" descr="Árvore com folhas verdes&#10;&#10;Descrição gerada automaticamente">
            <a:extLst>
              <a:ext uri="{FF2B5EF4-FFF2-40B4-BE49-F238E27FC236}">
                <a16:creationId xmlns:a16="http://schemas.microsoft.com/office/drawing/2014/main" id="{781F3985-FE41-35AB-287B-5D8318985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r="15942" b="-1"/>
          <a:stretch/>
        </p:blipFill>
        <p:spPr>
          <a:xfrm>
            <a:off x="5690382" y="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09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B1587-022D-0DCA-DE1F-9B87F394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70" y="421396"/>
            <a:ext cx="5251316" cy="1807305"/>
          </a:xfrm>
        </p:spPr>
        <p:txBody>
          <a:bodyPr>
            <a:normAutofit/>
          </a:bodyPr>
          <a:lstStyle/>
          <a:p>
            <a:r>
              <a:rPr lang="pt-BR" b="1" dirty="0"/>
              <a:t>Combinação de Instrumentos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0E65BB-11D4-E56F-BBB6-F398B625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333297"/>
            <a:ext cx="5723635" cy="3843666"/>
          </a:xfrm>
        </p:spPr>
        <p:txBody>
          <a:bodyPr>
            <a:normAutofit/>
          </a:bodyPr>
          <a:lstStyle/>
          <a:p>
            <a:pPr marL="457200" indent="0" algn="just">
              <a:lnSpc>
                <a:spcPct val="125000"/>
              </a:lnSpc>
              <a:spcAft>
                <a:spcPts val="800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combinação de instrumentos promove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resultados positivos por meio de ações adaptativas levando em consideração aspectos legais, econômicos e de comunicação/educação. </a:t>
            </a:r>
          </a:p>
          <a:p>
            <a:pPr marL="457200" indent="0" algn="just">
              <a:lnSpc>
                <a:spcPct val="125000"/>
              </a:lnSpc>
              <a:spcAft>
                <a:spcPts val="800"/>
              </a:spcAft>
              <a:buNone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m 3" descr="Barco no meio do lago&#10;&#10;Descrição gerada automaticamente">
            <a:extLst>
              <a:ext uri="{FF2B5EF4-FFF2-40B4-BE49-F238E27FC236}">
                <a16:creationId xmlns:a16="http://schemas.microsoft.com/office/drawing/2014/main" id="{94DC1BFC-4DD5-B115-583A-47382C8CB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262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20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841A5-97DA-AB79-6A89-A6CFE527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24" y="-214794"/>
            <a:ext cx="6586491" cy="1286160"/>
          </a:xfrm>
        </p:spPr>
        <p:txBody>
          <a:bodyPr anchor="b">
            <a:normAutofit/>
          </a:bodyPr>
          <a:lstStyle/>
          <a:p>
            <a:r>
              <a:rPr lang="pt-BR" b="1" dirty="0"/>
              <a:t>Créditos de Carbono e PSA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6F76C-9081-9C84-D568-7BA36893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091" y="2355029"/>
            <a:ext cx="7114029" cy="440903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Sim, desde que haja uma política pública adequada e desenhada para isso.</a:t>
            </a:r>
          </a:p>
          <a:p>
            <a:pPr marL="0" lv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Espera-se: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Combate ao desmatamento;</a:t>
            </a: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Desenvolvimento socioambiental de comunidades;</a:t>
            </a: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Combate a pobreza.</a:t>
            </a:r>
          </a:p>
        </p:txBody>
      </p:sp>
      <p:pic>
        <p:nvPicPr>
          <p:cNvPr id="8" name="Imagem 7" descr="Lago com árvores em volta&#10;&#10;Descrição gerada automaticamente">
            <a:extLst>
              <a:ext uri="{FF2B5EF4-FFF2-40B4-BE49-F238E27FC236}">
                <a16:creationId xmlns:a16="http://schemas.microsoft.com/office/drawing/2014/main" id="{6C6C933D-B1CC-E5A2-3E38-9AD1A47B3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r="34799" b="-1"/>
          <a:stretch/>
        </p:blipFill>
        <p:spPr>
          <a:xfrm>
            <a:off x="-42184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7EA27A-56C2-9589-1305-E809A4140C66}"/>
              </a:ext>
            </a:extLst>
          </p:cNvPr>
          <p:cNvSpPr txBox="1"/>
          <p:nvPr/>
        </p:nvSpPr>
        <p:spPr>
          <a:xfrm>
            <a:off x="4895091" y="1071366"/>
            <a:ext cx="6738889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Podem funcionar como um instrumento de política ambiental?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255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632A9-AFA5-2F2B-EAC8-54C90CDE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537" y="219483"/>
            <a:ext cx="10515600" cy="1325563"/>
          </a:xfrm>
        </p:spPr>
        <p:txBody>
          <a:bodyPr/>
          <a:lstStyle/>
          <a:p>
            <a:r>
              <a:rPr lang="pt-BR" dirty="0"/>
              <a:t>Quem paga pelo que?</a:t>
            </a:r>
          </a:p>
        </p:txBody>
      </p:sp>
      <p:pic>
        <p:nvPicPr>
          <p:cNvPr id="5" name="Espaço Reservado para Conteúdo 4" descr="Árvore com flores rosas&#10;&#10;Descrição gerada automaticamente com confiança média">
            <a:extLst>
              <a:ext uri="{FF2B5EF4-FFF2-40B4-BE49-F238E27FC236}">
                <a16:creationId xmlns:a16="http://schemas.microsoft.com/office/drawing/2014/main" id="{372A90FB-A965-2FCD-EF20-D15D954A8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7"/>
          <a:stretch/>
        </p:blipFill>
        <p:spPr>
          <a:xfrm>
            <a:off x="0" y="-12853"/>
            <a:ext cx="4859383" cy="6870853"/>
          </a:xfr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C65A919-A535-AB2F-9CF3-C4F818825B39}"/>
              </a:ext>
            </a:extLst>
          </p:cNvPr>
          <p:cNvSpPr txBox="1">
            <a:spLocks/>
          </p:cNvSpPr>
          <p:nvPr/>
        </p:nvSpPr>
        <p:spPr>
          <a:xfrm>
            <a:off x="5083702" y="1832826"/>
            <a:ext cx="6489173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Tanto o PSA quanto os crédito de carbono dependem de oferta e demanda.</a:t>
            </a:r>
          </a:p>
          <a:p>
            <a:pPr marL="457200" indent="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	- Demanda do mercado consumidor.</a:t>
            </a:r>
          </a:p>
          <a:p>
            <a:pPr marL="457200" indent="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	- Capacidade de oferta por parte do mercado.</a:t>
            </a:r>
          </a:p>
          <a:p>
            <a:pPr marL="457200" indent="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20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Mercado Regulado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r>
              <a:rPr lang="pt-BR" sz="2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Mercado Voluntário</a:t>
            </a:r>
          </a:p>
          <a:p>
            <a:pPr marL="457200" indent="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1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5BD6DB6-99BA-4F4F-6806-0713DC15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00" y="479543"/>
            <a:ext cx="5411825" cy="920632"/>
          </a:xfrm>
        </p:spPr>
        <p:txBody>
          <a:bodyPr anchor="t">
            <a:normAutofit/>
          </a:bodyPr>
          <a:lstStyle/>
          <a:p>
            <a:pPr algn="just"/>
            <a:r>
              <a:rPr lang="pt-BR" b="1" dirty="0"/>
              <a:t>Qual o papel do Brasil?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3FD6A-70C8-BBBC-6095-816EDAA17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08" y="1223635"/>
            <a:ext cx="5512767" cy="53581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Criar uma política pública específica sobre o tema.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Desafios:</a:t>
            </a:r>
          </a:p>
          <a:p>
            <a:pPr algn="just"/>
            <a:r>
              <a:rPr lang="pt-BR" sz="2000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Garantir equidade na distribuição dos recursos e na geração de renda;</a:t>
            </a:r>
          </a:p>
          <a:p>
            <a:pPr algn="just"/>
            <a:r>
              <a:rPr lang="pt-B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Facilitar acesso e informação além de fornecer subsídios para o mercado regulado;</a:t>
            </a:r>
          </a:p>
          <a:p>
            <a:pPr algn="just"/>
            <a:r>
              <a:rPr lang="pt-B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Incentivar e regular o mercado de carbono – seja o mercado voluntário quanto o mercado regulado;</a:t>
            </a:r>
          </a:p>
          <a:p>
            <a:pPr algn="just"/>
            <a:r>
              <a:rPr lang="pt-B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Desmistificar a cultura de receber pagamentos e benefícios tão somente por áreas florestadas – sem contrapartida;</a:t>
            </a:r>
          </a:p>
          <a:p>
            <a:pPr algn="just"/>
            <a:r>
              <a:rPr lang="pt-B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Propor instrumentos normativos de regularização ambiental em áreas rurais embargadas passíveis de utilização.</a:t>
            </a:r>
          </a:p>
          <a:p>
            <a:pPr algn="just"/>
            <a:r>
              <a:rPr lang="pt-B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Valorizar boas práticas agrícolas e a sustentabilidade do agronegócio brasileiro.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6" descr="Mapa&#10;&#10;Descrição gerada automaticamente">
            <a:extLst>
              <a:ext uri="{FF2B5EF4-FFF2-40B4-BE49-F238E27FC236}">
                <a16:creationId xmlns:a16="http://schemas.microsoft.com/office/drawing/2014/main" id="{3F177320-83B9-3CDD-82C8-A5EBBDDE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r="16292" b="-1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39173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Vista aérea de um rio em uma floresta exuberante">
            <a:extLst>
              <a:ext uri="{FF2B5EF4-FFF2-40B4-BE49-F238E27FC236}">
                <a16:creationId xmlns:a16="http://schemas.microsoft.com/office/drawing/2014/main" id="{B8D35CA1-3E9F-EB77-BDE5-76234DC7E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ED9294-BFAD-FBED-1EBA-70FCF2B0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97" y="785289"/>
            <a:ext cx="6618706" cy="2986234"/>
          </a:xfrm>
        </p:spPr>
        <p:txBody>
          <a:bodyPr anchor="b"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Créditos de Carbono e Pagamentos por serviços ambientais como instrumentos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de combate ao desmatamento.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D4A973-DE21-076F-CE19-4921F2C59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107" y="3841192"/>
            <a:ext cx="3170112" cy="47338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alpha val="60000"/>
                  </a:schemeClr>
                </a:solidFill>
              </a:rPr>
              <a:t>Angelo Santarlacci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E510FA7-DD5D-70D5-3CBA-C9B6BB346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64"/>
          <a:stretch/>
        </p:blipFill>
        <p:spPr>
          <a:xfrm>
            <a:off x="10342981" y="327248"/>
            <a:ext cx="1518285" cy="14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380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Adobe Garamond Pro</vt:lpstr>
      <vt:lpstr>Arial</vt:lpstr>
      <vt:lpstr>Calibri</vt:lpstr>
      <vt:lpstr>Calibri Light</vt:lpstr>
      <vt:lpstr>Office Theme</vt:lpstr>
      <vt:lpstr>Créditos de Carbono e Pagamentos por serviços ambientais como instrumentos  de combate ao desmatamento.</vt:lpstr>
      <vt:lpstr>Política Nacional de Meio Ambiente</vt:lpstr>
      <vt:lpstr>Instrumentos da PNMA</vt:lpstr>
      <vt:lpstr>Política de Comando e Controle</vt:lpstr>
      <vt:lpstr>Combinação de Instrumentos</vt:lpstr>
      <vt:lpstr>Créditos de Carbono e PSA</vt:lpstr>
      <vt:lpstr>Quem paga pelo que?</vt:lpstr>
      <vt:lpstr>Qual o papel do Brasil?</vt:lpstr>
      <vt:lpstr>Créditos de Carbono e Pagamentos por serviços ambientais como instrumentos  de combate ao desmatamento.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Mecanismos de desenvolvimento comunitário</dc:title>
  <dc:creator>Angelo Santarlacci</dc:creator>
  <cp:lastModifiedBy>Angelo Santarlacci</cp:lastModifiedBy>
  <cp:revision>15</cp:revision>
  <dcterms:created xsi:type="dcterms:W3CDTF">2022-11-22T00:59:52Z</dcterms:created>
  <dcterms:modified xsi:type="dcterms:W3CDTF">2022-11-24T15:41:35Z</dcterms:modified>
</cp:coreProperties>
</file>