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7" r:id="rId6"/>
  </p:sldMasterIdLst>
  <p:notesMasterIdLst>
    <p:notesMasterId r:id="rId30"/>
  </p:notesMasterIdLst>
  <p:sldIdLst>
    <p:sldId id="1478" r:id="rId7"/>
    <p:sldId id="1480" r:id="rId8"/>
    <p:sldId id="1498" r:id="rId9"/>
    <p:sldId id="1505" r:id="rId10"/>
    <p:sldId id="1190" r:id="rId11"/>
    <p:sldId id="1202" r:id="rId12"/>
    <p:sldId id="1216" r:id="rId13"/>
    <p:sldId id="1512" r:id="rId14"/>
    <p:sldId id="258" r:id="rId15"/>
    <p:sldId id="1504" r:id="rId16"/>
    <p:sldId id="1466" r:id="rId17"/>
    <p:sldId id="1495" r:id="rId18"/>
    <p:sldId id="1492" r:id="rId19"/>
    <p:sldId id="1473" r:id="rId20"/>
    <p:sldId id="262" r:id="rId21"/>
    <p:sldId id="1474" r:id="rId22"/>
    <p:sldId id="1476" r:id="rId23"/>
    <p:sldId id="268" r:id="rId24"/>
    <p:sldId id="1493" r:id="rId25"/>
    <p:sldId id="1503" r:id="rId26"/>
    <p:sldId id="1472" r:id="rId27"/>
    <p:sldId id="1470" r:id="rId28"/>
    <p:sldId id="269" r:id="rId2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133"/>
    <a:srgbClr val="91C0E0"/>
    <a:srgbClr val="17232E"/>
    <a:srgbClr val="F9F9F9"/>
    <a:srgbClr val="FFFFFF"/>
    <a:srgbClr val="DCE6F2"/>
    <a:srgbClr val="378AC3"/>
    <a:srgbClr val="A7CDE6"/>
    <a:srgbClr val="F2F6F8"/>
    <a:srgbClr val="E6E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31FDAD-5675-4216-AA06-903281FF5EEC}" v="537" dt="2026-06-11T10:22:52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38" autoAdjust="0"/>
  </p:normalViewPr>
  <p:slideViewPr>
    <p:cSldViewPr snapToGrid="0" snapToObjects="1">
      <p:cViewPr varScale="1">
        <p:scale>
          <a:sx n="112" d="100"/>
          <a:sy n="112" d="100"/>
        </p:scale>
        <p:origin x="7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57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75F6E-CFF0-8B7F-1B78-791FB4598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FA9B88-C4D8-36F0-0F09-B4E14B8466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2574C-6692-7C91-2BC0-C3BDDE18DE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AC5B6-E27C-F538-E4C1-3B0CDC9BD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101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81683-94DB-6F53-6D6A-13EED626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65D7A-2145-C008-6508-FC8F444DB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D6BCBE-B5AB-1ED0-237A-36D1F945D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D177E6-E7C4-6345-8F71-4B413A5DBD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535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D903D-A20C-A30C-708B-0E7D33707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B9D61-261B-6423-1946-8AD271875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0EA9E-03D4-3034-4D66-74C36F18B4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Nao eh a </a:t>
            </a:r>
            <a:r>
              <a:rPr lang="en-US" dirty="0" err="1"/>
              <a:t>inovacao</a:t>
            </a:r>
            <a:r>
              <a:rPr lang="en-US" dirty="0"/>
              <a:t>, eh o </a:t>
            </a:r>
            <a:r>
              <a:rPr lang="en-US" dirty="0" err="1"/>
              <a:t>beneficio</a:t>
            </a:r>
            <a:r>
              <a:rPr lang="en-US" dirty="0"/>
              <a:t> – reop </a:t>
            </a:r>
            <a:r>
              <a:rPr lang="en-US" dirty="0" err="1"/>
              <a:t>evitavel</a:t>
            </a:r>
            <a:r>
              <a:rPr lang="en-US" dirty="0"/>
              <a:t> 20-40% mama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AE692-8E56-F991-5F35-6D19A1BE8F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10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C4B48-2561-BC5F-6767-B1021E183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A9240C-856A-A897-6472-6F83D98354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B0AD42-A459-12DE-1520-A695DDE2D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7EBF8-5F0B-9CC1-38F9-D273A1F272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1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E253-489E-0A69-5475-E329C8DB5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52974-588F-E888-9FE8-4F121860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8A9668-79BA-2B02-CB36-EE3D92724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07B7F-960E-664C-17E1-07487CF1D3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42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09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A62EF-BE0C-F270-0424-C5BEB1EE5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E5BBAF-1C3B-9FE9-DBC6-9DA0E7244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0BE6B3-91C3-484A-FF71-38FBFFA1A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D4944-41F9-850D-E1AF-F365CDEA08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4177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52E67-B1D1-5C76-FF58-726B40B07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67BAEB-8822-B269-DFD8-FC1B447AC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D6AD7-E40F-3600-9369-EBA545E52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F719C-9601-E50C-AC07-D2947AD6C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59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11B7F-06B9-39E8-E184-38D63520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79DD37-D197-4933-2CB7-7D0ADE6A8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1F1E1C-D385-9C20-2DC4-57A571D1A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0A65C-456C-A203-0E97-2184E9AB57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574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D537A-40A8-B9D7-CD95-B5CD598D0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A83C51-7BB7-595A-2B15-CF5F730A7D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A49D3-B814-349A-3564-04AD68323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1A1C0-34DD-D46F-69D4-77CE683B95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1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5706F-425A-B479-C3C7-B50C8A71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07EB5-0AC5-7749-9C1F-D326705D14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65040A-ABA1-8749-E69B-2CF9841F8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06781-91F6-9299-6064-F2720DDAC9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1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F2BB4-C4D3-4A56-BB13-EBB2B1B8DB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216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F2BB4-C4D3-4A56-BB13-EBB2B1B8DB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235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D51D9-F42C-4F26-B371-00D09DAA5B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344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6DC21-0D9B-E143-22BE-73CEBB3DD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6EC5D-373E-4C11-DC4B-B9DA08AB5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D65997-5AC4-A7C4-E102-8F3DA56CC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428E2-3432-425A-FBC9-8E72A0BA50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D51D9-F42C-4F26-B371-00D09DAA5B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220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D51D9-F42C-4F26-B371-00D09DAA5B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21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D73C5-FD0B-2AB6-FF1B-75690546B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AC1C9-893C-EBF1-D99B-1AC2BF0FE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ACADBD-AC25-E283-FF29-2F6742445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79C3C-909C-EFCE-0347-36BF68DB5C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7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0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55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8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076326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94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40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42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73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480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2149-9716-4053-8615-7368B99252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Marta Sans                                                                                             Intraoperative Applications – MSACL Europe 2017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71588-C77C-4DC1-89A6-E224AC38B7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2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63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63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19"/>
            <a:ext cx="58293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0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3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6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528E-5658-4DCA-95A6-D51D73F46177}" type="datetime1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Marta Sans                                                                                             Intraoperative Applications – MSACL Europe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71588-C77C-4DC1-89A6-E224AC38B76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7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9" r:id="rId2"/>
    <p:sldLayoutId id="2147483671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4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72" r:id="rId1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emf"/><Relationship Id="rId15" Type="http://schemas.openxmlformats.org/officeDocument/2006/relationships/image" Target="../media/image24.jpeg"/><Relationship Id="rId10" Type="http://schemas.openxmlformats.org/officeDocument/2006/relationships/image" Target="../media/image19.emf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5.jpg"/><Relationship Id="rId7" Type="http://schemas.microsoft.com/office/2007/relationships/hdphoto" Target="../media/hdphoto3.wdp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jpeg"/><Relationship Id="rId15" Type="http://schemas.openxmlformats.org/officeDocument/2006/relationships/image" Target="../media/image36.png"/><Relationship Id="rId10" Type="http://schemas.openxmlformats.org/officeDocument/2006/relationships/image" Target="../media/image31.gif"/><Relationship Id="rId4" Type="http://schemas.openxmlformats.org/officeDocument/2006/relationships/image" Target="../media/image26.jpeg"/><Relationship Id="rId9" Type="http://schemas.openxmlformats.org/officeDocument/2006/relationships/image" Target="../media/image30.jpg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2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1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42D53-D98A-4782-7666-1B87268E8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/home/claude/logo-rev-white-bare.png">
            <a:extLst>
              <a:ext uri="{FF2B5EF4-FFF2-40B4-BE49-F238E27FC236}">
                <a16:creationId xmlns:a16="http://schemas.microsoft.com/office/drawing/2014/main" id="{70D4D4B7-BB24-731D-0A3B-C23540256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12" y="425383"/>
            <a:ext cx="2194560" cy="877824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694420C6-F2C9-E673-A519-FDF8C2375C8C}"/>
              </a:ext>
            </a:extLst>
          </p:cNvPr>
          <p:cNvSpPr/>
          <p:nvPr/>
        </p:nvSpPr>
        <p:spPr>
          <a:xfrm>
            <a:off x="640079" y="1719072"/>
            <a:ext cx="661720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Caneta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 MSPen: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Avançando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 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Diagnóstico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Tratamento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 de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Câncer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 para Todos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43DE7AC-5B2E-C923-1354-A8D269AF7455}"/>
              </a:ext>
            </a:extLst>
          </p:cNvPr>
          <p:cNvSpPr/>
          <p:nvPr/>
        </p:nvSpPr>
        <p:spPr>
          <a:xfrm>
            <a:off x="640080" y="2734426"/>
            <a:ext cx="56926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91C0E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1A2DDDA2-46C5-3836-F4F5-67E64B19226E}"/>
              </a:ext>
            </a:extLst>
          </p:cNvPr>
          <p:cNvSpPr/>
          <p:nvPr/>
        </p:nvSpPr>
        <p:spPr>
          <a:xfrm>
            <a:off x="640079" y="3588743"/>
            <a:ext cx="5692658" cy="133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Lívia Schiavinato Eberlin, PhD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</a:rPr>
              <a:t>Fundadora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</a:rPr>
              <a:t> &amp; Chief Scientific Officer - MSPen Technologies, Inc.</a:t>
            </a:r>
          </a:p>
          <a:p>
            <a:pPr lvl="0">
              <a:defRPr/>
            </a:pP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</a:rPr>
              <a:t>Professora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</a:rPr>
              <a:t> and Vice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</a:rPr>
              <a:t>Diretora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</a:rPr>
              <a:t> de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</a:rPr>
              <a:t>Pesquisas</a:t>
            </a:r>
            <a:endParaRPr lang="en-US" sz="1200" dirty="0">
              <a:solidFill>
                <a:srgbClr val="91C0E0"/>
              </a:solidFill>
              <a:latin typeface="Montserrat" pitchFamily="34" charset="0"/>
            </a:endParaRPr>
          </a:p>
          <a:p>
            <a:pPr lvl="0">
              <a:defRPr/>
            </a:pPr>
            <a:r>
              <a:rPr lang="en-US" sz="1200" dirty="0">
                <a:solidFill>
                  <a:srgbClr val="91C0E0"/>
                </a:solidFill>
                <a:latin typeface="Montserrat" pitchFamily="34" charset="0"/>
              </a:rPr>
              <a:t>Departamento de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</a:rPr>
              <a:t>Cirurgia</a:t>
            </a:r>
            <a:endParaRPr lang="en-US" sz="1200" dirty="0">
              <a:solidFill>
                <a:srgbClr val="91C0E0"/>
              </a:solidFill>
              <a:latin typeface="Montserrat" pitchFamily="34" charset="0"/>
            </a:endParaRPr>
          </a:p>
          <a:p>
            <a:pPr lvl="0">
              <a:defRPr/>
            </a:pPr>
            <a:r>
              <a:rPr lang="en-US" sz="1200" dirty="0">
                <a:solidFill>
                  <a:srgbClr val="91C0E0"/>
                </a:solidFill>
                <a:latin typeface="Montserrat" pitchFamily="34" charset="0"/>
              </a:rPr>
              <a:t>Baylor College of Medicine</a:t>
            </a:r>
          </a:p>
          <a:p>
            <a:pPr lvl="0">
              <a:defRPr/>
            </a:pPr>
            <a:r>
              <a:rPr lang="en-US" sz="1200" dirty="0">
                <a:solidFill>
                  <a:srgbClr val="91C0E0"/>
                </a:solidFill>
                <a:latin typeface="Montserrat" pitchFamily="34" charset="0"/>
              </a:rPr>
              <a:t>MD Anderson Cancer Center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A6F99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98D404DD-1E20-E3BE-8AD0-A7B1EED4BC70}"/>
              </a:ext>
            </a:extLst>
          </p:cNvPr>
          <p:cNvSpPr/>
          <p:nvPr/>
        </p:nvSpPr>
        <p:spPr>
          <a:xfrm>
            <a:off x="668458" y="2633472"/>
            <a:ext cx="56926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Brasil na Liderança Mundial em Oncologia</a:t>
            </a:r>
            <a:endParaRPr lang="en-US" sz="1400" dirty="0"/>
          </a:p>
        </p:txBody>
      </p:sp>
      <p:pic>
        <p:nvPicPr>
          <p:cNvPr id="2" name="Picture 1" descr="Bandeira do Brasil: origem, significado e história - Toda Matéria">
            <a:extLst>
              <a:ext uri="{FF2B5EF4-FFF2-40B4-BE49-F238E27FC236}">
                <a16:creationId xmlns:a16="http://schemas.microsoft.com/office/drawing/2014/main" id="{BA55A9A1-78E4-E6C6-3222-7B1AAB129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303" y="167950"/>
            <a:ext cx="983498" cy="696345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9" name="Connector 18">
            <a:extLst>
              <a:ext uri="{FF2B5EF4-FFF2-40B4-BE49-F238E27FC236}">
                <a16:creationId xmlns:a16="http://schemas.microsoft.com/office/drawing/2014/main" id="{EAB8D5AB-B0D6-26D4-3A68-7F26F2BA720E}"/>
              </a:ext>
            </a:extLst>
          </p:cNvPr>
          <p:cNvCxnSpPr>
            <a:cxnSpLocks/>
          </p:cNvCxnSpPr>
          <p:nvPr/>
        </p:nvCxnSpPr>
        <p:spPr>
          <a:xfrm>
            <a:off x="640080" y="3769976"/>
            <a:ext cx="2846328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100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4B85D-0C48-1267-F308-3A237F402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0F928699-1588-1930-DC1D-2FEDBC2C0E3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141" t="5445" r="239" b="6779"/>
          <a:stretch/>
        </p:blipFill>
        <p:spPr>
          <a:xfrm flipH="1">
            <a:off x="7639936" y="621660"/>
            <a:ext cx="1513522" cy="410306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012B80C-FBC8-9977-73CC-4B82772EC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457" y="32337"/>
            <a:ext cx="465222" cy="4572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DE0890B-EC36-400C-D259-7E93D9B8FA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46" t="36417" r="77857" b="47993"/>
          <a:stretch/>
        </p:blipFill>
        <p:spPr>
          <a:xfrm>
            <a:off x="6804193" y="2182939"/>
            <a:ext cx="527689" cy="58110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F61D63D-98A8-C2B3-6455-D8895EE043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5876" y="1660940"/>
            <a:ext cx="516556" cy="4572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FD9DFB61-C5A8-A90F-09AA-F56787E5C25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3078" y="1209225"/>
            <a:ext cx="637505" cy="457200"/>
          </a:xfrm>
          <a:prstGeom prst="rect">
            <a:avLst/>
          </a:prstGeom>
        </p:spPr>
      </p:pic>
      <p:pic>
        <p:nvPicPr>
          <p:cNvPr id="3074" name="Picture 3073">
            <a:extLst>
              <a:ext uri="{FF2B5EF4-FFF2-40B4-BE49-F238E27FC236}">
                <a16:creationId xmlns:a16="http://schemas.microsoft.com/office/drawing/2014/main" id="{08B25CBF-FFE8-CB9D-E9D1-1D47BFBE025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19669" y="401089"/>
            <a:ext cx="502089" cy="457200"/>
          </a:xfrm>
          <a:prstGeom prst="rect">
            <a:avLst/>
          </a:prstGeom>
        </p:spPr>
      </p:pic>
      <p:pic>
        <p:nvPicPr>
          <p:cNvPr id="3076" name="Picture 3075">
            <a:extLst>
              <a:ext uri="{FF2B5EF4-FFF2-40B4-BE49-F238E27FC236}">
                <a16:creationId xmlns:a16="http://schemas.microsoft.com/office/drawing/2014/main" id="{F94B9C00-3CC7-14D4-536E-96876E2D5CE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65422" y="2731314"/>
            <a:ext cx="465993" cy="457200"/>
          </a:xfrm>
          <a:prstGeom prst="rect">
            <a:avLst/>
          </a:prstGeom>
        </p:spPr>
      </p:pic>
      <p:pic>
        <p:nvPicPr>
          <p:cNvPr id="3078" name="Picture 3077">
            <a:extLst>
              <a:ext uri="{FF2B5EF4-FFF2-40B4-BE49-F238E27FC236}">
                <a16:creationId xmlns:a16="http://schemas.microsoft.com/office/drawing/2014/main" id="{62B99590-5854-14A2-B926-4C889E91AE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46375" y="3226935"/>
            <a:ext cx="457779" cy="457200"/>
          </a:xfrm>
          <a:prstGeom prst="rect">
            <a:avLst/>
          </a:prstGeom>
        </p:spPr>
      </p:pic>
      <p:pic>
        <p:nvPicPr>
          <p:cNvPr id="3080" name="Picture 3079">
            <a:extLst>
              <a:ext uri="{FF2B5EF4-FFF2-40B4-BE49-F238E27FC236}">
                <a16:creationId xmlns:a16="http://schemas.microsoft.com/office/drawing/2014/main" id="{4C43EE13-9D67-997D-8326-DD7CB5A6E92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2657" y="3690593"/>
            <a:ext cx="480224" cy="457200"/>
          </a:xfrm>
          <a:prstGeom prst="rect">
            <a:avLst/>
          </a:prstGeom>
        </p:spPr>
      </p:pic>
      <p:sp>
        <p:nvSpPr>
          <p:cNvPr id="3083" name="TextBox 3082">
            <a:extLst>
              <a:ext uri="{FF2B5EF4-FFF2-40B4-BE49-F238E27FC236}">
                <a16:creationId xmlns:a16="http://schemas.microsoft.com/office/drawing/2014/main" id="{96C7F8B8-2340-D65A-2146-43FC3E262C3A}"/>
              </a:ext>
            </a:extLst>
          </p:cNvPr>
          <p:cNvSpPr txBox="1"/>
          <p:nvPr/>
        </p:nvSpPr>
        <p:spPr>
          <a:xfrm>
            <a:off x="7176383" y="110913"/>
            <a:ext cx="1481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200" b="1" dirty="0">
                <a:solidFill>
                  <a:prstClr val="black"/>
                </a:solidFill>
                <a:latin typeface="Aptos" panose="020B0004020202020204" pitchFamily="34" charset="0"/>
              </a:rPr>
              <a:t>câncer de cérebro </a:t>
            </a:r>
            <a:endParaRPr lang="en-US" sz="1200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087" name="TextBox 3086">
            <a:extLst>
              <a:ext uri="{FF2B5EF4-FFF2-40B4-BE49-F238E27FC236}">
                <a16:creationId xmlns:a16="http://schemas.microsoft.com/office/drawing/2014/main" id="{98D6D114-AC5A-E6A7-AEB7-9A26EB952689}"/>
              </a:ext>
            </a:extLst>
          </p:cNvPr>
          <p:cNvSpPr txBox="1"/>
          <p:nvPr/>
        </p:nvSpPr>
        <p:spPr>
          <a:xfrm>
            <a:off x="6843246" y="442280"/>
            <a:ext cx="1473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tireóide</a:t>
            </a:r>
            <a:endParaRPr lang="en-US" sz="1200" b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089" name="TextBox 3088">
            <a:extLst>
              <a:ext uri="{FF2B5EF4-FFF2-40B4-BE49-F238E27FC236}">
                <a16:creationId xmlns:a16="http://schemas.microsoft.com/office/drawing/2014/main" id="{8B3F41A5-6B09-1B3C-C6D6-82E97B6B2990}"/>
              </a:ext>
            </a:extLst>
          </p:cNvPr>
          <p:cNvSpPr txBox="1"/>
          <p:nvPr/>
        </p:nvSpPr>
        <p:spPr>
          <a:xfrm>
            <a:off x="6069552" y="1282272"/>
            <a:ext cx="144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pulmão</a:t>
            </a:r>
            <a:endParaRPr lang="en-US" sz="1200" b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091" name="TextBox 3090">
            <a:extLst>
              <a:ext uri="{FF2B5EF4-FFF2-40B4-BE49-F238E27FC236}">
                <a16:creationId xmlns:a16="http://schemas.microsoft.com/office/drawing/2014/main" id="{EDC6B7CF-16EA-97F6-5B8B-B43193B9E591}"/>
              </a:ext>
            </a:extLst>
          </p:cNvPr>
          <p:cNvSpPr txBox="1"/>
          <p:nvPr/>
        </p:nvSpPr>
        <p:spPr>
          <a:xfrm>
            <a:off x="5781648" y="1721742"/>
            <a:ext cx="13404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fígado</a:t>
            </a:r>
            <a:endParaRPr lang="en-US" sz="1200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pic>
        <p:nvPicPr>
          <p:cNvPr id="3093" name="Picture 3092">
            <a:extLst>
              <a:ext uri="{FF2B5EF4-FFF2-40B4-BE49-F238E27FC236}">
                <a16:creationId xmlns:a16="http://schemas.microsoft.com/office/drawing/2014/main" id="{DDA31410-92A8-CD96-4099-2D70B67DB8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64813" y="4392200"/>
            <a:ext cx="466264" cy="457200"/>
          </a:xfrm>
          <a:prstGeom prst="rect">
            <a:avLst/>
          </a:prstGeom>
        </p:spPr>
      </p:pic>
      <p:sp>
        <p:nvSpPr>
          <p:cNvPr id="3095" name="TextBox 3094">
            <a:extLst>
              <a:ext uri="{FF2B5EF4-FFF2-40B4-BE49-F238E27FC236}">
                <a16:creationId xmlns:a16="http://schemas.microsoft.com/office/drawing/2014/main" id="{6798A78C-32A1-FAE9-EEC2-34E9820082BC}"/>
              </a:ext>
            </a:extLst>
          </p:cNvPr>
          <p:cNvSpPr txBox="1"/>
          <p:nvPr/>
        </p:nvSpPr>
        <p:spPr>
          <a:xfrm>
            <a:off x="5592360" y="2244553"/>
            <a:ext cx="1350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mama</a:t>
            </a:r>
            <a:endParaRPr lang="en-US" sz="1200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097" name="TextBox 3096">
            <a:extLst>
              <a:ext uri="{FF2B5EF4-FFF2-40B4-BE49-F238E27FC236}">
                <a16:creationId xmlns:a16="http://schemas.microsoft.com/office/drawing/2014/main" id="{3BE6DABE-F9AE-2298-E615-9A2D401C1DA7}"/>
              </a:ext>
            </a:extLst>
          </p:cNvPr>
          <p:cNvSpPr txBox="1"/>
          <p:nvPr/>
        </p:nvSpPr>
        <p:spPr>
          <a:xfrm>
            <a:off x="5318209" y="3307651"/>
            <a:ext cx="15618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pâncreas</a:t>
            </a:r>
            <a:endParaRPr lang="en-US" sz="1200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099" name="TextBox 3098">
            <a:extLst>
              <a:ext uri="{FF2B5EF4-FFF2-40B4-BE49-F238E27FC236}">
                <a16:creationId xmlns:a16="http://schemas.microsoft.com/office/drawing/2014/main" id="{EA26A3A7-24B8-4686-2721-DC6EF680DC3A}"/>
              </a:ext>
            </a:extLst>
          </p:cNvPr>
          <p:cNvSpPr txBox="1"/>
          <p:nvPr/>
        </p:nvSpPr>
        <p:spPr>
          <a:xfrm>
            <a:off x="5571976" y="2802469"/>
            <a:ext cx="1339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ovário</a:t>
            </a:r>
            <a:endParaRPr lang="en-US" sz="1200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101" name="TextBox 3100">
            <a:extLst>
              <a:ext uri="{FF2B5EF4-FFF2-40B4-BE49-F238E27FC236}">
                <a16:creationId xmlns:a16="http://schemas.microsoft.com/office/drawing/2014/main" id="{F3835A65-9D71-ED19-42A2-28EAD43422A0}"/>
              </a:ext>
            </a:extLst>
          </p:cNvPr>
          <p:cNvSpPr txBox="1"/>
          <p:nvPr/>
        </p:nvSpPr>
        <p:spPr>
          <a:xfrm>
            <a:off x="5091387" y="3780693"/>
            <a:ext cx="2007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defRPr/>
            </a:pP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sarcomas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ósseos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e moles</a:t>
            </a:r>
          </a:p>
        </p:txBody>
      </p:sp>
      <p:sp>
        <p:nvSpPr>
          <p:cNvPr id="3103" name="TextBox 3102">
            <a:extLst>
              <a:ext uri="{FF2B5EF4-FFF2-40B4-BE49-F238E27FC236}">
                <a16:creationId xmlns:a16="http://schemas.microsoft.com/office/drawing/2014/main" id="{EBAF7DC1-49F2-B437-E117-7FBE1005A558}"/>
              </a:ext>
            </a:extLst>
          </p:cNvPr>
          <p:cNvSpPr txBox="1"/>
          <p:nvPr/>
        </p:nvSpPr>
        <p:spPr>
          <a:xfrm>
            <a:off x="6509720" y="4553877"/>
            <a:ext cx="1415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colorectal</a:t>
            </a:r>
            <a:endParaRPr lang="en-US" sz="1200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3105" name="TextBox 3104">
            <a:extLst>
              <a:ext uri="{FF2B5EF4-FFF2-40B4-BE49-F238E27FC236}">
                <a16:creationId xmlns:a16="http://schemas.microsoft.com/office/drawing/2014/main" id="{40C7AD6E-3C0E-565E-D495-8B82E18900C4}"/>
              </a:ext>
            </a:extLst>
          </p:cNvPr>
          <p:cNvSpPr txBox="1"/>
          <p:nvPr/>
        </p:nvSpPr>
        <p:spPr>
          <a:xfrm>
            <a:off x="7551517" y="2306058"/>
            <a:ext cx="1471148" cy="830997"/>
          </a:xfrm>
          <a:prstGeom prst="rect">
            <a:avLst/>
          </a:prstGeom>
          <a:solidFill>
            <a:srgbClr val="F2F6F8">
              <a:alpha val="74902"/>
            </a:srgbClr>
          </a:solidFill>
          <a:ln>
            <a:solidFill>
              <a:srgbClr val="1A1133"/>
            </a:solidFill>
          </a:ln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600" b="1" dirty="0">
                <a:solidFill>
                  <a:srgbClr val="1A1133"/>
                </a:solidFill>
                <a:latin typeface="Montserrat"/>
              </a:rPr>
              <a:t>&gt;2,300 </a:t>
            </a:r>
            <a:r>
              <a:rPr lang="en-US" sz="1600" b="1" dirty="0" err="1">
                <a:solidFill>
                  <a:srgbClr val="1A1133"/>
                </a:solidFill>
                <a:latin typeface="Montserrat"/>
              </a:rPr>
              <a:t>tecidos</a:t>
            </a:r>
            <a:endParaRPr lang="en-US" sz="1600" b="1" dirty="0">
              <a:solidFill>
                <a:srgbClr val="1A1133"/>
              </a:solidFill>
              <a:latin typeface="Montserrat"/>
            </a:endParaRPr>
          </a:p>
          <a:p>
            <a:pPr algn="ctr" defTabSz="685800">
              <a:defRPr/>
            </a:pPr>
            <a:r>
              <a:rPr lang="en-US" sz="1600" b="1" dirty="0" err="1">
                <a:solidFill>
                  <a:srgbClr val="1A1133"/>
                </a:solidFill>
                <a:latin typeface="Montserrat"/>
              </a:rPr>
              <a:t>humanos</a:t>
            </a:r>
            <a:endParaRPr lang="en-US" sz="16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3107" name="Oval 3106">
            <a:extLst>
              <a:ext uri="{FF2B5EF4-FFF2-40B4-BE49-F238E27FC236}">
                <a16:creationId xmlns:a16="http://schemas.microsoft.com/office/drawing/2014/main" id="{80DAA2DB-83AF-E30D-A7CC-2B22280F3BC6}"/>
              </a:ext>
            </a:extLst>
          </p:cNvPr>
          <p:cNvSpPr/>
          <p:nvPr/>
        </p:nvSpPr>
        <p:spPr>
          <a:xfrm>
            <a:off x="8395493" y="4674191"/>
            <a:ext cx="457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109" name="Picture 16" descr="Oral Cancer Icon Group Cancer Surgical Vector, Group, Cancer, Surgical PNG  and Vector with Transparent Background for Free Download">
            <a:extLst>
              <a:ext uri="{FF2B5EF4-FFF2-40B4-BE49-F238E27FC236}">
                <a16:creationId xmlns:a16="http://schemas.microsoft.com/office/drawing/2014/main" id="{D96E54B6-3304-0F7D-D856-F4FB50D11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14" y="4687368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1" name="TextBox 3110">
            <a:extLst>
              <a:ext uri="{FF2B5EF4-FFF2-40B4-BE49-F238E27FC236}">
                <a16:creationId xmlns:a16="http://schemas.microsoft.com/office/drawing/2014/main" id="{1FE52635-2A06-B56E-461A-CD5537EF500F}"/>
              </a:ext>
            </a:extLst>
          </p:cNvPr>
          <p:cNvSpPr txBox="1"/>
          <p:nvPr/>
        </p:nvSpPr>
        <p:spPr>
          <a:xfrm>
            <a:off x="7176383" y="4849400"/>
            <a:ext cx="1254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boca</a:t>
            </a:r>
            <a:endParaRPr lang="en-US" sz="1200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pic>
        <p:nvPicPr>
          <p:cNvPr id="3113" name="Picture 3112">
            <a:extLst>
              <a:ext uri="{FF2B5EF4-FFF2-40B4-BE49-F238E27FC236}">
                <a16:creationId xmlns:a16="http://schemas.microsoft.com/office/drawing/2014/main" id="{46ECB856-660D-DE03-6161-55528BFC2D6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68016" t="31763" r="6693" b="31058"/>
          <a:stretch>
            <a:fillRect/>
          </a:stretch>
        </p:blipFill>
        <p:spPr>
          <a:xfrm>
            <a:off x="7864813" y="791582"/>
            <a:ext cx="465558" cy="457200"/>
          </a:xfrm>
          <a:prstGeom prst="ellipse">
            <a:avLst/>
          </a:prstGeom>
        </p:spPr>
      </p:pic>
      <p:sp>
        <p:nvSpPr>
          <p:cNvPr id="3115" name="TextBox 3114">
            <a:extLst>
              <a:ext uri="{FF2B5EF4-FFF2-40B4-BE49-F238E27FC236}">
                <a16:creationId xmlns:a16="http://schemas.microsoft.com/office/drawing/2014/main" id="{F2621B04-1F2B-5544-527D-CE211BE5BE28}"/>
              </a:ext>
            </a:extLst>
          </p:cNvPr>
          <p:cNvSpPr txBox="1"/>
          <p:nvPr/>
        </p:nvSpPr>
        <p:spPr>
          <a:xfrm>
            <a:off x="6652302" y="848389"/>
            <a:ext cx="12125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pele</a:t>
            </a:r>
            <a:endParaRPr lang="en-US" sz="1200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855647-E588-ED45-4C7D-0A487E0CD843}"/>
              </a:ext>
            </a:extLst>
          </p:cNvPr>
          <p:cNvSpPr txBox="1"/>
          <p:nvPr/>
        </p:nvSpPr>
        <p:spPr>
          <a:xfrm>
            <a:off x="139525" y="91075"/>
            <a:ext cx="4114800" cy="1233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750" b="1" spc="300" dirty="0">
                <a:solidFill>
                  <a:srgbClr val="91C0E0"/>
                </a:solidFill>
                <a:latin typeface="Montserrat"/>
              </a:rPr>
              <a:t>O</a:t>
            </a:r>
            <a:r>
              <a:rPr sz="750" b="1" spc="300" dirty="0">
                <a:solidFill>
                  <a:srgbClr val="91C0E0"/>
                </a:solidFill>
                <a:latin typeface="Montserrat"/>
              </a:rPr>
              <a:t> </a:t>
            </a:r>
            <a:r>
              <a:rPr lang="en-US" sz="750" b="1" spc="300" dirty="0">
                <a:solidFill>
                  <a:srgbClr val="91C0E0"/>
                </a:solidFill>
                <a:latin typeface="Montserrat"/>
              </a:rPr>
              <a:t>IMPACTO DA CANETA</a:t>
            </a:r>
            <a:endParaRPr sz="750" b="1" spc="300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72723A1-8702-4A0B-45F9-1441C3765262}"/>
              </a:ext>
            </a:extLst>
          </p:cNvPr>
          <p:cNvSpPr/>
          <p:nvPr/>
        </p:nvSpPr>
        <p:spPr>
          <a:xfrm>
            <a:off x="132315" y="214442"/>
            <a:ext cx="836598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Resultados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Transformadores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C6BDE-3CE4-F943-6858-A9BD130919DB}"/>
              </a:ext>
            </a:extLst>
          </p:cNvPr>
          <p:cNvSpPr txBox="1"/>
          <p:nvPr/>
        </p:nvSpPr>
        <p:spPr>
          <a:xfrm>
            <a:off x="164188" y="745069"/>
            <a:ext cx="5833015" cy="230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A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caneta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funciona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em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todos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os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tipos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de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 pitchFamily="34" charset="0"/>
              </a:rPr>
              <a:t>c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âncer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sólidos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já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Montserrat"/>
              </a:rPr>
              <a:t>testados</a:t>
            </a:r>
            <a:endParaRPr sz="1400" dirty="0">
              <a:solidFill>
                <a:schemeClr val="bg2">
                  <a:lumMod val="50000"/>
                </a:schemeClr>
              </a:solidFill>
              <a:latin typeface="Montserrat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E6671F6C-841F-C3F1-18FB-C7FF0034D6ED}"/>
              </a:ext>
            </a:extLst>
          </p:cNvPr>
          <p:cNvSpPr/>
          <p:nvPr/>
        </p:nvSpPr>
        <p:spPr>
          <a:xfrm>
            <a:off x="565045" y="1247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Câncer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mama</a:t>
            </a:r>
            <a:endParaRPr lang="en-US" sz="2000" dirty="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052D082F-E02E-2389-D3F7-F11AF06DC716}"/>
              </a:ext>
            </a:extLst>
          </p:cNvPr>
          <p:cNvSpPr/>
          <p:nvPr/>
        </p:nvSpPr>
        <p:spPr>
          <a:xfrm>
            <a:off x="575127" y="152901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99% de </a:t>
            </a:r>
            <a:r>
              <a:rPr lang="en-US" sz="13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exatidão</a:t>
            </a:r>
            <a:endParaRPr lang="en-US" sz="1300" dirty="0">
              <a:solidFill>
                <a:srgbClr val="91C0E0"/>
              </a:solidFill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67A25BF1-3124-C576-70EC-352AD31DB264}"/>
              </a:ext>
            </a:extLst>
          </p:cNvPr>
          <p:cNvSpPr/>
          <p:nvPr/>
        </p:nvSpPr>
        <p:spPr>
          <a:xfrm>
            <a:off x="541591" y="2062593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Câncer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pulmão</a:t>
            </a:r>
            <a:endParaRPr lang="en-US" sz="2000" dirty="0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3FE5E702-CA45-C718-4046-75FFA2266C7C}"/>
              </a:ext>
            </a:extLst>
          </p:cNvPr>
          <p:cNvSpPr/>
          <p:nvPr/>
        </p:nvSpPr>
        <p:spPr>
          <a:xfrm>
            <a:off x="571546" y="2355296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91C0E0"/>
                </a:solidFill>
                <a:latin typeface="Montserrat" pitchFamily="34" charset="0"/>
              </a:rPr>
              <a:t>95% </a:t>
            </a:r>
            <a:r>
              <a:rPr lang="en-US" sz="13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</a:t>
            </a:r>
            <a:r>
              <a:rPr lang="en-US" sz="13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exatidão</a:t>
            </a:r>
            <a:endParaRPr lang="en-US" sz="1300" b="1" dirty="0">
              <a:solidFill>
                <a:srgbClr val="91C0E0"/>
              </a:solidFill>
              <a:latin typeface="Montserrat" pitchFamily="34" charset="0"/>
            </a:endParaRPr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C8C92E68-2528-B989-3AA0-E7E0591898C9}"/>
              </a:ext>
            </a:extLst>
          </p:cNvPr>
          <p:cNvSpPr/>
          <p:nvPr/>
        </p:nvSpPr>
        <p:spPr>
          <a:xfrm>
            <a:off x="535107" y="2887158"/>
            <a:ext cx="295397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Câncer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tireóide</a:t>
            </a:r>
            <a:endParaRPr lang="en-US" sz="2000" dirty="0"/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0F4E9C90-A149-5621-65BB-0AA88EBD2E36}"/>
              </a:ext>
            </a:extLst>
          </p:cNvPr>
          <p:cNvSpPr/>
          <p:nvPr/>
        </p:nvSpPr>
        <p:spPr>
          <a:xfrm>
            <a:off x="558561" y="3179861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>
              <a:buNone/>
            </a:pPr>
            <a:r>
              <a:rPr lang="en-US" sz="1300" b="1" dirty="0">
                <a:solidFill>
                  <a:srgbClr val="91C0E0"/>
                </a:solidFill>
                <a:latin typeface="Montserrat" pitchFamily="34" charset="0"/>
              </a:rPr>
              <a:t>92.4% </a:t>
            </a:r>
            <a:r>
              <a:rPr lang="en-US" sz="13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</a:t>
            </a:r>
            <a:r>
              <a:rPr lang="en-US" sz="13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exatidão</a:t>
            </a:r>
            <a:endParaRPr lang="en-US" sz="1300" b="1" dirty="0">
              <a:solidFill>
                <a:srgbClr val="91C0E0"/>
              </a:solidFill>
              <a:latin typeface="Montserrat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8B42D8-E717-D018-DE2B-106521008B9F}"/>
              </a:ext>
            </a:extLst>
          </p:cNvPr>
          <p:cNvSpPr txBox="1"/>
          <p:nvPr/>
        </p:nvSpPr>
        <p:spPr>
          <a:xfrm>
            <a:off x="2239069" y="1630112"/>
            <a:ext cx="2639560" cy="1635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30000"/>
              </a:lnSpc>
            </a:pPr>
            <a:r>
              <a:rPr lang="en-US" sz="900" i="1" dirty="0">
                <a:solidFill>
                  <a:srgbClr val="6B707B"/>
                </a:solidFill>
                <a:latin typeface="Montserrat"/>
              </a:rPr>
              <a:t>Garza et al, JAMA Network Open, 2024</a:t>
            </a:r>
            <a:endParaRPr sz="900" i="1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4C01B0-1D13-D8F5-715C-7F866A5E54E3}"/>
              </a:ext>
            </a:extLst>
          </p:cNvPr>
          <p:cNvSpPr txBox="1"/>
          <p:nvPr/>
        </p:nvSpPr>
        <p:spPr>
          <a:xfrm>
            <a:off x="2264293" y="2456390"/>
            <a:ext cx="3272111" cy="1635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30000"/>
              </a:lnSpc>
            </a:pPr>
            <a:r>
              <a:rPr lang="en-US" sz="900" i="1" dirty="0">
                <a:solidFill>
                  <a:srgbClr val="6B707B"/>
                </a:solidFill>
                <a:latin typeface="Montserrat"/>
              </a:rPr>
              <a:t>Eberlin et al, Science Translational Medicine , 2017</a:t>
            </a:r>
            <a:endParaRPr sz="900" i="1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F28A8A-E7A2-5669-2BE3-7DE44728D5A4}"/>
              </a:ext>
            </a:extLst>
          </p:cNvPr>
          <p:cNvSpPr txBox="1"/>
          <p:nvPr/>
        </p:nvSpPr>
        <p:spPr>
          <a:xfrm>
            <a:off x="2328660" y="3294122"/>
            <a:ext cx="2560009" cy="1635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30000"/>
              </a:lnSpc>
            </a:pPr>
            <a:r>
              <a:rPr lang="en-US" sz="900" i="1" dirty="0">
                <a:solidFill>
                  <a:srgbClr val="6B707B"/>
                </a:solidFill>
                <a:latin typeface="Montserrat"/>
              </a:rPr>
              <a:t>Suliburk et al, JAMA Surgery, 2023</a:t>
            </a:r>
            <a:endParaRPr sz="900" i="1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E5D5C58-5264-1EE1-2419-68AD763D36A2}"/>
              </a:ext>
            </a:extLst>
          </p:cNvPr>
          <p:cNvSpPr/>
          <p:nvPr/>
        </p:nvSpPr>
        <p:spPr>
          <a:xfrm>
            <a:off x="400010" y="1293709"/>
            <a:ext cx="41148" cy="3017520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7" name="Text 7">
            <a:extLst>
              <a:ext uri="{FF2B5EF4-FFF2-40B4-BE49-F238E27FC236}">
                <a16:creationId xmlns:a16="http://schemas.microsoft.com/office/drawing/2014/main" id="{BBA9966F-8DC2-51D6-7C54-443AF1146AA7}"/>
              </a:ext>
            </a:extLst>
          </p:cNvPr>
          <p:cNvSpPr/>
          <p:nvPr/>
        </p:nvSpPr>
        <p:spPr>
          <a:xfrm>
            <a:off x="538761" y="3676559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Melanoma</a:t>
            </a:r>
            <a:endParaRPr lang="en-US" sz="2000" dirty="0"/>
          </a:p>
        </p:txBody>
      </p:sp>
      <p:sp>
        <p:nvSpPr>
          <p:cNvPr id="51" name="Text 8">
            <a:extLst>
              <a:ext uri="{FF2B5EF4-FFF2-40B4-BE49-F238E27FC236}">
                <a16:creationId xmlns:a16="http://schemas.microsoft.com/office/drawing/2014/main" id="{BE3110A1-301A-FDE1-814B-2A249AC96D6C}"/>
              </a:ext>
            </a:extLst>
          </p:cNvPr>
          <p:cNvSpPr/>
          <p:nvPr/>
        </p:nvSpPr>
        <p:spPr>
          <a:xfrm>
            <a:off x="548843" y="3958577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100% de </a:t>
            </a:r>
            <a:r>
              <a:rPr lang="en-US" sz="13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exatidão</a:t>
            </a:r>
            <a:r>
              <a:rPr lang="en-US" sz="13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</a:t>
            </a:r>
            <a:endParaRPr lang="en-US" sz="1300" dirty="0">
              <a:solidFill>
                <a:srgbClr val="91C0E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74D2C1-0A60-909B-81E5-2DE68FAB47DF}"/>
              </a:ext>
            </a:extLst>
          </p:cNvPr>
          <p:cNvSpPr txBox="1"/>
          <p:nvPr/>
        </p:nvSpPr>
        <p:spPr>
          <a:xfrm>
            <a:off x="2304423" y="4042319"/>
            <a:ext cx="2560009" cy="1635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30000"/>
              </a:lnSpc>
            </a:pPr>
            <a:r>
              <a:rPr lang="en-US" sz="900" i="1" dirty="0">
                <a:solidFill>
                  <a:srgbClr val="6B707B"/>
                </a:solidFill>
                <a:latin typeface="Montserrat"/>
              </a:rPr>
              <a:t>*</a:t>
            </a:r>
            <a:r>
              <a:rPr lang="en-US" sz="900" i="1" dirty="0" err="1">
                <a:solidFill>
                  <a:srgbClr val="6B707B"/>
                </a:solidFill>
                <a:latin typeface="Montserrat"/>
              </a:rPr>
              <a:t>artigo</a:t>
            </a:r>
            <a:r>
              <a:rPr lang="en-US" sz="900" i="1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900" i="1" dirty="0" err="1">
                <a:solidFill>
                  <a:srgbClr val="6B707B"/>
                </a:solidFill>
                <a:latin typeface="Montserrat"/>
              </a:rPr>
              <a:t>em</a:t>
            </a:r>
            <a:r>
              <a:rPr lang="en-US" sz="900" i="1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900" i="1" dirty="0" err="1">
                <a:solidFill>
                  <a:srgbClr val="6B707B"/>
                </a:solidFill>
                <a:latin typeface="Montserrat"/>
              </a:rPr>
              <a:t>preparação</a:t>
            </a:r>
            <a:endParaRPr sz="900" i="1" dirty="0">
              <a:solidFill>
                <a:srgbClr val="6B707B"/>
              </a:solidFill>
              <a:latin typeface="Montserrat"/>
            </a:endParaRPr>
          </a:p>
        </p:txBody>
      </p:sp>
      <p:pic>
        <p:nvPicPr>
          <p:cNvPr id="2" name="Picture 1" descr="Prostata Ilustrações, Vetores E Clipart De Stock – (8,090 Stock  Illustrations)">
            <a:extLst>
              <a:ext uri="{FF2B5EF4-FFF2-40B4-BE49-F238E27FC236}">
                <a16:creationId xmlns:a16="http://schemas.microsoft.com/office/drawing/2014/main" id="{60F92687-2BBB-3D37-DBB0-1B0CEAB217DB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456554" y="4042319"/>
            <a:ext cx="438676" cy="438676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61AA66-26CA-AF37-ED77-2EAEA9B9088E}"/>
              </a:ext>
            </a:extLst>
          </p:cNvPr>
          <p:cNvSpPr txBox="1"/>
          <p:nvPr/>
        </p:nvSpPr>
        <p:spPr>
          <a:xfrm>
            <a:off x="6007346" y="4198746"/>
            <a:ext cx="1496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câncer</a:t>
            </a:r>
            <a:r>
              <a:rPr lang="en-US" sz="1200" b="1" dirty="0">
                <a:solidFill>
                  <a:prstClr val="black"/>
                </a:solidFill>
                <a:latin typeface="Aptos" panose="020B0004020202020204" pitchFamily="34" charset="0"/>
              </a:rPr>
              <a:t> de </a:t>
            </a:r>
            <a:r>
              <a:rPr lang="en-US" sz="1200" b="1" dirty="0" err="1">
                <a:solidFill>
                  <a:prstClr val="black"/>
                </a:solidFill>
                <a:latin typeface="Aptos" panose="020B0004020202020204" pitchFamily="34" charset="0"/>
              </a:rPr>
              <a:t>próstata</a:t>
            </a:r>
            <a:endParaRPr lang="en-US" sz="1200" b="1" i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537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surgical gown and mask performing surgery&#10;&#10;AI-generated content may be incorrect.">
            <a:extLst>
              <a:ext uri="{FF2B5EF4-FFF2-40B4-BE49-F238E27FC236}">
                <a16:creationId xmlns:a16="http://schemas.microsoft.com/office/drawing/2014/main" id="{559B6F8A-0D63-4252-AE23-5337886C5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" t="5383" r="9504" b="16967"/>
          <a:stretch>
            <a:fillRect/>
          </a:stretch>
        </p:blipFill>
        <p:spPr>
          <a:xfrm>
            <a:off x="227246" y="735439"/>
            <a:ext cx="1834053" cy="2162867"/>
          </a:xfrm>
          <a:prstGeom prst="rect">
            <a:avLst/>
          </a:prstGeom>
        </p:spPr>
      </p:pic>
      <p:pic>
        <p:nvPicPr>
          <p:cNvPr id="10" name="Picture 9" descr="A group of surgeons in a room&#10;&#10;AI-generated content may be incorrect.">
            <a:extLst>
              <a:ext uri="{FF2B5EF4-FFF2-40B4-BE49-F238E27FC236}">
                <a16:creationId xmlns:a16="http://schemas.microsoft.com/office/drawing/2014/main" id="{D77EC7ED-A84E-AA9F-5712-BA3ABB773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" t="35976" r="37764" b="10497"/>
          <a:stretch>
            <a:fillRect/>
          </a:stretch>
        </p:blipFill>
        <p:spPr>
          <a:xfrm>
            <a:off x="4097272" y="740192"/>
            <a:ext cx="1848445" cy="21533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D4D8CB-5C1F-B9C8-A1AC-990C906278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2" r="9842" b="393"/>
          <a:stretch>
            <a:fillRect/>
          </a:stretch>
        </p:blipFill>
        <p:spPr>
          <a:xfrm>
            <a:off x="219513" y="2967069"/>
            <a:ext cx="1848171" cy="2093799"/>
          </a:xfrm>
          <a:prstGeom prst="rect">
            <a:avLst/>
          </a:prstGeom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AD0BB031-9CCA-4B1D-3471-284CE0EAE3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13" t="-1" r="-210" b="27700"/>
          <a:stretch>
            <a:fillRect/>
          </a:stretch>
        </p:blipFill>
        <p:spPr bwMode="auto">
          <a:xfrm>
            <a:off x="2156141" y="735440"/>
            <a:ext cx="1870966" cy="216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A678D3-DBBE-FF22-6192-A95C1940783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234" b="7735"/>
          <a:stretch>
            <a:fillRect/>
          </a:stretch>
        </p:blipFill>
        <p:spPr>
          <a:xfrm>
            <a:off x="4098013" y="2953775"/>
            <a:ext cx="1841935" cy="21033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D66ED2-3BB0-4129-E2A7-846801A0F05E}"/>
              </a:ext>
            </a:extLst>
          </p:cNvPr>
          <p:cNvSpPr txBox="1"/>
          <p:nvPr/>
        </p:nvSpPr>
        <p:spPr>
          <a:xfrm>
            <a:off x="139524" y="637977"/>
            <a:ext cx="2171701" cy="230832"/>
          </a:xfrm>
          <a:prstGeom prst="rect">
            <a:avLst/>
          </a:prstGeom>
          <a:solidFill>
            <a:schemeClr val="bg1"/>
          </a:solidFill>
          <a:ln>
            <a:solidFill>
              <a:srgbClr val="91C0E0"/>
            </a:solidFill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Avaliação</a:t>
            </a:r>
            <a:r>
              <a:rPr lang="en-US" sz="900" b="1" dirty="0">
                <a:solidFill>
                  <a:srgbClr val="1A1133"/>
                </a:solidFill>
                <a:latin typeface="Montserrat"/>
              </a:rPr>
              <a:t> de </a:t>
            </a: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margens</a:t>
            </a:r>
            <a:r>
              <a:rPr lang="en-US" sz="9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cirúrgicas</a:t>
            </a:r>
            <a:endParaRPr lang="en-US" sz="900" b="1" dirty="0">
              <a:solidFill>
                <a:srgbClr val="1A1133"/>
              </a:solidFill>
              <a:latin typeface="Montserrat"/>
            </a:endParaRPr>
          </a:p>
        </p:txBody>
      </p:sp>
      <p:pic>
        <p:nvPicPr>
          <p:cNvPr id="19" name="Picture 18" descr="A person and person in scrubs and blue gloves working on a patient&#10;&#10;AI-generated content may be incorrect.">
            <a:extLst>
              <a:ext uri="{FF2B5EF4-FFF2-40B4-BE49-F238E27FC236}">
                <a16:creationId xmlns:a16="http://schemas.microsoft.com/office/drawing/2014/main" id="{1FB93C20-7C36-2FF1-CBBE-522D97AB3C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5" b="18674"/>
          <a:stretch>
            <a:fillRect/>
          </a:stretch>
        </p:blipFill>
        <p:spPr>
          <a:xfrm>
            <a:off x="2141266" y="2957479"/>
            <a:ext cx="1869839" cy="21033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BA3E20-0C24-A39B-A786-DECAE4BB2EF5}"/>
              </a:ext>
            </a:extLst>
          </p:cNvPr>
          <p:cNvSpPr txBox="1"/>
          <p:nvPr/>
        </p:nvSpPr>
        <p:spPr>
          <a:xfrm>
            <a:off x="139525" y="244357"/>
            <a:ext cx="5546779" cy="3288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000" b="1" dirty="0">
                <a:solidFill>
                  <a:srgbClr val="1A1133"/>
                </a:solidFill>
                <a:latin typeface="Montserrat"/>
              </a:rPr>
              <a:t>Uma </a:t>
            </a:r>
            <a:r>
              <a:rPr lang="en-US" sz="2000" b="1" dirty="0" err="1">
                <a:solidFill>
                  <a:srgbClr val="1A1133"/>
                </a:solidFill>
                <a:latin typeface="Montserrat"/>
              </a:rPr>
              <a:t>Década</a:t>
            </a:r>
            <a:r>
              <a:rPr lang="en-US" sz="2000" b="1" dirty="0">
                <a:solidFill>
                  <a:srgbClr val="1A1133"/>
                </a:solidFill>
                <a:latin typeface="Montserrat"/>
              </a:rPr>
              <a:t> de </a:t>
            </a:r>
            <a:r>
              <a:rPr lang="en-US" sz="2000" b="1" dirty="0" err="1">
                <a:solidFill>
                  <a:srgbClr val="1A1133"/>
                </a:solidFill>
                <a:latin typeface="Montserrat"/>
              </a:rPr>
              <a:t>Estudos</a:t>
            </a:r>
            <a:r>
              <a:rPr lang="en-US" sz="20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2000" b="1" dirty="0" err="1">
                <a:solidFill>
                  <a:srgbClr val="1A1133"/>
                </a:solidFill>
                <a:latin typeface="Montserrat"/>
              </a:rPr>
              <a:t>Clínicos</a:t>
            </a:r>
            <a:endParaRPr sz="2000" b="1" dirty="0">
              <a:solidFill>
                <a:srgbClr val="1A1133"/>
              </a:solidFill>
              <a:latin typeface="Montserrat"/>
            </a:endParaRPr>
          </a:p>
        </p:txBody>
      </p:sp>
      <p:pic>
        <p:nvPicPr>
          <p:cNvPr id="17" name="Picture 2" descr="Ben Taub General Hospital - Houston, Texas">
            <a:extLst>
              <a:ext uri="{FF2B5EF4-FFF2-40B4-BE49-F238E27FC236}">
                <a16:creationId xmlns:a16="http://schemas.microsoft.com/office/drawing/2014/main" id="{1E052D1C-00FE-B895-3886-C677D6A96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150" y="1410524"/>
            <a:ext cx="878604" cy="89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E715F8C-A0E7-FDE1-3C11-F5ABD61643F5}"/>
              </a:ext>
            </a:extLst>
          </p:cNvPr>
          <p:cNvSpPr txBox="1"/>
          <p:nvPr/>
        </p:nvSpPr>
        <p:spPr>
          <a:xfrm>
            <a:off x="7941620" y="2166811"/>
            <a:ext cx="10791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defTabSz="685800">
              <a:defRPr sz="1100" b="1">
                <a:solidFill>
                  <a:srgbClr val="1A1133"/>
                </a:solidFill>
                <a:latin typeface="Montserrat"/>
              </a:defRPr>
            </a:lvl1pPr>
          </a:lstStyle>
          <a:p>
            <a:r>
              <a:rPr lang="en-US" dirty="0"/>
              <a:t>Houston, TX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853C855-5D98-F69D-E828-8F451D59AF2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8F9FA"/>
              </a:clrFrom>
              <a:clrTo>
                <a:srgbClr val="F8F9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5464" y="2548520"/>
            <a:ext cx="1638760" cy="747463"/>
          </a:xfrm>
          <a:prstGeom prst="rect">
            <a:avLst/>
          </a:prstGeom>
        </p:spPr>
      </p:pic>
      <p:pic>
        <p:nvPicPr>
          <p:cNvPr id="22" name="Picture 10" descr="U.S. News &amp; World Report Names Baylor St. Luke's Medical Center Among Best  Hospitals">
            <a:extLst>
              <a:ext uri="{FF2B5EF4-FFF2-40B4-BE49-F238E27FC236}">
                <a16:creationId xmlns:a16="http://schemas.microsoft.com/office/drawing/2014/main" id="{87A04D06-CD08-2B5F-D89B-B792061A5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918" y="1443573"/>
            <a:ext cx="1733463" cy="61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0515182-466F-E107-4ACA-0F63E8E59B46}"/>
              </a:ext>
            </a:extLst>
          </p:cNvPr>
          <p:cNvSpPr txBox="1"/>
          <p:nvPr/>
        </p:nvSpPr>
        <p:spPr>
          <a:xfrm>
            <a:off x="6415393" y="3297302"/>
            <a:ext cx="10791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defTabSz="685800">
              <a:defRPr sz="1100" b="1">
                <a:solidFill>
                  <a:srgbClr val="1A1133"/>
                </a:solidFill>
                <a:latin typeface="Montserrat"/>
              </a:defRPr>
            </a:lvl1pPr>
          </a:lstStyle>
          <a:p>
            <a:r>
              <a:rPr lang="en-US" dirty="0"/>
              <a:t>Houston, TX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1273C4-2AEA-0874-5DF8-955D8E65A3F5}"/>
              </a:ext>
            </a:extLst>
          </p:cNvPr>
          <p:cNvSpPr txBox="1"/>
          <p:nvPr/>
        </p:nvSpPr>
        <p:spPr>
          <a:xfrm>
            <a:off x="6509397" y="2033494"/>
            <a:ext cx="10791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100" b="1" dirty="0">
                <a:solidFill>
                  <a:srgbClr val="1A1133"/>
                </a:solidFill>
                <a:latin typeface="Montserrat"/>
              </a:rPr>
              <a:t>Houston, TX</a:t>
            </a:r>
          </a:p>
        </p:txBody>
      </p:sp>
      <p:pic>
        <p:nvPicPr>
          <p:cNvPr id="25" name="Picture 12" descr="UCLA Health Logo - Brand Identity | UCLA Health">
            <a:extLst>
              <a:ext uri="{FF2B5EF4-FFF2-40B4-BE49-F238E27FC236}">
                <a16:creationId xmlns:a16="http://schemas.microsoft.com/office/drawing/2014/main" id="{32D2048E-E7B1-AF8C-12C4-DB3092EA4E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0" t="27135" r="28482" b="23589"/>
          <a:stretch/>
        </p:blipFill>
        <p:spPr bwMode="auto">
          <a:xfrm>
            <a:off x="8004820" y="2603539"/>
            <a:ext cx="946355" cy="83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CF6189A-A6F0-FAC1-A41D-89026251192F}"/>
              </a:ext>
            </a:extLst>
          </p:cNvPr>
          <p:cNvSpPr txBox="1"/>
          <p:nvPr/>
        </p:nvSpPr>
        <p:spPr>
          <a:xfrm>
            <a:off x="7722352" y="3359567"/>
            <a:ext cx="14387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defTabSz="685800">
              <a:defRPr sz="1100" b="1">
                <a:solidFill>
                  <a:srgbClr val="1A1133"/>
                </a:solidFill>
                <a:latin typeface="Montserrat"/>
              </a:defRPr>
            </a:lvl1pPr>
          </a:lstStyle>
          <a:p>
            <a:r>
              <a:rPr lang="en-US" dirty="0"/>
              <a:t>Los Angeles, CA</a:t>
            </a:r>
          </a:p>
        </p:txBody>
      </p:sp>
      <p:pic>
        <p:nvPicPr>
          <p:cNvPr id="27" name="Picture 14" descr="Hospital Israelita | FACT">
            <a:extLst>
              <a:ext uri="{FF2B5EF4-FFF2-40B4-BE49-F238E27FC236}">
                <a16:creationId xmlns:a16="http://schemas.microsoft.com/office/drawing/2014/main" id="{18BC2124-C7A5-FBBE-D168-55C29DD0D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597" y="3750934"/>
            <a:ext cx="1708825" cy="106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769C033-0BEB-87ED-6725-D89B45F2B05C}"/>
              </a:ext>
            </a:extLst>
          </p:cNvPr>
          <p:cNvSpPr txBox="1"/>
          <p:nvPr/>
        </p:nvSpPr>
        <p:spPr>
          <a:xfrm>
            <a:off x="6934696" y="4799258"/>
            <a:ext cx="14446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defTabSz="685800">
              <a:defRPr sz="1100" b="1">
                <a:solidFill>
                  <a:srgbClr val="1A1133"/>
                </a:solidFill>
                <a:latin typeface="Montserrat"/>
              </a:defRPr>
            </a:lvl1pPr>
          </a:lstStyle>
          <a:p>
            <a:r>
              <a:rPr lang="en-US" dirty="0"/>
              <a:t>São Paulo, </a:t>
            </a:r>
            <a:r>
              <a:rPr lang="en-US" dirty="0" err="1"/>
              <a:t>Brasil</a:t>
            </a:r>
            <a:r>
              <a:rPr lang="en-US" dirty="0"/>
              <a:t> </a:t>
            </a:r>
          </a:p>
        </p:txBody>
      </p:sp>
      <p:pic>
        <p:nvPicPr>
          <p:cNvPr id="29" name="Picture 2" descr="upload.wikimedia.org/wikipedia/en/thumb/0/05/Flag_...">
            <a:extLst>
              <a:ext uri="{FF2B5EF4-FFF2-40B4-BE49-F238E27FC236}">
                <a16:creationId xmlns:a16="http://schemas.microsoft.com/office/drawing/2014/main" id="{CB81E017-08C8-4690-CD10-9BBAFA727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945" y="3793570"/>
            <a:ext cx="333132" cy="23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C0E1D90-9D1A-4765-5999-3A5A63D0BF39}"/>
              </a:ext>
            </a:extLst>
          </p:cNvPr>
          <p:cNvSpPr txBox="1"/>
          <p:nvPr/>
        </p:nvSpPr>
        <p:spPr>
          <a:xfrm>
            <a:off x="139525" y="91075"/>
            <a:ext cx="4114800" cy="1233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750" b="1" spc="300" dirty="0">
                <a:solidFill>
                  <a:srgbClr val="91C0E0"/>
                </a:solidFill>
                <a:latin typeface="Montserrat"/>
              </a:rPr>
              <a:t>O</a:t>
            </a:r>
            <a:r>
              <a:rPr sz="750" b="1" spc="300" dirty="0">
                <a:solidFill>
                  <a:srgbClr val="91C0E0"/>
                </a:solidFill>
                <a:latin typeface="Montserrat"/>
              </a:rPr>
              <a:t> </a:t>
            </a:r>
            <a:r>
              <a:rPr lang="en-US" sz="750" b="1" spc="300" dirty="0">
                <a:solidFill>
                  <a:srgbClr val="91C0E0"/>
                </a:solidFill>
                <a:latin typeface="Montserrat"/>
              </a:rPr>
              <a:t>IMPACTO DA CANETA</a:t>
            </a:r>
            <a:endParaRPr sz="750" b="1" spc="300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7593A37-5EE9-E700-6972-1903243E32A6}"/>
              </a:ext>
            </a:extLst>
          </p:cNvPr>
          <p:cNvSpPr txBox="1"/>
          <p:nvPr/>
        </p:nvSpPr>
        <p:spPr>
          <a:xfrm>
            <a:off x="139525" y="2943163"/>
            <a:ext cx="2918985" cy="230832"/>
          </a:xfrm>
          <a:prstGeom prst="rect">
            <a:avLst/>
          </a:prstGeom>
          <a:solidFill>
            <a:schemeClr val="bg1"/>
          </a:solidFill>
          <a:ln>
            <a:solidFill>
              <a:srgbClr val="91C0E0"/>
            </a:solidFill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Identificação</a:t>
            </a:r>
            <a:r>
              <a:rPr lang="en-US" sz="900" b="1" dirty="0">
                <a:solidFill>
                  <a:srgbClr val="1A1133"/>
                </a:solidFill>
                <a:latin typeface="Montserrat"/>
              </a:rPr>
              <a:t> de </a:t>
            </a: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tecidos</a:t>
            </a:r>
            <a:r>
              <a:rPr lang="en-US" sz="900" b="1" dirty="0">
                <a:solidFill>
                  <a:srgbClr val="1A1133"/>
                </a:solidFill>
                <a:latin typeface="Montserrat"/>
              </a:rPr>
              <a:t> e </a:t>
            </a: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tumores</a:t>
            </a:r>
            <a:r>
              <a:rPr lang="en-US" sz="9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benignos</a:t>
            </a:r>
            <a:endParaRPr lang="en-US" sz="9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619A1CD-8648-1B52-506D-2CE4C0E8696C}"/>
              </a:ext>
            </a:extLst>
          </p:cNvPr>
          <p:cNvSpPr txBox="1"/>
          <p:nvPr/>
        </p:nvSpPr>
        <p:spPr>
          <a:xfrm>
            <a:off x="4051361" y="2943163"/>
            <a:ext cx="1804413" cy="230832"/>
          </a:xfrm>
          <a:prstGeom prst="rect">
            <a:avLst/>
          </a:prstGeom>
          <a:solidFill>
            <a:schemeClr val="bg1"/>
          </a:solidFill>
          <a:ln>
            <a:solidFill>
              <a:srgbClr val="91C0E0"/>
            </a:solidFill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Identificação</a:t>
            </a:r>
            <a:r>
              <a:rPr lang="en-US" sz="900" b="1" dirty="0">
                <a:solidFill>
                  <a:srgbClr val="1A1133"/>
                </a:solidFill>
                <a:latin typeface="Montserrat"/>
              </a:rPr>
              <a:t> de </a:t>
            </a:r>
            <a:r>
              <a:rPr lang="en-US" sz="900" b="1" dirty="0" err="1">
                <a:solidFill>
                  <a:srgbClr val="1A1133"/>
                </a:solidFill>
                <a:latin typeface="Montserrat"/>
              </a:rPr>
              <a:t>metástase</a:t>
            </a:r>
            <a:endParaRPr lang="en-US" sz="9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47" name="Shape 4">
            <a:extLst>
              <a:ext uri="{FF2B5EF4-FFF2-40B4-BE49-F238E27FC236}">
                <a16:creationId xmlns:a16="http://schemas.microsoft.com/office/drawing/2014/main" id="{FAA693FF-05F5-5E3E-D9D7-4E29AEE7E61C}"/>
              </a:ext>
            </a:extLst>
          </p:cNvPr>
          <p:cNvSpPr/>
          <p:nvPr/>
        </p:nvSpPr>
        <p:spPr>
          <a:xfrm>
            <a:off x="6244790" y="436473"/>
            <a:ext cx="2759686" cy="875498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2EA092-5500-184D-281B-45F9E48F66E0}"/>
              </a:ext>
            </a:extLst>
          </p:cNvPr>
          <p:cNvSpPr txBox="1"/>
          <p:nvPr/>
        </p:nvSpPr>
        <p:spPr>
          <a:xfrm>
            <a:off x="6467803" y="501244"/>
            <a:ext cx="2280036" cy="4779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Testada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em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mais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de 450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cirurgias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em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5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hospitais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endParaRPr sz="14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51" name="Text 7">
            <a:extLst>
              <a:ext uri="{FF2B5EF4-FFF2-40B4-BE49-F238E27FC236}">
                <a16:creationId xmlns:a16="http://schemas.microsoft.com/office/drawing/2014/main" id="{9380A688-4AD3-98C9-E996-28AB0A723604}"/>
              </a:ext>
            </a:extLst>
          </p:cNvPr>
          <p:cNvSpPr/>
          <p:nvPr/>
        </p:nvSpPr>
        <p:spPr>
          <a:xfrm>
            <a:off x="6585033" y="959303"/>
            <a:ext cx="22018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sem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nenhuma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complicação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6240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2D106-2B26-1A7D-F8D9-67F2E657D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78F38D80-AEA1-020F-D1C0-7ABA7C81CCFF}"/>
              </a:ext>
            </a:extLst>
          </p:cNvPr>
          <p:cNvSpPr/>
          <p:nvPr/>
        </p:nvSpPr>
        <p:spPr>
          <a:xfrm>
            <a:off x="231312" y="1371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 err="1">
                <a:solidFill>
                  <a:srgbClr val="91C0E0"/>
                </a:solidFill>
                <a:latin typeface="Montserrat" pitchFamily="34" charset="0"/>
              </a:rPr>
              <a:t>DIAGN</a:t>
            </a: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ó</a:t>
            </a:r>
            <a:r>
              <a:rPr lang="en-US" sz="800" b="1" kern="0" spc="300" dirty="0" err="1">
                <a:solidFill>
                  <a:srgbClr val="91C0E0"/>
                </a:solidFill>
                <a:latin typeface="Montserrat" pitchFamily="34" charset="0"/>
              </a:rPr>
              <a:t>STICO</a:t>
            </a:r>
            <a:r>
              <a:rPr lang="en-US" sz="800" b="1" kern="0" spc="300" dirty="0">
                <a:solidFill>
                  <a:srgbClr val="91C0E0"/>
                </a:solidFill>
                <a:latin typeface="Montserrat" pitchFamily="34" charset="0"/>
              </a:rPr>
              <a:t> EM SEGUNDOS</a:t>
            </a:r>
            <a:endParaRPr lang="en-US" sz="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3CC5D45-AB4A-FC0F-D2E2-992138A12BA2}"/>
              </a:ext>
            </a:extLst>
          </p:cNvPr>
          <p:cNvSpPr/>
          <p:nvPr/>
        </p:nvSpPr>
        <p:spPr>
          <a:xfrm>
            <a:off x="231312" y="287563"/>
            <a:ext cx="883070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impacto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caneta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começa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antes da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cirurgia</a:t>
            </a:r>
            <a:endParaRPr lang="en-US" sz="24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7F0F0423-ECEB-B84A-C2F0-BFF5360C06F6}"/>
              </a:ext>
            </a:extLst>
          </p:cNvPr>
          <p:cNvSpPr/>
          <p:nvPr/>
        </p:nvSpPr>
        <p:spPr>
          <a:xfrm>
            <a:off x="922537" y="1254984"/>
            <a:ext cx="45720" cy="292608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147D79D-0815-C83D-C31A-D72193DFB84A}"/>
              </a:ext>
            </a:extLst>
          </p:cNvPr>
          <p:cNvSpPr/>
          <p:nvPr/>
        </p:nvSpPr>
        <p:spPr>
          <a:xfrm>
            <a:off x="1097280" y="1195677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Diagnóstico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câncer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boca</a:t>
            </a:r>
            <a:endParaRPr lang="en-US" sz="140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D673E166-008B-AC64-BC40-D6068684D42F}"/>
              </a:ext>
            </a:extLst>
          </p:cNvPr>
          <p:cNvSpPr/>
          <p:nvPr/>
        </p:nvSpPr>
        <p:spPr>
          <a:xfrm>
            <a:off x="4478983" y="1279026"/>
            <a:ext cx="45720" cy="292608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E94AFBD8-EC95-E38B-612C-4C249A7C24B9}"/>
              </a:ext>
            </a:extLst>
          </p:cNvPr>
          <p:cNvSpPr/>
          <p:nvPr/>
        </p:nvSpPr>
        <p:spPr>
          <a:xfrm>
            <a:off x="4653726" y="1212971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Diagnóstico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câncer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pele</a:t>
            </a:r>
            <a:endParaRPr lang="en-US" sz="1400" b="1" dirty="0">
              <a:solidFill>
                <a:srgbClr val="1A113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E08EF2-DB60-4DEC-2189-497341E9982E}"/>
              </a:ext>
            </a:extLst>
          </p:cNvPr>
          <p:cNvSpPr txBox="1"/>
          <p:nvPr/>
        </p:nvSpPr>
        <p:spPr>
          <a:xfrm>
            <a:off x="271607" y="813930"/>
            <a:ext cx="8229600" cy="358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1050" dirty="0">
                <a:solidFill>
                  <a:srgbClr val="6B707B"/>
                </a:solidFill>
                <a:latin typeface="Montserrat"/>
              </a:rPr>
              <a:t>A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mesma</a:t>
            </a:r>
            <a:r>
              <a:rPr lang="en-US" sz="105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plataforma</a:t>
            </a:r>
            <a:r>
              <a:rPr lang="en-US" sz="1050" dirty="0">
                <a:solidFill>
                  <a:srgbClr val="6B707B"/>
                </a:solidFill>
                <a:latin typeface="Montserrat"/>
              </a:rPr>
              <a:t> MSPen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traz</a:t>
            </a:r>
            <a:r>
              <a:rPr lang="en-US" sz="105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benefícios</a:t>
            </a:r>
            <a:r>
              <a:rPr lang="en-US" sz="1050" dirty="0">
                <a:solidFill>
                  <a:srgbClr val="6B707B"/>
                </a:solidFill>
                <a:latin typeface="Montserrat"/>
              </a:rPr>
              <a:t> de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rastreamento</a:t>
            </a:r>
            <a:r>
              <a:rPr lang="en-US" sz="1050" dirty="0">
                <a:solidFill>
                  <a:srgbClr val="6B707B"/>
                </a:solidFill>
                <a:latin typeface="Montserrat"/>
              </a:rPr>
              <a:t> e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diagnóstico</a:t>
            </a:r>
            <a:r>
              <a:rPr lang="en-US" sz="105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rgbClr val="6B707B"/>
                </a:solidFill>
                <a:latin typeface="Montserrat"/>
              </a:rPr>
              <a:t>rápido</a:t>
            </a:r>
            <a:endParaRPr lang="en-US" sz="1050" b="1" dirty="0">
              <a:solidFill>
                <a:srgbClr val="6B707B"/>
              </a:solidFill>
              <a:latin typeface="Montserrat"/>
            </a:endParaRPr>
          </a:p>
          <a:p>
            <a:pPr algn="l">
              <a:lnSpc>
                <a:spcPct val="115000"/>
              </a:lnSpc>
            </a:pPr>
            <a:r>
              <a:rPr lang="en-US" sz="1050" b="1" dirty="0">
                <a:solidFill>
                  <a:srgbClr val="6B707B"/>
                </a:solidFill>
                <a:latin typeface="Montserrat"/>
              </a:rPr>
              <a:t> </a:t>
            </a:r>
            <a:endParaRPr sz="1050" b="1" dirty="0">
              <a:solidFill>
                <a:srgbClr val="6B707B"/>
              </a:solidFill>
              <a:latin typeface="Montserra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482651-DE0D-BF6A-9A23-9952DEA0A4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35" r="18384"/>
          <a:stretch>
            <a:fillRect/>
          </a:stretch>
        </p:blipFill>
        <p:spPr>
          <a:xfrm>
            <a:off x="4679204" y="1563801"/>
            <a:ext cx="2571446" cy="26426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60F8BD-BAEC-073A-4D2B-2339A79F5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642" y="1533011"/>
            <a:ext cx="2472385" cy="2644456"/>
          </a:xfrm>
          <a:prstGeom prst="rect">
            <a:avLst/>
          </a:prstGeom>
        </p:spPr>
      </p:pic>
      <p:sp>
        <p:nvSpPr>
          <p:cNvPr id="4" name="Shape 4">
            <a:extLst>
              <a:ext uri="{FF2B5EF4-FFF2-40B4-BE49-F238E27FC236}">
                <a16:creationId xmlns:a16="http://schemas.microsoft.com/office/drawing/2014/main" id="{04A90487-CFAF-ACB1-55F9-887F723663FC}"/>
              </a:ext>
            </a:extLst>
          </p:cNvPr>
          <p:cNvSpPr/>
          <p:nvPr/>
        </p:nvSpPr>
        <p:spPr>
          <a:xfrm>
            <a:off x="2060111" y="4430783"/>
            <a:ext cx="4160961" cy="389640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B81F20-7F26-6766-E4D6-F9B310367FFB}"/>
              </a:ext>
            </a:extLst>
          </p:cNvPr>
          <p:cNvSpPr txBox="1"/>
          <p:nvPr/>
        </p:nvSpPr>
        <p:spPr>
          <a:xfrm>
            <a:off x="2110167" y="4510507"/>
            <a:ext cx="4060409" cy="230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400" b="1" dirty="0">
                <a:solidFill>
                  <a:srgbClr val="1A1133"/>
                </a:solidFill>
                <a:latin typeface="Montserrat"/>
              </a:rPr>
              <a:t>Em 10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segundos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—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sem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dor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e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sem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biópsias</a:t>
            </a:r>
            <a:endParaRPr sz="1400" b="1" dirty="0">
              <a:solidFill>
                <a:srgbClr val="1A1133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94572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C4AED-A1F0-463F-0E73-0C6B87E8B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AD2763B-591C-9C05-DE01-1E6C9F505F49}"/>
              </a:ext>
            </a:extLst>
          </p:cNvPr>
          <p:cNvSpPr/>
          <p:nvPr/>
        </p:nvSpPr>
        <p:spPr>
          <a:xfrm>
            <a:off x="0" y="572275"/>
            <a:ext cx="9143999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R="0" lvl="0" indent="0"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spc="300" dirty="0">
                <a:solidFill>
                  <a:srgbClr val="76B0D8"/>
                </a:solidFill>
                <a:latin typeface="Montserrat"/>
              </a:rPr>
              <a:t>O ARGUMENTO DA EQUIDADE NO TRATEMENTO DE </a:t>
            </a:r>
            <a:r>
              <a:rPr lang="en-US" sz="900" b="1" spc="300" dirty="0" err="1">
                <a:solidFill>
                  <a:srgbClr val="76B0D8"/>
                </a:solidFill>
                <a:latin typeface="Montserrat"/>
              </a:rPr>
              <a:t>C</a:t>
            </a:r>
            <a:r>
              <a:rPr lang="en-US" sz="900" b="1" cap="all" spc="300" dirty="0" err="1">
                <a:solidFill>
                  <a:srgbClr val="76B0D8"/>
                </a:solidFill>
                <a:latin typeface="Montserrat"/>
              </a:rPr>
              <a:t>â</a:t>
            </a:r>
            <a:r>
              <a:rPr lang="en-US" sz="900" b="1" spc="300" dirty="0" err="1">
                <a:solidFill>
                  <a:srgbClr val="76B0D8"/>
                </a:solidFill>
                <a:latin typeface="Montserrat"/>
              </a:rPr>
              <a:t>NCER</a:t>
            </a:r>
            <a:r>
              <a:rPr lang="en-US" sz="900" b="1" spc="300" dirty="0">
                <a:solidFill>
                  <a:srgbClr val="76B0D8"/>
                </a:solidFill>
                <a:latin typeface="Montserrat"/>
              </a:rPr>
              <a:t>, REFORMULADO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51B3C95-34E5-A81E-86E3-B549FF30151F}"/>
              </a:ext>
            </a:extLst>
          </p:cNvPr>
          <p:cNvSpPr/>
          <p:nvPr/>
        </p:nvSpPr>
        <p:spPr>
          <a:xfrm>
            <a:off x="754380" y="1324061"/>
            <a:ext cx="76626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R="0" lvl="0"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2000" b="1" dirty="0">
                <a:solidFill>
                  <a:srgbClr val="1A1133"/>
                </a:solidFill>
                <a:latin typeface="Montserrat"/>
              </a:rPr>
              <a:t>O Brasil será o primeiro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1BB1AA73-41C0-77D4-4DAE-573F6575968A}"/>
              </a:ext>
            </a:extLst>
          </p:cNvPr>
          <p:cNvSpPr/>
          <p:nvPr/>
        </p:nvSpPr>
        <p:spPr>
          <a:xfrm>
            <a:off x="1028700" y="2119841"/>
            <a:ext cx="3360420" cy="1559538"/>
          </a:xfrm>
          <a:prstGeom prst="rect">
            <a:avLst/>
          </a:prstGeom>
          <a:solidFill>
            <a:srgbClr val="FFFFFF"/>
          </a:solidFill>
          <a:ln w="19050">
            <a:solidFill>
              <a:srgbClr val="14213D"/>
            </a:solidFill>
            <a:prstDash val="solid"/>
          </a:ln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26423E1-9BCE-B103-E520-F6A07AB4B3DA}"/>
              </a:ext>
            </a:extLst>
          </p:cNvPr>
          <p:cNvSpPr/>
          <p:nvPr/>
        </p:nvSpPr>
        <p:spPr>
          <a:xfrm>
            <a:off x="1028700" y="2291291"/>
            <a:ext cx="33604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1A1133"/>
                </a:solidFill>
                <a:latin typeface="Montserrat"/>
              </a:rPr>
              <a:t>NO BRASIL HOJE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089E036-1A42-150D-4F49-3589E089A4D1}"/>
              </a:ext>
            </a:extLst>
          </p:cNvPr>
          <p:cNvSpPr/>
          <p:nvPr/>
        </p:nvSpPr>
        <p:spPr>
          <a:xfrm>
            <a:off x="1309149" y="2546247"/>
            <a:ext cx="272051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76B0D8"/>
                </a:solidFill>
                <a:latin typeface="Montserrat"/>
              </a:rPr>
              <a:t>A </a:t>
            </a:r>
            <a:r>
              <a:rPr lang="en-US" sz="1200" b="1" dirty="0" err="1">
                <a:solidFill>
                  <a:srgbClr val="76B0D8"/>
                </a:solidFill>
                <a:latin typeface="Montserrat"/>
              </a:rPr>
              <a:t>caneta</a:t>
            </a:r>
            <a:r>
              <a:rPr lang="en-US" sz="1200" b="1" dirty="0">
                <a:solidFill>
                  <a:srgbClr val="76B0D8"/>
                </a:solidFill>
                <a:latin typeface="Montserrat"/>
              </a:rPr>
              <a:t> MSPen </a:t>
            </a:r>
            <a:r>
              <a:rPr lang="en-US" sz="1200" b="1" dirty="0" err="1">
                <a:solidFill>
                  <a:srgbClr val="76B0D8"/>
                </a:solidFill>
                <a:latin typeface="Montserrat"/>
              </a:rPr>
              <a:t>existe</a:t>
            </a:r>
            <a:r>
              <a:rPr lang="en-US" sz="1200" b="1" dirty="0">
                <a:solidFill>
                  <a:srgbClr val="76B0D8"/>
                </a:solidFill>
                <a:latin typeface="Montserrat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76B0D8"/>
                </a:solidFill>
                <a:latin typeface="Montserrat"/>
              </a:rPr>
              <a:t>apenas</a:t>
            </a:r>
            <a:r>
              <a:rPr lang="en-US" sz="1200" b="1" dirty="0">
                <a:solidFill>
                  <a:srgbClr val="76B0D8"/>
                </a:solidFill>
                <a:latin typeface="Montserrat"/>
              </a:rPr>
              <a:t> </a:t>
            </a:r>
            <a:r>
              <a:rPr lang="en-US" sz="1200" b="1" dirty="0" err="1">
                <a:solidFill>
                  <a:srgbClr val="76B0D8"/>
                </a:solidFill>
                <a:latin typeface="Montserrat"/>
              </a:rPr>
              <a:t>em</a:t>
            </a:r>
            <a:r>
              <a:rPr lang="en-US" sz="1200" b="1" dirty="0">
                <a:solidFill>
                  <a:srgbClr val="76B0D8"/>
                </a:solidFill>
                <a:latin typeface="Montserrat"/>
              </a:rPr>
              <a:t> </a:t>
            </a:r>
            <a:r>
              <a:rPr lang="en-US" sz="1200" b="1" dirty="0" err="1">
                <a:solidFill>
                  <a:srgbClr val="76B0D8"/>
                </a:solidFill>
                <a:latin typeface="Montserrat"/>
              </a:rPr>
              <a:t>estudos</a:t>
            </a:r>
            <a:r>
              <a:rPr lang="en-US" sz="1200" b="1" dirty="0">
                <a:solidFill>
                  <a:srgbClr val="76B0D8"/>
                </a:solidFill>
                <a:latin typeface="Montserrat"/>
              </a:rPr>
              <a:t> de </a:t>
            </a:r>
            <a:r>
              <a:rPr lang="en-US" sz="1200" b="1" dirty="0" err="1">
                <a:solidFill>
                  <a:srgbClr val="76B0D8"/>
                </a:solidFill>
                <a:latin typeface="Montserrat"/>
              </a:rPr>
              <a:t>pesquisa</a:t>
            </a:r>
            <a:r>
              <a:rPr lang="en-US" sz="1200" b="1" dirty="0">
                <a:solidFill>
                  <a:srgbClr val="76B0D8"/>
                </a:solidFill>
                <a:latin typeface="Montserrat"/>
              </a:rPr>
              <a:t> no </a:t>
            </a:r>
            <a:r>
              <a:rPr lang="en-US" sz="1200" b="1" u="sng" dirty="0">
                <a:solidFill>
                  <a:srgbClr val="76B0D8"/>
                </a:solidFill>
                <a:latin typeface="Montserrat"/>
              </a:rPr>
              <a:t>Hospital Albert Einstein</a:t>
            </a: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DCCA0A46-1DFB-C7AA-6C3E-D6CBBA26A57E}"/>
              </a:ext>
            </a:extLst>
          </p:cNvPr>
          <p:cNvSpPr/>
          <p:nvPr/>
        </p:nvSpPr>
        <p:spPr>
          <a:xfrm>
            <a:off x="4732020" y="2119841"/>
            <a:ext cx="3360420" cy="1559538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E9C2F92-614D-9E0C-DCB0-4F2A327559A1}"/>
              </a:ext>
            </a:extLst>
          </p:cNvPr>
          <p:cNvSpPr/>
          <p:nvPr/>
        </p:nvSpPr>
        <p:spPr>
          <a:xfrm>
            <a:off x="4732020" y="2291291"/>
            <a:ext cx="33604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91C0E0"/>
                </a:solidFill>
                <a:latin typeface="Montserrat"/>
              </a:rPr>
              <a:t>A PROPOSTA MSPEN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D191D01-5D83-BE54-C9AE-2718EF211B8F}"/>
              </a:ext>
            </a:extLst>
          </p:cNvPr>
          <p:cNvSpPr/>
          <p:nvPr/>
        </p:nvSpPr>
        <p:spPr>
          <a:xfrm>
            <a:off x="4938556" y="2551707"/>
            <a:ext cx="302978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lnSpc>
                <a:spcPct val="114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Montserrat"/>
              </a:rPr>
              <a:t>O SUS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torna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-se o </a:t>
            </a:r>
            <a:r>
              <a:rPr lang="en-US" sz="1100" b="1" dirty="0" err="1">
                <a:solidFill>
                  <a:schemeClr val="bg1"/>
                </a:solidFill>
                <a:latin typeface="Montserrat"/>
              </a:rPr>
              <a:t>primeiro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sistema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de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saúde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do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mundo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a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implementar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a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caneta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MSPen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em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b="1" dirty="0" err="1">
                <a:solidFill>
                  <a:schemeClr val="bg1"/>
                </a:solidFill>
                <a:latin typeface="Montserrat"/>
              </a:rPr>
              <a:t>larga</a:t>
            </a:r>
            <a:r>
              <a:rPr lang="en-US" sz="1100" b="1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b="1" dirty="0" err="1">
                <a:solidFill>
                  <a:schemeClr val="bg1"/>
                </a:solidFill>
                <a:latin typeface="Montserrat"/>
              </a:rPr>
              <a:t>escala</a:t>
            </a:r>
            <a:r>
              <a:rPr lang="en-US" sz="1100" b="1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— para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todos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os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tipos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de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câncer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e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todos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os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/>
              </a:rPr>
              <a:t>pacientes</a:t>
            </a:r>
            <a:r>
              <a:rPr lang="en-US" sz="1100" dirty="0">
                <a:solidFill>
                  <a:schemeClr val="bg1"/>
                </a:solidFill>
                <a:latin typeface="Montserrat"/>
              </a:rPr>
              <a:t>.</a:t>
            </a: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A3EA6058-3F7B-D02F-0CCD-D97765FB3B56}"/>
              </a:ext>
            </a:extLst>
          </p:cNvPr>
          <p:cNvSpPr/>
          <p:nvPr/>
        </p:nvSpPr>
        <p:spPr>
          <a:xfrm>
            <a:off x="8641080" y="4834890"/>
            <a:ext cx="27432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>
                <a:ln>
                  <a:noFill/>
                </a:ln>
                <a:solidFill>
                  <a:srgbClr val="5B64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118FA5CB-E283-CB86-FEAF-53814D4365D0}"/>
              </a:ext>
            </a:extLst>
          </p:cNvPr>
          <p:cNvSpPr/>
          <p:nvPr/>
        </p:nvSpPr>
        <p:spPr>
          <a:xfrm>
            <a:off x="618979" y="19683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algn="ctr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1A1133"/>
                </a:solidFill>
                <a:latin typeface="Montserrat"/>
              </a:rPr>
              <a:t>A </a:t>
            </a:r>
            <a:r>
              <a:rPr lang="en-US" sz="2800" b="1" dirty="0" err="1">
                <a:solidFill>
                  <a:srgbClr val="1A1133"/>
                </a:solidFill>
                <a:latin typeface="Montserrat"/>
              </a:rPr>
              <a:t>Proposta</a:t>
            </a:r>
            <a:r>
              <a:rPr lang="en-US" sz="2800" b="1" dirty="0">
                <a:solidFill>
                  <a:srgbClr val="1A1133"/>
                </a:solidFill>
                <a:latin typeface="Montserrat"/>
              </a:rPr>
              <a:t> MSPen</a:t>
            </a:r>
          </a:p>
        </p:txBody>
      </p:sp>
      <p:sp>
        <p:nvSpPr>
          <p:cNvPr id="2" name="Text 7">
            <a:extLst>
              <a:ext uri="{FF2B5EF4-FFF2-40B4-BE49-F238E27FC236}">
                <a16:creationId xmlns:a16="http://schemas.microsoft.com/office/drawing/2014/main" id="{4AC1612D-C048-E96E-2AE6-C51AE8F6239D}"/>
              </a:ext>
            </a:extLst>
          </p:cNvPr>
          <p:cNvSpPr/>
          <p:nvPr/>
        </p:nvSpPr>
        <p:spPr>
          <a:xfrm>
            <a:off x="747905" y="3909060"/>
            <a:ext cx="7514548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algn="ctr" defTabSz="685800">
              <a:lnSpc>
                <a:spcPct val="114000"/>
              </a:lnSpc>
              <a:spcAft>
                <a:spcPts val="600"/>
              </a:spcAft>
              <a:defRPr/>
            </a:pP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O SUS é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uma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pt-BR" sz="1400" b="1" dirty="0">
                <a:solidFill>
                  <a:srgbClr val="1A1133"/>
                </a:solidFill>
                <a:latin typeface="Montserrat" pitchFamily="34" charset="0"/>
              </a:rPr>
              <a:t>referência mundial em qualidade e equidade na saúde pública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. </a:t>
            </a:r>
          </a:p>
          <a:p>
            <a:pPr lvl="0" algn="ctr" defTabSz="685800">
              <a:lnSpc>
                <a:spcPct val="114000"/>
              </a:lnSpc>
              <a:defRPr/>
            </a:pPr>
            <a: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  <a:t>A </a:t>
            </a:r>
            <a:r>
              <a:rPr lang="en-US" sz="1400" b="1" dirty="0" err="1">
                <a:solidFill>
                  <a:srgbClr val="91C0E0"/>
                </a:solidFill>
                <a:latin typeface="Montserrat" pitchFamily="34" charset="0"/>
              </a:rPr>
              <a:t>caneta</a:t>
            </a:r>
            <a: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  <a:t> MSPen </a:t>
            </a:r>
            <a:r>
              <a:rPr lang="en-US" sz="1400" b="1" dirty="0" err="1">
                <a:solidFill>
                  <a:srgbClr val="91C0E0"/>
                </a:solidFill>
                <a:latin typeface="Montserrat" pitchFamily="34" charset="0"/>
              </a:rPr>
              <a:t>reforça</a:t>
            </a:r>
            <a: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  <a:t> e </a:t>
            </a:r>
            <a:r>
              <a:rPr lang="en-US" sz="1400" b="1" dirty="0" err="1">
                <a:solidFill>
                  <a:srgbClr val="91C0E0"/>
                </a:solidFill>
                <a:latin typeface="Montserrat" pitchFamily="34" charset="0"/>
              </a:rPr>
              <a:t>valoriza</a:t>
            </a:r>
            <a: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400" b="1" dirty="0" err="1">
                <a:solidFill>
                  <a:srgbClr val="91C0E0"/>
                </a:solidFill>
                <a:latin typeface="Montserrat" pitchFamily="34" charset="0"/>
              </a:rPr>
              <a:t>os</a:t>
            </a:r>
            <a: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400" b="1" dirty="0" err="1">
                <a:solidFill>
                  <a:srgbClr val="91C0E0"/>
                </a:solidFill>
                <a:latin typeface="Montserrat" pitchFamily="34" charset="0"/>
              </a:rPr>
              <a:t>princípios</a:t>
            </a:r>
            <a: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  <a:t> do SUS: </a:t>
            </a:r>
            <a:br>
              <a:rPr lang="en-US" sz="1400" b="1" dirty="0">
                <a:solidFill>
                  <a:srgbClr val="91C0E0"/>
                </a:solidFill>
                <a:latin typeface="Montserrat" pitchFamily="34" charset="0"/>
              </a:rPr>
            </a:br>
            <a:r>
              <a:rPr lang="en-US" sz="1400" b="1" i="1" dirty="0" err="1">
                <a:solidFill>
                  <a:srgbClr val="91C0E0"/>
                </a:solidFill>
                <a:latin typeface="Montserrat" pitchFamily="34" charset="0"/>
              </a:rPr>
              <a:t>universalidade</a:t>
            </a:r>
            <a:r>
              <a:rPr lang="en-US" sz="1400" b="1" i="1" dirty="0">
                <a:solidFill>
                  <a:srgbClr val="91C0E0"/>
                </a:solidFill>
                <a:latin typeface="Montserrat" pitchFamily="34" charset="0"/>
              </a:rPr>
              <a:t>, </a:t>
            </a:r>
            <a:r>
              <a:rPr lang="en-US" sz="1400" b="1" i="1" dirty="0" err="1">
                <a:solidFill>
                  <a:srgbClr val="91C0E0"/>
                </a:solidFill>
                <a:latin typeface="Montserrat" pitchFamily="34" charset="0"/>
              </a:rPr>
              <a:t>equidade</a:t>
            </a:r>
            <a:r>
              <a:rPr lang="en-US" sz="1400" b="1" i="1" dirty="0">
                <a:solidFill>
                  <a:srgbClr val="91C0E0"/>
                </a:solidFill>
                <a:latin typeface="Montserrat" pitchFamily="34" charset="0"/>
              </a:rPr>
              <a:t> e </a:t>
            </a:r>
            <a:r>
              <a:rPr lang="en-US" sz="1400" b="1" i="1" dirty="0" err="1">
                <a:solidFill>
                  <a:srgbClr val="91C0E0"/>
                </a:solidFill>
                <a:latin typeface="Montserrat" pitchFamily="34" charset="0"/>
              </a:rPr>
              <a:t>integralidade</a:t>
            </a:r>
            <a:r>
              <a:rPr lang="en-US" sz="1400" b="1" i="1" dirty="0">
                <a:solidFill>
                  <a:srgbClr val="91C0E0"/>
                </a:solidFill>
                <a:latin typeface="Montserrat" pitchFamily="34" charset="0"/>
              </a:rPr>
              <a:t> </a:t>
            </a:r>
          </a:p>
        </p:txBody>
      </p:sp>
      <p:pic>
        <p:nvPicPr>
          <p:cNvPr id="18" name="Picture 17" descr="Bandeira do Brasil: origem, significado e história - Toda Matéria">
            <a:extLst>
              <a:ext uri="{FF2B5EF4-FFF2-40B4-BE49-F238E27FC236}">
                <a16:creationId xmlns:a16="http://schemas.microsoft.com/office/drawing/2014/main" id="{29CA1469-B94E-3D47-0EB6-81D21E7EF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306" y="1573737"/>
            <a:ext cx="361208" cy="25574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0" name="Picture 19" descr="Bandeira do Brasil: origem, significado e história - Toda Matéria">
            <a:extLst>
              <a:ext uri="{FF2B5EF4-FFF2-40B4-BE49-F238E27FC236}">
                <a16:creationId xmlns:a16="http://schemas.microsoft.com/office/drawing/2014/main" id="{707A2061-0494-AE60-F5B9-42D286F23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526" y="1573737"/>
            <a:ext cx="361208" cy="25574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7A61D5-36E9-33BC-C462-777EA123170E}"/>
              </a:ext>
            </a:extLst>
          </p:cNvPr>
          <p:cNvSpPr txBox="1"/>
          <p:nvPr/>
        </p:nvSpPr>
        <p:spPr>
          <a:xfrm>
            <a:off x="650510" y="964068"/>
            <a:ext cx="7709338" cy="35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600" b="1" dirty="0">
                <a:solidFill>
                  <a:srgbClr val="1A1133"/>
                </a:solidFill>
                <a:latin typeface="Montserrat"/>
              </a:rPr>
              <a:t>Nenhum país implantou a caneta MSPen em escala nacional</a:t>
            </a:r>
          </a:p>
        </p:txBody>
      </p:sp>
    </p:spTree>
    <p:extLst>
      <p:ext uri="{BB962C8B-B14F-4D97-AF65-F5344CB8AC3E}">
        <p14:creationId xmlns:p14="http://schemas.microsoft.com/office/powerpoint/2010/main" val="501472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CC1AF-049D-D295-E314-83B36C899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4">
            <a:extLst>
              <a:ext uri="{FF2B5EF4-FFF2-40B4-BE49-F238E27FC236}">
                <a16:creationId xmlns:a16="http://schemas.microsoft.com/office/drawing/2014/main" id="{7D5B00B4-F1EC-AE00-4FDD-67066CC04983}"/>
              </a:ext>
            </a:extLst>
          </p:cNvPr>
          <p:cNvSpPr/>
          <p:nvPr/>
        </p:nvSpPr>
        <p:spPr>
          <a:xfrm>
            <a:off x="755691" y="3225963"/>
            <a:ext cx="7511327" cy="858195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4">
            <a:extLst>
              <a:ext uri="{FF2B5EF4-FFF2-40B4-BE49-F238E27FC236}">
                <a16:creationId xmlns:a16="http://schemas.microsoft.com/office/drawing/2014/main" id="{57AB4009-A883-7724-7870-59AB929F4C81}"/>
              </a:ext>
            </a:extLst>
          </p:cNvPr>
          <p:cNvSpPr/>
          <p:nvPr/>
        </p:nvSpPr>
        <p:spPr>
          <a:xfrm>
            <a:off x="4662857" y="1195453"/>
            <a:ext cx="4371073" cy="1635268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5">
            <a:extLst>
              <a:ext uri="{FF2B5EF4-FFF2-40B4-BE49-F238E27FC236}">
                <a16:creationId xmlns:a16="http://schemas.microsoft.com/office/drawing/2014/main" id="{35400484-F774-BA7A-D1FF-CDE5CD3A0B24}"/>
              </a:ext>
            </a:extLst>
          </p:cNvPr>
          <p:cNvSpPr/>
          <p:nvPr/>
        </p:nvSpPr>
        <p:spPr>
          <a:xfrm>
            <a:off x="4644288" y="1281094"/>
            <a:ext cx="54864" cy="146304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4">
            <a:extLst>
              <a:ext uri="{FF2B5EF4-FFF2-40B4-BE49-F238E27FC236}">
                <a16:creationId xmlns:a16="http://schemas.microsoft.com/office/drawing/2014/main" id="{94D7A825-7E55-D17A-E4C0-0B6067F263EB}"/>
              </a:ext>
            </a:extLst>
          </p:cNvPr>
          <p:cNvSpPr/>
          <p:nvPr/>
        </p:nvSpPr>
        <p:spPr>
          <a:xfrm>
            <a:off x="235939" y="1202336"/>
            <a:ext cx="4266011" cy="1635268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7EA0CBD3-2DCD-538C-68D4-96722C8C2DA1}"/>
              </a:ext>
            </a:extLst>
          </p:cNvPr>
          <p:cNvSpPr/>
          <p:nvPr/>
        </p:nvSpPr>
        <p:spPr>
          <a:xfrm>
            <a:off x="457200" y="4749341"/>
            <a:ext cx="8229600" cy="9144"/>
          </a:xfrm>
          <a:prstGeom prst="rect">
            <a:avLst/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mark.png">
            <a:extLst>
              <a:ext uri="{FF2B5EF4-FFF2-40B4-BE49-F238E27FC236}">
                <a16:creationId xmlns:a16="http://schemas.microsoft.com/office/drawing/2014/main" id="{D122BF38-E8B1-B922-5F6B-47440B431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73168"/>
            <a:ext cx="201168" cy="246888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F466EE3B-183D-F117-40E4-5187E9BE3B6A}"/>
              </a:ext>
            </a:extLst>
          </p:cNvPr>
          <p:cNvSpPr/>
          <p:nvPr/>
        </p:nvSpPr>
        <p:spPr>
          <a:xfrm>
            <a:off x="731520" y="4773168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15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 PEN TECHNOLOGIES</a:t>
            </a:r>
            <a:endParaRPr lang="en-US" sz="7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8E06432-48E5-01CE-71B1-B8C8F769FE88}"/>
              </a:ext>
            </a:extLst>
          </p:cNvPr>
          <p:cNvSpPr/>
          <p:nvPr/>
        </p:nvSpPr>
        <p:spPr>
          <a:xfrm>
            <a:off x="263981" y="312178"/>
            <a:ext cx="854266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Revolucionando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tratamento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</a:rPr>
              <a:t>â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ncer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para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todos</a:t>
            </a:r>
            <a:endParaRPr lang="en-US" sz="24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3C318DE-7E54-1C85-C1AF-755D1035FFC0}"/>
              </a:ext>
            </a:extLst>
          </p:cNvPr>
          <p:cNvSpPr/>
          <p:nvPr/>
        </p:nvSpPr>
        <p:spPr>
          <a:xfrm>
            <a:off x="213163" y="1287977"/>
            <a:ext cx="54864" cy="146304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E66FD1B-C3A7-E501-F805-2EBD6167DBC1}"/>
              </a:ext>
            </a:extLst>
          </p:cNvPr>
          <p:cNvSpPr/>
          <p:nvPr/>
        </p:nvSpPr>
        <p:spPr>
          <a:xfrm>
            <a:off x="482828" y="1295158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40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BC994BA-3A17-2413-F0D4-B01F39981421}"/>
              </a:ext>
            </a:extLst>
          </p:cNvPr>
          <p:cNvSpPr/>
          <p:nvPr/>
        </p:nvSpPr>
        <p:spPr>
          <a:xfrm>
            <a:off x="398106" y="1523033"/>
            <a:ext cx="311695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Sem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espera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, com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resultados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imediatos</a:t>
            </a:r>
            <a:endParaRPr lang="en-US" sz="11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0BFFD4C6-DDEE-DBDF-F545-76717DE86780}"/>
              </a:ext>
            </a:extLst>
          </p:cNvPr>
          <p:cNvSpPr/>
          <p:nvPr/>
        </p:nvSpPr>
        <p:spPr>
          <a:xfrm>
            <a:off x="482828" y="211811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C7CC69E5-5717-3C25-3FC1-66129E51D369}"/>
              </a:ext>
            </a:extLst>
          </p:cNvPr>
          <p:cNvSpPr/>
          <p:nvPr/>
        </p:nvSpPr>
        <p:spPr>
          <a:xfrm>
            <a:off x="4803652" y="1509185"/>
            <a:ext cx="43641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caneta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identifica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tecido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normal antes de ser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removido</a:t>
            </a:r>
            <a:endParaRPr lang="en-US" sz="1100" i="1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A8D6171B-DFAA-A7C2-C87D-D63152C9DC84}"/>
              </a:ext>
            </a:extLst>
          </p:cNvPr>
          <p:cNvSpPr/>
          <p:nvPr/>
        </p:nvSpPr>
        <p:spPr>
          <a:xfrm>
            <a:off x="731520" y="3289300"/>
            <a:ext cx="54864" cy="73152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A3ACF3F0-4752-120D-4FD4-8ABD7FB1A05C}"/>
              </a:ext>
            </a:extLst>
          </p:cNvPr>
          <p:cNvSpPr/>
          <p:nvPr/>
        </p:nvSpPr>
        <p:spPr>
          <a:xfrm>
            <a:off x="872376" y="3133467"/>
            <a:ext cx="751132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Democratização ao acesso a um tratamento de excelência</a:t>
            </a:r>
            <a:endParaRPr lang="en-US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B09C3678-0F9D-0A29-3297-BDE5E47B9F73}"/>
              </a:ext>
            </a:extLst>
          </p:cNvPr>
          <p:cNvSpPr/>
          <p:nvPr/>
        </p:nvSpPr>
        <p:spPr>
          <a:xfrm>
            <a:off x="904625" y="3566896"/>
            <a:ext cx="72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Tratamento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de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qualidade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para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todos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,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padronizado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com a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inteligência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molecular da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caneta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MSPen. </a:t>
            </a:r>
            <a:endParaRPr lang="en-US" sz="1100" dirty="0"/>
          </a:p>
        </p:txBody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77ED9A23-46F9-E7C0-446B-088910DA34F0}"/>
              </a:ext>
            </a:extLst>
          </p:cNvPr>
          <p:cNvSpPr/>
          <p:nvPr/>
        </p:nvSpPr>
        <p:spPr>
          <a:xfrm>
            <a:off x="366434" y="1074806"/>
            <a:ext cx="413551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7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Cirurgia completa </a:t>
            </a:r>
            <a:r>
              <a:rPr lang="pt-BR" sz="1700" b="1" i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 primeira vez</a:t>
            </a:r>
          </a:p>
        </p:txBody>
      </p:sp>
      <p:sp>
        <p:nvSpPr>
          <p:cNvPr id="25" name="Text 14">
            <a:extLst>
              <a:ext uri="{FF2B5EF4-FFF2-40B4-BE49-F238E27FC236}">
                <a16:creationId xmlns:a16="http://schemas.microsoft.com/office/drawing/2014/main" id="{58B95CE9-7007-4B98-6304-66EF7078DE03}"/>
              </a:ext>
            </a:extLst>
          </p:cNvPr>
          <p:cNvSpPr/>
          <p:nvPr/>
        </p:nvSpPr>
        <p:spPr>
          <a:xfrm>
            <a:off x="4818519" y="1077958"/>
            <a:ext cx="42018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b="1" dirty="0">
                <a:solidFill>
                  <a:srgbClr val="1A1133"/>
                </a:solidFill>
                <a:latin typeface="Montserrat" pitchFamily="34" charset="0"/>
              </a:rPr>
              <a:t>Menos </a:t>
            </a:r>
            <a:r>
              <a:rPr lang="en-US" sz="1700" b="1" dirty="0" err="1">
                <a:solidFill>
                  <a:srgbClr val="1A1133"/>
                </a:solidFill>
                <a:latin typeface="Montserrat" pitchFamily="34" charset="0"/>
              </a:rPr>
              <a:t>sequelas</a:t>
            </a:r>
            <a:r>
              <a:rPr lang="en-US" sz="1700" b="1" dirty="0">
                <a:solidFill>
                  <a:srgbClr val="1A1133"/>
                </a:solidFill>
                <a:latin typeface="Montserrat" pitchFamily="34" charset="0"/>
              </a:rPr>
              <a:t> e </a:t>
            </a:r>
            <a:r>
              <a:rPr lang="en-US" sz="1700" b="1" dirty="0" err="1">
                <a:solidFill>
                  <a:srgbClr val="1A1133"/>
                </a:solidFill>
                <a:latin typeface="Montserrat"/>
              </a:rPr>
              <a:t>complicações</a:t>
            </a:r>
            <a:endParaRPr lang="en-US" sz="1700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B29BBE79-0AFC-953C-5498-86BEF988E8A1}"/>
              </a:ext>
            </a:extLst>
          </p:cNvPr>
          <p:cNvSpPr/>
          <p:nvPr/>
        </p:nvSpPr>
        <p:spPr>
          <a:xfrm>
            <a:off x="380853" y="1889381"/>
            <a:ext cx="4067203" cy="928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Redução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pt-BR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reoperações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tratamentos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adjuvantes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Menor chance de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recidiva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metástase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Menos </a:t>
            </a:r>
            <a:r>
              <a:rPr lang="pt-BR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estresse físico, emocional e financeiro aos pacientes 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suas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famílias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Cuidado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otimizado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centrado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pessoa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DC88DD29-CDF3-C8BC-BA07-2CC379F4DBC7}"/>
              </a:ext>
            </a:extLst>
          </p:cNvPr>
          <p:cNvSpPr/>
          <p:nvPr/>
        </p:nvSpPr>
        <p:spPr>
          <a:xfrm>
            <a:off x="903489" y="3841216"/>
            <a:ext cx="6525223" cy="572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300"/>
              </a:spcAft>
            </a:pP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ricos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pobres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qualquer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lugar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Brasil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terão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acesso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as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melhores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cirurgias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</a:t>
            </a:r>
          </a:p>
          <a:p>
            <a:pPr>
              <a:spcAft>
                <a:spcPts val="300"/>
              </a:spcAft>
            </a:pP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sz="1100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5DE8E3FD-3DF3-406D-C381-C1B0DB295E63}"/>
              </a:ext>
            </a:extLst>
          </p:cNvPr>
          <p:cNvSpPr/>
          <p:nvPr/>
        </p:nvSpPr>
        <p:spPr>
          <a:xfrm>
            <a:off x="4840663" y="1572337"/>
            <a:ext cx="4198754" cy="13383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Tecido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normal 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funcional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preservado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Melhor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qualidade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vida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</a:t>
            </a:r>
            <a:endParaRPr lang="en-US" sz="1100" i="1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Reduz</a:t>
            </a:r>
            <a:r>
              <a:rPr lang="en-US" sz="11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tempo de </a:t>
            </a: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recuperação</a:t>
            </a:r>
            <a:r>
              <a:rPr lang="en-US" sz="11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reabilitação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Acelera</a:t>
            </a:r>
            <a:r>
              <a:rPr lang="en-US" sz="11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volta do </a:t>
            </a: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</a:t>
            </a:r>
            <a:r>
              <a:rPr lang="en-US" sz="11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ao</a:t>
            </a:r>
            <a:r>
              <a:rPr lang="en-US" sz="11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trabalho</a:t>
            </a:r>
            <a:r>
              <a:rPr lang="en-US" sz="11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à </a:t>
            </a:r>
            <a:r>
              <a:rPr lang="en-US" sz="1100" u="sng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escola</a:t>
            </a:r>
            <a:r>
              <a:rPr lang="en-US" sz="11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</a:t>
            </a:r>
          </a:p>
        </p:txBody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E24914E1-A511-9863-379F-E12BA43A886A}"/>
              </a:ext>
            </a:extLst>
          </p:cNvPr>
          <p:cNvSpPr/>
          <p:nvPr/>
        </p:nvSpPr>
        <p:spPr>
          <a:xfrm>
            <a:off x="213163" y="123738"/>
            <a:ext cx="8666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Benefícios</a:t>
            </a:r>
            <a:r>
              <a:rPr lang="en-US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aos</a:t>
            </a:r>
            <a:r>
              <a:rPr lang="en-US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 PACIENTES</a:t>
            </a:r>
            <a:endParaRPr lang="en-US" sz="800" cap="all" dirty="0"/>
          </a:p>
        </p:txBody>
      </p:sp>
    </p:spTree>
    <p:extLst>
      <p:ext uri="{BB962C8B-B14F-4D97-AF65-F5344CB8AC3E}">
        <p14:creationId xmlns:p14="http://schemas.microsoft.com/office/powerpoint/2010/main" val="629702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4">
            <a:extLst>
              <a:ext uri="{FF2B5EF4-FFF2-40B4-BE49-F238E27FC236}">
                <a16:creationId xmlns:a16="http://schemas.microsoft.com/office/drawing/2014/main" id="{0B935030-CE2F-24CE-3650-0C03E1E6AA9C}"/>
              </a:ext>
            </a:extLst>
          </p:cNvPr>
          <p:cNvSpPr/>
          <p:nvPr/>
        </p:nvSpPr>
        <p:spPr>
          <a:xfrm>
            <a:off x="4237462" y="2965328"/>
            <a:ext cx="4767801" cy="1600200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13">
            <a:extLst>
              <a:ext uri="{FF2B5EF4-FFF2-40B4-BE49-F238E27FC236}">
                <a16:creationId xmlns:a16="http://schemas.microsoft.com/office/drawing/2014/main" id="{24C2A007-29B8-9C6D-04A7-B8671C6E6C8B}"/>
              </a:ext>
            </a:extLst>
          </p:cNvPr>
          <p:cNvSpPr/>
          <p:nvPr/>
        </p:nvSpPr>
        <p:spPr>
          <a:xfrm>
            <a:off x="4210030" y="3068223"/>
            <a:ext cx="54864" cy="146304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">
            <a:extLst>
              <a:ext uri="{FF2B5EF4-FFF2-40B4-BE49-F238E27FC236}">
                <a16:creationId xmlns:a16="http://schemas.microsoft.com/office/drawing/2014/main" id="{E8CA11C5-687A-8D5D-DB15-05BDA5B791F0}"/>
              </a:ext>
            </a:extLst>
          </p:cNvPr>
          <p:cNvSpPr/>
          <p:nvPr/>
        </p:nvSpPr>
        <p:spPr>
          <a:xfrm>
            <a:off x="331360" y="2965328"/>
            <a:ext cx="3746513" cy="1600200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4">
            <a:extLst>
              <a:ext uri="{FF2B5EF4-FFF2-40B4-BE49-F238E27FC236}">
                <a16:creationId xmlns:a16="http://schemas.microsoft.com/office/drawing/2014/main" id="{4BDAD1AE-97A4-92B9-BED2-8B0F25C93A6F}"/>
              </a:ext>
            </a:extLst>
          </p:cNvPr>
          <p:cNvSpPr/>
          <p:nvPr/>
        </p:nvSpPr>
        <p:spPr>
          <a:xfrm>
            <a:off x="4237462" y="1011023"/>
            <a:ext cx="4767801" cy="1776407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5">
            <a:extLst>
              <a:ext uri="{FF2B5EF4-FFF2-40B4-BE49-F238E27FC236}">
                <a16:creationId xmlns:a16="http://schemas.microsoft.com/office/drawing/2014/main" id="{21C9943F-15C1-3B1D-43E3-D9D845AFDB38}"/>
              </a:ext>
            </a:extLst>
          </p:cNvPr>
          <p:cNvSpPr/>
          <p:nvPr/>
        </p:nvSpPr>
        <p:spPr>
          <a:xfrm>
            <a:off x="4214686" y="1096665"/>
            <a:ext cx="54864" cy="164592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4">
            <a:extLst>
              <a:ext uri="{FF2B5EF4-FFF2-40B4-BE49-F238E27FC236}">
                <a16:creationId xmlns:a16="http://schemas.microsoft.com/office/drawing/2014/main" id="{B805FE6F-1EC0-138E-2F8D-BEEDFDFD6954}"/>
              </a:ext>
            </a:extLst>
          </p:cNvPr>
          <p:cNvSpPr/>
          <p:nvPr/>
        </p:nvSpPr>
        <p:spPr>
          <a:xfrm>
            <a:off x="326705" y="1016493"/>
            <a:ext cx="3762736" cy="1741195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5">
            <a:extLst>
              <a:ext uri="{FF2B5EF4-FFF2-40B4-BE49-F238E27FC236}">
                <a16:creationId xmlns:a16="http://schemas.microsoft.com/office/drawing/2014/main" id="{0B9831A3-0910-959E-7804-B6CA3CD0AC5B}"/>
              </a:ext>
            </a:extLst>
          </p:cNvPr>
          <p:cNvSpPr/>
          <p:nvPr/>
        </p:nvSpPr>
        <p:spPr>
          <a:xfrm>
            <a:off x="303928" y="1102134"/>
            <a:ext cx="54864" cy="164592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457200" y="4709160"/>
            <a:ext cx="8229600" cy="9144"/>
          </a:xfrm>
          <a:prstGeom prst="rect">
            <a:avLst/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73168"/>
            <a:ext cx="201168" cy="2468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520" y="4773168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15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 PEN TECHNOLOGIES</a:t>
            </a:r>
            <a:endParaRPr lang="en-US" sz="700" dirty="0"/>
          </a:p>
        </p:txBody>
      </p:sp>
      <p:sp>
        <p:nvSpPr>
          <p:cNvPr id="7" name="Text 4"/>
          <p:cNvSpPr/>
          <p:nvPr/>
        </p:nvSpPr>
        <p:spPr>
          <a:xfrm>
            <a:off x="244371" y="301672"/>
            <a:ext cx="85674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Trazendo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Caneta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aos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Brasileiros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Que Mais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Precisam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518691" y="1005698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497776" y="1321596"/>
            <a:ext cx="37699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Cirurgias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mais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rápidas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,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precisas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, e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eficazes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18691" y="182865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4367169" y="1294460"/>
            <a:ext cx="420180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Menos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cirurgias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tratamentos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gastos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664153" y="1807403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368674" y="870043"/>
            <a:ext cx="453246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Redução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de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gastos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com cancer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457200" y="3299774"/>
            <a:ext cx="3694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Do SUS e o outros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órgãos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do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governo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18691" y="359923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4341298" y="2825502"/>
            <a:ext cx="44005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rgbClr val="1A1133"/>
                </a:solidFill>
                <a:latin typeface="Montserrat" pitchFamily="34" charset="0"/>
              </a:rPr>
              <a:t>Autonomia</a:t>
            </a:r>
            <a:r>
              <a:rPr lang="en-US" sz="17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1700" b="1" dirty="0" err="1">
                <a:solidFill>
                  <a:srgbClr val="1A1133"/>
                </a:solidFill>
                <a:latin typeface="Montserrat" pitchFamily="34" charset="0"/>
              </a:rPr>
              <a:t>aos</a:t>
            </a:r>
            <a:r>
              <a:rPr lang="en-US" sz="17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1700" b="1" dirty="0" err="1">
                <a:solidFill>
                  <a:srgbClr val="1A1133"/>
                </a:solidFill>
                <a:latin typeface="Montserrat" pitchFamily="34" charset="0"/>
              </a:rPr>
              <a:t>Professionais</a:t>
            </a:r>
            <a:r>
              <a:rPr lang="en-US" sz="1700" b="1" dirty="0">
                <a:solidFill>
                  <a:srgbClr val="1A1133"/>
                </a:solidFill>
                <a:latin typeface="Montserrat" pitchFamily="34" charset="0"/>
              </a:rPr>
              <a:t> de </a:t>
            </a:r>
            <a:r>
              <a:rPr lang="en-US" sz="1700" b="1" dirty="0" err="1">
                <a:solidFill>
                  <a:srgbClr val="1A1133"/>
                </a:solidFill>
                <a:latin typeface="Montserrat" pitchFamily="34" charset="0"/>
              </a:rPr>
              <a:t>Saúde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4342680" y="3243963"/>
            <a:ext cx="44590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Amplia a capacidade dos cirurgiões de decidir com precisão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382218" y="3580630"/>
            <a:ext cx="4497800" cy="60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Padroniza qualidade técnica entre hospitais e cirurgiões.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</a:rPr>
              <a:t>Reduz dependência da escassez regional de patologistas especializados.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Lideran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ç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</a:rPr>
              <a:t>a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mundial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</a:rPr>
              <a:t>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na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</a:rPr>
              <a:t>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forma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ção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</a:rPr>
              <a:t> de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profissionais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</a:rPr>
              <a:t> de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saúde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</a:rPr>
              <a:t>.</a:t>
            </a:r>
            <a:endParaRPr lang="en-US" sz="1000" dirty="0"/>
          </a:p>
        </p:txBody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3DB1EE87-8A20-1F81-E766-37C3417558D5}"/>
              </a:ext>
            </a:extLst>
          </p:cNvPr>
          <p:cNvSpPr/>
          <p:nvPr/>
        </p:nvSpPr>
        <p:spPr>
          <a:xfrm>
            <a:off x="457200" y="894610"/>
            <a:ext cx="370021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Custo-beneficio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 IMENSO</a:t>
            </a:r>
            <a:endParaRPr lang="en-US" sz="2000" dirty="0"/>
          </a:p>
        </p:txBody>
      </p:sp>
      <p:sp>
        <p:nvSpPr>
          <p:cNvPr id="25" name="Text 14">
            <a:extLst>
              <a:ext uri="{FF2B5EF4-FFF2-40B4-BE49-F238E27FC236}">
                <a16:creationId xmlns:a16="http://schemas.microsoft.com/office/drawing/2014/main" id="{ABCE59AD-FF8B-407D-E555-20DE6997E0FA}"/>
              </a:ext>
            </a:extLst>
          </p:cNvPr>
          <p:cNvSpPr/>
          <p:nvPr/>
        </p:nvSpPr>
        <p:spPr>
          <a:xfrm>
            <a:off x="4367169" y="889141"/>
            <a:ext cx="42018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2AF94785-4406-FD19-48FC-52A6FFB293C3}"/>
              </a:ext>
            </a:extLst>
          </p:cNvPr>
          <p:cNvSpPr/>
          <p:nvPr/>
        </p:nvSpPr>
        <p:spPr>
          <a:xfrm>
            <a:off x="449806" y="1621052"/>
            <a:ext cx="3474721" cy="842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Redução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reoperações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Redução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custos de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tratamentos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adjuvantes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(radio- e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chemoterapia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);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Menor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</a:rPr>
              <a:t>ú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meros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consultas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pós-operatórias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 </a:t>
            </a:r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8E78BD09-B05B-60FC-2299-65801EB027BF}"/>
              </a:ext>
            </a:extLst>
          </p:cNvPr>
          <p:cNvSpPr/>
          <p:nvPr/>
        </p:nvSpPr>
        <p:spPr>
          <a:xfrm>
            <a:off x="449807" y="4241296"/>
            <a:ext cx="35436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Disponibilização de leitos e equipe médicas para mais pacientes, de forma mais rápida.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Menos tempo na fila de espera.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Diminui tempo de afastamento: o INSS absorve custos devido a afastamentos que vão além do orçamento do Ministério da Saúde.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sz="1000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endParaRPr lang="en-US" sz="1000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2C1E9538-3932-2659-B11E-4A2840D6FF52}"/>
              </a:ext>
            </a:extLst>
          </p:cNvPr>
          <p:cNvSpPr/>
          <p:nvPr/>
        </p:nvSpPr>
        <p:spPr>
          <a:xfrm>
            <a:off x="4326823" y="1818725"/>
            <a:ext cx="4627992" cy="617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~R$15 000/cirurgia, 20% cirurgias evitadas/ano, uma economia estimada de </a:t>
            </a:r>
            <a:r>
              <a:rPr lang="pt-BR" sz="10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R$500 milhões/anuais para o SUS em cirurgias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Milhões em economia com tratamento adjuvantes,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recuperação</a:t>
            </a:r>
            <a:r>
              <a:rPr lang="en-US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</a:t>
            </a:r>
            <a:r>
              <a:rPr lang="en-US" sz="1000" dirty="0" err="1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reabilitação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cirurgia de precisão favorece o cuidado precoce que evita gastos do Estágio IV: O câncer Estágio I custa ao SUS ~R$ 17 mil; o Estágio IV, </a:t>
            </a:r>
            <a:b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~R$ 356 mil ao SUS.</a:t>
            </a:r>
          </a:p>
        </p:txBody>
      </p:sp>
      <p:sp>
        <p:nvSpPr>
          <p:cNvPr id="51" name="Shape 13">
            <a:extLst>
              <a:ext uri="{FF2B5EF4-FFF2-40B4-BE49-F238E27FC236}">
                <a16:creationId xmlns:a16="http://schemas.microsoft.com/office/drawing/2014/main" id="{C6F079BB-513B-BE30-7884-13FEE0A6CC67}"/>
              </a:ext>
            </a:extLst>
          </p:cNvPr>
          <p:cNvSpPr/>
          <p:nvPr/>
        </p:nvSpPr>
        <p:spPr>
          <a:xfrm>
            <a:off x="303928" y="3068223"/>
            <a:ext cx="54864" cy="146304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03B41A06-FC9F-F915-C9F1-41D3B860C88A}"/>
              </a:ext>
            </a:extLst>
          </p:cNvPr>
          <p:cNvSpPr/>
          <p:nvPr/>
        </p:nvSpPr>
        <p:spPr>
          <a:xfrm>
            <a:off x="213163" y="123738"/>
            <a:ext cx="8666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Benefícios</a:t>
            </a:r>
            <a:r>
              <a:rPr lang="en-US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ao</a:t>
            </a:r>
            <a:r>
              <a:rPr lang="en-US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 SUS</a:t>
            </a:r>
            <a:endParaRPr lang="en-US" sz="800" cap="all" dirty="0"/>
          </a:p>
        </p:txBody>
      </p:sp>
      <p:sp>
        <p:nvSpPr>
          <p:cNvPr id="6" name="Text 14">
            <a:extLst>
              <a:ext uri="{FF2B5EF4-FFF2-40B4-BE49-F238E27FC236}">
                <a16:creationId xmlns:a16="http://schemas.microsoft.com/office/drawing/2014/main" id="{EF12F1EC-9B7B-FFB3-9360-6B899B0634BD}"/>
              </a:ext>
            </a:extLst>
          </p:cNvPr>
          <p:cNvSpPr/>
          <p:nvPr/>
        </p:nvSpPr>
        <p:spPr>
          <a:xfrm>
            <a:off x="444885" y="2832498"/>
            <a:ext cx="370021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Otimização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Sistema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DCA91-DF26-2C8C-67E3-ECDCC8046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4">
            <a:extLst>
              <a:ext uri="{FF2B5EF4-FFF2-40B4-BE49-F238E27FC236}">
                <a16:creationId xmlns:a16="http://schemas.microsoft.com/office/drawing/2014/main" id="{5AB95E73-B0E1-8654-AB83-8771F6955F3B}"/>
              </a:ext>
            </a:extLst>
          </p:cNvPr>
          <p:cNvSpPr/>
          <p:nvPr/>
        </p:nvSpPr>
        <p:spPr>
          <a:xfrm>
            <a:off x="326705" y="3137331"/>
            <a:ext cx="8243702" cy="914400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CFD2BD43-2679-F8CF-2001-DA4B26589719}"/>
              </a:ext>
            </a:extLst>
          </p:cNvPr>
          <p:cNvSpPr/>
          <p:nvPr/>
        </p:nvSpPr>
        <p:spPr>
          <a:xfrm>
            <a:off x="4491560" y="1016493"/>
            <a:ext cx="4388458" cy="1635268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5">
            <a:extLst>
              <a:ext uri="{FF2B5EF4-FFF2-40B4-BE49-F238E27FC236}">
                <a16:creationId xmlns:a16="http://schemas.microsoft.com/office/drawing/2014/main" id="{1435FDBA-7FBF-FF1C-0906-FA2E15FC3E00}"/>
              </a:ext>
            </a:extLst>
          </p:cNvPr>
          <p:cNvSpPr/>
          <p:nvPr/>
        </p:nvSpPr>
        <p:spPr>
          <a:xfrm>
            <a:off x="4457550" y="1102134"/>
            <a:ext cx="54864" cy="146304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4">
            <a:extLst>
              <a:ext uri="{FF2B5EF4-FFF2-40B4-BE49-F238E27FC236}">
                <a16:creationId xmlns:a16="http://schemas.microsoft.com/office/drawing/2014/main" id="{5038CE4B-E683-CA06-4744-43728D4C1AA9}"/>
              </a:ext>
            </a:extLst>
          </p:cNvPr>
          <p:cNvSpPr/>
          <p:nvPr/>
        </p:nvSpPr>
        <p:spPr>
          <a:xfrm>
            <a:off x="326705" y="1016493"/>
            <a:ext cx="3904488" cy="1635268"/>
          </a:xfrm>
          <a:prstGeom prst="roundRect">
            <a:avLst>
              <a:gd name="adj" fmla="val 4444"/>
            </a:avLst>
          </a:prstGeom>
          <a:solidFill>
            <a:srgbClr val="F2F6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5">
            <a:extLst>
              <a:ext uri="{FF2B5EF4-FFF2-40B4-BE49-F238E27FC236}">
                <a16:creationId xmlns:a16="http://schemas.microsoft.com/office/drawing/2014/main" id="{ECE4D683-BA28-9DAE-E91B-95E3BD9C8CC2}"/>
              </a:ext>
            </a:extLst>
          </p:cNvPr>
          <p:cNvSpPr/>
          <p:nvPr/>
        </p:nvSpPr>
        <p:spPr>
          <a:xfrm>
            <a:off x="303928" y="1102134"/>
            <a:ext cx="54864" cy="1463040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3">
            <a:extLst>
              <a:ext uri="{FF2B5EF4-FFF2-40B4-BE49-F238E27FC236}">
                <a16:creationId xmlns:a16="http://schemas.microsoft.com/office/drawing/2014/main" id="{F0847F3C-72E7-28D7-BBC5-990CE8E7952B}"/>
              </a:ext>
            </a:extLst>
          </p:cNvPr>
          <p:cNvSpPr/>
          <p:nvPr/>
        </p:nvSpPr>
        <p:spPr>
          <a:xfrm>
            <a:off x="313498" y="3183051"/>
            <a:ext cx="54864" cy="82296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7608A59D-18FA-1DEC-619E-8707916F877A}"/>
              </a:ext>
            </a:extLst>
          </p:cNvPr>
          <p:cNvSpPr/>
          <p:nvPr/>
        </p:nvSpPr>
        <p:spPr>
          <a:xfrm>
            <a:off x="457200" y="4709160"/>
            <a:ext cx="8229600" cy="9144"/>
          </a:xfrm>
          <a:prstGeom prst="rect">
            <a:avLst/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mark.png">
            <a:extLst>
              <a:ext uri="{FF2B5EF4-FFF2-40B4-BE49-F238E27FC236}">
                <a16:creationId xmlns:a16="http://schemas.microsoft.com/office/drawing/2014/main" id="{2A335E7C-E21B-9BB0-25B6-8E35B8C21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73168"/>
            <a:ext cx="201168" cy="246888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2FEBA73C-EC73-7610-0123-8FF9428FC60E}"/>
              </a:ext>
            </a:extLst>
          </p:cNvPr>
          <p:cNvSpPr/>
          <p:nvPr/>
        </p:nvSpPr>
        <p:spPr>
          <a:xfrm>
            <a:off x="731520" y="4773168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15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 PEN TECHNOLOGIES</a:t>
            </a:r>
            <a:endParaRPr lang="en-US" sz="7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2583E21-7664-8E01-9854-ECA1461D42AA}"/>
              </a:ext>
            </a:extLst>
          </p:cNvPr>
          <p:cNvSpPr/>
          <p:nvPr/>
        </p:nvSpPr>
        <p:spPr>
          <a:xfrm>
            <a:off x="213164" y="329464"/>
            <a:ext cx="809525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Avan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</a:rPr>
              <a:t>ç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os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Economia e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Inovação</a:t>
            </a:r>
            <a:endParaRPr lang="en-US" sz="2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C1E57646-001C-687A-8AB8-304C504FFE03}"/>
              </a:ext>
            </a:extLst>
          </p:cNvPr>
          <p:cNvSpPr/>
          <p:nvPr/>
        </p:nvSpPr>
        <p:spPr>
          <a:xfrm>
            <a:off x="822960" y="1463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40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32CCD9B-617E-7809-3EFD-3522DF36AD2D}"/>
              </a:ext>
            </a:extLst>
          </p:cNvPr>
          <p:cNvSpPr/>
          <p:nvPr/>
        </p:nvSpPr>
        <p:spPr>
          <a:xfrm>
            <a:off x="466737" y="1351819"/>
            <a:ext cx="311695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Milhares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de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empregos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gerados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</a:rPr>
              <a:t> no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</a:rPr>
              <a:t>Brasil</a:t>
            </a:r>
            <a:endParaRPr lang="en-US" sz="11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E98C02F6-C969-A160-BBA1-7F1CB87A2DF1}"/>
              </a:ext>
            </a:extLst>
          </p:cNvPr>
          <p:cNvSpPr/>
          <p:nvPr/>
        </p:nvSpPr>
        <p:spPr>
          <a:xfrm>
            <a:off x="822960" y="22860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964F20A6-150A-A806-F7ED-098DA7B8FF1D}"/>
              </a:ext>
            </a:extLst>
          </p:cNvPr>
          <p:cNvSpPr/>
          <p:nvPr/>
        </p:nvSpPr>
        <p:spPr>
          <a:xfrm>
            <a:off x="466738" y="905679"/>
            <a:ext cx="370021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</a:rPr>
              <a:t>Geração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</a:rPr>
              <a:t> de </a:t>
            </a:r>
            <a:r>
              <a:rPr lang="en-US" sz="2000" b="1" dirty="0" err="1">
                <a:solidFill>
                  <a:srgbClr val="1A1133"/>
                </a:solidFill>
                <a:latin typeface="Montserrat" pitchFamily="34" charset="0"/>
              </a:rPr>
              <a:t>empregos</a:t>
            </a:r>
            <a:r>
              <a:rPr lang="en-US" sz="20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endParaRPr lang="en-US" sz="2000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5DEB2974-DA07-D2B4-4766-B0782C754267}"/>
              </a:ext>
            </a:extLst>
          </p:cNvPr>
          <p:cNvSpPr/>
          <p:nvPr/>
        </p:nvSpPr>
        <p:spPr>
          <a:xfrm>
            <a:off x="466737" y="1641693"/>
            <a:ext cx="3893035" cy="903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Desenvolvimento da indústria de ponta no Brasil;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~100 a 200 sistemas MSPen e ~180.000 cirurgias/ano sustentam engenheiros de calibração, técnicos, cientistas de dados, fabricação nacional de canetas e uma nova geração de especialistas em cirurgia molecular.</a:t>
            </a:r>
          </a:p>
        </p:txBody>
      </p:sp>
      <p:sp>
        <p:nvSpPr>
          <p:cNvPr id="31" name="Text 18">
            <a:extLst>
              <a:ext uri="{FF2B5EF4-FFF2-40B4-BE49-F238E27FC236}">
                <a16:creationId xmlns:a16="http://schemas.microsoft.com/office/drawing/2014/main" id="{5CD3AD31-9FE9-B82F-8242-4146B559F696}"/>
              </a:ext>
            </a:extLst>
          </p:cNvPr>
          <p:cNvSpPr/>
          <p:nvPr/>
        </p:nvSpPr>
        <p:spPr>
          <a:xfrm>
            <a:off x="4587415" y="922052"/>
            <a:ext cx="380408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Soberania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de dados</a:t>
            </a:r>
            <a:endParaRPr lang="en-US" dirty="0"/>
          </a:p>
        </p:txBody>
      </p:sp>
      <p:sp>
        <p:nvSpPr>
          <p:cNvPr id="32" name="Text 19">
            <a:extLst>
              <a:ext uri="{FF2B5EF4-FFF2-40B4-BE49-F238E27FC236}">
                <a16:creationId xmlns:a16="http://schemas.microsoft.com/office/drawing/2014/main" id="{63D479A6-ABAC-8932-9EA6-8DC7948DA962}"/>
              </a:ext>
            </a:extLst>
          </p:cNvPr>
          <p:cNvSpPr/>
          <p:nvPr/>
        </p:nvSpPr>
        <p:spPr>
          <a:xfrm>
            <a:off x="4572000" y="1408599"/>
            <a:ext cx="422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Dados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moleculares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colocam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Brasil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liderança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mundial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IA e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precisão</a:t>
            </a:r>
            <a:r>
              <a:rPr lang="en-US" sz="1100" b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100" b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oncológica</a:t>
            </a:r>
            <a:endParaRPr lang="en-US" sz="1100" dirty="0"/>
          </a:p>
        </p:txBody>
      </p:sp>
      <p:sp>
        <p:nvSpPr>
          <p:cNvPr id="33" name="Text 20">
            <a:extLst>
              <a:ext uri="{FF2B5EF4-FFF2-40B4-BE49-F238E27FC236}">
                <a16:creationId xmlns:a16="http://schemas.microsoft.com/office/drawing/2014/main" id="{E15D6543-3413-C7BE-A93B-6D88FE2C751E}"/>
              </a:ext>
            </a:extLst>
          </p:cNvPr>
          <p:cNvSpPr/>
          <p:nvPr/>
        </p:nvSpPr>
        <p:spPr>
          <a:xfrm>
            <a:off x="4572000" y="1827774"/>
            <a:ext cx="42071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maior banco de dados de tecido molecular multicâncer do mundo, pertencente ao Brasil — um ativo soberano para pesquisa, IA e parcerias farmacêuticas;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Uma parceria ideal para o </a:t>
            </a:r>
            <a:r>
              <a:rPr lang="pt-BR" sz="10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Hospital Inteligente ITMI 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SUS. </a:t>
            </a:r>
          </a:p>
        </p:txBody>
      </p:sp>
      <p:sp>
        <p:nvSpPr>
          <p:cNvPr id="38" name="Text 18">
            <a:extLst>
              <a:ext uri="{FF2B5EF4-FFF2-40B4-BE49-F238E27FC236}">
                <a16:creationId xmlns:a16="http://schemas.microsoft.com/office/drawing/2014/main" id="{800C3BB1-2224-9750-A707-06B253DCAD22}"/>
              </a:ext>
            </a:extLst>
          </p:cNvPr>
          <p:cNvSpPr/>
          <p:nvPr/>
        </p:nvSpPr>
        <p:spPr>
          <a:xfrm>
            <a:off x="457200" y="3250597"/>
            <a:ext cx="820204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b="1" dirty="0">
                <a:solidFill>
                  <a:srgbClr val="1A1133"/>
                </a:solidFill>
                <a:latin typeface="Montserrat" pitchFamily="34" charset="0"/>
              </a:rPr>
              <a:t>Brasil à frente, liderando o uso de tecnologias no tratamento de pacientes com câncer</a:t>
            </a:r>
            <a:endParaRPr lang="en-US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600A507E-2918-328D-6C02-89D5D37F1E49}"/>
              </a:ext>
            </a:extLst>
          </p:cNvPr>
          <p:cNvSpPr/>
          <p:nvPr/>
        </p:nvSpPr>
        <p:spPr>
          <a:xfrm>
            <a:off x="213163" y="123738"/>
            <a:ext cx="86668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Benefícios</a:t>
            </a:r>
            <a:r>
              <a:rPr lang="en-US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 a </a:t>
            </a:r>
            <a:r>
              <a:rPr lang="en-US" sz="800" b="1" kern="0" cap="all" spc="300" dirty="0" err="1">
                <a:solidFill>
                  <a:srgbClr val="91C0E0"/>
                </a:solidFill>
                <a:latin typeface="Montserrat" pitchFamily="34" charset="0"/>
              </a:rPr>
              <a:t>economia</a:t>
            </a:r>
            <a:r>
              <a:rPr lang="en-US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 do brasil</a:t>
            </a:r>
            <a:endParaRPr lang="en-US" sz="800" cap="all" dirty="0"/>
          </a:p>
        </p:txBody>
      </p:sp>
    </p:spTree>
    <p:extLst>
      <p:ext uri="{BB962C8B-B14F-4D97-AF65-F5344CB8AC3E}">
        <p14:creationId xmlns:p14="http://schemas.microsoft.com/office/powerpoint/2010/main" val="2425931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AA50F-398C-2CFF-231C-2A35611C4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AB689B5-53ED-BB25-5D1F-799B423C68B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b="9094"/>
          <a:stretch>
            <a:fillRect/>
          </a:stretch>
        </p:blipFill>
        <p:spPr>
          <a:xfrm>
            <a:off x="182880" y="1049954"/>
            <a:ext cx="4342956" cy="394803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E47995A6-E537-7983-8014-B38330D96B37}"/>
              </a:ext>
            </a:extLst>
          </p:cNvPr>
          <p:cNvSpPr/>
          <p:nvPr/>
        </p:nvSpPr>
        <p:spPr>
          <a:xfrm>
            <a:off x="229044" y="123444"/>
            <a:ext cx="43429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91C0E0"/>
                </a:solidFill>
                <a:latin typeface="Montserrat" pitchFamily="34" charset="0"/>
              </a:rPr>
              <a:t>OS PACIENTES BRASILEIROS QUEREM A CANETA</a:t>
            </a:r>
            <a:endParaRPr lang="en-US" sz="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580337D-3EFA-BEFE-9873-AF3872474F87}"/>
              </a:ext>
            </a:extLst>
          </p:cNvPr>
          <p:cNvSpPr/>
          <p:nvPr/>
        </p:nvSpPr>
        <p:spPr>
          <a:xfrm>
            <a:off x="229044" y="638368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QUANDO </a:t>
            </a:r>
            <a:r>
              <a:rPr lang="en-US" sz="16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ESTAR</a:t>
            </a:r>
            <a:r>
              <a:rPr lang="en-US" sz="1600" b="1" cap="all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á</a:t>
            </a:r>
            <a:r>
              <a:rPr lang="en-US" sz="16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DISPONÍVEL NO SUS?</a:t>
            </a:r>
            <a:endParaRPr lang="en-US" sz="16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03A5ECA0-7485-4532-2977-3873C366340D}"/>
              </a:ext>
            </a:extLst>
          </p:cNvPr>
          <p:cNvSpPr/>
          <p:nvPr/>
        </p:nvSpPr>
        <p:spPr>
          <a:xfrm>
            <a:off x="5268836" y="816492"/>
            <a:ext cx="2818875" cy="143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pt-BR" sz="11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acesso à tecnologia de ponta na saúde tem que ser para todos.</a:t>
            </a:r>
            <a:endParaRPr lang="en-US" sz="1100" b="1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868668-8C06-0A2E-2A8F-A451F7882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168" y="1963591"/>
            <a:ext cx="2520912" cy="1026557"/>
          </a:xfrm>
          <a:prstGeom prst="rect">
            <a:avLst/>
          </a:prstGeom>
          <a:ln w="28575">
            <a:solidFill>
              <a:srgbClr val="91C0E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F17233-55BC-0E53-16F8-A1D8D66D3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336" y="3138121"/>
            <a:ext cx="2524744" cy="1793897"/>
          </a:xfrm>
          <a:prstGeom prst="rect">
            <a:avLst/>
          </a:prstGeom>
          <a:ln w="28575">
            <a:solidFill>
              <a:srgbClr val="91C0E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66D1AD-CA57-DA52-5D2A-D5C6DBF50BBC}"/>
              </a:ext>
            </a:extLst>
          </p:cNvPr>
          <p:cNvSpPr txBox="1"/>
          <p:nvPr/>
        </p:nvSpPr>
        <p:spPr>
          <a:xfrm>
            <a:off x="182880" y="415378"/>
            <a:ext cx="82296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6070"/>
                </a:solidFill>
                <a:latin typeface="Montserrat"/>
              </a:rPr>
              <a:t>A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demanda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pública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pela </a:t>
            </a:r>
            <a:r>
              <a:rPr lang="en-US" sz="1100" b="1" dirty="0" err="1">
                <a:solidFill>
                  <a:srgbClr val="556070"/>
                </a:solidFill>
                <a:latin typeface="Montserrat"/>
              </a:rPr>
              <a:t>c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aneta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MSPen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já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existe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. As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perguntas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chegam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</a:t>
            </a:r>
            <a:r>
              <a:rPr lang="en-US" sz="1100" b="1" dirty="0">
                <a:solidFill>
                  <a:srgbClr val="556070"/>
                </a:solidFill>
                <a:latin typeface="Montserrat"/>
              </a:rPr>
              <a:t>a </a:t>
            </a:r>
            <a:r>
              <a:rPr lang="en-US" sz="1100" b="1" dirty="0" err="1">
                <a:solidFill>
                  <a:srgbClr val="556070"/>
                </a:solidFill>
                <a:latin typeface="Montserrat"/>
              </a:rPr>
              <a:t>nossa</a:t>
            </a:r>
            <a:r>
              <a:rPr lang="en-US" sz="1100" b="1" dirty="0">
                <a:solidFill>
                  <a:srgbClr val="556070"/>
                </a:solidFill>
                <a:latin typeface="Montserrat"/>
              </a:rPr>
              <a:t> equipe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todos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os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 </a:t>
            </a:r>
            <a:r>
              <a:rPr sz="1100" b="1" dirty="0" err="1">
                <a:solidFill>
                  <a:srgbClr val="556070"/>
                </a:solidFill>
                <a:latin typeface="Montserrat"/>
              </a:rPr>
              <a:t>dias</a:t>
            </a:r>
            <a:r>
              <a:rPr sz="1100" b="1" dirty="0">
                <a:solidFill>
                  <a:srgbClr val="556070"/>
                </a:solidFill>
                <a:latin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0413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567138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16130" y="17251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Hora é Agora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203784" y="394848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 err="1">
                <a:solidFill>
                  <a:srgbClr val="FFFFFF"/>
                </a:solidFill>
                <a:latin typeface="Montserrat" pitchFamily="34" charset="0"/>
              </a:rPr>
              <a:t>Os</a:t>
            </a:r>
            <a:r>
              <a:rPr lang="en-US" sz="2800" b="1" dirty="0">
                <a:solidFill>
                  <a:srgbClr val="FFFFFF"/>
                </a:solidFill>
                <a:latin typeface="Montserrat" pitchFamily="34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Montserrat" pitchFamily="34" charset="0"/>
              </a:rPr>
              <a:t>pr</a:t>
            </a:r>
            <a:r>
              <a:rPr lang="en-US" sz="2800" b="1" dirty="0" err="1">
                <a:solidFill>
                  <a:schemeClr val="bg1"/>
                </a:solidFill>
                <a:latin typeface="Montserrat" pitchFamily="34" charset="0"/>
              </a:rPr>
              <a:t>ó</a:t>
            </a:r>
            <a:r>
              <a:rPr lang="en-US" sz="2800" b="1" dirty="0" err="1">
                <a:solidFill>
                  <a:srgbClr val="FFFFFF"/>
                </a:solidFill>
                <a:latin typeface="Montserrat" pitchFamily="34" charset="0"/>
              </a:rPr>
              <a:t>ximos</a:t>
            </a:r>
            <a:r>
              <a:rPr lang="en-US" sz="2800" b="1" dirty="0">
                <a:solidFill>
                  <a:srgbClr val="FFFFFF"/>
                </a:solidFill>
                <a:latin typeface="Montserrat" pitchFamily="34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Montserrat" pitchFamily="34" charset="0"/>
              </a:rPr>
              <a:t>passos</a:t>
            </a:r>
            <a:r>
              <a:rPr lang="en-US" sz="2800" b="1" dirty="0">
                <a:solidFill>
                  <a:srgbClr val="FFFFFF"/>
                </a:solidFill>
                <a:latin typeface="Montserrat" pitchFamily="34" charset="0"/>
              </a:rPr>
              <a:t> 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03784" y="791824"/>
            <a:ext cx="8827871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Parceria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público-privada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Governo com a startup MSPen Technologies, Inc. para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trazer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tecnologia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aos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pacientes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SUS e do </a:t>
            </a:r>
            <a:r>
              <a:rPr lang="en-US" sz="1200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Brasil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200" b="1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antes do resto do </a:t>
            </a:r>
            <a:r>
              <a:rPr lang="en-US" sz="1200" b="1" i="1" dirty="0" err="1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mundo</a:t>
            </a:r>
            <a:r>
              <a:rPr lang="en-US" sz="12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 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36925" y="1911009"/>
            <a:ext cx="2651760" cy="2620001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3902" y="2101499"/>
            <a:ext cx="20070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</a:rPr>
              <a:t>Parceria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</a:rPr>
              <a:t> com a ANVISA para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</a:rPr>
              <a:t>acelerar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</a:rPr>
              <a:t> e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</a:rPr>
              <a:t>priorizar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</a:rPr>
              <a:t>aprovação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8400" y="2947828"/>
            <a:ext cx="2609120" cy="1672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Dados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&gt;450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cirurgias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mostram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1000" b="1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segurança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tecnologia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</a:rPr>
              <a:t>Resultados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</a:rPr>
              <a:t> de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</a:rPr>
              <a:t>pesquisa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</a:rPr>
              <a:t>revelam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</a:rPr>
              <a:t> a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</a:rPr>
              <a:t>precisão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</a:rPr>
              <a:t> e </a:t>
            </a:r>
            <a:r>
              <a:rPr lang="en-US" sz="1000" b="1" dirty="0" err="1">
                <a:solidFill>
                  <a:srgbClr val="17232E"/>
                </a:solidFill>
                <a:latin typeface="Montserrat" pitchFamily="34" charset="0"/>
              </a:rPr>
              <a:t>exatidão</a:t>
            </a:r>
            <a:r>
              <a:rPr lang="en-US" sz="1000" b="1" dirty="0">
                <a:solidFill>
                  <a:srgbClr val="17232E"/>
                </a:solidFill>
                <a:latin typeface="Montserrat" pitchFamily="34" charset="0"/>
              </a:rPr>
              <a:t> 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</a:rPr>
              <a:t>da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</a:rPr>
              <a:t>caneta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</a:rPr>
              <a:t>.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17232E"/>
                </a:solidFill>
                <a:latin typeface="Montserrat" pitchFamily="34" charset="0"/>
              </a:rPr>
              <a:t>Grupo de trabalho conjunto para desenhar o caminho regulatório acelerado, ancorado na Lei 15.385/2026.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7232E"/>
              </a:solidFill>
              <a:latin typeface="Montserrat" pitchFamily="34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000" dirty="0">
              <a:solidFill>
                <a:srgbClr val="17232E"/>
              </a:solidFill>
              <a:latin typeface="Montserrat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99384" y="1911009"/>
            <a:ext cx="2703225" cy="2620001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645545" y="2101499"/>
            <a:ext cx="220420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Parceria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 o Governo Federal para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acelerar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implementa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</a:rPr>
              <a:t>çã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Brasil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76816" y="2993083"/>
            <a:ext cx="2625794" cy="12753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7232E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Investimento do Governo, BNDES, Novo Banco de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Desenvolvimento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Participação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 “Novo PAC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</a:rPr>
              <a:t>saúde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”</a:t>
            </a: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Participação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 </a:t>
            </a:r>
            <a:r>
              <a:rPr lang="pt-BR" sz="1000" b="1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Hospital Inteligente ITMI.</a:t>
            </a: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Parceria com INCA e instituições para continuidade em inovações 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– AI/data,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cirurgias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robóticas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etc. </a:t>
            </a: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7232E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7232E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093177" y="1911009"/>
            <a:ext cx="2651760" cy="2620001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" y="4709160"/>
            <a:ext cx="8229600" cy="9144"/>
          </a:xfrm>
          <a:prstGeom prst="rect">
            <a:avLst/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0" descr="/home/claude/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73168"/>
            <a:ext cx="201168" cy="246888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731520" y="4773168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15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MS PEN TECHNOLOGIES</a:t>
            </a:r>
            <a:endParaRPr lang="en-US" sz="700" dirty="0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C2A7F0DF-F54A-BE09-4921-0F3D8C8AAE1D}"/>
              </a:ext>
            </a:extLst>
          </p:cNvPr>
          <p:cNvSpPr/>
          <p:nvPr/>
        </p:nvSpPr>
        <p:spPr>
          <a:xfrm>
            <a:off x="6750037" y="1947933"/>
            <a:ext cx="1876097" cy="624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Colabora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</a:rPr>
              <a:t>çã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 a CONITEC para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trazer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tecnologia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200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ao</a:t>
            </a: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SUS</a:t>
            </a:r>
            <a:endParaRPr lang="en-US" sz="1200" dirty="0"/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D01BBDCF-4D3B-5DB6-C915-D82397C0010D}"/>
              </a:ext>
            </a:extLst>
          </p:cNvPr>
          <p:cNvSpPr/>
          <p:nvPr/>
        </p:nvSpPr>
        <p:spPr>
          <a:xfrm>
            <a:off x="6192560" y="2686865"/>
            <a:ext cx="2452994" cy="1649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Eficácia, segurança, efetividade e o </a:t>
            </a:r>
            <a:r>
              <a:rPr lang="pt-BR" sz="1000" u="sng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custo-benefício</a:t>
            </a:r>
            <a:r>
              <a:rPr lang="pt-BR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 caneta MSPen são claros. </a:t>
            </a:r>
            <a:endParaRPr lang="en-US" sz="1000" dirty="0">
              <a:solidFill>
                <a:srgbClr val="17232E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Os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pacientes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SUS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merecem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qualidade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tratamento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que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caneta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oferece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171450" indent="-171450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Estabelecimento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da </a:t>
            </a:r>
            <a:r>
              <a:rPr lang="en-US" sz="1000" dirty="0" err="1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tecnologia</a:t>
            </a:r>
            <a:r>
              <a:rPr lang="en-US" sz="1000" dirty="0">
                <a:solidFill>
                  <a:srgbClr val="1723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 Hospital do Amor. </a:t>
            </a:r>
          </a:p>
        </p:txBody>
      </p:sp>
      <p:pic>
        <p:nvPicPr>
          <p:cNvPr id="13" name="Picture 12" descr="Anvisa muda sua estrutura organizacional">
            <a:extLst>
              <a:ext uri="{FF2B5EF4-FFF2-40B4-BE49-F238E27FC236}">
                <a16:creationId xmlns:a16="http://schemas.microsoft.com/office/drawing/2014/main" id="{F0C6D9EB-0D60-7977-175C-8DDCA33A402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3784" y="1941730"/>
            <a:ext cx="817417" cy="613834"/>
          </a:xfrm>
          <a:prstGeom prst="rect">
            <a:avLst/>
          </a:prstGeom>
        </p:spPr>
      </p:pic>
      <p:pic>
        <p:nvPicPr>
          <p:cNvPr id="19" name="Picture 18" descr="Bandeira do Brasil: origem, significado e história - Toda Matéria">
            <a:extLst>
              <a:ext uri="{FF2B5EF4-FFF2-40B4-BE49-F238E27FC236}">
                <a16:creationId xmlns:a16="http://schemas.microsoft.com/office/drawing/2014/main" id="{2836918A-91F4-9377-E7B6-51BC2C45EA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3555" y="2012788"/>
            <a:ext cx="361208" cy="25574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1" name="Picture 20" descr="Canal da Conitec - YouTube">
            <a:extLst>
              <a:ext uri="{FF2B5EF4-FFF2-40B4-BE49-F238E27FC236}">
                <a16:creationId xmlns:a16="http://schemas.microsoft.com/office/drawing/2014/main" id="{9308BF20-85C3-6A86-D013-35C036AFF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4724" y="1984489"/>
            <a:ext cx="507962" cy="5079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30250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2DC3B-D4C9-4A5F-AD79-792FE3687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2D459ECF-4E62-E20C-43EC-19474CBB32BE}"/>
              </a:ext>
            </a:extLst>
          </p:cNvPr>
          <p:cNvSpPr/>
          <p:nvPr/>
        </p:nvSpPr>
        <p:spPr>
          <a:xfrm>
            <a:off x="213164" y="574041"/>
            <a:ext cx="8359336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O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</a:rPr>
              <a:t>Brasil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 é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</a:rPr>
              <a:t>uma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 nação que lidera a saúde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</a:rPr>
              <a:t>pública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2400" b="1" dirty="0" err="1">
                <a:solidFill>
                  <a:srgbClr val="1A1133"/>
                </a:solidFill>
                <a:latin typeface="Montserrat" pitchFamily="34" charset="0"/>
              </a:rPr>
              <a:t>mundial</a:t>
            </a: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, quando decide fazê-lo.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C5F2F2F-2ACC-58A4-890D-BE847EE3FE6D}"/>
              </a:ext>
            </a:extLst>
          </p:cNvPr>
          <p:cNvSpPr/>
          <p:nvPr/>
        </p:nvSpPr>
        <p:spPr>
          <a:xfrm>
            <a:off x="617220" y="1440180"/>
            <a:ext cx="8056968" cy="560070"/>
          </a:xfrm>
          <a:prstGeom prst="rect">
            <a:avLst/>
          </a:prstGeom>
          <a:solidFill>
            <a:srgbClr val="F6F8FB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91589E2-DCD0-03E7-9ECD-8250BF278123}"/>
              </a:ext>
            </a:extLst>
          </p:cNvPr>
          <p:cNvSpPr/>
          <p:nvPr/>
        </p:nvSpPr>
        <p:spPr>
          <a:xfrm>
            <a:off x="791429" y="1354455"/>
            <a:ext cx="240030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HIV / AIDS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F72F656-6AA2-F6ED-1B98-EBAD67E7AAED}"/>
              </a:ext>
            </a:extLst>
          </p:cNvPr>
          <p:cNvSpPr/>
          <p:nvPr/>
        </p:nvSpPr>
        <p:spPr>
          <a:xfrm>
            <a:off x="3328258" y="1371600"/>
            <a:ext cx="536879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5B6478"/>
                </a:solidFill>
                <a:latin typeface="Montserrat" pitchFamily="34" charset="0"/>
              </a:rPr>
              <a:t>O programa público de tratamento do Brasil tornou-se um modelo copiado pelo mundo — acesso universal quando outros diziam ser impossível.</a:t>
            </a: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ED368B9-B6ED-34D6-DD80-3414A45FD8FB}"/>
              </a:ext>
            </a:extLst>
          </p:cNvPr>
          <p:cNvSpPr/>
          <p:nvPr/>
        </p:nvSpPr>
        <p:spPr>
          <a:xfrm>
            <a:off x="640080" y="2177415"/>
            <a:ext cx="8056968" cy="548640"/>
          </a:xfrm>
          <a:prstGeom prst="rect">
            <a:avLst/>
          </a:prstGeom>
          <a:solidFill>
            <a:srgbClr val="F6F8FB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1112AD94-42C5-7CE1-C4ED-74A20EE91D1F}"/>
              </a:ext>
            </a:extLst>
          </p:cNvPr>
          <p:cNvSpPr/>
          <p:nvPr/>
        </p:nvSpPr>
        <p:spPr>
          <a:xfrm>
            <a:off x="589788" y="2177415"/>
            <a:ext cx="54864" cy="548640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6B5946-88DD-4B09-3ED7-BAB92F18633D}"/>
              </a:ext>
            </a:extLst>
          </p:cNvPr>
          <p:cNvSpPr/>
          <p:nvPr/>
        </p:nvSpPr>
        <p:spPr>
          <a:xfrm>
            <a:off x="822960" y="2096223"/>
            <a:ext cx="240030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defRPr/>
            </a:pPr>
            <a:r>
              <a:rPr lang="en-US" sz="2400" b="1" dirty="0">
                <a:solidFill>
                  <a:srgbClr val="1A1133"/>
                </a:solidFill>
                <a:latin typeface="Montserrat" pitchFamily="34" charset="0"/>
              </a:rPr>
              <a:t>Vacinas</a:t>
            </a: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F50CCA09-0900-FB4D-4518-BCBCF922791B}"/>
              </a:ext>
            </a:extLst>
          </p:cNvPr>
          <p:cNvSpPr/>
          <p:nvPr/>
        </p:nvSpPr>
        <p:spPr>
          <a:xfrm>
            <a:off x="3328258" y="2104302"/>
            <a:ext cx="5312822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lnSpc>
                <a:spcPct val="110000"/>
              </a:lnSpc>
              <a:defRPr/>
            </a:pPr>
            <a:r>
              <a:rPr lang="en-US" sz="1100" dirty="0">
                <a:solidFill>
                  <a:srgbClr val="5B6478"/>
                </a:solidFill>
                <a:latin typeface="Montserrat" pitchFamily="34" charset="0"/>
              </a:rPr>
              <a:t>Fiocruz e Butantan construíram uma capacidade soberana de vacinas que protegeu o país e a região.</a:t>
            </a: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6D4634DA-6A49-A151-C515-4274D878C00A}"/>
              </a:ext>
            </a:extLst>
          </p:cNvPr>
          <p:cNvSpPr/>
          <p:nvPr/>
        </p:nvSpPr>
        <p:spPr>
          <a:xfrm>
            <a:off x="617220" y="3566160"/>
            <a:ext cx="8056968" cy="925830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70BA007F-1EEE-D814-F4B7-4C4251FE6A96}"/>
              </a:ext>
            </a:extLst>
          </p:cNvPr>
          <p:cNvSpPr/>
          <p:nvPr/>
        </p:nvSpPr>
        <p:spPr>
          <a:xfrm>
            <a:off x="575333" y="3566160"/>
            <a:ext cx="54864" cy="925830"/>
          </a:xfrm>
          <a:prstGeom prst="rect">
            <a:avLst/>
          </a:prstGeom>
          <a:solidFill>
            <a:srgbClr val="E8B23A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2713EA2-3A38-61D8-0CA0-35C708C25477}"/>
              </a:ext>
            </a:extLst>
          </p:cNvPr>
          <p:cNvSpPr/>
          <p:nvPr/>
        </p:nvSpPr>
        <p:spPr>
          <a:xfrm>
            <a:off x="822960" y="3669030"/>
            <a:ext cx="261077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Montserrat" pitchFamily="34" charset="0"/>
              </a:rPr>
              <a:t>Agora: Cuidado </a:t>
            </a:r>
            <a:r>
              <a:rPr lang="en-US" sz="2000" b="1" dirty="0" err="1">
                <a:solidFill>
                  <a:schemeClr val="bg1"/>
                </a:solidFill>
                <a:latin typeface="Montserrat" pitchFamily="34" charset="0"/>
              </a:rPr>
              <a:t>Oncológico</a:t>
            </a:r>
            <a:endParaRPr lang="en-US" sz="2000" b="1" dirty="0">
              <a:solidFill>
                <a:schemeClr val="bg1"/>
              </a:solidFill>
              <a:latin typeface="Montserrat" pitchFamily="34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99F0092-87B2-3B25-73E1-22D4793C5623}"/>
              </a:ext>
            </a:extLst>
          </p:cNvPr>
          <p:cNvSpPr/>
          <p:nvPr/>
        </p:nvSpPr>
        <p:spPr>
          <a:xfrm>
            <a:off x="3328258" y="3669030"/>
            <a:ext cx="5175662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C8D6E5"/>
                </a:solidFill>
                <a:latin typeface="Montserrat" pitchFamily="34" charset="0"/>
              </a:rPr>
              <a:t>A mesma estratégia — </a:t>
            </a:r>
            <a:r>
              <a:rPr lang="en-US" sz="1100" dirty="0" err="1">
                <a:solidFill>
                  <a:srgbClr val="C8D6E5"/>
                </a:solidFill>
                <a:latin typeface="Montserrat" pitchFamily="34" charset="0"/>
              </a:rPr>
              <a:t>sistema</a:t>
            </a:r>
            <a:r>
              <a:rPr lang="en-US" sz="1100" dirty="0">
                <a:solidFill>
                  <a:srgbClr val="C8D6E5"/>
                </a:solidFill>
                <a:latin typeface="Montserrat" pitchFamily="34" charset="0"/>
              </a:rPr>
              <a:t> </a:t>
            </a:r>
            <a:r>
              <a:rPr lang="en-US" sz="1100" dirty="0" err="1">
                <a:solidFill>
                  <a:srgbClr val="C8D6E5"/>
                </a:solidFill>
                <a:latin typeface="Montserrat" pitchFamily="34" charset="0"/>
              </a:rPr>
              <a:t>público</a:t>
            </a:r>
            <a:r>
              <a:rPr lang="en-US" sz="1100" dirty="0">
                <a:solidFill>
                  <a:srgbClr val="C8D6E5"/>
                </a:solidFill>
                <a:latin typeface="Montserrat" pitchFamily="34" charset="0"/>
              </a:rPr>
              <a:t>, capacidade soberana, liderança global — aplicada à </a:t>
            </a:r>
            <a:r>
              <a:rPr lang="en-US" sz="1100" dirty="0" err="1">
                <a:solidFill>
                  <a:srgbClr val="C8D6E5"/>
                </a:solidFill>
                <a:latin typeface="Montserrat" pitchFamily="34" charset="0"/>
              </a:rPr>
              <a:t>cirurgia</a:t>
            </a:r>
            <a:r>
              <a:rPr lang="en-US" sz="1100" dirty="0">
                <a:solidFill>
                  <a:srgbClr val="C8D6E5"/>
                </a:solidFill>
                <a:latin typeface="Montserrat" pitchFamily="34" charset="0"/>
              </a:rPr>
              <a:t> do </a:t>
            </a:r>
            <a:r>
              <a:rPr lang="en-US" sz="1100" dirty="0" err="1">
                <a:solidFill>
                  <a:srgbClr val="C8D6E5"/>
                </a:solidFill>
                <a:latin typeface="Montserrat" pitchFamily="34" charset="0"/>
              </a:rPr>
              <a:t>câncer</a:t>
            </a:r>
            <a:r>
              <a:rPr lang="en-US" sz="1100" dirty="0">
                <a:solidFill>
                  <a:srgbClr val="C8D6E5"/>
                </a:solidFill>
                <a:latin typeface="Montserrat" pitchFamily="34" charset="0"/>
              </a:rPr>
              <a:t> com a </a:t>
            </a:r>
            <a:r>
              <a:rPr lang="en-US" sz="1100" dirty="0" err="1">
                <a:solidFill>
                  <a:srgbClr val="C8D6E5"/>
                </a:solidFill>
                <a:latin typeface="Montserrat" pitchFamily="34" charset="0"/>
              </a:rPr>
              <a:t>caneta</a:t>
            </a:r>
            <a:r>
              <a:rPr lang="en-US" sz="1100" dirty="0">
                <a:solidFill>
                  <a:srgbClr val="C8D6E5"/>
                </a:solidFill>
                <a:latin typeface="Montserrat" pitchFamily="34" charset="0"/>
              </a:rPr>
              <a:t> MSPen.</a:t>
            </a: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A96D0B3B-152F-C519-B22F-CCFA826E38D5}"/>
              </a:ext>
            </a:extLst>
          </p:cNvPr>
          <p:cNvSpPr/>
          <p:nvPr/>
        </p:nvSpPr>
        <p:spPr>
          <a:xfrm>
            <a:off x="8641080" y="4834890"/>
            <a:ext cx="27432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>
                <a:ln>
                  <a:noFill/>
                </a:ln>
                <a:solidFill>
                  <a:srgbClr val="5B64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D2470837-76C6-7FE7-84AB-7A9F6FE9AFD2}"/>
              </a:ext>
            </a:extLst>
          </p:cNvPr>
          <p:cNvSpPr/>
          <p:nvPr/>
        </p:nvSpPr>
        <p:spPr>
          <a:xfrm>
            <a:off x="213164" y="12373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O BRASIL JÁ FEZ ISSO ANTES</a:t>
            </a:r>
          </a:p>
        </p:txBody>
      </p:sp>
      <p:sp>
        <p:nvSpPr>
          <p:cNvPr id="24" name="Shape 13">
            <a:extLst>
              <a:ext uri="{FF2B5EF4-FFF2-40B4-BE49-F238E27FC236}">
                <a16:creationId xmlns:a16="http://schemas.microsoft.com/office/drawing/2014/main" id="{91ED5684-F168-A4DA-EC46-E4DB3D580390}"/>
              </a:ext>
            </a:extLst>
          </p:cNvPr>
          <p:cNvSpPr/>
          <p:nvPr/>
        </p:nvSpPr>
        <p:spPr>
          <a:xfrm>
            <a:off x="585216" y="1451610"/>
            <a:ext cx="54864" cy="54864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19936619-DEDF-74C3-0259-6575D772A6C0}"/>
              </a:ext>
            </a:extLst>
          </p:cNvPr>
          <p:cNvSpPr/>
          <p:nvPr/>
        </p:nvSpPr>
        <p:spPr>
          <a:xfrm>
            <a:off x="644652" y="2856580"/>
            <a:ext cx="8056968" cy="548640"/>
          </a:xfrm>
          <a:prstGeom prst="rect">
            <a:avLst/>
          </a:prstGeom>
          <a:solidFill>
            <a:srgbClr val="F6F8FB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A9EFD630-BDBB-D9AB-E5FB-49A822411A4C}"/>
              </a:ext>
            </a:extLst>
          </p:cNvPr>
          <p:cNvSpPr/>
          <p:nvPr/>
        </p:nvSpPr>
        <p:spPr>
          <a:xfrm>
            <a:off x="594360" y="2856580"/>
            <a:ext cx="54864" cy="548640"/>
          </a:xfrm>
          <a:prstGeom prst="rect">
            <a:avLst/>
          </a:prstGeom>
          <a:solidFill>
            <a:schemeClr val="tx2">
              <a:lumMod val="50000"/>
            </a:schemeClr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CC71B10C-CA7A-5864-A532-7A97E9300440}"/>
              </a:ext>
            </a:extLst>
          </p:cNvPr>
          <p:cNvSpPr/>
          <p:nvPr/>
        </p:nvSpPr>
        <p:spPr>
          <a:xfrm>
            <a:off x="749650" y="2775388"/>
            <a:ext cx="240030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685800">
              <a:defRPr/>
            </a:pPr>
            <a:r>
              <a:rPr lang="en-US" sz="2000" b="1" dirty="0">
                <a:solidFill>
                  <a:srgbClr val="1A1133"/>
                </a:solidFill>
                <a:latin typeface="Montserrat" pitchFamily="34" charset="0"/>
              </a:rPr>
              <a:t>Hospital do Amor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4B19A7E1-E730-33F3-2D93-595B4B72945D}"/>
              </a:ext>
            </a:extLst>
          </p:cNvPr>
          <p:cNvSpPr/>
          <p:nvPr/>
        </p:nvSpPr>
        <p:spPr>
          <a:xfrm>
            <a:off x="3328258" y="2783467"/>
            <a:ext cx="534593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100" dirty="0">
                <a:solidFill>
                  <a:srgbClr val="556070"/>
                </a:solidFill>
                <a:latin typeface="Montserrat"/>
              </a:rPr>
              <a:t>Modelo de excelência pública em oncologia, financiado em parte por emendas parlamentares.</a:t>
            </a:r>
          </a:p>
        </p:txBody>
      </p:sp>
    </p:spTree>
    <p:extLst>
      <p:ext uri="{BB962C8B-B14F-4D97-AF65-F5344CB8AC3E}">
        <p14:creationId xmlns:p14="http://schemas.microsoft.com/office/powerpoint/2010/main" val="170103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5">
            <a:extLst>
              <a:ext uri="{FF2B5EF4-FFF2-40B4-BE49-F238E27FC236}">
                <a16:creationId xmlns:a16="http://schemas.microsoft.com/office/drawing/2014/main" id="{3C69250C-9FBA-20C3-250D-22459CE7E8DE}"/>
              </a:ext>
            </a:extLst>
          </p:cNvPr>
          <p:cNvSpPr/>
          <p:nvPr/>
        </p:nvSpPr>
        <p:spPr>
          <a:xfrm>
            <a:off x="432473" y="3964281"/>
            <a:ext cx="7991425" cy="366138"/>
          </a:xfrm>
          <a:prstGeom prst="roundRect">
            <a:avLst>
              <a:gd name="adj" fmla="val 8000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0060" y="342901"/>
            <a:ext cx="4114800" cy="1233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sz="750" b="1" spc="300" dirty="0">
                <a:solidFill>
                  <a:srgbClr val="91C0E0"/>
                </a:solidFill>
                <a:latin typeface="Montserrat"/>
              </a:rPr>
              <a:t>O PROBLEMA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0060" y="582931"/>
            <a:ext cx="8229600" cy="3945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sz="2400" b="1" dirty="0">
                <a:solidFill>
                  <a:srgbClr val="1A1133"/>
                </a:solidFill>
                <a:latin typeface="Montserrat"/>
              </a:rPr>
              <a:t>A </a:t>
            </a:r>
            <a:r>
              <a:rPr sz="2400" b="1" dirty="0" err="1">
                <a:solidFill>
                  <a:srgbClr val="1A1133"/>
                </a:solidFill>
                <a:latin typeface="Montserrat"/>
              </a:rPr>
              <a:t>Realidade</a:t>
            </a:r>
            <a:r>
              <a:rPr sz="2400" b="1" dirty="0">
                <a:solidFill>
                  <a:srgbClr val="1A1133"/>
                </a:solidFill>
                <a:latin typeface="Montserrat"/>
              </a:rPr>
              <a:t> do </a:t>
            </a:r>
            <a:r>
              <a:rPr sz="2400" b="1" dirty="0" err="1">
                <a:solidFill>
                  <a:srgbClr val="1A1133"/>
                </a:solidFill>
                <a:latin typeface="Montserrat"/>
              </a:rPr>
              <a:t>Paciente</a:t>
            </a:r>
            <a:r>
              <a:rPr sz="2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2400" b="1" dirty="0">
                <a:solidFill>
                  <a:srgbClr val="1A1133"/>
                </a:solidFill>
                <a:latin typeface="Montserrat"/>
              </a:rPr>
              <a:t>Brasileiro com </a:t>
            </a:r>
            <a:r>
              <a:rPr lang="en-US" sz="2400" b="1" dirty="0" err="1">
                <a:solidFill>
                  <a:srgbClr val="1A1133"/>
                </a:solidFill>
                <a:latin typeface="Montserrat"/>
              </a:rPr>
              <a:t>Câncer</a:t>
            </a:r>
            <a:endParaRPr sz="24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776" y="1106780"/>
            <a:ext cx="7090156" cy="1972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lang="en-US" sz="1200" b="1" dirty="0" err="1">
                <a:solidFill>
                  <a:srgbClr val="91C0E0"/>
                </a:solidFill>
                <a:latin typeface="Montserrat"/>
              </a:rPr>
              <a:t>Câncer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lang="en-US" sz="1200" b="1" dirty="0">
                <a:solidFill>
                  <a:srgbClr val="91C0E0"/>
                </a:solidFill>
                <a:latin typeface="Montserrat"/>
              </a:rPr>
              <a:t>é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a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segunda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principal causa de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morte</a:t>
            </a:r>
            <a:r>
              <a:rPr lang="en-US" sz="1200" b="1" dirty="0">
                <a:solidFill>
                  <a:srgbClr val="91C0E0"/>
                </a:solidFill>
                <a:latin typeface="Montserrat"/>
              </a:rPr>
              <a:t> no </a:t>
            </a:r>
            <a:r>
              <a:rPr lang="en-US" sz="1200" b="1" dirty="0" err="1">
                <a:solidFill>
                  <a:srgbClr val="91C0E0"/>
                </a:solidFill>
                <a:latin typeface="Montserrat"/>
              </a:rPr>
              <a:t>Brasil</a:t>
            </a:r>
            <a:endParaRPr sz="1200" b="1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5266" y="1577182"/>
            <a:ext cx="1954530" cy="1851660"/>
          </a:xfrm>
          <a:prstGeom prst="rect">
            <a:avLst/>
          </a:prstGeom>
          <a:solidFill>
            <a:srgbClr val="1A11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266" y="1577182"/>
            <a:ext cx="1954530" cy="5486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338" y="1954372"/>
            <a:ext cx="1954530" cy="591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15000"/>
              </a:lnSpc>
            </a:pPr>
            <a:r>
              <a:rPr lang="en-US" sz="3600" b="1" dirty="0">
                <a:solidFill>
                  <a:srgbClr val="FFFFFF"/>
                </a:solidFill>
                <a:latin typeface="Montserrat"/>
              </a:rPr>
              <a:t>&gt;</a:t>
            </a:r>
            <a:r>
              <a:rPr sz="3600" b="1" dirty="0">
                <a:solidFill>
                  <a:srgbClr val="FFFFFF"/>
                </a:solidFill>
                <a:latin typeface="Montserrat"/>
              </a:rPr>
              <a:t>704K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426" y="2718183"/>
            <a:ext cx="1680210" cy="4258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0000"/>
              </a:lnSpc>
            </a:pPr>
            <a:r>
              <a:rPr sz="1200" b="1" dirty="0" err="1">
                <a:solidFill>
                  <a:srgbClr val="91C0E0"/>
                </a:solidFill>
                <a:latin typeface="Montserrat"/>
              </a:rPr>
              <a:t>Novos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casos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de</a:t>
            </a:r>
            <a:r>
              <a:rPr lang="en-US"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lang="en-US" sz="1200" b="1" dirty="0" err="1">
                <a:solidFill>
                  <a:srgbClr val="91C0E0"/>
                </a:solidFill>
                <a:latin typeface="Montserrat"/>
              </a:rPr>
              <a:t>câncer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por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ano</a:t>
            </a:r>
            <a:endParaRPr sz="1200" b="1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655" y="3462277"/>
            <a:ext cx="1680210" cy="3315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5000"/>
              </a:lnSpc>
            </a:pPr>
            <a:r>
              <a:rPr sz="900" i="1" dirty="0">
                <a:latin typeface="Montserrat"/>
              </a:rPr>
              <a:t>INCA </a:t>
            </a:r>
            <a:r>
              <a:rPr sz="900" i="1" dirty="0" err="1">
                <a:latin typeface="Montserrat"/>
              </a:rPr>
              <a:t>Estimativa</a:t>
            </a:r>
            <a:r>
              <a:rPr sz="900" i="1" dirty="0">
                <a:latin typeface="Montserrat"/>
              </a:rPr>
              <a:t> 2023–2025 </a:t>
            </a:r>
            <a:br>
              <a:rPr lang="en-US" sz="900" i="1" dirty="0">
                <a:latin typeface="Montserrat"/>
              </a:rPr>
            </a:br>
            <a:r>
              <a:rPr sz="900" i="1" dirty="0">
                <a:latin typeface="Montserrat"/>
              </a:rPr>
              <a:t>(excl. CPNM)¹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53988" y="1571126"/>
            <a:ext cx="1954530" cy="1851660"/>
          </a:xfrm>
          <a:prstGeom prst="rect">
            <a:avLst/>
          </a:prstGeom>
          <a:solidFill>
            <a:srgbClr val="1A11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53988" y="1571126"/>
            <a:ext cx="1954530" cy="5486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53988" y="1948316"/>
            <a:ext cx="1954530" cy="591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15000"/>
              </a:lnSpc>
            </a:pPr>
            <a:r>
              <a:rPr sz="3600" b="1" dirty="0">
                <a:solidFill>
                  <a:srgbClr val="FFFFFF"/>
                </a:solidFill>
                <a:latin typeface="Montserrat"/>
              </a:rPr>
              <a:t>~</a:t>
            </a:r>
            <a:r>
              <a:rPr lang="en-US" sz="3600" b="1" dirty="0">
                <a:solidFill>
                  <a:srgbClr val="FFFFFF"/>
                </a:solidFill>
                <a:latin typeface="Montserrat"/>
              </a:rPr>
              <a:t>32</a:t>
            </a:r>
            <a:r>
              <a:rPr sz="3600" b="1" dirty="0">
                <a:solidFill>
                  <a:srgbClr val="FFFFFF"/>
                </a:solidFill>
                <a:latin typeface="Montserrat"/>
              </a:rPr>
              <a:t>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3212" y="2729916"/>
            <a:ext cx="1817370" cy="4258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0000"/>
              </a:lnSpc>
            </a:pPr>
            <a:r>
              <a:rPr sz="1200" b="1" dirty="0" err="1">
                <a:solidFill>
                  <a:srgbClr val="91C0E0"/>
                </a:solidFill>
                <a:latin typeface="Montserrat"/>
              </a:rPr>
              <a:t>Novos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casos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de </a:t>
            </a:r>
            <a:r>
              <a:rPr lang="en-US" sz="1200" b="1" dirty="0" err="1">
                <a:solidFill>
                  <a:srgbClr val="91C0E0"/>
                </a:solidFill>
                <a:latin typeface="Montserrat"/>
              </a:rPr>
              <a:t>câncer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de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pulmão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por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ano</a:t>
            </a:r>
            <a:endParaRPr sz="1200" b="1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67285" y="3462277"/>
            <a:ext cx="1680210" cy="3315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5000"/>
              </a:lnSpc>
            </a:pPr>
            <a:r>
              <a:rPr sz="900" i="1" dirty="0">
                <a:latin typeface="Montserrat"/>
              </a:rPr>
              <a:t>Principal causa de </a:t>
            </a:r>
            <a:r>
              <a:rPr sz="900" i="1" dirty="0" err="1">
                <a:latin typeface="Montserrat"/>
              </a:rPr>
              <a:t>morte</a:t>
            </a:r>
            <a:r>
              <a:rPr sz="900" i="1" dirty="0">
                <a:latin typeface="Montserrat"/>
              </a:rPr>
              <a:t> </a:t>
            </a:r>
            <a:r>
              <a:rPr sz="900" i="1" dirty="0" err="1">
                <a:latin typeface="Montserrat"/>
              </a:rPr>
              <a:t>por</a:t>
            </a:r>
            <a:r>
              <a:rPr sz="900" i="1" dirty="0">
                <a:latin typeface="Montserrat"/>
              </a:rPr>
              <a:t> </a:t>
            </a:r>
            <a:r>
              <a:rPr lang="en-US" sz="900" i="1" dirty="0" err="1">
                <a:latin typeface="Montserrat"/>
              </a:rPr>
              <a:t>câncer</a:t>
            </a:r>
            <a:r>
              <a:rPr sz="900" i="1" dirty="0">
                <a:latin typeface="Montserrat"/>
              </a:rPr>
              <a:t> no Brasil²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73931" y="1571126"/>
            <a:ext cx="1954530" cy="1851660"/>
          </a:xfrm>
          <a:prstGeom prst="rect">
            <a:avLst/>
          </a:prstGeom>
          <a:solidFill>
            <a:srgbClr val="1A11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3931" y="1571126"/>
            <a:ext cx="1954530" cy="5486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350" y="2025081"/>
            <a:ext cx="1954530" cy="526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15000"/>
              </a:lnSpc>
            </a:pPr>
            <a:r>
              <a:rPr lang="en-US" sz="3200" b="1" dirty="0">
                <a:solidFill>
                  <a:srgbClr val="FFFFFF"/>
                </a:solidFill>
                <a:latin typeface="Montserrat"/>
              </a:rPr>
              <a:t>R$ 3,9 bi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49508" y="2688334"/>
            <a:ext cx="1791822" cy="6474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0000"/>
              </a:lnSpc>
            </a:pPr>
            <a:r>
              <a:rPr lang="pt-BR" sz="1200" b="1" dirty="0">
                <a:solidFill>
                  <a:srgbClr val="91C0E0"/>
                </a:solidFill>
                <a:latin typeface="Montserrat"/>
              </a:rPr>
              <a:t>Custo do tratamento do câncer no SUS </a:t>
            </a:r>
          </a:p>
          <a:p>
            <a:pPr algn="ctr" defTabSz="342900">
              <a:lnSpc>
                <a:spcPct val="120000"/>
              </a:lnSpc>
            </a:pPr>
            <a:r>
              <a:rPr lang="pt-BR" sz="1200" b="1" dirty="0">
                <a:solidFill>
                  <a:srgbClr val="91C0E0"/>
                </a:solidFill>
                <a:latin typeface="Montserrat"/>
              </a:rPr>
              <a:t>em 2022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0060" y="4560570"/>
            <a:ext cx="8181594" cy="1022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30000"/>
              </a:lnSpc>
            </a:pPr>
            <a:r>
              <a:rPr sz="563" i="1" dirty="0">
                <a:solidFill>
                  <a:srgbClr val="6B707B"/>
                </a:solidFill>
                <a:latin typeface="Montserrat"/>
              </a:rPr>
              <a:t>¹ Santos et al., Rev Bras </a:t>
            </a:r>
            <a:r>
              <a:rPr lang="en-US" sz="563" i="1" dirty="0" err="1">
                <a:solidFill>
                  <a:srgbClr val="6B707B"/>
                </a:solidFill>
                <a:latin typeface="Montserrat"/>
              </a:rPr>
              <a:t>Cancerol</a:t>
            </a:r>
            <a:r>
              <a:rPr sz="563" i="1" dirty="0">
                <a:solidFill>
                  <a:srgbClr val="6B707B"/>
                </a:solidFill>
                <a:latin typeface="Montserrat"/>
              </a:rPr>
              <a:t> 2023;69(1):e-213700.   ² Araujo et al., J Bras </a:t>
            </a:r>
            <a:r>
              <a:rPr lang="en-US" sz="563" i="1" dirty="0" err="1">
                <a:solidFill>
                  <a:srgbClr val="6B707B"/>
                </a:solidFill>
                <a:latin typeface="Montserrat"/>
              </a:rPr>
              <a:t>Pneumol</a:t>
            </a:r>
            <a:r>
              <a:rPr sz="563" i="1" dirty="0">
                <a:solidFill>
                  <a:srgbClr val="6B707B"/>
                </a:solidFill>
                <a:latin typeface="Montserrat"/>
              </a:rPr>
              <a:t> 2018;44(1):55–64.   ³ Castro et al., Lancet 2019;394:345–356. 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776" y="4924044"/>
            <a:ext cx="2057400" cy="986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sz="600" spc="225">
                <a:solidFill>
                  <a:srgbClr val="6B707B"/>
                </a:solidFill>
                <a:latin typeface="Montserrat"/>
              </a:rPr>
              <a:t>MS PEN TECHNOLOGIES</a:t>
            </a:r>
          </a:p>
        </p:txBody>
      </p:sp>
      <p:pic>
        <p:nvPicPr>
          <p:cNvPr id="32" name="Image 0" descr="/home/claude/mark.png">
            <a:extLst>
              <a:ext uri="{FF2B5EF4-FFF2-40B4-BE49-F238E27FC236}">
                <a16:creationId xmlns:a16="http://schemas.microsoft.com/office/drawing/2014/main" id="{1102500C-0B8D-C76E-2DA4-19F023ACC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62" y="4889754"/>
            <a:ext cx="150876" cy="18516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E08A750-9C9E-BF35-BC3A-4CE960377815}"/>
              </a:ext>
            </a:extLst>
          </p:cNvPr>
          <p:cNvSpPr/>
          <p:nvPr/>
        </p:nvSpPr>
        <p:spPr>
          <a:xfrm>
            <a:off x="2434045" y="1573718"/>
            <a:ext cx="1954530" cy="1851660"/>
          </a:xfrm>
          <a:prstGeom prst="rect">
            <a:avLst/>
          </a:prstGeom>
          <a:solidFill>
            <a:srgbClr val="1A11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02B041F-468A-B813-B7DF-AD64ACFA683A}"/>
              </a:ext>
            </a:extLst>
          </p:cNvPr>
          <p:cNvSpPr/>
          <p:nvPr/>
        </p:nvSpPr>
        <p:spPr>
          <a:xfrm>
            <a:off x="2434045" y="1573718"/>
            <a:ext cx="1954530" cy="5486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5ECD59-E418-52AC-BD93-4410FEB1C70A}"/>
              </a:ext>
            </a:extLst>
          </p:cNvPr>
          <p:cNvSpPr txBox="1"/>
          <p:nvPr/>
        </p:nvSpPr>
        <p:spPr>
          <a:xfrm>
            <a:off x="2434045" y="1950908"/>
            <a:ext cx="1954530" cy="591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15000"/>
              </a:lnSpc>
            </a:pPr>
            <a:r>
              <a:rPr sz="3600" b="1" dirty="0">
                <a:solidFill>
                  <a:srgbClr val="FFFFFF"/>
                </a:solidFill>
                <a:latin typeface="Montserrat"/>
              </a:rPr>
              <a:t>~</a:t>
            </a:r>
            <a:r>
              <a:rPr lang="en-US" sz="3600" b="1" dirty="0">
                <a:solidFill>
                  <a:srgbClr val="FFFFFF"/>
                </a:solidFill>
                <a:latin typeface="Montserrat"/>
              </a:rPr>
              <a:t>78</a:t>
            </a:r>
            <a:r>
              <a:rPr sz="3600" b="1" dirty="0">
                <a:solidFill>
                  <a:srgbClr val="FFFFFF"/>
                </a:solidFill>
                <a:latin typeface="Montserrat"/>
              </a:rPr>
              <a:t>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385C3A-1D37-3F22-A87E-3E7EEDE12290}"/>
              </a:ext>
            </a:extLst>
          </p:cNvPr>
          <p:cNvSpPr txBox="1"/>
          <p:nvPr/>
        </p:nvSpPr>
        <p:spPr>
          <a:xfrm>
            <a:off x="2375217" y="2729916"/>
            <a:ext cx="2085287" cy="4258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0000"/>
              </a:lnSpc>
            </a:pPr>
            <a:r>
              <a:rPr sz="1200" b="1" dirty="0" err="1">
                <a:solidFill>
                  <a:srgbClr val="91C0E0"/>
                </a:solidFill>
                <a:latin typeface="Montserrat"/>
              </a:rPr>
              <a:t>Novos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casos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de </a:t>
            </a:r>
            <a:r>
              <a:rPr lang="en-US" sz="1200" b="1" dirty="0" err="1">
                <a:solidFill>
                  <a:srgbClr val="91C0E0"/>
                </a:solidFill>
                <a:latin typeface="Montserrat"/>
              </a:rPr>
              <a:t>câncer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endParaRPr lang="en-US" sz="1200" b="1" dirty="0">
              <a:solidFill>
                <a:srgbClr val="91C0E0"/>
              </a:solidFill>
              <a:latin typeface="Montserrat"/>
            </a:endParaRPr>
          </a:p>
          <a:p>
            <a:pPr algn="ctr" defTabSz="342900">
              <a:lnSpc>
                <a:spcPct val="120000"/>
              </a:lnSpc>
            </a:pPr>
            <a:r>
              <a:rPr sz="1200" b="1" dirty="0">
                <a:solidFill>
                  <a:srgbClr val="91C0E0"/>
                </a:solidFill>
                <a:latin typeface="Montserrat"/>
              </a:rPr>
              <a:t>de </a:t>
            </a:r>
            <a:r>
              <a:rPr lang="en-US" sz="1200" b="1" dirty="0">
                <a:solidFill>
                  <a:srgbClr val="91C0E0"/>
                </a:solidFill>
                <a:latin typeface="Montserrat"/>
              </a:rPr>
              <a:t>mama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por</a:t>
            </a:r>
            <a:r>
              <a:rPr sz="12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dirty="0" err="1">
                <a:solidFill>
                  <a:srgbClr val="91C0E0"/>
                </a:solidFill>
                <a:latin typeface="Montserrat"/>
              </a:rPr>
              <a:t>ano</a:t>
            </a:r>
            <a:endParaRPr sz="1200" b="1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BB947C-72CA-4845-3493-6B071A26EDEE}"/>
              </a:ext>
            </a:extLst>
          </p:cNvPr>
          <p:cNvSpPr txBox="1"/>
          <p:nvPr/>
        </p:nvSpPr>
        <p:spPr>
          <a:xfrm>
            <a:off x="2595470" y="3461984"/>
            <a:ext cx="1680210" cy="3315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5000"/>
              </a:lnSpc>
            </a:pPr>
            <a:r>
              <a:rPr lang="en-US" sz="900" i="1" dirty="0">
                <a:latin typeface="Montserrat"/>
              </a:rPr>
              <a:t>O </a:t>
            </a:r>
            <a:r>
              <a:rPr lang="en-US" sz="900" i="1" dirty="0" err="1">
                <a:latin typeface="Montserrat"/>
              </a:rPr>
              <a:t>câncer</a:t>
            </a:r>
            <a:r>
              <a:rPr lang="en-US" sz="900" i="1" dirty="0">
                <a:latin typeface="Montserrat"/>
              </a:rPr>
              <a:t> </a:t>
            </a:r>
            <a:r>
              <a:rPr lang="en-US" sz="900" i="1" dirty="0" err="1">
                <a:latin typeface="Montserrat"/>
              </a:rPr>
              <a:t>mais</a:t>
            </a:r>
            <a:r>
              <a:rPr lang="en-US" sz="900" i="1" dirty="0">
                <a:latin typeface="Montserrat"/>
              </a:rPr>
              <a:t> </a:t>
            </a:r>
            <a:r>
              <a:rPr lang="en-US" sz="900" i="1" dirty="0" err="1">
                <a:latin typeface="Montserrat"/>
              </a:rPr>
              <a:t>comum</a:t>
            </a:r>
            <a:r>
              <a:rPr lang="en-US" sz="900" i="1" dirty="0">
                <a:latin typeface="Montserrat"/>
              </a:rPr>
              <a:t> </a:t>
            </a:r>
            <a:r>
              <a:rPr lang="en-US" sz="900" i="1" dirty="0" err="1">
                <a:latin typeface="Montserrat"/>
              </a:rPr>
              <a:t>em</a:t>
            </a:r>
            <a:r>
              <a:rPr lang="en-US" sz="900" i="1" dirty="0">
                <a:latin typeface="Montserrat"/>
              </a:rPr>
              <a:t> </a:t>
            </a:r>
            <a:r>
              <a:rPr lang="en-US" sz="900" i="1" dirty="0" err="1">
                <a:latin typeface="Montserrat"/>
              </a:rPr>
              <a:t>mulheres</a:t>
            </a:r>
            <a:r>
              <a:rPr lang="en-US" sz="900" i="1" dirty="0">
                <a:latin typeface="Montserrat"/>
              </a:rPr>
              <a:t> Brasileiras</a:t>
            </a:r>
            <a:endParaRPr sz="900" i="1" dirty="0"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14B3BD-4FDC-2421-804A-A00D2FD314F6}"/>
              </a:ext>
            </a:extLst>
          </p:cNvPr>
          <p:cNvSpPr txBox="1"/>
          <p:nvPr/>
        </p:nvSpPr>
        <p:spPr>
          <a:xfrm>
            <a:off x="548184" y="4000316"/>
            <a:ext cx="79368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1A1133"/>
                </a:solidFill>
                <a:latin typeface="Montserrat"/>
              </a:rPr>
              <a:t>Sobrevida e desfechos clínicos dependem, em grande parte, da precisão cirúrgica</a:t>
            </a:r>
            <a:endParaRPr lang="en-US" sz="1400" b="1" dirty="0">
              <a:solidFill>
                <a:srgbClr val="1A1133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5B98A6-B547-485C-4725-E716F836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71588-C77C-4DC1-89A6-E224AC38B7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721712FD-EE82-4348-AA7D-EAC97A0B2034}"/>
              </a:ext>
            </a:extLst>
          </p:cNvPr>
          <p:cNvSpPr/>
          <p:nvPr/>
        </p:nvSpPr>
        <p:spPr>
          <a:xfrm>
            <a:off x="457200" y="1371600"/>
            <a:ext cx="8321040" cy="457200"/>
          </a:xfrm>
          <a:prstGeom prst="roundRect">
            <a:avLst>
              <a:gd name="adj" fmla="val 8000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6">
            <a:extLst>
              <a:ext uri="{FF2B5EF4-FFF2-40B4-BE49-F238E27FC236}">
                <a16:creationId xmlns:a16="http://schemas.microsoft.com/office/drawing/2014/main" id="{A2235B15-186C-8374-852F-649B31B47ACB}"/>
              </a:ext>
            </a:extLst>
          </p:cNvPr>
          <p:cNvSpPr/>
          <p:nvPr/>
        </p:nvSpPr>
        <p:spPr>
          <a:xfrm>
            <a:off x="457200" y="1417320"/>
            <a:ext cx="54864" cy="36576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3F2F6C7D-C98F-9929-8D09-937B1D1B1B50}"/>
              </a:ext>
            </a:extLst>
          </p:cNvPr>
          <p:cNvSpPr/>
          <p:nvPr/>
        </p:nvSpPr>
        <p:spPr>
          <a:xfrm>
            <a:off x="640080" y="148590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Lei 14.758/2023 — PNPCC</a:t>
            </a: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037C65B4-CA21-4C92-2E2E-00983F84C92C}"/>
              </a:ext>
            </a:extLst>
          </p:cNvPr>
          <p:cNvSpPr/>
          <p:nvPr/>
        </p:nvSpPr>
        <p:spPr>
          <a:xfrm>
            <a:off x="3777415" y="1371600"/>
            <a:ext cx="478157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Prioriza o “tratamento mais preciso e menos invasivo”. </a:t>
            </a:r>
          </a:p>
          <a:p>
            <a:pPr marL="0" indent="0">
              <a:buNone/>
            </a:pPr>
            <a:r>
              <a:rPr lang="pt-BR" sz="10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caneta MSPen é exatamente isso — nas palavras da própria lei.</a:t>
            </a:r>
          </a:p>
        </p:txBody>
      </p:sp>
      <p:sp>
        <p:nvSpPr>
          <p:cNvPr id="18" name="Shape 12">
            <a:extLst>
              <a:ext uri="{FF2B5EF4-FFF2-40B4-BE49-F238E27FC236}">
                <a16:creationId xmlns:a16="http://schemas.microsoft.com/office/drawing/2014/main" id="{EED75AD6-C37B-F905-0346-A6DDF243A32E}"/>
              </a:ext>
            </a:extLst>
          </p:cNvPr>
          <p:cNvSpPr/>
          <p:nvPr/>
        </p:nvSpPr>
        <p:spPr>
          <a:xfrm>
            <a:off x="457200" y="1920240"/>
            <a:ext cx="8321040" cy="457200"/>
          </a:xfrm>
          <a:prstGeom prst="roundRect">
            <a:avLst>
              <a:gd name="adj" fmla="val 8000"/>
            </a:avLst>
          </a:prstGeom>
          <a:solidFill>
            <a:srgbClr val="F9F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3">
            <a:extLst>
              <a:ext uri="{FF2B5EF4-FFF2-40B4-BE49-F238E27FC236}">
                <a16:creationId xmlns:a16="http://schemas.microsoft.com/office/drawing/2014/main" id="{62FF9505-1599-A039-0443-C1D66DB5F3C9}"/>
              </a:ext>
            </a:extLst>
          </p:cNvPr>
          <p:cNvSpPr/>
          <p:nvPr/>
        </p:nvSpPr>
        <p:spPr>
          <a:xfrm>
            <a:off x="457200" y="1965960"/>
            <a:ext cx="54864" cy="36576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5A71A813-4C66-F8FE-4037-1C58D90EC870}"/>
              </a:ext>
            </a:extLst>
          </p:cNvPr>
          <p:cNvSpPr/>
          <p:nvPr/>
        </p:nvSpPr>
        <p:spPr>
          <a:xfrm>
            <a:off x="685800" y="2021444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A1133"/>
                </a:solidFill>
                <a:latin typeface="Montserrat" pitchFamily="34" charset="0"/>
              </a:rPr>
              <a:t>Lei 15.385/2026</a:t>
            </a:r>
          </a:p>
        </p:txBody>
      </p:sp>
      <p:sp>
        <p:nvSpPr>
          <p:cNvPr id="32" name="Shape 19">
            <a:extLst>
              <a:ext uri="{FF2B5EF4-FFF2-40B4-BE49-F238E27FC236}">
                <a16:creationId xmlns:a16="http://schemas.microsoft.com/office/drawing/2014/main" id="{0978DD9B-6553-DEC8-B257-B465D06F7E85}"/>
              </a:ext>
            </a:extLst>
          </p:cNvPr>
          <p:cNvSpPr/>
          <p:nvPr/>
        </p:nvSpPr>
        <p:spPr>
          <a:xfrm>
            <a:off x="457200" y="2468880"/>
            <a:ext cx="8321040" cy="457200"/>
          </a:xfrm>
          <a:prstGeom prst="roundRect">
            <a:avLst>
              <a:gd name="adj" fmla="val 8000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0">
            <a:extLst>
              <a:ext uri="{FF2B5EF4-FFF2-40B4-BE49-F238E27FC236}">
                <a16:creationId xmlns:a16="http://schemas.microsoft.com/office/drawing/2014/main" id="{C2AE4714-5C55-3002-9701-708CAE5A5B84}"/>
              </a:ext>
            </a:extLst>
          </p:cNvPr>
          <p:cNvSpPr/>
          <p:nvPr/>
        </p:nvSpPr>
        <p:spPr>
          <a:xfrm>
            <a:off x="457200" y="2514600"/>
            <a:ext cx="54864" cy="36576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21">
            <a:extLst>
              <a:ext uri="{FF2B5EF4-FFF2-40B4-BE49-F238E27FC236}">
                <a16:creationId xmlns:a16="http://schemas.microsoft.com/office/drawing/2014/main" id="{9B75EF7B-C6ED-7C32-B347-6C5D70CA95EC}"/>
              </a:ext>
            </a:extLst>
          </p:cNvPr>
          <p:cNvSpPr/>
          <p:nvPr/>
        </p:nvSpPr>
        <p:spPr>
          <a:xfrm>
            <a:off x="685800" y="2571750"/>
            <a:ext cx="290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Leis dos 30 / 60 dias</a:t>
            </a:r>
          </a:p>
        </p:txBody>
      </p:sp>
      <p:sp>
        <p:nvSpPr>
          <p:cNvPr id="46" name="Shape 26">
            <a:extLst>
              <a:ext uri="{FF2B5EF4-FFF2-40B4-BE49-F238E27FC236}">
                <a16:creationId xmlns:a16="http://schemas.microsoft.com/office/drawing/2014/main" id="{608E9071-F1C9-CB2B-B507-77E13668CDB6}"/>
              </a:ext>
            </a:extLst>
          </p:cNvPr>
          <p:cNvSpPr/>
          <p:nvPr/>
        </p:nvSpPr>
        <p:spPr>
          <a:xfrm>
            <a:off x="457200" y="3017520"/>
            <a:ext cx="8321040" cy="457200"/>
          </a:xfrm>
          <a:prstGeom prst="roundRect">
            <a:avLst>
              <a:gd name="adj" fmla="val 8000"/>
            </a:avLst>
          </a:prstGeom>
          <a:solidFill>
            <a:srgbClr val="F9F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27">
            <a:extLst>
              <a:ext uri="{FF2B5EF4-FFF2-40B4-BE49-F238E27FC236}">
                <a16:creationId xmlns:a16="http://schemas.microsoft.com/office/drawing/2014/main" id="{8917FA9E-8A61-C859-A70D-E9CA05F9FB46}"/>
              </a:ext>
            </a:extLst>
          </p:cNvPr>
          <p:cNvSpPr/>
          <p:nvPr/>
        </p:nvSpPr>
        <p:spPr>
          <a:xfrm>
            <a:off x="457200" y="3063240"/>
            <a:ext cx="54864" cy="36576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D420F5C8-D511-BB9E-90F5-15D53A34142B}"/>
              </a:ext>
            </a:extLst>
          </p:cNvPr>
          <p:cNvSpPr/>
          <p:nvPr/>
        </p:nvSpPr>
        <p:spPr>
          <a:xfrm>
            <a:off x="229044" y="123444"/>
            <a:ext cx="43429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91C0E0"/>
                </a:solidFill>
                <a:latin typeface="Montserrat" pitchFamily="34" charset="0"/>
              </a:rPr>
              <a:t>AS LEIS JÁ EXISTEM</a:t>
            </a:r>
          </a:p>
        </p:txBody>
      </p:sp>
      <p:sp>
        <p:nvSpPr>
          <p:cNvPr id="90" name="Text 4">
            <a:extLst>
              <a:ext uri="{FF2B5EF4-FFF2-40B4-BE49-F238E27FC236}">
                <a16:creationId xmlns:a16="http://schemas.microsoft.com/office/drawing/2014/main" id="{77047AD3-36C8-E021-A653-1B2860401E32}"/>
              </a:ext>
            </a:extLst>
          </p:cNvPr>
          <p:cNvSpPr/>
          <p:nvPr/>
        </p:nvSpPr>
        <p:spPr>
          <a:xfrm>
            <a:off x="182879" y="336042"/>
            <a:ext cx="867641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legislação atual apoia a utilização da caneta</a:t>
            </a:r>
          </a:p>
        </p:txBody>
      </p:sp>
      <p:sp>
        <p:nvSpPr>
          <p:cNvPr id="92" name="Text 9">
            <a:extLst>
              <a:ext uri="{FF2B5EF4-FFF2-40B4-BE49-F238E27FC236}">
                <a16:creationId xmlns:a16="http://schemas.microsoft.com/office/drawing/2014/main" id="{69A246BB-4D28-32BA-D94F-054F39D1D1B1}"/>
              </a:ext>
            </a:extLst>
          </p:cNvPr>
          <p:cNvSpPr/>
          <p:nvPr/>
        </p:nvSpPr>
        <p:spPr>
          <a:xfrm>
            <a:off x="3777415" y="1920240"/>
            <a:ext cx="4790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Prioriza as “tecnologias contra o câncer” — explicitamente equipamentos, dispositivos e procedimentos. </a:t>
            </a:r>
          </a:p>
        </p:txBody>
      </p:sp>
      <p:sp>
        <p:nvSpPr>
          <p:cNvPr id="96" name="Text 9">
            <a:extLst>
              <a:ext uri="{FF2B5EF4-FFF2-40B4-BE49-F238E27FC236}">
                <a16:creationId xmlns:a16="http://schemas.microsoft.com/office/drawing/2014/main" id="{57790D22-6CC1-4F40-EDFD-CEBD52184083}"/>
              </a:ext>
            </a:extLst>
          </p:cNvPr>
          <p:cNvSpPr/>
          <p:nvPr/>
        </p:nvSpPr>
        <p:spPr>
          <a:xfrm>
            <a:off x="3777415" y="2450592"/>
            <a:ext cx="479095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0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Prazos legais de diagnóstico e tratamento, amplamente descumpridos. A precisão da caneta MSPen é como a promessa se cumpre.</a:t>
            </a:r>
          </a:p>
        </p:txBody>
      </p:sp>
      <p:sp>
        <p:nvSpPr>
          <p:cNvPr id="98" name="Text 9">
            <a:extLst>
              <a:ext uri="{FF2B5EF4-FFF2-40B4-BE49-F238E27FC236}">
                <a16:creationId xmlns:a16="http://schemas.microsoft.com/office/drawing/2014/main" id="{1E4AAA1B-2605-D9EA-5020-9219B45AB4CC}"/>
              </a:ext>
            </a:extLst>
          </p:cNvPr>
          <p:cNvSpPr/>
          <p:nvPr/>
        </p:nvSpPr>
        <p:spPr>
          <a:xfrm>
            <a:off x="3777415" y="2988617"/>
            <a:ext cx="4790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pt-BR" sz="1000" b="1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100" name="Text 9">
            <a:extLst>
              <a:ext uri="{FF2B5EF4-FFF2-40B4-BE49-F238E27FC236}">
                <a16:creationId xmlns:a16="http://schemas.microsoft.com/office/drawing/2014/main" id="{308AD6FF-4C29-1B3B-5303-86CE122636E4}"/>
              </a:ext>
            </a:extLst>
          </p:cNvPr>
          <p:cNvSpPr/>
          <p:nvPr/>
        </p:nvSpPr>
        <p:spPr>
          <a:xfrm>
            <a:off x="3768032" y="3017520"/>
            <a:ext cx="4790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R$ 42 bilhões para reduzir a dependência de importações. Uma rede nacional de espectrometria de massa é uma entrega emblemática.</a:t>
            </a:r>
          </a:p>
        </p:txBody>
      </p:sp>
      <p:sp>
        <p:nvSpPr>
          <p:cNvPr id="102" name="Text 21">
            <a:extLst>
              <a:ext uri="{FF2B5EF4-FFF2-40B4-BE49-F238E27FC236}">
                <a16:creationId xmlns:a16="http://schemas.microsoft.com/office/drawing/2014/main" id="{51E393D8-91C5-B8BB-2460-52A975CB90E6}"/>
              </a:ext>
            </a:extLst>
          </p:cNvPr>
          <p:cNvSpPr/>
          <p:nvPr/>
        </p:nvSpPr>
        <p:spPr>
          <a:xfrm>
            <a:off x="685800" y="3102917"/>
            <a:ext cx="290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BR" sz="12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CEIS / Nova Indústria Brasil</a:t>
            </a:r>
          </a:p>
        </p:txBody>
      </p:sp>
      <p:sp>
        <p:nvSpPr>
          <p:cNvPr id="106" name="Text 22">
            <a:extLst>
              <a:ext uri="{FF2B5EF4-FFF2-40B4-BE49-F238E27FC236}">
                <a16:creationId xmlns:a16="http://schemas.microsoft.com/office/drawing/2014/main" id="{3072CC0C-092C-B589-269C-97CED31722D8}"/>
              </a:ext>
            </a:extLst>
          </p:cNvPr>
          <p:cNvSpPr/>
          <p:nvPr/>
        </p:nvSpPr>
        <p:spPr>
          <a:xfrm>
            <a:off x="1157191" y="4028886"/>
            <a:ext cx="664674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685800">
              <a:spcAft>
                <a:spcPts val="600"/>
              </a:spcAft>
            </a:pP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As leis ja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estão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aprovadas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. A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estratégia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 industrial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já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está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 pitchFamily="34" charset="0"/>
              </a:rPr>
              <a:t>financiada</a:t>
            </a: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.</a:t>
            </a:r>
          </a:p>
          <a:p>
            <a:pPr algn="ctr" defTabSz="685800">
              <a:spcAft>
                <a:spcPts val="600"/>
              </a:spcAft>
            </a:pPr>
            <a:r>
              <a:rPr lang="en-US" sz="1400" b="1" dirty="0">
                <a:solidFill>
                  <a:srgbClr val="1A1133"/>
                </a:solidFill>
                <a:latin typeface="Montserrat" pitchFamily="34" charset="0"/>
              </a:rPr>
              <a:t> Esta é a tecnologia que cumpre as duas.</a:t>
            </a:r>
          </a:p>
        </p:txBody>
      </p:sp>
    </p:spTree>
    <p:extLst>
      <p:ext uri="{BB962C8B-B14F-4D97-AF65-F5344CB8AC3E}">
        <p14:creationId xmlns:p14="http://schemas.microsoft.com/office/powerpoint/2010/main" val="1429924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65DD16-C3C7-21BB-C0A8-B348FF112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71588-C77C-4DC1-89A6-E224AC38B7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14">
            <a:extLst>
              <a:ext uri="{FF2B5EF4-FFF2-40B4-BE49-F238E27FC236}">
                <a16:creationId xmlns:a16="http://schemas.microsoft.com/office/drawing/2014/main" id="{DECF72EA-F7C6-B194-B47A-64B78E88859A}"/>
              </a:ext>
            </a:extLst>
          </p:cNvPr>
          <p:cNvSpPr/>
          <p:nvPr/>
        </p:nvSpPr>
        <p:spPr>
          <a:xfrm>
            <a:off x="513076" y="1071667"/>
            <a:ext cx="8487340" cy="2339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hora é agora, nao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temos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tempo a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perder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interesse é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mundial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mas a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prioridade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é o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Brasil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Primeiro.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A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tecnologia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está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comprovada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A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tecnologia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brasileira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Câncer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prioridade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para o Governo Brasileiro;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Leis e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financiamento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atuais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estao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alinhados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com a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proposta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MSPen;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A1133"/>
                </a:solidFill>
                <a:latin typeface="Montserrat" pitchFamily="34" charset="0"/>
              </a:rPr>
              <a:t>Centros de excelência em câncer 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para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implementação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no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Brasil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.</a:t>
            </a:r>
          </a:p>
          <a:p>
            <a:pPr marL="0" indent="0">
              <a:spcAft>
                <a:spcPts val="300"/>
              </a:spcAft>
              <a:buNone/>
            </a:pPr>
            <a:endParaRPr lang="en-US" dirty="0">
              <a:solidFill>
                <a:srgbClr val="1A1133"/>
              </a:solidFill>
              <a:latin typeface="Montserrat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en-US" dirty="0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06E736F6-76F0-4267-1623-AB0B6C93BD7D}"/>
              </a:ext>
            </a:extLst>
          </p:cNvPr>
          <p:cNvSpPr/>
          <p:nvPr/>
        </p:nvSpPr>
        <p:spPr>
          <a:xfrm>
            <a:off x="377597" y="717122"/>
            <a:ext cx="45720" cy="2468880"/>
          </a:xfrm>
          <a:prstGeom prst="rect">
            <a:avLst/>
          </a:prstGeom>
          <a:solidFill>
            <a:srgbClr val="91C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85F60B50-7F87-B3B4-1CCA-10C7E3DC8D00}"/>
              </a:ext>
            </a:extLst>
          </p:cNvPr>
          <p:cNvSpPr/>
          <p:nvPr/>
        </p:nvSpPr>
        <p:spPr>
          <a:xfrm>
            <a:off x="213164" y="12373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00" b="1" kern="0" cap="all" spc="300" dirty="0">
                <a:solidFill>
                  <a:srgbClr val="91C0E0"/>
                </a:solidFill>
                <a:latin typeface="Montserrat" pitchFamily="34" charset="0"/>
              </a:rPr>
              <a:t>TEMOS QUE AGIR AGORA</a:t>
            </a: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50A2DF54-E0B4-F69F-C9C0-18495A2940B5}"/>
              </a:ext>
            </a:extLst>
          </p:cNvPr>
          <p:cNvSpPr/>
          <p:nvPr/>
        </p:nvSpPr>
        <p:spPr>
          <a:xfrm>
            <a:off x="636218" y="3595916"/>
            <a:ext cx="7886700" cy="925830"/>
          </a:xfrm>
          <a:prstGeom prst="rect">
            <a:avLst/>
          </a:prstGeom>
          <a:solidFill>
            <a:srgbClr val="14213D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1403047A-E8C9-6455-0334-E963EFA3E424}"/>
              </a:ext>
            </a:extLst>
          </p:cNvPr>
          <p:cNvSpPr/>
          <p:nvPr/>
        </p:nvSpPr>
        <p:spPr>
          <a:xfrm>
            <a:off x="802151" y="3698786"/>
            <a:ext cx="7583608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algn="ctr" defTabSz="685800">
              <a:lnSpc>
                <a:spcPct val="110000"/>
              </a:lnSpc>
              <a:defRPr/>
            </a:pPr>
            <a:r>
              <a:rPr lang="pt-BR" sz="1600" dirty="0">
                <a:solidFill>
                  <a:srgbClr val="C8D6E5"/>
                </a:solidFill>
                <a:latin typeface="Montserrat" pitchFamily="34" charset="0"/>
              </a:rPr>
              <a:t>O </a:t>
            </a:r>
            <a:r>
              <a:rPr lang="pt-BR" sz="1600" b="1" dirty="0">
                <a:solidFill>
                  <a:srgbClr val="C8D6E5"/>
                </a:solidFill>
                <a:latin typeface="Montserrat" pitchFamily="34" charset="0"/>
              </a:rPr>
              <a:t>povo brasileiro </a:t>
            </a:r>
            <a:r>
              <a:rPr lang="pt-BR" sz="1600" dirty="0">
                <a:solidFill>
                  <a:srgbClr val="C8D6E5"/>
                </a:solidFill>
                <a:latin typeface="Montserrat" pitchFamily="34" charset="0"/>
              </a:rPr>
              <a:t>tem esperança e confiança nos benefícios da caneta MSPen no tratamento das pessoas que eles </a:t>
            </a:r>
            <a:r>
              <a:rPr lang="pt-BR" sz="1600" b="1" dirty="0">
                <a:solidFill>
                  <a:srgbClr val="C8D6E5"/>
                </a:solidFill>
                <a:latin typeface="Montserrat" pitchFamily="34" charset="0"/>
              </a:rPr>
              <a:t>mais amam nas suas vidas</a:t>
            </a:r>
            <a:r>
              <a:rPr lang="pt-BR" sz="1600" dirty="0">
                <a:solidFill>
                  <a:srgbClr val="C8D6E5"/>
                </a:solidFill>
                <a:latin typeface="Montserrat" pitchFamily="34" charset="0"/>
              </a:rPr>
              <a:t>. </a:t>
            </a:r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634784DA-7A1D-0218-7AF4-C3E0EDF1C7BD}"/>
              </a:ext>
            </a:extLst>
          </p:cNvPr>
          <p:cNvSpPr/>
          <p:nvPr/>
        </p:nvSpPr>
        <p:spPr>
          <a:xfrm>
            <a:off x="630197" y="3595916"/>
            <a:ext cx="54864" cy="925830"/>
          </a:xfrm>
          <a:prstGeom prst="rect">
            <a:avLst/>
          </a:prstGeom>
          <a:solidFill>
            <a:srgbClr val="E8B23A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4BCB8D8B-CFB6-FBD9-5E65-601BC2D23094}"/>
              </a:ext>
            </a:extLst>
          </p:cNvPr>
          <p:cNvSpPr/>
          <p:nvPr/>
        </p:nvSpPr>
        <p:spPr>
          <a:xfrm>
            <a:off x="8485713" y="3595916"/>
            <a:ext cx="54864" cy="932688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82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FE66E-67BC-F59F-1952-C8867CE45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4">
            <a:extLst>
              <a:ext uri="{FF2B5EF4-FFF2-40B4-BE49-F238E27FC236}">
                <a16:creationId xmlns:a16="http://schemas.microsoft.com/office/drawing/2014/main" id="{19CA73A7-B0D3-1F20-E18C-18D5F9EF7D4D}"/>
              </a:ext>
            </a:extLst>
          </p:cNvPr>
          <p:cNvSpPr/>
          <p:nvPr/>
        </p:nvSpPr>
        <p:spPr>
          <a:xfrm>
            <a:off x="262884" y="329847"/>
            <a:ext cx="8869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A1133"/>
                </a:solidFill>
                <a:latin typeface="Montserrat" pitchFamily="34" charset="0"/>
              </a:rPr>
              <a:t>Tecnologia</a:t>
            </a:r>
            <a:r>
              <a:rPr lang="en-US" sz="28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2800" b="1" dirty="0" err="1">
                <a:solidFill>
                  <a:srgbClr val="1A1133"/>
                </a:solidFill>
                <a:latin typeface="Montserrat" pitchFamily="34" charset="0"/>
              </a:rPr>
              <a:t>criada</a:t>
            </a:r>
            <a:r>
              <a:rPr lang="en-US" sz="28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2800" b="1" dirty="0" err="1">
                <a:solidFill>
                  <a:srgbClr val="1A1133"/>
                </a:solidFill>
                <a:latin typeface="Montserrat" pitchFamily="34" charset="0"/>
              </a:rPr>
              <a:t>por</a:t>
            </a:r>
            <a:r>
              <a:rPr lang="en-US" sz="2800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sz="2800" b="1" dirty="0" err="1">
                <a:solidFill>
                  <a:srgbClr val="1A1133"/>
                </a:solidFill>
                <a:latin typeface="Montserrat" pitchFamily="34" charset="0"/>
              </a:rPr>
              <a:t>uma</a:t>
            </a:r>
            <a:r>
              <a:rPr lang="en-US" sz="2800" b="1" dirty="0">
                <a:solidFill>
                  <a:srgbClr val="1A1133"/>
                </a:solidFill>
                <a:latin typeface="Montserrat" pitchFamily="34" charset="0"/>
              </a:rPr>
              <a:t> Brasileira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592ED5-DDD0-4925-8CDD-8C5817435D53}"/>
              </a:ext>
            </a:extLst>
          </p:cNvPr>
          <p:cNvSpPr txBox="1"/>
          <p:nvPr/>
        </p:nvSpPr>
        <p:spPr>
          <a:xfrm>
            <a:off x="274320" y="13716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 spc="400" dirty="0">
                <a:solidFill>
                  <a:srgbClr val="91C0E0"/>
                </a:solidFill>
                <a:latin typeface="Montserrat"/>
              </a:rPr>
              <a:t>ORIGEM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D512C2-C184-06FD-69AD-E5A99392C55C}"/>
              </a:ext>
            </a:extLst>
          </p:cNvPr>
          <p:cNvSpPr txBox="1"/>
          <p:nvPr/>
        </p:nvSpPr>
        <p:spPr>
          <a:xfrm>
            <a:off x="235452" y="1228199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 dirty="0">
                <a:solidFill>
                  <a:srgbClr val="1A1133"/>
                </a:solidFill>
                <a:latin typeface="Montserrat"/>
              </a:rPr>
              <a:t>Dra. Lívia S. Eberlin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1E4B032-03E1-FF5F-06C6-37430CCD356C}"/>
              </a:ext>
            </a:extLst>
          </p:cNvPr>
          <p:cNvSpPr txBox="1"/>
          <p:nvPr/>
        </p:nvSpPr>
        <p:spPr>
          <a:xfrm>
            <a:off x="246888" y="157174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1" dirty="0" err="1">
                <a:solidFill>
                  <a:srgbClr val="91C0E0"/>
                </a:solidFill>
                <a:latin typeface="Montserrat"/>
              </a:rPr>
              <a:t>Cientista</a:t>
            </a:r>
            <a:r>
              <a:rPr sz="1200" b="0" i="1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0" i="1" dirty="0" err="1">
                <a:solidFill>
                  <a:srgbClr val="91C0E0"/>
                </a:solidFill>
                <a:latin typeface="Montserrat"/>
              </a:rPr>
              <a:t>Fundadora</a:t>
            </a:r>
            <a:r>
              <a:rPr sz="1200" b="0" i="1" dirty="0">
                <a:solidFill>
                  <a:srgbClr val="91C0E0"/>
                </a:solidFill>
                <a:latin typeface="Montserrat"/>
              </a:rPr>
              <a:t>, MS Pen Technologies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BB7FDC0-42C0-17A7-7C97-C237564147EB}"/>
              </a:ext>
            </a:extLst>
          </p:cNvPr>
          <p:cNvSpPr/>
          <p:nvPr/>
        </p:nvSpPr>
        <p:spPr>
          <a:xfrm>
            <a:off x="246888" y="1955521"/>
            <a:ext cx="73152" cy="73152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D482BE1-4D39-FA20-B0A4-DC10FD07E710}"/>
              </a:ext>
            </a:extLst>
          </p:cNvPr>
          <p:cNvSpPr txBox="1"/>
          <p:nvPr/>
        </p:nvSpPr>
        <p:spPr>
          <a:xfrm>
            <a:off x="448056" y="1866987"/>
            <a:ext cx="6565392" cy="20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1" i="0" dirty="0" err="1">
                <a:solidFill>
                  <a:srgbClr val="1A1133"/>
                </a:solidFill>
                <a:latin typeface="Montserrat"/>
              </a:rPr>
              <a:t>Nascid</a:t>
            </a:r>
            <a:r>
              <a:rPr lang="en-US" sz="1100" b="1" i="0" dirty="0" err="1">
                <a:solidFill>
                  <a:srgbClr val="1A1133"/>
                </a:solidFill>
                <a:latin typeface="Montserrat"/>
              </a:rPr>
              <a:t>a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100" b="1" i="0" dirty="0">
                <a:solidFill>
                  <a:srgbClr val="1A1133"/>
                </a:solidFill>
                <a:latin typeface="Montserrat"/>
              </a:rPr>
              <a:t>e </a:t>
            </a:r>
            <a:r>
              <a:rPr lang="en-US" sz="1100" b="1" i="0" dirty="0" err="1">
                <a:solidFill>
                  <a:srgbClr val="1A1133"/>
                </a:solidFill>
                <a:latin typeface="Montserrat"/>
              </a:rPr>
              <a:t>criada</a:t>
            </a:r>
            <a:r>
              <a:rPr lang="en-US"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100" b="1" i="0" dirty="0" err="1">
                <a:solidFill>
                  <a:srgbClr val="1A1133"/>
                </a:solidFill>
                <a:latin typeface="Montserrat"/>
              </a:rPr>
              <a:t>em</a:t>
            </a:r>
            <a:r>
              <a:rPr lang="en-US" sz="1100" b="1" i="0" dirty="0">
                <a:solidFill>
                  <a:srgbClr val="1A1133"/>
                </a:solidFill>
                <a:latin typeface="Montserrat"/>
              </a:rPr>
              <a:t> Campinas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, 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Q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uímica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formada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pela </a:t>
            </a:r>
            <a:r>
              <a:rPr lang="en-US" sz="1100" i="0" dirty="0">
                <a:solidFill>
                  <a:srgbClr val="6B707B"/>
                </a:solidFill>
                <a:latin typeface="Montserrat"/>
              </a:rPr>
              <a:t>UNICAMP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.</a:t>
            </a:r>
            <a:r>
              <a:rPr lang="en-US" sz="1100" i="0" dirty="0">
                <a:solidFill>
                  <a:srgbClr val="6B707B"/>
                </a:solidFill>
                <a:latin typeface="Montserrat"/>
              </a:rPr>
              <a:t> </a:t>
            </a:r>
            <a:endParaRPr sz="1100" i="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07137BB-E9A6-A60F-C9B2-A92E2FFC670C}"/>
              </a:ext>
            </a:extLst>
          </p:cNvPr>
          <p:cNvSpPr/>
          <p:nvPr/>
        </p:nvSpPr>
        <p:spPr>
          <a:xfrm>
            <a:off x="246888" y="2292382"/>
            <a:ext cx="73152" cy="73152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E6B7FB-8726-FA7A-6193-7A38EDCB751E}"/>
              </a:ext>
            </a:extLst>
          </p:cNvPr>
          <p:cNvSpPr txBox="1"/>
          <p:nvPr/>
        </p:nvSpPr>
        <p:spPr>
          <a:xfrm>
            <a:off x="448056" y="2208182"/>
            <a:ext cx="6565392" cy="20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1" i="0" dirty="0" err="1">
                <a:solidFill>
                  <a:srgbClr val="1A1133"/>
                </a:solidFill>
                <a:latin typeface="Montserrat"/>
              </a:rPr>
              <a:t>Doutorado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100" b="1" i="0" dirty="0" err="1">
                <a:solidFill>
                  <a:srgbClr val="1A1133"/>
                </a:solidFill>
                <a:latin typeface="Montserrat"/>
              </a:rPr>
              <a:t>em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100" b="1" i="0" dirty="0" err="1">
                <a:solidFill>
                  <a:srgbClr val="1A1133"/>
                </a:solidFill>
                <a:latin typeface="Montserrat"/>
              </a:rPr>
              <a:t>química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pela Purdue University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.</a:t>
            </a:r>
            <a:endParaRPr sz="1100" b="0" i="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C36B2A3-DEBC-39CA-A5A5-75DA9889A9FD}"/>
              </a:ext>
            </a:extLst>
          </p:cNvPr>
          <p:cNvSpPr/>
          <p:nvPr/>
        </p:nvSpPr>
        <p:spPr>
          <a:xfrm>
            <a:off x="242160" y="2921339"/>
            <a:ext cx="73152" cy="73152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59B2EFC-6946-5B5C-D7AA-676BF92976BD}"/>
              </a:ext>
            </a:extLst>
          </p:cNvPr>
          <p:cNvSpPr txBox="1"/>
          <p:nvPr/>
        </p:nvSpPr>
        <p:spPr>
          <a:xfrm>
            <a:off x="448056" y="2852045"/>
            <a:ext cx="5415645" cy="4347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1" i="0" dirty="0">
                <a:solidFill>
                  <a:srgbClr val="1A1133"/>
                </a:solidFill>
                <a:latin typeface="Montserrat"/>
              </a:rPr>
              <a:t>Cargos </a:t>
            </a:r>
            <a:r>
              <a:rPr sz="1100" b="1" i="0" dirty="0" err="1">
                <a:solidFill>
                  <a:srgbClr val="1A1133"/>
                </a:solidFill>
                <a:latin typeface="Montserrat"/>
              </a:rPr>
              <a:t>acadêmicos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: 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UT Austin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,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 Baylor College of Medicine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e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MD Anderson Cancer Center. 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5D66360-7539-ABDD-1D46-C029651A1730}"/>
              </a:ext>
            </a:extLst>
          </p:cNvPr>
          <p:cNvSpPr/>
          <p:nvPr/>
        </p:nvSpPr>
        <p:spPr>
          <a:xfrm>
            <a:off x="232354" y="3671443"/>
            <a:ext cx="60341" cy="73152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A7BCD7A-D20D-D175-E394-6EEA07EB3DBD}"/>
              </a:ext>
            </a:extLst>
          </p:cNvPr>
          <p:cNvSpPr txBox="1"/>
          <p:nvPr/>
        </p:nvSpPr>
        <p:spPr>
          <a:xfrm>
            <a:off x="408335" y="3573771"/>
            <a:ext cx="5415645" cy="1348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1" i="0" dirty="0" err="1">
                <a:solidFill>
                  <a:srgbClr val="1A1133"/>
                </a:solidFill>
                <a:latin typeface="Montserrat"/>
              </a:rPr>
              <a:t>Honrarias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: </a:t>
            </a:r>
            <a:endParaRPr lang="en-US" sz="1100" b="1" i="0" dirty="0">
              <a:solidFill>
                <a:srgbClr val="1A1133"/>
              </a:solidFill>
              <a:latin typeface="Montserrat"/>
            </a:endParaRPr>
          </a:p>
          <a:p>
            <a:pPr marL="171450" indent="-171450" algn="l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Prêmio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1" dirty="0">
                <a:solidFill>
                  <a:srgbClr val="6B707B"/>
                </a:solidFill>
                <a:latin typeface="Montserrat"/>
              </a:rPr>
              <a:t>Zeferino Vaz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, Primeiro Lugar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na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Quimica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da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Unicamp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(2008)</a:t>
            </a:r>
          </a:p>
          <a:p>
            <a:pPr marL="171450" indent="-17145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Prêmio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1" dirty="0">
                <a:solidFill>
                  <a:srgbClr val="6B707B"/>
                </a:solidFill>
                <a:latin typeface="Montserrat"/>
              </a:rPr>
              <a:t>Nobel Laureate Signature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,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Melhor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Tese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de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Quimica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dos EUA (2012)</a:t>
            </a:r>
          </a:p>
          <a:p>
            <a:pPr marL="171450" indent="-171450" algn="l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sz="1100" b="0" i="0" dirty="0" err="1">
                <a:solidFill>
                  <a:srgbClr val="6B707B"/>
                </a:solidFill>
                <a:latin typeface="Montserrat"/>
              </a:rPr>
              <a:t>Bolsista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 MacArthur “Genius” (2018)</a:t>
            </a:r>
            <a:endParaRPr lang="en-US" sz="1100" b="0" i="0" dirty="0">
              <a:solidFill>
                <a:srgbClr val="6B707B"/>
              </a:solidFill>
              <a:latin typeface="Montserrat"/>
            </a:endParaRPr>
          </a:p>
          <a:p>
            <a:pPr marL="171450" indent="-171450" algn="l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Forbes 30 under 30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nos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EUA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em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Medicina (2019)</a:t>
            </a:r>
          </a:p>
          <a:p>
            <a:pPr marL="171450" indent="-171450" algn="l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Forbes 15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Mulheres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mais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Poderosas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do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Brasil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(2026)</a:t>
            </a:r>
            <a:endParaRPr sz="1100" b="0" i="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5DFCFAC-B7DA-0A18-4502-C463546D1DA5}"/>
              </a:ext>
            </a:extLst>
          </p:cNvPr>
          <p:cNvSpPr/>
          <p:nvPr/>
        </p:nvSpPr>
        <p:spPr>
          <a:xfrm>
            <a:off x="6029084" y="3801222"/>
            <a:ext cx="2879464" cy="1182535"/>
          </a:xfrm>
          <a:prstGeom prst="rect">
            <a:avLst/>
          </a:prstGeom>
          <a:solidFill>
            <a:srgbClr val="1A11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FE978D1-9351-7E54-FF6F-6003FB10FA43}"/>
              </a:ext>
            </a:extLst>
          </p:cNvPr>
          <p:cNvSpPr txBox="1"/>
          <p:nvPr/>
        </p:nvSpPr>
        <p:spPr>
          <a:xfrm>
            <a:off x="5795794" y="4173346"/>
            <a:ext cx="1371600" cy="59189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3600" b="1" i="0" dirty="0">
                <a:solidFill>
                  <a:srgbClr val="91C0E0"/>
                </a:solidFill>
                <a:latin typeface="Montserrat"/>
              </a:rPr>
              <a:t>16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81DC3F4-EB73-6D02-1863-F2036B2F86A8}"/>
              </a:ext>
            </a:extLst>
          </p:cNvPr>
          <p:cNvSpPr txBox="1"/>
          <p:nvPr/>
        </p:nvSpPr>
        <p:spPr>
          <a:xfrm>
            <a:off x="6817525" y="4289027"/>
            <a:ext cx="2011680" cy="1972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 dirty="0" err="1">
                <a:solidFill>
                  <a:srgbClr val="91C0E0"/>
                </a:solidFill>
                <a:latin typeface="Montserrat"/>
              </a:rPr>
              <a:t>Patentes</a:t>
            </a:r>
            <a:r>
              <a:rPr sz="1200" b="1" i="0" dirty="0">
                <a:solidFill>
                  <a:srgbClr val="91C0E0"/>
                </a:solidFill>
                <a:latin typeface="Montserrat"/>
              </a:rPr>
              <a:t> </a:t>
            </a:r>
            <a:r>
              <a:rPr sz="1200" b="1" i="0" dirty="0" err="1">
                <a:solidFill>
                  <a:srgbClr val="91C0E0"/>
                </a:solidFill>
                <a:latin typeface="Montserrat"/>
              </a:rPr>
              <a:t>concedidas</a:t>
            </a:r>
            <a:endParaRPr sz="1200" b="1" i="0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87F2150-372C-E36D-CE6F-800C7B0AA272}"/>
              </a:ext>
            </a:extLst>
          </p:cNvPr>
          <p:cNvSpPr txBox="1"/>
          <p:nvPr/>
        </p:nvSpPr>
        <p:spPr>
          <a:xfrm>
            <a:off x="6842665" y="4505576"/>
            <a:ext cx="2011680" cy="3627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 i="1" dirty="0">
                <a:solidFill>
                  <a:srgbClr val="E6ECF0"/>
                </a:solidFill>
                <a:latin typeface="Montserrat"/>
              </a:rPr>
              <a:t>+ 30 </a:t>
            </a:r>
            <a:r>
              <a:rPr sz="950" b="0" i="1" dirty="0" err="1">
                <a:solidFill>
                  <a:srgbClr val="E6ECF0"/>
                </a:solidFill>
                <a:latin typeface="Montserrat"/>
              </a:rPr>
              <a:t>pendentes</a:t>
            </a:r>
            <a:r>
              <a:rPr sz="950" b="0" i="1" dirty="0">
                <a:solidFill>
                  <a:srgbClr val="E6ECF0"/>
                </a:solidFill>
                <a:latin typeface="Montserrat"/>
              </a:rPr>
              <a:t> </a:t>
            </a:r>
            <a:r>
              <a:rPr sz="950" b="0" i="1" dirty="0" err="1">
                <a:solidFill>
                  <a:srgbClr val="E6ECF0"/>
                </a:solidFill>
                <a:latin typeface="Montserrat"/>
              </a:rPr>
              <a:t>em</a:t>
            </a:r>
            <a:r>
              <a:rPr sz="950" b="0" i="1" dirty="0">
                <a:solidFill>
                  <a:srgbClr val="E6ECF0"/>
                </a:solidFill>
                <a:latin typeface="Montserrat"/>
              </a:rPr>
              <a:t> EUA, </a:t>
            </a:r>
            <a:r>
              <a:rPr sz="950" b="0" i="1" dirty="0" err="1">
                <a:solidFill>
                  <a:srgbClr val="E6ECF0"/>
                </a:solidFill>
                <a:latin typeface="Montserrat"/>
              </a:rPr>
              <a:t>Canadá</a:t>
            </a:r>
            <a:r>
              <a:rPr sz="950" b="0" i="1" dirty="0">
                <a:solidFill>
                  <a:srgbClr val="E6ECF0"/>
                </a:solidFill>
                <a:latin typeface="Montserrat"/>
              </a:rPr>
              <a:t>, UE, </a:t>
            </a:r>
            <a:r>
              <a:rPr sz="950" b="0" i="1" dirty="0" err="1">
                <a:solidFill>
                  <a:srgbClr val="E6ECF0"/>
                </a:solidFill>
                <a:latin typeface="Montserrat"/>
              </a:rPr>
              <a:t>Japão</a:t>
            </a:r>
            <a:r>
              <a:rPr sz="950" b="0" i="1" dirty="0">
                <a:solidFill>
                  <a:srgbClr val="E6ECF0"/>
                </a:solidFill>
                <a:latin typeface="Montserrat"/>
              </a:rPr>
              <a:t> e </a:t>
            </a:r>
            <a:r>
              <a:rPr sz="950" b="0" i="1" dirty="0" err="1">
                <a:solidFill>
                  <a:srgbClr val="E6ECF0"/>
                </a:solidFill>
                <a:latin typeface="Montserrat"/>
              </a:rPr>
              <a:t>Brasil</a:t>
            </a:r>
            <a:endParaRPr sz="950" b="0" i="1" dirty="0">
              <a:solidFill>
                <a:srgbClr val="E6ECF0"/>
              </a:solidFill>
              <a:latin typeface="Montserrat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E8B51CE-5F2F-512B-5408-E18FCE76CA6D}"/>
              </a:ext>
            </a:extLst>
          </p:cNvPr>
          <p:cNvSpPr/>
          <p:nvPr/>
        </p:nvSpPr>
        <p:spPr>
          <a:xfrm>
            <a:off x="246888" y="2583343"/>
            <a:ext cx="73152" cy="73152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59537F1-4EF3-8816-9F42-6E8790BCDADC}"/>
              </a:ext>
            </a:extLst>
          </p:cNvPr>
          <p:cNvSpPr txBox="1"/>
          <p:nvPr/>
        </p:nvSpPr>
        <p:spPr>
          <a:xfrm>
            <a:off x="448056" y="2507810"/>
            <a:ext cx="6565392" cy="20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lang="en-US" sz="1100" b="1" i="0" dirty="0">
                <a:solidFill>
                  <a:srgbClr val="1A1133"/>
                </a:solidFill>
                <a:latin typeface="Montserrat"/>
              </a:rPr>
              <a:t>Pós-</a:t>
            </a:r>
            <a:r>
              <a:rPr sz="1100" b="1" i="0" dirty="0" err="1">
                <a:solidFill>
                  <a:srgbClr val="1A1133"/>
                </a:solidFill>
                <a:latin typeface="Montserrat"/>
              </a:rPr>
              <a:t>Doutorado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100" b="1" i="0" dirty="0" err="1">
                <a:solidFill>
                  <a:srgbClr val="1A1133"/>
                </a:solidFill>
                <a:latin typeface="Montserrat"/>
              </a:rPr>
              <a:t>em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100" b="1" i="0" dirty="0" err="1">
                <a:solidFill>
                  <a:srgbClr val="1A1133"/>
                </a:solidFill>
                <a:latin typeface="Montserrat"/>
              </a:rPr>
              <a:t>química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100" b="0" i="0" dirty="0">
                <a:solidFill>
                  <a:srgbClr val="6B707B"/>
                </a:solidFill>
                <a:latin typeface="Montserrat"/>
              </a:rPr>
              <a:t>pela 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Stanford University. </a:t>
            </a:r>
            <a:endParaRPr sz="1100" b="0" i="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BEC5C13-6863-ABD1-ABD7-73377FC5667E}"/>
              </a:ext>
            </a:extLst>
          </p:cNvPr>
          <p:cNvSpPr/>
          <p:nvPr/>
        </p:nvSpPr>
        <p:spPr>
          <a:xfrm>
            <a:off x="232354" y="3409671"/>
            <a:ext cx="73152" cy="73152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65F6C35-3382-89EA-8787-8C8A576E5DE1}"/>
              </a:ext>
            </a:extLst>
          </p:cNvPr>
          <p:cNvSpPr txBox="1"/>
          <p:nvPr/>
        </p:nvSpPr>
        <p:spPr>
          <a:xfrm>
            <a:off x="433522" y="3336201"/>
            <a:ext cx="5415645" cy="20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35000"/>
              </a:lnSpc>
            </a:pPr>
            <a:r>
              <a:rPr lang="en-US" sz="1100" b="1" dirty="0" err="1">
                <a:solidFill>
                  <a:srgbClr val="1A1133"/>
                </a:solidFill>
                <a:latin typeface="Montserrat"/>
              </a:rPr>
              <a:t>Produtividade</a:t>
            </a:r>
            <a:r>
              <a:rPr sz="1100" b="1" i="0" dirty="0">
                <a:solidFill>
                  <a:srgbClr val="1A1133"/>
                </a:solidFill>
                <a:latin typeface="Montserrat"/>
              </a:rPr>
              <a:t>: </a:t>
            </a:r>
            <a:r>
              <a:rPr lang="en-US" sz="1100" i="0" dirty="0">
                <a:solidFill>
                  <a:srgbClr val="1A1133"/>
                </a:solidFill>
                <a:latin typeface="Montserrat"/>
              </a:rPr>
              <a:t>&gt;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120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artigos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científicos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,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dezenas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 de </a:t>
            </a:r>
            <a:r>
              <a:rPr lang="en-US" sz="1100" b="0" i="0" dirty="0" err="1">
                <a:solidFill>
                  <a:srgbClr val="6B707B"/>
                </a:solidFill>
                <a:latin typeface="Montserrat"/>
              </a:rPr>
              <a:t>patentes</a:t>
            </a:r>
            <a:r>
              <a:rPr lang="en-US" sz="1100" b="0" i="0" dirty="0">
                <a:solidFill>
                  <a:srgbClr val="6B707B"/>
                </a:solidFill>
                <a:latin typeface="Montserrat"/>
              </a:rPr>
              <a:t>. </a:t>
            </a:r>
            <a:endParaRPr sz="1100" b="0" i="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EC899BF-064E-6081-785C-7FE1258B9610}"/>
              </a:ext>
            </a:extLst>
          </p:cNvPr>
          <p:cNvSpPr txBox="1"/>
          <p:nvPr/>
        </p:nvSpPr>
        <p:spPr>
          <a:xfrm>
            <a:off x="305506" y="825971"/>
            <a:ext cx="8229600" cy="1972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lang="pt-BR" sz="1200" i="1" dirty="0">
                <a:solidFill>
                  <a:srgbClr val="6B707B"/>
                </a:solidFill>
                <a:latin typeface="Montserrat"/>
              </a:rPr>
              <a:t>Apaixonada pela ciência, por pessoas, e com a prioridade de beneficiar o Brasil </a:t>
            </a:r>
            <a:endParaRPr sz="1200" i="1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CF003E5-4F72-7E80-1CD4-58E28E82CE04}"/>
              </a:ext>
            </a:extLst>
          </p:cNvPr>
          <p:cNvSpPr txBox="1"/>
          <p:nvPr/>
        </p:nvSpPr>
        <p:spPr>
          <a:xfrm>
            <a:off x="6146546" y="3843155"/>
            <a:ext cx="2682659" cy="358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dirty="0" err="1">
                <a:solidFill>
                  <a:schemeClr val="bg1"/>
                </a:solidFill>
                <a:latin typeface="Montserrat"/>
              </a:rPr>
              <a:t>Inventado</a:t>
            </a:r>
            <a:r>
              <a:rPr sz="105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Montserrat"/>
              </a:rPr>
              <a:t>por</a:t>
            </a:r>
            <a:r>
              <a:rPr lang="en-US" sz="1050" dirty="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Montserrat"/>
              </a:rPr>
              <a:t>uma</a:t>
            </a:r>
            <a:r>
              <a:rPr lang="en-US" sz="1050" dirty="0">
                <a:solidFill>
                  <a:schemeClr val="bg1"/>
                </a:solidFill>
                <a:latin typeface="Montserrat"/>
              </a:rPr>
              <a:t> Brasileira</a:t>
            </a:r>
            <a:r>
              <a:rPr sz="1050" dirty="0">
                <a:solidFill>
                  <a:schemeClr val="bg1"/>
                </a:solidFill>
                <a:latin typeface="Montserrat"/>
              </a:rPr>
              <a:t>, </a:t>
            </a:r>
            <a:br>
              <a:rPr lang="en-US" sz="1050" dirty="0">
                <a:solidFill>
                  <a:schemeClr val="bg1"/>
                </a:solidFill>
                <a:latin typeface="Montserrat"/>
              </a:rPr>
            </a:br>
            <a:r>
              <a:rPr sz="1050" dirty="0" err="1">
                <a:solidFill>
                  <a:schemeClr val="bg1"/>
                </a:solidFill>
                <a:latin typeface="Montserrat"/>
              </a:rPr>
              <a:t>protegid</a:t>
            </a:r>
            <a:r>
              <a:rPr lang="en-US" sz="1050" dirty="0" err="1">
                <a:solidFill>
                  <a:schemeClr val="bg1"/>
                </a:solidFill>
                <a:latin typeface="Montserrat"/>
              </a:rPr>
              <a:t>a</a:t>
            </a:r>
            <a:r>
              <a:rPr sz="1050" dirty="0">
                <a:solidFill>
                  <a:schemeClr val="bg1"/>
                </a:solidFill>
                <a:latin typeface="Montserrat"/>
              </a:rPr>
              <a:t> </a:t>
            </a:r>
            <a:r>
              <a:rPr sz="1050" dirty="0" err="1">
                <a:solidFill>
                  <a:schemeClr val="bg1"/>
                </a:solidFill>
                <a:latin typeface="Montserrat"/>
              </a:rPr>
              <a:t>globalmente</a:t>
            </a:r>
            <a:endParaRPr sz="1050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83044B-B9AF-7BF2-E980-0FA394F61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084" y="1071174"/>
            <a:ext cx="2879464" cy="27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47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1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0448AB-FA06-BF0D-75FF-6E8D13AC7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/home/claude/mark-rev-white-bare.png">
            <a:extLst>
              <a:ext uri="{FF2B5EF4-FFF2-40B4-BE49-F238E27FC236}">
                <a16:creationId xmlns:a16="http://schemas.microsoft.com/office/drawing/2014/main" id="{A63A7D6E-0AE5-6F8C-B36E-6DE9BD86A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377440"/>
            <a:ext cx="1700784" cy="20574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C82B0D67-4639-75FE-56CB-A464A8B32C80}"/>
              </a:ext>
            </a:extLst>
          </p:cNvPr>
          <p:cNvSpPr/>
          <p:nvPr/>
        </p:nvSpPr>
        <p:spPr>
          <a:xfrm>
            <a:off x="640080" y="164592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Obrigada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2F3B8-A917-112D-C3B9-D8BAC3A612AB}"/>
              </a:ext>
            </a:extLst>
          </p:cNvPr>
          <p:cNvSpPr txBox="1"/>
          <p:nvPr/>
        </p:nvSpPr>
        <p:spPr>
          <a:xfrm>
            <a:off x="554946" y="2843890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34" charset="0"/>
                <a:ea typeface="+mn-ea"/>
                <a:cs typeface="+mn-cs"/>
              </a:rPr>
              <a:t>Lívia Schiavinato Eberlin, PhD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Montserrat" pitchFamily="34" charset="0"/>
              </a:rPr>
              <a:t>eberlin@bcm.edu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Montserrat" pitchFamily="34" charset="0"/>
              </a:rPr>
              <a:t>Instagram: @liviaeberlin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23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AC20F-4456-AAB0-6329-A1B4CEA1D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3B80625-A620-87D9-3F7A-10D7275D1969}"/>
              </a:ext>
            </a:extLst>
          </p:cNvPr>
          <p:cNvSpPr/>
          <p:nvPr/>
        </p:nvSpPr>
        <p:spPr>
          <a:xfrm>
            <a:off x="0" y="1"/>
            <a:ext cx="9144000" cy="1325476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529A56C-E543-4921-7E73-AFD78BEC784F}"/>
              </a:ext>
            </a:extLst>
          </p:cNvPr>
          <p:cNvSpPr/>
          <p:nvPr/>
        </p:nvSpPr>
        <p:spPr>
          <a:xfrm>
            <a:off x="187739" y="56585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QUE ACONTECE HOJE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12AA1A1-66FE-633F-B67E-732B924888D5}"/>
              </a:ext>
            </a:extLst>
          </p:cNvPr>
          <p:cNvSpPr/>
          <p:nvPr/>
        </p:nvSpPr>
        <p:spPr>
          <a:xfrm>
            <a:off x="159017" y="314447"/>
            <a:ext cx="909936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100" b="1" dirty="0">
                <a:solidFill>
                  <a:srgbClr val="FFFFFF"/>
                </a:solidFill>
                <a:latin typeface="Montserrat" pitchFamily="34" charset="0"/>
              </a:rPr>
              <a:t>Todos os dias, um cirurgião fecha uma incisão — e questiona...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98D8571-A47C-427B-3A5C-23E08C1FD05C}"/>
              </a:ext>
            </a:extLst>
          </p:cNvPr>
          <p:cNvSpPr/>
          <p:nvPr/>
        </p:nvSpPr>
        <p:spPr>
          <a:xfrm>
            <a:off x="104090" y="635648"/>
            <a:ext cx="900030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“Retirei tudo? Células cancerígenas ficaram para trás? Deveria ter retirado mais? Será que houve sequelas?”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4C9591-518B-F9E9-6A7C-0F9D22708F68}"/>
              </a:ext>
            </a:extLst>
          </p:cNvPr>
          <p:cNvSpPr txBox="1"/>
          <p:nvPr/>
        </p:nvSpPr>
        <p:spPr>
          <a:xfrm>
            <a:off x="144069" y="1430412"/>
            <a:ext cx="4632697" cy="1972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lang="pt-BR" sz="1200" b="1" dirty="0">
                <a:solidFill>
                  <a:srgbClr val="6B707B"/>
                </a:solidFill>
                <a:latin typeface="Montserrat"/>
              </a:rPr>
              <a:t>Existem vários desafios na cirurgia de câncer</a:t>
            </a:r>
          </a:p>
        </p:txBody>
      </p:sp>
      <p:pic>
        <p:nvPicPr>
          <p:cNvPr id="13" name="Picture 2" descr="C:\Users\liviase\Documents\IMAG0238.jpg">
            <a:extLst>
              <a:ext uri="{FF2B5EF4-FFF2-40B4-BE49-F238E27FC236}">
                <a16:creationId xmlns:a16="http://schemas.microsoft.com/office/drawing/2014/main" id="{B03C5C20-DD06-531B-76C0-4B343792C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35571" r="1861" b="20704"/>
          <a:stretch>
            <a:fillRect/>
          </a:stretch>
        </p:blipFill>
        <p:spPr bwMode="auto">
          <a:xfrm>
            <a:off x="282929" y="2321546"/>
            <a:ext cx="2878746" cy="254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C:\Users\liviase\Documents\Post Doc\frozen room.JPG">
            <a:extLst>
              <a:ext uri="{FF2B5EF4-FFF2-40B4-BE49-F238E27FC236}">
                <a16:creationId xmlns:a16="http://schemas.microsoft.com/office/drawing/2014/main" id="{AB9315FF-2F91-9039-AD0D-0CCF630970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093"/>
                    </a14:imgEffect>
                    <a14:imgEffect>
                      <a14:saturation sat="55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48" t="6880" r="2441" b="6345"/>
          <a:stretch>
            <a:fillRect/>
          </a:stretch>
        </p:blipFill>
        <p:spPr bwMode="auto">
          <a:xfrm>
            <a:off x="3416651" y="2321546"/>
            <a:ext cx="2720230" cy="254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4F0F40A-59A7-5264-6D8F-22F8DBD44466}"/>
              </a:ext>
            </a:extLst>
          </p:cNvPr>
          <p:cNvSpPr/>
          <p:nvPr/>
        </p:nvSpPr>
        <p:spPr>
          <a:xfrm>
            <a:off x="100864" y="1795823"/>
            <a:ext cx="457200" cy="457200"/>
          </a:xfrm>
          <a:prstGeom prst="ellipse">
            <a:avLst/>
          </a:prstGeom>
          <a:solidFill>
            <a:srgbClr val="E6ECF0"/>
          </a:solidFill>
          <a:ln w="127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lvl="0" indent="0" algn="ctr" defTabSz="410765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  <a:sym typeface="ObjektivMk1-Light"/>
              </a:rPr>
              <a:t>1</a:t>
            </a:r>
          </a:p>
        </p:txBody>
      </p:sp>
      <p:sp>
        <p:nvSpPr>
          <p:cNvPr id="30" name="Shape 4">
            <a:extLst>
              <a:ext uri="{FF2B5EF4-FFF2-40B4-BE49-F238E27FC236}">
                <a16:creationId xmlns:a16="http://schemas.microsoft.com/office/drawing/2014/main" id="{AD99705F-B133-B687-399A-5106B453C736}"/>
              </a:ext>
            </a:extLst>
          </p:cNvPr>
          <p:cNvSpPr/>
          <p:nvPr/>
        </p:nvSpPr>
        <p:spPr>
          <a:xfrm>
            <a:off x="6426991" y="1911375"/>
            <a:ext cx="2527823" cy="2648370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E58CE81F-D5A9-4281-5967-C6C1E7C0FC82}"/>
              </a:ext>
            </a:extLst>
          </p:cNvPr>
          <p:cNvSpPr/>
          <p:nvPr/>
        </p:nvSpPr>
        <p:spPr>
          <a:xfrm>
            <a:off x="6485144" y="1903312"/>
            <a:ext cx="2353856" cy="5154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Em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muitos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 </a:t>
            </a:r>
            <a:r>
              <a:rPr lang="en-US" b="1" dirty="0" err="1">
                <a:solidFill>
                  <a:srgbClr val="1A1133"/>
                </a:solidFill>
                <a:latin typeface="Montserrat" pitchFamily="34" charset="0"/>
              </a:rPr>
              <a:t>casos</a:t>
            </a:r>
            <a:r>
              <a:rPr lang="en-US" b="1" dirty="0">
                <a:solidFill>
                  <a:srgbClr val="1A1133"/>
                </a:solidFill>
                <a:latin typeface="Montserrat" pitchFamily="34" charset="0"/>
              </a:rPr>
              <a:t>:</a:t>
            </a:r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08C82AA1-6091-926D-27EC-AEB3462D0F1A}"/>
              </a:ext>
            </a:extLst>
          </p:cNvPr>
          <p:cNvSpPr/>
          <p:nvPr/>
        </p:nvSpPr>
        <p:spPr>
          <a:xfrm>
            <a:off x="6468679" y="3074774"/>
            <a:ext cx="2371899" cy="9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pt-BR" sz="12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Células de câncer ficam no paciente (margem positiva)</a:t>
            </a:r>
          </a:p>
          <a:p>
            <a:pPr algn="ctr">
              <a:lnSpc>
                <a:spcPct val="120000"/>
              </a:lnSpc>
            </a:pPr>
            <a:endParaRPr lang="pt-BR" sz="1200" b="1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pt-BR" sz="12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br>
              <a:rPr lang="pt-BR" sz="12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pt-BR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</a:t>
            </a:r>
          </a:p>
          <a:p>
            <a:pPr algn="ctr">
              <a:lnSpc>
                <a:spcPct val="120000"/>
              </a:lnSpc>
            </a:pPr>
            <a:endParaRPr lang="pt-BR" sz="800" b="1" dirty="0">
              <a:solidFill>
                <a:srgbClr val="6B8599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pt-BR" sz="12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Excesso de tecido normal </a:t>
            </a:r>
          </a:p>
          <a:p>
            <a:pPr algn="ctr">
              <a:lnSpc>
                <a:spcPct val="120000"/>
              </a:lnSpc>
            </a:pPr>
            <a:r>
              <a:rPr lang="pt-BR" sz="1200" b="1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 retirado. </a:t>
            </a:r>
          </a:p>
          <a:p>
            <a:pPr marL="171450" indent="-171450" algn="ctr">
              <a:lnSpc>
                <a:spcPct val="120000"/>
              </a:lnSpc>
              <a:buFontTx/>
              <a:buChar char="-"/>
            </a:pPr>
            <a:endParaRPr lang="en-US" sz="12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48FE804-80F3-E826-5F25-ABB22C9BE938}"/>
              </a:ext>
            </a:extLst>
          </p:cNvPr>
          <p:cNvSpPr/>
          <p:nvPr/>
        </p:nvSpPr>
        <p:spPr>
          <a:xfrm>
            <a:off x="3357582" y="1795823"/>
            <a:ext cx="457200" cy="457200"/>
          </a:xfrm>
          <a:prstGeom prst="ellipse">
            <a:avLst/>
          </a:prstGeom>
          <a:solidFill>
            <a:srgbClr val="E6ECF0"/>
          </a:solidFill>
          <a:ln w="127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algn="ctr" defTabSz="410765" hangingPunct="0"/>
            <a:r>
              <a:rPr lang="en-US" b="1" dirty="0">
                <a:solidFill>
                  <a:srgbClr val="1A1133"/>
                </a:solidFill>
                <a:latin typeface="Montserrat" pitchFamily="34" charset="0"/>
                <a:sym typeface="ObjektivMk1-Light"/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9E8983-015C-86BB-72B7-EE72CE26D231}"/>
              </a:ext>
            </a:extLst>
          </p:cNvPr>
          <p:cNvSpPr txBox="1"/>
          <p:nvPr/>
        </p:nvSpPr>
        <p:spPr>
          <a:xfrm>
            <a:off x="615998" y="1845175"/>
            <a:ext cx="2610772" cy="358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defTabSz="342900">
              <a:lnSpc>
                <a:spcPct val="115000"/>
              </a:lnSpc>
            </a:pPr>
            <a:r>
              <a:rPr lang="pt-BR" sz="1050" b="1" cap="all" dirty="0">
                <a:solidFill>
                  <a:srgbClr val="1A1133"/>
                </a:solidFill>
                <a:latin typeface="Montserrat"/>
              </a:rPr>
              <a:t>é</a:t>
            </a:r>
            <a:r>
              <a:rPr lang="pt-BR" sz="1050" b="1" dirty="0">
                <a:solidFill>
                  <a:srgbClr val="1A1133"/>
                </a:solidFill>
                <a:latin typeface="Montserrat"/>
              </a:rPr>
              <a:t> difícil identificar tecidos de câncer, principalmente nas margens.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DF833A-384A-EB1C-86EB-F84C62963626}"/>
              </a:ext>
            </a:extLst>
          </p:cNvPr>
          <p:cNvSpPr txBox="1"/>
          <p:nvPr/>
        </p:nvSpPr>
        <p:spPr>
          <a:xfrm>
            <a:off x="3872935" y="1837329"/>
            <a:ext cx="2455276" cy="358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 defTabSz="342900">
              <a:lnSpc>
                <a:spcPct val="115000"/>
              </a:lnSpc>
              <a:defRPr sz="1050" b="1">
                <a:solidFill>
                  <a:srgbClr val="1A1133"/>
                </a:solidFill>
                <a:latin typeface="Montserrat"/>
              </a:defRPr>
            </a:lvl1pPr>
          </a:lstStyle>
          <a:p>
            <a:r>
              <a:rPr lang="pt-BR" dirty="0"/>
              <a:t>Patologia durante a cirurgia é lenta (30-45 min) e inexata.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BD5956-C2C7-9505-7880-A5C8D6EE3B57}"/>
              </a:ext>
            </a:extLst>
          </p:cNvPr>
          <p:cNvSpPr txBox="1"/>
          <p:nvPr/>
        </p:nvSpPr>
        <p:spPr>
          <a:xfrm>
            <a:off x="6485144" y="3026767"/>
            <a:ext cx="2413586" cy="158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5000"/>
              </a:lnSpc>
            </a:pPr>
            <a:r>
              <a:rPr lang="en-US" sz="900" i="1" dirty="0" err="1">
                <a:latin typeface="Montserrat"/>
              </a:rPr>
              <a:t>Causando</a:t>
            </a:r>
            <a:r>
              <a:rPr lang="en-US" sz="900" i="1" dirty="0">
                <a:latin typeface="Montserrat"/>
              </a:rPr>
              <a:t> </a:t>
            </a:r>
            <a:r>
              <a:rPr sz="900" i="1" dirty="0" err="1">
                <a:latin typeface="Montserrat"/>
              </a:rPr>
              <a:t>recidiva</a:t>
            </a:r>
            <a:r>
              <a:rPr sz="900" i="1" dirty="0">
                <a:latin typeface="Montserrat"/>
              </a:rPr>
              <a:t> e </a:t>
            </a:r>
            <a:r>
              <a:rPr sz="900" i="1" dirty="0" err="1">
                <a:latin typeface="Montserrat"/>
              </a:rPr>
              <a:t>reduz</a:t>
            </a:r>
            <a:r>
              <a:rPr lang="en-US" sz="900" i="1" dirty="0" err="1">
                <a:latin typeface="Montserrat"/>
              </a:rPr>
              <a:t>indo</a:t>
            </a:r>
            <a:r>
              <a:rPr sz="900" i="1" dirty="0">
                <a:latin typeface="Montserrat"/>
              </a:rPr>
              <a:t> </a:t>
            </a:r>
            <a:r>
              <a:rPr sz="900" i="1" dirty="0" err="1">
                <a:latin typeface="Montserrat"/>
              </a:rPr>
              <a:t>sobrevida</a:t>
            </a:r>
            <a:endParaRPr sz="900" i="1" dirty="0"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4D499-6D29-437D-8240-821A923E1CED}"/>
              </a:ext>
            </a:extLst>
          </p:cNvPr>
          <p:cNvSpPr txBox="1"/>
          <p:nvPr/>
        </p:nvSpPr>
        <p:spPr>
          <a:xfrm>
            <a:off x="6556346" y="4265034"/>
            <a:ext cx="2211451" cy="158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342900">
              <a:lnSpc>
                <a:spcPct val="125000"/>
              </a:lnSpc>
            </a:pPr>
            <a:r>
              <a:rPr lang="en-US" sz="900" i="1" dirty="0" err="1">
                <a:latin typeface="Montserrat"/>
              </a:rPr>
              <a:t>Causando</a:t>
            </a:r>
            <a:r>
              <a:rPr lang="en-US" sz="900" i="1" dirty="0">
                <a:latin typeface="Montserrat"/>
              </a:rPr>
              <a:t> </a:t>
            </a:r>
            <a:r>
              <a:rPr lang="en-US" sz="900" i="1" dirty="0" err="1">
                <a:latin typeface="Montserrat"/>
              </a:rPr>
              <a:t>sequelas</a:t>
            </a:r>
            <a:r>
              <a:rPr lang="en-US" sz="900" i="1" dirty="0">
                <a:latin typeface="Montserrat"/>
              </a:rPr>
              <a:t> e </a:t>
            </a:r>
            <a:r>
              <a:rPr lang="en-US" sz="900" i="1" dirty="0" err="1">
                <a:latin typeface="Montserrat"/>
              </a:rPr>
              <a:t>complicações</a:t>
            </a:r>
            <a:endParaRPr sz="900" i="1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4687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4" grpId="0" animBg="1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A6F86-5A88-6F07-F27D-8F95E92CD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704EDBA8-26F2-97E5-2142-967E3E41FBC7}"/>
              </a:ext>
            </a:extLst>
          </p:cNvPr>
          <p:cNvSpPr/>
          <p:nvPr/>
        </p:nvSpPr>
        <p:spPr>
          <a:xfrm>
            <a:off x="3222527" y="1687610"/>
            <a:ext cx="2651760" cy="1735315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BF24B16-EAB7-86BB-EF87-92F39A3D62F7}"/>
              </a:ext>
            </a:extLst>
          </p:cNvPr>
          <p:cNvSpPr/>
          <p:nvPr/>
        </p:nvSpPr>
        <p:spPr>
          <a:xfrm>
            <a:off x="3238292" y="1770695"/>
            <a:ext cx="2612402" cy="789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1A1133"/>
                </a:solidFill>
                <a:latin typeface="Montserrat" pitchFamily="34" charset="0"/>
              </a:rPr>
              <a:t>~15-25%</a:t>
            </a: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FAD4537-2FE0-C490-91F8-DF1E6E7D32BD}"/>
              </a:ext>
            </a:extLst>
          </p:cNvPr>
          <p:cNvSpPr/>
          <p:nvPr/>
        </p:nvSpPr>
        <p:spPr>
          <a:xfrm>
            <a:off x="3327946" y="2438876"/>
            <a:ext cx="2366559" cy="9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</a:rPr>
              <a:t>cirurgias conservadoras de mama tem 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margens positivas, levando o paciente de volta a sala cirúrgica para </a:t>
            </a:r>
            <a:r>
              <a:rPr lang="pt-BR" sz="10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reoperação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171450" indent="-171450" algn="ctr">
              <a:lnSpc>
                <a:spcPct val="120000"/>
              </a:lnSpc>
              <a:buFontTx/>
              <a:buChar char="-"/>
            </a:pPr>
            <a:endParaRPr lang="en-US" sz="1000" dirty="0"/>
          </a:p>
        </p:txBody>
      </p:sp>
      <p:sp>
        <p:nvSpPr>
          <p:cNvPr id="26" name="Shape 4">
            <a:extLst>
              <a:ext uri="{FF2B5EF4-FFF2-40B4-BE49-F238E27FC236}">
                <a16:creationId xmlns:a16="http://schemas.microsoft.com/office/drawing/2014/main" id="{17088A55-0300-4BEC-86D5-9051BFC5FC8B}"/>
              </a:ext>
            </a:extLst>
          </p:cNvPr>
          <p:cNvSpPr/>
          <p:nvPr/>
        </p:nvSpPr>
        <p:spPr>
          <a:xfrm>
            <a:off x="6181474" y="1689489"/>
            <a:ext cx="2651760" cy="1764522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4730E24E-115A-E72A-42E8-7CA52FDA1579}"/>
              </a:ext>
            </a:extLst>
          </p:cNvPr>
          <p:cNvSpPr/>
          <p:nvPr/>
        </p:nvSpPr>
        <p:spPr>
          <a:xfrm>
            <a:off x="6271641" y="1751910"/>
            <a:ext cx="2518564" cy="789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 err="1">
                <a:solidFill>
                  <a:srgbClr val="1A1133"/>
                </a:solidFill>
                <a:latin typeface="Montserrat" pitchFamily="34" charset="0"/>
              </a:rPr>
              <a:t>Tratamentos</a:t>
            </a:r>
            <a:endParaRPr lang="en-US" sz="2900" b="1" dirty="0">
              <a:solidFill>
                <a:srgbClr val="1A1133"/>
              </a:solidFill>
              <a:latin typeface="Montserrat" pitchFamily="34" charset="0"/>
            </a:endParaRPr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A83456A4-33AB-390C-B9B1-45692366283A}"/>
              </a:ext>
            </a:extLst>
          </p:cNvPr>
          <p:cNvSpPr/>
          <p:nvPr/>
        </p:nvSpPr>
        <p:spPr>
          <a:xfrm>
            <a:off x="6269176" y="2352312"/>
            <a:ext cx="2417417" cy="9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Margens positivas levam a </a:t>
            </a:r>
            <a:b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r>
              <a:rPr lang="pt-BR" sz="1000" u="sng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tratamentos adjuvantes</a:t>
            </a: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estresse físico, emocional e financeiro para pacientes.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B3588-9704-F43B-DDAA-BBFA84BCE204}"/>
              </a:ext>
            </a:extLst>
          </p:cNvPr>
          <p:cNvSpPr txBox="1"/>
          <p:nvPr/>
        </p:nvSpPr>
        <p:spPr>
          <a:xfrm>
            <a:off x="50563" y="4161574"/>
            <a:ext cx="9143999" cy="3945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pt-BR" sz="2400" b="1" dirty="0">
                <a:solidFill>
                  <a:srgbClr val="1A1133"/>
                </a:solidFill>
                <a:latin typeface="Montserrat"/>
              </a:rPr>
              <a:t>Mais de 180 000 cirurgias de câncer por ano no SUS</a:t>
            </a: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5CBC8FB8-E57F-E80A-89B9-9C1DDC6BF147}"/>
              </a:ext>
            </a:extLst>
          </p:cNvPr>
          <p:cNvSpPr/>
          <p:nvPr/>
        </p:nvSpPr>
        <p:spPr>
          <a:xfrm>
            <a:off x="244345" y="3809346"/>
            <a:ext cx="4141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cap="all" spc="3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ESSE PROBLEMA é MUITO IMPORTANTE:</a:t>
            </a:r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C765090A-1BC3-C8FC-27C5-D413095100B5}"/>
              </a:ext>
            </a:extLst>
          </p:cNvPr>
          <p:cNvSpPr/>
          <p:nvPr/>
        </p:nvSpPr>
        <p:spPr>
          <a:xfrm>
            <a:off x="0" y="0"/>
            <a:ext cx="9144000" cy="1325476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1AAD50D-5910-AB18-09DB-AA31DEC8B5C4}"/>
              </a:ext>
            </a:extLst>
          </p:cNvPr>
          <p:cNvSpPr/>
          <p:nvPr/>
        </p:nvSpPr>
        <p:spPr>
          <a:xfrm>
            <a:off x="187739" y="56585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QUE ACONTECE HOJE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013EF61D-5AC8-84F4-E980-AD1EE5C2CBC1}"/>
              </a:ext>
            </a:extLst>
          </p:cNvPr>
          <p:cNvSpPr/>
          <p:nvPr/>
        </p:nvSpPr>
        <p:spPr>
          <a:xfrm>
            <a:off x="159015" y="400321"/>
            <a:ext cx="909936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100" b="1" dirty="0">
                <a:solidFill>
                  <a:srgbClr val="FFFFFF"/>
                </a:solidFill>
                <a:latin typeface="Montserrat" pitchFamily="34" charset="0"/>
              </a:rPr>
              <a:t>As consequências para os pacientes e suas famílias são, em muitos casos, devastadoras</a:t>
            </a:r>
          </a:p>
        </p:txBody>
      </p:sp>
      <p:sp>
        <p:nvSpPr>
          <p:cNvPr id="18" name="Shape 4">
            <a:extLst>
              <a:ext uri="{FF2B5EF4-FFF2-40B4-BE49-F238E27FC236}">
                <a16:creationId xmlns:a16="http://schemas.microsoft.com/office/drawing/2014/main" id="{6EA6784B-FB3E-DED7-03D2-628374668A64}"/>
              </a:ext>
            </a:extLst>
          </p:cNvPr>
          <p:cNvSpPr/>
          <p:nvPr/>
        </p:nvSpPr>
        <p:spPr>
          <a:xfrm>
            <a:off x="244345" y="1675232"/>
            <a:ext cx="2651760" cy="1746348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BFD783BC-3BDF-DCAD-C000-B44C393AE0D3}"/>
              </a:ext>
            </a:extLst>
          </p:cNvPr>
          <p:cNvSpPr/>
          <p:nvPr/>
        </p:nvSpPr>
        <p:spPr>
          <a:xfrm>
            <a:off x="310766" y="1761757"/>
            <a:ext cx="2518917" cy="789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1A1133"/>
                </a:solidFill>
                <a:latin typeface="Montserrat" pitchFamily="34" charset="0"/>
              </a:rPr>
              <a:t>Dias</a:t>
            </a: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B5886089-71E5-2E0F-B3DC-A0E39973B94B}"/>
              </a:ext>
            </a:extLst>
          </p:cNvPr>
          <p:cNvSpPr/>
          <p:nvPr/>
        </p:nvSpPr>
        <p:spPr>
          <a:xfrm>
            <a:off x="479003" y="2342183"/>
            <a:ext cx="2221477" cy="9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pt-BR" sz="1000" dirty="0">
                <a:solidFill>
                  <a:srgbClr val="6B85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espera pelos resultados da patologia pós-operatória, enquanto células cancerígenas podem permanecer.</a:t>
            </a:r>
          </a:p>
        </p:txBody>
      </p:sp>
    </p:spTree>
    <p:extLst>
      <p:ext uri="{BB962C8B-B14F-4D97-AF65-F5344CB8AC3E}">
        <p14:creationId xmlns:p14="http://schemas.microsoft.com/office/powerpoint/2010/main" val="3317575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2C4BEF1-11CA-41C0-B3B5-0AE6089312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" t="3105" r="324" b="13375"/>
          <a:stretch>
            <a:fillRect/>
          </a:stretch>
        </p:blipFill>
        <p:spPr>
          <a:xfrm>
            <a:off x="0" y="536557"/>
            <a:ext cx="9144000" cy="4606944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A877561E-3D3C-2412-AD09-A406C330F1C4}"/>
              </a:ext>
            </a:extLst>
          </p:cNvPr>
          <p:cNvSpPr/>
          <p:nvPr/>
        </p:nvSpPr>
        <p:spPr>
          <a:xfrm>
            <a:off x="0" y="-1"/>
            <a:ext cx="9144000" cy="948395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5070A20-BE60-E461-B112-69F9EE496D84}"/>
              </a:ext>
            </a:extLst>
          </p:cNvPr>
          <p:cNvSpPr/>
          <p:nvPr/>
        </p:nvSpPr>
        <p:spPr>
          <a:xfrm>
            <a:off x="5987743" y="1166648"/>
            <a:ext cx="2689598" cy="2639718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DC48B519-3725-A864-ED94-20B5296A4E96}"/>
              </a:ext>
            </a:extLst>
          </p:cNvPr>
          <p:cNvSpPr/>
          <p:nvPr/>
        </p:nvSpPr>
        <p:spPr>
          <a:xfrm>
            <a:off x="5987743" y="2028497"/>
            <a:ext cx="2633295" cy="732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Segura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Fácil de usar 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Rápida (10 segundos)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Eficaz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Não invasiva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Descartável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Biocompatível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Sem uso de contraste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F0CD2F-DCF5-8D6F-EA27-17D1CAC0FB54}"/>
              </a:ext>
            </a:extLst>
          </p:cNvPr>
          <p:cNvSpPr txBox="1"/>
          <p:nvPr/>
        </p:nvSpPr>
        <p:spPr>
          <a:xfrm>
            <a:off x="173590" y="140479"/>
            <a:ext cx="897041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pt-BR" b="1" dirty="0">
                <a:solidFill>
                  <a:schemeClr val="bg1"/>
                </a:solidFill>
                <a:latin typeface="Montserrat"/>
              </a:rPr>
              <a:t>A Caneta MSPen Transforma o Processo Cirúrgico</a:t>
            </a: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007CC2A2-5409-9E51-4C90-5EBFD1CAA3CA}"/>
              </a:ext>
            </a:extLst>
          </p:cNvPr>
          <p:cNvSpPr/>
          <p:nvPr/>
        </p:nvSpPr>
        <p:spPr>
          <a:xfrm>
            <a:off x="234711" y="308314"/>
            <a:ext cx="838632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 ao cirurgião, em </a:t>
            </a:r>
            <a:r>
              <a:rPr lang="pt-BR" sz="1200" b="1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segundos</a:t>
            </a: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com </a:t>
            </a:r>
            <a:r>
              <a:rPr lang="pt-BR" sz="1200" b="1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exatidão</a:t>
            </a: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exatamente onde o câncer termina </a:t>
            </a:r>
            <a:endParaRPr lang="pt-BR" sz="1200" dirty="0">
              <a:solidFill>
                <a:srgbClr val="91C0E0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BFE1F43-7300-A72B-EF3E-0B1DDD8550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903" b="6580"/>
          <a:stretch>
            <a:fillRect/>
          </a:stretch>
        </p:blipFill>
        <p:spPr>
          <a:xfrm>
            <a:off x="401250" y="2219785"/>
            <a:ext cx="4298536" cy="1369017"/>
          </a:xfrm>
          <a:prstGeom prst="rect">
            <a:avLst/>
          </a:prstGeom>
          <a:ln w="28575">
            <a:solidFill>
              <a:srgbClr val="5CBBD0"/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B620260-2E75-15E1-2ECE-1F69E2F0BA12}"/>
              </a:ext>
            </a:extLst>
          </p:cNvPr>
          <p:cNvGrpSpPr/>
          <p:nvPr/>
        </p:nvGrpSpPr>
        <p:grpSpPr>
          <a:xfrm>
            <a:off x="403597" y="3622915"/>
            <a:ext cx="4256690" cy="926391"/>
            <a:chOff x="-501423" y="4122551"/>
            <a:chExt cx="5675587" cy="12351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0C6BAA6-980B-9C09-84BA-46C2337C2802}"/>
                </a:ext>
              </a:extLst>
            </p:cNvPr>
            <p:cNvSpPr/>
            <p:nvPr/>
          </p:nvSpPr>
          <p:spPr>
            <a:xfrm>
              <a:off x="4360631" y="5008522"/>
              <a:ext cx="340028" cy="349218"/>
            </a:xfrm>
            <a:prstGeom prst="ellipse">
              <a:avLst/>
            </a:prstGeom>
            <a:noFill/>
            <a:ln w="38100">
              <a:solidFill>
                <a:srgbClr val="3BC5E3"/>
              </a:solidFill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585FA84-6C68-783D-8212-0DB8F97706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501423" y="4184042"/>
              <a:ext cx="4825293" cy="1008280"/>
            </a:xfrm>
            <a:prstGeom prst="line">
              <a:avLst/>
            </a:prstGeom>
            <a:ln w="38100">
              <a:solidFill>
                <a:srgbClr val="3BC5E3"/>
              </a:solidFill>
              <a:prstDash val="sysDot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F281808-E91D-0F1D-BE2A-5D662EC915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19039" y="4122551"/>
              <a:ext cx="455125" cy="1060581"/>
            </a:xfrm>
            <a:prstGeom prst="line">
              <a:avLst/>
            </a:prstGeom>
            <a:ln w="38100">
              <a:solidFill>
                <a:srgbClr val="3BC5E3"/>
              </a:solidFill>
              <a:prstDash val="sysDot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702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2C135C-83B6-FB90-2426-1EC4C08694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" t="3105" r="324" b="13375"/>
          <a:stretch>
            <a:fillRect/>
          </a:stretch>
        </p:blipFill>
        <p:spPr>
          <a:xfrm>
            <a:off x="0" y="536557"/>
            <a:ext cx="9144000" cy="4606944"/>
          </a:xfrm>
          <a:prstGeom prst="rect">
            <a:avLst/>
          </a:prstGeom>
          <a:noFill/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C539CC2-2FBA-4041-B53A-B5C5591628B0}"/>
              </a:ext>
            </a:extLst>
          </p:cNvPr>
          <p:cNvGrpSpPr/>
          <p:nvPr/>
        </p:nvGrpSpPr>
        <p:grpSpPr>
          <a:xfrm>
            <a:off x="428822" y="3669034"/>
            <a:ext cx="4111647" cy="880272"/>
            <a:chOff x="-467790" y="4184043"/>
            <a:chExt cx="5482197" cy="117369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8639928-2735-4B3C-A930-5937AF7880CE}"/>
                </a:ext>
              </a:extLst>
            </p:cNvPr>
            <p:cNvSpPr/>
            <p:nvPr/>
          </p:nvSpPr>
          <p:spPr>
            <a:xfrm>
              <a:off x="4360631" y="5008522"/>
              <a:ext cx="340028" cy="349218"/>
            </a:xfrm>
            <a:prstGeom prst="ellipse">
              <a:avLst/>
            </a:prstGeom>
            <a:noFill/>
            <a:ln w="38100">
              <a:solidFill>
                <a:srgbClr val="3BC5E3"/>
              </a:solidFill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859090A-E664-4F53-94D1-6CD69333AE0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467790" y="4294921"/>
              <a:ext cx="4791659" cy="897402"/>
            </a:xfrm>
            <a:prstGeom prst="line">
              <a:avLst/>
            </a:prstGeom>
            <a:ln w="38100">
              <a:solidFill>
                <a:srgbClr val="3BC5E3"/>
              </a:solidFill>
              <a:prstDash val="sysDot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38FD80-52C6-4D95-840E-3E591C65B9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19039" y="4184043"/>
              <a:ext cx="295368" cy="999089"/>
            </a:xfrm>
            <a:prstGeom prst="line">
              <a:avLst/>
            </a:prstGeom>
            <a:ln w="38100">
              <a:solidFill>
                <a:srgbClr val="3BC5E3"/>
              </a:solidFill>
              <a:prstDash val="sysDot"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AE6EA8-C1A5-4C13-9E08-D81CAAB69211}"/>
              </a:ext>
            </a:extLst>
          </p:cNvPr>
          <p:cNvGrpSpPr/>
          <p:nvPr/>
        </p:nvGrpSpPr>
        <p:grpSpPr>
          <a:xfrm>
            <a:off x="403597" y="2285768"/>
            <a:ext cx="4136872" cy="1383267"/>
            <a:chOff x="182063" y="2805320"/>
            <a:chExt cx="4932461" cy="155531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974FDB6-333D-48C7-BC1D-74C6711425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588"/>
            <a:stretch/>
          </p:blipFill>
          <p:spPr>
            <a:xfrm>
              <a:off x="182063" y="2817797"/>
              <a:ext cx="4932461" cy="1542833"/>
            </a:xfrm>
            <a:prstGeom prst="rect">
              <a:avLst/>
            </a:prstGeom>
            <a:ln w="38100">
              <a:solidFill>
                <a:srgbClr val="00ABC8"/>
              </a:solidFill>
            </a:ln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3F52C6-B132-4619-ABC4-2E45F4EFFCE6}"/>
                </a:ext>
              </a:extLst>
            </p:cNvPr>
            <p:cNvSpPr txBox="1"/>
            <p:nvPr/>
          </p:nvSpPr>
          <p:spPr>
            <a:xfrm>
              <a:off x="182063" y="2805320"/>
              <a:ext cx="2720226" cy="311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sz="1200" b="1" i="1" dirty="0">
                  <a:solidFill>
                    <a:srgbClr val="17232E"/>
                  </a:solidFill>
                  <a:latin typeface="Montserrat" pitchFamily="34" charset="0"/>
                </a:rPr>
                <a:t>Sem </a:t>
              </a:r>
              <a:r>
                <a:rPr lang="en-US" sz="1200" b="1" i="1" dirty="0" err="1">
                  <a:solidFill>
                    <a:srgbClr val="17232E"/>
                  </a:solidFill>
                  <a:latin typeface="Montserrat" pitchFamily="34" charset="0"/>
                </a:rPr>
                <a:t>danos</a:t>
              </a:r>
              <a:r>
                <a:rPr lang="en-US" sz="1200" b="1" i="1" dirty="0">
                  <a:solidFill>
                    <a:srgbClr val="17232E"/>
                  </a:solidFill>
                  <a:latin typeface="Montserrat" pitchFamily="34" charset="0"/>
                </a:rPr>
                <a:t>, </a:t>
              </a:r>
              <a:r>
                <a:rPr lang="en-US" sz="1200" b="1" i="1" dirty="0" err="1">
                  <a:solidFill>
                    <a:srgbClr val="17232E"/>
                  </a:solidFill>
                  <a:latin typeface="Montserrat" pitchFamily="34" charset="0"/>
                </a:rPr>
                <a:t>sem</a:t>
              </a:r>
              <a:r>
                <a:rPr lang="en-US" sz="1200" b="1" i="1" dirty="0">
                  <a:solidFill>
                    <a:srgbClr val="17232E"/>
                  </a:solidFill>
                  <a:latin typeface="Montserrat" pitchFamily="34" charset="0"/>
                </a:rPr>
                <a:t> </a:t>
              </a:r>
              <a:r>
                <a:rPr lang="en-US" sz="1200" b="1" i="1" dirty="0" err="1">
                  <a:solidFill>
                    <a:srgbClr val="17232E"/>
                  </a:solidFill>
                  <a:latin typeface="Montserrat" pitchFamily="34" charset="0"/>
                </a:rPr>
                <a:t>sequelas</a:t>
              </a:r>
              <a:endParaRPr lang="en-US" sz="1200" b="1" i="1" dirty="0">
                <a:solidFill>
                  <a:srgbClr val="17232E"/>
                </a:solidFill>
                <a:latin typeface="Montserrat" pitchFamily="34" charset="0"/>
              </a:endParaRPr>
            </a:p>
          </p:txBody>
        </p:sp>
      </p:grpSp>
      <p:sp>
        <p:nvSpPr>
          <p:cNvPr id="8" name="Shape 0">
            <a:extLst>
              <a:ext uri="{FF2B5EF4-FFF2-40B4-BE49-F238E27FC236}">
                <a16:creationId xmlns:a16="http://schemas.microsoft.com/office/drawing/2014/main" id="{0966C14B-3E6B-C757-D19C-AE2457FE43D4}"/>
              </a:ext>
            </a:extLst>
          </p:cNvPr>
          <p:cNvSpPr/>
          <p:nvPr/>
        </p:nvSpPr>
        <p:spPr>
          <a:xfrm>
            <a:off x="0" y="-1"/>
            <a:ext cx="9144000" cy="948395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44B46D-DBBE-C4AB-04F6-716DE92903E7}"/>
              </a:ext>
            </a:extLst>
          </p:cNvPr>
          <p:cNvSpPr txBox="1"/>
          <p:nvPr/>
        </p:nvSpPr>
        <p:spPr>
          <a:xfrm>
            <a:off x="173590" y="140479"/>
            <a:ext cx="897041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pt-BR" b="1" dirty="0">
                <a:solidFill>
                  <a:schemeClr val="bg1"/>
                </a:solidFill>
                <a:latin typeface="Montserrat"/>
              </a:rPr>
              <a:t>A Caneta MSPen Transforma o Processo Cirúrgico</a:t>
            </a: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5FB09FF6-E5EE-9E77-1E72-697FFDC46124}"/>
              </a:ext>
            </a:extLst>
          </p:cNvPr>
          <p:cNvSpPr/>
          <p:nvPr/>
        </p:nvSpPr>
        <p:spPr>
          <a:xfrm>
            <a:off x="234711" y="308314"/>
            <a:ext cx="838632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 ao cirurgião, em </a:t>
            </a:r>
            <a:r>
              <a:rPr lang="pt-BR" sz="1200" b="1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segundos</a:t>
            </a: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com </a:t>
            </a:r>
            <a:r>
              <a:rPr lang="pt-BR" sz="1200" b="1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exatidão</a:t>
            </a:r>
            <a:r>
              <a:rPr lang="pt-BR" sz="1200" i="1" dirty="0">
                <a:solidFill>
                  <a:srgbClr val="91C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exatamente onde o câncer termina </a:t>
            </a:r>
            <a:endParaRPr lang="pt-BR" sz="1200" dirty="0">
              <a:solidFill>
                <a:srgbClr val="91C0E0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7D2FF18B-4BE6-3855-0AEB-EBAEB9EA52C4}"/>
              </a:ext>
            </a:extLst>
          </p:cNvPr>
          <p:cNvSpPr/>
          <p:nvPr/>
        </p:nvSpPr>
        <p:spPr>
          <a:xfrm>
            <a:off x="5987743" y="1166648"/>
            <a:ext cx="2689598" cy="2639718"/>
          </a:xfrm>
          <a:prstGeom prst="roundRect">
            <a:avLst>
              <a:gd name="adj" fmla="val 4444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C06C092-F9DA-FF9A-8116-4C97F41D6C1F}"/>
              </a:ext>
            </a:extLst>
          </p:cNvPr>
          <p:cNvSpPr/>
          <p:nvPr/>
        </p:nvSpPr>
        <p:spPr>
          <a:xfrm>
            <a:off x="5987743" y="2028497"/>
            <a:ext cx="2633295" cy="732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Segura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Fácil de usar 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Rápida (10 segundos)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Eficaz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Não invasiva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Descartável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Biocompatível</a:t>
            </a:r>
          </a:p>
          <a:p>
            <a:pPr marL="171450" indent="-171450"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600" b="1" dirty="0">
                <a:latin typeface="Montserrat" pitchFamily="34" charset="0"/>
              </a:rPr>
              <a:t>Sem uso de contraste</a:t>
            </a:r>
          </a:p>
        </p:txBody>
      </p:sp>
    </p:spTree>
    <p:extLst>
      <p:ext uri="{BB962C8B-B14F-4D97-AF65-F5344CB8AC3E}">
        <p14:creationId xmlns:p14="http://schemas.microsoft.com/office/powerpoint/2010/main" val="141601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1B35BB-88BF-4A83-9B7F-928A82B5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DA71588-C77C-4DC1-89A6-E224AC38B760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MSPEN Clip">
            <a:hlinkClick r:id="" action="ppaction://media"/>
            <a:extLst>
              <a:ext uri="{FF2B5EF4-FFF2-40B4-BE49-F238E27FC236}">
                <a16:creationId xmlns:a16="http://schemas.microsoft.com/office/drawing/2014/main" id="{80A4B4ED-1D60-49FC-9A41-2EBB3D8B7B1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27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53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5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621F6E-5D90-8EBE-A245-AAA64561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71588-C77C-4DC1-89A6-E224AC38B7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8228CA-79BB-685A-302F-D35DDAB6BEFF}"/>
              </a:ext>
            </a:extLst>
          </p:cNvPr>
          <p:cNvPicPr>
            <a:picLocks/>
          </p:cNvPicPr>
          <p:nvPr/>
        </p:nvPicPr>
        <p:blipFill>
          <a:blip r:embed="rId2"/>
          <a:srcRect l="2644" t="6882" r="72524" b="10734"/>
          <a:stretch>
            <a:fillRect/>
          </a:stretch>
        </p:blipFill>
        <p:spPr>
          <a:xfrm>
            <a:off x="1149122" y="1698631"/>
            <a:ext cx="1900949" cy="1906947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3DE6C3-C26A-2A79-C4C9-33218D090C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153" t="7395" r="2105" b="7202"/>
          <a:stretch>
            <a:fillRect/>
          </a:stretch>
        </p:blipFill>
        <p:spPr>
          <a:xfrm>
            <a:off x="5843907" y="1793793"/>
            <a:ext cx="1872014" cy="1870048"/>
          </a:xfrm>
          <a:prstGeom prst="ellipse">
            <a:avLst/>
          </a:prstGeom>
        </p:spPr>
      </p:pic>
      <p:sp>
        <p:nvSpPr>
          <p:cNvPr id="18" name="Shape 0">
            <a:extLst>
              <a:ext uri="{FF2B5EF4-FFF2-40B4-BE49-F238E27FC236}">
                <a16:creationId xmlns:a16="http://schemas.microsoft.com/office/drawing/2014/main" id="{270E2EF3-0E33-5DA0-E5A0-FD17814FF078}"/>
              </a:ext>
            </a:extLst>
          </p:cNvPr>
          <p:cNvSpPr/>
          <p:nvPr/>
        </p:nvSpPr>
        <p:spPr>
          <a:xfrm>
            <a:off x="0" y="0"/>
            <a:ext cx="9144000" cy="723088"/>
          </a:xfrm>
          <a:prstGeom prst="rect">
            <a:avLst/>
          </a:prstGeom>
          <a:solidFill>
            <a:srgbClr val="1A11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084125-47F1-18AE-D43B-1A8D851D4012}"/>
              </a:ext>
            </a:extLst>
          </p:cNvPr>
          <p:cNvSpPr txBox="1"/>
          <p:nvPr/>
        </p:nvSpPr>
        <p:spPr>
          <a:xfrm>
            <a:off x="53603" y="140479"/>
            <a:ext cx="9090397" cy="371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pt-BR" sz="1700" b="1" dirty="0">
                <a:solidFill>
                  <a:schemeClr val="bg1"/>
                </a:solidFill>
                <a:latin typeface="Montserrat"/>
              </a:rPr>
              <a:t>A Caneta Estabelece uma Nota Categoria de </a:t>
            </a:r>
            <a:r>
              <a:rPr lang="pt-BR" sz="1700" b="1" u="sng" dirty="0">
                <a:solidFill>
                  <a:schemeClr val="bg1"/>
                </a:solidFill>
                <a:latin typeface="Montserrat"/>
              </a:rPr>
              <a:t>Cirurgia Molecular Inteligente 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F6550B43-802B-7C55-6F1B-27FC47862E89}"/>
              </a:ext>
            </a:extLst>
          </p:cNvPr>
          <p:cNvSpPr/>
          <p:nvPr/>
        </p:nvSpPr>
        <p:spPr>
          <a:xfrm>
            <a:off x="234711" y="308314"/>
            <a:ext cx="838632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pt-BR" sz="1200" dirty="0">
              <a:solidFill>
                <a:srgbClr val="91C0E0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EFAB87A-1F15-4870-57AE-3B9B45055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431" y="1780518"/>
            <a:ext cx="1875706" cy="191109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CF8A013-E234-61EE-303A-2ABBD585FD8D}"/>
              </a:ext>
            </a:extLst>
          </p:cNvPr>
          <p:cNvSpPr txBox="1"/>
          <p:nvPr/>
        </p:nvSpPr>
        <p:spPr>
          <a:xfrm>
            <a:off x="0" y="777976"/>
            <a:ext cx="914400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pt-BR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Uma tecnonologia altamente sofisticada, </a:t>
            </a:r>
            <a:r>
              <a:rPr lang="pt-BR" sz="1400" b="1" u="sng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 fácil de usar</a:t>
            </a:r>
            <a:r>
              <a:rPr lang="pt-BR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</a:p>
          <a:p>
            <a:pPr marL="0" indent="0" algn="ctr">
              <a:lnSpc>
                <a:spcPct val="130000"/>
              </a:lnSpc>
              <a:buNone/>
            </a:pPr>
            <a:r>
              <a:rPr lang="pt-BR" sz="1400" b="1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Dados molecular complexos, </a:t>
            </a:r>
            <a:r>
              <a:rPr lang="pt-BR" sz="1400" b="1" u="sng" dirty="0">
                <a:solidFill>
                  <a:srgbClr val="1A11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que a IA “traduz” ao cirurgião de uma forma simples e decisiva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E3ED59-C403-B6DA-80CF-C433EBB38588}"/>
              </a:ext>
            </a:extLst>
          </p:cNvPr>
          <p:cNvSpPr/>
          <p:nvPr/>
        </p:nvSpPr>
        <p:spPr>
          <a:xfrm>
            <a:off x="6108694" y="2533807"/>
            <a:ext cx="792154" cy="241232"/>
          </a:xfrm>
          <a:prstGeom prst="rect">
            <a:avLst/>
          </a:prstGeom>
          <a:solidFill>
            <a:srgbClr val="1723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952A4D-596C-3A87-38A6-CC07A21FFBF0}"/>
              </a:ext>
            </a:extLst>
          </p:cNvPr>
          <p:cNvSpPr txBox="1"/>
          <p:nvPr/>
        </p:nvSpPr>
        <p:spPr>
          <a:xfrm>
            <a:off x="6057494" y="2467438"/>
            <a:ext cx="80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câncer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2A19E1D-184E-7BB7-39D0-9A162373235C}"/>
              </a:ext>
            </a:extLst>
          </p:cNvPr>
          <p:cNvSpPr/>
          <p:nvPr/>
        </p:nvSpPr>
        <p:spPr>
          <a:xfrm>
            <a:off x="1081479" y="1624081"/>
            <a:ext cx="457200" cy="457200"/>
          </a:xfrm>
          <a:prstGeom prst="ellipse">
            <a:avLst/>
          </a:prstGeom>
          <a:solidFill>
            <a:srgbClr val="E6ECF0"/>
          </a:solidFill>
          <a:ln w="127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lvl="0" indent="0" algn="ctr" defTabSz="410765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A1133"/>
                </a:solidFill>
                <a:latin typeface="Montserrat" pitchFamily="34" charset="0"/>
                <a:sym typeface="ObjektivMk1-Light"/>
              </a:rPr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D13ACEA-8A89-4140-A3AB-2D0C5F28A7A7}"/>
              </a:ext>
            </a:extLst>
          </p:cNvPr>
          <p:cNvSpPr/>
          <p:nvPr/>
        </p:nvSpPr>
        <p:spPr>
          <a:xfrm>
            <a:off x="3449022" y="1645916"/>
            <a:ext cx="457200" cy="457200"/>
          </a:xfrm>
          <a:prstGeom prst="ellipse">
            <a:avLst/>
          </a:prstGeom>
          <a:solidFill>
            <a:srgbClr val="E6ECF0"/>
          </a:solidFill>
          <a:ln w="127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algn="ctr" defTabSz="410765" hangingPunct="0"/>
            <a:r>
              <a:rPr lang="en-US" b="1" dirty="0">
                <a:solidFill>
                  <a:srgbClr val="1A1133"/>
                </a:solidFill>
                <a:latin typeface="Montserrat" pitchFamily="34" charset="0"/>
                <a:sym typeface="ObjektivMk1-Light"/>
              </a:rPr>
              <a:t>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1F0FA91-11F5-E245-2ED6-254F1DD9D57E}"/>
              </a:ext>
            </a:extLst>
          </p:cNvPr>
          <p:cNvSpPr/>
          <p:nvPr/>
        </p:nvSpPr>
        <p:spPr>
          <a:xfrm>
            <a:off x="5880094" y="1621921"/>
            <a:ext cx="457200" cy="457200"/>
          </a:xfrm>
          <a:prstGeom prst="ellipse">
            <a:avLst/>
          </a:prstGeom>
          <a:solidFill>
            <a:srgbClr val="E6ECF0"/>
          </a:solidFill>
          <a:ln w="127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algn="ctr" defTabSz="410765" hangingPunct="0"/>
            <a:r>
              <a:rPr lang="en-US" b="1" dirty="0">
                <a:solidFill>
                  <a:srgbClr val="1A1133"/>
                </a:solidFill>
                <a:latin typeface="Montserrat" pitchFamily="34" charset="0"/>
                <a:sym typeface="ObjektivMk1-Light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563628-538C-1578-FA21-45C5B2692E7D}"/>
              </a:ext>
            </a:extLst>
          </p:cNvPr>
          <p:cNvSpPr txBox="1"/>
          <p:nvPr/>
        </p:nvSpPr>
        <p:spPr>
          <a:xfrm>
            <a:off x="1193295" y="3638066"/>
            <a:ext cx="1690852" cy="39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800" b="1" dirty="0">
                <a:latin typeface="Montserrat" pitchFamily="34" charset="0"/>
              </a:rPr>
              <a:t>Toca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1E61852-A79B-4AFA-2912-48D0BBBC8154}"/>
              </a:ext>
            </a:extLst>
          </p:cNvPr>
          <p:cNvSpPr txBox="1"/>
          <p:nvPr/>
        </p:nvSpPr>
        <p:spPr>
          <a:xfrm>
            <a:off x="3522660" y="3626866"/>
            <a:ext cx="1690852" cy="39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800" b="1" dirty="0">
                <a:latin typeface="Montserrat" pitchFamily="34" charset="0"/>
              </a:rPr>
              <a:t>Analisa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FD5E0E3-5177-FC87-6082-FE4425E43FDA}"/>
              </a:ext>
            </a:extLst>
          </p:cNvPr>
          <p:cNvSpPr txBox="1"/>
          <p:nvPr/>
        </p:nvSpPr>
        <p:spPr>
          <a:xfrm>
            <a:off x="5954827" y="3638066"/>
            <a:ext cx="1690852" cy="39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800" b="1" dirty="0">
                <a:latin typeface="Montserrat" pitchFamily="34" charset="0"/>
              </a:rPr>
              <a:t>Decide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4CA1F0C-12E8-D9D6-3172-03BA8C57F9DD}"/>
              </a:ext>
            </a:extLst>
          </p:cNvPr>
          <p:cNvSpPr/>
          <p:nvPr/>
        </p:nvSpPr>
        <p:spPr>
          <a:xfrm>
            <a:off x="6071651" y="2956055"/>
            <a:ext cx="806310" cy="173175"/>
          </a:xfrm>
          <a:prstGeom prst="rect">
            <a:avLst/>
          </a:prstGeom>
          <a:solidFill>
            <a:srgbClr val="1723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dirty="0"/>
              <a:t>Adenocarcinoma</a:t>
            </a:r>
          </a:p>
          <a:p>
            <a:r>
              <a:rPr lang="en-US" sz="600" dirty="0" err="1"/>
              <a:t>pulmonar</a:t>
            </a:r>
            <a:endParaRPr lang="en-US" sz="600" dirty="0"/>
          </a:p>
          <a:p>
            <a:endParaRPr lang="en-US" sz="1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49B3B7-D68A-0561-DBEB-5AAEF2B0001D}"/>
              </a:ext>
            </a:extLst>
          </p:cNvPr>
          <p:cNvSpPr txBox="1"/>
          <p:nvPr/>
        </p:nvSpPr>
        <p:spPr>
          <a:xfrm>
            <a:off x="856745" y="3957317"/>
            <a:ext cx="2393995" cy="63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 extrai moleculas </a:t>
            </a:r>
          </a:p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sem causar </a:t>
            </a:r>
          </a:p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danos ao tecido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E09E4DE-5732-D29E-AF44-02D8527ABAFD}"/>
              </a:ext>
            </a:extLst>
          </p:cNvPr>
          <p:cNvSpPr txBox="1"/>
          <p:nvPr/>
        </p:nvSpPr>
        <p:spPr>
          <a:xfrm>
            <a:off x="3175746" y="3983246"/>
            <a:ext cx="2468989" cy="63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Os dados moleculares </a:t>
            </a:r>
          </a:p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de espectrometria de </a:t>
            </a:r>
          </a:p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massas com IA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99FBBA3-43A0-AC48-09E6-B4648FC4DA15}"/>
              </a:ext>
            </a:extLst>
          </p:cNvPr>
          <p:cNvSpPr txBox="1"/>
          <p:nvPr/>
        </p:nvSpPr>
        <p:spPr>
          <a:xfrm>
            <a:off x="5890861" y="3964263"/>
            <a:ext cx="1911340" cy="816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0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itchFamily="34" charset="0"/>
              </a:rPr>
              <a:t>E communica uma resposta clara: câncer ou tecido saudável</a:t>
            </a:r>
          </a:p>
          <a:p>
            <a:pPr algn="ctr">
              <a:lnSpc>
                <a:spcPct val="120000"/>
              </a:lnSpc>
            </a:pPr>
            <a:endParaRPr lang="pt-BR" sz="1000" b="1" i="1" dirty="0">
              <a:solidFill>
                <a:schemeClr val="accent1">
                  <a:lumMod val="60000"/>
                  <a:lumOff val="40000"/>
                </a:schemeClr>
              </a:solidFill>
              <a:latin typeface="Montserrat" pitchFamily="34" charset="0"/>
            </a:endParaRPr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B7E2D79E-FF95-3E21-2FE5-4B6A579511A6}"/>
              </a:ext>
            </a:extLst>
          </p:cNvPr>
          <p:cNvSpPr/>
          <p:nvPr/>
        </p:nvSpPr>
        <p:spPr>
          <a:xfrm>
            <a:off x="1187274" y="4588687"/>
            <a:ext cx="6760254" cy="476348"/>
          </a:xfrm>
          <a:prstGeom prst="rightArrow">
            <a:avLst>
              <a:gd name="adj1" fmla="val 50000"/>
              <a:gd name="adj2" fmla="val 5860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F95A0A-07C6-F340-56D3-DCDF76746B1D}"/>
              </a:ext>
            </a:extLst>
          </p:cNvPr>
          <p:cNvSpPr txBox="1"/>
          <p:nvPr/>
        </p:nvSpPr>
        <p:spPr>
          <a:xfrm>
            <a:off x="3594035" y="4621270"/>
            <a:ext cx="1690852" cy="3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600" b="1" dirty="0">
                <a:latin typeface="Montserrat" pitchFamily="34" charset="0"/>
              </a:rPr>
              <a:t>10 segundos</a:t>
            </a:r>
          </a:p>
        </p:txBody>
      </p:sp>
    </p:spTree>
    <p:extLst>
      <p:ext uri="{BB962C8B-B14F-4D97-AF65-F5344CB8AC3E}">
        <p14:creationId xmlns:p14="http://schemas.microsoft.com/office/powerpoint/2010/main" val="819274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>
            <a:extLst>
              <a:ext uri="{FF2B5EF4-FFF2-40B4-BE49-F238E27FC236}">
                <a16:creationId xmlns:a16="http://schemas.microsoft.com/office/drawing/2014/main" id="{2A039506-B3B6-1B2E-6A4E-4FA68C388A4C}"/>
              </a:ext>
            </a:extLst>
          </p:cNvPr>
          <p:cNvSpPr/>
          <p:nvPr/>
        </p:nvSpPr>
        <p:spPr>
          <a:xfrm>
            <a:off x="432473" y="998926"/>
            <a:ext cx="8229600" cy="452816"/>
          </a:xfrm>
          <a:prstGeom prst="roundRect">
            <a:avLst>
              <a:gd name="adj" fmla="val 8000"/>
            </a:avLst>
          </a:prstGeom>
          <a:solidFill>
            <a:srgbClr val="E6EC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67462" y="232334"/>
            <a:ext cx="4114800" cy="1233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750" b="1" spc="300" dirty="0">
                <a:solidFill>
                  <a:srgbClr val="91C0E0"/>
                </a:solidFill>
                <a:latin typeface="Montserrat"/>
              </a:rPr>
              <a:t>O</a:t>
            </a:r>
            <a:r>
              <a:rPr sz="750" b="1" spc="300" dirty="0">
                <a:solidFill>
                  <a:srgbClr val="91C0E0"/>
                </a:solidFill>
                <a:latin typeface="Montserrat"/>
              </a:rPr>
              <a:t> </a:t>
            </a:r>
            <a:r>
              <a:rPr lang="en-US" sz="750" b="1" spc="300" dirty="0">
                <a:solidFill>
                  <a:srgbClr val="91C0E0"/>
                </a:solidFill>
                <a:latin typeface="Montserrat"/>
              </a:rPr>
              <a:t>IMPACTO DA CANETA</a:t>
            </a:r>
            <a:endParaRPr sz="750" b="1" spc="300" dirty="0">
              <a:solidFill>
                <a:srgbClr val="91C0E0"/>
              </a:solidFill>
              <a:latin typeface="Montserra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60" y="582931"/>
            <a:ext cx="8229600" cy="3945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2400" b="1" dirty="0">
                <a:solidFill>
                  <a:srgbClr val="1A1133"/>
                </a:solidFill>
                <a:latin typeface="Montserrat"/>
              </a:rPr>
              <a:t>A </a:t>
            </a:r>
            <a:r>
              <a:rPr lang="en-US" sz="2400" b="1" dirty="0" err="1">
                <a:solidFill>
                  <a:srgbClr val="1A1133"/>
                </a:solidFill>
                <a:latin typeface="Montserrat"/>
              </a:rPr>
              <a:t>Caneta</a:t>
            </a:r>
            <a:r>
              <a:rPr sz="2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2400" b="1" dirty="0">
                <a:solidFill>
                  <a:srgbClr val="1A1133"/>
                </a:solidFill>
                <a:latin typeface="Montserrat"/>
              </a:rPr>
              <a:t>MS</a:t>
            </a:r>
            <a:r>
              <a:rPr sz="2400" b="1" dirty="0">
                <a:solidFill>
                  <a:srgbClr val="1A1133"/>
                </a:solidFill>
                <a:latin typeface="Montserrat"/>
              </a:rPr>
              <a:t>Pen</a:t>
            </a:r>
            <a:r>
              <a:rPr lang="en-US" sz="2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91C0E0"/>
                </a:solidFill>
                <a:latin typeface="Montserrat"/>
              </a:rPr>
              <a:t>muda</a:t>
            </a:r>
            <a:r>
              <a:rPr lang="en-US" sz="2400" b="1" dirty="0">
                <a:solidFill>
                  <a:srgbClr val="91C0E0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91C0E0"/>
                </a:solidFill>
                <a:latin typeface="Montserrat"/>
              </a:rPr>
              <a:t>tudo</a:t>
            </a:r>
            <a:endParaRPr sz="2400" b="1" dirty="0">
              <a:solidFill>
                <a:srgbClr val="91C0E0"/>
              </a:solidFill>
              <a:latin typeface="Montserrat"/>
            </a:endParaRPr>
          </a:p>
        </p:txBody>
      </p:sp>
      <p:cxnSp>
        <p:nvCxnSpPr>
          <p:cNvPr id="19" name="Connector 18"/>
          <p:cNvCxnSpPr>
            <a:cxnSpLocks/>
          </p:cNvCxnSpPr>
          <p:nvPr/>
        </p:nvCxnSpPr>
        <p:spPr>
          <a:xfrm>
            <a:off x="418338" y="1636461"/>
            <a:ext cx="14135" cy="2825180"/>
          </a:xfrm>
          <a:prstGeom prst="line">
            <a:avLst/>
          </a:prstGeom>
          <a:ln w="12700">
            <a:solidFill>
              <a:srgbClr val="E6EC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93776" y="1031021"/>
            <a:ext cx="8147304" cy="3754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pt-BR" sz="1100" b="1" dirty="0">
                <a:solidFill>
                  <a:srgbClr val="1A1133"/>
                </a:solidFill>
                <a:latin typeface="Montserrat"/>
              </a:rPr>
              <a:t>Os cirurgiões são capacitados com </a:t>
            </a:r>
            <a:r>
              <a:rPr lang="pt-BR" sz="1100" b="1" u="sng" dirty="0">
                <a:solidFill>
                  <a:srgbClr val="1A1133"/>
                </a:solidFill>
                <a:latin typeface="Montserrat"/>
              </a:rPr>
              <a:t>informações moleculares</a:t>
            </a:r>
            <a:r>
              <a:rPr lang="pt-BR" sz="1100" b="1" dirty="0">
                <a:solidFill>
                  <a:srgbClr val="1A1133"/>
                </a:solidFill>
                <a:latin typeface="Montserrat"/>
              </a:rPr>
              <a:t> para diagnosticar e tratar pacientes com câncer de forma rápida e exata.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3725" y="1718975"/>
            <a:ext cx="41148" cy="53492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3" name="TextBox 22"/>
          <p:cNvSpPr txBox="1"/>
          <p:nvPr/>
        </p:nvSpPr>
        <p:spPr>
          <a:xfrm>
            <a:off x="740885" y="1746070"/>
            <a:ext cx="7811784" cy="230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dirty="0">
                <a:solidFill>
                  <a:srgbClr val="1A1133"/>
                </a:solidFill>
                <a:latin typeface="Montserrat"/>
              </a:rPr>
              <a:t>Menos </a:t>
            </a:r>
            <a:r>
              <a:rPr sz="1400" b="1" dirty="0" err="1">
                <a:solidFill>
                  <a:srgbClr val="1A1133"/>
                </a:solidFill>
                <a:latin typeface="Montserrat"/>
              </a:rPr>
              <a:t>reoperações</a:t>
            </a:r>
            <a:endParaRPr sz="14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0885" y="1979242"/>
            <a:ext cx="7811784" cy="1998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M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argens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positivas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são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identificadas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antes do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fechamento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—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elimin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a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a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segunda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cirurgia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3725" y="2370485"/>
            <a:ext cx="41148" cy="53492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6" name="TextBox 25"/>
          <p:cNvSpPr txBox="1"/>
          <p:nvPr/>
        </p:nvSpPr>
        <p:spPr>
          <a:xfrm>
            <a:off x="740885" y="2402307"/>
            <a:ext cx="7811784" cy="230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400" b="1" dirty="0">
                <a:solidFill>
                  <a:srgbClr val="1A1133"/>
                </a:solidFill>
                <a:latin typeface="Montserrat"/>
              </a:rPr>
              <a:t>Menos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sequelas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e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complicações</a:t>
            </a:r>
            <a:endParaRPr sz="14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0885" y="2642211"/>
            <a:ext cx="7811784" cy="1998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Tecidos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normais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são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preservados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dentro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do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paciente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,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sem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dirty="0" err="1">
                <a:solidFill>
                  <a:srgbClr val="6B707B"/>
                </a:solidFill>
                <a:latin typeface="Montserrat"/>
              </a:rPr>
              <a:t>danos</a:t>
            </a:r>
            <a:r>
              <a:rPr lang="en-US" sz="1100" dirty="0">
                <a:solidFill>
                  <a:srgbClr val="6B707B"/>
                </a:solidFill>
                <a:latin typeface="Montserrat"/>
              </a:rPr>
              <a:t>. </a:t>
            </a:r>
            <a:endParaRPr sz="110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3725" y="3021995"/>
            <a:ext cx="41148" cy="534924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9" name="TextBox 28"/>
          <p:cNvSpPr txBox="1"/>
          <p:nvPr/>
        </p:nvSpPr>
        <p:spPr>
          <a:xfrm>
            <a:off x="740885" y="3028352"/>
            <a:ext cx="7811784" cy="230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dirty="0" err="1">
                <a:solidFill>
                  <a:srgbClr val="1A1133"/>
                </a:solidFill>
                <a:latin typeface="Montserrat"/>
              </a:rPr>
              <a:t>Decisões</a:t>
            </a:r>
            <a:r>
              <a:rPr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100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vezes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400" b="1" dirty="0" err="1">
                <a:solidFill>
                  <a:srgbClr val="1A1133"/>
                </a:solidFill>
                <a:latin typeface="Montserrat"/>
              </a:rPr>
              <a:t>mais</a:t>
            </a:r>
            <a:r>
              <a:rPr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sz="1400" b="1" dirty="0" err="1">
                <a:solidFill>
                  <a:srgbClr val="1A1133"/>
                </a:solidFill>
                <a:latin typeface="Montserrat"/>
              </a:rPr>
              <a:t>rápidas</a:t>
            </a:r>
            <a:endParaRPr sz="14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0885" y="3274835"/>
            <a:ext cx="7811784" cy="1998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dirty="0" err="1">
                <a:solidFill>
                  <a:srgbClr val="6B707B"/>
                </a:solidFill>
                <a:latin typeface="Montserrat"/>
              </a:rPr>
              <a:t>Resposta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molecular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em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b="1" dirty="0" err="1">
                <a:solidFill>
                  <a:srgbClr val="6B707B"/>
                </a:solidFill>
                <a:latin typeface="Montserrat"/>
              </a:rPr>
              <a:t>segundos</a:t>
            </a:r>
            <a:r>
              <a:rPr sz="1100" b="1" dirty="0">
                <a:solidFill>
                  <a:srgbClr val="6B707B"/>
                </a:solidFill>
                <a:latin typeface="Montserrat"/>
              </a:rPr>
              <a:t> </a:t>
            </a:r>
            <a:r>
              <a:rPr lang="en-US" sz="1100" b="1" dirty="0">
                <a:solidFill>
                  <a:srgbClr val="6B707B"/>
                </a:solidFill>
                <a:latin typeface="Montserrat"/>
              </a:rPr>
              <a:t>vs.</a:t>
            </a:r>
            <a:r>
              <a:rPr sz="1100" b="1" dirty="0">
                <a:solidFill>
                  <a:srgbClr val="6B707B"/>
                </a:solidFill>
                <a:latin typeface="Montserrat"/>
              </a:rPr>
              <a:t> ~30 </a:t>
            </a:r>
            <a:r>
              <a:rPr sz="1100" b="1" dirty="0" err="1">
                <a:solidFill>
                  <a:srgbClr val="6B707B"/>
                </a:solidFill>
                <a:latin typeface="Montserrat"/>
              </a:rPr>
              <a:t>minutos</a:t>
            </a:r>
            <a:r>
              <a:rPr sz="1100" b="1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para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anatomia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patológica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por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 </a:t>
            </a:r>
            <a:r>
              <a:rPr sz="1100" dirty="0" err="1">
                <a:solidFill>
                  <a:srgbClr val="6B707B"/>
                </a:solidFill>
                <a:latin typeface="Montserrat"/>
              </a:rPr>
              <a:t>congelação</a:t>
            </a:r>
            <a:r>
              <a:rPr sz="1100" dirty="0">
                <a:solidFill>
                  <a:srgbClr val="6B707B"/>
                </a:solidFill>
                <a:latin typeface="Montserrat"/>
              </a:rPr>
              <a:t>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94447" y="3691758"/>
            <a:ext cx="41148" cy="640080"/>
          </a:xfrm>
          <a:prstGeom prst="rect">
            <a:avLst/>
          </a:prstGeom>
          <a:solidFill>
            <a:srgbClr val="91C0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32" name="TextBox 31"/>
          <p:cNvSpPr txBox="1"/>
          <p:nvPr/>
        </p:nvSpPr>
        <p:spPr>
          <a:xfrm>
            <a:off x="740885" y="3655759"/>
            <a:ext cx="7811784" cy="230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Tratamento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mais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eficiente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e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exato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,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eliminando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desperdícios</a:t>
            </a:r>
            <a:r>
              <a:rPr lang="en-US" sz="1400" b="1" dirty="0">
                <a:solidFill>
                  <a:srgbClr val="1A1133"/>
                </a:solidFill>
                <a:latin typeface="Montserrat"/>
              </a:rPr>
              <a:t> de </a:t>
            </a:r>
            <a:r>
              <a:rPr lang="en-US" sz="1400" b="1" dirty="0" err="1">
                <a:solidFill>
                  <a:srgbClr val="1A1133"/>
                </a:solidFill>
                <a:latin typeface="Montserrat"/>
              </a:rPr>
              <a:t>verbas</a:t>
            </a:r>
            <a:endParaRPr sz="1400" b="1" dirty="0">
              <a:solidFill>
                <a:srgbClr val="1A1133"/>
              </a:solidFill>
              <a:latin typeface="Montserra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0885" y="3895663"/>
            <a:ext cx="7811784" cy="1998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endParaRPr sz="1100" dirty="0">
              <a:solidFill>
                <a:srgbClr val="6B707B"/>
              </a:solidFill>
              <a:latin typeface="Montserra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3776" y="4924044"/>
            <a:ext cx="2057400" cy="986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00" spc="225">
                <a:solidFill>
                  <a:srgbClr val="6B707B"/>
                </a:solidFill>
                <a:latin typeface="Montserrat"/>
              </a:rPr>
              <a:t>MS PEN TECHNOLOGIES</a:t>
            </a:r>
          </a:p>
        </p:txBody>
      </p:sp>
      <p:pic>
        <p:nvPicPr>
          <p:cNvPr id="37" name="Image 0" descr="/home/claude/mark.png">
            <a:extLst>
              <a:ext uri="{FF2B5EF4-FFF2-40B4-BE49-F238E27FC236}">
                <a16:creationId xmlns:a16="http://schemas.microsoft.com/office/drawing/2014/main" id="{5770E25C-ECC9-A79C-D071-5D0D02EE6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62" y="4889754"/>
            <a:ext cx="150876" cy="18516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F4F561A-4BE5-7973-41E2-A0815268B54F}"/>
              </a:ext>
            </a:extLst>
          </p:cNvPr>
          <p:cNvSpPr txBox="1"/>
          <p:nvPr/>
        </p:nvSpPr>
        <p:spPr>
          <a:xfrm>
            <a:off x="740885" y="3901373"/>
            <a:ext cx="8087486" cy="41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pt-BR" sz="1100" dirty="0">
                <a:solidFill>
                  <a:srgbClr val="6B707B"/>
                </a:solidFill>
                <a:latin typeface="Montserrat"/>
              </a:rPr>
              <a:t>Menos reoperações, menos tratamentos adjuvantes, cirurgias mais rápidas, mais leitos disponíveis, e tratamento de qualidade a todos resultam em uso mais eficiente de recursos e economia de milhões em verbas públicas.</a:t>
            </a:r>
            <a:endParaRPr sz="1100" dirty="0">
              <a:solidFill>
                <a:srgbClr val="6B707B"/>
              </a:solidFill>
              <a:latin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927b2b-49f0-4403-9890-8405f8fc2c7b">
      <Terms xmlns="http://schemas.microsoft.com/office/infopath/2007/PartnerControls"/>
    </lcf76f155ced4ddcb4097134ff3c332f>
    <TaxCatchAll xmlns="92bc5696-9279-4b0e-9bcc-e40d15880f4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5A935FB8FEEC468679CB14EBEA105D" ma:contentTypeVersion="15" ma:contentTypeDescription="Create a new document." ma:contentTypeScope="" ma:versionID="2e9d97953fcd9b24a621ee91be7899fb">
  <xsd:schema xmlns:xsd="http://www.w3.org/2001/XMLSchema" xmlns:xs="http://www.w3.org/2001/XMLSchema" xmlns:p="http://schemas.microsoft.com/office/2006/metadata/properties" xmlns:ns2="78927b2b-49f0-4403-9890-8405f8fc2c7b" xmlns:ns3="92bc5696-9279-4b0e-9bcc-e40d15880f46" targetNamespace="http://schemas.microsoft.com/office/2006/metadata/properties" ma:root="true" ma:fieldsID="63fdee04e6455eec3f53e7640b473da6" ns2:_="" ns3:_="">
    <xsd:import namespace="78927b2b-49f0-4403-9890-8405f8fc2c7b"/>
    <xsd:import namespace="92bc5696-9279-4b0e-9bcc-e40d15880f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927b2b-49f0-4403-9890-8405f8fc2c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d949a88-a095-4844-9446-c87b4a5d4c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bc5696-9279-4b0e-9bcc-e40d15880f4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560cf2a-32f4-47a8-8d9c-03a75f85fcd3}" ma:internalName="TaxCatchAll" ma:showField="CatchAllData" ma:web="92bc5696-9279-4b0e-9bcc-e40d15880f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70CAA1-D735-4704-8D47-519DEB7C1527}">
  <ds:schemaRefs>
    <ds:schemaRef ds:uri="http://schemas.microsoft.com/office/2006/metadata/properties"/>
    <ds:schemaRef ds:uri="http://schemas.microsoft.com/office/infopath/2007/PartnerControls"/>
    <ds:schemaRef ds:uri="78927b2b-49f0-4403-9890-8405f8fc2c7b"/>
    <ds:schemaRef ds:uri="92bc5696-9279-4b0e-9bcc-e40d15880f46"/>
  </ds:schemaRefs>
</ds:datastoreItem>
</file>

<file path=customXml/itemProps2.xml><?xml version="1.0" encoding="utf-8"?>
<ds:datastoreItem xmlns:ds="http://schemas.openxmlformats.org/officeDocument/2006/customXml" ds:itemID="{CE732153-F043-4364-9067-299BDED7C3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82F5C2-4FEB-4EA9-883D-C377827E5A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927b2b-49f0-4403-9890-8405f8fc2c7b"/>
    <ds:schemaRef ds:uri="92bc5696-9279-4b0e-9bcc-e40d15880f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3233</TotalTime>
  <Words>2305</Words>
  <Application>Microsoft Office PowerPoint</Application>
  <PresentationFormat>Apresentação na tela (16:9)</PresentationFormat>
  <Paragraphs>332</Paragraphs>
  <Slides>23</Slides>
  <Notes>18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23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3_Office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Pen Technologies — Executive Presentation Template</dc:title>
  <dc:subject>PptxGenJS Presentation</dc:subject>
  <dc:creator>MS Pen Technologies</dc:creator>
  <cp:lastModifiedBy>Ivan Cerqueira Filho</cp:lastModifiedBy>
  <cp:revision>5</cp:revision>
  <dcterms:created xsi:type="dcterms:W3CDTF">2026-03-03T02:48:47Z</dcterms:created>
  <dcterms:modified xsi:type="dcterms:W3CDTF">2026-06-11T10:38:47Z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0x010100315A935FB8FEEC468679CB14EBEA105D</vt:lpwstr>
  </property>
</Properties>
</file>